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18"/>
  </p:notesMasterIdLst>
  <p:sldIdLst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  <p:sldId id="258" r:id="rId16"/>
    <p:sldId id="257" r:id="rId17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IBM Plex Mono" panose="020B0509050203000203" pitchFamily="49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Light" panose="020F0502020204030203" pitchFamily="34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B3182-BDB3-4D2E-986E-FECFDFAE230C}" v="12" dt="2022-11-24T04:51:00.451"/>
    <p1510:client id="{FCC4D4B3-466D-4C97-86F5-1C9D1FE8D9C5}" v="56" dt="2022-11-24T04:48:42.222"/>
  </p1510:revLst>
</p1510:revInfo>
</file>

<file path=ppt/tableStyles.xml><?xml version="1.0" encoding="utf-8"?>
<a:tblStyleLst xmlns:a="http://schemas.openxmlformats.org/drawingml/2006/main" def="{B4F84B61-BBE4-4694-B351-26A0B9AB4712}">
  <a:tblStyle styleId="{B4F84B61-BBE4-4694-B351-26A0B9AB4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77e1ebe2a_0_5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a77e1ebe2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77e1ebe2a_0_4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a77e1ebe2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77e1ebe2a_0_3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a77e1ebe2a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ddcd06210_0_7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addcd062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7e1ebe2a_0_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a77e1ebe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77e1ebe2a_0_2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a77e1ebe2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77e1ebe2a_0_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a77e1ebe2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77e1ebe2a_0_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a77e1ebe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77e1ebe2a_0_6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a77e1ebe2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77e1ebe2a_0_6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ga77e1ebe2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n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27500" y="815174"/>
            <a:ext cx="8289000" cy="523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14" name="Google Shape;11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5" name="Google Shape;125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09050" y="883540"/>
            <a:ext cx="8325900" cy="501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3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220439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16607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100797"/>
            <a:ext cx="8520600" cy="4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480885" y="30889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Views </a:t>
            </a:r>
            <a:endParaRPr sz="4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endParaRPr sz="4400">
              <a:solidFill>
                <a:srgbClr val="000000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07498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Why use a View - Advantages</a:t>
            </a: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401784" y="877216"/>
            <a:ext cx="8325900" cy="505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</a:rPr>
              <a:t>Simplicity: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We can filter out unnecessary rows of data using a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WHERE</a:t>
            </a:r>
            <a:r>
              <a:rPr lang="en-US"/>
              <a:t> clause. </a:t>
            </a:r>
            <a:r>
              <a:rPr lang="en-US" i="1"/>
              <a:t>(often called a horizontal view)</a:t>
            </a:r>
            <a:endParaRPr i="1"/>
          </a:p>
          <a:p>
            <a:pPr marL="9144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b="1">
                <a:solidFill>
                  <a:srgbClr val="C00000"/>
                </a:solidFill>
              </a:rPr>
              <a:t>E.G. </a:t>
            </a:r>
            <a:r>
              <a:rPr lang="en-US"/>
              <a:t>Depreciated, archived, or obsolete data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Complex, yet common queries can be saved as a view.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buNone/>
            </a:pPr>
            <a:r>
              <a:rPr lang="en-US"/>
              <a:t>Customize the naming of columns to make the data user friendly and more human readable easier to type. </a:t>
            </a:r>
          </a:p>
          <a:p>
            <a:pPr marL="914400" indent="-34290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b="1">
                <a:solidFill>
                  <a:srgbClr val="C00000"/>
                </a:solidFill>
              </a:rPr>
              <a:t>E.G. </a:t>
            </a:r>
            <a:r>
              <a:rPr lang="en-US" err="1"/>
              <a:t>Fname</a:t>
            </a:r>
            <a:r>
              <a:rPr lang="en-US"/>
              <a:t> instead of </a:t>
            </a:r>
            <a:r>
              <a:rPr lang="en-US" err="1"/>
              <a:t>first_name</a:t>
            </a:r>
            <a:endParaRPr lang="en-US"/>
          </a:p>
        </p:txBody>
      </p:sp>
      <p:sp>
        <p:nvSpPr>
          <p:cNvPr id="237" name="Google Shape;237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88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456648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Disadvantage - Why NOT use a View?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274320" y="849784"/>
            <a:ext cx="8686800" cy="494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Performance!</a:t>
            </a:r>
            <a:endParaRPr b="1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Each query using a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VIEW</a:t>
            </a:r>
            <a:r>
              <a:rPr lang="en-US"/>
              <a:t> requires the DBMS to translate that query into a query against its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source tables</a:t>
            </a:r>
            <a:r>
              <a:rPr lang="en-US"/>
              <a:t> 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</a:rPr>
              <a:t>Source tables </a:t>
            </a:r>
            <a:r>
              <a:rPr lang="en-US"/>
              <a:t>are the tables called from within a view.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If the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VIEW</a:t>
            </a:r>
            <a:r>
              <a:rPr lang="en-US"/>
              <a:t> is complex, even a simple looking query may take a long time to run: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/>
              <a:t>Views could contain correlated subqueries, JOINS, or even other views!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121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EA0F-46DF-8AC4-2C12-EC3FBC99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8333C-A860-4A40-199C-606E7EE81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5BECC-80F2-8755-DA59-779DCAF9E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541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6648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What will we cover?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56648" y="85892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Summary:</a:t>
            </a:r>
            <a:endParaRPr>
              <a:solidFill>
                <a:srgbClr val="C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i="1"/>
              <a:t>What is a VIEW?</a:t>
            </a:r>
            <a:endParaRPr i="1"/>
          </a:p>
          <a:p>
            <a:pPr marL="914400" lvl="1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CREATE</a:t>
            </a:r>
            <a:r>
              <a:rPr lang="en-US"/>
              <a:t>,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DROP</a:t>
            </a:r>
            <a:r>
              <a:rPr lang="en-US"/>
              <a:t>,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REPLACE</a:t>
            </a:r>
            <a:r>
              <a:rPr lang="en-US"/>
              <a:t> Views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SELECT</a:t>
            </a:r>
            <a:r>
              <a:rPr lang="en-US"/>
              <a:t> from a view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Advantages vs Disadvantages of using VIEWs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45738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Views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374352" y="88636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is a View?</a:t>
            </a:r>
            <a:br>
              <a:rPr lang="en-US" b="1">
                <a:latin typeface="Lato"/>
                <a:ea typeface="Lato"/>
                <a:cs typeface="Lato"/>
                <a:sym typeface="Lato"/>
              </a:rPr>
            </a:b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Views are </a:t>
            </a:r>
            <a:r>
              <a:rPr lang="en-US" b="1" i="1"/>
              <a:t>virtual tables </a:t>
            </a:r>
            <a:r>
              <a:rPr lang="en-US"/>
              <a:t>formed by the result of a query.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You can use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any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SELECT</a:t>
            </a:r>
            <a:r>
              <a:rPr lang="en-US"/>
              <a:t> query!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Views are created and dropped just like tables.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●"/>
            </a:pPr>
            <a:r>
              <a:rPr lang="en-US"/>
              <a:t>View can be queried as if they are a table.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743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456648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Creating a View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46920" y="831496"/>
            <a:ext cx="8586768" cy="533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TRY IT! </a:t>
            </a:r>
            <a:r>
              <a:rPr lang="en-US"/>
              <a:t>Create this view that only shows employees by their full name in a single column: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endParaRPr lang="en-US" sz="11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TRY IT! </a:t>
            </a:r>
            <a:r>
              <a:rPr lang="en-US"/>
              <a:t>Once the above code is executed, query it like a table: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46920" y="1649781"/>
            <a:ext cx="8477700" cy="2080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VIEW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Employee_Register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endParaRPr sz="2400" b="1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|| </a:t>
            </a:r>
            <a:r>
              <a:rPr lang="en-US" sz="2400" b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||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)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"Full Name"</a:t>
            </a:r>
            <a:endParaRPr sz="2400" b="1">
              <a:solidFill>
                <a:srgbClr val="959566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456648" y="4979197"/>
            <a:ext cx="4494000" cy="96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* </a:t>
            </a:r>
            <a:b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Employee_Register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48861464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456648" y="1430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Renaming Columns in a View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74352" y="904648"/>
            <a:ext cx="8325900" cy="561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Optionally, you can rename the columns in your view: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buNone/>
            </a:pPr>
            <a:br>
              <a:rPr lang="en-US"/>
            </a:br>
            <a:br>
              <a:rPr lang="en-US"/>
            </a:br>
            <a:endParaRPr lang="en-US"/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-US" b="1">
                <a:solidFill>
                  <a:srgbClr val="C00000"/>
                </a:solidFill>
              </a:rPr>
              <a:t>Note: </a:t>
            </a:r>
            <a:r>
              <a:rPr lang="en-US" b="1" err="1">
                <a:latin typeface="Lato"/>
                <a:ea typeface="Lato"/>
                <a:cs typeface="Lato"/>
                <a:sym typeface="Lato"/>
              </a:rPr>
              <a:t>employee_id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/>
              <a:t>becomes </a:t>
            </a:r>
            <a:r>
              <a:rPr lang="en-US" b="1" err="1">
                <a:latin typeface="Lato"/>
                <a:ea typeface="Lato"/>
                <a:cs typeface="Lato"/>
                <a:sym typeface="Lato"/>
              </a:rPr>
              <a:t>employeeID</a:t>
            </a:r>
            <a:endParaRPr lang="en-US">
              <a:ea typeface="Lato"/>
              <a:cs typeface="Lato"/>
            </a:endParaRPr>
          </a:p>
          <a:p>
            <a:pPr marL="0" lvl="0" indent="0" algn="l" rtl="0">
              <a:spcAft>
                <a:spcPts val="1800"/>
              </a:spcAft>
              <a:buNone/>
            </a:pPr>
            <a:r>
              <a:rPr lang="en-US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	"Full Name"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/>
              <a:t>becomes </a:t>
            </a:r>
            <a:r>
              <a:rPr lang="en-US" b="1" err="1">
                <a:latin typeface="Lato"/>
                <a:ea typeface="Lato"/>
                <a:cs typeface="Lato"/>
                <a:sym typeface="Lato"/>
              </a:rPr>
              <a:t>full_name</a:t>
            </a:r>
            <a:br>
              <a:rPr lang="en-US"/>
            </a:br>
            <a:r>
              <a:rPr lang="en-US" b="1">
                <a:solidFill>
                  <a:srgbClr val="C00000"/>
                </a:solidFill>
              </a:rPr>
              <a:t>Note2: </a:t>
            </a:r>
            <a:r>
              <a:rPr lang="en-US" err="1"/>
              <a:t>employeeID</a:t>
            </a:r>
            <a:r>
              <a:rPr lang="en-US"/>
              <a:t> in quotes because we want to show ID in upper case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443748" y="1624515"/>
            <a:ext cx="8477700" cy="2789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VIEW 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Employee_Register2</a:t>
            </a:r>
          </a:p>
          <a:p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("</a:t>
            </a:r>
            <a:r>
              <a:rPr lang="en-US" sz="2400" b="1" err="1">
                <a:solidFill>
                  <a:srgbClr val="595959"/>
                </a:solidFill>
                <a:latin typeface="IBM Plex Mono"/>
                <a:sym typeface="IBM Plex Mono"/>
              </a:rPr>
              <a:t>employeeID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",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sym typeface="IBM Plex Mono"/>
              </a:rPr>
              <a:t>full_name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</a:p>
          <a:p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SELECT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sym typeface="IBM Plex Mono"/>
              </a:rPr>
              <a:t>employee_id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, </a:t>
            </a:r>
          </a:p>
          <a:p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      	(</a:t>
            </a:r>
            <a:r>
              <a:rPr lang="en-US" sz="2400" b="1" err="1">
                <a:solidFill>
                  <a:srgbClr val="595959"/>
                </a:solidFill>
                <a:latin typeface="IBM Plex Mono"/>
                <a:sym typeface="IBM Plex Mono"/>
              </a:rPr>
              <a:t>e.first_name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 || ' ‘ </a:t>
            </a:r>
          </a:p>
          <a:p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		||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sym typeface="IBM Plex Mono"/>
              </a:rPr>
              <a:t>e.last_name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 ) AS "Full Name"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FROM </a:t>
            </a:r>
            <a:r>
              <a:rPr lang="en-US" sz="2400" b="1">
                <a:solidFill>
                  <a:srgbClr val="595959"/>
                </a:solidFill>
                <a:latin typeface="IBM Plex Mono"/>
                <a:sym typeface="IBM Plex Mono"/>
              </a:rPr>
              <a:t>Employees e;</a:t>
            </a:r>
          </a:p>
        </p:txBody>
      </p:sp>
    </p:spTree>
    <p:extLst>
      <p:ext uri="{BB962C8B-B14F-4D97-AF65-F5344CB8AC3E}">
        <p14:creationId xmlns:p14="http://schemas.microsoft.com/office/powerpoint/2010/main" val="2377630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456648" y="1323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Dropping a View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56648" y="100523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delete the view, you can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DROP</a:t>
            </a:r>
            <a:r>
              <a:rPr lang="en-US"/>
              <a:t> it with this syntax: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If you want to </a:t>
            </a:r>
            <a:r>
              <a:rPr lang="en-US" b="1"/>
              <a:t>replace</a:t>
            </a:r>
            <a:r>
              <a:rPr lang="en-US"/>
              <a:t> your old view, you can use this syntax: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502925" y="1559808"/>
            <a:ext cx="7504200" cy="609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DROP VIEW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View_Name_Here;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502925" y="3236208"/>
            <a:ext cx="7504200" cy="133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OR REPLACE VIEW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View_Name_Here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b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 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2155219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Views - Execution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329184" y="932081"/>
            <a:ext cx="847005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/>
              <a:t>When executing a query on a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VIEW</a:t>
            </a:r>
            <a:r>
              <a:rPr lang="en-US"/>
              <a:t>, the SQL </a:t>
            </a:r>
            <a:r>
              <a:rPr lang="en-US" b="1" i="1"/>
              <a:t>inside</a:t>
            </a:r>
            <a:r>
              <a:rPr lang="en-US"/>
              <a:t> the view must be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materialized </a:t>
            </a:r>
            <a:r>
              <a:rPr lang="en-US"/>
              <a:t>at the time of execution. </a:t>
            </a:r>
            <a:r>
              <a:rPr lang="en-US" altLang="en-US" i="1">
                <a:solidFill>
                  <a:schemeClr val="accent3"/>
                </a:solidFill>
              </a:rPr>
              <a:t>(Runs the </a:t>
            </a:r>
            <a:r>
              <a:rPr lang="en-US" alt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SELECT</a:t>
            </a:r>
            <a:r>
              <a:rPr lang="en-US" altLang="en-US" i="1"/>
              <a:t> </a:t>
            </a:r>
            <a:r>
              <a:rPr lang="en-US" altLang="en-US" i="1">
                <a:solidFill>
                  <a:schemeClr val="accent3"/>
                </a:solidFill>
              </a:rPr>
              <a:t>when the view was created and builds its results)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SQL that queried the view can then be executed and queried against the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source data</a:t>
            </a:r>
            <a:r>
              <a:rPr lang="en-US"/>
              <a:t> </a:t>
            </a:r>
            <a:r>
              <a:rPr lang="en-US" i="1"/>
              <a:t>(data from the actual tables).</a:t>
            </a:r>
            <a:br>
              <a:rPr lang="en-US"/>
            </a:br>
            <a:endParaRPr lang="en-US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other words, the data inside a view is not saved or cached in any way.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Therefore there is a lot of overhead when querying a view.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991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456650" y="700125"/>
            <a:ext cx="8325900" cy="6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Assuming the following View: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/>
            </a:br>
            <a:r>
              <a:rPr lang="en-US" b="1">
                <a:latin typeface="Lato"/>
                <a:ea typeface="Lato"/>
                <a:cs typeface="Lato"/>
                <a:sym typeface="Lato"/>
              </a:rPr>
              <a:t>These queries are ultimately identical: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502925" y="1216675"/>
            <a:ext cx="8477700" cy="1716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 OR REPLACE VIEW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Employee_Register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b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|| </a:t>
            </a:r>
            <a:r>
              <a:rPr lang="en-US" sz="2400" b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|| </a:t>
            </a:r>
            <a:r>
              <a:rPr lang="en-US" sz="2400" b="1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)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"Full Name"</a:t>
            </a:r>
            <a:endParaRPr sz="2400" b="1">
              <a:solidFill>
                <a:srgbClr val="959566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502925" y="3528325"/>
            <a:ext cx="4494000" cy="96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* </a:t>
            </a:r>
            <a:b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Employee_Register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502925" y="4595125"/>
            <a:ext cx="8477700" cy="1716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* </a:t>
            </a:r>
            <a:b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	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 </a:t>
            </a:r>
            <a:r>
              <a:rPr lang="en-US" sz="2400" b="1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|| </a:t>
            </a:r>
            <a:r>
              <a:rPr lang="en-US" sz="2400" b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4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457200"/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|| </a:t>
            </a:r>
            <a:r>
              <a:rPr lang="en-US" sz="2400" b="1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)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"Full Name“</a:t>
            </a:r>
          </a:p>
          <a:p>
            <a:pPr marL="1143000" lvl="0"/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e)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" name="Google Shape;212;p31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Views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81873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456650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Why use a View - Advantages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456650" y="996089"/>
            <a:ext cx="851361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</a:rPr>
              <a:t>Security:</a:t>
            </a:r>
            <a:endParaRPr b="1">
              <a:solidFill>
                <a:schemeClr val="accent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We can restrict users to only seeing a view instead of selecting from raw table data.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We can filter out sensitive </a:t>
            </a:r>
            <a:r>
              <a:rPr lang="en-US" b="1"/>
              <a:t>column</a:t>
            </a:r>
            <a:r>
              <a:rPr lang="en-US"/>
              <a:t> data. </a:t>
            </a:r>
            <a:r>
              <a:rPr lang="en-US" i="1"/>
              <a:t>(often called a vertical view)</a:t>
            </a:r>
          </a:p>
          <a:p>
            <a:pPr lvl="0" indent="0">
              <a:lnSpc>
                <a:spcPct val="115000"/>
              </a:lnSpc>
              <a:spcBef>
                <a:spcPts val="1800"/>
              </a:spcBef>
              <a:buNone/>
            </a:pPr>
            <a:r>
              <a:rPr lang="en-US" altLang="en-US"/>
              <a:t>Useful when someone has control over </a:t>
            </a:r>
            <a:br>
              <a:rPr lang="en-US" altLang="en-US"/>
            </a:br>
            <a:r>
              <a:rPr lang="en-US" altLang="en-US"/>
              <a:t>some of the  columns in a table, but shouldn’t see others</a:t>
            </a:r>
            <a:endParaRPr i="1"/>
          </a:p>
          <a:p>
            <a:pPr marL="13716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b="1">
                <a:solidFill>
                  <a:srgbClr val="C00000"/>
                </a:solidFill>
              </a:rPr>
              <a:t>E.G. </a:t>
            </a:r>
            <a:r>
              <a:rPr lang="en-US"/>
              <a:t>Credit cards, passwords, personal data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3767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2FA164-D4F1-4529-8064-C8381B550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EC4C32-1B98-474E-9B0F-8635BF19A4AE}">
  <ds:schemaRefs>
    <ds:schemaRef ds:uri="9af92f5f-b7de-48a0-8ceb-b2ecdbad9266"/>
    <ds:schemaRef ds:uri="b02f8d7d-7bea-45ea-802c-6ef2eb648d4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43634ED-7E41-4943-993E-534DC0B8347E}">
  <ds:schemaRefs>
    <ds:schemaRef ds:uri="9af92f5f-b7de-48a0-8ceb-b2ecdbad9266"/>
    <ds:schemaRef ds:uri="b02f8d7d-7bea-45ea-802c-6ef2eb648d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全屏显示(4:3)</PresentationFormat>
  <Slides>12</Slides>
  <Notes>11</Notes>
  <HiddenSlides>0</HiddenSlide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Streamline</vt:lpstr>
      <vt:lpstr>Streamline</vt:lpstr>
      <vt:lpstr>Views  </vt:lpstr>
      <vt:lpstr>What will we cover?</vt:lpstr>
      <vt:lpstr>Views</vt:lpstr>
      <vt:lpstr>Creating a View</vt:lpstr>
      <vt:lpstr>Renaming Columns in a View</vt:lpstr>
      <vt:lpstr>Dropping a View</vt:lpstr>
      <vt:lpstr>Views - Execution</vt:lpstr>
      <vt:lpstr>Views</vt:lpstr>
      <vt:lpstr>Why use a View - Advantages</vt:lpstr>
      <vt:lpstr>Why use a View - Advantages</vt:lpstr>
      <vt:lpstr>Disadvantage - Why NOT use a View?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  &amp; The System Catalog</dc:title>
  <cp:revision>2</cp:revision>
  <dcterms:modified xsi:type="dcterms:W3CDTF">2022-12-07T00:03:00Z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  <property fmtid="{D5CDD505-2E9C-101B-9397-08002B2CF9AE}" pid="3" name="MediaServiceImageTags">
    <vt:lpwstr/>
  </property>
</Properties>
</file>