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  <p:sldMasterId id="2147483721" r:id="rId2"/>
  </p:sldMasterIdLst>
  <p:handoutMasterIdLst>
    <p:handoutMasterId r:id="rId27"/>
  </p:handoutMasterIdLst>
  <p:sldIdLst>
    <p:sldId id="317" r:id="rId3"/>
    <p:sldId id="277" r:id="rId4"/>
    <p:sldId id="257" r:id="rId5"/>
    <p:sldId id="284" r:id="rId6"/>
    <p:sldId id="306" r:id="rId7"/>
    <p:sldId id="307" r:id="rId8"/>
    <p:sldId id="305" r:id="rId9"/>
    <p:sldId id="278" r:id="rId10"/>
    <p:sldId id="283" r:id="rId11"/>
    <p:sldId id="304" r:id="rId12"/>
    <p:sldId id="280" r:id="rId13"/>
    <p:sldId id="302" r:id="rId14"/>
    <p:sldId id="285" r:id="rId15"/>
    <p:sldId id="286" r:id="rId16"/>
    <p:sldId id="303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50" autoAdjust="0"/>
  </p:normalViewPr>
  <p:slideViewPr>
    <p:cSldViewPr>
      <p:cViewPr varScale="1">
        <p:scale>
          <a:sx n="53" d="100"/>
          <a:sy n="53" d="100"/>
        </p:scale>
        <p:origin x="134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619801-D238-4DE7-A6B3-A9CBAE257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734" y="366185"/>
            <a:ext cx="1970617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12883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6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7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710267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4588934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6684"/>
            <a:ext cx="3841749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1" y="1826684"/>
            <a:ext cx="3841751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67" y="1680634"/>
            <a:ext cx="3867151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7" y="2506133"/>
            <a:ext cx="3867151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0634"/>
            <a:ext cx="388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6133"/>
            <a:ext cx="388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91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8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 (cont’d)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Values with Binary Numbers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binary number 11001100 place values are: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(1 * 2</a:t>
            </a:r>
            <a:r>
              <a:rPr lang="en-US" baseline="30000" dirty="0" smtClean="0">
                <a:latin typeface="Calibri" pitchFamily="34" charset="0"/>
              </a:rPr>
              <a:t>7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6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4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(1 * 128) + (1 * 64) + (0 * 32) + (0 * 16) + (1 * 8) + (1 * 4) + (0 * 2) + (0 * 1)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Hexadecimal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Used in IPv6, MAC addresses, memory manipulation, configuration register settings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Referred to as Base 16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Valid digits are 0 through 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is significant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One method of distinguishing hex values is to precede the digits with a prefix of “0x” to indicate the digits following are to be interpreted as hex values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Hexadecimal </a:t>
            </a:r>
            <a:r>
              <a:rPr lang="en-US" sz="2800" dirty="0" smtClean="0">
                <a:latin typeface="Calibri" pitchFamily="34" charset="0"/>
              </a:rPr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Within the hex numbering system, the letters A through F represent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A = 10		B = 11		C = 12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 = 13		E = 14		F = 15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Value with Hexadecimal Numbers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Ox907 place values: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16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(0 * 16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(7 * 16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256) + (0 * 16) + (7 * 1)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 Conversions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Conversion between numbering systems must be performed without the use of a calculator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This is especially true when network professionals use IPv4 addresses to determine network and host addressing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 </a:t>
            </a: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Hexadecimal to Decimal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33158" y="1556792"/>
            <a:ext cx="7886700" cy="43513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Converting hexadecimal numbers to decimal values: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If necessary, convert digits to their decimal equivalent (</a:t>
            </a:r>
            <a:r>
              <a:rPr lang="en-US" dirty="0" err="1" smtClean="0">
                <a:latin typeface="Calibri" pitchFamily="34" charset="0"/>
              </a:rPr>
              <a:t>eg</a:t>
            </a:r>
            <a:r>
              <a:rPr lang="en-US" dirty="0" smtClean="0">
                <a:latin typeface="Calibri" pitchFamily="34" charset="0"/>
              </a:rPr>
              <a:t> A = 10) (see previous slide)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Multiply the digit value by its place value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Add the results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 - Ox907 converted to decimal would be: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16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(0 * 16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(7 * 16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256) + (0 * 16) + (7 * 1)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2304 + 0 + 7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2311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Hexadecimal to Decimal Conversion (cont’d)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0xAB7 to decimal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(A * 16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(B * 16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(7 * 16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(10 * 256) + (11 * 16) + (7 * 1)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2560 + 176 + 7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2743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 to Decimal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Converting binary numbers to decimal values: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11001100 converts to: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(1 * 2</a:t>
            </a:r>
            <a:r>
              <a:rPr lang="en-US" baseline="30000" dirty="0" smtClean="0">
                <a:latin typeface="Calibri" pitchFamily="34" charset="0"/>
              </a:rPr>
              <a:t>7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6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4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</a:rPr>
              <a:t>) + (1 * 2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(0 * 2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(1 * 128) + (1 * 64) + (0 * 32) + (0 * 16) + (1 * 8) + (1 * 4) + (0 * 2) + (0 * 1)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128 + 64 + 8 + 4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204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Hint:  add the place values of the ‘ON’ bits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 to Decimal Conversion </a:t>
            </a:r>
            <a:r>
              <a:rPr lang="en-US" sz="2800" dirty="0" smtClean="0">
                <a:latin typeface="Calibri" pitchFamily="34" charset="0"/>
              </a:rPr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Using place value addition to convert binary numbers to decimal values: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0       1     1    1     0    1   1     0    0   1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512   256   128   64     32    16    8       4      2      1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256 + 128 + 64 + 16 + 8 + 1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473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Binary Conversion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484784"/>
            <a:ext cx="7886700" cy="43513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Draw a number of binary bits and their corresponding place values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Decide on the largest power of 2 that is close to but not greater than the decimal value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Turn that place value ‘ON’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Subtract the place value from the decimal number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Check each successive base 2 digit to determine whether that place or bit should be ‘ON’ (1) or ‘OFF’ (0)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Binary Conversion </a:t>
            </a:r>
            <a:r>
              <a:rPr lang="en-US" sz="2800" dirty="0" smtClean="0">
                <a:latin typeface="Calibri" pitchFamily="34" charset="0"/>
              </a:rPr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412776"/>
            <a:ext cx="7886700" cy="43513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Convert 473 to binary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__   __   __  __   __  __  __  __  __  __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512   256   128   64     32    16    8       4       2      1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512 is too large; 256 is required so turn the place value (or bit) of 256 ‘ON’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0     1     __  __  __  __  __  __  __  __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512   256   128   64     32    16    8       4      2       1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Subtract 256 from 473.    473 – 256 = 217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128 is less than 217 so set that bit to ‘ON’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0     1     1   __    __  __  __ __  __  __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512   256   128   64     32    16     8      4      2      1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2387600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Numbering Systems</a:t>
            </a:r>
            <a:br>
              <a:rPr lang="en-US" sz="4400" b="1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sz="4400" b="1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Lesson 1</a:t>
            </a:r>
            <a:br>
              <a:rPr lang="en-US" sz="4400" b="1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</a:b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Binary Conversion (cont’d)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 (continued):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Subtract 128 from 217.   217 – 128 = 89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64 is less than 89 so set that bit ‘ON’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0      1     1    1    __   __  __  __  __  __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512   256   128   64     32    16    8       4       2      1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Subtract 64 from 89.    89 – 64 = 25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32 will not subtract from 25 so set that place value (or bit) to 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0     1     1     1     0  __  __   __  __  __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512   256   128   64     32    16    8       4       2      1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 to Binary Conversion (cont’d)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 (continued):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16 is less than 25 so set the 16 place value to ‘ON’ and subtract 16 from 25.   25 – 16 = 9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0      1     1     1    0     1  __   __   __   __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512   256   128   64     32    16    8       4       2        1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Now, 8 and 1 are required to make 9 so turn both of those bits ‘ON’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0      1     1     1    0     1   1     0    0    1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</a:rPr>
              <a:t>512   256   128   64     32    16    8       4      2      1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Therefore, 473 in binary is 111011001</a:t>
            </a:r>
          </a:p>
          <a:p>
            <a:pPr lvl="1"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Alternate Decimal to Binary Conversion 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An alternate method of converting decimal to binary is to divide the decimal number by two</a:t>
            </a:r>
          </a:p>
          <a:p>
            <a:r>
              <a:rPr lang="en-US" dirty="0" smtClean="0">
                <a:latin typeface="Calibri" pitchFamily="34" charset="0"/>
              </a:rPr>
              <a:t>Write down the answer and the remainder (which will always be 1 or 0) </a:t>
            </a:r>
          </a:p>
          <a:p>
            <a:r>
              <a:rPr lang="en-US" dirty="0" smtClean="0">
                <a:latin typeface="Calibri" pitchFamily="34" charset="0"/>
              </a:rPr>
              <a:t>Divide the quotient (answer) of the first division by two and track the same information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Alternate Decimal to Binary Conversion </a:t>
            </a:r>
            <a:r>
              <a:rPr lang="en-US" sz="2400" dirty="0" smtClean="0">
                <a:latin typeface="Calibri" pitchFamily="34" charset="0"/>
              </a:rPr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Continue until you end up with a final quotient of 0 or 1. This final quotient becomes the last remainder</a:t>
            </a:r>
          </a:p>
          <a:p>
            <a:r>
              <a:rPr lang="en-US" dirty="0" smtClean="0">
                <a:latin typeface="Calibri" pitchFamily="34" charset="0"/>
              </a:rPr>
              <a:t>When all the remainders are lined up in reverse order you have the binary equivalent of the decimal number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Alternate Decimal to Binary Conversion 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340768"/>
            <a:ext cx="7886700" cy="43513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Convert 473 to binary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473 in binary is 111011001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21018"/>
              </p:ext>
            </p:extLst>
          </p:nvPr>
        </p:nvGraphicFramePr>
        <p:xfrm>
          <a:off x="4427984" y="1484784"/>
          <a:ext cx="443713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236/2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1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 in Use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Three numbering systems used in computing systems that will be explored are: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	 	Decimal</a:t>
            </a:r>
          </a:p>
          <a:p>
            <a:pPr lvl="2">
              <a:buNone/>
            </a:pPr>
            <a:r>
              <a:rPr lang="en-US" sz="3200" dirty="0" smtClean="0">
                <a:latin typeface="Calibri" pitchFamily="34" charset="0"/>
              </a:rPr>
              <a:t>Binary</a:t>
            </a:r>
          </a:p>
          <a:p>
            <a:pPr lvl="2">
              <a:buNone/>
            </a:pPr>
            <a:r>
              <a:rPr lang="en-US" sz="3200" dirty="0" smtClean="0">
                <a:latin typeface="Calibri" pitchFamily="34" charset="0"/>
              </a:rPr>
              <a:t>Hexadecimal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 Uses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556792"/>
            <a:ext cx="7886700" cy="43513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Decimal systems are used for display as we are familiar with this format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IP or Internet Protocol is a set of protocols used by computers on a network or on the Internet.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IP provides features for addressing computers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current version of IP in use is version 4 (IPv4)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IPv4 is based on binary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All data streams are sent and stored in binary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 </a:t>
            </a: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 Uses </a:t>
            </a:r>
            <a:r>
              <a:rPr lang="en-US" sz="2800" dirty="0" smtClean="0"/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IP version 6 (IPv6) is a newer version of the Internet Protocol which has not been widely adopted (yet)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IPv6 is expressed as hexadecimal numbers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MAC addresses are expressed as hexadecimal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Some memory manipulation is done in hexadecimal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Configuration registry settings (on some network devices such as Cisco routers) are expressed as hexadecimal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 </a:t>
            </a: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value in numbering systems is important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For example - The decimal number 916 is different from 169 because of the placement of the digits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place value in all numbering systems is determined from right to left with the rightmost digit being assigned a value of the base raised to the power of 0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Value </a:t>
            </a:r>
            <a:r>
              <a:rPr lang="en-US" sz="2400" dirty="0" smtClean="0"/>
              <a:t>(cont’d)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690690"/>
            <a:ext cx="7886700" cy="435133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Moving to the left, the value of the place is determined by raising the base to the next successive number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Example: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_____     _____     ______     _____    _____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base</a:t>
            </a:r>
            <a:r>
              <a:rPr lang="en-US" baseline="30000" dirty="0" smtClean="0">
                <a:latin typeface="Calibri" pitchFamily="34" charset="0"/>
              </a:rPr>
              <a:t>4</a:t>
            </a:r>
            <a:r>
              <a:rPr lang="en-US" dirty="0" smtClean="0">
                <a:latin typeface="Calibri" pitchFamily="34" charset="0"/>
              </a:rPr>
              <a:t>       base</a:t>
            </a:r>
            <a:r>
              <a:rPr lang="en-US" baseline="30000" dirty="0" smtClean="0">
                <a:latin typeface="Calibri" pitchFamily="34" charset="0"/>
              </a:rPr>
              <a:t>3</a:t>
            </a:r>
            <a:r>
              <a:rPr lang="en-US" dirty="0" smtClean="0">
                <a:latin typeface="Calibri" pitchFamily="34" charset="0"/>
              </a:rPr>
              <a:t>      base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        base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      base</a:t>
            </a:r>
            <a:r>
              <a:rPr lang="en-US" baseline="30000" dirty="0" smtClean="0">
                <a:latin typeface="Calibri" pitchFamily="34" charset="0"/>
              </a:rPr>
              <a:t>0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This pattern will continue on and on and on….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Remember – any number raised to the power of zero is equal to 1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  <p:bldP spid="512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Decimal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numbering systems with which humans are familiar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Referred to as Base 10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Valid digits are 0 through 9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is significant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Value with Decimal Numbers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For example – for the number 907, the place values are: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10</a:t>
            </a:r>
            <a:r>
              <a:rPr lang="en-US" baseline="30000" dirty="0" smtClean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) + (0 * 10</a:t>
            </a:r>
            <a:r>
              <a:rPr lang="en-US" baseline="30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) + (7 * 10</a:t>
            </a:r>
            <a:r>
              <a:rPr lang="en-US" baseline="30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(9 * 100) + (0 * 10) + (7 * 1)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Binary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Used in IPv4, data streams and data storage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Referred to as Base 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Valid digits are 0 and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Place is significant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zero represents an OFF state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one represents an ON state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1557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Custom Design</vt:lpstr>
      <vt:lpstr>Office Theme</vt:lpstr>
      <vt:lpstr>PowerPoint Presentation</vt:lpstr>
      <vt:lpstr>Numbering Systems Lesson 1 </vt:lpstr>
      <vt:lpstr>Numbering Systems in Use</vt:lpstr>
      <vt:lpstr>Numbering Systems Uses</vt:lpstr>
      <vt:lpstr>Numbering Systems Uses (cont’d)</vt:lpstr>
      <vt:lpstr>Place Value</vt:lpstr>
      <vt:lpstr>Place Value (cont’d)</vt:lpstr>
      <vt:lpstr>Decimal</vt:lpstr>
      <vt:lpstr>Binary</vt:lpstr>
      <vt:lpstr>Binary (cont’d)</vt:lpstr>
      <vt:lpstr>Hexadecimal</vt:lpstr>
      <vt:lpstr>Hexadecimal (cont’d)</vt:lpstr>
      <vt:lpstr>Numbering System Conversions</vt:lpstr>
      <vt:lpstr>Hexadecimal to Decimal Conversion</vt:lpstr>
      <vt:lpstr>Hexadecimal to Decimal Conversion (cont’d)</vt:lpstr>
      <vt:lpstr>Binary to Decimal Conversion</vt:lpstr>
      <vt:lpstr>Binary to Decimal Conversion (cont’d)</vt:lpstr>
      <vt:lpstr>Decimal to Binary Conversion</vt:lpstr>
      <vt:lpstr>Decimal to Binary Conversion (cont’d)</vt:lpstr>
      <vt:lpstr>Decimal to Binary Conversion (cont’d)</vt:lpstr>
      <vt:lpstr>Decimal to Binary Conversion (cont’d)</vt:lpstr>
      <vt:lpstr>Alternate Decimal to Binary Conversion </vt:lpstr>
      <vt:lpstr>Alternate Decimal to Binary Conversion (cont’d)</vt:lpstr>
      <vt:lpstr>Alternate Decimal to Binary Conversion 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Computer Services</dc:creator>
  <cp:lastModifiedBy>Nola Andrews</cp:lastModifiedBy>
  <cp:revision>148</cp:revision>
  <dcterms:created xsi:type="dcterms:W3CDTF">2000-01-13T23:06:42Z</dcterms:created>
  <dcterms:modified xsi:type="dcterms:W3CDTF">2020-06-08T13:52:51Z</dcterms:modified>
</cp:coreProperties>
</file>