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9" r:id="rId1"/>
    <p:sldMasterId id="2147483721" r:id="rId2"/>
  </p:sldMasterIdLst>
  <p:handoutMasterIdLst>
    <p:handoutMasterId r:id="rId11"/>
  </p:handoutMasterIdLst>
  <p:sldIdLst>
    <p:sldId id="305" r:id="rId3"/>
    <p:sldId id="277" r:id="rId4"/>
    <p:sldId id="302" r:id="rId5"/>
    <p:sldId id="288" r:id="rId6"/>
    <p:sldId id="303" r:id="rId7"/>
    <p:sldId id="304" r:id="rId8"/>
    <p:sldId id="290" r:id="rId9"/>
    <p:sldId id="301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20" autoAdjust="0"/>
  </p:normalViewPr>
  <p:slideViewPr>
    <p:cSldViewPr>
      <p:cViewPr varScale="1">
        <p:scale>
          <a:sx n="49" d="100"/>
          <a:sy n="49" d="100"/>
        </p:scale>
        <p:origin x="80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7619801-D238-4DE7-A6B3-A9CBAE2576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5C85-7503-B04B-AD0D-CD16BBDCD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183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4471F-42FA-3A45-AE76-05ACF892B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568"/>
            <a:ext cx="6858000" cy="16552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936D6-E2CB-4D47-84A0-DC8ED299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44D30-AE70-7440-8119-E2933E93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AE3F1-33B9-5644-BDE7-CF53AECA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4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E300-B172-9845-961E-355AD7A6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6185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B38B9-3C12-6044-88C1-C85C738D1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1826684"/>
            <a:ext cx="7886700" cy="43497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29424-8E4E-584F-B232-8DF10C43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51C1A-5B9A-CC4E-9ABB-96EA44B7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A4EF2-18B6-3547-9423-0C7B97C1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0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86DC6-2C97-8C4A-9F71-5EFB08F14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4734" y="366185"/>
            <a:ext cx="1970617" cy="581024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21539-762E-DA40-BEF6-5A55966F1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6185"/>
            <a:ext cx="5712883" cy="58102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A9F63-B556-9748-8B00-235A9FE1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BF5F8-43C3-7345-9D24-BD02EF17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972CB-DDE6-9A43-B349-805C72CB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80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35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13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50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10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74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90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75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4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0C56-FA5A-1B4A-B823-11AB762F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6185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C66FA-E407-C143-BC67-61C742E1F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826684"/>
            <a:ext cx="788670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357D5-9EA1-7245-B6B6-3FC6C1F7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4038C-0D6E-FD4F-89B8-3E7346BA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683E0-9D08-7444-B630-86852E18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97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198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03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463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3CB125F-8EEE-5847-AEE6-CDBE668029E3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EB2006-ACD5-D74D-8243-FBAF49F06E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5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9A9B-9031-064B-ABDC-03F7C904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18" y="1710267"/>
            <a:ext cx="7886700" cy="2853267"/>
          </a:xfrm>
          <a:prstGeom prst="rect">
            <a:avLst/>
          </a:prstGeo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D86CC-F091-8A44-A39A-D96C11705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418" y="4588934"/>
            <a:ext cx="7886700" cy="15007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9679E-BAA7-CF46-9FB1-F01D06A1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C2B9D-C2AF-2F46-937F-24E3E6D2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EECA1-EE4B-C842-82EF-8FF048215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6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7C4BD-C422-1645-8490-493AE1EE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6185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1DD8-8CCF-7E4F-9F47-4AF8841E5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1826684"/>
            <a:ext cx="3841749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34876-0A0F-274C-A8E2-67005055B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3601" y="1826684"/>
            <a:ext cx="3841751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C6014-61C4-6144-A904-1FF7DFCA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A90A8-4371-4446-95F4-5106E3E7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391A1-8D90-3D44-9FEE-1C81DB2E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3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D502-D66A-434B-8B82-92D8F69F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67" y="366185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141B5-7D38-6842-9EE8-5BDB762E6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767" y="1680634"/>
            <a:ext cx="3867151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6A18B-AFB2-7743-9149-A8C9D2A9A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767" y="2506133"/>
            <a:ext cx="3867151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3B076-37B5-BF4E-9DCA-081111C9E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0634"/>
            <a:ext cx="3888316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B9DB5-56F2-BA4B-A862-8C5DB08A3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6133"/>
            <a:ext cx="3888316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C4727-217E-834E-9358-E78DADA5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B8DB2-CEAA-2645-B989-D7B7236B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4EEFB-81A3-F145-A76C-EBA3F5FB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6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779F-E578-B84E-A29D-84E9BB2E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6185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047DB-0800-234F-AC11-050A3F3A4B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5BB02-587A-7947-8AAA-0AC57595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1BD62-79B0-2443-A161-9704774E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514F0-EE6F-E540-84C4-4987223E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201F2-3E67-384F-9BBA-95400323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D4A03-0D28-6948-BE6B-E0DC2484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5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A62EF-75CE-B64D-8D99-41689448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67" y="457200"/>
            <a:ext cx="2948517" cy="1600200"/>
          </a:xfrm>
          <a:prstGeom prst="rect">
            <a:avLst/>
          </a:prstGeo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A5D95-A19D-F44E-9BE1-EBB77BDB3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318" y="988485"/>
            <a:ext cx="4629149" cy="4872567"/>
          </a:xfrm>
          <a:prstGeom prst="rect">
            <a:avLst/>
          </a:prstGeo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32C47-8013-A148-AFE8-1CF01B8B9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767" y="2057400"/>
            <a:ext cx="2948517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0F29B-0CF3-4B45-BD2E-A3472EF9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CF5F4-2291-AE45-89F7-7C293FFC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D5157-263D-9B4E-8496-EA1CEE96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9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D3AB-83FF-6447-AC9F-F54EB384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67" y="457200"/>
            <a:ext cx="2948517" cy="1600200"/>
          </a:xfrm>
          <a:prstGeom prst="rect">
            <a:avLst/>
          </a:prstGeo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F746D2-CED6-2242-AB9E-1823EC16E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8318" y="988485"/>
            <a:ext cx="4629149" cy="4872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860E3-B671-694D-BED7-69CBCF9AC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767" y="2057400"/>
            <a:ext cx="2948517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1BD4C-AFD3-894E-B4EA-06D8A70E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6B58C-A83D-BF43-A017-87FC5A3C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94FFF-491E-6445-9D69-88F7B7D2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8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16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D698D-F562-EE42-82FA-274996C6D16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505820-785E-D747-8770-F8D0C38AA3C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8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4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C483A7-D172-1E46-8306-BEEF94529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42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844824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itchFamily="34" charset="0"/>
              </a:rPr>
              <a:t>Numbering Systems</a:t>
            </a:r>
            <a:br>
              <a:rPr lang="en-US" b="1" dirty="0">
                <a:latin typeface="Calibri" pitchFamily="34" charset="0"/>
              </a:rPr>
            </a:br>
            <a:r>
              <a:rPr lang="en-US" b="1" dirty="0">
                <a:latin typeface="Calibri" pitchFamily="34" charset="0"/>
              </a:rPr>
              <a:t>Lesson 2</a:t>
            </a:r>
            <a:r>
              <a:rPr lang="en-US" sz="4800" b="1" dirty="0">
                <a:latin typeface="Calibri" pitchFamily="34" charset="0"/>
              </a:rPr>
              <a:t/>
            </a:r>
            <a:br>
              <a:rPr lang="en-US" sz="4800" b="1" dirty="0">
                <a:latin typeface="Calibri" pitchFamily="34" charset="0"/>
              </a:rPr>
            </a:b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Review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Convert Hexadecimal to Decimal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Convert Binary to Decimal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Convert Decimal </a:t>
            </a:r>
            <a:r>
              <a:rPr lang="en-US" smtClean="0">
                <a:latin typeface="Calibri" pitchFamily="34" charset="0"/>
              </a:rPr>
              <a:t>to Binary</a:t>
            </a: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Hexadecimal to Binary Conversion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Each hex digit represents four bits of binary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Convert each hex digit to its appropriate four-bit binary representation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Example: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Convert 0xC5D to binary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C = 12 =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1100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5 = 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0101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D = 13 = </a:t>
            </a:r>
            <a:r>
              <a:rPr lang="en-US" dirty="0" smtClean="0">
                <a:solidFill>
                  <a:srgbClr val="92D050"/>
                </a:solidFill>
                <a:latin typeface="Calibri" pitchFamily="34" charset="0"/>
              </a:rPr>
              <a:t>1101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So 0xC5D =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1100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0101</a:t>
            </a:r>
            <a:r>
              <a:rPr lang="en-US" dirty="0" smtClean="0">
                <a:solidFill>
                  <a:srgbClr val="92D050"/>
                </a:solidFill>
                <a:latin typeface="Calibri" pitchFamily="34" charset="0"/>
              </a:rPr>
              <a:t>1101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Binary to Hexadecimal Conversion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Each four bits of binary represents one hex digit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Divide the binary into four bit segments starting from the right. 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Zero fill on the left if necessary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Convert each four digit binary segment into hex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Binary to Hexadecimal Conversion </a:t>
            </a:r>
            <a:r>
              <a:rPr lang="en-US" sz="2800" dirty="0" smtClean="0">
                <a:latin typeface="Calibri" pitchFamily="34" charset="0"/>
              </a:rPr>
              <a:t>(cont’d)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28651" y="1584111"/>
            <a:ext cx="7886700" cy="435133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Example: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Convert 1010111111 to hex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Divide into four bit segments (zero fill to the left if necessary)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 0010  1011  1111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Convert each segment into hex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0010 = 2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1011 = 11 = B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1111 = 15 = F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Therefore: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1010111111 = 0x2BF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Decimal to Hexadecimal Conversion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Divide the decimal number by 16</a:t>
            </a:r>
          </a:p>
          <a:p>
            <a:r>
              <a:rPr lang="en-US" dirty="0" smtClean="0">
                <a:latin typeface="Calibri" pitchFamily="34" charset="0"/>
              </a:rPr>
              <a:t>Write down the answer and the remainder</a:t>
            </a:r>
          </a:p>
          <a:p>
            <a:r>
              <a:rPr lang="en-US" dirty="0" smtClean="0">
                <a:latin typeface="Calibri" pitchFamily="34" charset="0"/>
              </a:rPr>
              <a:t>Divide the quotient (answer) of the first division by sixteen and track the same information</a:t>
            </a:r>
          </a:p>
          <a:p>
            <a:r>
              <a:rPr lang="en-US" dirty="0" smtClean="0">
                <a:latin typeface="Calibri" pitchFamily="34" charset="0"/>
              </a:rPr>
              <a:t>Continue until the quotient is 0</a:t>
            </a:r>
          </a:p>
          <a:p>
            <a:r>
              <a:rPr lang="en-US" dirty="0" smtClean="0">
                <a:latin typeface="Calibri" pitchFamily="34" charset="0"/>
              </a:rPr>
              <a:t>Convert the remainders to their hex values</a:t>
            </a:r>
          </a:p>
          <a:p>
            <a:r>
              <a:rPr lang="en-US" dirty="0" smtClean="0">
                <a:latin typeface="Calibri" pitchFamily="34" charset="0"/>
              </a:rPr>
              <a:t>Line up the converted remainders in reverse order</a:t>
            </a:r>
          </a:p>
          <a:p>
            <a:endParaRPr lang="en-US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Decimal to Hexadecimal Conversion (cont’d)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Example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Convert 473 to hexadecimal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>
                <a:latin typeface="Calibri" pitchFamily="34" charset="0"/>
              </a:rPr>
              <a:t>473 in hexadecimal is 0x1D9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2976" y="2285992"/>
          <a:ext cx="65008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Quotient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Remainder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Hex Equivalent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473/16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RC Colours - Regula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B3"/>
      </a:accent1>
      <a:accent2>
        <a:srgbClr val="92BB3E"/>
      </a:accent2>
      <a:accent3>
        <a:srgbClr val="EBD119"/>
      </a:accent3>
      <a:accent4>
        <a:srgbClr val="F26130"/>
      </a:accent4>
      <a:accent5>
        <a:srgbClr val="ED1847"/>
      </a:accent5>
      <a:accent6>
        <a:srgbClr val="95A8C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1327</TotalTime>
  <Words>247</Words>
  <Application>Microsoft Office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Custom Design</vt:lpstr>
      <vt:lpstr>Office Theme</vt:lpstr>
      <vt:lpstr>PowerPoint Presentation</vt:lpstr>
      <vt:lpstr>Numbering Systems Lesson 2 </vt:lpstr>
      <vt:lpstr>Review</vt:lpstr>
      <vt:lpstr>Hexadecimal to Binary Conversion</vt:lpstr>
      <vt:lpstr>Binary to Hexadecimal Conversion</vt:lpstr>
      <vt:lpstr>Binary to Hexadecimal Conversion (cont’d)</vt:lpstr>
      <vt:lpstr>Decimal to Hexadecimal Conversion</vt:lpstr>
      <vt:lpstr>Decimal to Hexadecimal Conversion (cont’d)</vt:lpstr>
    </vt:vector>
  </TitlesOfParts>
  <Company>Red River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Computer Services</dc:creator>
  <cp:lastModifiedBy>Nola Andrews</cp:lastModifiedBy>
  <cp:revision>115</cp:revision>
  <dcterms:created xsi:type="dcterms:W3CDTF">2000-01-13T23:06:42Z</dcterms:created>
  <dcterms:modified xsi:type="dcterms:W3CDTF">2020-06-04T19:45:37Z</dcterms:modified>
</cp:coreProperties>
</file>