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0"/>
  </p:notesMasterIdLst>
  <p:handoutMasterIdLst>
    <p:handoutMasterId r:id="rId61"/>
  </p:handoutMasterIdLst>
  <p:sldIdLst>
    <p:sldId id="323" r:id="rId3"/>
    <p:sldId id="324" r:id="rId4"/>
    <p:sldId id="326" r:id="rId5"/>
    <p:sldId id="258" r:id="rId6"/>
    <p:sldId id="259" r:id="rId7"/>
    <p:sldId id="260" r:id="rId8"/>
    <p:sldId id="261" r:id="rId9"/>
    <p:sldId id="314" r:id="rId10"/>
    <p:sldId id="262" r:id="rId11"/>
    <p:sldId id="327" r:id="rId12"/>
    <p:sldId id="318" r:id="rId13"/>
    <p:sldId id="263" r:id="rId14"/>
    <p:sldId id="265" r:id="rId15"/>
    <p:sldId id="266" r:id="rId16"/>
    <p:sldId id="267" r:id="rId17"/>
    <p:sldId id="268" r:id="rId18"/>
    <p:sldId id="303" r:id="rId19"/>
    <p:sldId id="302" r:id="rId20"/>
    <p:sldId id="269" r:id="rId21"/>
    <p:sldId id="328" r:id="rId22"/>
    <p:sldId id="304" r:id="rId23"/>
    <p:sldId id="307" r:id="rId24"/>
    <p:sldId id="308" r:id="rId25"/>
    <p:sldId id="320" r:id="rId26"/>
    <p:sldId id="301" r:id="rId27"/>
    <p:sldId id="305" r:id="rId28"/>
    <p:sldId id="270" r:id="rId29"/>
    <p:sldId id="321" r:id="rId30"/>
    <p:sldId id="310" r:id="rId31"/>
    <p:sldId id="274" r:id="rId32"/>
    <p:sldId id="275" r:id="rId33"/>
    <p:sldId id="276" r:id="rId34"/>
    <p:sldId id="271" r:id="rId35"/>
    <p:sldId id="272" r:id="rId36"/>
    <p:sldId id="322" r:id="rId37"/>
    <p:sldId id="282" r:id="rId38"/>
    <p:sldId id="283" r:id="rId39"/>
    <p:sldId id="277" r:id="rId40"/>
    <p:sldId id="278" r:id="rId41"/>
    <p:sldId id="279" r:id="rId42"/>
    <p:sldId id="280" r:id="rId43"/>
    <p:sldId id="281" r:id="rId44"/>
    <p:sldId id="284" r:id="rId45"/>
    <p:sldId id="285" r:id="rId46"/>
    <p:sldId id="288" r:id="rId47"/>
    <p:sldId id="316" r:id="rId48"/>
    <p:sldId id="315" r:id="rId49"/>
    <p:sldId id="286" r:id="rId50"/>
    <p:sldId id="287" r:id="rId51"/>
    <p:sldId id="289" r:id="rId52"/>
    <p:sldId id="290" r:id="rId53"/>
    <p:sldId id="291" r:id="rId54"/>
    <p:sldId id="292" r:id="rId55"/>
    <p:sldId id="293" r:id="rId56"/>
    <p:sldId id="294" r:id="rId57"/>
    <p:sldId id="312" r:id="rId58"/>
    <p:sldId id="295" r:id="rId59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344" y="4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11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solidFill>
                  <a:srgbClr val="000000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solidFill>
                  <a:srgbClr val="000000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>
                <a:solidFill>
                  <a:srgbClr val="000000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>
                <a:solidFill>
                  <a:srgbClr val="000000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fld id="{D06FAA24-4620-4F42-9B8E-72426D90B293}" type="slidenum">
              <a:rPr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7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>
        <a:ln>
          <a:noFill/>
        </a:ln>
        <a:solidFill>
          <a:srgbClr val="000000"/>
        </a:solidFill>
        <a:latin typeface="Liberation Sans" pitchFamily="34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5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1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73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9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2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04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0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0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87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0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5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54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1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3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5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6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0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06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50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7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07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21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11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71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2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90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88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9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8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77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17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8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74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323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66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8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0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894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656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139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endParaRPr lang="en-US" sz="2000" b="0" i="0" u="none" strike="noStrike" dirty="0" smtClean="0">
              <a:ln>
                <a:noFill/>
              </a:ln>
              <a:solidFill>
                <a:srgbClr val="000000"/>
              </a:solidFill>
              <a:effectLst/>
              <a:latin typeface="Liberation Sans" pitchFamily="34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048190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580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3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090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2100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063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35025" y="863600"/>
            <a:ext cx="5681663" cy="4260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5309" y="5398332"/>
            <a:ext cx="5882120" cy="501834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30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35025" y="863600"/>
            <a:ext cx="5681663" cy="4260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5309" y="5398332"/>
            <a:ext cx="5882120" cy="501834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051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35025" y="863600"/>
            <a:ext cx="5681663" cy="42608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5309" y="5398332"/>
            <a:ext cx="5882120" cy="501834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9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2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6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66" y="5078420"/>
            <a:ext cx="6047390" cy="471526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1213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04044-6A67-43B6-A84B-BC0263E25BF9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7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D8F824-E6CB-4485-B32E-CF76DD6844F2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6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A8F483-A953-4351-8530-8F7840478F8D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80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79"/>
            <a:ext cx="7560469" cy="182517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94" indent="0" algn="ctr">
              <a:buNone/>
              <a:defRPr sz="2205"/>
            </a:lvl2pPr>
            <a:lvl3pPr marL="1007989" indent="0" algn="ctr">
              <a:buNone/>
              <a:defRPr sz="1984"/>
            </a:lvl3pPr>
            <a:lvl4pPr marL="1511983" indent="0" algn="ctr">
              <a:buNone/>
              <a:defRPr sz="1764"/>
            </a:lvl4pPr>
            <a:lvl5pPr marL="2015978" indent="0" algn="ctr">
              <a:buNone/>
              <a:defRPr sz="1764"/>
            </a:lvl5pPr>
            <a:lvl6pPr marL="2519972" indent="0" algn="ctr">
              <a:buNone/>
              <a:defRPr sz="1764"/>
            </a:lvl6pPr>
            <a:lvl7pPr marL="3023967" indent="0" algn="ctr">
              <a:buNone/>
              <a:defRPr sz="1764"/>
            </a:lvl7pPr>
            <a:lvl8pPr marL="3527961" indent="0" algn="ctr">
              <a:buNone/>
              <a:defRPr sz="1764"/>
            </a:lvl8pPr>
            <a:lvl9pPr marL="4031955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4" y="1884672"/>
            <a:ext cx="8694539" cy="31446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4" y="5059036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8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8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96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96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95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5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4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7" y="402485"/>
            <a:ext cx="8694539" cy="1461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2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8" y="1853171"/>
            <a:ext cx="428557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8" y="2761382"/>
            <a:ext cx="4285578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6"/>
            <a:ext cx="5103317" cy="537226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4BC0CE-D0A5-4DFE-AB70-15802A7A424A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88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6"/>
            <a:ext cx="5103317" cy="5372269"/>
          </a:xfrm>
        </p:spPr>
        <p:txBody>
          <a:bodyPr anchor="t"/>
          <a:lstStyle>
            <a:lvl1pPr marL="0" indent="0">
              <a:buNone/>
              <a:defRPr sz="3528"/>
            </a:lvl1pPr>
            <a:lvl2pPr marL="503994" indent="0">
              <a:buNone/>
              <a:defRPr sz="3087"/>
            </a:lvl2pPr>
            <a:lvl3pPr marL="1007989" indent="0">
              <a:buNone/>
              <a:defRPr sz="2646"/>
            </a:lvl3pPr>
            <a:lvl4pPr marL="1511983" indent="0">
              <a:buNone/>
              <a:defRPr sz="2205"/>
            </a:lvl4pPr>
            <a:lvl5pPr marL="2015978" indent="0">
              <a:buNone/>
              <a:defRPr sz="2205"/>
            </a:lvl5pPr>
            <a:lvl6pPr marL="2519972" indent="0">
              <a:buNone/>
              <a:defRPr sz="2205"/>
            </a:lvl6pPr>
            <a:lvl7pPr marL="3023967" indent="0">
              <a:buNone/>
              <a:defRPr sz="2205"/>
            </a:lvl7pPr>
            <a:lvl8pPr marL="3527961" indent="0">
              <a:buNone/>
              <a:defRPr sz="2205"/>
            </a:lvl8pPr>
            <a:lvl9pPr marL="4031955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2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04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9" y="402484"/>
            <a:ext cx="2173634" cy="64064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4"/>
            <a:ext cx="6394897" cy="64064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2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703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8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3EC799-B56D-40D9-B7B3-0352DB5D0433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818D9-7CC9-4B3B-8D59-4A58C476D99C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B2349-0CA2-4461-AF29-4734F2E57B67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7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EB431A-3AD0-4442-BAF5-1F251A2ACB45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9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E43C39-3764-498B-9488-D620F1770C79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0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2CB207-047F-427B-B32F-7C44BD0C223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CB4FEE-5DF2-480D-9181-DFE8D05A413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8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3E43C39-3764-498B-9488-D620F1770C79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03972" rtl="0" eaLnBrk="1" latinLnBrk="0" hangingPunct="1"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4" y="402485"/>
            <a:ext cx="8694539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4" y="2012414"/>
            <a:ext cx="8694539" cy="479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4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8" y="7006701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2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1007989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97" indent="-251997" algn="l" defTabSz="100798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5992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86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80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975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969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4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958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953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89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83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78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72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967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961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955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MAC Addressing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2124" y="17224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600" dirty="0" smtClean="0">
                <a:latin typeface="+mn-lt"/>
              </a:rPr>
              <a:t>The </a:t>
            </a:r>
            <a:r>
              <a:rPr lang="en-US" sz="3600" dirty="0">
                <a:latin typeface="+mn-lt"/>
              </a:rPr>
              <a:t>first 3 bytes are used to identify the manufacturer. The last 3 bytes uniquely identify the device</a:t>
            </a:r>
            <a:r>
              <a:rPr lang="en-US" sz="3600" dirty="0" smtClean="0">
                <a:latin typeface="+mn-lt"/>
              </a:rPr>
              <a:t>.</a:t>
            </a:r>
          </a:p>
          <a:p>
            <a:pPr lvl="0"/>
            <a:r>
              <a:rPr lang="en-US" sz="3600" dirty="0" smtClean="0">
                <a:latin typeface="+mn-lt"/>
              </a:rPr>
              <a:t>All MAC addresses are unique</a:t>
            </a:r>
            <a:endParaRPr lang="en-US" sz="3600" dirty="0">
              <a:latin typeface="+mn-lt"/>
            </a:endParaRPr>
          </a:p>
          <a:p>
            <a:pPr lvl="0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77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MAC Addressing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3090" dirty="0">
                <a:latin typeface="+mn-lt"/>
              </a:rPr>
              <a:t>To display your MAC Address in Windows at the command line, use</a:t>
            </a:r>
          </a:p>
          <a:p>
            <a:pPr>
              <a:lnSpc>
                <a:spcPct val="70000"/>
              </a:lnSpc>
            </a:pPr>
            <a:r>
              <a:rPr lang="en-US" sz="3090" b="1" dirty="0">
                <a:latin typeface="+mn-lt"/>
              </a:rPr>
              <a:t>Ipconfig /all</a:t>
            </a:r>
          </a:p>
          <a:p>
            <a:pPr>
              <a:lnSpc>
                <a:spcPct val="70000"/>
              </a:lnSpc>
            </a:pPr>
            <a:endParaRPr lang="en-US" sz="3090" dirty="0">
              <a:latin typeface="+mn-lt"/>
            </a:endParaRPr>
          </a:p>
          <a:p>
            <a:pPr>
              <a:lnSpc>
                <a:spcPct val="70000"/>
              </a:lnSpc>
            </a:pPr>
            <a:r>
              <a:rPr lang="en-US" sz="3090" dirty="0">
                <a:latin typeface="+mn-lt"/>
              </a:rPr>
              <a:t>To display your MAC Address in Linux at the command line, use</a:t>
            </a:r>
          </a:p>
          <a:p>
            <a:pPr>
              <a:lnSpc>
                <a:spcPct val="70000"/>
              </a:lnSpc>
            </a:pPr>
            <a:r>
              <a:rPr lang="en-US" sz="3090" b="1" dirty="0" err="1" smtClean="0">
                <a:latin typeface="+mn-lt"/>
              </a:rPr>
              <a:t>ifconfig</a:t>
            </a:r>
            <a:endParaRPr lang="en-US" sz="3090" b="1" dirty="0">
              <a:latin typeface="+mn-lt"/>
            </a:endParaRPr>
          </a:p>
          <a:p>
            <a:pPr>
              <a:lnSpc>
                <a:spcPct val="70000"/>
              </a:lnSpc>
            </a:pPr>
            <a:r>
              <a:rPr lang="en-US" sz="3090" b="1" dirty="0" err="1" smtClean="0">
                <a:latin typeface="+mn-lt"/>
              </a:rPr>
              <a:t>ip</a:t>
            </a:r>
            <a:r>
              <a:rPr lang="en-US" sz="3090" b="1" dirty="0" smtClean="0">
                <a:latin typeface="+mn-lt"/>
              </a:rPr>
              <a:t> </a:t>
            </a:r>
            <a:r>
              <a:rPr lang="en-US" sz="3090" b="1" dirty="0" err="1">
                <a:latin typeface="+mn-lt"/>
              </a:rPr>
              <a:t>addr</a:t>
            </a:r>
            <a:r>
              <a:rPr lang="en-US" sz="3090" b="1" dirty="0">
                <a:latin typeface="+mn-lt"/>
              </a:rPr>
              <a:t> and look for link/ether</a:t>
            </a:r>
          </a:p>
        </p:txBody>
      </p:sp>
    </p:spTree>
    <p:extLst>
      <p:ext uri="{BB962C8B-B14F-4D97-AF65-F5344CB8AC3E}">
        <p14:creationId xmlns:p14="http://schemas.microsoft.com/office/powerpoint/2010/main" val="4202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 Addressing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4938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An Internet Protocol (IP) address is a number assigned to a computer that allows it to participate in a computer network that supports this </a:t>
            </a:r>
            <a:r>
              <a:rPr lang="en-US" sz="3090" dirty="0" smtClean="0">
                <a:latin typeface="+mn-lt"/>
              </a:rPr>
              <a:t>technology</a:t>
            </a:r>
            <a:endParaRPr lang="en-US" sz="3090" dirty="0">
              <a:latin typeface="+mn-lt"/>
            </a:endParaRPr>
          </a:p>
          <a:p>
            <a:pPr lvl="0"/>
            <a:r>
              <a:rPr lang="en-US" sz="3090" dirty="0">
                <a:latin typeface="+mn-lt"/>
              </a:rPr>
              <a:t>For example the 32 bit binary number: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11000000101010001000000110000001</a:t>
            </a:r>
          </a:p>
          <a:p>
            <a:pPr lvl="0" algn="l">
              <a:buNone/>
            </a:pPr>
            <a:r>
              <a:rPr lang="en-US" sz="3090" dirty="0" smtClean="0">
                <a:latin typeface="+mn-lt"/>
              </a:rPr>
              <a:t>    is </a:t>
            </a:r>
            <a:r>
              <a:rPr lang="en-US" sz="3090" dirty="0">
                <a:latin typeface="+mn-lt"/>
              </a:rPr>
              <a:t>a valid IPv4 address.</a:t>
            </a:r>
          </a:p>
          <a:p>
            <a:pPr lvl="0"/>
            <a:r>
              <a:rPr lang="en-US" sz="3090" dirty="0">
                <a:latin typeface="+mn-lt"/>
              </a:rPr>
              <a:t>Although it is common to work </a:t>
            </a:r>
            <a:r>
              <a:rPr lang="en-US" sz="3090" dirty="0" smtClean="0">
                <a:latin typeface="+mn-lt"/>
              </a:rPr>
              <a:t>with IPv4 </a:t>
            </a:r>
            <a:r>
              <a:rPr lang="en-US" sz="3090" dirty="0">
                <a:latin typeface="+mn-lt"/>
              </a:rPr>
              <a:t>addressing in binary, the binary string can be difficult to </a:t>
            </a:r>
            <a:r>
              <a:rPr lang="en-US" sz="3090" dirty="0" smtClean="0">
                <a:latin typeface="+mn-lt"/>
              </a:rPr>
              <a:t>remember</a:t>
            </a:r>
            <a:endParaRPr lang="en-US" sz="309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53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Internet Protocol Version 4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For us humans, the bits of </a:t>
            </a:r>
            <a:r>
              <a:rPr lang="en-US" sz="3090" dirty="0" smtClean="0">
                <a:latin typeface="+mn-lt"/>
              </a:rPr>
              <a:t>a </a:t>
            </a:r>
            <a:r>
              <a:rPr lang="en-US" sz="3090" dirty="0">
                <a:latin typeface="+mn-lt"/>
              </a:rPr>
              <a:t>32 bit IP address are divided into 4 groups of 8 bits known as </a:t>
            </a:r>
            <a:r>
              <a:rPr lang="en-US" sz="3090" b="1" dirty="0">
                <a:latin typeface="+mn-lt"/>
              </a:rPr>
              <a:t>octets</a:t>
            </a:r>
            <a:r>
              <a:rPr lang="en-US" sz="3090" dirty="0">
                <a:latin typeface="+mn-lt"/>
              </a:rPr>
              <a:t>.</a:t>
            </a:r>
          </a:p>
          <a:p>
            <a:pPr lvl="0"/>
            <a:r>
              <a:rPr lang="en-US" sz="3090" dirty="0">
                <a:latin typeface="+mn-lt"/>
              </a:rPr>
              <a:t>Each octet is separated by a dot ( </a:t>
            </a:r>
            <a:r>
              <a:rPr lang="en-US" sz="3090" b="1" dirty="0">
                <a:latin typeface="+mn-lt"/>
              </a:rPr>
              <a:t>.</a:t>
            </a:r>
            <a:r>
              <a:rPr lang="en-US" sz="3090" dirty="0">
                <a:latin typeface="+mn-lt"/>
              </a:rPr>
              <a:t> ) giving the IPv4 address its general form: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xxxxxxxx.xxxxxxxx.xxxxxxxx.xxxxxxxx</a:t>
            </a:r>
          </a:p>
          <a:p>
            <a:pPr lvl="0" algn="l">
              <a:buNone/>
            </a:pPr>
            <a:r>
              <a:rPr lang="en-US" sz="3090" dirty="0" smtClean="0">
                <a:latin typeface="+mn-lt"/>
              </a:rPr>
              <a:t>    where </a:t>
            </a:r>
            <a:r>
              <a:rPr lang="en-US" sz="3090" dirty="0">
                <a:latin typeface="+mn-lt"/>
              </a:rPr>
              <a:t>each x represents the position of a bit</a:t>
            </a:r>
            <a:r>
              <a:rPr lang="en-US" sz="3090" dirty="0" smtClean="0">
                <a:latin typeface="+mn-lt"/>
              </a:rPr>
              <a:t>.</a:t>
            </a:r>
          </a:p>
          <a:p>
            <a:r>
              <a:rPr lang="en-US" sz="3090" dirty="0" smtClean="0">
                <a:latin typeface="+mn-lt"/>
              </a:rPr>
              <a:t>This is referred to as dotted decimal notation</a:t>
            </a:r>
            <a:endParaRPr lang="en-US" sz="309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Internet Protocol Version 4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544512" y="14176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Each bit within an octet is assigned a value based on its position within that octet:</a:t>
            </a:r>
          </a:p>
          <a:p>
            <a:pPr lvl="0" algn="ctr">
              <a:buNone/>
            </a:pPr>
            <a:r>
              <a:rPr lang="en-US" sz="2800" dirty="0" smtClean="0">
                <a:latin typeface="+mn-lt"/>
              </a:rPr>
              <a:t>2</a:t>
            </a:r>
            <a:r>
              <a:rPr lang="en-US" sz="2800" baseline="30000" dirty="0" smtClean="0">
                <a:latin typeface="+mn-lt"/>
              </a:rPr>
              <a:t>7</a:t>
            </a:r>
            <a:r>
              <a:rPr lang="en-US" sz="2800" dirty="0" smtClean="0">
                <a:latin typeface="+mn-lt"/>
              </a:rPr>
              <a:t>     2</a:t>
            </a:r>
            <a:r>
              <a:rPr lang="en-US" sz="2800" baseline="30000" dirty="0" smtClean="0">
                <a:latin typeface="+mn-lt"/>
              </a:rPr>
              <a:t>6</a:t>
            </a:r>
            <a:r>
              <a:rPr lang="en-US" sz="2800" dirty="0" smtClean="0">
                <a:latin typeface="+mn-lt"/>
              </a:rPr>
              <a:t>    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5</a:t>
            </a:r>
            <a:r>
              <a:rPr lang="en-US" sz="2800" dirty="0">
                <a:latin typeface="+mn-lt"/>
              </a:rPr>
              <a:t>     2</a:t>
            </a:r>
            <a:r>
              <a:rPr lang="en-US" sz="2800" baseline="30000" dirty="0">
                <a:latin typeface="+mn-lt"/>
              </a:rPr>
              <a:t>4</a:t>
            </a:r>
            <a:r>
              <a:rPr lang="en-US" sz="2800" dirty="0">
                <a:latin typeface="+mn-lt"/>
              </a:rPr>
              <a:t>     2</a:t>
            </a:r>
            <a:r>
              <a:rPr lang="en-US" sz="2800" baseline="30000" dirty="0">
                <a:latin typeface="+mn-lt"/>
              </a:rPr>
              <a:t>3</a:t>
            </a:r>
            <a:r>
              <a:rPr lang="en-US" sz="2800" dirty="0">
                <a:latin typeface="+mn-lt"/>
              </a:rPr>
              <a:t>     2</a:t>
            </a:r>
            <a:r>
              <a:rPr lang="en-US" sz="2800" baseline="30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     2</a:t>
            </a:r>
            <a:r>
              <a:rPr lang="en-US" sz="2800" baseline="30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     </a:t>
            </a:r>
            <a:r>
              <a:rPr lang="en-US" sz="2800" dirty="0" smtClean="0">
                <a:latin typeface="+mn-lt"/>
              </a:rPr>
              <a:t>2</a:t>
            </a:r>
            <a:r>
              <a:rPr lang="en-US" sz="2800" baseline="30000" dirty="0" smtClean="0">
                <a:latin typeface="+mn-lt"/>
              </a:rPr>
              <a:t>0</a:t>
            </a:r>
          </a:p>
          <a:p>
            <a:pPr algn="ctr">
              <a:buNone/>
            </a:pPr>
            <a:r>
              <a:rPr lang="en-US" sz="2800" dirty="0" smtClean="0">
                <a:latin typeface="+mn-lt"/>
              </a:rPr>
              <a:t>128     64     32     16     8     4     2     1</a:t>
            </a:r>
            <a:endParaRPr lang="en-US" sz="2800" baseline="30000" dirty="0">
              <a:latin typeface="+mn-lt"/>
            </a:endParaRPr>
          </a:p>
          <a:p>
            <a:pPr lvl="0" algn="ctr">
              <a:buNone/>
            </a:pPr>
            <a:r>
              <a:rPr lang="en-US" sz="2800" dirty="0" smtClean="0">
                <a:latin typeface="+mn-lt"/>
              </a:rPr>
              <a:t>x       </a:t>
            </a:r>
            <a:r>
              <a:rPr lang="en-US" sz="2800" dirty="0">
                <a:latin typeface="+mn-lt"/>
              </a:rPr>
              <a:t>x      x      x       x      x       x      x</a:t>
            </a:r>
          </a:p>
          <a:p>
            <a:pPr lvl="0"/>
            <a:r>
              <a:rPr lang="en-US" sz="2800" dirty="0">
                <a:latin typeface="+mn-lt"/>
              </a:rPr>
              <a:t>When a bit is set to 0 (off), we ignore the value of that position, otherwise we calculate the value for that position and add it to our total for the octet.</a:t>
            </a:r>
          </a:p>
          <a:p>
            <a:pPr lvl="0"/>
            <a:r>
              <a:rPr lang="en-US" sz="2800" dirty="0">
                <a:latin typeface="+mn-lt"/>
              </a:rPr>
              <a:t>Each octet has a valid range of values of 0 to 255</a:t>
            </a:r>
          </a:p>
        </p:txBody>
      </p:sp>
    </p:spTree>
    <p:extLst>
      <p:ext uri="{BB962C8B-B14F-4D97-AF65-F5344CB8AC3E}">
        <p14:creationId xmlns:p14="http://schemas.microsoft.com/office/powerpoint/2010/main" val="35783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Internet Protocol Version 4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704156" y="14938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latin typeface="+mn-lt"/>
              </a:rPr>
              <a:t>Octet examples</a:t>
            </a:r>
            <a:r>
              <a:rPr lang="en-US" sz="2800" dirty="0" smtClean="0">
                <a:latin typeface="+mn-lt"/>
              </a:rPr>
              <a:t>:</a:t>
            </a:r>
          </a:p>
          <a:p>
            <a:pPr marL="108000" indent="0">
              <a:buNone/>
            </a:pPr>
            <a:r>
              <a:rPr lang="en-US" sz="2800" dirty="0" smtClean="0">
                <a:latin typeface="+mn-lt"/>
              </a:rPr>
              <a:t>   2</a:t>
            </a:r>
            <a:r>
              <a:rPr lang="en-US" sz="2800" baseline="30000" dirty="0" smtClean="0">
                <a:latin typeface="+mn-lt"/>
              </a:rPr>
              <a:t>7</a:t>
            </a:r>
            <a:r>
              <a:rPr lang="en-US" sz="2800" dirty="0" smtClean="0">
                <a:latin typeface="+mn-lt"/>
              </a:rPr>
              <a:t>    2</a:t>
            </a:r>
            <a:r>
              <a:rPr lang="en-US" sz="2800" baseline="30000" dirty="0" smtClean="0">
                <a:latin typeface="+mn-lt"/>
              </a:rPr>
              <a:t>6</a:t>
            </a:r>
            <a:r>
              <a:rPr lang="en-US" sz="2800" dirty="0" smtClean="0">
                <a:latin typeface="+mn-lt"/>
              </a:rPr>
              <a:t>   2</a:t>
            </a:r>
            <a:r>
              <a:rPr lang="en-US" sz="2800" baseline="30000" dirty="0" smtClean="0">
                <a:latin typeface="+mn-lt"/>
              </a:rPr>
              <a:t>5</a:t>
            </a:r>
            <a:r>
              <a:rPr lang="en-US" sz="2800" dirty="0" smtClean="0">
                <a:latin typeface="+mn-lt"/>
              </a:rPr>
              <a:t>    2</a:t>
            </a:r>
            <a:r>
              <a:rPr lang="en-US" sz="2800" baseline="30000" dirty="0" smtClean="0">
                <a:latin typeface="+mn-lt"/>
              </a:rPr>
              <a:t>4</a:t>
            </a:r>
            <a:r>
              <a:rPr lang="en-US" sz="2800" dirty="0" smtClean="0">
                <a:latin typeface="+mn-lt"/>
              </a:rPr>
              <a:t>   2</a:t>
            </a:r>
            <a:r>
              <a:rPr lang="en-US" sz="2800" baseline="30000" dirty="0" smtClean="0">
                <a:latin typeface="+mn-lt"/>
              </a:rPr>
              <a:t>3</a:t>
            </a:r>
            <a:r>
              <a:rPr lang="en-US" sz="2800" dirty="0" smtClean="0">
                <a:latin typeface="+mn-lt"/>
              </a:rPr>
              <a:t>    2</a:t>
            </a:r>
            <a:r>
              <a:rPr lang="en-US" sz="2800" baseline="30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   2</a:t>
            </a:r>
            <a:r>
              <a:rPr lang="en-US" sz="2800" baseline="30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   2</a:t>
            </a:r>
            <a:r>
              <a:rPr lang="en-US" sz="2800" baseline="30000" dirty="0" smtClean="0">
                <a:latin typeface="+mn-lt"/>
              </a:rPr>
              <a:t>0</a:t>
            </a:r>
          </a:p>
          <a:p>
            <a:pPr marL="108000" indent="0">
              <a:buNone/>
            </a:pP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  128 64   32   16   8    4     2     1</a:t>
            </a:r>
            <a:endParaRPr lang="en-US" sz="2800" baseline="30000" dirty="0">
              <a:latin typeface="+mn-lt"/>
            </a:endParaRPr>
          </a:p>
          <a:p>
            <a:pPr lvl="0">
              <a:buNone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	0      0      0      0      0      0       0      1		=	</a:t>
            </a:r>
            <a:r>
              <a:rPr lang="en-US" sz="2400" dirty="0" smtClean="0">
                <a:latin typeface="+mn-lt"/>
              </a:rPr>
              <a:t>1</a:t>
            </a:r>
            <a:endParaRPr lang="en-US" sz="2400" dirty="0">
              <a:latin typeface="+mn-lt"/>
            </a:endParaRPr>
          </a:p>
          <a:p>
            <a:pPr lvl="0">
              <a:buNone/>
            </a:pPr>
            <a:r>
              <a:rPr lang="en-US" sz="2400" dirty="0">
                <a:latin typeface="+mn-lt"/>
              </a:rPr>
              <a:t> 	0      0      0      0      0      0       1      0		=	</a:t>
            </a:r>
            <a:r>
              <a:rPr lang="en-US" sz="2400" dirty="0" smtClean="0">
                <a:latin typeface="+mn-lt"/>
              </a:rPr>
              <a:t>2</a:t>
            </a:r>
            <a:endParaRPr lang="en-US" sz="2400" dirty="0">
              <a:latin typeface="+mn-lt"/>
            </a:endParaRPr>
          </a:p>
          <a:p>
            <a:pPr lvl="0">
              <a:buNone/>
            </a:pPr>
            <a:r>
              <a:rPr lang="en-US" sz="2400" dirty="0">
                <a:latin typeface="+mn-lt"/>
              </a:rPr>
              <a:t> 	0      1      1      1      1      1       1      1		=	</a:t>
            </a:r>
            <a:r>
              <a:rPr lang="en-US" sz="2400" dirty="0" smtClean="0">
                <a:latin typeface="+mn-lt"/>
              </a:rPr>
              <a:t>127</a:t>
            </a:r>
            <a:endParaRPr lang="en-US" sz="2400" dirty="0">
              <a:latin typeface="+mn-lt"/>
            </a:endParaRPr>
          </a:p>
          <a:p>
            <a:pPr lvl="0">
              <a:buNone/>
            </a:pPr>
            <a:r>
              <a:rPr lang="en-US" sz="2400" dirty="0">
                <a:latin typeface="+mn-lt"/>
              </a:rPr>
              <a:t> 	1      0      0      0      0      0       0      0		=	</a:t>
            </a:r>
            <a:r>
              <a:rPr lang="en-US" sz="2400" dirty="0" smtClean="0">
                <a:latin typeface="+mn-lt"/>
              </a:rPr>
              <a:t>128</a:t>
            </a:r>
            <a:endParaRPr lang="en-US" sz="2400" dirty="0">
              <a:latin typeface="+mn-lt"/>
            </a:endParaRPr>
          </a:p>
          <a:p>
            <a:pPr lvl="0" algn="l"/>
            <a:r>
              <a:rPr lang="en-US" sz="2800" dirty="0" smtClean="0">
                <a:latin typeface="+mn-lt"/>
              </a:rPr>
              <a:t>Since </a:t>
            </a:r>
            <a:r>
              <a:rPr lang="en-US" sz="2800" dirty="0">
                <a:latin typeface="+mn-lt"/>
              </a:rPr>
              <a:t>our IPv4 address is defined by four octets: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7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6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5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4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3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2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1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0</a:t>
            </a:r>
            <a:r>
              <a:rPr lang="en-US" sz="3600" dirty="0">
                <a:latin typeface="+mn-lt"/>
              </a:rPr>
              <a:t>. </a:t>
            </a:r>
            <a:r>
              <a:rPr lang="en-US" sz="2800" dirty="0">
                <a:latin typeface="+mn-lt"/>
              </a:rPr>
              <a:t>... </a:t>
            </a:r>
            <a:r>
              <a:rPr lang="en-US" sz="3600" dirty="0">
                <a:latin typeface="+mn-lt"/>
              </a:rPr>
              <a:t>.</a:t>
            </a:r>
            <a:r>
              <a:rPr lang="en-US" sz="28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...</a:t>
            </a:r>
            <a:r>
              <a:rPr lang="en-US" sz="2800" dirty="0">
                <a:latin typeface="+mn-lt"/>
              </a:rPr>
              <a:t> </a:t>
            </a:r>
            <a:r>
              <a:rPr lang="en-US" sz="3600" dirty="0">
                <a:latin typeface="+mn-lt"/>
              </a:rPr>
              <a:t>.</a:t>
            </a:r>
            <a:r>
              <a:rPr lang="en-US" sz="2800" dirty="0">
                <a:latin typeface="+mn-lt"/>
              </a:rPr>
              <a:t> 2</a:t>
            </a:r>
            <a:r>
              <a:rPr lang="en-US" sz="2800" baseline="30000" dirty="0">
                <a:latin typeface="+mn-lt"/>
              </a:rPr>
              <a:t>7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6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5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4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3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2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1 </a:t>
            </a:r>
            <a:r>
              <a:rPr lang="en-US" sz="2800" dirty="0">
                <a:latin typeface="+mn-lt"/>
              </a:rPr>
              <a:t>2</a:t>
            </a:r>
            <a:r>
              <a:rPr lang="en-US" sz="2800" baseline="30000" dirty="0">
                <a:latin typeface="+mn-lt"/>
              </a:rPr>
              <a:t>0</a:t>
            </a:r>
          </a:p>
          <a:p>
            <a:pPr lvl="0" algn="ctr">
              <a:buNone/>
            </a:pPr>
            <a:r>
              <a:rPr lang="en-US" sz="2800" dirty="0">
                <a:latin typeface="+mn-lt"/>
              </a:rPr>
              <a:t>[0-255].[0-255].[0-255].[0-255]</a:t>
            </a:r>
          </a:p>
        </p:txBody>
      </p:sp>
    </p:spTree>
    <p:extLst>
      <p:ext uri="{BB962C8B-B14F-4D97-AF65-F5344CB8AC3E}">
        <p14:creationId xmlns:p14="http://schemas.microsoft.com/office/powerpoint/2010/main" val="8123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Internet Protocol Version 4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754165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IPv4 addressing is divided into public, private, and reserved addressing</a:t>
            </a:r>
          </a:p>
          <a:p>
            <a:pPr lvl="1" rtl="0" hangingPunct="0"/>
            <a:r>
              <a:rPr lang="en-US" sz="3090" b="1" dirty="0">
                <a:latin typeface="+mn-lt"/>
              </a:rPr>
              <a:t>Public addressing</a:t>
            </a:r>
            <a:r>
              <a:rPr lang="en-US" sz="3090" dirty="0">
                <a:latin typeface="+mn-lt"/>
              </a:rPr>
              <a:t> is used by systems directly connected to the </a:t>
            </a:r>
            <a:r>
              <a:rPr lang="en-US" sz="3090" dirty="0" smtClean="0">
                <a:latin typeface="+mn-lt"/>
              </a:rPr>
              <a:t>internet.  These are also known as routable addresses</a:t>
            </a:r>
            <a:endParaRPr lang="en-US" sz="3090" dirty="0">
              <a:latin typeface="+mn-lt"/>
            </a:endParaRPr>
          </a:p>
          <a:p>
            <a:pPr lvl="1" rtl="0" hangingPunct="0"/>
            <a:r>
              <a:rPr lang="en-US" sz="3090" b="1" dirty="0">
                <a:latin typeface="+mn-lt"/>
              </a:rPr>
              <a:t>Private addressing</a:t>
            </a:r>
            <a:r>
              <a:rPr lang="en-US" sz="3090" dirty="0">
                <a:latin typeface="+mn-lt"/>
              </a:rPr>
              <a:t> is used by organizations to isolate private systems from the </a:t>
            </a:r>
            <a:r>
              <a:rPr lang="en-US" sz="3090" dirty="0" smtClean="0">
                <a:latin typeface="+mn-lt"/>
              </a:rPr>
              <a:t>internet</a:t>
            </a:r>
            <a:endParaRPr lang="en-US" sz="3090" dirty="0">
              <a:latin typeface="+mn-lt"/>
            </a:endParaRPr>
          </a:p>
          <a:p>
            <a:pPr lvl="1" rtl="0" hangingPunct="0"/>
            <a:r>
              <a:rPr lang="en-US" sz="3090" b="1" dirty="0">
                <a:latin typeface="+mn-lt"/>
              </a:rPr>
              <a:t>Reserved addressing</a:t>
            </a:r>
            <a:r>
              <a:rPr lang="en-US" sz="3090" dirty="0">
                <a:latin typeface="+mn-lt"/>
              </a:rPr>
              <a:t> is meant for testing and is not </a:t>
            </a:r>
            <a:r>
              <a:rPr lang="en-US" sz="3090" dirty="0" smtClean="0">
                <a:latin typeface="+mn-lt"/>
              </a:rPr>
              <a:t>available </a:t>
            </a:r>
            <a:r>
              <a:rPr lang="en-US" sz="3090" dirty="0">
                <a:latin typeface="+mn-lt"/>
              </a:rPr>
              <a:t>to most users and </a:t>
            </a:r>
            <a:r>
              <a:rPr lang="en-US" sz="3090" dirty="0" smtClean="0">
                <a:latin typeface="+mn-lt"/>
              </a:rPr>
              <a:t>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 Address Classes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Can be identified by the value of the first octet</a:t>
            </a:r>
          </a:p>
          <a:p>
            <a:r>
              <a:rPr lang="en-US" sz="3090" dirty="0" smtClean="0">
                <a:latin typeface="+mn-lt"/>
              </a:rPr>
              <a:t>Class A</a:t>
            </a:r>
          </a:p>
          <a:p>
            <a:pPr lvl="1"/>
            <a:r>
              <a:rPr lang="en-US" sz="3090" dirty="0" smtClean="0">
                <a:latin typeface="+mn-lt"/>
              </a:rPr>
              <a:t>First octet is in the range of 1 to 126</a:t>
            </a:r>
          </a:p>
          <a:p>
            <a:pPr lvl="1"/>
            <a:r>
              <a:rPr lang="en-US" sz="3090" dirty="0" smtClean="0">
                <a:latin typeface="+mn-lt"/>
              </a:rPr>
              <a:t>Examples: 10.10.60.80, 120.98.147.5</a:t>
            </a:r>
            <a:endParaRPr lang="en-US" sz="3090" dirty="0">
              <a:latin typeface="+mn-lt"/>
            </a:endParaRPr>
          </a:p>
          <a:p>
            <a:r>
              <a:rPr lang="en-US" sz="3090" dirty="0">
                <a:latin typeface="+mn-lt"/>
              </a:rPr>
              <a:t>Class </a:t>
            </a:r>
            <a:r>
              <a:rPr lang="en-US" sz="3090" dirty="0" smtClean="0">
                <a:latin typeface="+mn-lt"/>
              </a:rPr>
              <a:t>B</a:t>
            </a:r>
            <a:endParaRPr lang="en-US" sz="3090" dirty="0">
              <a:latin typeface="+mn-lt"/>
            </a:endParaRPr>
          </a:p>
          <a:p>
            <a:pPr lvl="1"/>
            <a:r>
              <a:rPr lang="en-US" sz="3090" dirty="0">
                <a:latin typeface="+mn-lt"/>
              </a:rPr>
              <a:t>First octet is in the range of 128 to </a:t>
            </a:r>
            <a:r>
              <a:rPr lang="en-US" sz="3090" dirty="0" smtClean="0">
                <a:latin typeface="+mn-lt"/>
              </a:rPr>
              <a:t>191</a:t>
            </a:r>
          </a:p>
          <a:p>
            <a:pPr lvl="1"/>
            <a:r>
              <a:rPr lang="en-US" sz="3090" dirty="0" smtClean="0">
                <a:latin typeface="+mn-lt"/>
              </a:rPr>
              <a:t>Examples: 129.37.58.1, 190.58.12.120</a:t>
            </a:r>
            <a:endParaRPr lang="en-US" sz="3090" dirty="0">
              <a:latin typeface="+mn-lt"/>
            </a:endParaRPr>
          </a:p>
          <a:p>
            <a:pPr marL="5760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00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 Address </a:t>
            </a:r>
            <a:r>
              <a:rPr lang="en-US" dirty="0" smtClean="0">
                <a:solidFill>
                  <a:schemeClr val="accent1"/>
                </a:solidFill>
              </a:rPr>
              <a:t>Classes (</a:t>
            </a:r>
            <a:r>
              <a:rPr lang="en-US" dirty="0" err="1" smtClean="0">
                <a:solidFill>
                  <a:schemeClr val="accent1"/>
                </a:solidFill>
              </a:rPr>
              <a:t>con’t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7224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Can be identified by the value of the first octet</a:t>
            </a:r>
          </a:p>
          <a:p>
            <a:pPr lvl="0"/>
            <a:r>
              <a:rPr lang="en-US" sz="3090" dirty="0">
                <a:latin typeface="+mn-lt"/>
              </a:rPr>
              <a:t>Class C</a:t>
            </a:r>
          </a:p>
          <a:p>
            <a:pPr lvl="1"/>
            <a:r>
              <a:rPr lang="en-US" sz="3090" dirty="0">
                <a:latin typeface="+mn-lt"/>
              </a:rPr>
              <a:t>First octet is in the range of </a:t>
            </a:r>
            <a:r>
              <a:rPr lang="en-US" sz="3090" dirty="0" smtClean="0">
                <a:latin typeface="+mn-lt"/>
              </a:rPr>
              <a:t> 192 </a:t>
            </a:r>
            <a:r>
              <a:rPr lang="en-US" sz="3090" dirty="0">
                <a:latin typeface="+mn-lt"/>
              </a:rPr>
              <a:t>to 223</a:t>
            </a:r>
          </a:p>
          <a:p>
            <a:pPr lvl="1"/>
            <a:r>
              <a:rPr lang="en-US" sz="3090" dirty="0" smtClean="0">
                <a:latin typeface="+mn-lt"/>
              </a:rPr>
              <a:t>Examples</a:t>
            </a:r>
            <a:r>
              <a:rPr lang="en-US" sz="3090" dirty="0">
                <a:latin typeface="+mn-lt"/>
              </a:rPr>
              <a:t>: 210.50.10.20, </a:t>
            </a:r>
            <a:r>
              <a:rPr lang="en-US" sz="3090" dirty="0" smtClean="0">
                <a:latin typeface="+mn-lt"/>
              </a:rPr>
              <a:t>192.168.202.51</a:t>
            </a:r>
          </a:p>
          <a:p>
            <a:pPr lvl="0"/>
            <a:r>
              <a:rPr lang="en-US" sz="3090" dirty="0">
                <a:latin typeface="+mn-lt"/>
              </a:rPr>
              <a:t>Class </a:t>
            </a:r>
            <a:r>
              <a:rPr lang="en-US" sz="3090" dirty="0" smtClean="0">
                <a:latin typeface="+mn-lt"/>
              </a:rPr>
              <a:t>D (reserved for multicast addresses)</a:t>
            </a:r>
            <a:endParaRPr lang="en-US" sz="3090" dirty="0">
              <a:latin typeface="+mn-lt"/>
            </a:endParaRPr>
          </a:p>
          <a:p>
            <a:pPr lvl="1"/>
            <a:r>
              <a:rPr lang="en-US" sz="3090" dirty="0">
                <a:latin typeface="+mn-lt"/>
              </a:rPr>
              <a:t>First octet is in the range of 224 to </a:t>
            </a:r>
            <a:r>
              <a:rPr lang="en-US" sz="3090" dirty="0" smtClean="0">
                <a:latin typeface="+mn-lt"/>
              </a:rPr>
              <a:t>239</a:t>
            </a:r>
            <a:endParaRPr lang="en-US" sz="3090" dirty="0">
              <a:latin typeface="+mn-lt"/>
            </a:endParaRPr>
          </a:p>
          <a:p>
            <a:pPr lvl="1"/>
            <a:r>
              <a:rPr lang="en-US" sz="3090" dirty="0">
                <a:latin typeface="+mn-lt"/>
              </a:rPr>
              <a:t>Examples: </a:t>
            </a:r>
            <a:r>
              <a:rPr lang="en-US" sz="3090" dirty="0" smtClean="0">
                <a:latin typeface="+mn-lt"/>
              </a:rPr>
              <a:t>224.0.10.255, 239.255.0.254</a:t>
            </a:r>
          </a:p>
          <a:p>
            <a:pPr lvl="0"/>
            <a:r>
              <a:rPr lang="en-US" sz="3090" dirty="0">
                <a:latin typeface="+mn-lt"/>
              </a:rPr>
              <a:t>Class </a:t>
            </a:r>
            <a:r>
              <a:rPr lang="en-US" sz="3090" dirty="0" smtClean="0">
                <a:latin typeface="+mn-lt"/>
              </a:rPr>
              <a:t>E (reserved for experimental purposes)</a:t>
            </a:r>
            <a:endParaRPr lang="en-US" sz="3090" dirty="0">
              <a:latin typeface="+mn-lt"/>
            </a:endParaRPr>
          </a:p>
          <a:p>
            <a:pPr lvl="1"/>
            <a:r>
              <a:rPr lang="en-US" sz="3090" dirty="0">
                <a:latin typeface="+mn-lt"/>
              </a:rPr>
              <a:t>First octet is in the range of 240 </a:t>
            </a:r>
            <a:r>
              <a:rPr lang="en-US" sz="3090" dirty="0" smtClean="0">
                <a:latin typeface="+mn-lt"/>
              </a:rPr>
              <a:t>to 254</a:t>
            </a:r>
            <a:endParaRPr lang="en-US" sz="3090" dirty="0">
              <a:latin typeface="+mn-lt"/>
            </a:endParaRPr>
          </a:p>
          <a:p>
            <a:endParaRPr lang="en-US" dirty="0"/>
          </a:p>
          <a:p>
            <a:pPr marL="5760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5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Addressing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4938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>
                <a:latin typeface="+mn-lt"/>
              </a:rPr>
              <a:t>The number of network and host bit varies for each IPv4 address classes </a:t>
            </a:r>
          </a:p>
          <a:p>
            <a:r>
              <a:rPr lang="en-US" sz="2800" dirty="0" smtClean="0">
                <a:latin typeface="+mn-lt"/>
              </a:rPr>
              <a:t>Class A</a:t>
            </a:r>
          </a:p>
          <a:p>
            <a:pPr lvl="1"/>
            <a:r>
              <a:rPr lang="en-US" sz="2400" dirty="0" smtClean="0">
                <a:latin typeface="+mn-lt"/>
              </a:rPr>
              <a:t>nnnnnnnn.hhhhhhhh.hhhhhhhh.hhhhhhhh or N.H.H.H</a:t>
            </a:r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Class </a:t>
            </a:r>
            <a:r>
              <a:rPr lang="en-US" sz="2800" dirty="0" smtClean="0">
                <a:latin typeface="+mn-lt"/>
              </a:rPr>
              <a:t>B</a:t>
            </a:r>
            <a:endParaRPr lang="en-US" sz="2800" dirty="0">
              <a:latin typeface="+mn-lt"/>
            </a:endParaRPr>
          </a:p>
          <a:p>
            <a:pPr lvl="1"/>
            <a:r>
              <a:rPr lang="en-US" sz="2400" dirty="0" smtClean="0">
                <a:latin typeface="+mn-lt"/>
              </a:rPr>
              <a:t>nnnnnnnn.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nnnnnnnn.hhhhhhhh.hhhhhhhh or </a:t>
            </a:r>
            <a:r>
              <a:rPr lang="en-US" sz="2400" dirty="0">
                <a:latin typeface="+mn-lt"/>
              </a:rPr>
              <a:t>N.N.H.H</a:t>
            </a:r>
          </a:p>
          <a:p>
            <a:r>
              <a:rPr lang="en-US" sz="2800" dirty="0">
                <a:latin typeface="+mn-lt"/>
              </a:rPr>
              <a:t>Class </a:t>
            </a:r>
            <a:r>
              <a:rPr lang="en-US" sz="2800" dirty="0" smtClean="0">
                <a:latin typeface="+mn-lt"/>
              </a:rPr>
              <a:t>C</a:t>
            </a:r>
            <a:endParaRPr lang="en-US" sz="2800" dirty="0">
              <a:latin typeface="+mn-lt"/>
            </a:endParaRPr>
          </a:p>
          <a:p>
            <a:pPr lvl="1"/>
            <a:r>
              <a:rPr lang="en-US" sz="2400" dirty="0" smtClean="0">
                <a:latin typeface="+mn-lt"/>
              </a:rPr>
              <a:t>nnnnnnnn. nnnnnnnn.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nnnnnnnn.hhhhhhhh or N.N.N.H</a:t>
            </a:r>
          </a:p>
          <a:p>
            <a:pPr marL="576000" lvl="1" indent="0">
              <a:buNone/>
            </a:pPr>
            <a:r>
              <a:rPr lang="en-US" sz="1800" u="sng" dirty="0" smtClean="0">
                <a:latin typeface="+mn-lt"/>
              </a:rPr>
              <a:t>Legend</a:t>
            </a:r>
            <a:r>
              <a:rPr lang="en-US" sz="1800" dirty="0" smtClean="0">
                <a:latin typeface="+mn-lt"/>
              </a:rPr>
              <a:t>: n – represents one network bit        h – represents one host bit </a:t>
            </a:r>
          </a:p>
          <a:p>
            <a:pPr marL="576000" lvl="1" indent="0">
              <a:buNone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          N – represents eight network bits    H – represents eight host bits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79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Introduction </a:t>
            </a:r>
            <a:r>
              <a:rPr lang="en-US" b="1" dirty="0" smtClean="0"/>
              <a:t>to Networking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 Address Prefixes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hangingPunct="0"/>
            <a:r>
              <a:rPr lang="en-US" sz="3300" dirty="0" smtClean="0">
                <a:latin typeface="+mn-lt"/>
              </a:rPr>
              <a:t>The </a:t>
            </a:r>
            <a:r>
              <a:rPr lang="en-US" sz="3300" b="1" dirty="0" smtClean="0">
                <a:latin typeface="+mn-lt"/>
              </a:rPr>
              <a:t>prefix</a:t>
            </a:r>
            <a:r>
              <a:rPr lang="en-US" sz="3300" dirty="0" smtClean="0">
                <a:latin typeface="+mn-lt"/>
              </a:rPr>
              <a:t> specifies the consecutive number of bits, from left to right, used to identify the network bits of the address.</a:t>
            </a:r>
          </a:p>
          <a:p>
            <a:pPr marL="576000" lvl="1" indent="0" hangingPunct="0">
              <a:buNone/>
            </a:pPr>
            <a:r>
              <a:rPr lang="en-US" sz="3300" dirty="0" smtClean="0">
                <a:latin typeface="+mn-lt"/>
              </a:rPr>
              <a:t>            Example: 192.168.100.10 /24</a:t>
            </a:r>
          </a:p>
          <a:p>
            <a:r>
              <a:rPr lang="en-US" sz="3300" dirty="0" smtClean="0">
                <a:latin typeface="+mn-lt"/>
              </a:rPr>
              <a:t>Class A default prefix is /8 </a:t>
            </a:r>
          </a:p>
          <a:p>
            <a:pPr lvl="1"/>
            <a:r>
              <a:rPr lang="en-US" sz="3300" dirty="0" smtClean="0">
                <a:latin typeface="+mn-lt"/>
              </a:rPr>
              <a:t>nnnnnnnn.hhhhhhhh.hhhhhhhh.hhhhhhhh</a:t>
            </a:r>
          </a:p>
          <a:p>
            <a:r>
              <a:rPr lang="en-US" sz="3300" dirty="0" smtClean="0">
                <a:latin typeface="+mn-lt"/>
              </a:rPr>
              <a:t>Class B </a:t>
            </a:r>
            <a:r>
              <a:rPr lang="en-US" sz="3300" dirty="0">
                <a:latin typeface="+mn-lt"/>
              </a:rPr>
              <a:t>default prefix </a:t>
            </a:r>
            <a:r>
              <a:rPr lang="en-US" sz="3300" dirty="0" smtClean="0">
                <a:latin typeface="+mn-lt"/>
              </a:rPr>
              <a:t>is /16</a:t>
            </a:r>
            <a:endParaRPr lang="en-US" sz="3300" dirty="0">
              <a:latin typeface="+mn-lt"/>
            </a:endParaRPr>
          </a:p>
          <a:p>
            <a:pPr lvl="1"/>
            <a:r>
              <a:rPr lang="en-US" sz="3300" dirty="0" smtClean="0">
                <a:latin typeface="+mn-lt"/>
              </a:rPr>
              <a:t>nnnnnnnn.</a:t>
            </a:r>
            <a:r>
              <a:rPr lang="en-US" sz="3300" dirty="0">
                <a:latin typeface="+mn-lt"/>
              </a:rPr>
              <a:t> </a:t>
            </a:r>
            <a:r>
              <a:rPr lang="en-US" sz="3300" dirty="0" smtClean="0">
                <a:latin typeface="+mn-lt"/>
              </a:rPr>
              <a:t>nnnnnnnn.hhhhhhhh.hhhhhhhh</a:t>
            </a:r>
          </a:p>
          <a:p>
            <a:pPr marL="5760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2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 Address Prefixes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3300" dirty="0" smtClean="0">
                <a:latin typeface="+mn-lt"/>
              </a:rPr>
              <a:t>Class </a:t>
            </a:r>
            <a:r>
              <a:rPr lang="en-US" sz="3300" dirty="0">
                <a:latin typeface="+mn-lt"/>
              </a:rPr>
              <a:t>C default prefix is /24</a:t>
            </a:r>
          </a:p>
          <a:p>
            <a:pPr lvl="1"/>
            <a:r>
              <a:rPr lang="en-US" sz="3300" dirty="0">
                <a:latin typeface="+mn-lt"/>
              </a:rPr>
              <a:t>nnnnnnnn. nnnnnnnn. </a:t>
            </a:r>
            <a:r>
              <a:rPr lang="en-US" sz="3300" dirty="0" err="1" smtClean="0">
                <a:latin typeface="+mn-lt"/>
              </a:rPr>
              <a:t>nnnnnnnn.hhhhhhhh</a:t>
            </a:r>
            <a:endParaRPr lang="en-US" sz="3300" dirty="0" smtClean="0">
              <a:latin typeface="+mn-lt"/>
            </a:endParaRPr>
          </a:p>
          <a:p>
            <a:r>
              <a:rPr lang="en-US" sz="3090" dirty="0"/>
              <a:t>Class D</a:t>
            </a:r>
          </a:p>
          <a:p>
            <a:pPr lvl="1"/>
            <a:r>
              <a:rPr lang="en-US" sz="3090" dirty="0"/>
              <a:t>No subnet mask is associated with this class</a:t>
            </a:r>
          </a:p>
          <a:p>
            <a:r>
              <a:rPr lang="en-US" sz="3090" dirty="0"/>
              <a:t>Class E</a:t>
            </a:r>
          </a:p>
          <a:p>
            <a:pPr lvl="1"/>
            <a:r>
              <a:rPr lang="en-US" sz="3090" dirty="0"/>
              <a:t>No subnet mask is associated with this class</a:t>
            </a:r>
          </a:p>
          <a:p>
            <a:endParaRPr lang="en-US" sz="3700" dirty="0" smtClean="0">
              <a:latin typeface="+mn-lt"/>
            </a:endParaRPr>
          </a:p>
          <a:p>
            <a:pPr marL="5760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93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 Subnet Masks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770207"/>
            <a:ext cx="8694539" cy="4796545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hangingPunct="0"/>
            <a:r>
              <a:rPr lang="en-US" sz="3090" dirty="0" smtClean="0">
                <a:latin typeface="+mn-lt"/>
              </a:rPr>
              <a:t>The </a:t>
            </a:r>
            <a:r>
              <a:rPr lang="en-US" sz="3090" b="1" dirty="0" smtClean="0">
                <a:latin typeface="+mn-lt"/>
              </a:rPr>
              <a:t>subnet mask </a:t>
            </a:r>
            <a:r>
              <a:rPr lang="en-US" sz="3090" dirty="0" smtClean="0">
                <a:latin typeface="+mn-lt"/>
              </a:rPr>
              <a:t>can be identified from the prefix by assigning a value of 1 to the network bit and converting it to decimal number system.</a:t>
            </a:r>
          </a:p>
          <a:p>
            <a:r>
              <a:rPr lang="en-US" sz="3090" dirty="0" smtClean="0">
                <a:latin typeface="+mn-lt"/>
              </a:rPr>
              <a:t>Class A default prefix is /8 </a:t>
            </a:r>
          </a:p>
          <a:p>
            <a:pPr lvl="1"/>
            <a:r>
              <a:rPr lang="en-US" sz="3090" dirty="0" smtClean="0">
                <a:latin typeface="+mn-lt"/>
              </a:rPr>
              <a:t>nnnnnnnn.hhhhhhhh.hhhhhhhh.hhhhhhhh</a:t>
            </a:r>
          </a:p>
          <a:p>
            <a:pPr lvl="1"/>
            <a:r>
              <a:rPr lang="en-US" sz="3090" dirty="0" smtClean="0">
                <a:latin typeface="+mn-lt"/>
              </a:rPr>
              <a:t>11111111.00000000.00000000.00000000 = 255.0.0.0</a:t>
            </a:r>
          </a:p>
          <a:p>
            <a:r>
              <a:rPr lang="en-US" sz="3090" dirty="0" smtClean="0">
                <a:latin typeface="+mn-lt"/>
              </a:rPr>
              <a:t>Class B </a:t>
            </a:r>
            <a:r>
              <a:rPr lang="en-US" sz="3090" dirty="0">
                <a:latin typeface="+mn-lt"/>
              </a:rPr>
              <a:t>default prefix </a:t>
            </a:r>
            <a:r>
              <a:rPr lang="en-US" sz="3090" dirty="0" smtClean="0">
                <a:latin typeface="+mn-lt"/>
              </a:rPr>
              <a:t>is /16</a:t>
            </a:r>
            <a:endParaRPr lang="en-US" sz="3090" dirty="0">
              <a:latin typeface="+mn-lt"/>
            </a:endParaRPr>
          </a:p>
          <a:p>
            <a:pPr lvl="1"/>
            <a:r>
              <a:rPr lang="en-US" sz="3090" dirty="0" smtClean="0">
                <a:latin typeface="+mn-lt"/>
              </a:rPr>
              <a:t>nnnnnnnn.</a:t>
            </a:r>
            <a:r>
              <a:rPr lang="en-US" sz="3090" dirty="0">
                <a:latin typeface="+mn-lt"/>
              </a:rPr>
              <a:t> </a:t>
            </a:r>
            <a:r>
              <a:rPr lang="en-US" sz="3090" dirty="0" smtClean="0">
                <a:latin typeface="+mn-lt"/>
              </a:rPr>
              <a:t>nnnnnnnn.hhhhhhhh.hhhhhhhh</a:t>
            </a:r>
          </a:p>
          <a:p>
            <a:pPr lvl="1"/>
            <a:r>
              <a:rPr lang="en-US" sz="3090" dirty="0" smtClean="0">
                <a:latin typeface="+mn-lt"/>
              </a:rPr>
              <a:t>11111111.</a:t>
            </a:r>
            <a:r>
              <a:rPr lang="en-US" sz="3090" dirty="0">
                <a:latin typeface="+mn-lt"/>
              </a:rPr>
              <a:t> 11111111</a:t>
            </a:r>
            <a:r>
              <a:rPr lang="en-US" sz="3090" dirty="0" smtClean="0">
                <a:latin typeface="+mn-lt"/>
              </a:rPr>
              <a:t>.00000000.00000000 = 255.255.0.0</a:t>
            </a:r>
            <a:endParaRPr lang="en-US" sz="3090" dirty="0">
              <a:latin typeface="+mn-lt"/>
            </a:endParaRPr>
          </a:p>
          <a:p>
            <a:pPr marL="5760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 Subnet Masks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570037"/>
            <a:ext cx="8694539" cy="4796545"/>
          </a:xfrm>
        </p:spPr>
        <p:txBody>
          <a:bodyPr>
            <a:normAutofit fontScale="77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4000" dirty="0" smtClean="0">
                <a:latin typeface="+mn-lt"/>
              </a:rPr>
              <a:t>Class C </a:t>
            </a:r>
            <a:r>
              <a:rPr lang="en-US" sz="4000" dirty="0">
                <a:latin typeface="+mn-lt"/>
              </a:rPr>
              <a:t>default prefix </a:t>
            </a:r>
            <a:r>
              <a:rPr lang="en-US" sz="4000" dirty="0" smtClean="0">
                <a:latin typeface="+mn-lt"/>
              </a:rPr>
              <a:t>is /24</a:t>
            </a:r>
            <a:endParaRPr lang="en-US" sz="4000" dirty="0">
              <a:latin typeface="+mn-lt"/>
            </a:endParaRPr>
          </a:p>
          <a:p>
            <a:pPr lvl="1"/>
            <a:r>
              <a:rPr lang="en-US" sz="4000" dirty="0" smtClean="0">
                <a:latin typeface="+mn-lt"/>
              </a:rPr>
              <a:t>nnnnnnnn.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nnnnnnnn.</a:t>
            </a:r>
            <a:r>
              <a:rPr lang="en-US" sz="4000" dirty="0">
                <a:latin typeface="+mn-lt"/>
              </a:rPr>
              <a:t> nnnnnnnn</a:t>
            </a:r>
            <a:r>
              <a:rPr lang="en-US" sz="4000" dirty="0" smtClean="0">
                <a:latin typeface="+mn-lt"/>
              </a:rPr>
              <a:t>.hhhhhhhh</a:t>
            </a:r>
          </a:p>
          <a:p>
            <a:pPr lvl="1"/>
            <a:r>
              <a:rPr lang="en-US" sz="4000" dirty="0" smtClean="0">
                <a:latin typeface="+mn-lt"/>
              </a:rPr>
              <a:t>11111111.</a:t>
            </a:r>
            <a:r>
              <a:rPr lang="en-US" sz="4000" dirty="0">
                <a:latin typeface="+mn-lt"/>
              </a:rPr>
              <a:t> 11111111</a:t>
            </a:r>
            <a:r>
              <a:rPr lang="en-US" sz="4000" dirty="0" smtClean="0">
                <a:latin typeface="+mn-lt"/>
              </a:rPr>
              <a:t>.</a:t>
            </a:r>
            <a:r>
              <a:rPr lang="en-US" sz="4000" dirty="0">
                <a:latin typeface="+mn-lt"/>
              </a:rPr>
              <a:t> 11111111</a:t>
            </a:r>
            <a:r>
              <a:rPr lang="en-US" sz="4000" dirty="0" smtClean="0">
                <a:latin typeface="+mn-lt"/>
              </a:rPr>
              <a:t>.00000000 = 255.255.255.0</a:t>
            </a:r>
          </a:p>
          <a:p>
            <a:endParaRPr lang="en-US" sz="4000" dirty="0" smtClean="0">
              <a:latin typeface="+mn-lt"/>
            </a:endParaRPr>
          </a:p>
          <a:p>
            <a:r>
              <a:rPr lang="en-US" sz="4000" dirty="0" smtClean="0">
                <a:latin typeface="+mn-lt"/>
              </a:rPr>
              <a:t>VLSM (Variable Length Subnet Masking) was introduced to conserve </a:t>
            </a:r>
            <a:r>
              <a:rPr lang="en-US" sz="4000" dirty="0" err="1" smtClean="0">
                <a:latin typeface="+mn-lt"/>
              </a:rPr>
              <a:t>ip</a:t>
            </a:r>
            <a:r>
              <a:rPr lang="en-US" sz="4000" dirty="0" smtClean="0">
                <a:latin typeface="+mn-lt"/>
              </a:rPr>
              <a:t> addresses by allowing </a:t>
            </a:r>
            <a:r>
              <a:rPr lang="en-US" sz="4000" dirty="0" err="1" smtClean="0">
                <a:latin typeface="+mn-lt"/>
              </a:rPr>
              <a:t>ip</a:t>
            </a:r>
            <a:r>
              <a:rPr lang="en-US" sz="4000" dirty="0" smtClean="0">
                <a:latin typeface="+mn-lt"/>
              </a:rPr>
              <a:t> address classes to be divided into smaller networks</a:t>
            </a:r>
          </a:p>
          <a:p>
            <a:r>
              <a:rPr lang="en-US" sz="4000" dirty="0" smtClean="0">
                <a:latin typeface="+mn-lt"/>
              </a:rPr>
              <a:t>This means that </a:t>
            </a:r>
            <a:r>
              <a:rPr lang="en-US" sz="4000" dirty="0" err="1" smtClean="0">
                <a:latin typeface="+mn-lt"/>
              </a:rPr>
              <a:t>ip</a:t>
            </a:r>
            <a:r>
              <a:rPr lang="en-US" sz="4000" dirty="0" smtClean="0">
                <a:latin typeface="+mn-lt"/>
              </a:rPr>
              <a:t> addresses do not have to have the </a:t>
            </a:r>
            <a:r>
              <a:rPr lang="en-US" sz="4000" dirty="0" err="1" smtClean="0">
                <a:latin typeface="+mn-lt"/>
              </a:rPr>
              <a:t>classful</a:t>
            </a:r>
            <a:r>
              <a:rPr lang="en-US" sz="4000" dirty="0" smtClean="0">
                <a:latin typeface="+mn-lt"/>
              </a:rPr>
              <a:t> mask (/8, /16, /24)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223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 Subnet Masks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7224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3090" dirty="0" smtClean="0">
                <a:latin typeface="+mn-lt"/>
              </a:rPr>
              <a:t>Examples:</a:t>
            </a:r>
          </a:p>
          <a:p>
            <a:pPr lvl="1"/>
            <a:r>
              <a:rPr lang="en-US" sz="3090" dirty="0" smtClean="0">
                <a:latin typeface="+mn-lt"/>
              </a:rPr>
              <a:t>IP address: 192.168.56.1 /24   Subnet Mask: 255.255.255.0</a:t>
            </a:r>
          </a:p>
          <a:p>
            <a:pPr lvl="1"/>
            <a:r>
              <a:rPr lang="en-US" sz="3090" dirty="0" smtClean="0">
                <a:latin typeface="+mn-lt"/>
              </a:rPr>
              <a:t>IP address: 172.30.40.50 /16   Subnet Mask: 255.255.0.0</a:t>
            </a:r>
          </a:p>
          <a:p>
            <a:pPr lvl="1"/>
            <a:r>
              <a:rPr lang="en-US" sz="3090" dirty="0" smtClean="0">
                <a:latin typeface="+mn-lt"/>
              </a:rPr>
              <a:t>IP address: 172.30.40.50 /25   Subnet Mask: 255.255.255.128</a:t>
            </a:r>
          </a:p>
          <a:p>
            <a:pPr lvl="1"/>
            <a:r>
              <a:rPr lang="en-US" sz="3090" dirty="0" smtClean="0">
                <a:latin typeface="+mn-lt"/>
              </a:rPr>
              <a:t>IP address: 169.82.47.12 /30   Subnet Mask: 255.255.255.252</a:t>
            </a:r>
            <a:endParaRPr lang="en-US" sz="3090" dirty="0">
              <a:latin typeface="+mn-lt"/>
            </a:endParaRPr>
          </a:p>
          <a:p>
            <a:pPr lvl="1"/>
            <a:endParaRPr lang="en-US" sz="2400" dirty="0"/>
          </a:p>
          <a:p>
            <a:pPr marL="57600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65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IPv4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Addresses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56030" y="1570037"/>
            <a:ext cx="8694539" cy="4796545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Private </a:t>
            </a:r>
            <a:r>
              <a:rPr lang="en-US" sz="3090" dirty="0" smtClean="0">
                <a:latin typeface="+mn-lt"/>
              </a:rPr>
              <a:t>addresses – used within the network or local area network.</a:t>
            </a:r>
          </a:p>
          <a:p>
            <a:pPr lvl="1"/>
            <a:r>
              <a:rPr lang="en-US" sz="3090" dirty="0" smtClean="0">
                <a:latin typeface="+mn-lt"/>
              </a:rPr>
              <a:t>Class A - 10.0.0.0 /8</a:t>
            </a:r>
          </a:p>
          <a:p>
            <a:pPr lvl="2" hangingPunct="0"/>
            <a:r>
              <a:rPr lang="en-US" sz="3090" dirty="0" smtClean="0">
                <a:latin typeface="+mn-lt"/>
              </a:rPr>
              <a:t>Valid from 10.0.0.0 to 10.255.255.255</a:t>
            </a:r>
            <a:endParaRPr lang="en-US" sz="3090" dirty="0">
              <a:latin typeface="+mn-lt"/>
            </a:endParaRPr>
          </a:p>
          <a:p>
            <a:pPr lvl="1" hangingPunct="0"/>
            <a:r>
              <a:rPr lang="en-US" sz="3090" dirty="0" smtClean="0">
                <a:latin typeface="+mn-lt"/>
              </a:rPr>
              <a:t>Class B - 172.16.0.0 /12</a:t>
            </a:r>
          </a:p>
          <a:p>
            <a:pPr lvl="2" hangingPunct="0"/>
            <a:r>
              <a:rPr lang="en-US" sz="3090" dirty="0" smtClean="0">
                <a:latin typeface="+mn-lt"/>
              </a:rPr>
              <a:t>Valid from 172.16.0.0 </a:t>
            </a:r>
            <a:r>
              <a:rPr lang="en-US" sz="3090" dirty="0">
                <a:latin typeface="+mn-lt"/>
              </a:rPr>
              <a:t>to </a:t>
            </a:r>
            <a:r>
              <a:rPr lang="en-US" sz="3090" dirty="0" smtClean="0">
                <a:latin typeface="+mn-lt"/>
              </a:rPr>
              <a:t>172.31.255.255</a:t>
            </a:r>
            <a:endParaRPr lang="en-US" sz="3090" dirty="0">
              <a:latin typeface="+mn-lt"/>
            </a:endParaRPr>
          </a:p>
          <a:p>
            <a:pPr lvl="1" hangingPunct="0"/>
            <a:r>
              <a:rPr lang="en-US" sz="3090" dirty="0" smtClean="0">
                <a:latin typeface="+mn-lt"/>
              </a:rPr>
              <a:t>Class C - 192.168.0.0 /16</a:t>
            </a:r>
          </a:p>
          <a:p>
            <a:pPr lvl="2" hangingPunct="0"/>
            <a:r>
              <a:rPr lang="en-US" sz="3090" dirty="0" smtClean="0">
                <a:latin typeface="+mn-lt"/>
              </a:rPr>
              <a:t>Valid from 192.168.0.0 </a:t>
            </a:r>
            <a:r>
              <a:rPr lang="en-US" sz="3090" dirty="0">
                <a:latin typeface="+mn-lt"/>
              </a:rPr>
              <a:t>to </a:t>
            </a:r>
            <a:r>
              <a:rPr lang="en-US" sz="3090" dirty="0" smtClean="0">
                <a:latin typeface="+mn-lt"/>
              </a:rPr>
              <a:t>192.168.255.255</a:t>
            </a:r>
          </a:p>
          <a:p>
            <a:pPr hangingPunct="0"/>
            <a:r>
              <a:rPr lang="en-US" sz="3090" dirty="0" smtClean="0">
                <a:latin typeface="+mn-lt"/>
              </a:rPr>
              <a:t>These address classes were introduced to increase the longevity of IPv4</a:t>
            </a:r>
          </a:p>
          <a:p>
            <a:pPr hangingPunct="0"/>
            <a:r>
              <a:rPr lang="en-US" sz="3090" dirty="0" smtClean="0">
                <a:latin typeface="+mn-lt"/>
              </a:rPr>
              <a:t>Private addresses cannot be used on the Internet</a:t>
            </a:r>
            <a:endParaRPr lang="en-US" sz="309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78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IPv4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Addressing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Public addresses are any address that do not belong to the Private Address Ranges.  These addresses are routable which means they can be used on the Internet</a:t>
            </a:r>
          </a:p>
          <a:p>
            <a:pPr lvl="0"/>
            <a:r>
              <a:rPr lang="en-US" sz="3090" dirty="0" smtClean="0">
                <a:latin typeface="+mn-lt"/>
              </a:rPr>
              <a:t>Special </a:t>
            </a:r>
            <a:r>
              <a:rPr lang="en-US" sz="3090" dirty="0">
                <a:latin typeface="+mn-lt"/>
              </a:rPr>
              <a:t>Addresses</a:t>
            </a:r>
          </a:p>
          <a:p>
            <a:pPr lvl="1" rtl="0" hangingPunct="0"/>
            <a:r>
              <a:rPr lang="en-US" sz="3090" dirty="0">
                <a:latin typeface="+mn-lt"/>
              </a:rPr>
              <a:t>Loopback:  127.0.0.0  /8</a:t>
            </a:r>
          </a:p>
          <a:p>
            <a:pPr lvl="1" rtl="0" hangingPunct="0"/>
            <a:r>
              <a:rPr lang="en-US" sz="3090" dirty="0">
                <a:latin typeface="+mn-lt"/>
              </a:rPr>
              <a:t>Link Local:  169.254.0.0 /16</a:t>
            </a:r>
          </a:p>
        </p:txBody>
      </p:sp>
    </p:spTree>
    <p:extLst>
      <p:ext uri="{BB962C8B-B14F-4D97-AF65-F5344CB8AC3E}">
        <p14:creationId xmlns:p14="http://schemas.microsoft.com/office/powerpoint/2010/main" val="3871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Viewing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IP Configuration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84103" y="1786249"/>
            <a:ext cx="8694539" cy="4796545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Open a </a:t>
            </a:r>
            <a:r>
              <a:rPr lang="en-US" sz="3090" dirty="0" smtClean="0">
                <a:latin typeface="+mn-lt"/>
              </a:rPr>
              <a:t>PowerShell or command line </a:t>
            </a:r>
            <a:r>
              <a:rPr lang="en-US" sz="3090" dirty="0">
                <a:latin typeface="+mn-lt"/>
              </a:rPr>
              <a:t>prompt and type: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ipconfig</a:t>
            </a:r>
          </a:p>
          <a:p>
            <a:pPr lvl="4" rtl="0" hangingPunct="0"/>
            <a:r>
              <a:rPr lang="en-US" sz="3090" dirty="0">
                <a:latin typeface="+mn-lt"/>
              </a:rPr>
              <a:t>/all</a:t>
            </a:r>
          </a:p>
          <a:p>
            <a:pPr lvl="4" rtl="0" hangingPunct="0"/>
            <a:r>
              <a:rPr lang="en-US" sz="3090" dirty="0">
                <a:latin typeface="+mn-lt"/>
              </a:rPr>
              <a:t>/release</a:t>
            </a:r>
          </a:p>
          <a:p>
            <a:pPr lvl="4" rtl="0" hangingPunct="0"/>
            <a:r>
              <a:rPr lang="en-US" sz="3090" dirty="0">
                <a:latin typeface="+mn-lt"/>
              </a:rPr>
              <a:t>/renew</a:t>
            </a:r>
          </a:p>
          <a:p>
            <a:pPr lvl="0" algn="ctr">
              <a:buNone/>
            </a:pPr>
            <a:endParaRPr lang="en-US" sz="3090" b="1" dirty="0">
              <a:latin typeface="+mn-lt"/>
            </a:endParaRPr>
          </a:p>
          <a:p>
            <a:pPr lvl="0"/>
            <a:r>
              <a:rPr lang="en-US" sz="3090" dirty="0">
                <a:latin typeface="+mn-lt"/>
              </a:rPr>
              <a:t>Open a Bash prompt and type:</a:t>
            </a:r>
          </a:p>
          <a:p>
            <a:pPr lvl="0" algn="ctr">
              <a:buNone/>
            </a:pPr>
            <a:r>
              <a:rPr lang="en-US" sz="3090" b="1" dirty="0" err="1">
                <a:latin typeface="+mn-lt"/>
              </a:rPr>
              <a:t>i</a:t>
            </a:r>
            <a:r>
              <a:rPr lang="en-US" sz="3090" b="1" dirty="0" err="1" smtClean="0">
                <a:latin typeface="+mn-lt"/>
              </a:rPr>
              <a:t>fconfig</a:t>
            </a:r>
            <a:endParaRPr lang="en-US" sz="3090" b="1" dirty="0" smtClean="0">
              <a:latin typeface="+mn-lt"/>
            </a:endParaRPr>
          </a:p>
          <a:p>
            <a:pPr lvl="0" algn="ctr">
              <a:buNone/>
            </a:pPr>
            <a:r>
              <a:rPr lang="en-US" sz="3090" b="1" dirty="0" err="1">
                <a:latin typeface="+mn-lt"/>
              </a:rPr>
              <a:t>i</a:t>
            </a:r>
            <a:r>
              <a:rPr lang="en-US" sz="3090" b="1" dirty="0" err="1" smtClean="0">
                <a:latin typeface="+mn-lt"/>
              </a:rPr>
              <a:t>p</a:t>
            </a:r>
            <a:r>
              <a:rPr lang="en-US" sz="3090" b="1" dirty="0" smtClean="0">
                <a:latin typeface="+mn-lt"/>
              </a:rPr>
              <a:t> </a:t>
            </a:r>
            <a:r>
              <a:rPr lang="en-US" sz="3090" b="1" dirty="0" err="1" smtClean="0">
                <a:latin typeface="+mn-lt"/>
              </a:rPr>
              <a:t>addr</a:t>
            </a:r>
            <a:endParaRPr lang="en-US" sz="3090" b="1" dirty="0">
              <a:latin typeface="+mn-lt"/>
            </a:endParaRPr>
          </a:p>
          <a:p>
            <a:pPr lvl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29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IPv6 Addressing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7224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IPv6 has been introduced to expand the number of </a:t>
            </a:r>
            <a:r>
              <a:rPr lang="en-US" sz="3090" dirty="0" err="1" smtClean="0">
                <a:latin typeface="+mn-lt"/>
              </a:rPr>
              <a:t>ip</a:t>
            </a:r>
            <a:r>
              <a:rPr lang="en-US" sz="3090" dirty="0" smtClean="0">
                <a:latin typeface="+mn-lt"/>
              </a:rPr>
              <a:t> addresses available</a:t>
            </a:r>
          </a:p>
          <a:p>
            <a:pPr lvl="0"/>
            <a:r>
              <a:rPr lang="en-US" sz="3090" dirty="0" smtClean="0">
                <a:latin typeface="+mn-lt"/>
              </a:rPr>
              <a:t>IPv6 uses hexadecimal instead of binary </a:t>
            </a:r>
          </a:p>
          <a:p>
            <a:pPr lvl="0"/>
            <a:r>
              <a:rPr lang="en-US" sz="3090" dirty="0" smtClean="0">
                <a:latin typeface="+mn-lt"/>
              </a:rPr>
              <a:t>IPv6 is 32 hexadecimal values or 128 bits (IPv4 is 32 bits)</a:t>
            </a:r>
          </a:p>
          <a:p>
            <a:pPr lvl="0"/>
            <a:r>
              <a:rPr lang="en-US" sz="3090" dirty="0" smtClean="0">
                <a:latin typeface="+mn-lt"/>
              </a:rPr>
              <a:t>An example of an IPv6 address is:</a:t>
            </a:r>
          </a:p>
          <a:p>
            <a:pPr lvl="1"/>
            <a:r>
              <a:rPr lang="en-US" sz="3090" dirty="0" smtClean="0">
                <a:latin typeface="+mn-lt"/>
              </a:rPr>
              <a:t>2001:0DB8:0000:1111:0000:0000:0000:0200</a:t>
            </a:r>
          </a:p>
          <a:p>
            <a:r>
              <a:rPr lang="en-US" sz="3090" dirty="0" smtClean="0">
                <a:latin typeface="+mn-lt"/>
              </a:rPr>
              <a:t>Colons or dots can be used as separators </a:t>
            </a:r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88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Computer Networks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66684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The </a:t>
            </a:r>
            <a:r>
              <a:rPr lang="en-US" sz="3090" b="1" dirty="0" smtClean="0">
                <a:latin typeface="+mn-lt"/>
              </a:rPr>
              <a:t>network address </a:t>
            </a:r>
            <a:r>
              <a:rPr lang="en-US" sz="3090" dirty="0" smtClean="0">
                <a:latin typeface="+mn-lt"/>
              </a:rPr>
              <a:t>can be used to identify the IPv4 addresses within the network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65532" y="3094037"/>
            <a:ext cx="6951960" cy="3066479"/>
            <a:chOff x="1049040" y="4165920"/>
            <a:chExt cx="6951960" cy="3066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1049040" y="4165920"/>
              <a:ext cx="6951960" cy="3066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204559" y="4165920"/>
              <a:ext cx="26524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rPr>
                <a:t>Gateway for Network 1</a:t>
              </a: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296440" y="4456440"/>
              <a:ext cx="1836720" cy="6292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9679" y="6513120"/>
              <a:ext cx="26938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dirty="0">
                  <a:ln>
                    <a:noFill/>
                  </a:ln>
                  <a:latin typeface="Arial" pitchFamily="18"/>
                  <a:ea typeface="Arial" pitchFamily="2"/>
                  <a:cs typeface="Arial" pitchFamily="2"/>
                </a:rPr>
                <a:t>Gateway for Network 2</a:t>
              </a:r>
            </a:p>
          </p:txBody>
        </p:sp>
        <p:sp>
          <p:nvSpPr>
            <p:cNvPr id="9" name="Straight Connector 8"/>
            <p:cNvSpPr/>
            <p:nvPr/>
          </p:nvSpPr>
          <p:spPr>
            <a:xfrm flipH="1" flipV="1">
              <a:off x="4864680" y="5136840"/>
              <a:ext cx="969480" cy="1462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699" y="2786522"/>
            <a:ext cx="76676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3A2570D-191C-124D-B913-BBE74706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93500" y="1540858"/>
            <a:ext cx="8693626" cy="4796545"/>
          </a:xfrm>
        </p:spPr>
        <p:txBody>
          <a:bodyPr>
            <a:normAutofit/>
          </a:bodyPr>
          <a:lstStyle/>
          <a:p>
            <a:pPr marL="0" lvl="0" indent="0" defTabSz="503972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090" dirty="0">
                <a:solidFill>
                  <a:prstClr val="black"/>
                </a:solidFill>
              </a:rPr>
              <a:t>By the end of this module you should have developed an understanding of:</a:t>
            </a:r>
          </a:p>
          <a:p>
            <a:pPr marL="961172" lvl="1" indent="-457200" defTabSz="503972" hangingPunct="0">
              <a:lnSpc>
                <a:spcPct val="100000"/>
              </a:lnSpc>
              <a:spcBef>
                <a:spcPct val="20000"/>
              </a:spcBef>
            </a:pPr>
            <a:r>
              <a:rPr lang="en-US" sz="3090" dirty="0">
                <a:solidFill>
                  <a:prstClr val="black"/>
                </a:solidFill>
              </a:rPr>
              <a:t>Basic networking (devices and topology)</a:t>
            </a:r>
          </a:p>
          <a:p>
            <a:pPr marL="961172" lvl="1" indent="-457200" defTabSz="503972" hangingPunct="0">
              <a:lnSpc>
                <a:spcPct val="100000"/>
              </a:lnSpc>
              <a:spcBef>
                <a:spcPct val="20000"/>
              </a:spcBef>
            </a:pPr>
            <a:r>
              <a:rPr lang="en-US" sz="3090" dirty="0">
                <a:solidFill>
                  <a:prstClr val="black"/>
                </a:solidFill>
              </a:rPr>
              <a:t>Device addressing – IPv4, MAC, Port Numbers</a:t>
            </a:r>
          </a:p>
          <a:p>
            <a:pPr marL="961172" lvl="1" indent="-457200" defTabSz="503972" hangingPunct="0">
              <a:lnSpc>
                <a:spcPct val="100000"/>
              </a:lnSpc>
              <a:spcBef>
                <a:spcPct val="20000"/>
              </a:spcBef>
            </a:pPr>
            <a:r>
              <a:rPr lang="en-US" sz="3090" dirty="0">
                <a:solidFill>
                  <a:prstClr val="black"/>
                </a:solidFill>
              </a:rPr>
              <a:t>Accessing network services</a:t>
            </a:r>
          </a:p>
          <a:p>
            <a:pPr marL="961172" lvl="1" indent="-457200" defTabSz="503972" hangingPunct="0">
              <a:lnSpc>
                <a:spcPct val="100000"/>
              </a:lnSpc>
              <a:spcBef>
                <a:spcPct val="20000"/>
              </a:spcBef>
            </a:pPr>
            <a:r>
              <a:rPr lang="en-US" sz="3090" dirty="0">
                <a:solidFill>
                  <a:prstClr val="black"/>
                </a:solidFill>
              </a:rPr>
              <a:t>Remote terminal access</a:t>
            </a:r>
            <a:r>
              <a:rPr lang="en-US" sz="3090" dirty="0" smtClean="0">
                <a:cs typeface="Arial"/>
              </a:rPr>
              <a:t>.</a:t>
            </a:r>
            <a:endParaRPr lang="en-US" sz="3090" dirty="0"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Default Gateway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88114" y="1493837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A </a:t>
            </a:r>
            <a:r>
              <a:rPr lang="en-US" sz="3090" b="1" dirty="0" smtClean="0">
                <a:latin typeface="+mn-lt"/>
              </a:rPr>
              <a:t>gateway</a:t>
            </a:r>
            <a:r>
              <a:rPr lang="en-US" sz="3090" dirty="0" smtClean="0">
                <a:latin typeface="+mn-lt"/>
              </a:rPr>
              <a:t> or </a:t>
            </a:r>
            <a:r>
              <a:rPr lang="en-US" sz="3090" b="1" dirty="0" smtClean="0">
                <a:latin typeface="+mn-lt"/>
              </a:rPr>
              <a:t>default gateway</a:t>
            </a:r>
            <a:r>
              <a:rPr lang="en-US" sz="3090" dirty="0" smtClean="0">
                <a:latin typeface="+mn-lt"/>
              </a:rPr>
              <a:t> is </a:t>
            </a:r>
            <a:r>
              <a:rPr lang="en-US" sz="3090" dirty="0">
                <a:latin typeface="+mn-lt"/>
              </a:rPr>
              <a:t>a router interface connected to the same network as your </a:t>
            </a:r>
            <a:r>
              <a:rPr lang="en-US" sz="3090" dirty="0" smtClean="0">
                <a:latin typeface="+mn-lt"/>
              </a:rPr>
              <a:t>device</a:t>
            </a:r>
            <a:endParaRPr lang="en-US" sz="3090" dirty="0">
              <a:latin typeface="+mn-lt"/>
            </a:endParaRPr>
          </a:p>
          <a:p>
            <a:pPr lvl="0"/>
            <a:r>
              <a:rPr lang="en-US" sz="3090" dirty="0">
                <a:latin typeface="+mn-lt"/>
              </a:rPr>
              <a:t>This specific router interface is configured to manage your traffic to and from </a:t>
            </a:r>
            <a:r>
              <a:rPr lang="en-US" sz="3090" dirty="0" smtClean="0">
                <a:latin typeface="+mn-lt"/>
              </a:rPr>
              <a:t>destinations on remote networks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12" y="3892109"/>
            <a:ext cx="6381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Viewing Gateway Configuration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The Windows </a:t>
            </a:r>
            <a:r>
              <a:rPr lang="en-US" sz="3090" b="1" dirty="0">
                <a:latin typeface="+mn-lt"/>
              </a:rPr>
              <a:t>ipconfig</a:t>
            </a:r>
            <a:r>
              <a:rPr lang="en-US" sz="3090" dirty="0">
                <a:latin typeface="+mn-lt"/>
              </a:rPr>
              <a:t> command displays the current default gateway IPv4 address.</a:t>
            </a:r>
          </a:p>
          <a:p>
            <a:pPr lvl="0"/>
            <a:r>
              <a:rPr lang="en-US" sz="3090" dirty="0">
                <a:latin typeface="+mn-lt"/>
              </a:rPr>
              <a:t>You may also use the route command </a:t>
            </a:r>
            <a:r>
              <a:rPr lang="en-US" sz="3090" dirty="0" smtClean="0">
                <a:latin typeface="+mn-lt"/>
              </a:rPr>
              <a:t>on either operating system to </a:t>
            </a:r>
            <a:r>
              <a:rPr lang="en-US" sz="3090" dirty="0">
                <a:latin typeface="+mn-lt"/>
              </a:rPr>
              <a:t>view gateway information:</a:t>
            </a:r>
          </a:p>
          <a:p>
            <a:pPr lvl="1" rtl="0" hangingPunct="0"/>
            <a:r>
              <a:rPr lang="en-US" sz="3090" dirty="0" smtClean="0">
                <a:latin typeface="+mn-lt"/>
              </a:rPr>
              <a:t>At a command Prompt, </a:t>
            </a:r>
            <a:r>
              <a:rPr lang="en-US" sz="3090" dirty="0">
                <a:latin typeface="+mn-lt"/>
              </a:rPr>
              <a:t>type</a:t>
            </a:r>
            <a:r>
              <a:rPr lang="en-US" sz="3090" dirty="0" smtClean="0">
                <a:latin typeface="+mn-lt"/>
              </a:rPr>
              <a:t>:</a:t>
            </a:r>
          </a:p>
          <a:p>
            <a:pPr lvl="2" hangingPunct="0"/>
            <a:r>
              <a:rPr lang="en-US" sz="3090" b="1" dirty="0" smtClean="0">
                <a:latin typeface="+mn-lt"/>
              </a:rPr>
              <a:t>route </a:t>
            </a:r>
            <a:r>
              <a:rPr lang="en-US" sz="3090" b="1" dirty="0">
                <a:latin typeface="+mn-lt"/>
              </a:rPr>
              <a:t>print -4</a:t>
            </a:r>
          </a:p>
          <a:p>
            <a:pPr lvl="2" rtl="0" hangingPunct="0"/>
            <a:r>
              <a:rPr lang="en-US" sz="3090" dirty="0">
                <a:latin typeface="+mn-lt"/>
              </a:rPr>
              <a:t>The -4 will print only IPv4 information</a:t>
            </a:r>
          </a:p>
          <a:p>
            <a:pPr lvl="1" rtl="0" hangingPunct="0"/>
            <a:r>
              <a:rPr lang="en-US" sz="3090" dirty="0">
                <a:latin typeface="+mn-lt"/>
              </a:rPr>
              <a:t>In Bash, type</a:t>
            </a:r>
            <a:r>
              <a:rPr lang="en-US" sz="3090" dirty="0" smtClean="0">
                <a:latin typeface="+mn-lt"/>
              </a:rPr>
              <a:t>:</a:t>
            </a:r>
          </a:p>
          <a:p>
            <a:pPr lvl="1" rtl="0" hangingPunct="0"/>
            <a:r>
              <a:rPr lang="en-US" sz="3090" dirty="0">
                <a:latin typeface="+mn-lt"/>
              </a:rPr>
              <a:t>	</a:t>
            </a:r>
            <a:r>
              <a:rPr lang="en-US" sz="3090" b="1" dirty="0" smtClean="0">
                <a:latin typeface="+mn-lt"/>
              </a:rPr>
              <a:t>route</a:t>
            </a:r>
            <a:r>
              <a:rPr lang="en-US" sz="3090" dirty="0" smtClean="0">
                <a:latin typeface="+mn-lt"/>
              </a:rPr>
              <a:t> (or </a:t>
            </a:r>
            <a:r>
              <a:rPr lang="en-US" sz="3090" b="1" dirty="0">
                <a:latin typeface="+mn-lt"/>
              </a:rPr>
              <a:t>/sbin/route </a:t>
            </a:r>
            <a:r>
              <a:rPr lang="en-US" sz="3090" dirty="0">
                <a:latin typeface="+mn-lt"/>
              </a:rPr>
              <a:t>as a regular </a:t>
            </a:r>
            <a:r>
              <a:rPr lang="en-US" sz="3090" dirty="0" smtClean="0">
                <a:latin typeface="+mn-lt"/>
              </a:rPr>
              <a:t>user)</a:t>
            </a:r>
            <a:endParaRPr lang="en-US" sz="309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976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Viewing Gateway Configuration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You will notice an </a:t>
            </a:r>
            <a:r>
              <a:rPr lang="en-US" sz="3090" dirty="0" err="1" smtClean="0">
                <a:latin typeface="+mn-lt"/>
              </a:rPr>
              <a:t>ip</a:t>
            </a:r>
            <a:r>
              <a:rPr lang="en-US" sz="3090" dirty="0" smtClean="0">
                <a:latin typeface="+mn-lt"/>
              </a:rPr>
              <a:t> address of 0.0.0.0 in the route output</a:t>
            </a:r>
          </a:p>
          <a:p>
            <a:pPr lvl="0"/>
            <a:r>
              <a:rPr lang="en-US" sz="3090" dirty="0" smtClean="0">
                <a:latin typeface="+mn-lt"/>
              </a:rPr>
              <a:t>This is referred to as quad zero</a:t>
            </a:r>
          </a:p>
          <a:p>
            <a:pPr lvl="0"/>
            <a:r>
              <a:rPr lang="en-US" sz="3090" dirty="0" smtClean="0">
                <a:latin typeface="+mn-lt"/>
              </a:rPr>
              <a:t>A </a:t>
            </a:r>
            <a:r>
              <a:rPr lang="en-US" sz="3090" dirty="0">
                <a:latin typeface="+mn-lt"/>
              </a:rPr>
              <a:t>destination of </a:t>
            </a:r>
            <a:r>
              <a:rPr lang="en-US" sz="3090" b="1" dirty="0">
                <a:latin typeface="+mn-lt"/>
              </a:rPr>
              <a:t>0.0.0.0</a:t>
            </a:r>
            <a:r>
              <a:rPr lang="en-US" sz="3090" dirty="0">
                <a:latin typeface="+mn-lt"/>
              </a:rPr>
              <a:t> is used to match all networks.</a:t>
            </a:r>
          </a:p>
          <a:p>
            <a:pPr lvl="1" rtl="0" hangingPunct="0"/>
            <a:r>
              <a:rPr lang="en-US" sz="3090" dirty="0">
                <a:latin typeface="+mn-lt"/>
              </a:rPr>
              <a:t>This entry (translated to </a:t>
            </a:r>
            <a:r>
              <a:rPr lang="en-US" sz="3090" b="1" dirty="0">
                <a:latin typeface="+mn-lt"/>
              </a:rPr>
              <a:t>default</a:t>
            </a:r>
            <a:r>
              <a:rPr lang="en-US" sz="3090" dirty="0">
                <a:latin typeface="+mn-lt"/>
              </a:rPr>
              <a:t> in Linux route output) lets us route traffic to networks for which a more specific route is not </a:t>
            </a:r>
            <a:r>
              <a:rPr lang="en-US" sz="3090" dirty="0" smtClean="0">
                <a:latin typeface="+mn-lt"/>
              </a:rPr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9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Port Numbering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46237"/>
            <a:ext cx="8694539" cy="4724400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300" dirty="0">
                <a:latin typeface="+mn-lt"/>
              </a:rPr>
              <a:t>Used to identify a specific application on a device</a:t>
            </a:r>
          </a:p>
          <a:p>
            <a:pPr lvl="1" rtl="0" hangingPunct="0"/>
            <a:r>
              <a:rPr lang="en-US" sz="3300" dirty="0">
                <a:latin typeface="+mn-lt"/>
              </a:rPr>
              <a:t>range from 0 to 65535</a:t>
            </a:r>
          </a:p>
          <a:p>
            <a:pPr lvl="1" rtl="0" hangingPunct="0"/>
            <a:r>
              <a:rPr lang="en-US" sz="3300" dirty="0">
                <a:latin typeface="+mn-lt"/>
              </a:rPr>
              <a:t>For example:</a:t>
            </a:r>
          </a:p>
          <a:p>
            <a:pPr lvl="3" rtl="0" hangingPunct="0">
              <a:buNone/>
            </a:pPr>
            <a:r>
              <a:rPr lang="en-US" sz="3300" dirty="0">
                <a:latin typeface="+mn-lt"/>
              </a:rPr>
              <a:t>22 (ssh)</a:t>
            </a:r>
          </a:p>
          <a:p>
            <a:pPr lvl="3" rtl="0" hangingPunct="0">
              <a:buNone/>
            </a:pPr>
            <a:r>
              <a:rPr lang="en-US" sz="3300" dirty="0">
                <a:latin typeface="+mn-lt"/>
              </a:rPr>
              <a:t>80 (http)</a:t>
            </a:r>
          </a:p>
          <a:p>
            <a:pPr lvl="3" rtl="0" hangingPunct="0">
              <a:buNone/>
            </a:pPr>
            <a:r>
              <a:rPr lang="en-US" sz="3300" dirty="0">
                <a:latin typeface="+mn-lt"/>
              </a:rPr>
              <a:t>443 (https</a:t>
            </a:r>
            <a:r>
              <a:rPr lang="en-US" sz="3300" dirty="0" smtClean="0">
                <a:latin typeface="+mn-lt"/>
              </a:rPr>
              <a:t>)</a:t>
            </a:r>
          </a:p>
          <a:p>
            <a:pPr hangingPunct="0"/>
            <a:r>
              <a:rPr lang="en-US" sz="3300" dirty="0" smtClean="0">
                <a:latin typeface="+mn-lt"/>
              </a:rPr>
              <a:t>To </a:t>
            </a:r>
            <a:r>
              <a:rPr lang="en-US" sz="3300" dirty="0">
                <a:latin typeface="+mn-lt"/>
              </a:rPr>
              <a:t>access a specific application running on a system, you may need to specify the port number in the URL.  For example</a:t>
            </a:r>
            <a:r>
              <a:rPr lang="en-US" sz="3300" dirty="0" smtClean="0">
                <a:latin typeface="+mn-lt"/>
              </a:rPr>
              <a:t>:</a:t>
            </a:r>
          </a:p>
          <a:p>
            <a:pPr lvl="1" hangingPunct="0"/>
            <a:r>
              <a:rPr lang="en-US" sz="3300" dirty="0" smtClean="0">
                <a:latin typeface="+mn-lt"/>
              </a:rPr>
              <a:t>www.abc.org:8080</a:t>
            </a:r>
          </a:p>
          <a:p>
            <a:pPr lvl="1" hangingPunct="0"/>
            <a:endParaRPr lang="en-US" dirty="0"/>
          </a:p>
          <a:p>
            <a:pPr lvl="3" rtl="0" hangingPunc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Port Numbering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A local list of assignments can be accessed in Bash with: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cat  /etc/services  |  less</a:t>
            </a:r>
          </a:p>
          <a:p>
            <a:pPr lvl="0" algn="l">
              <a:buNone/>
            </a:pPr>
            <a:r>
              <a:rPr lang="en-US" sz="3090" dirty="0">
                <a:latin typeface="+mn-lt"/>
              </a:rPr>
              <a:t>and in Power Shell with:</a:t>
            </a:r>
          </a:p>
          <a:p>
            <a:pPr lvl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get-content</a:t>
            </a:r>
            <a:r>
              <a:rPr lang="en-US" sz="2400" b="1" dirty="0">
                <a:latin typeface="+mn-lt"/>
              </a:rPr>
              <a:t> c:\Windows\system32\drivers\etc\services  |  </a:t>
            </a:r>
            <a:r>
              <a:rPr lang="en-US" sz="2400" b="1" dirty="0" smtClean="0">
                <a:latin typeface="+mn-lt"/>
              </a:rPr>
              <a:t>more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91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Network Services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Various network services must be in place for a computer work within a networked environment.</a:t>
            </a:r>
          </a:p>
          <a:p>
            <a:pPr lvl="0"/>
            <a:r>
              <a:rPr lang="en-US" sz="3090" dirty="0" smtClean="0">
                <a:latin typeface="+mn-lt"/>
              </a:rPr>
              <a:t>Devices may be named on the network</a:t>
            </a:r>
          </a:p>
          <a:p>
            <a:pPr lvl="0"/>
            <a:r>
              <a:rPr lang="en-US" sz="3090" dirty="0" smtClean="0">
                <a:latin typeface="+mn-lt"/>
              </a:rPr>
              <a:t>Common services are:</a:t>
            </a:r>
          </a:p>
          <a:p>
            <a:pPr lvl="1"/>
            <a:r>
              <a:rPr lang="en-US" sz="3090" dirty="0" smtClean="0">
                <a:latin typeface="+mn-lt"/>
              </a:rPr>
              <a:t>Domain Name Services (DNS)</a:t>
            </a:r>
          </a:p>
          <a:p>
            <a:pPr lvl="1"/>
            <a:r>
              <a:rPr lang="en-US" sz="3090" dirty="0" smtClean="0">
                <a:latin typeface="+mn-lt"/>
              </a:rPr>
              <a:t>Dynamic Host Configuration Protocol (DHCP)</a:t>
            </a:r>
          </a:p>
          <a:p>
            <a:pPr lvl="1"/>
            <a:r>
              <a:rPr lang="en-US" sz="3090" dirty="0" smtClean="0">
                <a:latin typeface="+mn-lt"/>
              </a:rPr>
              <a:t>Remote Access</a:t>
            </a:r>
          </a:p>
        </p:txBody>
      </p:sp>
    </p:spTree>
    <p:extLst>
      <p:ext uri="{BB962C8B-B14F-4D97-AF65-F5344CB8AC3E}">
        <p14:creationId xmlns:p14="http://schemas.microsoft.com/office/powerpoint/2010/main" val="31556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Host Names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853562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Host names are labels assigned to networked devices by the system administrator.</a:t>
            </a:r>
          </a:p>
          <a:p>
            <a:pPr lvl="0"/>
            <a:r>
              <a:rPr lang="en-US" sz="3090" dirty="0">
                <a:latin typeface="+mn-lt"/>
              </a:rPr>
              <a:t>These labels can be used to identify the device in various forms of communication.</a:t>
            </a:r>
          </a:p>
          <a:p>
            <a:pPr lvl="0"/>
            <a:r>
              <a:rPr lang="en-US" sz="3090" dirty="0">
                <a:latin typeface="+mn-lt"/>
              </a:rPr>
              <a:t>Host names consist of a simple name, such as </a:t>
            </a:r>
            <a:r>
              <a:rPr lang="en-US" sz="3090" b="1" dirty="0">
                <a:latin typeface="+mn-lt"/>
              </a:rPr>
              <a:t>workstation1</a:t>
            </a:r>
            <a:r>
              <a:rPr lang="en-US" sz="3090" dirty="0">
                <a:latin typeface="+mn-lt"/>
              </a:rPr>
              <a:t>, but may also include domain information such as </a:t>
            </a:r>
            <a:r>
              <a:rPr lang="en-US" sz="3090" b="1" dirty="0">
                <a:latin typeface="+mn-lt"/>
              </a:rPr>
              <a:t>workstation1.opsys.bit</a:t>
            </a:r>
          </a:p>
          <a:p>
            <a:pPr lvl="0"/>
            <a:r>
              <a:rPr lang="en-US" sz="3090" dirty="0">
                <a:latin typeface="+mn-lt"/>
              </a:rPr>
              <a:t>You can view and set a system's host name with the </a:t>
            </a:r>
            <a:r>
              <a:rPr lang="en-US" sz="3090" b="1" dirty="0">
                <a:latin typeface="+mn-lt"/>
              </a:rPr>
              <a:t>hostname</a:t>
            </a:r>
            <a:r>
              <a:rPr lang="en-US" sz="3090" dirty="0">
                <a:latin typeface="+mn-lt"/>
              </a:rPr>
              <a:t> utility.</a:t>
            </a:r>
          </a:p>
        </p:txBody>
      </p:sp>
    </p:spTree>
    <p:extLst>
      <p:ext uri="{BB962C8B-B14F-4D97-AF65-F5344CB8AC3E}">
        <p14:creationId xmlns:p14="http://schemas.microsoft.com/office/powerpoint/2010/main" val="35557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Host Names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b="1" dirty="0">
                <a:latin typeface="+mn-lt"/>
              </a:rPr>
              <a:t>hostname</a:t>
            </a:r>
            <a:r>
              <a:rPr lang="en-US" sz="3090" dirty="0">
                <a:latin typeface="+mn-lt"/>
              </a:rPr>
              <a:t> with no options or arguments will return your complete hostname.</a:t>
            </a:r>
          </a:p>
          <a:p>
            <a:pPr lvl="0"/>
            <a:r>
              <a:rPr lang="en-US" sz="3090" b="1" dirty="0">
                <a:latin typeface="+mn-lt"/>
              </a:rPr>
              <a:t>hostname &lt;new_name&gt; </a:t>
            </a:r>
            <a:r>
              <a:rPr lang="en-US" sz="3090" dirty="0">
                <a:latin typeface="+mn-lt"/>
              </a:rPr>
              <a:t>will change the system's current host name to &lt;new_name&gt;</a:t>
            </a:r>
          </a:p>
          <a:p>
            <a:pPr lvl="0"/>
            <a:r>
              <a:rPr lang="en-US" sz="3090" dirty="0">
                <a:latin typeface="+mn-lt"/>
              </a:rPr>
              <a:t>Options:</a:t>
            </a:r>
          </a:p>
          <a:p>
            <a:pPr lvl="1" rtl="0" hangingPunct="0">
              <a:buNone/>
            </a:pPr>
            <a:r>
              <a:rPr lang="en-US" sz="3090" dirty="0">
                <a:latin typeface="+mn-lt"/>
              </a:rPr>
              <a:t>hostname -d   will return only the domain</a:t>
            </a:r>
          </a:p>
          <a:p>
            <a:pPr lvl="1" rtl="0" hangingPunct="0">
              <a:buNone/>
            </a:pPr>
            <a:r>
              <a:rPr lang="en-US" sz="3090" dirty="0">
                <a:latin typeface="+mn-lt"/>
              </a:rPr>
              <a:t>hostname -s   will return only the host portion 				  of the domain name.</a:t>
            </a:r>
          </a:p>
        </p:txBody>
      </p:sp>
    </p:spTree>
    <p:extLst>
      <p:ext uri="{BB962C8B-B14F-4D97-AF65-F5344CB8AC3E}">
        <p14:creationId xmlns:p14="http://schemas.microsoft.com/office/powerpoint/2010/main" val="303129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Domain Name Services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5700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spcAft>
                <a:spcPts val="0"/>
              </a:spcAft>
            </a:pPr>
            <a:r>
              <a:rPr lang="en-US" sz="3090" dirty="0">
                <a:latin typeface="+mn-lt"/>
              </a:rPr>
              <a:t>Domain name services (</a:t>
            </a:r>
            <a:r>
              <a:rPr lang="en-US" sz="3090" b="1" dirty="0">
                <a:latin typeface="+mn-lt"/>
              </a:rPr>
              <a:t>DNS</a:t>
            </a:r>
            <a:r>
              <a:rPr lang="en-US" sz="3090" dirty="0">
                <a:latin typeface="+mn-lt"/>
              </a:rPr>
              <a:t>) are used to map names to ip addresses.</a:t>
            </a:r>
          </a:p>
          <a:p>
            <a:pPr lvl="1" rtl="0" hangingPunct="0">
              <a:spcAft>
                <a:spcPts val="0"/>
              </a:spcAft>
            </a:pPr>
            <a:r>
              <a:rPr lang="en-US" sz="3090" dirty="0">
                <a:latin typeface="+mn-lt"/>
              </a:rPr>
              <a:t>Names such as rrc.mb.ca must be converted into numerical addresses</a:t>
            </a:r>
          </a:p>
          <a:p>
            <a:pPr lvl="1" rtl="0" hangingPunct="0">
              <a:spcAft>
                <a:spcPts val="0"/>
              </a:spcAft>
            </a:pPr>
            <a:r>
              <a:rPr lang="en-US" sz="3090" dirty="0">
                <a:latin typeface="+mn-lt"/>
              </a:rPr>
              <a:t>These addresses are then used to establish connections and transfer information.</a:t>
            </a:r>
          </a:p>
          <a:p>
            <a:pPr lvl="0">
              <a:spcAft>
                <a:spcPts val="0"/>
              </a:spcAft>
            </a:pPr>
            <a:r>
              <a:rPr lang="en-US" sz="3090" dirty="0">
                <a:latin typeface="+mn-lt"/>
              </a:rPr>
              <a:t>Without this service, we would have to enter the numeric address of every device we wanted to communicate with.</a:t>
            </a:r>
          </a:p>
          <a:p>
            <a:pPr lvl="0">
              <a:spcAft>
                <a:spcPts val="0"/>
              </a:spcAft>
            </a:pPr>
            <a:r>
              <a:rPr lang="en-US" sz="3090" dirty="0">
                <a:latin typeface="+mn-lt"/>
              </a:rPr>
              <a:t>Both Windows and Linux use versions of the  </a:t>
            </a:r>
            <a:r>
              <a:rPr lang="en-US" sz="3090" b="1" dirty="0">
                <a:latin typeface="+mn-lt"/>
              </a:rPr>
              <a:t>nslookup</a:t>
            </a:r>
            <a:r>
              <a:rPr lang="en-US" sz="3090" dirty="0">
                <a:latin typeface="+mn-lt"/>
              </a:rPr>
              <a:t> utility enable user DNS queries</a:t>
            </a:r>
          </a:p>
        </p:txBody>
      </p:sp>
    </p:spTree>
    <p:extLst>
      <p:ext uri="{BB962C8B-B14F-4D97-AF65-F5344CB8AC3E}">
        <p14:creationId xmlns:p14="http://schemas.microsoft.com/office/powerpoint/2010/main" val="37281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Domain Name Services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88114" y="16462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nslookup has two modes:  interactive and </a:t>
            </a:r>
            <a:r>
              <a:rPr lang="en-US" sz="3090" dirty="0" smtClean="0">
                <a:latin typeface="+mn-lt"/>
              </a:rPr>
              <a:t>non-interactive</a:t>
            </a:r>
            <a:endParaRPr lang="en-US" sz="3090" dirty="0">
              <a:latin typeface="+mn-lt"/>
            </a:endParaRPr>
          </a:p>
          <a:p>
            <a:pPr lvl="0"/>
            <a:r>
              <a:rPr lang="en-US" sz="3090" dirty="0">
                <a:latin typeface="+mn-lt"/>
              </a:rPr>
              <a:t>Non-interactive mode is used to print just the name and requested information for a host or </a:t>
            </a:r>
            <a:r>
              <a:rPr lang="en-US" sz="3090" dirty="0" smtClean="0">
                <a:latin typeface="+mn-lt"/>
              </a:rPr>
              <a:t>domain</a:t>
            </a:r>
            <a:endParaRPr lang="en-US" sz="3090" dirty="0">
              <a:latin typeface="+mn-lt"/>
            </a:endParaRPr>
          </a:p>
          <a:p>
            <a:pPr lvl="1" rtl="0" hangingPunct="0"/>
            <a:r>
              <a:rPr lang="en-US" sz="3090" dirty="0">
                <a:latin typeface="+mn-lt"/>
              </a:rPr>
              <a:t>Forward lookup: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nslookup  ranier.academic.rrc.ca</a:t>
            </a:r>
          </a:p>
          <a:p>
            <a:pPr lvl="1" rtl="0" hangingPunct="0"/>
            <a:r>
              <a:rPr lang="en-US" sz="3090" dirty="0" smtClean="0">
                <a:latin typeface="+mn-lt"/>
              </a:rPr>
              <a:t>Reverse </a:t>
            </a:r>
            <a:r>
              <a:rPr lang="en-US" sz="3090" dirty="0">
                <a:latin typeface="+mn-lt"/>
              </a:rPr>
              <a:t>lookup: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nslookup  &lt;ranier's ip-address&gt;</a:t>
            </a:r>
          </a:p>
        </p:txBody>
      </p:sp>
    </p:spTree>
    <p:extLst>
      <p:ext uri="{BB962C8B-B14F-4D97-AF65-F5344CB8AC3E}">
        <p14:creationId xmlns:p14="http://schemas.microsoft.com/office/powerpoint/2010/main" val="27776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Networking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4938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A network is a set of interconnected devices.</a:t>
            </a:r>
          </a:p>
          <a:p>
            <a:pPr lvl="0"/>
            <a:r>
              <a:rPr lang="en-US" sz="3090" dirty="0">
                <a:latin typeface="+mn-lt"/>
              </a:rPr>
              <a:t>Devices can be grouped into one of two general categories:</a:t>
            </a:r>
          </a:p>
          <a:p>
            <a:pPr lvl="1" rtl="0" hangingPunct="0">
              <a:spcAft>
                <a:spcPts val="0"/>
              </a:spcAft>
            </a:pPr>
            <a:r>
              <a:rPr lang="en-US" sz="3090" b="1" dirty="0">
                <a:latin typeface="+mn-lt"/>
              </a:rPr>
              <a:t>End devices</a:t>
            </a:r>
          </a:p>
          <a:p>
            <a:pPr lvl="2" rtl="0" hangingPunct="0">
              <a:spcAft>
                <a:spcPts val="0"/>
              </a:spcAft>
            </a:pPr>
            <a:r>
              <a:rPr lang="en-US" sz="3090" dirty="0">
                <a:latin typeface="+mn-lt"/>
              </a:rPr>
              <a:t>Laptops, workstations, servers, IP phones, PDAs, </a:t>
            </a:r>
            <a:r>
              <a:rPr lang="en-US" sz="3090" dirty="0" smtClean="0">
                <a:latin typeface="+mn-lt"/>
              </a:rPr>
              <a:t>tablets, ...</a:t>
            </a:r>
            <a:endParaRPr lang="en-US" sz="3090" dirty="0">
              <a:latin typeface="+mn-lt"/>
            </a:endParaRPr>
          </a:p>
          <a:p>
            <a:pPr lvl="1" rtl="0" hangingPunct="0">
              <a:spcAft>
                <a:spcPts val="0"/>
              </a:spcAft>
            </a:pPr>
            <a:r>
              <a:rPr lang="en-US" sz="3090" b="1" dirty="0">
                <a:latin typeface="+mn-lt"/>
              </a:rPr>
              <a:t>Intermediary devices</a:t>
            </a:r>
          </a:p>
          <a:p>
            <a:pPr lvl="2" rtl="0" hangingPunct="0">
              <a:spcAft>
                <a:spcPts val="0"/>
              </a:spcAft>
            </a:pPr>
            <a:r>
              <a:rPr lang="en-US" sz="3090" dirty="0">
                <a:latin typeface="+mn-lt"/>
              </a:rPr>
              <a:t>Switches, routers and other specialized </a:t>
            </a:r>
            <a:r>
              <a:rPr lang="en-US" sz="3090" dirty="0" smtClean="0">
                <a:latin typeface="+mn-lt"/>
              </a:rPr>
              <a:t>devices </a:t>
            </a:r>
            <a:r>
              <a:rPr lang="en-US" sz="3090" dirty="0">
                <a:latin typeface="+mn-lt"/>
              </a:rPr>
              <a:t>used to interconnect and monitor end device</a:t>
            </a:r>
          </a:p>
        </p:txBody>
      </p:sp>
    </p:spTree>
    <p:extLst>
      <p:ext uri="{BB962C8B-B14F-4D97-AF65-F5344CB8AC3E}">
        <p14:creationId xmlns:p14="http://schemas.microsoft.com/office/powerpoint/2010/main" val="196387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Domain Name Services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76082" y="14938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spcAft>
                <a:spcPts val="0"/>
              </a:spcAft>
            </a:pPr>
            <a:r>
              <a:rPr lang="en-US" sz="3090" dirty="0">
                <a:latin typeface="+mn-lt"/>
              </a:rPr>
              <a:t>Interactive mode allows the user to query name servers for information about various hosts and domains.</a:t>
            </a:r>
          </a:p>
          <a:p>
            <a:pPr lvl="0">
              <a:spcAft>
                <a:spcPts val="0"/>
              </a:spcAft>
            </a:pPr>
            <a:r>
              <a:rPr lang="en-US" sz="3090" dirty="0">
                <a:latin typeface="+mn-lt"/>
              </a:rPr>
              <a:t>The following commands should be run in both </a:t>
            </a:r>
            <a:r>
              <a:rPr lang="en-US" sz="3090" dirty="0" smtClean="0">
                <a:latin typeface="+mn-lt"/>
              </a:rPr>
              <a:t>command line and </a:t>
            </a:r>
            <a:r>
              <a:rPr lang="en-US" sz="3090" dirty="0">
                <a:latin typeface="+mn-lt"/>
              </a:rPr>
              <a:t>Bash</a:t>
            </a:r>
          </a:p>
          <a:p>
            <a:pPr lvl="0">
              <a:spcAft>
                <a:spcPts val="0"/>
              </a:spcAft>
            </a:pPr>
            <a:r>
              <a:rPr lang="en-US" sz="3090" dirty="0">
                <a:latin typeface="+mn-lt"/>
              </a:rPr>
              <a:t>type </a:t>
            </a:r>
            <a:r>
              <a:rPr lang="en-US" sz="3090" b="1" dirty="0">
                <a:latin typeface="+mn-lt"/>
              </a:rPr>
              <a:t>nslookup</a:t>
            </a:r>
            <a:r>
              <a:rPr lang="en-US" sz="3090" dirty="0">
                <a:latin typeface="+mn-lt"/>
              </a:rPr>
              <a:t> and press &lt;enter&gt;</a:t>
            </a:r>
          </a:p>
          <a:p>
            <a:pPr lvl="1" rtl="0" hangingPunct="0">
              <a:spcAft>
                <a:spcPts val="0"/>
              </a:spcAft>
            </a:pPr>
            <a:r>
              <a:rPr lang="en-US" sz="3090" b="1" dirty="0">
                <a:latin typeface="+mn-lt"/>
              </a:rPr>
              <a:t>set all</a:t>
            </a:r>
            <a:r>
              <a:rPr lang="en-US" sz="3090" dirty="0">
                <a:latin typeface="+mn-lt"/>
              </a:rPr>
              <a:t>  will display a list of servers and options that are currently configured.</a:t>
            </a:r>
          </a:p>
          <a:p>
            <a:pPr lvl="1" rtl="0" hangingPunct="0">
              <a:spcAft>
                <a:spcPts val="0"/>
              </a:spcAft>
            </a:pPr>
            <a:r>
              <a:rPr lang="en-US" sz="3090" b="1" dirty="0">
                <a:latin typeface="+mn-lt"/>
              </a:rPr>
              <a:t>server &lt;server-ip&gt;</a:t>
            </a:r>
            <a:r>
              <a:rPr lang="en-US" sz="3090" dirty="0">
                <a:latin typeface="+mn-lt"/>
              </a:rPr>
              <a:t>   or</a:t>
            </a:r>
          </a:p>
          <a:p>
            <a:pPr lvl="1" rtl="0" hangingPunct="0">
              <a:spcAft>
                <a:spcPts val="0"/>
              </a:spcAft>
            </a:pPr>
            <a:r>
              <a:rPr lang="en-US" sz="3090" b="1" dirty="0">
                <a:latin typeface="+mn-lt"/>
              </a:rPr>
              <a:t>server  &lt;server-name&gt;</a:t>
            </a:r>
            <a:r>
              <a:rPr lang="en-US" sz="3090" dirty="0">
                <a:latin typeface="+mn-lt"/>
              </a:rPr>
              <a:t>  will change the server that nslookup uses to request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021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Viewing Domain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The </a:t>
            </a:r>
            <a:r>
              <a:rPr lang="en-US" sz="3090" dirty="0" err="1" smtClean="0">
                <a:latin typeface="+mn-lt"/>
              </a:rPr>
              <a:t>Linix</a:t>
            </a:r>
            <a:r>
              <a:rPr lang="en-US" sz="3090" dirty="0" smtClean="0">
                <a:latin typeface="+mn-lt"/>
              </a:rPr>
              <a:t> </a:t>
            </a:r>
            <a:r>
              <a:rPr lang="en-US" sz="3090" b="1" dirty="0">
                <a:latin typeface="+mn-lt"/>
              </a:rPr>
              <a:t>whois</a:t>
            </a:r>
            <a:r>
              <a:rPr lang="en-US" sz="3090" dirty="0">
                <a:latin typeface="+mn-lt"/>
              </a:rPr>
              <a:t> utility will return information about certain </a:t>
            </a:r>
            <a:r>
              <a:rPr lang="en-US" sz="3090" dirty="0" smtClean="0">
                <a:latin typeface="+mn-lt"/>
              </a:rPr>
              <a:t>domains</a:t>
            </a:r>
            <a:endParaRPr lang="en-US" sz="3090" dirty="0">
              <a:latin typeface="+mn-lt"/>
            </a:endParaRPr>
          </a:p>
          <a:p>
            <a:pPr lvl="0"/>
            <a:r>
              <a:rPr lang="en-US" sz="3090" dirty="0" smtClean="0">
                <a:latin typeface="+mn-lt"/>
              </a:rPr>
              <a:t>This command can also be used on Windows at a command prompt</a:t>
            </a:r>
          </a:p>
          <a:p>
            <a:pPr lvl="0"/>
            <a:r>
              <a:rPr lang="en-US" sz="3090" dirty="0" smtClean="0">
                <a:latin typeface="+mn-lt"/>
              </a:rPr>
              <a:t>You can run the </a:t>
            </a:r>
            <a:r>
              <a:rPr lang="en-US" sz="3090" b="1" dirty="0" err="1" smtClean="0">
                <a:latin typeface="+mn-lt"/>
              </a:rPr>
              <a:t>whois</a:t>
            </a:r>
            <a:r>
              <a:rPr lang="en-US" sz="3090" dirty="0" smtClean="0">
                <a:latin typeface="+mn-lt"/>
              </a:rPr>
              <a:t> command in a browser</a:t>
            </a:r>
            <a:endParaRPr lang="en-US" sz="309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43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Viewing Address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722437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The </a:t>
            </a:r>
            <a:r>
              <a:rPr lang="en-US" sz="3090" b="1" dirty="0" err="1" smtClean="0">
                <a:latin typeface="+mn-lt"/>
              </a:rPr>
              <a:t>whois</a:t>
            </a:r>
            <a:r>
              <a:rPr lang="en-US" sz="3090" dirty="0" smtClean="0">
                <a:latin typeface="+mn-lt"/>
              </a:rPr>
              <a:t> utility can also be used to determine ownership of a particular IP address.</a:t>
            </a:r>
          </a:p>
          <a:p>
            <a:pPr lvl="0"/>
            <a:r>
              <a:rPr lang="en-US" sz="3090" dirty="0" smtClean="0">
                <a:latin typeface="+mn-lt"/>
              </a:rPr>
              <a:t>For example, </a:t>
            </a:r>
            <a:r>
              <a:rPr lang="en-US" sz="3090" b="1" dirty="0" err="1" smtClean="0">
                <a:latin typeface="+mn-lt"/>
              </a:rPr>
              <a:t>nslookup</a:t>
            </a:r>
            <a:r>
              <a:rPr lang="en-US" sz="3090" b="1" dirty="0" smtClean="0">
                <a:latin typeface="+mn-lt"/>
              </a:rPr>
              <a:t> rrc.mb.ca</a:t>
            </a:r>
            <a:r>
              <a:rPr lang="en-US" sz="3090" dirty="0" smtClean="0">
                <a:latin typeface="+mn-lt"/>
              </a:rPr>
              <a:t>  tells us that this address is linked to 198.163.144.50</a:t>
            </a:r>
          </a:p>
          <a:p>
            <a:pPr lvl="0"/>
            <a:r>
              <a:rPr lang="en-US" sz="3090" dirty="0" smtClean="0">
                <a:latin typeface="+mn-lt"/>
              </a:rPr>
              <a:t>Opening a browser and entering this IP address into the address bar takes us to the college's main web page.</a:t>
            </a:r>
          </a:p>
          <a:p>
            <a:pPr lvl="0"/>
            <a:r>
              <a:rPr lang="en-US" sz="3090" dirty="0" smtClean="0">
                <a:latin typeface="+mn-lt"/>
              </a:rPr>
              <a:t>Executing</a:t>
            </a:r>
            <a:r>
              <a:rPr lang="en-US" sz="3090" b="1" dirty="0" smtClean="0">
                <a:latin typeface="+mn-lt"/>
              </a:rPr>
              <a:t> </a:t>
            </a:r>
            <a:r>
              <a:rPr lang="en-US" sz="3090" b="1" dirty="0" err="1" smtClean="0">
                <a:latin typeface="+mn-lt"/>
              </a:rPr>
              <a:t>whois</a:t>
            </a:r>
            <a:r>
              <a:rPr lang="en-US" sz="3090" b="1" dirty="0" smtClean="0">
                <a:latin typeface="+mn-lt"/>
              </a:rPr>
              <a:t> 198.163.144.50</a:t>
            </a:r>
            <a:r>
              <a:rPr lang="en-US" sz="3090" dirty="0" smtClean="0">
                <a:latin typeface="+mn-lt"/>
              </a:rPr>
              <a:t>  tells us that this address is registered to Red River College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76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4" y="751051"/>
            <a:ext cx="8694539" cy="76405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Configuring DNS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80093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b="1" dirty="0">
                <a:latin typeface="+mn-lt"/>
              </a:rPr>
              <a:t>/etc/resolv.conf</a:t>
            </a:r>
            <a:r>
              <a:rPr lang="en-US" sz="3090" dirty="0">
                <a:latin typeface="+mn-lt"/>
              </a:rPr>
              <a:t> is the configuration file that is used to </a:t>
            </a:r>
            <a:r>
              <a:rPr lang="en-US" sz="3090" dirty="0" smtClean="0">
                <a:latin typeface="+mn-lt"/>
              </a:rPr>
              <a:t>determine </a:t>
            </a:r>
            <a:r>
              <a:rPr lang="en-US" sz="3090" dirty="0">
                <a:latin typeface="+mn-lt"/>
              </a:rPr>
              <a:t>which DNS servers are to be queried when a look-up is required.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cat  /etc/resolv.conf</a:t>
            </a:r>
          </a:p>
          <a:p>
            <a:pPr lvl="0"/>
            <a:r>
              <a:rPr lang="en-US" sz="3090" dirty="0">
                <a:latin typeface="+mn-lt"/>
              </a:rPr>
              <a:t>The keyword </a:t>
            </a:r>
            <a:r>
              <a:rPr lang="en-US" sz="3090" b="1" dirty="0">
                <a:latin typeface="+mn-lt"/>
              </a:rPr>
              <a:t>search</a:t>
            </a:r>
            <a:r>
              <a:rPr lang="en-US" sz="3090" dirty="0">
                <a:latin typeface="+mn-lt"/>
              </a:rPr>
              <a:t> tells the system to append the listed domain if only a simple host name is provided.</a:t>
            </a:r>
          </a:p>
          <a:p>
            <a:pPr lvl="0"/>
            <a:r>
              <a:rPr lang="en-US" sz="3090" dirty="0">
                <a:latin typeface="+mn-lt"/>
              </a:rPr>
              <a:t>For example: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search  rrc.mb.ca  rrc.ca  mb.ca  ca</a:t>
            </a:r>
          </a:p>
        </p:txBody>
      </p:sp>
    </p:spTree>
    <p:extLst>
      <p:ext uri="{BB962C8B-B14F-4D97-AF65-F5344CB8AC3E}">
        <p14:creationId xmlns:p14="http://schemas.microsoft.com/office/powerpoint/2010/main" val="29993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Configuring DNS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6462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Executing </a:t>
            </a:r>
            <a:r>
              <a:rPr lang="en-US" sz="3090" b="1" dirty="0">
                <a:latin typeface="+mn-lt"/>
              </a:rPr>
              <a:t>nslookup google</a:t>
            </a:r>
            <a:r>
              <a:rPr lang="en-US" sz="3090" dirty="0">
                <a:latin typeface="+mn-lt"/>
              </a:rPr>
              <a:t> will sequentially search google.rrc.mb.ca  google.rrc.ca   google.mb.ca  and  google.ca   until an address is returned or all options are exhausted.</a:t>
            </a:r>
          </a:p>
          <a:p>
            <a:pPr lvl="0" algn="l"/>
            <a:r>
              <a:rPr lang="en-US" sz="3090" dirty="0">
                <a:latin typeface="+mn-lt"/>
              </a:rPr>
              <a:t>Each </a:t>
            </a:r>
            <a:r>
              <a:rPr lang="en-US" sz="3090" b="1" dirty="0">
                <a:latin typeface="+mn-lt"/>
              </a:rPr>
              <a:t>nameserver</a:t>
            </a:r>
            <a:r>
              <a:rPr lang="en-US" sz="3090" dirty="0">
                <a:latin typeface="+mn-lt"/>
              </a:rPr>
              <a:t> entry </a:t>
            </a:r>
            <a:r>
              <a:rPr lang="en-US" sz="3090" dirty="0" smtClean="0">
                <a:latin typeface="+mn-lt"/>
              </a:rPr>
              <a:t>in the /</a:t>
            </a:r>
            <a:r>
              <a:rPr lang="en-US" sz="3090" dirty="0" err="1" smtClean="0">
                <a:latin typeface="+mn-lt"/>
              </a:rPr>
              <a:t>etc</a:t>
            </a:r>
            <a:r>
              <a:rPr lang="en-US" sz="3090" dirty="0" smtClean="0">
                <a:latin typeface="+mn-lt"/>
              </a:rPr>
              <a:t>/</a:t>
            </a:r>
            <a:r>
              <a:rPr lang="en-US" sz="3090" dirty="0" err="1" smtClean="0">
                <a:latin typeface="+mn-lt"/>
              </a:rPr>
              <a:t>resolv.conf</a:t>
            </a:r>
            <a:r>
              <a:rPr lang="en-US" sz="3090" dirty="0" smtClean="0">
                <a:latin typeface="+mn-lt"/>
              </a:rPr>
              <a:t> file identifies </a:t>
            </a:r>
            <a:r>
              <a:rPr lang="en-US" sz="3090" dirty="0">
                <a:latin typeface="+mn-lt"/>
              </a:rPr>
              <a:t>a server to be queried.</a:t>
            </a:r>
          </a:p>
          <a:p>
            <a:pPr lvl="2" algn="l" rtl="0" hangingPunct="0">
              <a:buNone/>
            </a:pPr>
            <a:r>
              <a:rPr lang="en-US" sz="3090" b="1" dirty="0">
                <a:latin typeface="+mn-lt"/>
              </a:rPr>
              <a:t>nameserver   10.20.30.2</a:t>
            </a:r>
          </a:p>
          <a:p>
            <a:pPr lvl="2" algn="l" rtl="0" hangingPunct="0">
              <a:buNone/>
            </a:pPr>
            <a:r>
              <a:rPr lang="en-US" sz="3090" b="1" dirty="0">
                <a:latin typeface="+mn-lt"/>
              </a:rPr>
              <a:t>nameserver   10.20.30.3</a:t>
            </a:r>
          </a:p>
          <a:p>
            <a:pPr lvl="2" algn="l" rtl="0" hangingPunct="0">
              <a:buNone/>
            </a:pPr>
            <a:endParaRPr lang="en-US" sz="309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21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Configuring Network Interfaces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4938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In most cases we simply tell our device to obtain the required information automatically, if possible.</a:t>
            </a:r>
          </a:p>
          <a:p>
            <a:pPr lvl="1" rtl="0" hangingPunct="0"/>
            <a:r>
              <a:rPr lang="en-US" sz="3090" dirty="0">
                <a:latin typeface="+mn-lt"/>
              </a:rPr>
              <a:t>In this case we rely on a network service known as the </a:t>
            </a:r>
            <a:r>
              <a:rPr lang="en-US" sz="3090" b="1" dirty="0">
                <a:latin typeface="+mn-lt"/>
              </a:rPr>
              <a:t>Dynamic Host Configuration Protocol</a:t>
            </a:r>
            <a:r>
              <a:rPr lang="en-US" sz="3090" dirty="0">
                <a:latin typeface="+mn-lt"/>
              </a:rPr>
              <a:t> (DHCP)</a:t>
            </a:r>
          </a:p>
          <a:p>
            <a:pPr lvl="1" rtl="0" hangingPunct="0"/>
            <a:r>
              <a:rPr lang="en-US" sz="3090" dirty="0">
                <a:latin typeface="+mn-lt"/>
              </a:rPr>
              <a:t>Key information provided to a host by this network service:</a:t>
            </a:r>
          </a:p>
          <a:p>
            <a:pPr lvl="2" rtl="0" hangingPunct="0"/>
            <a:r>
              <a:rPr lang="en-US" sz="3090" dirty="0">
                <a:latin typeface="+mn-lt"/>
              </a:rPr>
              <a:t>IP address and subnet mask</a:t>
            </a:r>
          </a:p>
          <a:p>
            <a:pPr lvl="2" rtl="0" hangingPunct="0"/>
            <a:r>
              <a:rPr lang="en-US" sz="3090" dirty="0">
                <a:latin typeface="+mn-lt"/>
              </a:rPr>
              <a:t>Gateway</a:t>
            </a:r>
          </a:p>
          <a:p>
            <a:pPr lvl="2" rtl="0" hangingPunct="0"/>
            <a:r>
              <a:rPr lang="en-US" sz="3090" dirty="0">
                <a:latin typeface="+mn-lt"/>
              </a:rPr>
              <a:t>DNS Servers</a:t>
            </a:r>
          </a:p>
        </p:txBody>
      </p:sp>
    </p:spTree>
    <p:extLst>
      <p:ext uri="{BB962C8B-B14F-4D97-AF65-F5344CB8AC3E}">
        <p14:creationId xmlns:p14="http://schemas.microsoft.com/office/powerpoint/2010/main" val="33607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Configuring Network Interfaces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630074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marL="601200" indent="-457200" hangingPunct="0"/>
            <a:r>
              <a:rPr lang="en-US" sz="3090" b="1" dirty="0" smtClean="0">
                <a:latin typeface="+mn-lt"/>
              </a:rPr>
              <a:t>Dynamic </a:t>
            </a:r>
            <a:r>
              <a:rPr lang="en-US" sz="3090" b="1" dirty="0">
                <a:latin typeface="+mn-lt"/>
              </a:rPr>
              <a:t>Host Configuration Protocol</a:t>
            </a:r>
            <a:r>
              <a:rPr lang="en-US" sz="3090" dirty="0">
                <a:latin typeface="+mn-lt"/>
              </a:rPr>
              <a:t> (DHCP</a:t>
            </a:r>
            <a:r>
              <a:rPr lang="en-US" sz="3090" dirty="0" smtClean="0">
                <a:latin typeface="+mn-lt"/>
              </a:rPr>
              <a:t>)</a:t>
            </a:r>
          </a:p>
          <a:p>
            <a:pPr marL="1033200" lvl="1" indent="-457200" hangingPunct="0"/>
            <a:r>
              <a:rPr lang="en-US" sz="3090" dirty="0" smtClean="0">
                <a:latin typeface="+mn-lt"/>
              </a:rPr>
              <a:t>The server will </a:t>
            </a:r>
          </a:p>
          <a:p>
            <a:pPr marL="576000" lvl="1" indent="0" hangingPunct="0">
              <a:buNone/>
            </a:pPr>
            <a:r>
              <a:rPr lang="en-US" sz="3090" dirty="0" smtClean="0">
                <a:latin typeface="+mn-lt"/>
              </a:rPr>
              <a:t>automatically assign an IPv4</a:t>
            </a:r>
          </a:p>
          <a:p>
            <a:pPr marL="576000" lvl="1" indent="0" hangingPunct="0">
              <a:buNone/>
            </a:pPr>
            <a:r>
              <a:rPr lang="en-US" sz="3090" dirty="0" smtClean="0">
                <a:latin typeface="+mn-lt"/>
              </a:rPr>
              <a:t>to computer within the </a:t>
            </a:r>
          </a:p>
          <a:p>
            <a:pPr marL="576000" lvl="1" indent="0" hangingPunct="0">
              <a:buNone/>
            </a:pPr>
            <a:r>
              <a:rPr lang="en-US" sz="3090" dirty="0" smtClean="0">
                <a:latin typeface="+mn-lt"/>
              </a:rPr>
              <a:t>configured pool of addresses</a:t>
            </a:r>
          </a:p>
          <a:p>
            <a:pPr marL="576000" lvl="1" indent="0" hangingPunct="0">
              <a:buNone/>
            </a:pPr>
            <a:r>
              <a:rPr lang="en-US" sz="3090" dirty="0" smtClean="0">
                <a:latin typeface="+mn-lt"/>
              </a:rPr>
              <a:t>(e.g. range is from </a:t>
            </a:r>
          </a:p>
          <a:p>
            <a:pPr marL="576000" lvl="1" indent="0" hangingPunct="0">
              <a:buNone/>
            </a:pPr>
            <a:r>
              <a:rPr lang="en-US" sz="3090" dirty="0" smtClean="0">
                <a:latin typeface="+mn-lt"/>
              </a:rPr>
              <a:t>192.168.68.100 to </a:t>
            </a:r>
          </a:p>
          <a:p>
            <a:pPr marL="576000" lvl="1" indent="0" hangingPunct="0">
              <a:buNone/>
            </a:pPr>
            <a:r>
              <a:rPr lang="en-US" sz="3090" dirty="0" smtClean="0">
                <a:latin typeface="+mn-lt"/>
              </a:rPr>
              <a:t>192.168.68.150).</a:t>
            </a:r>
          </a:p>
          <a:p>
            <a:pPr marL="576000" lvl="1" indent="0" hangingPunc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12" y="2288354"/>
            <a:ext cx="3211722" cy="3479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2712" y="5768338"/>
            <a:ext cx="441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Server’s DHCP 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Configuring Network Interfaces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704156" y="16462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spcAft>
                <a:spcPts val="0"/>
              </a:spcAft>
            </a:pPr>
            <a:r>
              <a:rPr lang="en-US" sz="3090" dirty="0" smtClean="0">
                <a:latin typeface="+mn-lt"/>
              </a:rPr>
              <a:t>IP address can be either dynamically obtained or </a:t>
            </a:r>
            <a:r>
              <a:rPr lang="en-US" sz="3090" dirty="0">
                <a:latin typeface="+mn-lt"/>
              </a:rPr>
              <a:t>statically </a:t>
            </a:r>
            <a:r>
              <a:rPr lang="en-US" sz="3090" dirty="0" smtClean="0">
                <a:latin typeface="+mn-lt"/>
              </a:rPr>
              <a:t>(manually) assigned</a:t>
            </a:r>
            <a:r>
              <a:rPr lang="en-US" sz="2400" dirty="0" smtClean="0">
                <a:latin typeface="+mn-lt"/>
              </a:rPr>
              <a:t>.</a:t>
            </a:r>
          </a:p>
          <a:p>
            <a:pPr lvl="1"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Control Panel &gt; Network and Sharing Center &gt; Change Adapter Settings &gt; Ethernet &gt; Properties &gt; Internet Protocol Version 4 (TCP/IPv4)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48" y="3537641"/>
            <a:ext cx="2260173" cy="2244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912" y="3540931"/>
            <a:ext cx="2209800" cy="23132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6870" y="5887905"/>
            <a:ext cx="3470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DHCP or dynamically obtained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7478" y="5854189"/>
            <a:ext cx="2221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Manually assigned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Configuring Network Interfaces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700145" y="16462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Several options for configuring network interfaces are available under Linux. You may:</a:t>
            </a:r>
          </a:p>
          <a:p>
            <a:pPr lvl="1" rtl="0" hangingPunct="0"/>
            <a:r>
              <a:rPr lang="en-US" sz="3090" dirty="0">
                <a:latin typeface="+mn-lt"/>
              </a:rPr>
              <a:t>manually edit Debian's configuration file</a:t>
            </a:r>
          </a:p>
          <a:p>
            <a:pPr marL="1080000" lvl="2" indent="0" rtl="0" hangingPunct="0">
              <a:buNone/>
            </a:pPr>
            <a:r>
              <a:rPr lang="en-US" sz="3090" dirty="0">
                <a:latin typeface="+mn-lt"/>
              </a:rPr>
              <a:t>/etc/network/interfaces</a:t>
            </a:r>
          </a:p>
          <a:p>
            <a:pPr lvl="1" rtl="0" hangingPunct="0"/>
            <a:r>
              <a:rPr lang="en-US" sz="3090" dirty="0">
                <a:latin typeface="+mn-lt"/>
              </a:rPr>
              <a:t>use a command line utility</a:t>
            </a:r>
          </a:p>
          <a:p>
            <a:pPr marL="1080000" lvl="2" indent="0" rtl="0" hangingPunct="0">
              <a:buNone/>
            </a:pPr>
            <a:r>
              <a:rPr lang="en-US" sz="3090" dirty="0">
                <a:latin typeface="+mn-lt"/>
              </a:rPr>
              <a:t>ifconfig</a:t>
            </a:r>
          </a:p>
          <a:p>
            <a:pPr marL="1080000" lvl="2" indent="0" rtl="0" hangingPunct="0">
              <a:buNone/>
            </a:pPr>
            <a:r>
              <a:rPr lang="en-US" sz="3090" dirty="0">
                <a:latin typeface="+mn-lt"/>
              </a:rPr>
              <a:t>ip</a:t>
            </a:r>
          </a:p>
          <a:p>
            <a:pPr marL="1080000" lvl="2" indent="0" rtl="0" hangingPunct="0">
              <a:buNone/>
            </a:pPr>
            <a:r>
              <a:rPr lang="en-US" sz="3090" dirty="0">
                <a:latin typeface="+mn-lt"/>
              </a:rPr>
              <a:t>ifup  and ifdown</a:t>
            </a:r>
          </a:p>
          <a:p>
            <a:pPr lvl="1" rtl="0" hangingPunct="0"/>
            <a:r>
              <a:rPr lang="en-US" sz="3090" dirty="0">
                <a:latin typeface="+mn-lt"/>
              </a:rPr>
              <a:t>use a graphic utility</a:t>
            </a:r>
          </a:p>
        </p:txBody>
      </p:sp>
    </p:spTree>
    <p:extLst>
      <p:ext uri="{BB962C8B-B14F-4D97-AF65-F5344CB8AC3E}">
        <p14:creationId xmlns:p14="http://schemas.microsoft.com/office/powerpoint/2010/main" val="16654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Configuring Network Interfaces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56030" y="15700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Network interfaces are named and numbered.</a:t>
            </a:r>
          </a:p>
          <a:p>
            <a:pPr lvl="1" rtl="0" hangingPunct="0"/>
            <a:r>
              <a:rPr lang="en-US" sz="3090" dirty="0">
                <a:latin typeface="+mn-lt"/>
              </a:rPr>
              <a:t>Names help us label each interface according to network type.</a:t>
            </a:r>
          </a:p>
          <a:p>
            <a:pPr lvl="1" rtl="0" hangingPunct="0"/>
            <a:r>
              <a:rPr lang="en-US" sz="3090" b="1" dirty="0">
                <a:latin typeface="+mn-lt"/>
              </a:rPr>
              <a:t>eth</a:t>
            </a:r>
            <a:r>
              <a:rPr lang="en-US" sz="3090" dirty="0">
                <a:latin typeface="+mn-lt"/>
              </a:rPr>
              <a:t> labels Ethernet interfaces and </a:t>
            </a:r>
            <a:r>
              <a:rPr lang="en-US" sz="3090" b="1" dirty="0">
                <a:latin typeface="+mn-lt"/>
              </a:rPr>
              <a:t>wlan</a:t>
            </a:r>
            <a:r>
              <a:rPr lang="en-US" sz="3090" dirty="0">
                <a:latin typeface="+mn-lt"/>
              </a:rPr>
              <a:t> labels wireless interfaces</a:t>
            </a:r>
          </a:p>
          <a:p>
            <a:pPr lvl="1" rtl="0" hangingPunct="0"/>
            <a:r>
              <a:rPr lang="en-US" sz="3090" dirty="0">
                <a:latin typeface="+mn-lt"/>
              </a:rPr>
              <a:t>Numbering starts at zero and is used to distinguish multiple interfaces for a particular network type.</a:t>
            </a:r>
          </a:p>
          <a:p>
            <a:pPr lvl="2" rtl="0" hangingPunct="0"/>
            <a:r>
              <a:rPr lang="en-US" sz="3090" b="1" dirty="0">
                <a:latin typeface="+mn-lt"/>
              </a:rPr>
              <a:t>eth0</a:t>
            </a:r>
          </a:p>
          <a:p>
            <a:pPr lvl="2" rtl="0" hangingPunct="0"/>
            <a:r>
              <a:rPr lang="en-US" sz="3090" b="1" dirty="0">
                <a:latin typeface="+mn-lt"/>
              </a:rPr>
              <a:t>wlan0</a:t>
            </a:r>
          </a:p>
        </p:txBody>
      </p:sp>
    </p:spTree>
    <p:extLst>
      <p:ext uri="{BB962C8B-B14F-4D97-AF65-F5344CB8AC3E}">
        <p14:creationId xmlns:p14="http://schemas.microsoft.com/office/powerpoint/2010/main" val="21550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Networking</a:t>
            </a:r>
            <a:r>
              <a:rPr lang="en-US" sz="4000" dirty="0"/>
              <a:t> - </a:t>
            </a:r>
            <a:r>
              <a:rPr lang="en-US" dirty="0">
                <a:solidFill>
                  <a:schemeClr val="accent1"/>
                </a:solidFill>
              </a:rPr>
              <a:t>Intermediary</a:t>
            </a:r>
            <a:r>
              <a:rPr lang="en-US" sz="4000" dirty="0"/>
              <a:t> </a:t>
            </a:r>
            <a:r>
              <a:rPr lang="en-US" dirty="0">
                <a:solidFill>
                  <a:schemeClr val="accent1"/>
                </a:solidFill>
              </a:rPr>
              <a:t>Devices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idx="1"/>
          </p:nvPr>
        </p:nvSpPr>
        <p:spPr>
          <a:xfrm>
            <a:off x="664051" y="1698934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b="1" dirty="0">
                <a:latin typeface="+mn-lt"/>
              </a:rPr>
              <a:t>Switches</a:t>
            </a:r>
            <a:r>
              <a:rPr lang="en-US" sz="3090" dirty="0">
                <a:latin typeface="+mn-lt"/>
              </a:rPr>
              <a:t> connect </a:t>
            </a:r>
            <a:r>
              <a:rPr lang="en-US" sz="3090" dirty="0" smtClean="0">
                <a:latin typeface="+mn-lt"/>
              </a:rPr>
              <a:t>end and intermediary devices </a:t>
            </a:r>
            <a:r>
              <a:rPr lang="en-US" sz="3090" dirty="0">
                <a:latin typeface="+mn-lt"/>
              </a:rPr>
              <a:t>together to form a </a:t>
            </a:r>
            <a:r>
              <a:rPr lang="en-US" sz="3090" dirty="0" smtClean="0">
                <a:latin typeface="+mn-lt"/>
              </a:rPr>
              <a:t>network.</a:t>
            </a:r>
            <a:endParaRPr lang="en-US" sz="3090" dirty="0">
              <a:latin typeface="+mn-lt"/>
            </a:endParaRPr>
          </a:p>
          <a:p>
            <a:pPr lvl="0"/>
            <a:r>
              <a:rPr lang="en-US" sz="3090" b="1" dirty="0" smtClean="0">
                <a:latin typeface="+mn-lt"/>
              </a:rPr>
              <a:t>Routers</a:t>
            </a:r>
            <a:r>
              <a:rPr lang="en-US" sz="3090" dirty="0" smtClean="0">
                <a:latin typeface="+mn-lt"/>
              </a:rPr>
              <a:t> </a:t>
            </a:r>
            <a:r>
              <a:rPr lang="en-US" sz="3090" dirty="0">
                <a:latin typeface="+mn-lt"/>
              </a:rPr>
              <a:t>connect networks </a:t>
            </a:r>
            <a:r>
              <a:rPr lang="en-US" sz="3090" dirty="0" smtClean="0">
                <a:latin typeface="+mn-lt"/>
              </a:rPr>
              <a:t>together and separate subnetworks (subnets).</a:t>
            </a:r>
            <a:endParaRPr lang="en-US" sz="309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44712" y="3551237"/>
            <a:ext cx="5373880" cy="2370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2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Interface Commands: ifconfig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2124" y="16462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Commonly used, but obsolete, command used to view and configure network interfaces</a:t>
            </a:r>
            <a:r>
              <a:rPr lang="en-US" sz="3090" dirty="0" smtClean="0">
                <a:latin typeface="+mn-lt"/>
              </a:rPr>
              <a:t>.</a:t>
            </a:r>
            <a:endParaRPr lang="en-US" sz="3090" dirty="0">
              <a:latin typeface="+mn-lt"/>
            </a:endParaRP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ifconfig [ interface ] [ options ]</a:t>
            </a:r>
          </a:p>
          <a:p>
            <a:pPr lvl="0" algn="l"/>
            <a:r>
              <a:rPr lang="en-US" sz="3090" dirty="0" smtClean="0">
                <a:latin typeface="+mn-lt"/>
              </a:rPr>
              <a:t>If </a:t>
            </a:r>
            <a:r>
              <a:rPr lang="en-US" sz="3090" dirty="0">
                <a:latin typeface="+mn-lt"/>
              </a:rPr>
              <a:t>no interface or options are specified, will return detailed information for all available interfaces.</a:t>
            </a:r>
          </a:p>
          <a:p>
            <a:pPr lvl="0" algn="l"/>
            <a:r>
              <a:rPr lang="en-US" sz="3090" dirty="0">
                <a:latin typeface="+mn-lt"/>
              </a:rPr>
              <a:t>Specifying and interface will provide detailed information for that interface only: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ifconfig eth0</a:t>
            </a:r>
          </a:p>
        </p:txBody>
      </p:sp>
    </p:spTree>
    <p:extLst>
      <p:ext uri="{BB962C8B-B14F-4D97-AF65-F5344CB8AC3E}">
        <p14:creationId xmlns:p14="http://schemas.microsoft.com/office/powerpoint/2010/main" val="263106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Interface Commands: ifup/ifdown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646237"/>
            <a:ext cx="8694539" cy="4796545"/>
          </a:xfrm>
        </p:spPr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The ifup and ifdown commands allow us to reliably enable and disable interfaces under Debian</a:t>
            </a:r>
            <a:r>
              <a:rPr lang="en-US" sz="3090" b="1" dirty="0">
                <a:latin typeface="+mn-lt"/>
              </a:rPr>
              <a:t>. </a:t>
            </a:r>
            <a:r>
              <a:rPr lang="en-US" sz="3090" dirty="0">
                <a:latin typeface="+mn-lt"/>
              </a:rPr>
              <a:t>For example: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ifdown  eth0</a:t>
            </a:r>
          </a:p>
          <a:p>
            <a:pPr lvl="0">
              <a:buNone/>
            </a:pPr>
            <a:r>
              <a:rPr lang="en-US" sz="3090" dirty="0">
                <a:latin typeface="+mn-lt"/>
              </a:rPr>
              <a:t>will disable the eth0 interface. Use ifup to re-enable the interface: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ifup  eth0</a:t>
            </a:r>
          </a:p>
          <a:p>
            <a:pPr lvl="0" algn="l"/>
            <a:r>
              <a:rPr lang="en-US" sz="3090" dirty="0">
                <a:latin typeface="+mn-lt"/>
              </a:rPr>
              <a:t>If the interface is configured for DHCP, the system will attempt to obtain a DHCP lease from the attached network.</a:t>
            </a:r>
          </a:p>
        </p:txBody>
      </p:sp>
    </p:spTree>
    <p:extLst>
      <p:ext uri="{BB962C8B-B14F-4D97-AF65-F5344CB8AC3E}">
        <p14:creationId xmlns:p14="http://schemas.microsoft.com/office/powerpoint/2010/main" val="14141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Interface Commands: ip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80093" y="1646237"/>
            <a:ext cx="8694539" cy="479654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600" dirty="0">
                <a:latin typeface="+mn-lt"/>
              </a:rPr>
              <a:t>The ip command is used show and manipulate networking information</a:t>
            </a:r>
          </a:p>
          <a:p>
            <a:pPr lvl="0" algn="ctr">
              <a:buNone/>
            </a:pPr>
            <a:r>
              <a:rPr lang="en-US" sz="3600" b="1" dirty="0" err="1" smtClean="0">
                <a:latin typeface="+mn-lt"/>
              </a:rPr>
              <a:t>ip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[ OPTIONS ] OBJECT { COMMAND | help }</a:t>
            </a:r>
          </a:p>
          <a:p>
            <a:pPr lvl="0" algn="l">
              <a:buNone/>
            </a:pPr>
            <a:endParaRPr lang="en-US" sz="3600" dirty="0">
              <a:latin typeface="+mn-lt"/>
            </a:endParaRPr>
          </a:p>
          <a:p>
            <a:pPr lvl="0" algn="l"/>
            <a:r>
              <a:rPr lang="en-US" sz="3600" dirty="0">
                <a:latin typeface="+mn-lt"/>
              </a:rPr>
              <a:t>Several objects are available, but we are only interested in at this point are </a:t>
            </a:r>
            <a:r>
              <a:rPr lang="en-US" sz="3600" b="1" dirty="0">
                <a:latin typeface="+mn-lt"/>
              </a:rPr>
              <a:t>addr  </a:t>
            </a:r>
            <a:r>
              <a:rPr lang="en-US" sz="3600" dirty="0">
                <a:latin typeface="+mn-lt"/>
              </a:rPr>
              <a:t>and  </a:t>
            </a:r>
            <a:r>
              <a:rPr lang="en-US" sz="3600" b="1" dirty="0">
                <a:latin typeface="+mn-lt"/>
              </a:rPr>
              <a:t>link</a:t>
            </a:r>
          </a:p>
          <a:p>
            <a:pPr lvl="0" algn="l"/>
            <a:r>
              <a:rPr lang="en-US" sz="3600" dirty="0" smtClean="0">
                <a:latin typeface="+mn-lt"/>
              </a:rPr>
              <a:t>To show detailed information for all available network interfaces, use the command:</a:t>
            </a:r>
          </a:p>
          <a:p>
            <a:pPr lvl="0"/>
            <a:r>
              <a:rPr lang="en-US" sz="3600" b="1" dirty="0" err="1" smtClean="0">
                <a:latin typeface="+mn-lt"/>
              </a:rPr>
              <a:t>ip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addr</a:t>
            </a:r>
          </a:p>
          <a:p>
            <a:pPr lvl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97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Interface Commands: ip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As with ifconfig we can change the state of a network interface:</a:t>
            </a:r>
          </a:p>
          <a:p>
            <a:pPr lvl="1">
              <a:buNone/>
            </a:pPr>
            <a:r>
              <a:rPr lang="en-US" sz="3090" b="1" dirty="0">
                <a:latin typeface="+mn-lt"/>
              </a:rPr>
              <a:t>ip link set eth0 </a:t>
            </a:r>
            <a:r>
              <a:rPr lang="en-US" sz="3090" b="1" dirty="0" smtClean="0">
                <a:latin typeface="+mn-lt"/>
              </a:rPr>
              <a:t>down</a:t>
            </a:r>
          </a:p>
          <a:p>
            <a:pPr lvl="1">
              <a:buNone/>
            </a:pPr>
            <a:r>
              <a:rPr lang="en-US" sz="3090" b="1" dirty="0" err="1" smtClean="0">
                <a:latin typeface="+mn-lt"/>
              </a:rPr>
              <a:t>ip</a:t>
            </a:r>
            <a:r>
              <a:rPr lang="en-US" sz="3090" b="1" dirty="0" smtClean="0">
                <a:latin typeface="+mn-lt"/>
              </a:rPr>
              <a:t> </a:t>
            </a:r>
            <a:r>
              <a:rPr lang="en-US" sz="3090" b="1" dirty="0">
                <a:latin typeface="+mn-lt"/>
              </a:rPr>
              <a:t>link set eth0 up</a:t>
            </a:r>
          </a:p>
        </p:txBody>
      </p:sp>
    </p:spTree>
    <p:extLst>
      <p:ext uri="{BB962C8B-B14F-4D97-AF65-F5344CB8AC3E}">
        <p14:creationId xmlns:p14="http://schemas.microsoft.com/office/powerpoint/2010/main" val="414429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4" y="751051"/>
            <a:ext cx="8694539" cy="76405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Remote Terminal Access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b="1" dirty="0">
                <a:latin typeface="+mn-lt"/>
              </a:rPr>
              <a:t>Telnet</a:t>
            </a:r>
            <a:r>
              <a:rPr lang="en-US" sz="3090" dirty="0">
                <a:latin typeface="+mn-lt"/>
              </a:rPr>
              <a:t> and </a:t>
            </a:r>
            <a:r>
              <a:rPr lang="en-US" sz="3090" b="1" dirty="0">
                <a:latin typeface="+mn-lt"/>
              </a:rPr>
              <a:t>SSH</a:t>
            </a:r>
            <a:r>
              <a:rPr lang="en-US" sz="3090" dirty="0">
                <a:latin typeface="+mn-lt"/>
              </a:rPr>
              <a:t> are protocols that enable logging into and executing commands on remote machines.</a:t>
            </a:r>
          </a:p>
          <a:p>
            <a:pPr lvl="0"/>
            <a:r>
              <a:rPr lang="en-US" sz="3090" dirty="0">
                <a:latin typeface="+mn-lt"/>
              </a:rPr>
              <a:t>Both protocols are implemented using a client/server model.</a:t>
            </a:r>
          </a:p>
          <a:p>
            <a:pPr lvl="0"/>
            <a:r>
              <a:rPr lang="en-US" sz="3090" dirty="0">
                <a:latin typeface="+mn-lt"/>
              </a:rPr>
              <a:t>SSH (Secure Shell) was developed to provide authentication and security for TCP/IP applications</a:t>
            </a:r>
          </a:p>
          <a:p>
            <a:pPr lvl="0"/>
            <a:r>
              <a:rPr lang="en-US" sz="3090" dirty="0">
                <a:latin typeface="+mn-lt"/>
              </a:rPr>
              <a:t>Telnet is inherently insecure and should only be used when ssh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10589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Remote Terminal Access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863672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The OpenSSH project provides Unix-based systems with open-source client and server software (http://www.openssh.com/)</a:t>
            </a:r>
          </a:p>
          <a:p>
            <a:pPr lvl="0"/>
            <a:r>
              <a:rPr lang="en-US" sz="3090" dirty="0">
                <a:latin typeface="+mn-lt"/>
              </a:rPr>
              <a:t>Client usage:	</a:t>
            </a:r>
          </a:p>
          <a:p>
            <a:pPr lvl="0" algn="ctr">
              <a:buNone/>
            </a:pPr>
            <a:r>
              <a:rPr lang="en-US" sz="3090" b="1" dirty="0">
                <a:latin typeface="+mn-lt"/>
              </a:rPr>
              <a:t>ssh  [ options ]  [user@]host</a:t>
            </a:r>
          </a:p>
          <a:p>
            <a:pPr lvl="0"/>
            <a:r>
              <a:rPr lang="en-US" sz="3090" dirty="0">
                <a:latin typeface="+mn-lt"/>
              </a:rPr>
              <a:t>Options include:</a:t>
            </a:r>
          </a:p>
          <a:p>
            <a:pPr lvl="1" rtl="0" hangingPunct="0">
              <a:buNone/>
            </a:pPr>
            <a:r>
              <a:rPr lang="en-US" sz="3090" dirty="0">
                <a:latin typeface="+mn-lt"/>
              </a:rPr>
              <a:t>-X		enable X11 forwarding</a:t>
            </a:r>
          </a:p>
          <a:p>
            <a:pPr lvl="1" rtl="0" hangingPunct="0">
              <a:buNone/>
            </a:pPr>
            <a:r>
              <a:rPr lang="en-US" sz="3090" dirty="0">
                <a:latin typeface="+mn-lt"/>
              </a:rPr>
              <a:t>-p		specify a port other than 22</a:t>
            </a:r>
          </a:p>
        </p:txBody>
      </p:sp>
    </p:spTree>
    <p:extLst>
      <p:ext uri="{BB962C8B-B14F-4D97-AF65-F5344CB8AC3E}">
        <p14:creationId xmlns:p14="http://schemas.microsoft.com/office/powerpoint/2010/main" val="19958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>
                <a:solidFill>
                  <a:schemeClr val="accent1"/>
                </a:solidFill>
              </a:rPr>
              <a:t>Our Virtual Network Setup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Virtualized environment scenario depicting two networks</a:t>
            </a:r>
            <a:endParaRPr lang="en-US" sz="309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12" y="2560637"/>
            <a:ext cx="5029200" cy="34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Remote Terminal Access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4" y="17224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r>
              <a:rPr lang="en-US" sz="3090" dirty="0" smtClean="0">
                <a:latin typeface="+mn-lt"/>
              </a:rPr>
              <a:t>We will be using a utility called </a:t>
            </a:r>
            <a:r>
              <a:rPr lang="en-US" sz="3090" dirty="0" err="1" smtClean="0">
                <a:latin typeface="+mn-lt"/>
              </a:rPr>
              <a:t>PuTTY</a:t>
            </a:r>
            <a:r>
              <a:rPr lang="en-US" sz="3090" dirty="0" smtClean="0">
                <a:latin typeface="+mn-lt"/>
              </a:rPr>
              <a:t> for remote terminal access from the Windows virtual machine to access the </a:t>
            </a:r>
            <a:r>
              <a:rPr lang="en-US" sz="3090" dirty="0" err="1" smtClean="0">
                <a:latin typeface="+mn-lt"/>
              </a:rPr>
              <a:t>Debian</a:t>
            </a:r>
            <a:r>
              <a:rPr lang="en-US" sz="3090" dirty="0" smtClean="0">
                <a:latin typeface="+mn-lt"/>
              </a:rPr>
              <a:t> virtual machine</a:t>
            </a:r>
          </a:p>
          <a:p>
            <a:r>
              <a:rPr lang="en-US" sz="3090" dirty="0" smtClean="0">
                <a:latin typeface="+mn-lt"/>
              </a:rPr>
              <a:t>We will be using SSH for the access so the SSH service must be started on </a:t>
            </a:r>
            <a:r>
              <a:rPr lang="en-US" sz="3090" dirty="0" err="1" smtClean="0">
                <a:latin typeface="+mn-lt"/>
              </a:rPr>
              <a:t>Debian</a:t>
            </a:r>
            <a:r>
              <a:rPr lang="en-US" sz="3090" dirty="0" smtClean="0">
                <a:latin typeface="+mn-lt"/>
              </a:rPr>
              <a:t> in order to allow the access</a:t>
            </a:r>
          </a:p>
          <a:p>
            <a:r>
              <a:rPr lang="en-US" sz="3090" dirty="0" smtClean="0">
                <a:latin typeface="+mn-lt"/>
              </a:rPr>
              <a:t>To start the SSH service on </a:t>
            </a:r>
            <a:r>
              <a:rPr lang="en-US" sz="3090" dirty="0" err="1" smtClean="0">
                <a:latin typeface="+mn-lt"/>
              </a:rPr>
              <a:t>Debian</a:t>
            </a:r>
            <a:r>
              <a:rPr lang="en-US" sz="3090" dirty="0" smtClean="0">
                <a:latin typeface="+mn-lt"/>
              </a:rPr>
              <a:t>, enter the following command</a:t>
            </a:r>
          </a:p>
          <a:p>
            <a:pPr marL="540000" lvl="1" indent="0">
              <a:buNone/>
            </a:pPr>
            <a:r>
              <a:rPr lang="en-US" sz="3090" b="1" dirty="0"/>
              <a:t>service </a:t>
            </a:r>
            <a:r>
              <a:rPr lang="en-US" sz="3090" b="1" dirty="0" err="1"/>
              <a:t>ssh</a:t>
            </a:r>
            <a:r>
              <a:rPr lang="en-US" sz="3090" b="1" dirty="0"/>
              <a:t> start</a:t>
            </a:r>
          </a:p>
          <a:p>
            <a:endParaRPr lang="en-US" sz="3090" dirty="0" smtClean="0">
              <a:latin typeface="+mn-lt"/>
            </a:endParaRPr>
          </a:p>
          <a:p>
            <a:endParaRPr lang="en-US" sz="309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0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Networking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5700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>
                <a:latin typeface="+mn-lt"/>
              </a:rPr>
              <a:t>Connections between devices are formed using some sort of </a:t>
            </a:r>
            <a:r>
              <a:rPr lang="en-US" sz="3090" b="1" dirty="0">
                <a:latin typeface="+mn-lt"/>
              </a:rPr>
              <a:t>physical media</a:t>
            </a:r>
            <a:r>
              <a:rPr lang="en-US" sz="3090" dirty="0">
                <a:latin typeface="+mn-lt"/>
              </a:rPr>
              <a:t>:</a:t>
            </a:r>
          </a:p>
          <a:p>
            <a:pPr lvl="1" rtl="0" hangingPunct="0"/>
            <a:r>
              <a:rPr lang="en-US" sz="3090" dirty="0">
                <a:latin typeface="+mn-lt"/>
              </a:rPr>
              <a:t>Copper, Fiber, Wireless</a:t>
            </a:r>
          </a:p>
          <a:p>
            <a:pPr lvl="0"/>
            <a:r>
              <a:rPr lang="en-US" sz="3090" dirty="0">
                <a:latin typeface="+mn-lt"/>
              </a:rPr>
              <a:t>Formal rules govern formatting and transmission of data across these physical media.</a:t>
            </a:r>
          </a:p>
          <a:p>
            <a:pPr lvl="0"/>
            <a:r>
              <a:rPr lang="en-US" sz="3090" dirty="0">
                <a:latin typeface="+mn-lt"/>
              </a:rPr>
              <a:t>These </a:t>
            </a:r>
            <a:r>
              <a:rPr lang="en-US" sz="3090" dirty="0" smtClean="0">
                <a:latin typeface="+mn-lt"/>
              </a:rPr>
              <a:t>set of rules </a:t>
            </a:r>
            <a:r>
              <a:rPr lang="en-US" sz="3090" dirty="0">
                <a:latin typeface="+mn-lt"/>
              </a:rPr>
              <a:t>are </a:t>
            </a:r>
            <a:r>
              <a:rPr lang="en-US" sz="3090" dirty="0" smtClean="0">
                <a:latin typeface="+mn-lt"/>
              </a:rPr>
              <a:t>known </a:t>
            </a:r>
            <a:r>
              <a:rPr lang="en-US" sz="3090" dirty="0">
                <a:latin typeface="+mn-lt"/>
              </a:rPr>
              <a:t>as </a:t>
            </a:r>
            <a:r>
              <a:rPr lang="en-US" sz="3090" b="1" dirty="0">
                <a:latin typeface="+mn-lt"/>
              </a:rPr>
              <a:t>protocols</a:t>
            </a:r>
            <a:r>
              <a:rPr lang="en-US" sz="3090" dirty="0">
                <a:latin typeface="+mn-lt"/>
              </a:rPr>
              <a:t>.</a:t>
            </a:r>
          </a:p>
          <a:p>
            <a:pPr lvl="1" rtl="0" hangingPunct="0"/>
            <a:r>
              <a:rPr lang="en-US" sz="3090" dirty="0">
                <a:latin typeface="+mn-lt"/>
              </a:rPr>
              <a:t>For example, </a:t>
            </a:r>
            <a:r>
              <a:rPr lang="en-US" sz="3090" b="1" dirty="0">
                <a:latin typeface="+mn-lt"/>
              </a:rPr>
              <a:t>http</a:t>
            </a:r>
            <a:r>
              <a:rPr lang="en-US" sz="3090" dirty="0">
                <a:latin typeface="+mn-lt"/>
              </a:rPr>
              <a:t>, </a:t>
            </a:r>
            <a:r>
              <a:rPr lang="en-US" sz="3090" b="1" dirty="0">
                <a:latin typeface="+mn-lt"/>
              </a:rPr>
              <a:t>tcp</a:t>
            </a:r>
            <a:r>
              <a:rPr lang="en-US" sz="3090" dirty="0">
                <a:latin typeface="+mn-lt"/>
              </a:rPr>
              <a:t>, </a:t>
            </a:r>
            <a:r>
              <a:rPr lang="en-US" sz="3090" b="1" dirty="0">
                <a:latin typeface="+mn-lt"/>
              </a:rPr>
              <a:t>ip</a:t>
            </a:r>
            <a:r>
              <a:rPr lang="en-US" sz="3090" dirty="0">
                <a:latin typeface="+mn-lt"/>
              </a:rPr>
              <a:t>, and </a:t>
            </a:r>
            <a:r>
              <a:rPr lang="en-US" sz="3090" b="1" dirty="0">
                <a:latin typeface="+mn-lt"/>
              </a:rPr>
              <a:t>ethernet</a:t>
            </a:r>
            <a:r>
              <a:rPr lang="en-US" sz="3090" dirty="0">
                <a:latin typeface="+mn-lt"/>
              </a:rPr>
              <a:t> protocols all work together to transport a page from a web server to your browser.</a:t>
            </a:r>
          </a:p>
        </p:txBody>
      </p:sp>
    </p:spTree>
    <p:extLst>
      <p:ext uri="{BB962C8B-B14F-4D97-AF65-F5344CB8AC3E}">
        <p14:creationId xmlns:p14="http://schemas.microsoft.com/office/powerpoint/2010/main" val="1296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Device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Addressing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Three types of addressing may be required for device to device communication:</a:t>
            </a:r>
          </a:p>
          <a:p>
            <a:pPr lvl="1" rtl="0" hangingPunct="0"/>
            <a:r>
              <a:rPr lang="en-US" sz="3090" dirty="0" smtClean="0">
                <a:latin typeface="+mn-lt"/>
              </a:rPr>
              <a:t>MAC Address</a:t>
            </a:r>
          </a:p>
          <a:p>
            <a:pPr lvl="1" rtl="0" hangingPunct="0"/>
            <a:r>
              <a:rPr lang="en-US" sz="3090" dirty="0" smtClean="0">
                <a:latin typeface="+mn-lt"/>
              </a:rPr>
              <a:t>IP address</a:t>
            </a:r>
          </a:p>
          <a:p>
            <a:pPr lvl="1" rtl="0" hangingPunct="0"/>
            <a:r>
              <a:rPr lang="en-US" sz="3090" dirty="0" smtClean="0">
                <a:latin typeface="+mn-lt"/>
              </a:rPr>
              <a:t>Port Number</a:t>
            </a:r>
            <a:endParaRPr lang="en-US" sz="309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54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OSI and </a:t>
            </a:r>
            <a:r>
              <a:rPr lang="en-US" dirty="0" smtClean="0">
                <a:solidFill>
                  <a:schemeClr val="accent1"/>
                </a:solidFill>
              </a:rPr>
              <a:t>TCP/IP Models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090" dirty="0" smtClean="0">
                <a:latin typeface="+mn-lt"/>
              </a:rPr>
              <a:t>These two network reference models are a conceptual framework of how applications and protocols communicate over a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1237"/>
            <a:ext cx="10080625" cy="27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accent1"/>
                </a:solidFill>
              </a:rPr>
              <a:t>MAC Addressing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2124" y="1722437"/>
            <a:ext cx="8694539" cy="479654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3600" dirty="0">
                <a:latin typeface="+mn-lt"/>
              </a:rPr>
              <a:t>The Media Access Control (MAC) address is a unique 48 bit (6 byte) number used to identify the physical network interface of any communicating Ethernet device.</a:t>
            </a:r>
          </a:p>
          <a:p>
            <a:pPr lvl="0"/>
            <a:r>
              <a:rPr lang="en-US" sz="3600" dirty="0">
                <a:latin typeface="+mn-lt"/>
              </a:rPr>
              <a:t>Normally presented in hexadecimal</a:t>
            </a:r>
          </a:p>
          <a:p>
            <a:pPr lvl="0" algn="ctr">
              <a:buNone/>
            </a:pPr>
            <a:r>
              <a:rPr lang="en-US" sz="3600" dirty="0">
                <a:latin typeface="+mn-lt"/>
              </a:rPr>
              <a:t>00:00:00:00:00:00</a:t>
            </a:r>
          </a:p>
          <a:p>
            <a:pPr lvl="0" algn="ctr">
              <a:buNone/>
            </a:pPr>
            <a:r>
              <a:rPr lang="en-US" sz="3600" dirty="0" err="1" smtClean="0">
                <a:latin typeface="+mn-lt"/>
              </a:rPr>
              <a:t>ff:ff:ff:ff:ff:ff</a:t>
            </a:r>
            <a:endParaRPr lang="en-US" sz="3600" dirty="0">
              <a:latin typeface="+mn-lt"/>
            </a:endParaRPr>
          </a:p>
          <a:p>
            <a:pPr lvl="0"/>
            <a:r>
              <a:rPr lang="en-US" sz="3600" dirty="0" smtClean="0">
                <a:latin typeface="+mn-lt"/>
              </a:rPr>
              <a:t>The separator can be colons or dashes</a:t>
            </a:r>
          </a:p>
          <a:p>
            <a:pPr lvl="0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929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RCBlu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RCBlueTheme" id="{9B24CC7A-C8ED-4C95-81BC-DF9218E6A493}" vid="{30F4E37B-09AC-4183-A09C-AE4938545D95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RRCBlueTheme</Template>
  <TotalTime>4716</TotalTime>
  <Words>2838</Words>
  <Application>Microsoft Office PowerPoint</Application>
  <PresentationFormat>Custom</PresentationFormat>
  <Paragraphs>350</Paragraphs>
  <Slides>57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Andale Sans UI</vt:lpstr>
      <vt:lpstr>Arial</vt:lpstr>
      <vt:lpstr>Arial Unicode MS</vt:lpstr>
      <vt:lpstr>Calibri</vt:lpstr>
      <vt:lpstr>Calibri Light</vt:lpstr>
      <vt:lpstr>HG Mincho Light J</vt:lpstr>
      <vt:lpstr>Liberation Sans</vt:lpstr>
      <vt:lpstr>StarSymbol</vt:lpstr>
      <vt:lpstr>Tahoma</vt:lpstr>
      <vt:lpstr>Thorndale</vt:lpstr>
      <vt:lpstr>RRCBlueTheme</vt:lpstr>
      <vt:lpstr>Office Theme</vt:lpstr>
      <vt:lpstr>PowerPoint Presentation</vt:lpstr>
      <vt:lpstr>Introduction to Networking  </vt:lpstr>
      <vt:lpstr>Overview</vt:lpstr>
      <vt:lpstr>Networking</vt:lpstr>
      <vt:lpstr>Networking - Intermediary Devices</vt:lpstr>
      <vt:lpstr>Networking</vt:lpstr>
      <vt:lpstr>Device Addressing</vt:lpstr>
      <vt:lpstr>OSI and TCP/IP Models</vt:lpstr>
      <vt:lpstr>MAC Addressing</vt:lpstr>
      <vt:lpstr>MAC Addressing</vt:lpstr>
      <vt:lpstr>MAC Addressing</vt:lpstr>
      <vt:lpstr>IPv4 Addressing</vt:lpstr>
      <vt:lpstr>Internet Protocol Version 4</vt:lpstr>
      <vt:lpstr>Internet Protocol Version 4</vt:lpstr>
      <vt:lpstr>Internet Protocol Version 4</vt:lpstr>
      <vt:lpstr>Internet Protocol Version 4</vt:lpstr>
      <vt:lpstr>IPv4 Address Classes</vt:lpstr>
      <vt:lpstr>IPv4 Address Classes (con’t)</vt:lpstr>
      <vt:lpstr>IPv4 Addressing</vt:lpstr>
      <vt:lpstr>IPv4 Address Prefixes</vt:lpstr>
      <vt:lpstr>IPv4 Address Prefixes</vt:lpstr>
      <vt:lpstr>IPv4 Subnet Masks</vt:lpstr>
      <vt:lpstr>IPv4 Subnet Masks</vt:lpstr>
      <vt:lpstr>IPv4 Subnet Masks</vt:lpstr>
      <vt:lpstr>Private IPv4 Addresses</vt:lpstr>
      <vt:lpstr>IPv4 Addressing</vt:lpstr>
      <vt:lpstr>Viewing IP Configuration</vt:lpstr>
      <vt:lpstr>IPv6 Addressing</vt:lpstr>
      <vt:lpstr>Computer Networks</vt:lpstr>
      <vt:lpstr>Default Gateway</vt:lpstr>
      <vt:lpstr>Viewing Gateway Configuration</vt:lpstr>
      <vt:lpstr>Viewing Gateway Configuration</vt:lpstr>
      <vt:lpstr>Port Numbering</vt:lpstr>
      <vt:lpstr>Port Numbering</vt:lpstr>
      <vt:lpstr>Network Services</vt:lpstr>
      <vt:lpstr>Host Names</vt:lpstr>
      <vt:lpstr>Host Names</vt:lpstr>
      <vt:lpstr>Domain Name Services</vt:lpstr>
      <vt:lpstr>Domain Name Services</vt:lpstr>
      <vt:lpstr>Domain Name Services</vt:lpstr>
      <vt:lpstr>Viewing Domain Information</vt:lpstr>
      <vt:lpstr>Viewing Address Information</vt:lpstr>
      <vt:lpstr>Configuring DNS</vt:lpstr>
      <vt:lpstr>Configuring DNS</vt:lpstr>
      <vt:lpstr>Configuring Network Interfaces</vt:lpstr>
      <vt:lpstr>Configuring Network Interfaces</vt:lpstr>
      <vt:lpstr>Configuring Network Interfaces</vt:lpstr>
      <vt:lpstr>Configuring Network Interfaces</vt:lpstr>
      <vt:lpstr>Configuring Network Interfaces</vt:lpstr>
      <vt:lpstr>Interface Commands: ifconfig</vt:lpstr>
      <vt:lpstr>Interface Commands: ifup/ifdown</vt:lpstr>
      <vt:lpstr>Interface Commands: ip</vt:lpstr>
      <vt:lpstr>Interface Commands: ip</vt:lpstr>
      <vt:lpstr>Remote Terminal Access</vt:lpstr>
      <vt:lpstr>Remote Terminal Access</vt:lpstr>
      <vt:lpstr>Our Virtual Network Setup</vt:lpstr>
      <vt:lpstr>Remote Terminal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Stephen Jay</dc:creator>
  <cp:lastModifiedBy>Nola Andrews</cp:lastModifiedBy>
  <cp:revision>403</cp:revision>
  <dcterms:created xsi:type="dcterms:W3CDTF">2010-05-05T16:04:36Z</dcterms:created>
  <dcterms:modified xsi:type="dcterms:W3CDTF">2020-05-29T18:58:46Z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0">
    <vt:lpwstr/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</Properties>
</file>