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0" r:id="rId1"/>
    <p:sldMasterId id="2147483792" r:id="rId2"/>
  </p:sldMasterIdLst>
  <p:notesMasterIdLst>
    <p:notesMasterId r:id="rId38"/>
  </p:notesMasterIdLst>
  <p:handoutMasterIdLst>
    <p:handoutMasterId r:id="rId39"/>
  </p:handoutMasterIdLst>
  <p:sldIdLst>
    <p:sldId id="317" r:id="rId3"/>
    <p:sldId id="258" r:id="rId4"/>
    <p:sldId id="266" r:id="rId5"/>
    <p:sldId id="302" r:id="rId6"/>
    <p:sldId id="280" r:id="rId7"/>
    <p:sldId id="282" r:id="rId8"/>
    <p:sldId id="283" r:id="rId9"/>
    <p:sldId id="284" r:id="rId10"/>
    <p:sldId id="285" r:id="rId11"/>
    <p:sldId id="307" r:id="rId12"/>
    <p:sldId id="304" r:id="rId13"/>
    <p:sldId id="305" r:id="rId14"/>
    <p:sldId id="308" r:id="rId15"/>
    <p:sldId id="306" r:id="rId16"/>
    <p:sldId id="309" r:id="rId17"/>
    <p:sldId id="286" r:id="rId18"/>
    <p:sldId id="310" r:id="rId19"/>
    <p:sldId id="311" r:id="rId20"/>
    <p:sldId id="270" r:id="rId21"/>
    <p:sldId id="288" r:id="rId22"/>
    <p:sldId id="294" r:id="rId23"/>
    <p:sldId id="313" r:id="rId24"/>
    <p:sldId id="312" r:id="rId25"/>
    <p:sldId id="314" r:id="rId26"/>
    <p:sldId id="297" r:id="rId27"/>
    <p:sldId id="298" r:id="rId28"/>
    <p:sldId id="299" r:id="rId29"/>
    <p:sldId id="289" r:id="rId30"/>
    <p:sldId id="315" r:id="rId31"/>
    <p:sldId id="296" r:id="rId32"/>
    <p:sldId id="316" r:id="rId33"/>
    <p:sldId id="290" r:id="rId34"/>
    <p:sldId id="291" r:id="rId35"/>
    <p:sldId id="301" r:id="rId36"/>
    <p:sldId id="295" r:id="rId37"/>
  </p:sldIdLst>
  <p:sldSz cx="9144000" cy="6858000" type="screen4x3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  <a:srgbClr val="CC0000"/>
    <a:srgbClr val="FF00FF"/>
    <a:srgbClr val="FFFF66"/>
    <a:srgbClr val="FFFF00"/>
    <a:srgbClr val="00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7" autoAdjust="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3338"/>
            <a:ext cx="650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923338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86912F1E-1BE4-4B53-96B4-A04721494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A2C345-D323-4A3F-A7DC-7343BDD0B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3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2C345-D323-4A3F-A7DC-7343BDD0BD1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C85-7503-B04B-AD0D-CD16BBD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471F-42FA-3A45-AE76-05ACF89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6D6-E2CB-4D47-84A0-DC8ED29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30-AE70-7440-8119-E2933E9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3F1-33B9-5644-BDE7-CF53AEC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300-B172-9845-961E-355AD7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38B9-3C12-6044-88C1-C85C738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424-8E4E-584F-B232-8DF10C4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1C1A-5B9A-CC4E-9ABB-96EA44B7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F2-18B6-3547-9423-0C7B97C1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6DC6-2C97-8C4A-9F71-5EFB08F14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734" y="366185"/>
            <a:ext cx="1970617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1539-762E-DA40-BEF6-5A55966F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12883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9F63-B556-9748-8B00-235A9FE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F8-43C3-7345-9D24-BD02EF1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2CB-DDE6-9A43-B349-805C72CB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3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8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7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C56-FA5A-1B4A-B823-11AB762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66FA-E407-C143-BC67-61C742E1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D5-9EA1-7245-B6B6-3FC6C1F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38C-0D6E-FD4F-89B8-3E7346B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3E0-9D08-7444-B630-86852E1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3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8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9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41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0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A9B-9031-064B-ABDC-03F7C90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1710267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86CC-F091-8A44-A39A-D96C1170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4588934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679E-BAA7-CF46-9FB1-F01D06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2B9D-C2AF-2F46-937F-24E3E6D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ECA1-EE4B-C842-82EF-8FF0482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C4BD-C422-1645-8490-493AE1EE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DD8-8CCF-7E4F-9F47-4AF8841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6684"/>
            <a:ext cx="3841749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4876-0A0F-274C-A8E2-67005055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601" y="1826684"/>
            <a:ext cx="3841751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6014-61C4-6144-A904-1FF7DFC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90A8-4371-4446-95F4-5106E3E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91A1-8D90-3D44-9FEE-1C81DB2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502-D66A-434B-8B82-92D8F69F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41B5-7D38-6842-9EE8-5BDB762E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67" y="1680634"/>
            <a:ext cx="3867151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A18B-AFB2-7743-9149-A8C9D2A9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767" y="2506133"/>
            <a:ext cx="3867151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B076-37B5-BF4E-9DCA-081111C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0634"/>
            <a:ext cx="3888316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9DB5-56F2-BA4B-A862-8C5DB08A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6133"/>
            <a:ext cx="3888316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4727-217E-834E-9358-E78DADA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B8DB2-CEAA-2645-B989-D7B7236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EEFB-81A3-F145-A76C-EBA3F5F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79F-E578-B84E-A29D-84E9BB2E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47DB-0800-234F-AC11-050A3F3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BB02-587A-7947-8AAA-0AC5759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BD62-79B0-2443-A161-9704774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14F0-EE6F-E540-84C4-4987223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01F2-3E67-384F-9BBA-9540032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4A03-0D28-6948-BE6B-E0DC24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2EF-75CE-B64D-8D99-4168944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457200"/>
            <a:ext cx="294851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D95-A19D-F44E-9BE1-EBB77BD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318" y="988485"/>
            <a:ext cx="4629149" cy="4872567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2C47-8013-A148-AFE8-1CF01B8B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767" y="2057400"/>
            <a:ext cx="294851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F29B-0CF3-4B45-BD2E-A3472EF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F5F4-2291-AE45-89F7-7C293FF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157-263D-9B4E-8496-EA1CEE9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AB-83FF-6447-AC9F-F54EB384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457200"/>
            <a:ext cx="294851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46D2-CED6-2242-AB9E-1823EC16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318" y="988485"/>
            <a:ext cx="4629149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60E3-B671-694D-BED7-69CBCF9A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767" y="2057400"/>
            <a:ext cx="294851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BD4C-AFD3-894E-B4EA-06D8A70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B58C-A83D-BF43-A017-87FC5A3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FFF-491E-6445-9D69-88F7B7D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60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5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5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Columns (or Attributes)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433740"/>
            <a:ext cx="7886700" cy="4351339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Are the basic building blocks of a row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collection of attributes on a row define what is known as an entity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 our earlier example – the Offices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Each row represents one entity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Each entity is a single office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Each attribute defines one aspect of each office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Attributes can be: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Simple or Composite 	and/or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Stored or derived	and/or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NULL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A938B-31FE-4FE0-AA4F-5FE68D905444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Simple and Composite Attributes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477282"/>
            <a:ext cx="7886700" cy="4351339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Simple attribute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Attributes that are not divisible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Ex: age, SIN, </a:t>
            </a:r>
            <a:r>
              <a:rPr lang="en-US" dirty="0" err="1" smtClean="0"/>
              <a:t>StudentId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Composite Attributes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Can be divided into smaller subparts which represent more basic attributes with independent meaning. For example: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Address consists of </a:t>
            </a:r>
            <a:r>
              <a:rPr lang="en-US" dirty="0" err="1" smtClean="0"/>
              <a:t>StreetAddress</a:t>
            </a:r>
            <a:r>
              <a:rPr lang="en-US" dirty="0" smtClean="0"/>
              <a:t>, City, State, </a:t>
            </a:r>
            <a:r>
              <a:rPr lang="en-US" dirty="0" err="1" smtClean="0"/>
              <a:t>PostalCode</a:t>
            </a:r>
            <a:endParaRPr lang="en-US" dirty="0" smtClean="0"/>
          </a:p>
          <a:p>
            <a:pPr marL="1097280" lvl="3" indent="-173736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/>
              <a:t>Subparts stored separately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 date can consists of Day, Month, and Year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 time consists of Hours, Minutes, Seconds</a:t>
            </a:r>
          </a:p>
          <a:p>
            <a:pPr marL="1097280" lvl="3" indent="-173736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/>
              <a:t>Subparts normally stored together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B6739-B71D-48E4-8423-CBE467726B21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Stored and Derived Attributes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Stored</a:t>
            </a:r>
          </a:p>
          <a:p>
            <a:pPr lvl="1" eaLnBrk="1" hangingPunct="1"/>
            <a:r>
              <a:rPr lang="en-US" smtClean="0"/>
              <a:t>Attributes that are fixed and does not have to be calculated</a:t>
            </a:r>
          </a:p>
          <a:p>
            <a:pPr lvl="2" eaLnBrk="1" hangingPunct="1"/>
            <a:r>
              <a:rPr lang="en-US" smtClean="0"/>
              <a:t>Ex: SIN, Marks, Name, etc…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Stored attributes must have their values provided as there is no way to ‘calculate’ them.</a:t>
            </a:r>
          </a:p>
          <a:p>
            <a:pPr eaLnBrk="1" hangingPunct="1"/>
            <a:endParaRPr lang="en-US" smtClean="0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BC922-4E74-452E-8A9B-D7C41B1B9B76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Stored and Derived Attributes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535340"/>
            <a:ext cx="7886700" cy="4351339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Derived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Attributes that can be derived from other attributes either from the same table or other tables. For example: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Age can be derived if you know a persons </a:t>
            </a:r>
            <a:r>
              <a:rPr lang="en-US" dirty="0" err="1" smtClean="0"/>
              <a:t>BirthDate</a:t>
            </a:r>
            <a:r>
              <a:rPr lang="en-US" dirty="0" smtClean="0"/>
              <a:t> 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		or 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Grade, GPA can be derived from Marks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Attribute values can be derived from other tables. 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/>
              <a:t>NumberOfEmployees</a:t>
            </a:r>
            <a:r>
              <a:rPr lang="en-US" dirty="0" smtClean="0"/>
              <a:t> of a department in department table can be derived by counting the number of employees who work in that department in the employee table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DBA22-44FD-4DFB-99B9-BF0EAF10B662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Null Values 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Applicable</a:t>
            </a:r>
          </a:p>
          <a:p>
            <a:pPr lvl="1" eaLnBrk="1" hangingPunct="1"/>
            <a:r>
              <a:rPr lang="en-US" smtClean="0"/>
              <a:t>A particular row does not have an applicable value for an attribute</a:t>
            </a:r>
          </a:p>
          <a:p>
            <a:pPr lvl="2" eaLnBrk="1" hangingPunct="1"/>
            <a:r>
              <a:rPr lang="en-US" smtClean="0"/>
              <a:t>ApartmentNumber is null because the family lives in the house</a:t>
            </a:r>
          </a:p>
          <a:p>
            <a:pPr lvl="2" eaLnBrk="1" hangingPunct="1"/>
            <a:r>
              <a:rPr lang="en-US" smtClean="0"/>
              <a:t>CollegeDegree is null because the person never went to college</a:t>
            </a:r>
          </a:p>
          <a:p>
            <a:pPr eaLnBrk="1" hangingPunct="1"/>
            <a:endParaRPr lang="en-US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F27C3-7736-4257-B7CB-6226D5D66349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Null Values 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Unknown</a:t>
            </a:r>
          </a:p>
          <a:p>
            <a:pPr lvl="1" eaLnBrk="1" hangingPunct="1"/>
            <a:r>
              <a:rPr lang="en-US" smtClean="0"/>
              <a:t>Missing (value exists but not known)</a:t>
            </a:r>
          </a:p>
          <a:p>
            <a:pPr lvl="2" eaLnBrk="1" hangingPunct="1"/>
            <a:r>
              <a:rPr lang="en-US" smtClean="0"/>
              <a:t>Height of a person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Not Known (existence is not sure)</a:t>
            </a:r>
          </a:p>
          <a:p>
            <a:pPr lvl="2" eaLnBrk="1" hangingPunct="1"/>
            <a:r>
              <a:rPr lang="en-US" smtClean="0"/>
              <a:t>HomePhone</a:t>
            </a:r>
          </a:p>
          <a:p>
            <a:pPr lvl="3" eaLnBrk="1" hangingPunct="1"/>
            <a:r>
              <a:rPr lang="en-US" smtClean="0"/>
              <a:t>How many of you do not have a land line?</a:t>
            </a:r>
          </a:p>
          <a:p>
            <a:pPr lvl="2" eaLnBrk="1" hangingPunct="1"/>
            <a:r>
              <a:rPr lang="en-US" smtClean="0"/>
              <a:t>WorkPhone</a:t>
            </a:r>
          </a:p>
          <a:p>
            <a:pPr lvl="3" eaLnBrk="1" hangingPunct="1"/>
            <a:r>
              <a:rPr lang="en-US" smtClean="0"/>
              <a:t>How many of you are not working at present?</a:t>
            </a:r>
          </a:p>
          <a:p>
            <a:pPr eaLnBrk="1" hangingPunct="1"/>
            <a:endParaRPr lang="en-US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EE89F-6D02-4A42-87B6-EDAE5D3E7C24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Primary Key (PK)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520825"/>
            <a:ext cx="7886700" cy="4351339"/>
          </a:xfrm>
        </p:spPr>
        <p:txBody>
          <a:bodyPr>
            <a:normAutofit fontScale="8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>
                <a:solidFill>
                  <a:srgbClr val="0000CC"/>
                </a:solidFill>
              </a:rPr>
              <a:t>Definition: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/>
              <a:t>A primary key is a column (attribute) or combination of two or more columns (attributes) that uniquely identifies each row of a table.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Since the order of rows in a table is irrelevant, rows cannot be identified based on their positions in a table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Ex: row 1, row 2, row 20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 a well-designed relational database each table has a primary key.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If the primary key contains two or more columns, it is called a composite primary key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A81E6-C06B-47EC-9F17-178773E43C9C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Primary Key (PK)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564368"/>
            <a:ext cx="7886700" cy="4351339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Requirements for a column(s) to be considered a primary key: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The </a:t>
            </a:r>
            <a:r>
              <a:rPr lang="en-US" dirty="0" smtClean="0"/>
              <a:t>column(s) cannot ever be null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Each </a:t>
            </a:r>
            <a:r>
              <a:rPr lang="en-US" dirty="0" smtClean="0"/>
              <a:t>row has a unique (different) value in the column(s)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The same value(s) cannot repeat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The </a:t>
            </a:r>
            <a:r>
              <a:rPr lang="en-US" dirty="0" smtClean="0"/>
              <a:t>value in the column cannot (or should not) change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 </a:t>
            </a:r>
            <a:r>
              <a:rPr lang="en-US" dirty="0" smtClean="0"/>
              <a:t>Typically numbers and/or dates are the best data type choice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If </a:t>
            </a:r>
            <a:r>
              <a:rPr lang="en-US" dirty="0" smtClean="0"/>
              <a:t>character data types are used, they should be specially designed to be used as a Primary Key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Otherwise values may change or be duplicated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‘Names’ and ‘Descriptions’ are poor choices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E29ED-6756-4AFE-A8ED-697ACA963233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Candidate Primary Key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462768"/>
            <a:ext cx="7886700" cy="4351339"/>
          </a:xfrm>
        </p:spPr>
        <p:txBody>
          <a:bodyPr>
            <a:normAutofit fontScale="92500" lnSpcReduction="20000"/>
          </a:bodyPr>
          <a:lstStyle/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Any attribute or combination of two or more attributes that can be used to uniquely identify each row in a table</a:t>
            </a:r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endParaRPr lang="en-US" sz="1100" dirty="0" smtClean="0"/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Consider a ‘Student’ table containing both </a:t>
            </a:r>
            <a:r>
              <a:rPr lang="en-US" sz="2400" dirty="0" err="1" smtClean="0"/>
              <a:t>StudentNo</a:t>
            </a:r>
            <a:r>
              <a:rPr lang="en-US" sz="2400" dirty="0" smtClean="0"/>
              <a:t> and SIN. </a:t>
            </a:r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Both are ‘Candidate’ as both fulfill the requirements of a primary key</a:t>
            </a:r>
            <a:endParaRPr lang="en-US" sz="1100" dirty="0" smtClean="0"/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You only pick one as Primary Key for the table</a:t>
            </a:r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endParaRPr lang="en-US" sz="1100" dirty="0" smtClean="0"/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Tables can only have </a:t>
            </a:r>
            <a:r>
              <a:rPr lang="en-US" sz="2400" b="1" i="1" dirty="0" smtClean="0"/>
              <a:t>one</a:t>
            </a:r>
            <a:r>
              <a:rPr lang="en-US" sz="2400" dirty="0" smtClean="0"/>
              <a:t> primary key</a:t>
            </a:r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May consist of more than one column, in which case it is called a ‘</a:t>
            </a:r>
            <a:r>
              <a:rPr lang="en-US" sz="2400" i="1" dirty="0" smtClean="0"/>
              <a:t>Composite Primary Key</a:t>
            </a:r>
            <a:r>
              <a:rPr lang="en-US" sz="2400" dirty="0" smtClean="0"/>
              <a:t>’</a:t>
            </a:r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endParaRPr lang="en-US" sz="1100" dirty="0" smtClean="0"/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Note: </a:t>
            </a:r>
          </a:p>
          <a:p>
            <a:pPr marL="44577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000" dirty="0" smtClean="0"/>
              <a:t>NEVER make a primary key composite if any of those columns are already unique.</a:t>
            </a:r>
          </a:p>
          <a:p>
            <a:pPr marL="875538" lvl="2" indent="-17145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000" dirty="0" smtClean="0"/>
              <a:t>IE. I’d never use both </a:t>
            </a:r>
            <a:r>
              <a:rPr lang="en-US" sz="2000" dirty="0" err="1" smtClean="0"/>
              <a:t>StudentNo</a:t>
            </a:r>
            <a:r>
              <a:rPr lang="en-US" sz="2000" dirty="0" smtClean="0"/>
              <a:t> and SIN as a composite Primary Key</a:t>
            </a:r>
          </a:p>
          <a:p>
            <a:pPr marL="171450" indent="-171450" eaLnBrk="1" fontAlgn="auto" hangingPunct="1"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endParaRPr lang="en-US" sz="2400" dirty="0" smtClean="0">
              <a:latin typeface="High Tower Text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CB7F8-1923-4976-8C69-B813699B3D2E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3" name="Text Box 3"/>
          <p:cNvSpPr txBox="1">
            <a:spLocks noChangeArrowheads="1"/>
          </p:cNvSpPr>
          <p:nvPr/>
        </p:nvSpPr>
        <p:spPr bwMode="auto">
          <a:xfrm>
            <a:off x="1021555" y="3373756"/>
            <a:ext cx="7396163" cy="28346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Clr>
                <a:srgbClr val="CC0000"/>
              </a:buClr>
              <a:buFontTx/>
              <a:buChar char="•"/>
              <a:defRPr/>
            </a:pPr>
            <a:r>
              <a:rPr lang="en-US" sz="2200" dirty="0">
                <a:latin typeface="+mn-lt"/>
              </a:rPr>
              <a:t>Office: Can be a good choice for the primary key because each office has a different office id</a:t>
            </a:r>
          </a:p>
          <a:p>
            <a:pPr marL="171450" indent="-171450">
              <a:buClr>
                <a:srgbClr val="CC0000"/>
              </a:buClr>
              <a:buFontTx/>
              <a:buChar char="•"/>
              <a:defRPr/>
            </a:pPr>
            <a:endParaRPr lang="en-US" sz="2200" dirty="0">
              <a:latin typeface="+mn-lt"/>
            </a:endParaRPr>
          </a:p>
          <a:p>
            <a:pPr marL="171450" indent="-171450">
              <a:buClr>
                <a:srgbClr val="CC0000"/>
              </a:buClr>
              <a:buFontTx/>
              <a:buChar char="•"/>
              <a:defRPr/>
            </a:pPr>
            <a:r>
              <a:rPr lang="en-US" sz="2200" dirty="0">
                <a:latin typeface="+mn-lt"/>
              </a:rPr>
              <a:t>City: Is not a good choice because more than one office may be located in the same city.</a:t>
            </a:r>
          </a:p>
          <a:p>
            <a:pPr marL="171450" indent="-171450">
              <a:buClr>
                <a:srgbClr val="CC0000"/>
              </a:buClr>
              <a:buFontTx/>
              <a:buChar char="•"/>
              <a:defRPr/>
            </a:pPr>
            <a:endParaRPr lang="en-US" sz="2200" dirty="0">
              <a:latin typeface="+mn-lt"/>
            </a:endParaRPr>
          </a:p>
          <a:p>
            <a:pPr marL="171450" indent="-171450">
              <a:buClr>
                <a:srgbClr val="CC0000"/>
              </a:buClr>
              <a:buFontTx/>
              <a:buChar char="•"/>
              <a:defRPr/>
            </a:pPr>
            <a:r>
              <a:rPr lang="en-US" sz="2200" dirty="0">
                <a:latin typeface="+mn-lt"/>
              </a:rPr>
              <a:t>Sales: Is a poor choice since the value changes frequently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DFC54-5280-431E-A814-1FED92C217B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Example of primary key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1209675" y="1201738"/>
            <a:ext cx="7019925" cy="20240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u="sng" dirty="0">
                <a:solidFill>
                  <a:srgbClr val="CC0000"/>
                </a:solidFill>
                <a:latin typeface="Tahoma" pitchFamily="34" charset="0"/>
              </a:rPr>
              <a:t>Office  City                  Region       </a:t>
            </a:r>
            <a:r>
              <a:rPr lang="en-US" sz="1800" b="1" u="sng" dirty="0" err="1">
                <a:solidFill>
                  <a:srgbClr val="CC0000"/>
                </a:solidFill>
                <a:latin typeface="Tahoma" pitchFamily="34" charset="0"/>
              </a:rPr>
              <a:t>Mgr</a:t>
            </a:r>
            <a:r>
              <a:rPr lang="en-US" sz="1800" b="1" u="sng" dirty="0">
                <a:solidFill>
                  <a:srgbClr val="CC0000"/>
                </a:solidFill>
                <a:latin typeface="Tahoma" pitchFamily="34" charset="0"/>
              </a:rPr>
              <a:t>         Target       Sales</a:t>
            </a:r>
            <a:endParaRPr lang="en-US" sz="1800" u="sng" dirty="0">
              <a:solidFill>
                <a:srgbClr val="CC0000"/>
              </a:solidFill>
              <a:latin typeface="Tahoma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22   Denver      Western  108     300000   186042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11   New York    Eastern  106     575000   692637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12   Chicago     Eastern  104     800000   735042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13   Atlanta     Eastern  105     350000   367911</a:t>
            </a:r>
          </a:p>
          <a:p>
            <a:r>
              <a:rPr lang="en-CA" sz="1800" b="1" dirty="0">
                <a:solidFill>
                  <a:srgbClr val="000000"/>
                </a:solidFill>
                <a:latin typeface="Courier New" pitchFamily="49" charset="0"/>
              </a:rPr>
              <a:t> 34   New York    Eastern  113     425000   417995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21   Los Angeles Western  108     725000   835915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sz="4400" b="1" dirty="0" smtClean="0">
                <a:solidFill>
                  <a:srgbClr val="000000"/>
                </a:solidFill>
              </a:rPr>
              <a:t>Introduction to DBMS</a:t>
            </a:r>
            <a:br>
              <a:rPr kumimoji="1" lang="en-US" sz="4400" b="1" dirty="0" smtClean="0">
                <a:solidFill>
                  <a:srgbClr val="000000"/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kumimoji="1" lang="en-US" sz="3600" b="1" dirty="0" smtClean="0">
                <a:solidFill>
                  <a:srgbClr val="000000"/>
                </a:solidFill>
              </a:rPr>
              <a:t>Relational Data Model </a:t>
            </a:r>
            <a:endParaRPr kumimoji="1" lang="en-US" sz="2400" b="1" dirty="0" smtClean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dirty="0"/>
          </a:p>
        </p:txBody>
      </p:sp>
      <p:sp>
        <p:nvSpPr>
          <p:cNvPr id="20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FB772-16F6-4F08-8AB2-1A5BE7BEB4C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35395-8610-4A19-8D5C-BB886B013C6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Example of primary key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Content Placeholder 7"/>
          <p:cNvSpPr>
            <a:spLocks noGrp="1"/>
          </p:cNvSpPr>
          <p:nvPr>
            <p:ph idx="4294967295"/>
          </p:nvPr>
        </p:nvSpPr>
        <p:spPr>
          <a:xfrm>
            <a:off x="1190625" y="1262063"/>
            <a:ext cx="7497762" cy="48006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Consider the Products  table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1679576" y="5779294"/>
            <a:ext cx="5807075" cy="430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Clr>
                <a:srgbClr val="CC0000"/>
              </a:buClr>
              <a:buFontTx/>
              <a:buChar char="•"/>
              <a:defRPr/>
            </a:pPr>
            <a:r>
              <a:rPr lang="en-US" sz="2200" dirty="0">
                <a:latin typeface="+mn-lt"/>
              </a:rPr>
              <a:t>What is a good </a:t>
            </a:r>
            <a:r>
              <a:rPr lang="en-US" sz="2200" i="1" dirty="0">
                <a:latin typeface="+mn-lt"/>
              </a:rPr>
              <a:t>primary</a:t>
            </a:r>
            <a:r>
              <a:rPr lang="en-US" sz="2200" dirty="0">
                <a:latin typeface="+mn-lt"/>
              </a:rPr>
              <a:t> key for this table?</a:t>
            </a:r>
          </a:p>
        </p:txBody>
      </p:sp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1190625" y="1863726"/>
            <a:ext cx="7038975" cy="373221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2000" u="sng" dirty="0" err="1">
                <a:solidFill>
                  <a:srgbClr val="CC0000"/>
                </a:solidFill>
                <a:latin typeface="Tahoma" pitchFamily="34" charset="0"/>
              </a:rPr>
              <a:t>MfrId</a:t>
            </a:r>
            <a:r>
              <a:rPr lang="en-US" sz="2000" u="sng" dirty="0">
                <a:solidFill>
                  <a:srgbClr val="CC0000"/>
                </a:solidFill>
                <a:latin typeface="Tahoma" pitchFamily="34" charset="0"/>
              </a:rPr>
              <a:t> </a:t>
            </a:r>
            <a:r>
              <a:rPr lang="en-US" sz="2000" u="sng" dirty="0" err="1">
                <a:solidFill>
                  <a:srgbClr val="CC0000"/>
                </a:solidFill>
                <a:latin typeface="Tahoma" pitchFamily="34" charset="0"/>
              </a:rPr>
              <a:t>ProductId</a:t>
            </a:r>
            <a:r>
              <a:rPr lang="en-US" sz="2000" u="sng" dirty="0">
                <a:solidFill>
                  <a:srgbClr val="CC0000"/>
                </a:solidFill>
                <a:latin typeface="Tahoma" pitchFamily="34" charset="0"/>
              </a:rPr>
              <a:t>  Description                Price  	 </a:t>
            </a:r>
            <a:r>
              <a:rPr lang="en-US" sz="2000" u="sng" dirty="0" err="1">
                <a:solidFill>
                  <a:srgbClr val="CC0000"/>
                </a:solidFill>
                <a:latin typeface="Tahoma" pitchFamily="34" charset="0"/>
              </a:rPr>
              <a:t>QtyOnHand</a:t>
            </a:r>
            <a:endParaRPr lang="en-US" sz="2000" u="sng" dirty="0">
              <a:solidFill>
                <a:srgbClr val="CC0000"/>
              </a:solidFill>
              <a:latin typeface="Tahoma" pitchFamily="34" charset="0"/>
            </a:endParaRP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REI  2A45C    RATCHET LINK       $79.00     210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ACI  4100Y    WIDGET REMOVER     $27.50      25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QSA  XK47     REDUCER           $355.00      38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BIC  41672    PLATE             $180.00       0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IMM  779C     900-LB BRACE     $1875.00       9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ACI  41003    SIZE 3 WIDGET     $107.00     207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ACI  41004    SIZE 4 WIDGET     $117.00     139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BIC  41003    HANDLE            $652.00       3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IMM  887P     BRACE PIN         $250.00      24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QSA  XK48     REDUCER           $134.00     203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REI  2A44L    EFT HINGE       $4,500.00      12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C3B93-993E-4472-8D51-B2D6C72A910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Example of primary key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960437" y="5024439"/>
            <a:ext cx="7499350" cy="10570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CC0000"/>
              </a:buClr>
              <a:buNone/>
              <a:defRPr/>
            </a:pPr>
            <a:r>
              <a:rPr lang="en-US" sz="2200" dirty="0" smtClean="0"/>
              <a:t>In </a:t>
            </a:r>
            <a:r>
              <a:rPr lang="en-US" sz="2200" dirty="0" smtClean="0"/>
              <a:t>his case, </a:t>
            </a:r>
            <a:r>
              <a:rPr lang="en-US" sz="2200" dirty="0" err="1" smtClean="0"/>
              <a:t>MrfId</a:t>
            </a:r>
            <a:r>
              <a:rPr lang="en-US" sz="2200" dirty="0" smtClean="0"/>
              <a:t> by itself, is not a good choice to be a primary key because more than one manufacturer may produce more than one product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1190625" y="1092201"/>
            <a:ext cx="7038975" cy="373221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2000" u="sng" dirty="0" err="1">
                <a:solidFill>
                  <a:srgbClr val="CC0000"/>
                </a:solidFill>
                <a:latin typeface="Tahoma" pitchFamily="34" charset="0"/>
              </a:rPr>
              <a:t>MfrId</a:t>
            </a:r>
            <a:r>
              <a:rPr lang="en-US" sz="2000" u="sng" dirty="0">
                <a:solidFill>
                  <a:srgbClr val="CC0000"/>
                </a:solidFill>
                <a:latin typeface="Tahoma" pitchFamily="34" charset="0"/>
              </a:rPr>
              <a:t> </a:t>
            </a:r>
            <a:r>
              <a:rPr lang="en-US" sz="2000" u="sng" dirty="0" err="1">
                <a:solidFill>
                  <a:srgbClr val="CC0000"/>
                </a:solidFill>
                <a:latin typeface="Tahoma" pitchFamily="34" charset="0"/>
              </a:rPr>
              <a:t>ProductId</a:t>
            </a:r>
            <a:r>
              <a:rPr lang="en-US" sz="2000" u="sng" dirty="0">
                <a:solidFill>
                  <a:srgbClr val="CC0000"/>
                </a:solidFill>
                <a:latin typeface="Tahoma" pitchFamily="34" charset="0"/>
              </a:rPr>
              <a:t>  Description                Price  	 </a:t>
            </a:r>
            <a:r>
              <a:rPr lang="en-US" sz="2000" u="sng" dirty="0" err="1">
                <a:solidFill>
                  <a:srgbClr val="CC0000"/>
                </a:solidFill>
                <a:latin typeface="Tahoma" pitchFamily="34" charset="0"/>
              </a:rPr>
              <a:t>QtyOnHand</a:t>
            </a:r>
            <a:endParaRPr lang="en-US" sz="2000" u="sng" dirty="0">
              <a:solidFill>
                <a:srgbClr val="CC0000"/>
              </a:solidFill>
              <a:latin typeface="Tahoma" pitchFamily="34" charset="0"/>
            </a:endParaRP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REI  2A45C    RATCHET LINK       $79.00     210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ACI  4100Y    WIDGET REMOVER     $27.50      25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QSA  XK47     REDUCER           $355.00      38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BIC  41672    PLATE             $180.00       0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IMM  779C     900-LB BRACE     $1875.00       9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ACI  41003    SIZE 3 WIDGET     $107.00     207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ACI  41004    SIZE 4 WIDGET     $117.00     139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BIC  41003    HANDLE            $652.00       3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IMM  887P     BRACE PIN         $250.00      24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QSA  XK48     REDUCER           $134.00     203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REI  2A44L    EFT HINGE       $4,500.00      12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….</a:t>
            </a:r>
          </a:p>
        </p:txBody>
      </p:sp>
      <p:sp>
        <p:nvSpPr>
          <p:cNvPr id="32774" name="Rounded Rectangle 5"/>
          <p:cNvSpPr>
            <a:spLocks noChangeArrowheads="1"/>
          </p:cNvSpPr>
          <p:nvPr/>
        </p:nvSpPr>
        <p:spPr bwMode="auto">
          <a:xfrm>
            <a:off x="1433513" y="1338263"/>
            <a:ext cx="600075" cy="3725862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0ABB5-AF1C-4F0E-BA15-CF19A95CFCB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Example of primary key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1194708" y="5131934"/>
            <a:ext cx="7499350" cy="104457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CC0000"/>
              </a:buClr>
              <a:buNone/>
              <a:defRPr/>
            </a:pPr>
            <a:r>
              <a:rPr lang="en-US" sz="2200" dirty="0" err="1" smtClean="0"/>
              <a:t>ProductId</a:t>
            </a:r>
            <a:r>
              <a:rPr lang="en-US" sz="2200" dirty="0" smtClean="0"/>
              <a:t> </a:t>
            </a:r>
            <a:r>
              <a:rPr lang="en-US" sz="2200" dirty="0" smtClean="0"/>
              <a:t>by itself is not a good choice either because the same product can be produced by more than one manufacturer.</a:t>
            </a:r>
          </a:p>
          <a:p>
            <a:pPr marL="171450" indent="-171450" eaLnBrk="1" fontAlgn="auto" hangingPunct="1"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endParaRPr lang="en-US" sz="2400" dirty="0" smtClean="0">
              <a:latin typeface="High Tower Text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1344613" y="1335088"/>
            <a:ext cx="7038975" cy="373221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2000" u="sng">
                <a:solidFill>
                  <a:srgbClr val="CC0000"/>
                </a:solidFill>
                <a:latin typeface="Tahoma" pitchFamily="34" charset="0"/>
              </a:rPr>
              <a:t>MfrId ProductId  Description                Price  	 QtyOnHand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REI  2A45C    RATCHET LINK       $79.00     210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ACI  4100Y    WIDGET REMOVER     $27.50      25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QSA  XK47     REDUCER           $355.00      38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BIC  41672    PLATE             $180.00       0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IMM  779C     900-LB BRACE     $1875.00       9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ACI  41003    SIZE 3 WIDGET     $107.00     207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ACI  41004    SIZE 4 WIDGET     $117.00     139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BIC  41003    HANDLE            $652.00       3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IMM  887P     BRACE PIN         $250.00      24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QSA  XK48     REDUCER           $134.00     203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REI  2A44L    EFT HINGE       $4,500.00      12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2000">
                <a:solidFill>
                  <a:srgbClr val="000000"/>
                </a:solidFill>
              </a:rPr>
              <a:t>….</a:t>
            </a:r>
          </a:p>
        </p:txBody>
      </p:sp>
      <p:sp>
        <p:nvSpPr>
          <p:cNvPr id="33798" name="Rounded Rectangle 4"/>
          <p:cNvSpPr>
            <a:spLocks noChangeArrowheads="1"/>
          </p:cNvSpPr>
          <p:nvPr/>
        </p:nvSpPr>
        <p:spPr bwMode="auto">
          <a:xfrm>
            <a:off x="2033588" y="1228725"/>
            <a:ext cx="1201737" cy="3603625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FEB69-EE1A-4911-AB55-8F8668FB4BA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Example of primary key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1114425" y="5145088"/>
            <a:ext cx="7499350" cy="1133475"/>
          </a:xfrm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pPr marL="171450" indent="-171450" eaLnBrk="1" fontAlgn="auto" hangingPunct="1"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3100" dirty="0" smtClean="0"/>
              <a:t>However, combination of both is unique in every row.</a:t>
            </a:r>
          </a:p>
          <a:p>
            <a:pPr marL="171450" indent="-171450" eaLnBrk="1" fontAlgn="auto" hangingPunct="1"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3100" dirty="0" smtClean="0"/>
              <a:t>This </a:t>
            </a:r>
            <a:r>
              <a:rPr lang="en-US" sz="3100" dirty="0" smtClean="0"/>
              <a:t>is an example of composite primary key.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1344613" y="1335088"/>
            <a:ext cx="7038975" cy="373221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2000" u="sng">
                <a:solidFill>
                  <a:srgbClr val="CC0000"/>
                </a:solidFill>
                <a:latin typeface="Tahoma" pitchFamily="34" charset="0"/>
              </a:rPr>
              <a:t>MfrId ProductId  Description                Price  	 QtyOnHand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REI  2A45C    RATCHET LINK       $79.00     210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ACI  4100Y    WIDGET REMOVER     $27.50      25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QSA  XK47     REDUCER           $355.00      38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BIC  41672    PLATE             $180.00       0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IMM  779C     900-LB BRACE     $1875.00       9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ACI  41003    SIZE 3 WIDGET     $107.00     207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ACI  41004    SIZE 4 WIDGET     $117.00     139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BIC  41003    HANDLE            $652.00       3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IMM  887P     BRACE PIN         $250.00      24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QSA  XK48     REDUCER           $134.00     203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>
                <a:latin typeface="Courier New" pitchFamily="49" charset="0"/>
              </a:rPr>
              <a:t>REI  2A44L    EFT HINGE       $4,500.00      12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2000">
                <a:solidFill>
                  <a:srgbClr val="000000"/>
                </a:solidFill>
              </a:rPr>
              <a:t>….</a:t>
            </a:r>
          </a:p>
        </p:txBody>
      </p:sp>
      <p:sp>
        <p:nvSpPr>
          <p:cNvPr id="34822" name="Rounded Rectangle 4"/>
          <p:cNvSpPr>
            <a:spLocks noChangeArrowheads="1"/>
          </p:cNvSpPr>
          <p:nvPr/>
        </p:nvSpPr>
        <p:spPr bwMode="auto">
          <a:xfrm>
            <a:off x="1336675" y="1350963"/>
            <a:ext cx="1857375" cy="3343275"/>
          </a:xfrm>
          <a:prstGeom prst="roundRect">
            <a:avLst>
              <a:gd name="adj" fmla="val 16667"/>
            </a:avLst>
          </a:prstGeom>
          <a:solidFill>
            <a:schemeClr val="accent1">
              <a:alpha val="10196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27"/>
          <p:cNvSpPr txBox="1">
            <a:spLocks noChangeArrowheads="1"/>
          </p:cNvSpPr>
          <p:nvPr/>
        </p:nvSpPr>
        <p:spPr bwMode="auto">
          <a:xfrm>
            <a:off x="1050924" y="4831730"/>
            <a:ext cx="7464428" cy="156966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>
              <a:buClr>
                <a:srgbClr val="CC0000"/>
              </a:buClr>
              <a:buFontTx/>
              <a:buChar char="•"/>
              <a:defRPr/>
            </a:pPr>
            <a:r>
              <a:rPr lang="en-US" sz="2400" dirty="0">
                <a:latin typeface="+mn-lt"/>
              </a:rPr>
              <a:t>Are there any other Candidate Keys?</a:t>
            </a:r>
          </a:p>
          <a:p>
            <a:pPr marL="628650" lvl="1" indent="-171450">
              <a:buClr>
                <a:srgbClr val="CC0000"/>
              </a:buClr>
              <a:buFontTx/>
              <a:buChar char="•"/>
              <a:defRPr/>
            </a:pPr>
            <a:r>
              <a:rPr lang="en-US" sz="2400" dirty="0">
                <a:latin typeface="+mn-lt"/>
              </a:rPr>
              <a:t>Description is a name, so can change</a:t>
            </a:r>
          </a:p>
          <a:p>
            <a:pPr marL="628650" lvl="1" indent="-171450">
              <a:buClr>
                <a:srgbClr val="CC0000"/>
              </a:buClr>
              <a:buFontTx/>
              <a:buChar char="•"/>
              <a:defRPr/>
            </a:pPr>
            <a:r>
              <a:rPr lang="en-US" sz="2400" dirty="0">
                <a:latin typeface="+mn-lt"/>
              </a:rPr>
              <a:t>Price and </a:t>
            </a:r>
            <a:r>
              <a:rPr lang="en-US" sz="2400" dirty="0" err="1">
                <a:latin typeface="+mn-lt"/>
              </a:rPr>
              <a:t>QtyOnHand</a:t>
            </a:r>
            <a:r>
              <a:rPr lang="en-US" sz="2400" dirty="0">
                <a:latin typeface="+mn-lt"/>
              </a:rPr>
              <a:t> will also change, so are also a bad choice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79E07-A8FF-488E-BC49-C9A4008CE9A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Other Candidates?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1355724" y="1144930"/>
            <a:ext cx="7038975" cy="373221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2000" u="sng" dirty="0" err="1">
                <a:solidFill>
                  <a:srgbClr val="CC0000"/>
                </a:solidFill>
                <a:latin typeface="Tahoma" pitchFamily="34" charset="0"/>
              </a:rPr>
              <a:t>MfrId</a:t>
            </a:r>
            <a:r>
              <a:rPr lang="en-US" sz="2000" u="sng" dirty="0">
                <a:solidFill>
                  <a:srgbClr val="CC0000"/>
                </a:solidFill>
                <a:latin typeface="Tahoma" pitchFamily="34" charset="0"/>
              </a:rPr>
              <a:t> </a:t>
            </a:r>
            <a:r>
              <a:rPr lang="en-US" sz="2000" u="sng" dirty="0" err="1">
                <a:solidFill>
                  <a:srgbClr val="CC0000"/>
                </a:solidFill>
                <a:latin typeface="Tahoma" pitchFamily="34" charset="0"/>
              </a:rPr>
              <a:t>ProductId</a:t>
            </a:r>
            <a:r>
              <a:rPr lang="en-US" sz="2000" u="sng" dirty="0">
                <a:solidFill>
                  <a:srgbClr val="CC0000"/>
                </a:solidFill>
                <a:latin typeface="Tahoma" pitchFamily="34" charset="0"/>
              </a:rPr>
              <a:t>  Description                Price  	 </a:t>
            </a:r>
            <a:r>
              <a:rPr lang="en-US" sz="2000" u="sng" dirty="0" err="1">
                <a:solidFill>
                  <a:srgbClr val="CC0000"/>
                </a:solidFill>
                <a:latin typeface="Tahoma" pitchFamily="34" charset="0"/>
              </a:rPr>
              <a:t>QtyOnHand</a:t>
            </a:r>
            <a:endParaRPr lang="en-US" sz="2000" u="sng" dirty="0">
              <a:solidFill>
                <a:srgbClr val="CC0000"/>
              </a:solidFill>
              <a:latin typeface="Tahoma" pitchFamily="34" charset="0"/>
            </a:endParaRP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REI  2A45C    RATCHET LINK       $79.00     210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ACI  4100Y    WIDGET REMOVER     $27.50      25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QSA  XK47     REDUCER           $355.00      38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BIC  41672    PLATE             $180.00       0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IMM  779C     900-LB BRACE     $1875.00       9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ACI  41003    SIZE 3 WIDGET     $107.00     207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ACI  41004    SIZE 4 WIDGET     $117.00     139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BIC  41003    HANDLE            $652.00       3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IMM  887P     BRACE PIN         $250.00      24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QSA  XK48     REDUCER           $134.00     203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1800" b="1" dirty="0">
                <a:latin typeface="Courier New" pitchFamily="49" charset="0"/>
              </a:rPr>
              <a:t>REI  2A44L    EFT HINGE       $4,500.00      12</a:t>
            </a:r>
          </a:p>
          <a:p>
            <a:pPr defTabSz="911225">
              <a:tabLst>
                <a:tab pos="692150" algn="l"/>
                <a:tab pos="1657350" algn="l"/>
                <a:tab pos="1943100" algn="l"/>
                <a:tab pos="360045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Surrogate Primary Key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520825"/>
            <a:ext cx="7886700" cy="4351339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>
                <a:solidFill>
                  <a:srgbClr val="0000CC"/>
                </a:solidFill>
              </a:rPr>
              <a:t>Definition: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 column that is added to a table to be the primary key and which will contain a value that has no special meaning for the business. 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This value is normally determined by the system when data is added to the table.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This column is only used to physically store the data – user areas likely not even aware the column exists.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Surrogate primary keys typically consist of incremental numbers or current date/times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1DB5D-B741-4D77-B098-F4A17BD988EB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Advantages of surrogate primary keys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520825"/>
            <a:ext cx="7886700" cy="4351339"/>
          </a:xfrm>
        </p:spPr>
        <p:txBody>
          <a:bodyPr>
            <a:normAutofit lnSpcReduction="10000"/>
          </a:bodyPr>
          <a:lstStyle/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Guaranteed unique as it is determined by the system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Since users do not specify the value, spelling errors are eliminated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IE A product entered as ‘4TT’ should have been entered as ‘4TY’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Changing the value can have a major impact on data throughout the database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Simplify Data model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Tables with composite primary keys can be set up with a surrogate key (single column)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Attributes that would have been the primary key become regular attributes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987F7-2032-4D0A-8E01-AF2F4E853053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</a:rPr>
              <a:t>Disadvantages of surrogate primary keys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Introduces extra storage on the database 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Meaningless values make use outside the data model worthless</a:t>
            </a:r>
          </a:p>
          <a:p>
            <a:pPr lvl="2" eaLnBrk="1" hangingPunct="1"/>
            <a:r>
              <a:rPr lang="en-US" smtClean="0"/>
              <a:t>Users will still use their data to identify information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Processing required to determine the next unique value are required</a:t>
            </a:r>
          </a:p>
          <a:p>
            <a:pPr eaLnBrk="1" hangingPunct="1"/>
            <a:endParaRPr lang="en-US" smtClean="0"/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DAE8D-07F4-456C-AF7E-6BEC5814F340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Relationships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549854"/>
            <a:ext cx="7886700" cy="4351339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Tables rarely exist by themselves, they usually have a relationship with one or more other tables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Relationships </a:t>
            </a:r>
            <a:r>
              <a:rPr lang="en-US" dirty="0" smtClean="0"/>
              <a:t>are expressed as ‘Parent’-’Children’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 smtClean="0"/>
              <a:t>parent normally has zero or more children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 smtClean="0"/>
              <a:t>child normally has zero or more parents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Consider </a:t>
            </a:r>
            <a:r>
              <a:rPr lang="en-US" dirty="0" smtClean="0"/>
              <a:t>two tables – Employees and Departments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An employee can work in a department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 department has many employees working in it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43377-FE20-408D-AD6B-B10F219871BD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4EF44-DA25-4E26-B04A-18C23348355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Relationships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4294967295"/>
          </p:nvPr>
        </p:nvSpPr>
        <p:spPr>
          <a:xfrm>
            <a:off x="1644650" y="1309688"/>
            <a:ext cx="7499350" cy="1584325"/>
          </a:xfrm>
        </p:spPr>
        <p:txBody>
          <a:bodyPr>
            <a:normAutofit/>
          </a:bodyPr>
          <a:lstStyle/>
          <a:p>
            <a:pPr marL="171450" indent="-171450" eaLnBrk="1" fontAlgn="auto" hangingPunct="1">
              <a:lnSpc>
                <a:spcPct val="70000"/>
              </a:lnSpc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How do you know if there is a parent child relationship in the diagram?</a:t>
            </a:r>
          </a:p>
          <a:p>
            <a:pPr marL="445770" lvl="1" indent="-171450" eaLnBrk="1" fontAlgn="auto" hangingPunct="1">
              <a:lnSpc>
                <a:spcPct val="70000"/>
              </a:lnSpc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000" dirty="0" smtClean="0"/>
              <a:t>Look for the same data in both tables</a:t>
            </a:r>
          </a:p>
          <a:p>
            <a:pPr marL="445770" lvl="1" indent="-171450" eaLnBrk="1" fontAlgn="auto" hangingPunct="1">
              <a:lnSpc>
                <a:spcPct val="70000"/>
              </a:lnSpc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000" dirty="0" err="1" smtClean="0"/>
              <a:t>Repoffice</a:t>
            </a:r>
            <a:r>
              <a:rPr lang="en-US" sz="2000" dirty="0" smtClean="0"/>
              <a:t> in </a:t>
            </a:r>
            <a:r>
              <a:rPr lang="en-US" sz="2000" dirty="0" err="1" smtClean="0"/>
              <a:t>Salesreps</a:t>
            </a:r>
            <a:r>
              <a:rPr lang="en-US" sz="2000" dirty="0" smtClean="0"/>
              <a:t> is the same as Office in Offices.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grpSp>
        <p:nvGrpSpPr>
          <p:cNvPr id="40965" name="Group 18"/>
          <p:cNvGrpSpPr>
            <a:grpSpLocks/>
          </p:cNvGrpSpPr>
          <p:nvPr/>
        </p:nvGrpSpPr>
        <p:grpSpPr bwMode="auto">
          <a:xfrm>
            <a:off x="436563" y="4216400"/>
            <a:ext cx="8659812" cy="2028825"/>
            <a:chOff x="275" y="2656"/>
            <a:chExt cx="5455" cy="1278"/>
          </a:xfrm>
        </p:grpSpPr>
        <p:sp>
          <p:nvSpPr>
            <p:cNvPr id="40971" name="Text Box 4"/>
            <p:cNvSpPr txBox="1">
              <a:spLocks noChangeArrowheads="1"/>
            </p:cNvSpPr>
            <p:nvPr/>
          </p:nvSpPr>
          <p:spPr bwMode="auto">
            <a:xfrm>
              <a:off x="275" y="2892"/>
              <a:ext cx="5455" cy="104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400" b="1" u="sng">
                  <a:solidFill>
                    <a:srgbClr val="CC0000"/>
                  </a:solidFill>
                  <a:latin typeface="Courier New" pitchFamily="49" charset="0"/>
                </a:rPr>
                <a:t>Salesrep Name      Age RepOffice Title      HireDate Manager Quota     Sales</a:t>
              </a:r>
              <a:endParaRPr lang="en-US" sz="1400" u="sng">
                <a:solidFill>
                  <a:srgbClr val="CC0000"/>
                </a:solidFill>
                <a:latin typeface="Courier New" pitchFamily="49" charset="0"/>
              </a:endParaRP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105 		Bill Adams 37 13        Sales Rep  12-FEB-88    104    350000    367911</a:t>
              </a: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109 		Mary Jones 31 11        Sales Rep  12-OCT-89    106    300000    392725</a:t>
              </a: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102 		Sue Smith  48 21        Sales Rep  10-DEC-86    108    350000    474050</a:t>
              </a: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106 		Sam Clark  52 11        VP Sales   14-JUN-88           275000    299912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….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….</a:t>
              </a:r>
            </a:p>
          </p:txBody>
        </p:sp>
        <p:sp>
          <p:nvSpPr>
            <p:cNvPr id="40972" name="Text Box 5"/>
            <p:cNvSpPr txBox="1">
              <a:spLocks noChangeArrowheads="1"/>
            </p:cNvSpPr>
            <p:nvPr/>
          </p:nvSpPr>
          <p:spPr bwMode="auto">
            <a:xfrm>
              <a:off x="275" y="2656"/>
              <a:ext cx="826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SalesReps</a:t>
              </a:r>
            </a:p>
          </p:txBody>
        </p:sp>
      </p:grpSp>
      <p:grpSp>
        <p:nvGrpSpPr>
          <p:cNvPr id="40966" name="Group 17"/>
          <p:cNvGrpSpPr>
            <a:grpSpLocks/>
          </p:cNvGrpSpPr>
          <p:nvPr/>
        </p:nvGrpSpPr>
        <p:grpSpPr bwMode="auto">
          <a:xfrm>
            <a:off x="3235325" y="2660650"/>
            <a:ext cx="5511800" cy="1965325"/>
            <a:chOff x="2038" y="1811"/>
            <a:chExt cx="3472" cy="1238"/>
          </a:xfrm>
        </p:grpSpPr>
        <p:sp>
          <p:nvSpPr>
            <p:cNvPr id="40969" name="Text Box 7"/>
            <p:cNvSpPr txBox="1">
              <a:spLocks noChangeArrowheads="1"/>
            </p:cNvSpPr>
            <p:nvPr/>
          </p:nvSpPr>
          <p:spPr bwMode="auto">
            <a:xfrm>
              <a:off x="2040" y="1811"/>
              <a:ext cx="826" cy="237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Offices</a:t>
              </a:r>
            </a:p>
          </p:txBody>
        </p:sp>
        <p:sp>
          <p:nvSpPr>
            <p:cNvPr id="40970" name="Text Box 16"/>
            <p:cNvSpPr txBox="1">
              <a:spLocks noChangeArrowheads="1"/>
            </p:cNvSpPr>
            <p:nvPr/>
          </p:nvSpPr>
          <p:spPr bwMode="auto">
            <a:xfrm>
              <a:off x="2038" y="2047"/>
              <a:ext cx="3472" cy="100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u="sng">
                  <a:solidFill>
                    <a:srgbClr val="CC0000"/>
                  </a:solidFill>
                  <a:latin typeface="Tahoma" pitchFamily="34" charset="0"/>
                </a:rPr>
                <a:t>Office  City                  Region       Mgr         Target       Sales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 22   Denver      Western  108     300000   186042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 11   New York    Eastern  106     575000   692637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 12   Chicago     Eastern  104     800000   735042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 13   Atlanta     Eastern  105     350000   367911</a:t>
              </a:r>
            </a:p>
            <a:p>
              <a:r>
                <a:rPr lang="en-CA" sz="1400">
                  <a:solidFill>
                    <a:srgbClr val="000000"/>
                  </a:solidFill>
                  <a:latin typeface="Courier New" pitchFamily="49" charset="0"/>
                </a:rPr>
                <a:t> 34   New York    Eastern  113     425000   417995</a:t>
              </a:r>
              <a:endParaRPr lang="en-US" sz="1400">
                <a:solidFill>
                  <a:srgbClr val="000000"/>
                </a:solidFill>
                <a:latin typeface="Courier New" pitchFamily="49" charset="0"/>
              </a:endParaRPr>
            </a:p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 21   Los Angeles Western  108     725000   835915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921000" y="4625975"/>
            <a:ext cx="1077913" cy="110648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3206750" y="3275013"/>
            <a:ext cx="246063" cy="13382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sz="3600" b="1" dirty="0" smtClean="0">
                <a:solidFill>
                  <a:schemeClr val="tx2"/>
                </a:solidFill>
              </a:rPr>
              <a:t>Data Model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535339"/>
            <a:ext cx="7886700" cy="4351339"/>
          </a:xfrm>
        </p:spPr>
        <p:txBody>
          <a:bodyPr>
            <a:normAutofit fontScale="92500" lnSpcReduction="20000"/>
          </a:bodyPr>
          <a:lstStyle/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Structures and access techniques provided by a particular database management system (DBMS) are called its data model</a:t>
            </a:r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endParaRPr lang="en-US" sz="2400" dirty="0" smtClean="0"/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DBMS became popular from 1970 to 1980</a:t>
            </a:r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endParaRPr lang="en-US" sz="2400" dirty="0" smtClean="0"/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Each model had its advantages and its disadvantages</a:t>
            </a:r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endParaRPr lang="en-US" sz="2400" dirty="0" smtClean="0"/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Three primary Data Models (in order of introduction)</a:t>
            </a:r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err="1" smtClean="0"/>
              <a:t>Heirarchical</a:t>
            </a:r>
            <a:endParaRPr lang="en-US" sz="2400" dirty="0" smtClean="0"/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Network</a:t>
            </a:r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Relational</a:t>
            </a:r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endParaRPr lang="en-US" sz="2400" dirty="0" smtClean="0"/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In many ways the relational data model represented an attempt to simplify the earlier data models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60AA5-75C9-4CE8-8F5D-0FAB52AE1131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04094-8BF7-48AB-BB7D-7841B6DFE68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Relationships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7" name="Content Placeholder 16"/>
          <p:cNvSpPr>
            <a:spLocks noGrp="1"/>
          </p:cNvSpPr>
          <p:nvPr>
            <p:ph idx="4294967295"/>
          </p:nvPr>
        </p:nvSpPr>
        <p:spPr>
          <a:xfrm>
            <a:off x="1247776" y="1158726"/>
            <a:ext cx="7842250" cy="4800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The parent is the offices table</a:t>
            </a:r>
            <a:endParaRPr lang="en-US" dirty="0" smtClean="0"/>
          </a:p>
          <a:p>
            <a:pPr marL="444500" lvl="1" indent="-171450" eaLnBrk="1" hangingPunct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sz="2000" dirty="0" smtClean="0"/>
              <a:t>How do I know this?</a:t>
            </a:r>
          </a:p>
          <a:p>
            <a:pPr marL="692150" lvl="2" indent="-171450" eaLnBrk="1" hangingPunct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sz="1600" dirty="0" smtClean="0"/>
              <a:t>The Primary Key column (Office) always indicates the parent side in the relationship</a:t>
            </a:r>
          </a:p>
        </p:txBody>
      </p:sp>
      <p:grpSp>
        <p:nvGrpSpPr>
          <p:cNvPr id="41989" name="Group 18"/>
          <p:cNvGrpSpPr>
            <a:grpSpLocks/>
          </p:cNvGrpSpPr>
          <p:nvPr/>
        </p:nvGrpSpPr>
        <p:grpSpPr bwMode="auto">
          <a:xfrm>
            <a:off x="134939" y="2377778"/>
            <a:ext cx="9009062" cy="3535362"/>
            <a:chOff x="134937" y="2979003"/>
            <a:chExt cx="9009063" cy="3535363"/>
          </a:xfrm>
        </p:grpSpPr>
        <p:sp>
          <p:nvSpPr>
            <p:cNvPr id="41990" name="Text Box 1039"/>
            <p:cNvSpPr txBox="1">
              <a:spLocks noChangeArrowheads="1"/>
            </p:cNvSpPr>
            <p:nvPr/>
          </p:nvSpPr>
          <p:spPr bwMode="auto">
            <a:xfrm>
              <a:off x="134937" y="4828441"/>
              <a:ext cx="8786813" cy="16859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600" b="1">
                  <a:solidFill>
                    <a:srgbClr val="CC0000"/>
                  </a:solidFill>
                </a:rPr>
                <a:t>Salesrep   Name               Age RepOffice Title      HireDate Manager Quota     Sales</a:t>
              </a:r>
              <a:endParaRPr lang="en-US" sz="1600">
                <a:solidFill>
                  <a:srgbClr val="CC0000"/>
                </a:solidFill>
              </a:endParaRP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105 		Bill Adams 37  	13      Sales Rep  12-FEB-88    104    350000    367911</a:t>
              </a: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109 		Mary Jones 31    	11      Sales Rep  12-OCT-89    106    300000    392725</a:t>
              </a: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102 		Sue Smith  48   	21      Sales Rep  10-DEC-86    108    350000    474050</a:t>
              </a: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106 		Sam Clark  52   	11      VP Sales   14-JUN-88           275000    299912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….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….</a:t>
              </a:r>
            </a:p>
          </p:txBody>
        </p:sp>
        <p:sp>
          <p:nvSpPr>
            <p:cNvPr id="41991" name="Text Box 1040"/>
            <p:cNvSpPr txBox="1">
              <a:spLocks noChangeArrowheads="1"/>
            </p:cNvSpPr>
            <p:nvPr/>
          </p:nvSpPr>
          <p:spPr bwMode="auto">
            <a:xfrm>
              <a:off x="134937" y="4447441"/>
              <a:ext cx="1311275" cy="3762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SalesReps</a:t>
              </a:r>
            </a:p>
          </p:txBody>
        </p:sp>
        <p:sp>
          <p:nvSpPr>
            <p:cNvPr id="41992" name="Text Box 1042"/>
            <p:cNvSpPr txBox="1">
              <a:spLocks noChangeArrowheads="1"/>
            </p:cNvSpPr>
            <p:nvPr/>
          </p:nvSpPr>
          <p:spPr bwMode="auto">
            <a:xfrm>
              <a:off x="3635375" y="2979003"/>
              <a:ext cx="1311275" cy="37623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Offices</a:t>
              </a:r>
            </a:p>
          </p:txBody>
        </p:sp>
        <p:sp>
          <p:nvSpPr>
            <p:cNvPr id="41993" name="Text Box 1043"/>
            <p:cNvSpPr txBox="1">
              <a:spLocks noChangeArrowheads="1"/>
            </p:cNvSpPr>
            <p:nvPr/>
          </p:nvSpPr>
          <p:spPr bwMode="auto">
            <a:xfrm>
              <a:off x="3632200" y="3353653"/>
              <a:ext cx="5511800" cy="159067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u="sng" dirty="0">
                  <a:solidFill>
                    <a:srgbClr val="CC0000"/>
                  </a:solidFill>
                  <a:latin typeface="Tahoma" pitchFamily="34" charset="0"/>
                </a:rPr>
                <a:t>Office  City                  Region       </a:t>
              </a:r>
              <a:r>
                <a:rPr lang="en-US" sz="1400" u="sng" dirty="0" err="1">
                  <a:solidFill>
                    <a:srgbClr val="CC0000"/>
                  </a:solidFill>
                  <a:latin typeface="Tahoma" pitchFamily="34" charset="0"/>
                </a:rPr>
                <a:t>Mgr</a:t>
              </a:r>
              <a:r>
                <a:rPr lang="en-US" sz="1400" u="sng" dirty="0">
                  <a:solidFill>
                    <a:srgbClr val="CC0000"/>
                  </a:solidFill>
                  <a:latin typeface="Tahoma" pitchFamily="34" charset="0"/>
                </a:rPr>
                <a:t>         Target       Sales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</a:rPr>
                <a:t> 22   Denver      Western  108     300000   186042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</a:rPr>
                <a:t> 11   New York    Eastern  106     575000   692637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</a:rPr>
                <a:t> 12   Chicago     Eastern  104     800000   735042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</a:rPr>
                <a:t> 13   Atlanta     Eastern  105     350000   367911</a:t>
              </a:r>
            </a:p>
            <a:p>
              <a:r>
                <a:rPr lang="en-CA" sz="1400" dirty="0">
                  <a:solidFill>
                    <a:srgbClr val="000000"/>
                  </a:solidFill>
                  <a:latin typeface="Courier New" pitchFamily="49" charset="0"/>
                </a:rPr>
                <a:t> 34   New York    Eastern  113     425000   417995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</a:rPr>
                <a:t> 21   Los Angeles Western  108     725000   835915</a:t>
              </a:r>
            </a:p>
          </p:txBody>
        </p:sp>
        <p:sp>
          <p:nvSpPr>
            <p:cNvPr id="41994" name="Oval 1033"/>
            <p:cNvSpPr>
              <a:spLocks noChangeArrowheads="1"/>
            </p:cNvSpPr>
            <p:nvPr/>
          </p:nvSpPr>
          <p:spPr bwMode="auto">
            <a:xfrm>
              <a:off x="3748088" y="3774037"/>
              <a:ext cx="354012" cy="300038"/>
            </a:xfrm>
            <a:prstGeom prst="ellipse">
              <a:avLst/>
            </a:prstGeom>
            <a:solidFill>
              <a:srgbClr val="0000FF">
                <a:alpha val="5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95" name="Line 1034"/>
            <p:cNvSpPr>
              <a:spLocks noChangeShapeType="1"/>
            </p:cNvSpPr>
            <p:nvPr/>
          </p:nvSpPr>
          <p:spPr bwMode="auto">
            <a:xfrm flipV="1">
              <a:off x="3189288" y="4026450"/>
              <a:ext cx="603250" cy="1319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96" name="Line 1035"/>
            <p:cNvSpPr>
              <a:spLocks noChangeShapeType="1"/>
            </p:cNvSpPr>
            <p:nvPr/>
          </p:nvSpPr>
          <p:spPr bwMode="auto">
            <a:xfrm flipV="1">
              <a:off x="3167063" y="4034387"/>
              <a:ext cx="663575" cy="1735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97" name="Oval 1036"/>
            <p:cNvSpPr>
              <a:spLocks noChangeArrowheads="1"/>
            </p:cNvSpPr>
            <p:nvPr/>
          </p:nvSpPr>
          <p:spPr bwMode="auto">
            <a:xfrm>
              <a:off x="2897188" y="5710787"/>
              <a:ext cx="354012" cy="300038"/>
            </a:xfrm>
            <a:prstGeom prst="ellipse">
              <a:avLst/>
            </a:prstGeom>
            <a:solidFill>
              <a:srgbClr val="FFFF00">
                <a:alpha val="5098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98" name="Oval 1037"/>
            <p:cNvSpPr>
              <a:spLocks noChangeArrowheads="1"/>
            </p:cNvSpPr>
            <p:nvPr/>
          </p:nvSpPr>
          <p:spPr bwMode="auto">
            <a:xfrm>
              <a:off x="2884488" y="5266287"/>
              <a:ext cx="354012" cy="300038"/>
            </a:xfrm>
            <a:prstGeom prst="ellipse">
              <a:avLst/>
            </a:prstGeom>
            <a:solidFill>
              <a:srgbClr val="FFFF00">
                <a:alpha val="5098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A3EAD-EA90-4619-9C55-5A8D690A3D2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Relationships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3011" name="Content Placeholder 16"/>
          <p:cNvSpPr>
            <a:spLocks noGrp="1"/>
          </p:cNvSpPr>
          <p:nvPr>
            <p:ph idx="4294967295"/>
          </p:nvPr>
        </p:nvSpPr>
        <p:spPr>
          <a:xfrm>
            <a:off x="1247776" y="1178570"/>
            <a:ext cx="7842250" cy="4800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The child is the </a:t>
            </a:r>
            <a:r>
              <a:rPr lang="en-US" sz="2400" dirty="0" err="1" smtClean="0"/>
              <a:t>salesreps</a:t>
            </a:r>
            <a:r>
              <a:rPr lang="en-US" sz="2400" dirty="0" smtClean="0"/>
              <a:t> table because the </a:t>
            </a:r>
            <a:r>
              <a:rPr lang="en-US" sz="2400" dirty="0" err="1" smtClean="0"/>
              <a:t>Salesreps</a:t>
            </a:r>
            <a:r>
              <a:rPr lang="en-US" sz="2400" dirty="0" smtClean="0"/>
              <a:t> works in an Office</a:t>
            </a:r>
            <a:endParaRPr lang="en-US" dirty="0" smtClean="0"/>
          </a:p>
          <a:p>
            <a:pPr marL="444500" lvl="1" indent="-171450" eaLnBrk="1" hangingPunct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sz="2000" dirty="0" smtClean="0"/>
              <a:t>The  column that is not the Primary Key (</a:t>
            </a:r>
            <a:r>
              <a:rPr lang="en-US" sz="2000" dirty="0" err="1" smtClean="0"/>
              <a:t>Repoffice</a:t>
            </a:r>
            <a:r>
              <a:rPr lang="en-US" sz="2000" dirty="0" smtClean="0"/>
              <a:t>) is always in the child</a:t>
            </a:r>
          </a:p>
        </p:txBody>
      </p:sp>
      <p:grpSp>
        <p:nvGrpSpPr>
          <p:cNvPr id="43013" name="Group 14"/>
          <p:cNvGrpSpPr>
            <a:grpSpLocks/>
          </p:cNvGrpSpPr>
          <p:nvPr/>
        </p:nvGrpSpPr>
        <p:grpSpPr bwMode="auto">
          <a:xfrm>
            <a:off x="134938" y="2632399"/>
            <a:ext cx="9009062" cy="3535362"/>
            <a:chOff x="134937" y="2979003"/>
            <a:chExt cx="9009063" cy="3535363"/>
          </a:xfrm>
        </p:grpSpPr>
        <p:sp>
          <p:nvSpPr>
            <p:cNvPr id="43014" name="Text Box 1039"/>
            <p:cNvSpPr txBox="1">
              <a:spLocks noChangeArrowheads="1"/>
            </p:cNvSpPr>
            <p:nvPr/>
          </p:nvSpPr>
          <p:spPr bwMode="auto">
            <a:xfrm>
              <a:off x="134937" y="4828441"/>
              <a:ext cx="8786813" cy="16859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600" b="1">
                  <a:solidFill>
                    <a:srgbClr val="CC0000"/>
                  </a:solidFill>
                </a:rPr>
                <a:t>Salesrep   Name               Age RepOffice Title      HireDate Manager Quota     Sales</a:t>
              </a:r>
              <a:endParaRPr lang="en-US" sz="1600">
                <a:solidFill>
                  <a:srgbClr val="CC0000"/>
                </a:solidFill>
              </a:endParaRP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105 		Bill Adams 37  	13      Sales Rep  12-FEB-88    104    350000    367911</a:t>
              </a: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109 		Mary Jones 31    	11      Sales Rep  12-OCT-89    106    300000    392725</a:t>
              </a: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102 		Sue Smith  48   	21      Sales Rep  10-DEC-86    108    350000    474050</a:t>
              </a:r>
            </a:p>
            <a:p>
              <a:pPr marL="457200" indent="-457200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106 		Sam Clark  52   	11      VP Sales   14-JUN-88           275000    299912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….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….</a:t>
              </a:r>
            </a:p>
          </p:txBody>
        </p:sp>
        <p:sp>
          <p:nvSpPr>
            <p:cNvPr id="43015" name="Text Box 1040"/>
            <p:cNvSpPr txBox="1">
              <a:spLocks noChangeArrowheads="1"/>
            </p:cNvSpPr>
            <p:nvPr/>
          </p:nvSpPr>
          <p:spPr bwMode="auto">
            <a:xfrm>
              <a:off x="134937" y="4447441"/>
              <a:ext cx="1311275" cy="3762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SalesReps</a:t>
              </a:r>
            </a:p>
          </p:txBody>
        </p:sp>
        <p:sp>
          <p:nvSpPr>
            <p:cNvPr id="43016" name="Text Box 1042"/>
            <p:cNvSpPr txBox="1">
              <a:spLocks noChangeArrowheads="1"/>
            </p:cNvSpPr>
            <p:nvPr/>
          </p:nvSpPr>
          <p:spPr bwMode="auto">
            <a:xfrm>
              <a:off x="3635375" y="2979003"/>
              <a:ext cx="1311275" cy="37623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Offices</a:t>
              </a:r>
            </a:p>
          </p:txBody>
        </p:sp>
        <p:sp>
          <p:nvSpPr>
            <p:cNvPr id="43017" name="Text Box 1043"/>
            <p:cNvSpPr txBox="1">
              <a:spLocks noChangeArrowheads="1"/>
            </p:cNvSpPr>
            <p:nvPr/>
          </p:nvSpPr>
          <p:spPr bwMode="auto">
            <a:xfrm>
              <a:off x="3632200" y="3353653"/>
              <a:ext cx="5511800" cy="159067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u="sng">
                  <a:solidFill>
                    <a:srgbClr val="CC0000"/>
                  </a:solidFill>
                  <a:latin typeface="Tahoma" pitchFamily="34" charset="0"/>
                </a:rPr>
                <a:t>Office  City                  Region       Mgr         Target       Sales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 22   Denver      Western  108     300000   186042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 11   New York    Eastern  106     575000   692637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 12   Chicago     Eastern  104     800000   735042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 13   Atlanta     Eastern  105     350000   367911</a:t>
              </a:r>
            </a:p>
            <a:p>
              <a:r>
                <a:rPr lang="en-CA" sz="1400">
                  <a:solidFill>
                    <a:srgbClr val="000000"/>
                  </a:solidFill>
                  <a:latin typeface="Courier New" pitchFamily="49" charset="0"/>
                </a:rPr>
                <a:t> 34   New York    Eastern  113     425000   417995</a:t>
              </a:r>
              <a:endParaRPr lang="en-US" sz="1400">
                <a:solidFill>
                  <a:srgbClr val="000000"/>
                </a:solidFill>
                <a:latin typeface="Courier New" pitchFamily="49" charset="0"/>
              </a:endParaRPr>
            </a:p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 21   Los Angeles Western  108     725000   835915</a:t>
              </a:r>
            </a:p>
          </p:txBody>
        </p:sp>
        <p:sp>
          <p:nvSpPr>
            <p:cNvPr id="43018" name="Oval 1033"/>
            <p:cNvSpPr>
              <a:spLocks noChangeArrowheads="1"/>
            </p:cNvSpPr>
            <p:nvPr/>
          </p:nvSpPr>
          <p:spPr bwMode="auto">
            <a:xfrm>
              <a:off x="3748088" y="3774037"/>
              <a:ext cx="354012" cy="300038"/>
            </a:xfrm>
            <a:prstGeom prst="ellipse">
              <a:avLst/>
            </a:prstGeom>
            <a:solidFill>
              <a:srgbClr val="0000FF">
                <a:alpha val="5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19" name="Line 1034"/>
            <p:cNvSpPr>
              <a:spLocks noChangeShapeType="1"/>
            </p:cNvSpPr>
            <p:nvPr/>
          </p:nvSpPr>
          <p:spPr bwMode="auto">
            <a:xfrm flipV="1">
              <a:off x="3189288" y="4026450"/>
              <a:ext cx="603250" cy="1319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20" name="Line 1035"/>
            <p:cNvSpPr>
              <a:spLocks noChangeShapeType="1"/>
            </p:cNvSpPr>
            <p:nvPr/>
          </p:nvSpPr>
          <p:spPr bwMode="auto">
            <a:xfrm flipV="1">
              <a:off x="3167063" y="4034387"/>
              <a:ext cx="663575" cy="1735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21" name="Oval 1036"/>
            <p:cNvSpPr>
              <a:spLocks noChangeArrowheads="1"/>
            </p:cNvSpPr>
            <p:nvPr/>
          </p:nvSpPr>
          <p:spPr bwMode="auto">
            <a:xfrm>
              <a:off x="2897188" y="5710787"/>
              <a:ext cx="354012" cy="300038"/>
            </a:xfrm>
            <a:prstGeom prst="ellipse">
              <a:avLst/>
            </a:prstGeom>
            <a:solidFill>
              <a:srgbClr val="FFFF00">
                <a:alpha val="5098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22" name="Oval 1037"/>
            <p:cNvSpPr>
              <a:spLocks noChangeArrowheads="1"/>
            </p:cNvSpPr>
            <p:nvPr/>
          </p:nvSpPr>
          <p:spPr bwMode="auto">
            <a:xfrm>
              <a:off x="2884488" y="5266287"/>
              <a:ext cx="354012" cy="300038"/>
            </a:xfrm>
            <a:prstGeom prst="ellipse">
              <a:avLst/>
            </a:prstGeom>
            <a:solidFill>
              <a:srgbClr val="FFFF00">
                <a:alpha val="5098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Relationships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values of the </a:t>
            </a:r>
            <a:r>
              <a:rPr lang="en-US" dirty="0" err="1" smtClean="0"/>
              <a:t>RepOffice</a:t>
            </a:r>
            <a:r>
              <a:rPr lang="en-US" dirty="0" smtClean="0"/>
              <a:t> column in </a:t>
            </a:r>
            <a:r>
              <a:rPr lang="en-US" dirty="0" err="1" smtClean="0"/>
              <a:t>Salesreps</a:t>
            </a:r>
            <a:r>
              <a:rPr lang="en-US" dirty="0" smtClean="0"/>
              <a:t> is any ‘Office’ in Offices, or it could be NULL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How this restriction is imposed is beyond the scope of this course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So, the parent/child relationship between two tables A and B represented by common data values stored in the two tables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Programmers </a:t>
            </a:r>
            <a:r>
              <a:rPr lang="en-US" dirty="0" smtClean="0"/>
              <a:t>usually specify this relationship when they create the tables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6CC3-0CCD-430D-B1A8-08BA1FC40436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Foreign Key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690690"/>
            <a:ext cx="7886700" cy="4351339"/>
          </a:xfrm>
        </p:spPr>
        <p:txBody>
          <a:bodyPr>
            <a:normAutofit fontScale="925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 smtClean="0">
                <a:solidFill>
                  <a:srgbClr val="0000CC"/>
                </a:solidFill>
              </a:rPr>
              <a:t>Definition: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Foreign key is a column (or combination or two or more columns) whose value matches the primary key of a table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Together, primary key and the foreign key make the parent/child relationship in relational data models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Note: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Primary keys are always located in the ‘Parent’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Foreign Keys are always located in the ‘Child’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0F4C77-1D75-4770-9467-26BE507171C5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F7EB3-4D84-48E2-9AD2-2007633AEA78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Foreign Key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657225" y="4951412"/>
            <a:ext cx="7499350" cy="96678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>
                <a:solidFill>
                  <a:schemeClr val="folHlink"/>
                </a:solidFill>
                <a:latin typeface="High Tower Text" pitchFamily="18" charset="0"/>
              </a:rPr>
              <a:t>Foreign Keys always reside in the CHILD as a parent can have many children</a:t>
            </a:r>
            <a:endParaRPr lang="en-US" b="1" i="1" dirty="0" smtClean="0">
              <a:solidFill>
                <a:schemeClr val="folHlink"/>
              </a:solidFill>
              <a:latin typeface="High Tower Text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grpSp>
        <p:nvGrpSpPr>
          <p:cNvPr id="46085" name="Group 19"/>
          <p:cNvGrpSpPr>
            <a:grpSpLocks/>
          </p:cNvGrpSpPr>
          <p:nvPr/>
        </p:nvGrpSpPr>
        <p:grpSpPr bwMode="auto">
          <a:xfrm>
            <a:off x="619125" y="1333500"/>
            <a:ext cx="8524875" cy="3508375"/>
            <a:chOff x="225425" y="1211263"/>
            <a:chExt cx="8524875" cy="3508375"/>
          </a:xfrm>
        </p:grpSpPr>
        <p:grpSp>
          <p:nvGrpSpPr>
            <p:cNvPr id="46086" name="Group 3"/>
            <p:cNvGrpSpPr>
              <a:grpSpLocks/>
            </p:cNvGrpSpPr>
            <p:nvPr/>
          </p:nvGrpSpPr>
          <p:grpSpPr bwMode="auto">
            <a:xfrm>
              <a:off x="225425" y="2525713"/>
              <a:ext cx="7486650" cy="2193925"/>
              <a:chOff x="462" y="760"/>
              <a:chExt cx="4716" cy="1382"/>
            </a:xfrm>
          </p:grpSpPr>
          <p:sp>
            <p:nvSpPr>
              <p:cNvPr id="46096" name="Text Box 4"/>
              <p:cNvSpPr txBox="1">
                <a:spLocks noChangeArrowheads="1"/>
              </p:cNvSpPr>
              <p:nvPr/>
            </p:nvSpPr>
            <p:spPr bwMode="auto">
              <a:xfrm>
                <a:off x="462" y="1000"/>
                <a:ext cx="4716" cy="11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457200" indent="-457200"/>
                <a:r>
                  <a:rPr lang="en-US" sz="1600" b="1">
                    <a:solidFill>
                      <a:srgbClr val="CC0000"/>
                    </a:solidFill>
                  </a:rPr>
                  <a:t>Salesrep   Name               Age RepOffice Title      HireDate Manager Quota     Sales</a:t>
                </a:r>
                <a:endParaRPr lang="en-US" sz="1600">
                  <a:solidFill>
                    <a:srgbClr val="CC0000"/>
                  </a:solidFill>
                </a:endParaRPr>
              </a:p>
              <a:p>
                <a:pPr marL="457200" indent="-457200"/>
                <a:r>
                  <a:rPr lang="en-US" sz="1600">
                    <a:solidFill>
                      <a:srgbClr val="000000"/>
                    </a:solidFill>
                  </a:rPr>
                  <a:t>105 		Bill Adams       37  	13       Sales Rep  12-FEB-88    104    350000    367911</a:t>
                </a:r>
              </a:p>
              <a:p>
                <a:pPr marL="457200" indent="-457200"/>
                <a:r>
                  <a:rPr lang="en-US" sz="1600">
                    <a:solidFill>
                      <a:srgbClr val="000000"/>
                    </a:solidFill>
                  </a:rPr>
                  <a:t>109 		Mary Jones       31      	11      Sales Rep  12-OCT-89    106     300000    392725</a:t>
                </a:r>
              </a:p>
              <a:p>
                <a:pPr marL="457200" indent="-457200"/>
                <a:r>
                  <a:rPr lang="en-US" sz="1600">
                    <a:solidFill>
                      <a:srgbClr val="000000"/>
                    </a:solidFill>
                  </a:rPr>
                  <a:t>102 		Sue Smith         48   	21      Sales Rep  10-DEC-86    108     350000    474050</a:t>
                </a:r>
              </a:p>
              <a:p>
                <a:pPr marL="457200" indent="-457200"/>
                <a:r>
                  <a:rPr lang="en-US" sz="1600">
                    <a:solidFill>
                      <a:srgbClr val="000000"/>
                    </a:solidFill>
                  </a:rPr>
                  <a:t>106 		Sam Clark         52   	11      VP Sales   14-JUN-88                275000    299912</a:t>
                </a:r>
              </a:p>
              <a:p>
                <a:pPr marL="457200" indent="-457200"/>
                <a:r>
                  <a:rPr lang="en-US" sz="1600">
                    <a:solidFill>
                      <a:srgbClr val="000000"/>
                    </a:solidFill>
                  </a:rPr>
                  <a:t>….</a:t>
                </a:r>
              </a:p>
              <a:p>
                <a:pPr marL="457200" indent="-457200"/>
                <a:r>
                  <a:rPr lang="en-US" sz="1600">
                    <a:solidFill>
                      <a:srgbClr val="000000"/>
                    </a:solidFill>
                  </a:rPr>
                  <a:t>….</a:t>
                </a:r>
              </a:p>
            </p:txBody>
          </p:sp>
          <p:sp>
            <p:nvSpPr>
              <p:cNvPr id="46097" name="Text Box 5"/>
              <p:cNvSpPr txBox="1">
                <a:spLocks noChangeArrowheads="1"/>
              </p:cNvSpPr>
              <p:nvPr/>
            </p:nvSpPr>
            <p:spPr bwMode="auto">
              <a:xfrm>
                <a:off x="462" y="760"/>
                <a:ext cx="826" cy="237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SalesReps</a:t>
                </a:r>
              </a:p>
            </p:txBody>
          </p:sp>
        </p:grpSp>
        <p:grpSp>
          <p:nvGrpSpPr>
            <p:cNvPr id="46087" name="Group 6"/>
            <p:cNvGrpSpPr>
              <a:grpSpLocks/>
            </p:cNvGrpSpPr>
            <p:nvPr/>
          </p:nvGrpSpPr>
          <p:grpSpPr bwMode="auto">
            <a:xfrm>
              <a:off x="3959225" y="1625600"/>
              <a:ext cx="4791075" cy="1944688"/>
              <a:chOff x="699" y="2784"/>
              <a:chExt cx="3018" cy="1225"/>
            </a:xfrm>
          </p:grpSpPr>
          <p:sp>
            <p:nvSpPr>
              <p:cNvPr id="46094" name="Text Box 7"/>
              <p:cNvSpPr txBox="1">
                <a:spLocks noChangeArrowheads="1"/>
              </p:cNvSpPr>
              <p:nvPr/>
            </p:nvSpPr>
            <p:spPr bwMode="auto">
              <a:xfrm>
                <a:off x="699" y="2784"/>
                <a:ext cx="826" cy="237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Offices</a:t>
                </a:r>
              </a:p>
            </p:txBody>
          </p:sp>
          <p:sp>
            <p:nvSpPr>
              <p:cNvPr id="46095" name="Text Box 8"/>
              <p:cNvSpPr txBox="1">
                <a:spLocks noChangeArrowheads="1"/>
              </p:cNvSpPr>
              <p:nvPr/>
            </p:nvSpPr>
            <p:spPr bwMode="auto">
              <a:xfrm>
                <a:off x="699" y="3021"/>
                <a:ext cx="3018" cy="9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solidFill>
                      <a:srgbClr val="CC0000"/>
                    </a:solidFill>
                  </a:rPr>
                  <a:t>Office   City                Regin      Mgr  Target   Sales</a:t>
                </a:r>
                <a:endParaRPr lang="en-US" sz="1600">
                  <a:solidFill>
                    <a:srgbClr val="CC0000"/>
                  </a:solidFill>
                </a:endParaRPr>
              </a:p>
              <a:p>
                <a:r>
                  <a:rPr lang="en-US" sz="1600">
                    <a:solidFill>
                      <a:srgbClr val="000000"/>
                    </a:solidFill>
                  </a:rPr>
                  <a:t> 22         Denver           Western  108     300000  186042</a:t>
                </a:r>
              </a:p>
              <a:p>
                <a:r>
                  <a:rPr lang="en-US" sz="1600">
                    <a:solidFill>
                      <a:srgbClr val="000000"/>
                    </a:solidFill>
                  </a:rPr>
                  <a:t> 11         New York      Eastern   106      575000  692637</a:t>
                </a:r>
              </a:p>
              <a:p>
                <a:r>
                  <a:rPr lang="en-US" sz="1600">
                    <a:solidFill>
                      <a:srgbClr val="000000"/>
                    </a:solidFill>
                  </a:rPr>
                  <a:t> 12         Chicago         Eastern    104     800000   735042</a:t>
                </a:r>
              </a:p>
              <a:p>
                <a:r>
                  <a:rPr lang="en-US" sz="1600">
                    <a:solidFill>
                      <a:srgbClr val="000000"/>
                    </a:solidFill>
                  </a:rPr>
                  <a:t> 13         Atlanta           Eastern 105      350000  367911</a:t>
                </a:r>
              </a:p>
              <a:p>
                <a:r>
                  <a:rPr lang="en-US" sz="1600">
                    <a:solidFill>
                      <a:srgbClr val="000000"/>
                    </a:solidFill>
                  </a:rPr>
                  <a:t> 21         Los Angeles  Western   108     725000   835915</a:t>
                </a:r>
              </a:p>
            </p:txBody>
          </p:sp>
        </p:grpSp>
        <p:sp>
          <p:nvSpPr>
            <p:cNvPr id="46088" name="Text Box 9"/>
            <p:cNvSpPr txBox="1">
              <a:spLocks noChangeArrowheads="1"/>
            </p:cNvSpPr>
            <p:nvPr/>
          </p:nvSpPr>
          <p:spPr bwMode="auto">
            <a:xfrm>
              <a:off x="2043113" y="1211263"/>
              <a:ext cx="1468437" cy="558800"/>
            </a:xfrm>
            <a:prstGeom prst="rect">
              <a:avLst/>
            </a:prstGeom>
            <a:solidFill>
              <a:srgbClr val="0000FF">
                <a:alpha val="6588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i="1"/>
                <a:t>Primary key</a:t>
              </a:r>
            </a:p>
            <a:p>
              <a:pPr algn="ctr"/>
              <a:r>
                <a:rPr lang="en-CA" sz="1000" b="1" i="1"/>
                <a:t>1 for each row</a:t>
              </a:r>
              <a:endParaRPr lang="en-US" sz="1000" b="1" i="1"/>
            </a:p>
          </p:txBody>
        </p:sp>
        <p:sp>
          <p:nvSpPr>
            <p:cNvPr id="46089" name="Text Box 10"/>
            <p:cNvSpPr txBox="1">
              <a:spLocks noChangeArrowheads="1"/>
            </p:cNvSpPr>
            <p:nvPr/>
          </p:nvSpPr>
          <p:spPr bwMode="auto">
            <a:xfrm>
              <a:off x="1303338" y="1987550"/>
              <a:ext cx="1519237" cy="4064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/>
                <a:t>Foreign  key</a:t>
              </a:r>
            </a:p>
          </p:txBody>
        </p:sp>
        <p:sp>
          <p:nvSpPr>
            <p:cNvPr id="46090" name="Line 11"/>
            <p:cNvSpPr>
              <a:spLocks noChangeShapeType="1"/>
            </p:cNvSpPr>
            <p:nvPr/>
          </p:nvSpPr>
          <p:spPr bwMode="auto">
            <a:xfrm>
              <a:off x="3497263" y="1751013"/>
              <a:ext cx="515937" cy="446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91" name="Line 12"/>
            <p:cNvSpPr>
              <a:spLocks noChangeShapeType="1"/>
            </p:cNvSpPr>
            <p:nvPr/>
          </p:nvSpPr>
          <p:spPr bwMode="auto">
            <a:xfrm>
              <a:off x="2809875" y="2406650"/>
              <a:ext cx="288925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92" name="Oval 13"/>
            <p:cNvSpPr>
              <a:spLocks noChangeArrowheads="1"/>
            </p:cNvSpPr>
            <p:nvPr/>
          </p:nvSpPr>
          <p:spPr bwMode="auto">
            <a:xfrm>
              <a:off x="2895600" y="2755900"/>
              <a:ext cx="660400" cy="1752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93" name="Oval 14"/>
            <p:cNvSpPr>
              <a:spLocks noChangeArrowheads="1"/>
            </p:cNvSpPr>
            <p:nvPr/>
          </p:nvSpPr>
          <p:spPr bwMode="auto">
            <a:xfrm>
              <a:off x="3962400" y="1892300"/>
              <a:ext cx="508000" cy="203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87FE7-5C88-441A-91B5-4D03B6152731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Example of Foreign Key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3230563" y="1609725"/>
            <a:ext cx="2351087" cy="1949450"/>
            <a:chOff x="462" y="760"/>
            <a:chExt cx="1481" cy="1228"/>
          </a:xfrm>
        </p:grpSpPr>
        <p:sp>
          <p:nvSpPr>
            <p:cNvPr id="47127" name="Text Box 4"/>
            <p:cNvSpPr txBox="1">
              <a:spLocks noChangeArrowheads="1"/>
            </p:cNvSpPr>
            <p:nvPr/>
          </p:nvSpPr>
          <p:spPr bwMode="auto">
            <a:xfrm>
              <a:off x="462" y="1000"/>
              <a:ext cx="1481" cy="9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600" b="1">
                  <a:solidFill>
                    <a:srgbClr val="CC0000"/>
                  </a:solidFill>
                </a:rPr>
                <a:t>Salesrep   Name               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105 		Bill Adams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109 		Mary Jones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102 		Sue Smith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106 		Sam Clark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….</a:t>
              </a:r>
            </a:p>
          </p:txBody>
        </p:sp>
        <p:sp>
          <p:nvSpPr>
            <p:cNvPr id="47128" name="Text Box 5"/>
            <p:cNvSpPr txBox="1">
              <a:spLocks noChangeArrowheads="1"/>
            </p:cNvSpPr>
            <p:nvPr/>
          </p:nvSpPr>
          <p:spPr bwMode="auto">
            <a:xfrm>
              <a:off x="462" y="760"/>
              <a:ext cx="826" cy="237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SalesReps</a:t>
              </a:r>
            </a:p>
          </p:txBody>
        </p:sp>
      </p:grpSp>
      <p:grpSp>
        <p:nvGrpSpPr>
          <p:cNvPr id="47109" name="Group 6"/>
          <p:cNvGrpSpPr>
            <a:grpSpLocks/>
          </p:cNvGrpSpPr>
          <p:nvPr/>
        </p:nvGrpSpPr>
        <p:grpSpPr bwMode="auto">
          <a:xfrm>
            <a:off x="536575" y="3862388"/>
            <a:ext cx="8143875" cy="2233612"/>
            <a:chOff x="239" y="31"/>
            <a:chExt cx="5130" cy="1407"/>
          </a:xfrm>
        </p:grpSpPr>
        <p:sp>
          <p:nvSpPr>
            <p:cNvPr id="47125" name="Text Box 7"/>
            <p:cNvSpPr txBox="1">
              <a:spLocks noChangeArrowheads="1"/>
            </p:cNvSpPr>
            <p:nvPr/>
          </p:nvSpPr>
          <p:spPr bwMode="auto">
            <a:xfrm>
              <a:off x="239" y="222"/>
              <a:ext cx="5130" cy="1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</a:rPr>
                <a:t>OrderNum 	OrderDate       Cust    Rep MFR Product QTY Amount</a:t>
              </a:r>
            </a:p>
            <a:p>
              <a:r>
                <a:rPr lang="en-US" sz="2000">
                  <a:solidFill>
                    <a:srgbClr val="000000"/>
                  </a:solidFill>
                </a:rPr>
                <a:t>   11296		17-DEC-89      2117     106  REI    2A44L     7  	31500</a:t>
              </a:r>
            </a:p>
            <a:p>
              <a:r>
                <a:rPr lang="en-US" sz="2000">
                  <a:solidFill>
                    <a:srgbClr val="000000"/>
                  </a:solidFill>
                </a:rPr>
                <a:t>    113012 	11-JAN-90       2111     105  ACI   41003      35     	3745</a:t>
              </a:r>
            </a:p>
            <a:p>
              <a:r>
                <a:rPr lang="en-US" sz="2000">
                  <a:solidFill>
                    <a:srgbClr val="000000"/>
                  </a:solidFill>
                </a:rPr>
                <a:t>    112989 	03-JAN-90       2101     106  FEA   114         6      	 1458</a:t>
              </a:r>
            </a:p>
            <a:p>
              <a:r>
                <a:rPr lang="en-US" sz="2000">
                  <a:solidFill>
                    <a:srgbClr val="000000"/>
                  </a:solidFill>
                </a:rPr>
                <a:t>    113051 	10-FEB-90       2118     108  QSA   K47        4     	1420</a:t>
              </a:r>
            </a:p>
            <a:p>
              <a:r>
                <a:rPr lang="en-US" sz="2000">
                  <a:solidFill>
                    <a:srgbClr val="000000"/>
                  </a:solidFill>
                </a:rPr>
                <a:t>    ….</a:t>
              </a:r>
            </a:p>
          </p:txBody>
        </p:sp>
        <p:sp>
          <p:nvSpPr>
            <p:cNvPr id="47126" name="Text Box 8"/>
            <p:cNvSpPr txBox="1">
              <a:spLocks noChangeArrowheads="1"/>
            </p:cNvSpPr>
            <p:nvPr/>
          </p:nvSpPr>
          <p:spPr bwMode="auto">
            <a:xfrm>
              <a:off x="239" y="31"/>
              <a:ext cx="639" cy="25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Orders</a:t>
              </a:r>
            </a:p>
          </p:txBody>
        </p:sp>
      </p:grpSp>
      <p:grpSp>
        <p:nvGrpSpPr>
          <p:cNvPr id="47110" name="Group 9"/>
          <p:cNvGrpSpPr>
            <a:grpSpLocks/>
          </p:cNvGrpSpPr>
          <p:nvPr/>
        </p:nvGrpSpPr>
        <p:grpSpPr bwMode="auto">
          <a:xfrm>
            <a:off x="6208713" y="1657350"/>
            <a:ext cx="1939925" cy="1944688"/>
            <a:chOff x="1735" y="2222"/>
            <a:chExt cx="1222" cy="1225"/>
          </a:xfrm>
        </p:grpSpPr>
        <p:sp>
          <p:nvSpPr>
            <p:cNvPr id="47123" name="Rectangle 10"/>
            <p:cNvSpPr>
              <a:spLocks noChangeArrowheads="1"/>
            </p:cNvSpPr>
            <p:nvPr/>
          </p:nvSpPr>
          <p:spPr bwMode="auto">
            <a:xfrm>
              <a:off x="1735" y="2459"/>
              <a:ext cx="1222" cy="9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 b="1">
                  <a:solidFill>
                    <a:srgbClr val="CC0000"/>
                  </a:solidFill>
                </a:rPr>
                <a:t>MfrId ProductId</a:t>
              </a:r>
              <a:endParaRPr lang="en-US" sz="1200" b="1">
                <a:solidFill>
                  <a:srgbClr val="CC0000"/>
                </a:solidFill>
              </a:endParaRP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REI   	 2A45C …..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ACI    	4100Y  …..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QSA   	XK47   ……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….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…..</a:t>
              </a:r>
            </a:p>
          </p:txBody>
        </p:sp>
        <p:sp>
          <p:nvSpPr>
            <p:cNvPr id="47124" name="Text Box 11"/>
            <p:cNvSpPr txBox="1">
              <a:spLocks noChangeArrowheads="1"/>
            </p:cNvSpPr>
            <p:nvPr/>
          </p:nvSpPr>
          <p:spPr bwMode="auto">
            <a:xfrm>
              <a:off x="1735" y="2222"/>
              <a:ext cx="826" cy="237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Products</a:t>
              </a:r>
            </a:p>
          </p:txBody>
        </p:sp>
      </p:grpSp>
      <p:grpSp>
        <p:nvGrpSpPr>
          <p:cNvPr id="47111" name="Group 12"/>
          <p:cNvGrpSpPr>
            <a:grpSpLocks/>
          </p:cNvGrpSpPr>
          <p:nvPr/>
        </p:nvGrpSpPr>
        <p:grpSpPr bwMode="auto">
          <a:xfrm>
            <a:off x="819150" y="1595438"/>
            <a:ext cx="1638300" cy="1944687"/>
            <a:chOff x="3108" y="1377"/>
            <a:chExt cx="1032" cy="1225"/>
          </a:xfrm>
        </p:grpSpPr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3108" y="1614"/>
              <a:ext cx="1032" cy="9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</a:t>
              </a:r>
              <a:r>
                <a:rPr lang="en-US" sz="1600" b="1">
                  <a:solidFill>
                    <a:srgbClr val="CC0000"/>
                  </a:solidFill>
                </a:rPr>
                <a:t>CustNum</a:t>
              </a:r>
              <a:endParaRPr lang="en-US" sz="1600">
                <a:solidFill>
                  <a:srgbClr val="000000"/>
                </a:solidFill>
              </a:endParaRP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2111 …..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2102 ….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2103 ….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……….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…….</a:t>
              </a:r>
            </a:p>
          </p:txBody>
        </p:sp>
        <p:sp>
          <p:nvSpPr>
            <p:cNvPr id="47122" name="Text Box 14"/>
            <p:cNvSpPr txBox="1">
              <a:spLocks noChangeArrowheads="1"/>
            </p:cNvSpPr>
            <p:nvPr/>
          </p:nvSpPr>
          <p:spPr bwMode="auto">
            <a:xfrm>
              <a:off x="3108" y="1377"/>
              <a:ext cx="821" cy="237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Customers</a:t>
              </a:r>
            </a:p>
          </p:txBody>
        </p:sp>
      </p:grpSp>
      <p:sp>
        <p:nvSpPr>
          <p:cNvPr id="47112" name="Oval 15"/>
          <p:cNvSpPr>
            <a:spLocks noChangeArrowheads="1"/>
          </p:cNvSpPr>
          <p:nvPr/>
        </p:nvSpPr>
        <p:spPr bwMode="auto">
          <a:xfrm>
            <a:off x="3943350" y="4076700"/>
            <a:ext cx="6858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3" name="Oval 16"/>
          <p:cNvSpPr>
            <a:spLocks noChangeArrowheads="1"/>
          </p:cNvSpPr>
          <p:nvPr/>
        </p:nvSpPr>
        <p:spPr bwMode="auto">
          <a:xfrm>
            <a:off x="4667250" y="4019550"/>
            <a:ext cx="6858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4" name="Oval 17"/>
          <p:cNvSpPr>
            <a:spLocks noChangeArrowheads="1"/>
          </p:cNvSpPr>
          <p:nvPr/>
        </p:nvSpPr>
        <p:spPr bwMode="auto">
          <a:xfrm>
            <a:off x="5257800" y="4095750"/>
            <a:ext cx="15621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5" name="Oval 18"/>
          <p:cNvSpPr>
            <a:spLocks noChangeArrowheads="1"/>
          </p:cNvSpPr>
          <p:nvPr/>
        </p:nvSpPr>
        <p:spPr bwMode="auto">
          <a:xfrm>
            <a:off x="6134100" y="1676400"/>
            <a:ext cx="15621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6" name="Oval 19"/>
          <p:cNvSpPr>
            <a:spLocks noChangeArrowheads="1"/>
          </p:cNvSpPr>
          <p:nvPr/>
        </p:nvSpPr>
        <p:spPr bwMode="auto">
          <a:xfrm>
            <a:off x="3219450" y="1828800"/>
            <a:ext cx="6858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7" name="Oval 20"/>
          <p:cNvSpPr>
            <a:spLocks noChangeArrowheads="1"/>
          </p:cNvSpPr>
          <p:nvPr/>
        </p:nvSpPr>
        <p:spPr bwMode="auto">
          <a:xfrm>
            <a:off x="1066800" y="1714500"/>
            <a:ext cx="6858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8" name="AutoShape 27"/>
          <p:cNvSpPr>
            <a:spLocks noChangeArrowheads="1"/>
          </p:cNvSpPr>
          <p:nvPr/>
        </p:nvSpPr>
        <p:spPr bwMode="auto">
          <a:xfrm rot="2324264">
            <a:off x="1387475" y="3675063"/>
            <a:ext cx="2909888" cy="152400"/>
          </a:xfrm>
          <a:prstGeom prst="leftArrow">
            <a:avLst>
              <a:gd name="adj1" fmla="val 50000"/>
              <a:gd name="adj2" fmla="val 4773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9" name="AutoShape 28"/>
          <p:cNvSpPr>
            <a:spLocks noChangeArrowheads="1"/>
          </p:cNvSpPr>
          <p:nvPr/>
        </p:nvSpPr>
        <p:spPr bwMode="auto">
          <a:xfrm rot="1411054">
            <a:off x="3678238" y="3663950"/>
            <a:ext cx="1338262" cy="185738"/>
          </a:xfrm>
          <a:prstGeom prst="leftArrow">
            <a:avLst>
              <a:gd name="adj1" fmla="val 50000"/>
              <a:gd name="adj2" fmla="val 18012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20" name="AutoShape 29"/>
          <p:cNvSpPr>
            <a:spLocks noChangeArrowheads="1"/>
          </p:cNvSpPr>
          <p:nvPr/>
        </p:nvSpPr>
        <p:spPr bwMode="auto">
          <a:xfrm rot="7164942">
            <a:off x="6039644" y="3731419"/>
            <a:ext cx="714375" cy="185737"/>
          </a:xfrm>
          <a:prstGeom prst="leftArrow">
            <a:avLst>
              <a:gd name="adj1" fmla="val 50000"/>
              <a:gd name="adj2" fmla="val 96154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sz="3600" b="1" dirty="0" smtClean="0">
                <a:solidFill>
                  <a:schemeClr val="tx2"/>
                </a:solidFill>
              </a:rPr>
              <a:t>Data Model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462768"/>
            <a:ext cx="7886700" cy="4351339"/>
          </a:xfrm>
        </p:spPr>
        <p:txBody>
          <a:bodyPr>
            <a:normAutofit fontScale="92500"/>
          </a:bodyPr>
          <a:lstStyle/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Hierarchical and Network Data Models </a:t>
            </a:r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Extremely powerful and capable models</a:t>
            </a:r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Very hard to learn and use</a:t>
            </a:r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endParaRPr lang="en-US" sz="2400" dirty="0" smtClean="0"/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Relational Model</a:t>
            </a:r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Very easy to learn and use</a:t>
            </a:r>
          </a:p>
          <a:p>
            <a:pPr marL="1085850" lvl="2" indent="-17145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dirty="0" smtClean="0"/>
              <a:t>The phrase ‘A little knowledge is a dangerous thing’ comes to mind</a:t>
            </a:r>
          </a:p>
          <a:p>
            <a:pPr marL="628650" lvl="1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Cost of easy to use is that of performance</a:t>
            </a:r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 typeface="Wingdings 2"/>
              <a:buNone/>
              <a:defRPr/>
            </a:pPr>
            <a:endParaRPr lang="en-US" sz="2400" dirty="0" smtClean="0"/>
          </a:p>
          <a:p>
            <a:pPr marL="171450" indent="-17145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400" dirty="0" smtClean="0"/>
              <a:t>Hierarchical and Network models are still in use in legacy systems, however most (if not all new development) is done using the Relational model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77E42-7DB4-4826-BD23-4144713BAF10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Relational Data Model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390197"/>
            <a:ext cx="7886700" cy="4351339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>
                <a:solidFill>
                  <a:srgbClr val="0000CC"/>
                </a:solidFill>
              </a:rPr>
              <a:t>Definition: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/>
              <a:t>A relational database is a database where all data visible to users is organized strictly as tables of data values and where all database operations work on these tables.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 this model information is stored in a database as simple row/column tables of data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Next slide shows an example of tables in a relational database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36376-A221-45B7-B267-8B971DAF0BF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558F2-8C7E-4C97-A100-ACEF3EA84352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pSp>
        <p:nvGrpSpPr>
          <p:cNvPr id="17411" name="Group 25"/>
          <p:cNvGrpSpPr>
            <a:grpSpLocks/>
          </p:cNvGrpSpPr>
          <p:nvPr/>
        </p:nvGrpSpPr>
        <p:grpSpPr bwMode="auto">
          <a:xfrm>
            <a:off x="358775" y="66675"/>
            <a:ext cx="8094663" cy="3649663"/>
            <a:chOff x="462" y="760"/>
            <a:chExt cx="5099" cy="2299"/>
          </a:xfrm>
        </p:grpSpPr>
        <p:sp>
          <p:nvSpPr>
            <p:cNvPr id="17424" name="Text Box 9"/>
            <p:cNvSpPr txBox="1">
              <a:spLocks noChangeArrowheads="1"/>
            </p:cNvSpPr>
            <p:nvPr/>
          </p:nvSpPr>
          <p:spPr bwMode="auto">
            <a:xfrm>
              <a:off x="462" y="1000"/>
              <a:ext cx="5099" cy="2059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600" b="1">
                  <a:solidFill>
                    <a:srgbClr val="CC0000"/>
                  </a:solidFill>
                </a:rPr>
                <a:t>Salesrep   Name               Age RepOffice Title      HireDate Manager Quota     Sales</a:t>
              </a:r>
              <a:endParaRPr lang="en-US" sz="1600">
                <a:solidFill>
                  <a:srgbClr val="CC0000"/>
                </a:solidFill>
              </a:endParaRPr>
            </a:p>
            <a:p>
              <a:pPr marL="457200" indent="-457200"/>
              <a:r>
                <a:rPr lang="en-US" sz="1400">
                  <a:latin typeface="Courier New" pitchFamily="49" charset="0"/>
                </a:rPr>
                <a:t>105 Bill Adams    37  13      Sales Rep  12-FEB-88  104  350000    367911</a:t>
              </a:r>
            </a:p>
            <a:p>
              <a:pPr marL="457200" indent="-457200"/>
              <a:r>
                <a:rPr lang="en-US" sz="1400">
                  <a:latin typeface="Courier New" pitchFamily="49" charset="0"/>
                </a:rPr>
                <a:t>109 Mary Jones    31  11      Sales Rep  12-OCT-89  106  300000    392725</a:t>
              </a:r>
            </a:p>
            <a:p>
              <a:pPr marL="457200" indent="-457200"/>
              <a:r>
                <a:rPr lang="en-US" sz="1400">
                  <a:latin typeface="Courier New" pitchFamily="49" charset="0"/>
                </a:rPr>
                <a:t>102 Sue Smith     48  21      Sales Rep  10-DEC-86  108  350000    474050</a:t>
              </a:r>
            </a:p>
            <a:p>
              <a:pPr marL="457200" indent="-457200"/>
              <a:r>
                <a:rPr lang="en-US" sz="1400">
                  <a:latin typeface="Courier New" pitchFamily="49" charset="0"/>
                </a:rPr>
                <a:t>106 Sam Clark     52  11      VP Sales   14-JUN-88       275000    299912</a:t>
              </a:r>
            </a:p>
            <a:p>
              <a:pPr marL="457200" indent="-457200"/>
              <a:r>
                <a:rPr lang="en-US" sz="1400">
                  <a:latin typeface="Courier New" pitchFamily="49" charset="0"/>
                </a:rPr>
                <a:t>104 Bob Smith     33  12      Sales Mgr  19-MAY-87  106  200000    142594</a:t>
              </a:r>
            </a:p>
            <a:p>
              <a:pPr marL="457200" indent="-457200"/>
              <a:r>
                <a:rPr lang="en-US" sz="1400">
                  <a:latin typeface="Courier New" pitchFamily="49" charset="0"/>
                </a:rPr>
                <a:t>101 Dan Roberts   45  12      Sales Rep  20-OCT-86  104  300000    305673</a:t>
              </a:r>
            </a:p>
            <a:p>
              <a:pPr marL="457200" indent="-457200"/>
              <a:r>
                <a:rPr lang="en-US" sz="1400">
                  <a:latin typeface="Courier New" pitchFamily="49" charset="0"/>
                </a:rPr>
                <a:t>110 Tom Synder    41          Sales Rep  13-JAN-90  101             75985</a:t>
              </a:r>
            </a:p>
            <a:p>
              <a:pPr marL="457200" indent="-457200"/>
              <a:r>
                <a:rPr lang="en-US" sz="1400">
                  <a:latin typeface="Courier New" pitchFamily="49" charset="0"/>
                </a:rPr>
                <a:t>108 Larry Fitch   62  21      Sales Mgr  12-OCT-89  106  350000    361865</a:t>
              </a:r>
            </a:p>
            <a:p>
              <a:pPr marL="457200" indent="-457200"/>
              <a:r>
                <a:rPr lang="en-US" sz="1400">
                  <a:latin typeface="Courier New" pitchFamily="49" charset="0"/>
                </a:rPr>
                <a:t>103 Paul Cruz     29  12      Sales Rep  01-MAR-87  104  275000    286775</a:t>
              </a:r>
            </a:p>
            <a:p>
              <a:pPr marL="457200" indent="-457200"/>
              <a:r>
                <a:rPr lang="en-US" sz="1400">
                  <a:latin typeface="Courier New" pitchFamily="49" charset="0"/>
                </a:rPr>
                <a:t>107 Nancy Angelli 49  22      Sales Rep  14-NOV-88  108  300000    186042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….</a:t>
              </a:r>
            </a:p>
            <a:p>
              <a:pPr marL="457200" indent="-457200"/>
              <a:r>
                <a:rPr lang="en-US" sz="1600">
                  <a:solidFill>
                    <a:srgbClr val="000000"/>
                  </a:solidFill>
                </a:rPr>
                <a:t>….</a:t>
              </a:r>
            </a:p>
            <a:p>
              <a:pPr marL="457200" indent="-457200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425" name="Text Box 16"/>
            <p:cNvSpPr txBox="1">
              <a:spLocks noChangeArrowheads="1"/>
            </p:cNvSpPr>
            <p:nvPr/>
          </p:nvSpPr>
          <p:spPr bwMode="auto">
            <a:xfrm>
              <a:off x="462" y="760"/>
              <a:ext cx="826" cy="237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SalesReps</a:t>
              </a:r>
            </a:p>
          </p:txBody>
        </p:sp>
      </p:grpSp>
      <p:grpSp>
        <p:nvGrpSpPr>
          <p:cNvPr id="17412" name="Group 30"/>
          <p:cNvGrpSpPr>
            <a:grpSpLocks/>
          </p:cNvGrpSpPr>
          <p:nvPr/>
        </p:nvGrpSpPr>
        <p:grpSpPr bwMode="auto">
          <a:xfrm>
            <a:off x="3741738" y="1347788"/>
            <a:ext cx="5402262" cy="4094162"/>
            <a:chOff x="239" y="31"/>
            <a:chExt cx="3403" cy="2579"/>
          </a:xfrm>
        </p:grpSpPr>
        <p:sp>
          <p:nvSpPr>
            <p:cNvPr id="17422" name="Text Box 31"/>
            <p:cNvSpPr txBox="1">
              <a:spLocks noChangeArrowheads="1"/>
            </p:cNvSpPr>
            <p:nvPr/>
          </p:nvSpPr>
          <p:spPr bwMode="auto">
            <a:xfrm>
              <a:off x="239" y="268"/>
              <a:ext cx="3403" cy="234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CC0000"/>
                  </a:solidFill>
                </a:rPr>
                <a:t>OrderNum OrderDate       Cust       Rep MFR Product QTY Amount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112961	 17-DEC-89      2117      106  REI 2A44L     7  	31500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113012 	11-JAN-90       2111        105  ACI 41003     35     	3745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112989 	03-JAN-90       2101        106  FEA 114         6      	 1458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113051 	10-FEB-90       2118        108  QSA K47        4     	1420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112968 	12-OCT-89       2102        101  ACI 41004    34     	3978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113036 	30-JAN-90       2107        110  ACI 4100Z     9      	22500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113045 	02-FEB-90       2112        108  REI 2A44R   10    	45000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112963 	17-DEC-89       2103        105  ACI 41004    28     	3276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113013 	14-JAN-90       2118        108  BIC 41003     1       	 652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113058 	23-FEB-90       2108        109  FEA 112        10     	1480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112997 	08-JAN-90       2124        107  BIC 41003     1      	652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112983 	27-DEC-89       2103        105  ACI 41004     6      	702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113024 	20-JAN-90       2114        108  QSA XK47    20    	 7100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113062 	24-FEB-90       2124        107  FEA 114        10    	 2430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112979 	12-OCT-89       2114        102  ACI 4100Z   6     	 15000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    ……</a:t>
              </a:r>
            </a:p>
          </p:txBody>
        </p:sp>
        <p:sp>
          <p:nvSpPr>
            <p:cNvPr id="17423" name="Text Box 32"/>
            <p:cNvSpPr txBox="1">
              <a:spLocks noChangeArrowheads="1"/>
            </p:cNvSpPr>
            <p:nvPr/>
          </p:nvSpPr>
          <p:spPr bwMode="auto">
            <a:xfrm>
              <a:off x="239" y="31"/>
              <a:ext cx="639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Orders</a:t>
              </a:r>
            </a:p>
          </p:txBody>
        </p:sp>
      </p:grpSp>
      <p:grpSp>
        <p:nvGrpSpPr>
          <p:cNvPr id="17413" name="Group 33"/>
          <p:cNvGrpSpPr>
            <a:grpSpLocks/>
          </p:cNvGrpSpPr>
          <p:nvPr/>
        </p:nvGrpSpPr>
        <p:grpSpPr bwMode="auto">
          <a:xfrm>
            <a:off x="746125" y="2019300"/>
            <a:ext cx="5595938" cy="3656013"/>
            <a:chOff x="1735" y="2222"/>
            <a:chExt cx="3525" cy="2303"/>
          </a:xfrm>
        </p:grpSpPr>
        <p:sp>
          <p:nvSpPr>
            <p:cNvPr id="17420" name="Rectangle 34"/>
            <p:cNvSpPr>
              <a:spLocks noChangeArrowheads="1"/>
            </p:cNvSpPr>
            <p:nvPr/>
          </p:nvSpPr>
          <p:spPr bwMode="auto">
            <a:xfrm>
              <a:off x="1735" y="2459"/>
              <a:ext cx="3525" cy="206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 b="1">
                  <a:solidFill>
                    <a:srgbClr val="CC0000"/>
                  </a:solidFill>
                </a:rPr>
                <a:t>MfrId ProductId  Description                       Price  QtyOnHand</a:t>
              </a:r>
              <a:endParaRPr lang="en-US" sz="1200" b="1">
                <a:solidFill>
                  <a:srgbClr val="CC0000"/>
                </a:solidFill>
              </a:endParaRP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REI   	 2A45C 	RATCHET LINK        	   79           210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ACI    	4100Y 	WIDGET REMOVER    2750        25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QSA   	XK47  	REDUCER             	355            38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BIC   	41672 	PLATE               	180         0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IMM 	779C  	900-LB BRACE        	1875        9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ACI 	41003 	SIZE 3 WIDGET       	107         207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ACI 	41004 	SIZE 4 WIDGET      	 117         139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BIC 	41003 	HANDLE             	 652         3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IMM 	887P  	BRACE PIN          	250         24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QSA 	XK48  	REDUCER            	 134         203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REI 	2A44L 	LEFT HINGE         	 4500        12</a:t>
              </a:r>
            </a:p>
            <a:p>
              <a:pPr defTabSz="911225">
                <a:tabLst>
                  <a:tab pos="692150" algn="l"/>
                  <a:tab pos="1657350" algn="l"/>
                  <a:tab pos="36004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….</a:t>
              </a:r>
            </a:p>
          </p:txBody>
        </p:sp>
        <p:sp>
          <p:nvSpPr>
            <p:cNvPr id="17421" name="Text Box 35"/>
            <p:cNvSpPr txBox="1">
              <a:spLocks noChangeArrowheads="1"/>
            </p:cNvSpPr>
            <p:nvPr/>
          </p:nvSpPr>
          <p:spPr bwMode="auto">
            <a:xfrm>
              <a:off x="1735" y="2222"/>
              <a:ext cx="826" cy="23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Products</a:t>
              </a:r>
            </a:p>
          </p:txBody>
        </p:sp>
      </p:grpSp>
      <p:grpSp>
        <p:nvGrpSpPr>
          <p:cNvPr id="17414" name="Group 36"/>
          <p:cNvGrpSpPr>
            <a:grpSpLocks/>
          </p:cNvGrpSpPr>
          <p:nvPr/>
        </p:nvGrpSpPr>
        <p:grpSpPr bwMode="auto">
          <a:xfrm>
            <a:off x="3713163" y="3100388"/>
            <a:ext cx="4648200" cy="3411537"/>
            <a:chOff x="1210" y="931"/>
            <a:chExt cx="2928" cy="2149"/>
          </a:xfrm>
        </p:grpSpPr>
        <p:sp>
          <p:nvSpPr>
            <p:cNvPr id="17418" name="Text Box 37"/>
            <p:cNvSpPr txBox="1">
              <a:spLocks noChangeArrowheads="1"/>
            </p:cNvSpPr>
            <p:nvPr/>
          </p:nvSpPr>
          <p:spPr bwMode="auto">
            <a:xfrm>
              <a:off x="1210" y="1168"/>
              <a:ext cx="2928" cy="191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</a:t>
              </a:r>
              <a:r>
                <a:rPr lang="en-US" sz="1600" b="1">
                  <a:solidFill>
                    <a:srgbClr val="CC0000"/>
                  </a:solidFill>
                </a:rPr>
                <a:t>CustNum Company            CustRep Credit_limit</a:t>
              </a:r>
              <a:r>
                <a:rPr lang="en-US" sz="1600">
                  <a:solidFill>
                    <a:srgbClr val="000000"/>
                  </a:solidFill>
                </a:rPr>
                <a:t> 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2111 JCP Inc.                    	103        	50000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2102 First Corp.                	101        	65000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2103 Acme Mfg.                   	105        	50000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2123 Carter and Sons             	102        	40000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2107 Ace International          	110        	35000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2115 Smithson Corp.            	101        	20000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2101 Jones Mfg.                 	106        	65000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2112 Zetacorp                  	108        	50000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2121 QMA Assoc.                	103        	45000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2114 Orion Corp.                 	102        	20000</a:t>
              </a:r>
            </a:p>
            <a:p>
              <a:pPr marL="176213" indent="-176213"/>
              <a:r>
                <a:rPr lang="en-US" sz="1600">
                  <a:solidFill>
                    <a:srgbClr val="000000"/>
                  </a:solidFill>
                </a:rPr>
                <a:t>      ……</a:t>
              </a:r>
            </a:p>
          </p:txBody>
        </p:sp>
        <p:sp>
          <p:nvSpPr>
            <p:cNvPr id="17419" name="Text Box 38"/>
            <p:cNvSpPr txBox="1">
              <a:spLocks noChangeArrowheads="1"/>
            </p:cNvSpPr>
            <p:nvPr/>
          </p:nvSpPr>
          <p:spPr bwMode="auto">
            <a:xfrm>
              <a:off x="1210" y="931"/>
              <a:ext cx="826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Customers</a:t>
              </a:r>
            </a:p>
          </p:txBody>
        </p:sp>
      </p:grpSp>
      <p:grpSp>
        <p:nvGrpSpPr>
          <p:cNvPr id="17415" name="Group 40"/>
          <p:cNvGrpSpPr>
            <a:grpSpLocks/>
          </p:cNvGrpSpPr>
          <p:nvPr/>
        </p:nvGrpSpPr>
        <p:grpSpPr bwMode="auto">
          <a:xfrm>
            <a:off x="2143125" y="4303713"/>
            <a:ext cx="4791075" cy="1944687"/>
            <a:chOff x="699" y="2784"/>
            <a:chExt cx="3018" cy="1225"/>
          </a:xfrm>
        </p:grpSpPr>
        <p:sp>
          <p:nvSpPr>
            <p:cNvPr id="17416" name="Text Box 21"/>
            <p:cNvSpPr txBox="1">
              <a:spLocks noChangeArrowheads="1"/>
            </p:cNvSpPr>
            <p:nvPr/>
          </p:nvSpPr>
          <p:spPr bwMode="auto">
            <a:xfrm>
              <a:off x="699" y="2784"/>
              <a:ext cx="826" cy="23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Offices</a:t>
              </a:r>
            </a:p>
          </p:txBody>
        </p:sp>
        <p:sp>
          <p:nvSpPr>
            <p:cNvPr id="17417" name="Text Box 39"/>
            <p:cNvSpPr txBox="1">
              <a:spLocks noChangeArrowheads="1"/>
            </p:cNvSpPr>
            <p:nvPr/>
          </p:nvSpPr>
          <p:spPr bwMode="auto">
            <a:xfrm>
              <a:off x="699" y="3021"/>
              <a:ext cx="3018" cy="9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CC0000"/>
                  </a:solidFill>
                </a:rPr>
                <a:t>Office   City                Region      Mgr  Target   Sales</a:t>
              </a:r>
              <a:endParaRPr lang="en-US" sz="1600">
                <a:solidFill>
                  <a:srgbClr val="CC0000"/>
                </a:solidFill>
              </a:endParaRPr>
            </a:p>
            <a:p>
              <a:r>
                <a:rPr lang="en-US" sz="1600">
                  <a:solidFill>
                    <a:srgbClr val="000000"/>
                  </a:solidFill>
                </a:rPr>
                <a:t> 22         Denver           Western  108     300000  186042</a:t>
              </a:r>
            </a:p>
            <a:p>
              <a:r>
                <a:rPr lang="en-US" sz="1600">
                  <a:solidFill>
                    <a:srgbClr val="000000"/>
                  </a:solidFill>
                </a:rPr>
                <a:t> 11         New York      Eastern   106      575000  692637</a:t>
              </a:r>
            </a:p>
            <a:p>
              <a:r>
                <a:rPr lang="en-US" sz="1600">
                  <a:solidFill>
                    <a:srgbClr val="000000"/>
                  </a:solidFill>
                </a:rPr>
                <a:t> 12         Chicago         Eastern    104     800000   735042</a:t>
              </a:r>
            </a:p>
            <a:p>
              <a:r>
                <a:rPr lang="en-US" sz="1600">
                  <a:solidFill>
                    <a:srgbClr val="000000"/>
                  </a:solidFill>
                </a:rPr>
                <a:t> 13         Atlanta           Eastern 105      350000  367911</a:t>
              </a:r>
            </a:p>
            <a:p>
              <a:r>
                <a:rPr lang="en-US" sz="1600">
                  <a:solidFill>
                    <a:srgbClr val="000000"/>
                  </a:solidFill>
                </a:rPr>
                <a:t> 21         Los Angeles  Western   108     725000   835915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Table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462767"/>
            <a:ext cx="7886700" cy="4351339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>
                <a:solidFill>
                  <a:srgbClr val="0000CC"/>
                </a:solidFill>
              </a:rPr>
              <a:t>Definition: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/>
              <a:t>A table is a rectangular object with rows and columns.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For example in the office table: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Each row of the office table represents a single office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Each column of the offices table represents one item of data that is stored in the database for each office: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Ex: City column represents the location of the office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An alternative term for column is attribute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Each row of the table contains exactly one data value or ‘nothing’ in each column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F14EE-011C-4FF8-B993-AB06D7C5A5F2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Table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462768"/>
            <a:ext cx="7886700" cy="4351339"/>
          </a:xfrm>
        </p:spPr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 each column of a table, all of the data values in that column have the same type. For example: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City column values are words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Sales values are money type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Mgr values are integer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Each column in a table has a column name which is written as a heading at the top of the column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Column names must be unique in a table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columns of a table have a left-right order. That is defined when the table is first created.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order of the columns has no effect when any action is done against the table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3DA2B-DE67-4810-A402-456C3356E54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Table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419226"/>
            <a:ext cx="7886700" cy="4488088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Each table must have at least one column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Almost </a:t>
            </a:r>
            <a:r>
              <a:rPr lang="en-US" dirty="0" smtClean="0"/>
              <a:t>all commercial DBMS products impose maximum of 255 columns per table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 smtClean="0"/>
              <a:t>table can have zero or more rows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 smtClean="0"/>
              <a:t>table with zero rows is called an empty table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Order </a:t>
            </a:r>
            <a:r>
              <a:rPr lang="en-US" dirty="0" smtClean="0"/>
              <a:t>of the rows is not important in a table.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Most </a:t>
            </a:r>
            <a:r>
              <a:rPr lang="en-US" dirty="0" smtClean="0"/>
              <a:t>relational DBMSs either do not impose any limit on the number of rows or their limit is a very large number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 </a:t>
            </a:r>
            <a:r>
              <a:rPr lang="en-US" dirty="0" smtClean="0"/>
              <a:t>common limit is approximately 2 billion rows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7B680-52E4-4F30-95B7-BBDE019C894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15376</TotalTime>
  <Words>3483</Words>
  <Application>Microsoft Office PowerPoint</Application>
  <PresentationFormat>On-screen Show (4:3)</PresentationFormat>
  <Paragraphs>500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High Tower Text</vt:lpstr>
      <vt:lpstr>Tahoma</vt:lpstr>
      <vt:lpstr>Times New Roman</vt:lpstr>
      <vt:lpstr>Verdana</vt:lpstr>
      <vt:lpstr>Wingdings 2</vt:lpstr>
      <vt:lpstr>Custom Design</vt:lpstr>
      <vt:lpstr>Office Theme</vt:lpstr>
      <vt:lpstr>PowerPoint Presentation</vt:lpstr>
      <vt:lpstr>Introduction to DBMS </vt:lpstr>
      <vt:lpstr>Data Model</vt:lpstr>
      <vt:lpstr>Data Model</vt:lpstr>
      <vt:lpstr>Relational Data Model</vt:lpstr>
      <vt:lpstr>PowerPoint Presentation</vt:lpstr>
      <vt:lpstr>Table</vt:lpstr>
      <vt:lpstr>Table</vt:lpstr>
      <vt:lpstr>Table</vt:lpstr>
      <vt:lpstr>Columns (or Attributes)</vt:lpstr>
      <vt:lpstr>Simple and Composite Attributes</vt:lpstr>
      <vt:lpstr>Stored and Derived Attributes</vt:lpstr>
      <vt:lpstr>Stored and Derived Attributes</vt:lpstr>
      <vt:lpstr>Null Values </vt:lpstr>
      <vt:lpstr>Null Values </vt:lpstr>
      <vt:lpstr>Primary Key (PK)</vt:lpstr>
      <vt:lpstr>Primary Key (PK)</vt:lpstr>
      <vt:lpstr>Candidate Primary Key</vt:lpstr>
      <vt:lpstr>Example of primary key</vt:lpstr>
      <vt:lpstr>Example of primary key</vt:lpstr>
      <vt:lpstr>Example of primary key</vt:lpstr>
      <vt:lpstr>Example of primary key</vt:lpstr>
      <vt:lpstr>Example of primary key</vt:lpstr>
      <vt:lpstr>Other Candidates?</vt:lpstr>
      <vt:lpstr>Surrogate Primary Key</vt:lpstr>
      <vt:lpstr>Advantages of surrogate primary keys</vt:lpstr>
      <vt:lpstr>Disadvantages of surrogate primary keys</vt:lpstr>
      <vt:lpstr>Relationships</vt:lpstr>
      <vt:lpstr>Relationships</vt:lpstr>
      <vt:lpstr>Relationships</vt:lpstr>
      <vt:lpstr>Relationships</vt:lpstr>
      <vt:lpstr>Relationships</vt:lpstr>
      <vt:lpstr>Foreign Key</vt:lpstr>
      <vt:lpstr>Foreign Key</vt:lpstr>
      <vt:lpstr>Example of Foreign Key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ahadaegh</dc:creator>
  <cp:lastModifiedBy>Nola Andrews</cp:lastModifiedBy>
  <cp:revision>672</cp:revision>
  <cp:lastPrinted>1999-09-22T15:43:44Z</cp:lastPrinted>
  <dcterms:created xsi:type="dcterms:W3CDTF">1999-07-28T15:05:00Z</dcterms:created>
  <dcterms:modified xsi:type="dcterms:W3CDTF">2020-06-03T05:21:48Z</dcterms:modified>
</cp:coreProperties>
</file>