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9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2" r:id="rId57"/>
    <p:sldId id="313" r:id="rId58"/>
    <p:sldId id="316" r:id="rId59"/>
    <p:sldId id="317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43" r:id="rId79"/>
    <p:sldId id="344" r:id="rId80"/>
    <p:sldId id="345" r:id="rId81"/>
    <p:sldId id="346" r:id="rId82"/>
    <p:sldId id="351" r:id="rId83"/>
    <p:sldId id="353" r:id="rId84"/>
    <p:sldId id="352" r:id="rId85"/>
    <p:sldId id="347" r:id="rId86"/>
    <p:sldId id="354" r:id="rId87"/>
    <p:sldId id="349" r:id="rId88"/>
    <p:sldId id="350" r:id="rId89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91"/>
      <p:bold r:id="rId92"/>
      <p:italic r:id="rId93"/>
      <p:boldItalic r:id="rId94"/>
    </p:embeddedFont>
    <p:embeddedFont>
      <p:font typeface="IBM Plex Mono" panose="020B0509050203000203" pitchFamily="49" charset="0"/>
      <p:regular r:id="rId95"/>
      <p:bold r:id="rId96"/>
      <p:italic r:id="rId97"/>
      <p:boldItalic r:id="rId98"/>
    </p:embeddedFont>
    <p:embeddedFont>
      <p:font typeface="IBM Plex Mono SemiBold" panose="020B0709050203000203" pitchFamily="49" charset="0"/>
      <p:regular r:id="rId99"/>
      <p:bold r:id="rId100"/>
      <p:italic r:id="rId101"/>
      <p:boldItalic r:id="rId102"/>
    </p:embeddedFont>
    <p:embeddedFont>
      <p:font typeface="Lato" panose="020F0502020204030203" pitchFamily="34" charset="0"/>
      <p:regular r:id="rId103"/>
      <p:bold r:id="rId104"/>
      <p:italic r:id="rId105"/>
      <p:boldItalic r:id="rId106"/>
    </p:embeddedFont>
    <p:embeddedFont>
      <p:font typeface="Lato Light" panose="020F0502020204030203" pitchFamily="34" charset="0"/>
      <p:regular r:id="rId107"/>
      <p:bold r:id="rId108"/>
      <p:italic r:id="rId109"/>
      <p:boldItalic r:id="rId110"/>
    </p:embeddedFont>
    <p:embeddedFont>
      <p:font typeface="Lucida Fax" panose="02060602050505020204" pitchFamily="18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73212-74A6-4C91-8D5E-051C84B44E82}">
  <a:tblStyle styleId="{B1F73212-74A6-4C91-8D5E-051C84B44E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49" autoAdjust="0"/>
  </p:normalViewPr>
  <p:slideViewPr>
    <p:cSldViewPr snapToGrid="0">
      <p:cViewPr varScale="1">
        <p:scale>
          <a:sx n="90" d="100"/>
          <a:sy n="90" d="100"/>
        </p:scale>
        <p:origin x="16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theme" Target="theme/theme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font" Target="fonts/font22.fntdata"/><Relationship Id="rId16" Type="http://schemas.openxmlformats.org/officeDocument/2006/relationships/slide" Target="slides/slide11.xml"/><Relationship Id="rId107" Type="http://schemas.openxmlformats.org/officeDocument/2006/relationships/font" Target="fonts/font17.fntdata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font" Target="fonts/font23.fntdata"/><Relationship Id="rId118" Type="http://schemas.openxmlformats.org/officeDocument/2006/relationships/tableStyles" Target="tableStyle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font" Target="fonts/font13.fntdata"/><Relationship Id="rId108" Type="http://schemas.openxmlformats.org/officeDocument/2006/relationships/font" Target="fonts/font18.fntdata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font" Target="fonts/font24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font" Target="fonts/font19.fntdata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font" Target="fonts/font7.fntdata"/><Relationship Id="rId104" Type="http://schemas.openxmlformats.org/officeDocument/2006/relationships/font" Target="fonts/font14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2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font" Target="fonts/font20.fntdata"/><Relationship Id="rId115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font" Target="fonts/font10.fntdata"/><Relationship Id="rId105" Type="http://schemas.openxmlformats.org/officeDocument/2006/relationships/font" Target="fonts/font15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font" Target="fonts/font21.fntdata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0b28c908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4" name="Google Shape;234;g5c0b28c90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0b28c908_0_9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2" name="Google Shape;242;g5c0b28c90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0b28c908_0_9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SELECT INITCAP('rEd RiVER')</a:t>
            </a:r>
          </a:p>
        </p:txBody>
      </p:sp>
      <p:sp>
        <p:nvSpPr>
          <p:cNvPr id="250" name="Google Shape;250;g5c0b28c90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0b28c908_0_22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8" name="Google Shape;258;g5c0b28c90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0b28c908_0_2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6" name="Google Shape;266;g5c0b28c90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0b28c908_0_1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5c0b28c90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0b28c908_0_2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2" name="Google Shape;282;g5c0b28c908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0b28c908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1" name="Google Shape;291;g5c0b28c90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0b28c908_0_1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1" name="Google Shape;301;g5c0b28c90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0b28c908_0_15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1" name="Google Shape;311;g5c0b28c9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0b28c908_0_1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World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Fo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Blank</a:t>
            </a:r>
            <a:endParaRPr dirty="0"/>
          </a:p>
        </p:txBody>
      </p:sp>
      <p:sp>
        <p:nvSpPr>
          <p:cNvPr id="319" name="Google Shape;319;g5c0b28c90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c0b28c908_0_2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9" name="Google Shape;329;g5c0b28c90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0b28c908_0_1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6" name="Google Shape;336;g5c0b28c90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0b28c908_0_18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1" name="Google Shape;351;g5c0b28c90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c0b28c908_0_19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9" name="Google Shape;359;g5c0b28c90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0b28c908_0_2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8" name="Google Shape;388;g5c0b28c90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c0b28c908_0_27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6" name="Google Shape;396;g5c0b28c908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0b28c908_0_2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8" name="Google Shape;408;g5c0b28c90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c0b28c908_0_3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7" name="Google Shape;417;g5c0b28c90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49f1ee01_0_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5" name="Google Shape;425;g8b49f1ee0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d9665a8d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Functions are our friends! They allow us to perform complex tasks with relative ease by simply calling them to do a task.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Each function has a job, the name of the function usually gives a very good clue on what the function can do.</a:t>
            </a:r>
            <a:endParaRPr dirty="0"/>
          </a:p>
        </p:txBody>
      </p:sp>
      <p:sp>
        <p:nvSpPr>
          <p:cNvPr id="177" name="Google Shape;177;g5bd9665a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b49f1ee01_0_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2" name="Google Shape;432;g8b49f1ee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9f1ee01_0_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0" name="Google Shape;440;g8b49f1ee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b49f1ee01_0_2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9" name="Google Shape;449;g8b49f1ee0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b49f1ee01_0_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7" name="Google Shape;457;g8b49f1ee0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b49f1ee01_0_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8" name="Google Shape;468;g8b49f1ee0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b49f1ee01_0_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8" name="Google Shape;478;g8b49f1ee0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b49f1ee01_0_6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6" name="Google Shape;486;g8b49f1ee0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c41712cfa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94" name="Google Shape;494;g8c41712c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c41712cfa_0_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2" name="Google Shape;502;g8c41712cf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c41712cfa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0" name="Google Shape;510;g8c41712c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d9665a8d_1_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 lot of times functions need some information to do its job. The UPPER function converts a word (string) to upper case but if we didn't give the function a word to convert then the function wouldn’t know what it needs to convert.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g5bd9665a8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c41712cfa_0_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8" name="Google Shape;518;g8c41712cf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c41712cfa_0_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6" name="Google Shape;526;g8c41712cf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c41712cfa_0_4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33" name="Google Shape;533;g8c41712cf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b198ad6ce_0_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1" name="Google Shape;541;gab198ad6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b198ad6ce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9" name="Google Shape;549;gab198ad6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b198ad6ce_0_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6" name="Google Shape;556;gab198ad6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b198ad6ce_0_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64" name="Google Shape;564;gab198ad6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b198ad6ce_0_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2" name="Google Shape;572;gab198ad6c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b198ad6ce_0_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0" name="Google Shape;580;gab198ad6c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c41712cfa_0_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8" name="Google Shape;588;g8c41712c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d9665a8d_1_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4" name="Google Shape;194;g5bd9665a8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c41712cfa_0_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95" name="Google Shape;595;g8c41712c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c41712cfa_0_6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2" name="Google Shape;602;g8c41712c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c41712cfa_0_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4" name="Google Shape;624;g8c41712cf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c41712cfa_0_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1" name="Google Shape;631;g8c41712cf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8c41712cfa_0_1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54" name="Google Shape;654;g8c41712cf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c41712cfa_0_13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61" name="Google Shape;661;g8c41712cf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d647ba1f0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3" name="Google Shape;693;gad647ba1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d647ba1f0_0_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0" name="Google Shape;700;gad647ba1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d647ba1f0_0_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8" name="Google Shape;708;gad647ba1f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d647ba1f0_0_6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1" name="Google Shape;721;gad647ba1f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d9665a8d_1_3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2" name="Google Shape;202;g5bd9665a8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d647ba1f0_0_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34" name="Google Shape;734;gad647ba1f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d647ba1f0_0_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42" name="Google Shape;742;gad647ba1f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7ba1f0_0_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55" name="Google Shape;755;gad647ba1f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d647ba1f0_0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68" name="Google Shape;768;gad647ba1f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ad647ba1f0_0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77" name="Google Shape;777;gad647ba1f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d647ba1f0_0_12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86" name="Google Shape;786;gad647ba1f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ad647ba1f0_0_1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94" name="Google Shape;794;gad647ba1f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d647ba1f0_0_15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1" name="Google Shape;801;gad647ba1f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d647ba1f0_0_17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1" name="Google Shape;811;gad647ba1f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d647ba1f0_0_1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1" name="Google Shape;821;gad647ba1f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d9665a8d_1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g5bd9665a8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d647ba1f0_0_20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2" name="Google Shape;832;gad647ba1f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d647ba1f0_0_24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3" name="Google Shape;843;gad647ba1f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ad647ba1f0_0_2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2" name="Google Shape;852;gad647ba1f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ad647ba1f0_0_2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1" name="Google Shape;861;gad647ba1f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ad647ba1f0_0_28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2" name="Google Shape;902;gad647ba1f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d647ba1f0_0_30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0" name="Google Shape;910;gad647ba1f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ad647ba1f0_0_2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6" name="Google Shape;916;gad647ba1f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d647ba1f0_0_3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2" name="Google Shape;922;gad647ba1f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d647ba1f0_0_3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2" name="Google Shape;922;gad647ba1f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14686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932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0b28c908_0_25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8" name="Google Shape;218;g5c0b28c90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d647ba1f0_0_3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2" name="Google Shape;922;gad647ba1f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53798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d647ba1f0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1" name="Google Shape;931;gad647ba1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d647ba1f0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1" name="Google Shape;931;gad647ba1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464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0b28c908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5c0b28c9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27500" y="833947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73342" y="94336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0683" y="114744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dirty="0">
                <a:solidFill>
                  <a:srgbClr val="000000"/>
                </a:solidFill>
              </a:rPr>
              <a:t>Built-In SQL Functions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 dirty="0"/>
              <a:t>DBMS-1002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73342" y="112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LOWER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473342" y="849785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LOWER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Lower Case: </a:t>
            </a:r>
            <a:r>
              <a:rPr lang="en-US" dirty="0"/>
              <a:t>Converts a parameter value into all lower case letters.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 river</a:t>
            </a: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526392" y="350328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LOWER(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509700" y="118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LOWER</a:t>
            </a:r>
            <a:endParaRPr dirty="0"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473342" y="849785"/>
            <a:ext cx="791170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SQL using LOWER: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Ignoring case-sensitivity, we will return all rows where an employee has a first name of “Jennifer”.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526392" y="1750685"/>
            <a:ext cx="7147800" cy="139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first_name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LOWER(first_name) =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456600" y="776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INITCAP</a:t>
            </a:r>
            <a:endParaRPr dirty="0"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456600" y="977801"/>
            <a:ext cx="8120472" cy="535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INITCAP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Initial Capital: </a:t>
            </a:r>
            <a:r>
              <a:rPr lang="en-US" dirty="0"/>
              <a:t>The first letter in each word will be capitalized, while the other letter will become lower case.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Can you guess what this example will return?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 River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TRY IT: 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INITCAP(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lang="en-US"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509700" y="3521573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INITCAP(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56650" y="131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</a:t>
            </a:r>
            <a:endParaRPr dirty="0"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456650" y="100523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SUBSTR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Substring</a:t>
            </a:r>
            <a:r>
              <a:rPr lang="en-US" sz="2200" dirty="0"/>
              <a:t>: returns a portion of a value.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585900" y="2363333"/>
            <a:ext cx="7721100" cy="169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character_position_to_start,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number_of_characters_to_return)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Character Positions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Character Positions start at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Lato"/>
              </a:rPr>
              <a:t>1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for the first character: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2200" dirty="0"/>
              <a:t>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endParaRPr sz="22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2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y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3 =&gt; (space character)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4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5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6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7 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t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588192" y="1531401"/>
            <a:ext cx="2969400" cy="67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Test'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5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509700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374354" y="886361"/>
            <a:ext cx="83673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RiVER'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start with.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indicating which character position to start from.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3rd Parameter: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indicating how many characters the result will contain. 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(defaults to the value’s character length when omitted)</a:t>
            </a:r>
            <a:endParaRPr i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br>
              <a:rPr lang="en-US" dirty="0"/>
            </a:b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374354" y="449388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1, 3)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456648" y="959513"/>
            <a:ext cx="854104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order to play around with some of the functions in this module, we are using a Select statement without a FROM clause.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Try it!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86" name="Google Shape;286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288" name="Google Shape;288;p40"/>
          <p:cNvSpPr txBox="1"/>
          <p:nvPr/>
        </p:nvSpPr>
        <p:spPr>
          <a:xfrm>
            <a:off x="640122" y="3741284"/>
            <a:ext cx="8174100" cy="1017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UPPER(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"First Name"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509700" y="98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Examples</a:t>
            </a:r>
            <a:endParaRPr dirty="0"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09458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What do each of these examples return? 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(solutions on next slide)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526392" y="17019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5, 5);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526392" y="31497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2, 2);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526392" y="45975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509700" y="1343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473342" y="858929"/>
            <a:ext cx="78294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SUBSTR Practice Solutions: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RiVER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RiVER</a:t>
            </a:r>
            <a:endParaRPr sz="1800" dirty="0"/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526392" y="21012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526392" y="35490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2, 2)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526392" y="49968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473342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1860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If you use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Negative Number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for the starting character, SQL will count backwards from the left of the string: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This is not very useful and most likely should be avoided.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526392" y="2829677"/>
            <a:ext cx="7147800" cy="94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Ri</a:t>
            </a:r>
            <a:r>
              <a:rPr lang="en-US" b="1" dirty="0" err="1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-1, 4);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Oval 1"/>
          <p:cNvSpPr/>
          <p:nvPr/>
        </p:nvSpPr>
        <p:spPr>
          <a:xfrm>
            <a:off x="5522976" y="2829677"/>
            <a:ext cx="429768" cy="562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3259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Character manipulation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LOWER, UPPER, INITCAP, SUBSTR,POSITION, LENGTH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LPAD/RPAD, TRIM (LTRIM/RTRIM), CONCAT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Number Manipulation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ROUND, TRUNC, MOD,  ABS, TO_CHAR, TO_DATE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Other</a:t>
            </a:r>
          </a:p>
          <a:p>
            <a:pPr lvl="1" indent="-368300">
              <a:buSzPts val="2200"/>
              <a:buChar char="●"/>
            </a:pPr>
            <a:r>
              <a:rPr lang="en-US" sz="2200" b="1" dirty="0"/>
              <a:t>COALESCE</a:t>
            </a:r>
            <a:endParaRPr sz="2200" b="1"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769065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- What value is returned for each? </a:t>
            </a:r>
            <a:br>
              <a:rPr lang="en-US" dirty="0"/>
            </a:br>
            <a:r>
              <a:rPr lang="en-US" dirty="0"/>
              <a:t>(use DUAL)</a:t>
            </a: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526392" y="231456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'Hello World!'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526392" y="338136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'Info Tech'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2)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body" idx="1"/>
          </p:nvPr>
        </p:nvSpPr>
        <p:spPr>
          <a:xfrm>
            <a:off x="526392" y="4448165"/>
            <a:ext cx="8008008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'Substrings Are Fun'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-7, 1)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283464" y="913793"/>
            <a:ext cx="874414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the first 3 characters of </a:t>
            </a:r>
            <a:br>
              <a:rPr lang="en-US" dirty="0"/>
            </a:br>
            <a:r>
              <a:rPr lang="en-US" dirty="0"/>
              <a:t>each employee’s last name. </a:t>
            </a:r>
            <a:r>
              <a:rPr lang="en-US" i="1" dirty="0"/>
              <a:t>(Show their original </a:t>
            </a:r>
            <a:br>
              <a:rPr lang="en-US" i="1" dirty="0"/>
            </a:br>
            <a:r>
              <a:rPr lang="en-US" i="1" dirty="0"/>
              <a:t>last name in the query as well)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i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</a:rPr>
              <a:t>SOLUTION:</a:t>
            </a:r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059" y="503388"/>
            <a:ext cx="1608809" cy="3270948"/>
          </a:xfrm>
          <a:prstGeom prst="rect">
            <a:avLst/>
          </a:prstGeom>
        </p:spPr>
      </p:pic>
      <p:sp>
        <p:nvSpPr>
          <p:cNvPr id="6" name="Google Shape;306;p42"/>
          <p:cNvSpPr txBox="1">
            <a:spLocks/>
          </p:cNvSpPr>
          <p:nvPr/>
        </p:nvSpPr>
        <p:spPr>
          <a:xfrm>
            <a:off x="276796" y="4184741"/>
            <a:ext cx="8750808" cy="101498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i="1" dirty="0"/>
              <a:t> </a:t>
            </a:r>
            <a:r>
              <a:rPr lang="en-US" dirty="0"/>
              <a:t>last_name</a:t>
            </a:r>
            <a:r>
              <a:rPr lang="en-US" i="1" dirty="0"/>
              <a:t>, </a:t>
            </a:r>
            <a:r>
              <a:rPr lang="en-US" b="1" dirty="0">
                <a:latin typeface="IBM Plex Mono"/>
                <a:ea typeface="IBM Plex Mono"/>
                <a:cs typeface="IBM Plex Mono"/>
              </a:rPr>
              <a:t>SUBSTR</a:t>
            </a:r>
            <a:r>
              <a:rPr lang="en-US" dirty="0"/>
              <a:t>(last_name,1,3)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AS</a:t>
            </a:r>
            <a:r>
              <a:rPr lang="en-US" dirty="0"/>
              <a:t> "Short LName"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FROM</a:t>
            </a:r>
            <a:r>
              <a:rPr lang="en-US" i="1" dirty="0"/>
              <a:t> </a:t>
            </a:r>
            <a:r>
              <a:rPr lang="en-US" dirty="0"/>
              <a:t>Employees;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473342" y="50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</a:t>
            </a:r>
            <a:endParaRPr dirty="0"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602592" y="840641"/>
            <a:ext cx="825003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Position:</a:t>
            </a:r>
            <a:r>
              <a:rPr lang="en-US" sz="2200" dirty="0"/>
              <a:t> Locate one or more characters within a value.</a:t>
            </a:r>
            <a:br>
              <a:rPr lang="en-US" sz="2200" dirty="0"/>
            </a:b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/>
              <a:t>Returns a number </a:t>
            </a:r>
            <a:r>
              <a:rPr lang="en-US" sz="2200" dirty="0"/>
              <a:t>that represents the character position where the sought value was located (If not found a zero is returned).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341" name="Google Shape;341;p46"/>
          <p:cNvSpPr txBox="1">
            <a:spLocks noGrp="1"/>
          </p:cNvSpPr>
          <p:nvPr>
            <p:ph type="body" idx="1"/>
          </p:nvPr>
        </p:nvSpPr>
        <p:spPr>
          <a:xfrm>
            <a:off x="602592" y="3494141"/>
            <a:ext cx="7721100" cy="169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IBM Plex Mono"/>
              </a:rPr>
              <a:t>POSITION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'what_you_are_looking_for’ </a:t>
            </a:r>
            <a:r>
              <a:rPr lang="en-US" sz="2800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IBM Plex Mono"/>
              </a:rPr>
              <a:t>IN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'value_to_search_within’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 Parameters</a:t>
            </a:r>
            <a:endParaRPr dirty="0"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28634" y="922937"/>
            <a:ext cx="847703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pattern you are searching for.</a:t>
            </a:r>
          </a:p>
          <a:p>
            <a:pPr marL="0" lvl="0" indent="0"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want to search.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value: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en-US" dirty="0"/>
              <a:t>(the first occurance of R)</a:t>
            </a:r>
            <a:endParaRPr dirty="0"/>
          </a:p>
        </p:txBody>
      </p:sp>
      <p:sp>
        <p:nvSpPr>
          <p:cNvPr id="355" name="Google Shape;355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381684" y="441463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SELECT POSITION('</a:t>
            </a:r>
            <a:r>
              <a:rPr lang="en-US" dirty="0">
                <a:solidFill>
                  <a:srgbClr val="FF0000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</a:t>
            </a: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' IN 'rEd </a:t>
            </a:r>
            <a:r>
              <a:rPr lang="en-US" b="1" dirty="0">
                <a:solidFill>
                  <a:srgbClr val="FF0000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</a:t>
            </a: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iVER')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465040" y="77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 Parameters</a:t>
            </a:r>
            <a:endParaRPr dirty="0"/>
          </a:p>
        </p:txBody>
      </p:sp>
      <p:sp>
        <p:nvSpPr>
          <p:cNvPr id="363" name="Google Shape;363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364" name="Google Shape;364;p49"/>
          <p:cNvSpPr txBox="1">
            <a:spLocks noGrp="1"/>
          </p:cNvSpPr>
          <p:nvPr>
            <p:ph type="body" idx="1"/>
          </p:nvPr>
        </p:nvSpPr>
        <p:spPr>
          <a:xfrm>
            <a:off x="518090" y="2031101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POSITION(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‘E’ IN 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89062D-6888-4570-B491-E6698A22E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76200" indent="0"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(Starting at position 1,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the first occurrence of E is position 2</a:t>
            </a:r>
            <a:endParaRPr lang="en-CA" dirty="0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 Table Example</a:t>
            </a:r>
            <a:endParaRPr dirty="0"/>
          </a:p>
        </p:txBody>
      </p:sp>
      <p:sp>
        <p:nvSpPr>
          <p:cNvPr id="391" name="Google Shape;391;p52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3233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have only seen POSITION with hard-coded literals. Let’s see an example with a table and columns.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Show only the Employees whose last name starts with the letter A: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526392" y="3626325"/>
            <a:ext cx="7147800" cy="133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first_name, last_name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Employees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POSITION('A' IN last_name) = 1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>
            <a:spLocks noGrp="1"/>
          </p:cNvSpPr>
          <p:nvPr>
            <p:ph type="title"/>
          </p:nvPr>
        </p:nvSpPr>
        <p:spPr>
          <a:xfrm>
            <a:off x="473342" y="526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 -POSITION Table Example</a:t>
            </a:r>
            <a:endParaRPr dirty="0"/>
          </a:p>
        </p:txBody>
      </p:sp>
      <p:sp>
        <p:nvSpPr>
          <p:cNvPr id="399" name="Google Shape;399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400" name="Google Shape;400;p53"/>
          <p:cNvSpPr txBox="1"/>
          <p:nvPr/>
        </p:nvSpPr>
        <p:spPr>
          <a:xfrm>
            <a:off x="591630" y="864108"/>
            <a:ext cx="750120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Results evaluated by: 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POSITION('A' IN last_name) = 1</a:t>
            </a:r>
            <a:endParaRPr lang="en-US"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53"/>
          <p:cNvSpPr txBox="1">
            <a:spLocks noGrp="1"/>
          </p:cNvSpPr>
          <p:nvPr>
            <p:ph type="body" idx="1"/>
          </p:nvPr>
        </p:nvSpPr>
        <p:spPr>
          <a:xfrm>
            <a:off x="591624" y="1746283"/>
            <a:ext cx="7200900" cy="373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FIRST_NAME           LAST_NAME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-------------------- -------------------------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Amit                 Banda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David 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ustin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Lisa                 Ozer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Sundita              Kumar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Mozhe 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tkinson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Alyssa               Hutton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Sundar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nde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Sarah                Bell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Vance                Jones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Ellen 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bel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2" name="Google Shape;402;p53"/>
          <p:cNvSpPr/>
          <p:nvPr/>
        </p:nvSpPr>
        <p:spPr>
          <a:xfrm>
            <a:off x="591580" y="27304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3"/>
          <p:cNvSpPr/>
          <p:nvPr/>
        </p:nvSpPr>
        <p:spPr>
          <a:xfrm>
            <a:off x="591580" y="42544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3"/>
          <p:cNvSpPr/>
          <p:nvPr/>
        </p:nvSpPr>
        <p:spPr>
          <a:xfrm>
            <a:off x="591580" y="36448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591580" y="51688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56650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LENGTH</a:t>
            </a:r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Returns the length of the value.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Query 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(Returns 7)</a:t>
            </a:r>
            <a:endParaRPr dirty="0"/>
          </a:p>
        </p:txBody>
      </p:sp>
      <p:sp>
        <p:nvSpPr>
          <p:cNvPr id="412" name="Google Shape;412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413" name="Google Shape;413;p54"/>
          <p:cNvSpPr txBox="1">
            <a:spLocks noGrp="1"/>
          </p:cNvSpPr>
          <p:nvPr>
            <p:ph type="body" idx="1"/>
          </p:nvPr>
        </p:nvSpPr>
        <p:spPr>
          <a:xfrm>
            <a:off x="602592" y="2143877"/>
            <a:ext cx="3104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LENGTH(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14" name="Google Shape;414;p54"/>
          <p:cNvSpPr txBox="1">
            <a:spLocks noGrp="1"/>
          </p:cNvSpPr>
          <p:nvPr>
            <p:ph type="body" idx="1"/>
          </p:nvPr>
        </p:nvSpPr>
        <p:spPr>
          <a:xfrm>
            <a:off x="602592" y="3363077"/>
            <a:ext cx="7200900" cy="109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LENGTH(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'My Test'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LENGTH</a:t>
            </a:r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body" idx="1"/>
          </p:nvPr>
        </p:nvSpPr>
        <p:spPr>
          <a:xfrm>
            <a:off x="344092" y="868073"/>
            <a:ext cx="840671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LENGTH Table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Display only the employees who have a first name with more than 8 characters: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422" name="Google Shape;422;p55"/>
          <p:cNvSpPr txBox="1">
            <a:spLocks noGrp="1"/>
          </p:cNvSpPr>
          <p:nvPr>
            <p:ph type="body" idx="1"/>
          </p:nvPr>
        </p:nvSpPr>
        <p:spPr>
          <a:xfrm>
            <a:off x="473342" y="2530973"/>
            <a:ext cx="7200900" cy="1394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first_name, last_name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Employees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LENGTH(first_name) &gt; 8;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Functions - LENGTH</a:t>
            </a:r>
            <a:endParaRPr dirty="0">
              <a:latin typeface="+mj-lt"/>
            </a:endParaRPr>
          </a:p>
        </p:txBody>
      </p:sp>
      <p:sp>
        <p:nvSpPr>
          <p:cNvPr id="428" name="Google Shape;428;p56"/>
          <p:cNvSpPr txBox="1">
            <a:spLocks noGrp="1"/>
          </p:cNvSpPr>
          <p:nvPr>
            <p:ph type="body" idx="1"/>
          </p:nvPr>
        </p:nvSpPr>
        <p:spPr>
          <a:xfrm>
            <a:off x="473342" y="922937"/>
            <a:ext cx="81585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Make a query that returns only Employees whose first and last name combined is less than 10 characters long.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Remember: </a:t>
            </a:r>
            <a:r>
              <a:rPr lang="en-US" dirty="0"/>
              <a:t>You can use math calculations anywhere that you can use columns/functions. </a:t>
            </a:r>
            <a:endParaRPr dirty="0"/>
          </a:p>
        </p:txBody>
      </p:sp>
      <p:sp>
        <p:nvSpPr>
          <p:cNvPr id="429" name="Google Shape;429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01784" y="104180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is a Function?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predefined block of SQL code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May take 0 or more parameters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Usually returns a value</a:t>
            </a:r>
            <a:endParaRPr dirty="0"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won’t be making our own in this course, we’re just using them!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LENGTH</a:t>
            </a:r>
            <a:endParaRPr dirty="0"/>
          </a:p>
        </p:txBody>
      </p:sp>
      <p:sp>
        <p:nvSpPr>
          <p:cNvPr id="435" name="Google Shape;435;p57"/>
          <p:cNvSpPr txBox="1">
            <a:spLocks noGrp="1"/>
          </p:cNvSpPr>
          <p:nvPr>
            <p:ph type="body" idx="1"/>
          </p:nvPr>
        </p:nvSpPr>
        <p:spPr>
          <a:xfrm>
            <a:off x="365210" y="986945"/>
            <a:ext cx="8329600" cy="228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endParaRPr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the first and last names of Employees whose first and last name combined is less than 10 characters.</a:t>
            </a:r>
            <a:endParaRPr dirty="0"/>
          </a:p>
        </p:txBody>
      </p:sp>
      <p:sp>
        <p:nvSpPr>
          <p:cNvPr id="436" name="Google Shape;436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437" name="Google Shape;437;p57"/>
          <p:cNvSpPr txBox="1">
            <a:spLocks noGrp="1"/>
          </p:cNvSpPr>
          <p:nvPr>
            <p:ph type="body" idx="1"/>
          </p:nvPr>
        </p:nvSpPr>
        <p:spPr>
          <a:xfrm>
            <a:off x="118872" y="3509302"/>
            <a:ext cx="8933688" cy="1242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first_name, last_name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Employees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LENGTH(first_name) + LENGTH(last_name)) &lt; 10;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>
            <a:spLocks noGrp="1"/>
          </p:cNvSpPr>
          <p:nvPr>
            <p:ph type="title"/>
          </p:nvPr>
        </p:nvSpPr>
        <p:spPr>
          <a:xfrm>
            <a:off x="502925" y="560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</a:t>
            </a:r>
            <a:endParaRPr dirty="0"/>
          </a:p>
        </p:txBody>
      </p:sp>
      <p:sp>
        <p:nvSpPr>
          <p:cNvPr id="443" name="Google Shape;443;p58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16614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LPAD (left) / RPAD (right)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These padding functions are used to pad the left or right side of a string value with a specific set of characters. This function is useful for formatting output.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44" name="Google Shape;444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445" name="Google Shape;445;p58"/>
          <p:cNvSpPr txBox="1">
            <a:spLocks noGrp="1"/>
          </p:cNvSpPr>
          <p:nvPr>
            <p:ph type="body" idx="1"/>
          </p:nvPr>
        </p:nvSpPr>
        <p:spPr>
          <a:xfrm>
            <a:off x="519617" y="2654586"/>
            <a:ext cx="5706000" cy="129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maximum_character_result,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padding_character)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xfrm>
            <a:off x="519617" y="4038486"/>
            <a:ext cx="5706000" cy="129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maximum_character_result,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padding_character)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>
            <a:spLocks noGrp="1"/>
          </p:cNvSpPr>
          <p:nvPr>
            <p:ph type="title"/>
          </p:nvPr>
        </p:nvSpPr>
        <p:spPr>
          <a:xfrm>
            <a:off x="50970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 Parameters</a:t>
            </a:r>
            <a:endParaRPr dirty="0"/>
          </a:p>
        </p:txBody>
      </p:sp>
      <p:sp>
        <p:nvSpPr>
          <p:cNvPr id="452" name="Google Shape;452;p59"/>
          <p:cNvSpPr txBox="1">
            <a:spLocks noGrp="1"/>
          </p:cNvSpPr>
          <p:nvPr>
            <p:ph type="body" idx="1"/>
          </p:nvPr>
        </p:nvSpPr>
        <p:spPr>
          <a:xfrm>
            <a:off x="400190" y="932081"/>
            <a:ext cx="85152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want to format.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used to determine the maximum size of the returned output.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3rd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'*'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single character used to pad the original value to reach the maximum size.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30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Returns left padding: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***Red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454" name="Google Shape;454;p59"/>
          <p:cNvSpPr txBox="1">
            <a:spLocks noGrp="1"/>
          </p:cNvSpPr>
          <p:nvPr>
            <p:ph type="body" idx="1"/>
          </p:nvPr>
        </p:nvSpPr>
        <p:spPr>
          <a:xfrm>
            <a:off x="436548" y="45975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'*'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>
            <a:spLocks noGrp="1"/>
          </p:cNvSpPr>
          <p:nvPr>
            <p:ph type="title"/>
          </p:nvPr>
        </p:nvSpPr>
        <p:spPr>
          <a:xfrm>
            <a:off x="45660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 Parameters</a:t>
            </a:r>
            <a:endParaRPr dirty="0"/>
          </a:p>
        </p:txBody>
      </p:sp>
      <p:sp>
        <p:nvSpPr>
          <p:cNvPr id="460" name="Google Shape;460;p60"/>
          <p:cNvSpPr txBox="1">
            <a:spLocks noGrp="1"/>
          </p:cNvSpPr>
          <p:nvPr>
            <p:ph type="body" idx="1"/>
          </p:nvPr>
        </p:nvSpPr>
        <p:spPr>
          <a:xfrm>
            <a:off x="456600" y="986945"/>
            <a:ext cx="82302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What does each function return?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(answers on next slides):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61" name="Google Shape;461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462" name="Google Shape;462;p60"/>
          <p:cNvSpPr txBox="1">
            <a:spLocks noGrp="1"/>
          </p:cNvSpPr>
          <p:nvPr>
            <p:ph type="body" idx="1"/>
          </p:nvPr>
        </p:nvSpPr>
        <p:spPr>
          <a:xfrm>
            <a:off x="509650" y="22688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10,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509650" y="31832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'-'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4" name="Google Shape;464;p60"/>
          <p:cNvSpPr txBox="1">
            <a:spLocks noGrp="1"/>
          </p:cNvSpPr>
          <p:nvPr>
            <p:ph type="body" idx="1"/>
          </p:nvPr>
        </p:nvSpPr>
        <p:spPr>
          <a:xfrm>
            <a:off x="509650" y="40976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5" name="Google Shape;465;p60"/>
          <p:cNvSpPr txBox="1">
            <a:spLocks noGrp="1"/>
          </p:cNvSpPr>
          <p:nvPr>
            <p:ph type="body" idx="1"/>
          </p:nvPr>
        </p:nvSpPr>
        <p:spPr>
          <a:xfrm>
            <a:off x="509650" y="50120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'Rules'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'&amp;'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>
            <a:spLocks noGrp="1"/>
          </p:cNvSpPr>
          <p:nvPr>
            <p:ph type="title"/>
          </p:nvPr>
        </p:nvSpPr>
        <p:spPr>
          <a:xfrm>
            <a:off x="473342" y="1343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 LPAD / RPAD Parameters</a:t>
            </a:r>
            <a:endParaRPr dirty="0"/>
          </a:p>
        </p:txBody>
      </p:sp>
      <p:sp>
        <p:nvSpPr>
          <p:cNvPr id="471" name="Google Shape;471;p61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68144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LPAD/RPAD Practice Solutions: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Red_______ 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--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River</a:t>
            </a:r>
            <a:r>
              <a:rPr lang="en-US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(with 2 hyphens in front)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College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(No change)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473" name="Google Shape;473;p61"/>
          <p:cNvSpPr txBox="1">
            <a:spLocks noGrp="1"/>
          </p:cNvSpPr>
          <p:nvPr>
            <p:ph type="body" idx="1"/>
          </p:nvPr>
        </p:nvSpPr>
        <p:spPr>
          <a:xfrm>
            <a:off x="473342" y="20829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10,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74" name="Google Shape;474;p61"/>
          <p:cNvSpPr txBox="1">
            <a:spLocks noGrp="1"/>
          </p:cNvSpPr>
          <p:nvPr>
            <p:ph type="body" idx="1"/>
          </p:nvPr>
        </p:nvSpPr>
        <p:spPr>
          <a:xfrm>
            <a:off x="473342" y="35307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‘-'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75" name="Google Shape;475;p61"/>
          <p:cNvSpPr txBox="1">
            <a:spLocks noGrp="1"/>
          </p:cNvSpPr>
          <p:nvPr>
            <p:ph type="body" idx="1"/>
          </p:nvPr>
        </p:nvSpPr>
        <p:spPr>
          <a:xfrm>
            <a:off x="473342" y="49785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uiExpand="1" build="p" animBg="1"/>
      <p:bldP spid="475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>
            <a:spLocks noGrp="1"/>
          </p:cNvSpPr>
          <p:nvPr>
            <p:ph type="title"/>
          </p:nvPr>
        </p:nvSpPr>
        <p:spPr>
          <a:xfrm>
            <a:off x="473342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 LPAD / RPAD Parameters</a:t>
            </a:r>
            <a:endParaRPr dirty="0"/>
          </a:p>
        </p:txBody>
      </p:sp>
      <p:sp>
        <p:nvSpPr>
          <p:cNvPr id="481" name="Google Shape;481;p62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575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LPAD/RPAD Practice Solutions: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Rul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example is here to remind you that if you set the maximum return size as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Less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Than The Original Value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, it will cut off the resulting text!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result is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Rul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whether RPAD or LPAD here.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483" name="Google Shape;483;p62"/>
          <p:cNvSpPr txBox="1">
            <a:spLocks noGrp="1"/>
          </p:cNvSpPr>
          <p:nvPr>
            <p:ph type="body" idx="1"/>
          </p:nvPr>
        </p:nvSpPr>
        <p:spPr>
          <a:xfrm>
            <a:off x="526392" y="214387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'Rules'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'&amp;'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>
            <a:spLocks noGrp="1"/>
          </p:cNvSpPr>
          <p:nvPr>
            <p:ph type="title"/>
          </p:nvPr>
        </p:nvSpPr>
        <p:spPr>
          <a:xfrm>
            <a:off x="456650" y="52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TRIM</a:t>
            </a:r>
            <a:endParaRPr dirty="0"/>
          </a:p>
        </p:txBody>
      </p:sp>
      <p:sp>
        <p:nvSpPr>
          <p:cNvPr id="489" name="Google Shape;489;p63"/>
          <p:cNvSpPr txBox="1">
            <a:spLocks noGrp="1"/>
          </p:cNvSpPr>
          <p:nvPr>
            <p:ph type="body" idx="1"/>
          </p:nvPr>
        </p:nvSpPr>
        <p:spPr>
          <a:xfrm>
            <a:off x="456650" y="977801"/>
            <a:ext cx="769979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both leading and trailing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(No space characters in front of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i="1" dirty="0"/>
              <a:t> and after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i="1" dirty="0"/>
              <a:t>)</a:t>
            </a:r>
            <a:endParaRPr i="1" dirty="0"/>
          </a:p>
        </p:txBody>
      </p:sp>
      <p:sp>
        <p:nvSpPr>
          <p:cNvPr id="490" name="Google Shape;490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491" name="Google Shape;491;p63"/>
          <p:cNvSpPr txBox="1">
            <a:spLocks noGrp="1"/>
          </p:cNvSpPr>
          <p:nvPr>
            <p:ph type="body" idx="1"/>
          </p:nvPr>
        </p:nvSpPr>
        <p:spPr>
          <a:xfrm>
            <a:off x="502925" y="3127026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valu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>
            <a:spLocks noGrp="1"/>
          </p:cNvSpPr>
          <p:nvPr>
            <p:ph type="title"/>
          </p:nvPr>
        </p:nvSpPr>
        <p:spPr>
          <a:xfrm>
            <a:off x="502925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LTRIM</a:t>
            </a:r>
            <a:endParaRPr dirty="0"/>
          </a:p>
        </p:txBody>
      </p:sp>
      <p:sp>
        <p:nvSpPr>
          <p:cNvPr id="497" name="Google Shape;497;p64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leading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‘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dirty="0"/>
              <a:t>‘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(No space characters in front of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i="1" dirty="0"/>
              <a:t>, but there are still space characters after the e)</a:t>
            </a:r>
            <a:endParaRPr i="1" dirty="0"/>
          </a:p>
        </p:txBody>
      </p:sp>
      <p:sp>
        <p:nvSpPr>
          <p:cNvPr id="498" name="Google Shape;498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499" name="Google Shape;499;p64"/>
          <p:cNvSpPr txBox="1">
            <a:spLocks noGrp="1"/>
          </p:cNvSpPr>
          <p:nvPr>
            <p:ph type="body" idx="1"/>
          </p:nvPr>
        </p:nvSpPr>
        <p:spPr>
          <a:xfrm>
            <a:off x="519617" y="3081306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value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>
            <a:spLocks noGrp="1"/>
          </p:cNvSpPr>
          <p:nvPr>
            <p:ph type="title"/>
          </p:nvPr>
        </p:nvSpPr>
        <p:spPr>
          <a:xfrm>
            <a:off x="456650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RTRIM</a:t>
            </a:r>
            <a:endParaRPr dirty="0"/>
          </a:p>
        </p:txBody>
      </p:sp>
      <p:sp>
        <p:nvSpPr>
          <p:cNvPr id="505" name="Google Shape;505;p65"/>
          <p:cNvSpPr txBox="1">
            <a:spLocks noGrp="1"/>
          </p:cNvSpPr>
          <p:nvPr>
            <p:ph type="body" idx="1"/>
          </p:nvPr>
        </p:nvSpPr>
        <p:spPr>
          <a:xfrm>
            <a:off x="456650" y="950369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trailing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‘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r>
              <a:rPr lang="en-US" dirty="0"/>
              <a:t>‘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(No space characters after the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dirty="0"/>
              <a:t>, but there are still space characters before the m)</a:t>
            </a:r>
            <a:endParaRPr dirty="0"/>
          </a:p>
        </p:txBody>
      </p:sp>
      <p:sp>
        <p:nvSpPr>
          <p:cNvPr id="506" name="Google Shape;506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507" name="Google Shape;507;p65"/>
          <p:cNvSpPr txBox="1">
            <a:spLocks noGrp="1"/>
          </p:cNvSpPr>
          <p:nvPr>
            <p:ph type="body" idx="1"/>
          </p:nvPr>
        </p:nvSpPr>
        <p:spPr>
          <a:xfrm>
            <a:off x="502925" y="3099594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my valu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title"/>
          </p:nvPr>
        </p:nvSpPr>
        <p:spPr>
          <a:xfrm>
            <a:off x="502925" y="52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CONCAT</a:t>
            </a:r>
            <a:endParaRPr dirty="0"/>
          </a:p>
        </p:txBody>
      </p:sp>
      <p:sp>
        <p:nvSpPr>
          <p:cNvPr id="513" name="Google Shape;513;p66"/>
          <p:cNvSpPr txBox="1">
            <a:spLocks noGrp="1"/>
          </p:cNvSpPr>
          <p:nvPr>
            <p:ph type="body" idx="1"/>
          </p:nvPr>
        </p:nvSpPr>
        <p:spPr>
          <a:xfrm>
            <a:off x="473342" y="1089719"/>
            <a:ext cx="84054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CONCAT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in 2 values and returns them both together as a single value.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14" name="Google Shape;514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515" name="Google Shape;515;p66"/>
          <p:cNvSpPr txBox="1">
            <a:spLocks noGrp="1"/>
          </p:cNvSpPr>
          <p:nvPr>
            <p:ph type="body" idx="1"/>
          </p:nvPr>
        </p:nvSpPr>
        <p:spPr>
          <a:xfrm>
            <a:off x="502925" y="2804669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CONCAT(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'my','value'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50321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65208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Let’s see one in action!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name of the function is called: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UPPER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parameter here is a column: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first_name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89" name="Google Shape;189;p28"/>
          <p:cNvSpPr txBox="1"/>
          <p:nvPr/>
        </p:nvSpPr>
        <p:spPr>
          <a:xfrm>
            <a:off x="480060" y="1625613"/>
            <a:ext cx="8174100" cy="135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first_name,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(first_name)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200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648456" y="684702"/>
            <a:ext cx="1801368" cy="769194"/>
          </a:xfrm>
          <a:prstGeom prst="wedgeRectCallout">
            <a:avLst>
              <a:gd name="adj1" fmla="val 2332"/>
              <a:gd name="adj2" fmla="val 8682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Function Name</a:t>
            </a:r>
            <a:endParaRPr sz="2400" dirty="0"/>
          </a:p>
        </p:txBody>
      </p:sp>
      <p:sp>
        <p:nvSpPr>
          <p:cNvPr id="191" name="Google Shape;191;p28"/>
          <p:cNvSpPr/>
          <p:nvPr/>
        </p:nvSpPr>
        <p:spPr>
          <a:xfrm>
            <a:off x="6214592" y="814196"/>
            <a:ext cx="1711748" cy="388745"/>
          </a:xfrm>
          <a:prstGeom prst="wedgeRectCallout">
            <a:avLst>
              <a:gd name="adj1" fmla="val -44274"/>
              <a:gd name="adj2" fmla="val 185796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Parameter</a:t>
            </a:r>
            <a:endParaRPr sz="2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>
            <a:spLocks noGrp="1"/>
          </p:cNvSpPr>
          <p:nvPr>
            <p:ph type="title"/>
          </p:nvPr>
        </p:nvSpPr>
        <p:spPr>
          <a:xfrm>
            <a:off x="502925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SQL Concatenation - ||</a:t>
            </a:r>
            <a:endParaRPr dirty="0"/>
          </a:p>
        </p:txBody>
      </p:sp>
      <p:sp>
        <p:nvSpPr>
          <p:cNvPr id="521" name="Google Shape;521;p67"/>
          <p:cNvSpPr txBox="1">
            <a:spLocks noGrp="1"/>
          </p:cNvSpPr>
          <p:nvPr>
            <p:ph type="body" idx="1"/>
          </p:nvPr>
        </p:nvSpPr>
        <p:spPr>
          <a:xfrm>
            <a:off x="329184" y="922936"/>
            <a:ext cx="8543558" cy="5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can use 2 pipe symbols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||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to perform string concatenation in SQL. This may be easier than using the CONCAT function.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Also 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Fun Fact</a:t>
            </a:r>
            <a:r>
              <a:rPr lang="en-US" b="1" dirty="0"/>
              <a:t>: </a:t>
            </a:r>
            <a:r>
              <a:rPr lang="en-US" dirty="0"/>
              <a:t>Different languages use different symbols for this...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C# / Java / JavaScript / Python: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+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PHP: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 . 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VB.NET: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&amp;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  <p:sp>
        <p:nvSpPr>
          <p:cNvPr id="523" name="Google Shape;523;p67"/>
          <p:cNvSpPr txBox="1">
            <a:spLocks noGrp="1"/>
          </p:cNvSpPr>
          <p:nvPr>
            <p:ph type="body" idx="1"/>
          </p:nvPr>
        </p:nvSpPr>
        <p:spPr>
          <a:xfrm>
            <a:off x="473342" y="2325402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'my'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Concatenation Examples</a:t>
            </a:r>
            <a:endParaRPr dirty="0">
              <a:latin typeface="+mj-lt"/>
            </a:endParaRPr>
          </a:p>
        </p:txBody>
      </p:sp>
      <p:sp>
        <p:nvSpPr>
          <p:cNvPr id="529" name="Google Shape;529;p68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0330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all Employees.  </a:t>
            </a:r>
            <a:br>
              <a:rPr lang="en-US" dirty="0"/>
            </a:br>
            <a:r>
              <a:rPr lang="en-US" dirty="0"/>
              <a:t>Use a single column to show both the </a:t>
            </a:r>
            <a:br>
              <a:rPr lang="en-US" dirty="0"/>
            </a:br>
            <a:r>
              <a:rPr lang="en-US" dirty="0"/>
              <a:t>first and last names together (concatenation) </a:t>
            </a:r>
            <a:br>
              <a:rPr lang="en-US" dirty="0"/>
            </a:br>
            <a:r>
              <a:rPr lang="en-US" dirty="0"/>
              <a:t>as well as their employee number.</a:t>
            </a:r>
            <a:endParaRPr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51" y="942714"/>
            <a:ext cx="2124436" cy="423534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>
            <a:spLocks noGrp="1"/>
          </p:cNvSpPr>
          <p:nvPr>
            <p:ph type="title"/>
          </p:nvPr>
        </p:nvSpPr>
        <p:spPr>
          <a:xfrm>
            <a:off x="473342" y="1295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36" name="Google Shape;536;p69"/>
          <p:cNvSpPr txBox="1">
            <a:spLocks noGrp="1"/>
          </p:cNvSpPr>
          <p:nvPr>
            <p:ph type="body" idx="1"/>
          </p:nvPr>
        </p:nvSpPr>
        <p:spPr>
          <a:xfrm>
            <a:off x="326642" y="1032665"/>
            <a:ext cx="8689342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all Employees.  Use a single column to show both the first and last names together (concatenation) as well as their employee number.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Do not forget to rename your customized columns!</a:t>
            </a:r>
            <a:endParaRPr dirty="0"/>
          </a:p>
        </p:txBody>
      </p:sp>
      <p:sp>
        <p:nvSpPr>
          <p:cNvPr id="537" name="Google Shape;537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538" name="Google Shape;538;p69"/>
          <p:cNvSpPr txBox="1">
            <a:spLocks noGrp="1"/>
          </p:cNvSpPr>
          <p:nvPr>
            <p:ph type="body" idx="1"/>
          </p:nvPr>
        </p:nvSpPr>
        <p:spPr>
          <a:xfrm>
            <a:off x="326642" y="3121865"/>
            <a:ext cx="8622900" cy="1013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(first_name || 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|| last_name)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Name"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		 employee_id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Employees;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 txBox="1">
            <a:spLocks noGrp="1"/>
          </p:cNvSpPr>
          <p:nvPr>
            <p:ph type="title"/>
          </p:nvPr>
        </p:nvSpPr>
        <p:spPr>
          <a:xfrm>
            <a:off x="473342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REPLACE</a:t>
            </a:r>
            <a:endParaRPr dirty="0"/>
          </a:p>
        </p:txBody>
      </p:sp>
      <p:sp>
        <p:nvSpPr>
          <p:cNvPr id="544" name="Google Shape;544;p70"/>
          <p:cNvSpPr txBox="1">
            <a:spLocks noGrp="1"/>
          </p:cNvSpPr>
          <p:nvPr>
            <p:ph type="body" idx="1"/>
          </p:nvPr>
        </p:nvSpPr>
        <p:spPr>
          <a:xfrm>
            <a:off x="447506" y="92293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REPLACE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Finds and replaces text within a string.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replace_the_space_with_underscore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45" name="Google Shape;545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546" name="Google Shape;546;p70"/>
          <p:cNvSpPr txBox="1">
            <a:spLocks noGrp="1"/>
          </p:cNvSpPr>
          <p:nvPr>
            <p:ph type="body" idx="1"/>
          </p:nvPr>
        </p:nvSpPr>
        <p:spPr>
          <a:xfrm>
            <a:off x="336656" y="3072162"/>
            <a:ext cx="8442300" cy="100453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REPLACE(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replace the space with underscore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>
            <a:spLocks noGrp="1"/>
          </p:cNvSpPr>
          <p:nvPr>
            <p:ph type="title"/>
          </p:nvPr>
        </p:nvSpPr>
        <p:spPr>
          <a:xfrm>
            <a:off x="45665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52" name="Google Shape;552;p71"/>
          <p:cNvSpPr txBox="1">
            <a:spLocks noGrp="1"/>
          </p:cNvSpPr>
          <p:nvPr>
            <p:ph type="body" idx="1"/>
          </p:nvPr>
        </p:nvSpPr>
        <p:spPr>
          <a:xfrm>
            <a:off x="456650" y="1041809"/>
            <a:ext cx="824843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- with tables: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only street addresses containing “Rd”, </a:t>
            </a:r>
            <a:br>
              <a:rPr lang="en-US" dirty="0"/>
            </a:br>
            <a:r>
              <a:rPr lang="en-US" dirty="0"/>
              <a:t>but change their “Rd” to “Road”.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the original street address and the changed address as two different columns.</a:t>
            </a:r>
            <a:endParaRPr dirty="0"/>
          </a:p>
        </p:txBody>
      </p:sp>
      <p:sp>
        <p:nvSpPr>
          <p:cNvPr id="553" name="Google Shape;553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63" y="710374"/>
            <a:ext cx="1724025" cy="22002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/>
          </p:nvPr>
        </p:nvSpPr>
        <p:spPr>
          <a:xfrm>
            <a:off x="473342" y="699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59" name="Google Shape;559;p72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9500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only street addresses containing “Rd”, but change their “Rd” to “Road”. You can show the original street address and the changed address as two different columns</a:t>
            </a:r>
            <a:endParaRPr dirty="0"/>
          </a:p>
        </p:txBody>
      </p:sp>
      <p:sp>
        <p:nvSpPr>
          <p:cNvPr id="560" name="Google Shape;560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561" name="Google Shape;561;p72"/>
          <p:cNvSpPr txBox="1">
            <a:spLocks noGrp="1"/>
          </p:cNvSpPr>
          <p:nvPr>
            <p:ph type="body" idx="1"/>
          </p:nvPr>
        </p:nvSpPr>
        <p:spPr>
          <a:xfrm>
            <a:off x="374442" y="3046006"/>
            <a:ext cx="8622900" cy="1804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street_address,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REPLACE(street_address,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'Rd'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'Road'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"New Address"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Locations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street_address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LIKE 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 Rd'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>
            <a:spLocks noGrp="1"/>
          </p:cNvSpPr>
          <p:nvPr>
            <p:ph type="title"/>
          </p:nvPr>
        </p:nvSpPr>
        <p:spPr>
          <a:xfrm>
            <a:off x="456650" y="698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TRANSLATE</a:t>
            </a:r>
            <a:endParaRPr dirty="0"/>
          </a:p>
        </p:txBody>
      </p:sp>
      <p:sp>
        <p:nvSpPr>
          <p:cNvPr id="567" name="Google Shape;567;p73"/>
          <p:cNvSpPr txBox="1">
            <a:spLocks noGrp="1"/>
          </p:cNvSpPr>
          <p:nvPr>
            <p:ph type="body" idx="1"/>
          </p:nvPr>
        </p:nvSpPr>
        <p:spPr>
          <a:xfrm>
            <a:off x="456650" y="86807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TRANSLATE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Finds and replace specific </a:t>
            </a: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characters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based on a pattern within a string.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Yells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All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dirty="0"/>
              <a:t>’s are replaced by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-US" dirty="0"/>
              <a:t>’s.  All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dirty="0"/>
              <a:t>’s with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dirty="0"/>
              <a:t>’s.</a:t>
            </a:r>
            <a:endParaRPr dirty="0"/>
          </a:p>
        </p:txBody>
      </p:sp>
      <p:sp>
        <p:nvSpPr>
          <p:cNvPr id="568" name="Google Shape;568;p7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569" name="Google Shape;569;p73"/>
          <p:cNvSpPr txBox="1">
            <a:spLocks noGrp="1"/>
          </p:cNvSpPr>
          <p:nvPr>
            <p:ph type="body" idx="1"/>
          </p:nvPr>
        </p:nvSpPr>
        <p:spPr>
          <a:xfrm>
            <a:off x="571500" y="3322098"/>
            <a:ext cx="78105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TRANSLATE(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Hello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'Ho'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'Ys'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09299" y="3420752"/>
            <a:ext cx="228597" cy="369332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144273" y="3390029"/>
            <a:ext cx="204005" cy="365760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410282" y="3786219"/>
            <a:ext cx="823146" cy="256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TRANSLATE</a:t>
            </a:r>
            <a:endParaRPr dirty="0"/>
          </a:p>
        </p:txBody>
      </p:sp>
      <p:sp>
        <p:nvSpPr>
          <p:cNvPr id="575" name="Google Shape;575;p74"/>
          <p:cNvSpPr txBox="1">
            <a:spLocks noGrp="1"/>
          </p:cNvSpPr>
          <p:nvPr>
            <p:ph type="body" idx="1"/>
          </p:nvPr>
        </p:nvSpPr>
        <p:spPr>
          <a:xfrm>
            <a:off x="473342" y="922936"/>
            <a:ext cx="8488200" cy="526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replacement string must have at least one character in it, or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TRANSLATE</a:t>
            </a:r>
            <a:r>
              <a:rPr lang="en-US" dirty="0"/>
              <a:t> will return null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Hello_World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space is replaced with an underscore.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However, the exclamation point does not have a corresponding replacement string and therefore is replaced with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nothing</a:t>
            </a:r>
            <a:r>
              <a:rPr lang="en-US" dirty="0"/>
              <a:t>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76" name="Google Shape;576;p7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  <p:sp>
        <p:nvSpPr>
          <p:cNvPr id="577" name="Google Shape;577;p74"/>
          <p:cNvSpPr txBox="1">
            <a:spLocks noGrp="1"/>
          </p:cNvSpPr>
          <p:nvPr>
            <p:ph type="body" idx="1"/>
          </p:nvPr>
        </p:nvSpPr>
        <p:spPr>
          <a:xfrm>
            <a:off x="473342" y="2432082"/>
            <a:ext cx="84882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TRANSLATE(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'Hello World!'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!'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94376" y="2561216"/>
            <a:ext cx="201168" cy="369332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229350" y="2557925"/>
            <a:ext cx="204005" cy="365760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495359" y="2954115"/>
            <a:ext cx="823146" cy="256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5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TRANSLATE</a:t>
            </a:r>
            <a:endParaRPr dirty="0"/>
          </a:p>
        </p:txBody>
      </p:sp>
      <p:sp>
        <p:nvSpPr>
          <p:cNvPr id="583" name="Google Shape;583;p75"/>
          <p:cNvSpPr txBox="1">
            <a:spLocks noGrp="1"/>
          </p:cNvSpPr>
          <p:nvPr>
            <p:ph type="body" idx="1"/>
          </p:nvPr>
        </p:nvSpPr>
        <p:spPr>
          <a:xfrm>
            <a:off x="273770" y="831497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Translate can be used to remove character easily: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HeoWord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1 is replaced with a 1, so nothing happens.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However, all other characters </a:t>
            </a:r>
            <a:r>
              <a:rPr lang="en-US" i="1" dirty="0"/>
              <a:t>(space, exclamation mark, and the letter l)  </a:t>
            </a:r>
            <a:r>
              <a:rPr lang="en-US" dirty="0"/>
              <a:t>are replaced with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nothing</a:t>
            </a:r>
            <a:r>
              <a:rPr lang="en-US" dirty="0"/>
              <a:t>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84" name="Google Shape;584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585" name="Google Shape;585;p75"/>
          <p:cNvSpPr txBox="1">
            <a:spLocks noGrp="1"/>
          </p:cNvSpPr>
          <p:nvPr>
            <p:ph type="body" idx="1"/>
          </p:nvPr>
        </p:nvSpPr>
        <p:spPr>
          <a:xfrm>
            <a:off x="388620" y="1380522"/>
            <a:ext cx="84882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TRANSLATE(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'Hello World!'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'1 !l'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'1'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1224" y="1440979"/>
            <a:ext cx="201168" cy="369332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494526" y="1446631"/>
            <a:ext cx="204005" cy="365760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422206" y="1833878"/>
            <a:ext cx="1161473" cy="256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6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591" name="Google Shape;591;p76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1860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Functions within Functions</a:t>
            </a:r>
            <a:r>
              <a:rPr lang="en-US" dirty="0">
                <a:solidFill>
                  <a:schemeClr val="accent3"/>
                </a:solidFill>
              </a:rPr>
              <a:t>:</a:t>
            </a:r>
            <a:endParaRPr dirty="0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Remember that you can put a function anywhere you can put a column name or a value.  This flexibility is extremely useful for solving complex problems.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Return only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word</a:t>
            </a:r>
            <a:r>
              <a:rPr lang="en-US" dirty="0"/>
              <a:t> and subsequent words in field that has multiple words.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How can we solve this problem? Where do we start?</a:t>
            </a:r>
            <a:endParaRPr dirty="0"/>
          </a:p>
        </p:txBody>
      </p:sp>
      <p:sp>
        <p:nvSpPr>
          <p:cNvPr id="592" name="Google Shape;592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54865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WHERE Clause - Comparison Test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548655" y="929419"/>
            <a:ext cx="67767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FIRST_NAME           UPPER(FIRST_NAME)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-------------------- --------------------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Jennifer             employee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473342" y="2480450"/>
            <a:ext cx="7771200" cy="356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is happening? </a:t>
            </a:r>
            <a:b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</a:b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 each row, the parameter (first_name) is being passed to the function (UPPER). 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Some </a:t>
            </a:r>
            <a:r>
              <a:rPr lang="en-US" i="1" dirty="0"/>
              <a:t>hidden code </a:t>
            </a:r>
            <a:r>
              <a:rPr lang="en-US" dirty="0"/>
              <a:t>is being executed which transforms the passed parameter value to all upper case letter.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2400"/>
              <a:buChar char="●"/>
            </a:pPr>
            <a:r>
              <a:rPr lang="en-US" dirty="0"/>
              <a:t>The function returns the result </a:t>
            </a:r>
            <a:endParaRPr dirty="0"/>
          </a:p>
        </p:txBody>
      </p:sp>
      <p:sp>
        <p:nvSpPr>
          <p:cNvPr id="6" name="Google Shape;190;p28"/>
          <p:cNvSpPr/>
          <p:nvPr/>
        </p:nvSpPr>
        <p:spPr>
          <a:xfrm>
            <a:off x="6483103" y="1541869"/>
            <a:ext cx="2532903" cy="1590437"/>
          </a:xfrm>
          <a:prstGeom prst="wedgeRectCallout">
            <a:avLst>
              <a:gd name="adj1" fmla="val -48726"/>
              <a:gd name="adj2" fmla="val -6403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will need to rename the column heading</a:t>
            </a:r>
            <a:endParaRPr sz="2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Advanced Function Examples</a:t>
            </a:r>
            <a:endParaRPr dirty="0">
              <a:latin typeface="+mj-lt"/>
            </a:endParaRPr>
          </a:p>
        </p:txBody>
      </p:sp>
      <p:sp>
        <p:nvSpPr>
          <p:cNvPr id="598" name="Google Shape;598;p77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2866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First</a:t>
            </a:r>
            <a:r>
              <a:rPr lang="en-US" dirty="0"/>
              <a:t>, we need to find out if the field has more than one word. How can we find that?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need to know the character position after the first space character!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Do we have a function that can find a character position within a value? What if that position is not found? What result do we get?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Answer:POSITION</a:t>
            </a:r>
            <a:r>
              <a:rPr lang="en-US" b="1" u="sng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b="1"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05" name="Google Shape;605;p78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14042" cy="5093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Find out if a Answer: POSITION string has more than one word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Position(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‘ ‘ </a:t>
            </a:r>
            <a:r>
              <a:rPr lang="en-US" b="1" dirty="0">
                <a:latin typeface="IBM Plex Mono"/>
                <a:sym typeface="IBM Plex Mono"/>
              </a:rPr>
              <a:t>IN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'Red River 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above SQL says: Starting at position 1, look for the </a:t>
            </a:r>
            <a:r>
              <a:rPr lang="en-US" b="1" u="sng" dirty="0">
                <a:latin typeface="Lato"/>
                <a:ea typeface="Lato"/>
                <a:cs typeface="Lato"/>
                <a:sym typeface="Lato"/>
              </a:rPr>
              <a:t>1st</a:t>
            </a:r>
            <a:r>
              <a:rPr lang="en-US" dirty="0"/>
              <a:t> instance of a space character!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will return: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add 1 to this value, we have the starting character of the second word!</a:t>
            </a:r>
            <a:endParaRPr dirty="0"/>
          </a:p>
        </p:txBody>
      </p:sp>
      <p:sp>
        <p:nvSpPr>
          <p:cNvPr id="606" name="Google Shape;606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27" name="Google Shape;627;p81"/>
          <p:cNvSpPr txBox="1">
            <a:spLocks noGrp="1"/>
          </p:cNvSpPr>
          <p:nvPr>
            <p:ph type="body" idx="1"/>
          </p:nvPr>
        </p:nvSpPr>
        <p:spPr>
          <a:xfrm>
            <a:off x="473342" y="1128872"/>
            <a:ext cx="828501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Next, we will Select the second and subsequent words. Do we have a function that can return a partial string from within another string?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Answer:  </a:t>
            </a:r>
            <a:r>
              <a:rPr lang="en-US" b="1" u="sng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SUBSTR()</a:t>
            </a:r>
            <a:endParaRPr dirty="0"/>
          </a:p>
        </p:txBody>
      </p:sp>
      <p:sp>
        <p:nvSpPr>
          <p:cNvPr id="628" name="Google Shape;628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52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2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34" name="Google Shape;634;p82"/>
          <p:cNvSpPr txBox="1">
            <a:spLocks noGrp="1"/>
          </p:cNvSpPr>
          <p:nvPr>
            <p:ph type="body" idx="1"/>
          </p:nvPr>
        </p:nvSpPr>
        <p:spPr>
          <a:xfrm>
            <a:off x="192024" y="841403"/>
            <a:ext cx="8759952" cy="549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Return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word</a:t>
            </a:r>
            <a:r>
              <a:rPr lang="en-US" dirty="0"/>
              <a:t> of three words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above SQL says: Starting at position 5, return</a:t>
            </a:r>
            <a:r>
              <a:rPr lang="en-US" b="1" u="sng" dirty="0">
                <a:latin typeface="Lato"/>
                <a:ea typeface="Lato"/>
                <a:cs typeface="Lato"/>
                <a:sym typeface="Lato"/>
              </a:rPr>
              <a:t> 5 </a:t>
            </a:r>
            <a:r>
              <a:rPr lang="en-US" dirty="0"/>
              <a:t>characters.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will return: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 College.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replace the hard-coded literal values (5) with our Position functions to find the space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SELECT SUBSTR('Red River College’,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POSITION(' ' IN 'Red River College’));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635" name="Google Shape;635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5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57" name="Google Shape;657;p85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43131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What if we try this on real data?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addresses of all locations. Display the 2</a:t>
            </a:r>
            <a:r>
              <a:rPr lang="en-US" baseline="30000" dirty="0"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subsequent words in their own column together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i="1" dirty="0">
                <a:latin typeface="Lato"/>
                <a:ea typeface="Lato"/>
                <a:cs typeface="Lato"/>
                <a:sym typeface="Lato"/>
              </a:rPr>
              <a:t>(Display the full address for reference as well)</a:t>
            </a:r>
            <a:endParaRPr i="1" dirty="0"/>
          </a:p>
        </p:txBody>
      </p:sp>
      <p:sp>
        <p:nvSpPr>
          <p:cNvPr id="658" name="Google Shape;658;p8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1" y="3042094"/>
            <a:ext cx="1931860" cy="24655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>
            <a:spLocks noGrp="1"/>
          </p:cNvSpPr>
          <p:nvPr>
            <p:ph type="title"/>
          </p:nvPr>
        </p:nvSpPr>
        <p:spPr>
          <a:xfrm>
            <a:off x="473342" y="1308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64" name="Google Shape;664;p86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55933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addresses of all locations. Display the 2</a:t>
            </a:r>
            <a:r>
              <a:rPr lang="en-US" baseline="30000" dirty="0"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subsequent words in their own column together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i="1" dirty="0">
                <a:latin typeface="Lato"/>
                <a:ea typeface="Lato"/>
                <a:cs typeface="Lato"/>
                <a:sym typeface="Lato"/>
              </a:rPr>
              <a:t>(Display the full address for reference as well)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Execute the above SQL and see the results.</a:t>
            </a:r>
            <a:endParaRPr dirty="0"/>
          </a:p>
        </p:txBody>
      </p:sp>
      <p:sp>
        <p:nvSpPr>
          <p:cNvPr id="665" name="Google Shape;665;p8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55</a:t>
            </a:fld>
            <a:endParaRPr dirty="0"/>
          </a:p>
        </p:txBody>
      </p:sp>
      <p:sp>
        <p:nvSpPr>
          <p:cNvPr id="666" name="Google Shape;666;p86"/>
          <p:cNvSpPr txBox="1">
            <a:spLocks noGrp="1"/>
          </p:cNvSpPr>
          <p:nvPr>
            <p:ph type="body" idx="1"/>
          </p:nvPr>
        </p:nvSpPr>
        <p:spPr>
          <a:xfrm>
            <a:off x="526392" y="2234142"/>
            <a:ext cx="8306100" cy="217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SELECT SUBSTR(street_address, POSITION(' ' IN </a:t>
            </a:r>
            <a:r>
              <a:rPr lang="en-US" sz="2800" b="1" dirty="0" err="1">
                <a:solidFill>
                  <a:srgbClr val="00B050"/>
                </a:solidFill>
              </a:rPr>
              <a:t>street_address</a:t>
            </a:r>
            <a:r>
              <a:rPr lang="en-US" sz="2800" b="1">
                <a:solidFill>
                  <a:srgbClr val="00B050"/>
                </a:solidFill>
              </a:rPr>
              <a:t>) +1), </a:t>
            </a:r>
            <a:r>
              <a:rPr lang="en-US" sz="2800" b="1" dirty="0">
                <a:solidFill>
                  <a:srgbClr val="00B050"/>
                </a:solidFill>
              </a:rPr>
              <a:t>street_address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FROM Locations;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0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 Functions</a:t>
            </a:r>
            <a:endParaRPr dirty="0"/>
          </a:p>
        </p:txBody>
      </p:sp>
      <p:sp>
        <p:nvSpPr>
          <p:cNvPr id="696" name="Google Shape;696;p90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776540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Next up we will explore some functions related to number manipulation and formatting.</a:t>
            </a:r>
            <a:endParaRPr dirty="0"/>
          </a:p>
        </p:txBody>
      </p:sp>
      <p:sp>
        <p:nvSpPr>
          <p:cNvPr id="697" name="Google Shape;697;p9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56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/>
      <p:bldP spid="69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Numbers</a:t>
            </a:r>
            <a:endParaRPr dirty="0"/>
          </a:p>
        </p:txBody>
      </p:sp>
      <p:sp>
        <p:nvSpPr>
          <p:cNvPr id="703" name="Google Shape;703;p91"/>
          <p:cNvSpPr txBox="1">
            <a:spLocks noGrp="1"/>
          </p:cNvSpPr>
          <p:nvPr>
            <p:ph type="body" idx="1"/>
          </p:nvPr>
        </p:nvSpPr>
        <p:spPr>
          <a:xfrm>
            <a:off x="473342" y="804064"/>
            <a:ext cx="8670658" cy="5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ROUND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Rounds a number off to the nearest specified digit.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An optional value used to determine which digit to round to. </a:t>
            </a: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Defaults to 0 if no value is present.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Positive numbers will round to a decimal.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Negative numbers will round to a specific whole number position.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123</a:t>
            </a:r>
            <a:br>
              <a:rPr lang="en-US" dirty="0"/>
            </a:br>
            <a:endParaRPr dirty="0"/>
          </a:p>
        </p:txBody>
      </p:sp>
      <p:sp>
        <p:nvSpPr>
          <p:cNvPr id="704" name="Google Shape;704;p9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57</a:t>
            </a:fld>
            <a:endParaRPr dirty="0"/>
          </a:p>
        </p:txBody>
      </p:sp>
      <p:sp>
        <p:nvSpPr>
          <p:cNvPr id="705" name="Google Shape;705;p91"/>
          <p:cNvSpPr txBox="1">
            <a:spLocks noGrp="1"/>
          </p:cNvSpPr>
          <p:nvPr>
            <p:ph type="body" idx="1"/>
          </p:nvPr>
        </p:nvSpPr>
        <p:spPr>
          <a:xfrm>
            <a:off x="1997234" y="4695354"/>
            <a:ext cx="4616217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123.2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>
            <a:spLocks noGrp="1"/>
          </p:cNvSpPr>
          <p:nvPr>
            <p:ph type="title"/>
          </p:nvPr>
        </p:nvSpPr>
        <p:spPr>
          <a:xfrm>
            <a:off x="50292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ROUND - Examples</a:t>
            </a:r>
            <a:endParaRPr dirty="0"/>
          </a:p>
        </p:txBody>
      </p:sp>
      <p:sp>
        <p:nvSpPr>
          <p:cNvPr id="711" name="Google Shape;711;p92"/>
          <p:cNvSpPr txBox="1">
            <a:spLocks noGrp="1"/>
          </p:cNvSpPr>
          <p:nvPr>
            <p:ph type="body" idx="1"/>
          </p:nvPr>
        </p:nvSpPr>
        <p:spPr>
          <a:xfrm>
            <a:off x="502924" y="597100"/>
            <a:ext cx="8467339" cy="539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Guess what the result will be with these ROUND examples. Prefix with SELECT if you want to test them out.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9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58</a:t>
            </a:fld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body" idx="1"/>
          </p:nvPr>
        </p:nvSpPr>
        <p:spPr>
          <a:xfrm>
            <a:off x="549200" y="15783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4" name="Google Shape;714;p92"/>
          <p:cNvSpPr txBox="1">
            <a:spLocks noGrp="1"/>
          </p:cNvSpPr>
          <p:nvPr>
            <p:ph type="body" idx="1"/>
          </p:nvPr>
        </p:nvSpPr>
        <p:spPr>
          <a:xfrm>
            <a:off x="549200" y="22641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5" name="Google Shape;715;p92"/>
          <p:cNvSpPr txBox="1">
            <a:spLocks noGrp="1"/>
          </p:cNvSpPr>
          <p:nvPr>
            <p:ph type="body" idx="1"/>
          </p:nvPr>
        </p:nvSpPr>
        <p:spPr>
          <a:xfrm>
            <a:off x="549200" y="30261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6" name="Google Shape;716;p92"/>
          <p:cNvSpPr txBox="1">
            <a:spLocks noGrp="1"/>
          </p:cNvSpPr>
          <p:nvPr>
            <p:ph type="body" idx="1"/>
          </p:nvPr>
        </p:nvSpPr>
        <p:spPr>
          <a:xfrm>
            <a:off x="549200" y="37119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7" name="Google Shape;717;p92"/>
          <p:cNvSpPr txBox="1">
            <a:spLocks noGrp="1"/>
          </p:cNvSpPr>
          <p:nvPr>
            <p:ph type="body" idx="1"/>
          </p:nvPr>
        </p:nvSpPr>
        <p:spPr>
          <a:xfrm>
            <a:off x="549200" y="44739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8" name="Google Shape;718;p92"/>
          <p:cNvSpPr txBox="1">
            <a:spLocks noGrp="1"/>
          </p:cNvSpPr>
          <p:nvPr>
            <p:ph type="body" idx="1"/>
          </p:nvPr>
        </p:nvSpPr>
        <p:spPr>
          <a:xfrm>
            <a:off x="549200" y="51597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"/>
          <p:cNvSpPr txBox="1">
            <a:spLocks noGrp="1"/>
          </p:cNvSpPr>
          <p:nvPr>
            <p:ph type="title"/>
          </p:nvPr>
        </p:nvSpPr>
        <p:spPr>
          <a:xfrm>
            <a:off x="456650" y="1397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ROUND - Example Solutions</a:t>
            </a:r>
            <a:endParaRPr dirty="0"/>
          </a:p>
        </p:txBody>
      </p:sp>
      <p:sp>
        <p:nvSpPr>
          <p:cNvPr id="724" name="Google Shape;724;p93"/>
          <p:cNvSpPr txBox="1">
            <a:spLocks noGrp="1"/>
          </p:cNvSpPr>
          <p:nvPr>
            <p:ph type="body" idx="1"/>
          </p:nvPr>
        </p:nvSpPr>
        <p:spPr>
          <a:xfrm>
            <a:off x="456650" y="1014377"/>
            <a:ext cx="84678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1500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9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59</a:t>
            </a:fld>
            <a:endParaRPr dirty="0"/>
          </a:p>
        </p:txBody>
      </p:sp>
      <p:sp>
        <p:nvSpPr>
          <p:cNvPr id="726" name="Google Shape;726;p93"/>
          <p:cNvSpPr txBox="1">
            <a:spLocks noGrp="1"/>
          </p:cNvSpPr>
          <p:nvPr>
            <p:ph type="body" idx="1"/>
          </p:nvPr>
        </p:nvSpPr>
        <p:spPr>
          <a:xfrm>
            <a:off x="502925" y="16881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7" name="Google Shape;727;p93"/>
          <p:cNvSpPr txBox="1">
            <a:spLocks noGrp="1"/>
          </p:cNvSpPr>
          <p:nvPr>
            <p:ph type="body" idx="1"/>
          </p:nvPr>
        </p:nvSpPr>
        <p:spPr>
          <a:xfrm>
            <a:off x="502925" y="23739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8" name="Google Shape;728;p93"/>
          <p:cNvSpPr txBox="1">
            <a:spLocks noGrp="1"/>
          </p:cNvSpPr>
          <p:nvPr>
            <p:ph type="body" idx="1"/>
          </p:nvPr>
        </p:nvSpPr>
        <p:spPr>
          <a:xfrm>
            <a:off x="502925" y="31359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9" name="Google Shape;729;p93"/>
          <p:cNvSpPr txBox="1">
            <a:spLocks noGrp="1"/>
          </p:cNvSpPr>
          <p:nvPr>
            <p:ph type="body" idx="1"/>
          </p:nvPr>
        </p:nvSpPr>
        <p:spPr>
          <a:xfrm>
            <a:off x="502925" y="38217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30" name="Google Shape;730;p93"/>
          <p:cNvSpPr txBox="1">
            <a:spLocks noGrp="1"/>
          </p:cNvSpPr>
          <p:nvPr>
            <p:ph type="body" idx="1"/>
          </p:nvPr>
        </p:nvSpPr>
        <p:spPr>
          <a:xfrm>
            <a:off x="502925" y="45837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31" name="Google Shape;731;p93"/>
          <p:cNvSpPr txBox="1">
            <a:spLocks noGrp="1"/>
          </p:cNvSpPr>
          <p:nvPr>
            <p:ph type="body" idx="1"/>
          </p:nvPr>
        </p:nvSpPr>
        <p:spPr>
          <a:xfrm>
            <a:off x="502925" y="52695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 uiExpand="1" build="p" animBg="1"/>
      <p:bldP spid="728" grpId="0" uiExpand="1" build="p" animBg="1"/>
      <p:bldP spid="729" grpId="0" uiExpand="1" build="p" animBg="1"/>
      <p:bldP spid="730" grpId="0" build="p" animBg="1"/>
      <p:bldP spid="731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Renaming columns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25900" cy="496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We should ALWAYS rename a displayed column if we are using a function or an expression: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Tip:  </a:t>
            </a:r>
            <a:r>
              <a:rPr lang="en-US" dirty="0"/>
              <a:t>When choosing a name, use one that is intuitive for others to understand.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Renamed columns that contain more than one word require double quotes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07" name="Google Shape;207;p30"/>
          <p:cNvSpPr txBox="1"/>
          <p:nvPr/>
        </p:nvSpPr>
        <p:spPr>
          <a:xfrm>
            <a:off x="588194" y="2085861"/>
            <a:ext cx="8174100" cy="175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first_name, 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UPPER(first_name)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"First Name"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200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8928" y="2450592"/>
            <a:ext cx="2953512" cy="50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4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Numbers</a:t>
            </a:r>
            <a:endParaRPr dirty="0"/>
          </a:p>
        </p:txBody>
      </p:sp>
      <p:sp>
        <p:nvSpPr>
          <p:cNvPr id="737" name="Google Shape;737;p94"/>
          <p:cNvSpPr txBox="1">
            <a:spLocks noGrp="1"/>
          </p:cNvSpPr>
          <p:nvPr>
            <p:ph type="body" idx="1"/>
          </p:nvPr>
        </p:nvSpPr>
        <p:spPr>
          <a:xfrm>
            <a:off x="473342" y="813209"/>
            <a:ext cx="853349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TRUNC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Removes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numbers to the nearest specified digit (does not round).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An optional value used to determine which digit to truncate to. </a:t>
            </a: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Defaults to 0 if no value is present.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Positive numbers will go to a decimal.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Negative numbers will go to a whole number.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9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60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5"/>
          <p:cNvSpPr txBox="1">
            <a:spLocks noGrp="1"/>
          </p:cNvSpPr>
          <p:nvPr>
            <p:ph type="title"/>
          </p:nvPr>
        </p:nvSpPr>
        <p:spPr>
          <a:xfrm>
            <a:off x="43467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TRUNC - Examples</a:t>
            </a:r>
            <a:endParaRPr dirty="0"/>
          </a:p>
        </p:txBody>
      </p:sp>
      <p:sp>
        <p:nvSpPr>
          <p:cNvPr id="745" name="Google Shape;745;p95"/>
          <p:cNvSpPr txBox="1">
            <a:spLocks noGrp="1"/>
          </p:cNvSpPr>
          <p:nvPr>
            <p:ph type="body" idx="1"/>
          </p:nvPr>
        </p:nvSpPr>
        <p:spPr>
          <a:xfrm>
            <a:off x="337778" y="895505"/>
            <a:ext cx="84861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Guess what the result will be with these TRUNC examples</a:t>
            </a:r>
          </a:p>
        </p:txBody>
      </p:sp>
      <p:sp>
        <p:nvSpPr>
          <p:cNvPr id="746" name="Google Shape;746;p9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61</a:t>
            </a:fld>
            <a:endParaRPr dirty="0"/>
          </a:p>
        </p:txBody>
      </p:sp>
      <p:sp>
        <p:nvSpPr>
          <p:cNvPr id="747" name="Google Shape;747;p95"/>
          <p:cNvSpPr txBox="1">
            <a:spLocks noGrp="1"/>
          </p:cNvSpPr>
          <p:nvPr>
            <p:ph type="body" idx="1"/>
          </p:nvPr>
        </p:nvSpPr>
        <p:spPr>
          <a:xfrm>
            <a:off x="384053" y="15692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48" name="Google Shape;748;p95"/>
          <p:cNvSpPr txBox="1">
            <a:spLocks noGrp="1"/>
          </p:cNvSpPr>
          <p:nvPr>
            <p:ph type="body" idx="1"/>
          </p:nvPr>
        </p:nvSpPr>
        <p:spPr>
          <a:xfrm>
            <a:off x="384053" y="22550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49" name="Google Shape;749;p95"/>
          <p:cNvSpPr txBox="1">
            <a:spLocks noGrp="1"/>
          </p:cNvSpPr>
          <p:nvPr>
            <p:ph type="body" idx="1"/>
          </p:nvPr>
        </p:nvSpPr>
        <p:spPr>
          <a:xfrm>
            <a:off x="384053" y="30170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0" name="Google Shape;750;p95"/>
          <p:cNvSpPr txBox="1">
            <a:spLocks noGrp="1"/>
          </p:cNvSpPr>
          <p:nvPr>
            <p:ph type="body" idx="1"/>
          </p:nvPr>
        </p:nvSpPr>
        <p:spPr>
          <a:xfrm>
            <a:off x="384053" y="37028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1" name="Google Shape;751;p95"/>
          <p:cNvSpPr txBox="1">
            <a:spLocks noGrp="1"/>
          </p:cNvSpPr>
          <p:nvPr>
            <p:ph type="body" idx="1"/>
          </p:nvPr>
        </p:nvSpPr>
        <p:spPr>
          <a:xfrm>
            <a:off x="384053" y="44648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2" name="Google Shape;752;p95"/>
          <p:cNvSpPr txBox="1">
            <a:spLocks noGrp="1"/>
          </p:cNvSpPr>
          <p:nvPr>
            <p:ph type="body" idx="1"/>
          </p:nvPr>
        </p:nvSpPr>
        <p:spPr>
          <a:xfrm>
            <a:off x="384053" y="51506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6"/>
          <p:cNvSpPr txBox="1">
            <a:spLocks noGrp="1"/>
          </p:cNvSpPr>
          <p:nvPr>
            <p:ph type="title"/>
          </p:nvPr>
        </p:nvSpPr>
        <p:spPr>
          <a:xfrm>
            <a:off x="50292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TRUNC - Example Solutions</a:t>
            </a:r>
            <a:endParaRPr dirty="0"/>
          </a:p>
        </p:txBody>
      </p:sp>
      <p:sp>
        <p:nvSpPr>
          <p:cNvPr id="758" name="Google Shape;758;p96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06715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TRUNC EXAMPLES: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9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62</a:t>
            </a:fld>
            <a:endParaRPr dirty="0"/>
          </a:p>
        </p:txBody>
      </p:sp>
      <p:sp>
        <p:nvSpPr>
          <p:cNvPr id="760" name="Google Shape;760;p96"/>
          <p:cNvSpPr txBox="1">
            <a:spLocks noGrp="1"/>
          </p:cNvSpPr>
          <p:nvPr>
            <p:ph type="body" idx="1"/>
          </p:nvPr>
        </p:nvSpPr>
        <p:spPr>
          <a:xfrm>
            <a:off x="519617" y="15601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1" name="Google Shape;761;p96"/>
          <p:cNvSpPr txBox="1">
            <a:spLocks noGrp="1"/>
          </p:cNvSpPr>
          <p:nvPr>
            <p:ph type="body" idx="1"/>
          </p:nvPr>
        </p:nvSpPr>
        <p:spPr>
          <a:xfrm>
            <a:off x="519617" y="22459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2" name="Google Shape;762;p96"/>
          <p:cNvSpPr txBox="1">
            <a:spLocks noGrp="1"/>
          </p:cNvSpPr>
          <p:nvPr>
            <p:ph type="body" idx="1"/>
          </p:nvPr>
        </p:nvSpPr>
        <p:spPr>
          <a:xfrm>
            <a:off x="519617" y="30079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3" name="Google Shape;763;p96"/>
          <p:cNvSpPr txBox="1">
            <a:spLocks noGrp="1"/>
          </p:cNvSpPr>
          <p:nvPr>
            <p:ph type="body" idx="1"/>
          </p:nvPr>
        </p:nvSpPr>
        <p:spPr>
          <a:xfrm>
            <a:off x="519617" y="36937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4" name="Google Shape;764;p96"/>
          <p:cNvSpPr txBox="1">
            <a:spLocks noGrp="1"/>
          </p:cNvSpPr>
          <p:nvPr>
            <p:ph type="body" idx="1"/>
          </p:nvPr>
        </p:nvSpPr>
        <p:spPr>
          <a:xfrm>
            <a:off x="519617" y="44557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5" name="Google Shape;765;p96"/>
          <p:cNvSpPr txBox="1">
            <a:spLocks noGrp="1"/>
          </p:cNvSpPr>
          <p:nvPr>
            <p:ph type="body" idx="1"/>
          </p:nvPr>
        </p:nvSpPr>
        <p:spPr>
          <a:xfrm>
            <a:off x="519617" y="51415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 uiExpand="1" build="p" animBg="1"/>
      <p:bldP spid="762" grpId="0" uiExpand="1" build="p" animBg="1"/>
      <p:bldP spid="763" grpId="0" uiExpand="1" build="p" animBg="1"/>
      <p:bldP spid="764" grpId="0" uiExpand="1" build="p" animBg="1"/>
      <p:bldP spid="765" grpId="0" uiExpand="1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7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Modulus</a:t>
            </a:r>
            <a:endParaRPr dirty="0"/>
          </a:p>
        </p:txBody>
      </p:sp>
      <p:sp>
        <p:nvSpPr>
          <p:cNvPr id="771" name="Google Shape;771;p97"/>
          <p:cNvSpPr txBox="1">
            <a:spLocks noGrp="1"/>
          </p:cNvSpPr>
          <p:nvPr>
            <p:ph type="body" idx="1"/>
          </p:nvPr>
        </p:nvSpPr>
        <p:spPr>
          <a:xfrm>
            <a:off x="473342" y="723022"/>
            <a:ext cx="8304898" cy="552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endParaRPr lang="en-US"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Calculates the remainder of a division.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value to divide by.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sym typeface="Lato"/>
              </a:rPr>
              <a:t>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br>
              <a:rPr lang="en-US" dirty="0"/>
            </a:br>
            <a:r>
              <a:rPr lang="en-US" dirty="0"/>
              <a:t>7 divided by 3 is 2 with a remainder of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.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sym typeface="Lato"/>
              </a:rPr>
              <a:t>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24 divided by 2 is 12 with a remainder of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72" name="Google Shape;772;p9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63</a:t>
            </a:fld>
            <a:endParaRPr dirty="0"/>
          </a:p>
        </p:txBody>
      </p:sp>
      <p:sp>
        <p:nvSpPr>
          <p:cNvPr id="773" name="Google Shape;773;p97"/>
          <p:cNvSpPr txBox="1">
            <a:spLocks noGrp="1"/>
          </p:cNvSpPr>
          <p:nvPr>
            <p:ph type="body" idx="1"/>
          </p:nvPr>
        </p:nvSpPr>
        <p:spPr>
          <a:xfrm>
            <a:off x="2045581" y="2736491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MOD(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74" name="Google Shape;774;p97"/>
          <p:cNvSpPr txBox="1">
            <a:spLocks noGrp="1"/>
          </p:cNvSpPr>
          <p:nvPr>
            <p:ph type="body" idx="1"/>
          </p:nvPr>
        </p:nvSpPr>
        <p:spPr>
          <a:xfrm>
            <a:off x="1972429" y="4520375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MOD(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8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Absolute Value</a:t>
            </a:r>
            <a:endParaRPr dirty="0"/>
          </a:p>
        </p:txBody>
      </p:sp>
      <p:sp>
        <p:nvSpPr>
          <p:cNvPr id="780" name="Google Shape;780;p98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ABS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Returns the positive version of number.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dirty="0"/>
          </a:p>
        </p:txBody>
      </p:sp>
      <p:sp>
        <p:nvSpPr>
          <p:cNvPr id="781" name="Google Shape;781;p9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64</a:t>
            </a:fld>
            <a:endParaRPr dirty="0"/>
          </a:p>
        </p:txBody>
      </p:sp>
      <p:sp>
        <p:nvSpPr>
          <p:cNvPr id="782" name="Google Shape;782;p98"/>
          <p:cNvSpPr txBox="1">
            <a:spLocks noGrp="1"/>
          </p:cNvSpPr>
          <p:nvPr>
            <p:ph type="body" idx="1"/>
          </p:nvPr>
        </p:nvSpPr>
        <p:spPr>
          <a:xfrm>
            <a:off x="2059369" y="2856589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ABS(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83" name="Google Shape;783;p98"/>
          <p:cNvSpPr txBox="1">
            <a:spLocks noGrp="1"/>
          </p:cNvSpPr>
          <p:nvPr>
            <p:ph type="body" idx="1"/>
          </p:nvPr>
        </p:nvSpPr>
        <p:spPr>
          <a:xfrm>
            <a:off x="2059369" y="4487269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ABS(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9"/>
          <p:cNvSpPr txBox="1">
            <a:spLocks noGrp="1"/>
          </p:cNvSpPr>
          <p:nvPr>
            <p:ph type="title"/>
          </p:nvPr>
        </p:nvSpPr>
        <p:spPr>
          <a:xfrm>
            <a:off x="456650" y="122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 Formatting</a:t>
            </a:r>
            <a:endParaRPr dirty="0"/>
          </a:p>
        </p:txBody>
      </p:sp>
      <p:sp>
        <p:nvSpPr>
          <p:cNvPr id="789" name="Google Shape;789;p99"/>
          <p:cNvSpPr txBox="1">
            <a:spLocks noGrp="1"/>
          </p:cNvSpPr>
          <p:nvPr>
            <p:ph type="body" idx="1"/>
          </p:nvPr>
        </p:nvSpPr>
        <p:spPr>
          <a:xfrm>
            <a:off x="456650" y="886361"/>
            <a:ext cx="817528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TO_CHAR</a:t>
            </a:r>
            <a:endParaRPr sz="22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Converts a number into a formatted string (varchar) value using a formating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formatting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$3,412.31</a:t>
            </a:r>
            <a:endParaRPr dirty="0"/>
          </a:p>
        </p:txBody>
      </p:sp>
      <p:sp>
        <p:nvSpPr>
          <p:cNvPr id="790" name="Google Shape;790;p9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65</a:t>
            </a:fld>
            <a:endParaRPr dirty="0"/>
          </a:p>
        </p:txBody>
      </p:sp>
      <p:sp>
        <p:nvSpPr>
          <p:cNvPr id="791" name="Google Shape;791;p99"/>
          <p:cNvSpPr txBox="1">
            <a:spLocks noGrp="1"/>
          </p:cNvSpPr>
          <p:nvPr>
            <p:ph type="body" idx="1"/>
          </p:nvPr>
        </p:nvSpPr>
        <p:spPr>
          <a:xfrm>
            <a:off x="2050225" y="3813661"/>
            <a:ext cx="630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3412.3138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>
            <a:spLocks noGrp="1"/>
          </p:cNvSpPr>
          <p:nvPr>
            <p:ph type="title"/>
          </p:nvPr>
        </p:nvSpPr>
        <p:spPr>
          <a:xfrm>
            <a:off x="473360" y="10480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797" name="Google Shape;797;p10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66</a:t>
            </a:fld>
            <a:endParaRPr dirty="0"/>
          </a:p>
        </p:txBody>
      </p:sp>
      <p:graphicFrame>
        <p:nvGraphicFramePr>
          <p:cNvPr id="798" name="Google Shape;798;p100"/>
          <p:cNvGraphicFramePr/>
          <p:nvPr>
            <p:extLst>
              <p:ext uri="{D42A27DB-BD31-4B8C-83A1-F6EECF244321}">
                <p14:modId xmlns:p14="http://schemas.microsoft.com/office/powerpoint/2010/main" val="2554323499"/>
              </p:ext>
            </p:extLst>
          </p:nvPr>
        </p:nvGraphicFramePr>
        <p:xfrm>
          <a:off x="138547" y="-785568"/>
          <a:ext cx="7870525" cy="5166150"/>
        </p:xfrm>
        <a:graphic>
          <a:graphicData uri="http://schemas.openxmlformats.org/drawingml/2006/table">
            <a:tbl>
              <a:tblPr>
                <a:noFill/>
                <a:tableStyleId>{B1F73212-74A6-4C91-8D5E-051C84B44E82}</a:tableStyleId>
              </a:tblPr>
              <a:tblGrid>
                <a:gridCol w="11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Format Mask Pattern</a:t>
                      </a:r>
                      <a:endParaRPr sz="1700" dirty="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700" dirty="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Example</a:t>
                      </a:r>
                      <a:endParaRPr sz="1700" dirty="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Digit placeholder. Ensures output takes at least this much space. If there is no matching digit in the converted number a </a:t>
                      </a:r>
                      <a:r>
                        <a:rPr lang="en-US" sz="17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space</a:t>
                      </a: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is used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Digit placeholder. Ensures output takes at least this much space. If there is no matching digit in the converted number a </a:t>
                      </a:r>
                      <a:r>
                        <a:rPr lang="en-US" sz="17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zero</a:t>
                      </a: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is used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</a:t>
                      </a:r>
                      <a:r>
                        <a:rPr lang="en-US" sz="1700" b="1" u="sng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Adds a floating dollar sign to the number (always appears immediately to the left of the last number)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Specifies how many decimal positions to display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Thousands separator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9,999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Formats dollar amounts using ‘local’ currency setting (used instead of ‘$’)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1"/>
          <p:cNvSpPr txBox="1">
            <a:spLocks noGrp="1"/>
          </p:cNvSpPr>
          <p:nvPr>
            <p:ph type="title"/>
          </p:nvPr>
        </p:nvSpPr>
        <p:spPr>
          <a:xfrm>
            <a:off x="502925" y="57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04" name="Google Shape;804;p101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What will be the result when using these masks: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10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67</a:t>
            </a:fld>
            <a:endParaRPr dirty="0"/>
          </a:p>
        </p:txBody>
      </p:sp>
      <p:sp>
        <p:nvSpPr>
          <p:cNvPr id="806" name="Google Shape;806;p101"/>
          <p:cNvSpPr txBox="1">
            <a:spLocks noGrp="1"/>
          </p:cNvSpPr>
          <p:nvPr>
            <p:ph type="body" idx="1"/>
          </p:nvPr>
        </p:nvSpPr>
        <p:spPr>
          <a:xfrm>
            <a:off x="519617" y="162107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'9999.99'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07" name="Google Shape;807;p101"/>
          <p:cNvSpPr txBox="1">
            <a:spLocks noGrp="1"/>
          </p:cNvSpPr>
          <p:nvPr>
            <p:ph type="body" idx="1"/>
          </p:nvPr>
        </p:nvSpPr>
        <p:spPr>
          <a:xfrm>
            <a:off x="519617" y="230687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08" name="Google Shape;808;p101"/>
          <p:cNvSpPr txBox="1">
            <a:spLocks noGrp="1"/>
          </p:cNvSpPr>
          <p:nvPr>
            <p:ph type="body" idx="1"/>
          </p:nvPr>
        </p:nvSpPr>
        <p:spPr>
          <a:xfrm>
            <a:off x="519617" y="299267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123456.12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2"/>
          <p:cNvSpPr txBox="1">
            <a:spLocks noGrp="1"/>
          </p:cNvSpPr>
          <p:nvPr>
            <p:ph type="title"/>
          </p:nvPr>
        </p:nvSpPr>
        <p:spPr>
          <a:xfrm>
            <a:off x="502925" y="57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14" name="Google Shape;814;p10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68</a:t>
            </a:fld>
            <a:endParaRPr dirty="0"/>
          </a:p>
        </p:txBody>
      </p:sp>
      <p:sp>
        <p:nvSpPr>
          <p:cNvPr id="815" name="Google Shape;815;p102"/>
          <p:cNvSpPr txBox="1">
            <a:spLocks noGrp="1"/>
          </p:cNvSpPr>
          <p:nvPr>
            <p:ph type="body" idx="1"/>
          </p:nvPr>
        </p:nvSpPr>
        <p:spPr>
          <a:xfrm>
            <a:off x="301202" y="913793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Number Formatting Examples - SOLUTIONS: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1234.12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$1,234.1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##########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>
                <a:solidFill>
                  <a:srgbClr val="595959"/>
                </a:solidFill>
              </a:rPr>
              <a:t>If there are more whole numbers than the mask format, then the result will error and end up as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#### </a:t>
            </a:r>
            <a:r>
              <a:rPr lang="en-US" dirty="0">
                <a:solidFill>
                  <a:srgbClr val="595959"/>
                </a:solidFill>
              </a:rPr>
              <a:t>values.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816" name="Google Shape;816;p102"/>
          <p:cNvSpPr txBox="1">
            <a:spLocks noGrp="1"/>
          </p:cNvSpPr>
          <p:nvPr>
            <p:ph type="body" idx="1"/>
          </p:nvPr>
        </p:nvSpPr>
        <p:spPr>
          <a:xfrm>
            <a:off x="301202" y="1411357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'9999.99'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17" name="Google Shape;817;p102"/>
          <p:cNvSpPr txBox="1">
            <a:spLocks noGrp="1"/>
          </p:cNvSpPr>
          <p:nvPr>
            <p:ph type="body" idx="1"/>
          </p:nvPr>
        </p:nvSpPr>
        <p:spPr>
          <a:xfrm>
            <a:off x="301202" y="2858094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18" name="Google Shape;818;p102"/>
          <p:cNvSpPr txBox="1">
            <a:spLocks noGrp="1"/>
          </p:cNvSpPr>
          <p:nvPr>
            <p:ph type="body" idx="1"/>
          </p:nvPr>
        </p:nvSpPr>
        <p:spPr>
          <a:xfrm>
            <a:off x="301202" y="430483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123456.12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" grpId="0" uiExpand="1" build="p" animBg="1"/>
      <p:bldP spid="818" grpId="0" uiExpand="1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3"/>
          <p:cNvSpPr txBox="1">
            <a:spLocks noGrp="1"/>
          </p:cNvSpPr>
          <p:nvPr>
            <p:ph type="title"/>
          </p:nvPr>
        </p:nvSpPr>
        <p:spPr>
          <a:xfrm>
            <a:off x="473342" y="13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24" name="Google Shape;824;p103"/>
          <p:cNvSpPr txBox="1">
            <a:spLocks noGrp="1"/>
          </p:cNvSpPr>
          <p:nvPr>
            <p:ph type="body" idx="1"/>
          </p:nvPr>
        </p:nvSpPr>
        <p:spPr>
          <a:xfrm>
            <a:off x="383498" y="904649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What will be the result when using these masks: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5" name="Google Shape;825;p10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69</a:t>
            </a:fld>
            <a:endParaRPr dirty="0"/>
          </a:p>
        </p:txBody>
      </p:sp>
      <p:sp>
        <p:nvSpPr>
          <p:cNvPr id="826" name="Google Shape;826;p103"/>
          <p:cNvSpPr txBox="1">
            <a:spLocks noGrp="1"/>
          </p:cNvSpPr>
          <p:nvPr>
            <p:ph type="body" idx="1"/>
          </p:nvPr>
        </p:nvSpPr>
        <p:spPr>
          <a:xfrm>
            <a:off x="429773" y="15783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7" name="Google Shape;827;p103"/>
          <p:cNvSpPr txBox="1">
            <a:spLocks noGrp="1"/>
          </p:cNvSpPr>
          <p:nvPr>
            <p:ph type="body" idx="1"/>
          </p:nvPr>
        </p:nvSpPr>
        <p:spPr>
          <a:xfrm>
            <a:off x="429773" y="22641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'$90.99'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8" name="Google Shape;828;p103"/>
          <p:cNvSpPr txBox="1">
            <a:spLocks noGrp="1"/>
          </p:cNvSpPr>
          <p:nvPr>
            <p:ph type="body" idx="1"/>
          </p:nvPr>
        </p:nvSpPr>
        <p:spPr>
          <a:xfrm>
            <a:off x="429773" y="29499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9" name="Google Shape;829;p103"/>
          <p:cNvSpPr txBox="1">
            <a:spLocks noGrp="1"/>
          </p:cNvSpPr>
          <p:nvPr>
            <p:ph type="body" idx="1"/>
          </p:nvPr>
        </p:nvSpPr>
        <p:spPr>
          <a:xfrm>
            <a:off x="429773" y="36357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'$99.000'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Syntax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473342" y="941224"/>
            <a:ext cx="8506066" cy="508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Functions can be placed anywhere that a column or value can be placed: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indent="-342900"/>
            <a:r>
              <a:rPr lang="en-US" dirty="0"/>
              <a:t>Often we don’t know how a name was entered in the DB. Was it entered </a:t>
            </a:r>
            <a:r>
              <a:rPr lang="en-US" b="1" i="1" dirty="0"/>
              <a:t>upper, lower </a:t>
            </a:r>
            <a:r>
              <a:rPr lang="en-US" dirty="0"/>
              <a:t>or a </a:t>
            </a:r>
            <a:r>
              <a:rPr lang="en-US" b="1" i="1" dirty="0"/>
              <a:t>combination </a:t>
            </a:r>
            <a:r>
              <a:rPr lang="en-US" dirty="0"/>
              <a:t>of the two?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/>
              <a:t>This is a great way to ignore case sensitivity when searching for a name when</a:t>
            </a:r>
            <a:endParaRPr dirty="0"/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215" name="Google Shape;215;p31"/>
          <p:cNvSpPr txBox="1"/>
          <p:nvPr/>
        </p:nvSpPr>
        <p:spPr>
          <a:xfrm>
            <a:off x="588194" y="2140725"/>
            <a:ext cx="8174100" cy="175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first_name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UPPER(first_name)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4"/>
          <p:cNvSpPr txBox="1">
            <a:spLocks noGrp="1"/>
          </p:cNvSpPr>
          <p:nvPr>
            <p:ph type="title"/>
          </p:nvPr>
        </p:nvSpPr>
        <p:spPr>
          <a:xfrm>
            <a:off x="502925" y="58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35" name="Google Shape;835;p104"/>
          <p:cNvSpPr txBox="1">
            <a:spLocks noGrp="1"/>
          </p:cNvSpPr>
          <p:nvPr>
            <p:ph type="body" idx="1"/>
          </p:nvPr>
        </p:nvSpPr>
        <p:spPr>
          <a:xfrm>
            <a:off x="268496" y="945160"/>
            <a:ext cx="8687400" cy="508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Number Formatting Examples - SOLUTIONS: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defTabSz="858838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$.123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defTabSz="858838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.12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	          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$12.1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00</a:t>
            </a:r>
            <a:endParaRPr b="1" u="sng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          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$12.1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00</a:t>
            </a:r>
            <a:endParaRPr b="1" u="sng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On the </a:t>
            </a:r>
            <a:r>
              <a:rPr lang="en-US" b="1" dirty="0"/>
              <a:t>left</a:t>
            </a:r>
            <a:r>
              <a:rPr lang="en-US" dirty="0"/>
              <a:t> of the decimal: 0 is used as a </a:t>
            </a:r>
            <a:r>
              <a:rPr lang="en-US" b="1" dirty="0"/>
              <a:t>placeholder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On the </a:t>
            </a:r>
            <a:r>
              <a:rPr lang="en-US" b="1" dirty="0"/>
              <a:t>right</a:t>
            </a:r>
            <a:r>
              <a:rPr lang="en-US" dirty="0"/>
              <a:t> of the decimal: 9’s and 0’s are both </a:t>
            </a:r>
            <a:r>
              <a:rPr lang="en-US" b="1" dirty="0"/>
              <a:t>placeholders</a:t>
            </a:r>
            <a:r>
              <a:rPr lang="en-US" dirty="0"/>
              <a:t>!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10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70</a:t>
            </a:fld>
            <a:endParaRPr dirty="0"/>
          </a:p>
        </p:txBody>
      </p:sp>
      <p:sp>
        <p:nvSpPr>
          <p:cNvPr id="837" name="Google Shape;837;p104"/>
          <p:cNvSpPr txBox="1">
            <a:spLocks noGrp="1"/>
          </p:cNvSpPr>
          <p:nvPr>
            <p:ph type="body" idx="1"/>
          </p:nvPr>
        </p:nvSpPr>
        <p:spPr>
          <a:xfrm>
            <a:off x="502925" y="1610850"/>
            <a:ext cx="4809739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38" name="Google Shape;838;p104"/>
          <p:cNvSpPr txBox="1">
            <a:spLocks noGrp="1"/>
          </p:cNvSpPr>
          <p:nvPr>
            <p:ph type="body" idx="1"/>
          </p:nvPr>
        </p:nvSpPr>
        <p:spPr>
          <a:xfrm>
            <a:off x="473342" y="2435262"/>
            <a:ext cx="4839322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'$90.99'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39" name="Google Shape;839;p104"/>
          <p:cNvSpPr txBox="1">
            <a:spLocks noGrp="1"/>
          </p:cNvSpPr>
          <p:nvPr>
            <p:ph type="body" idx="1"/>
          </p:nvPr>
        </p:nvSpPr>
        <p:spPr>
          <a:xfrm>
            <a:off x="502925" y="3223006"/>
            <a:ext cx="4809739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40" name="Google Shape;840;p104"/>
          <p:cNvSpPr txBox="1">
            <a:spLocks noGrp="1"/>
          </p:cNvSpPr>
          <p:nvPr>
            <p:ph type="body" idx="1"/>
          </p:nvPr>
        </p:nvSpPr>
        <p:spPr>
          <a:xfrm>
            <a:off x="502925" y="4010750"/>
            <a:ext cx="4809739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'$99.000'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" grpId="0" uiExpand="1" build="p" animBg="1"/>
      <p:bldP spid="839" grpId="0" uiExpand="1" build="p" animBg="1"/>
      <p:bldP spid="840" grpId="0" uiExpand="1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5"/>
          <p:cNvSpPr txBox="1">
            <a:spLocks noGrp="1"/>
          </p:cNvSpPr>
          <p:nvPr>
            <p:ph type="title"/>
          </p:nvPr>
        </p:nvSpPr>
        <p:spPr>
          <a:xfrm>
            <a:off x="502925" y="13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46" name="Google Shape;846;p105"/>
          <p:cNvSpPr txBox="1">
            <a:spLocks noGrp="1"/>
          </p:cNvSpPr>
          <p:nvPr>
            <p:ph type="body" idx="1"/>
          </p:nvPr>
        </p:nvSpPr>
        <p:spPr>
          <a:xfrm>
            <a:off x="255482" y="895875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What will be the result when using these masks: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7" name="Google Shape;847;p10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71</a:t>
            </a:fld>
            <a:endParaRPr dirty="0"/>
          </a:p>
        </p:txBody>
      </p:sp>
      <p:sp>
        <p:nvSpPr>
          <p:cNvPr id="848" name="Google Shape;848;p105"/>
          <p:cNvSpPr txBox="1">
            <a:spLocks noGrp="1"/>
          </p:cNvSpPr>
          <p:nvPr>
            <p:ph type="body" idx="1"/>
          </p:nvPr>
        </p:nvSpPr>
        <p:spPr>
          <a:xfrm>
            <a:off x="473342" y="1660695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25.128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49" name="Google Shape;849;p105"/>
          <p:cNvSpPr txBox="1">
            <a:spLocks noGrp="1"/>
          </p:cNvSpPr>
          <p:nvPr>
            <p:ph type="body" idx="1"/>
          </p:nvPr>
        </p:nvSpPr>
        <p:spPr>
          <a:xfrm>
            <a:off x="473342" y="2346495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25.9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6"/>
          <p:cNvSpPr txBox="1">
            <a:spLocks noGrp="1"/>
          </p:cNvSpPr>
          <p:nvPr>
            <p:ph type="title"/>
          </p:nvPr>
        </p:nvSpPr>
        <p:spPr>
          <a:xfrm>
            <a:off x="456650" y="468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55" name="Google Shape;855;p106"/>
          <p:cNvSpPr txBox="1">
            <a:spLocks noGrp="1"/>
          </p:cNvSpPr>
          <p:nvPr>
            <p:ph type="body" idx="1"/>
          </p:nvPr>
        </p:nvSpPr>
        <p:spPr>
          <a:xfrm>
            <a:off x="137160" y="794921"/>
            <a:ext cx="889711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Number Formatting Examples: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$25.1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u="sng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$2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When formatting to the nearest place, you will end up with a </a:t>
            </a:r>
            <a:r>
              <a:rPr lang="en-US" b="1" dirty="0"/>
              <a:t>rounded number</a:t>
            </a:r>
            <a:r>
              <a:rPr lang="en-US" dirty="0"/>
              <a:t>.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10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72</a:t>
            </a:fld>
            <a:endParaRPr dirty="0"/>
          </a:p>
        </p:txBody>
      </p:sp>
      <p:sp>
        <p:nvSpPr>
          <p:cNvPr id="857" name="Google Shape;857;p106"/>
          <p:cNvSpPr txBox="1">
            <a:spLocks noGrp="1"/>
          </p:cNvSpPr>
          <p:nvPr>
            <p:ph type="body" idx="1"/>
          </p:nvPr>
        </p:nvSpPr>
        <p:spPr>
          <a:xfrm>
            <a:off x="292613" y="1374622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25.128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8" name="Google Shape;858;p106"/>
          <p:cNvSpPr txBox="1">
            <a:spLocks noGrp="1"/>
          </p:cNvSpPr>
          <p:nvPr>
            <p:ph type="body" idx="1"/>
          </p:nvPr>
        </p:nvSpPr>
        <p:spPr>
          <a:xfrm>
            <a:off x="292613" y="2796276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25.9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" grpId="0" uiExpand="1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7"/>
          <p:cNvSpPr txBox="1">
            <a:spLocks noGrp="1"/>
          </p:cNvSpPr>
          <p:nvPr>
            <p:ph type="title"/>
          </p:nvPr>
        </p:nvSpPr>
        <p:spPr>
          <a:xfrm>
            <a:off x="456650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Date Functions</a:t>
            </a:r>
            <a:endParaRPr dirty="0"/>
          </a:p>
        </p:txBody>
      </p:sp>
      <p:sp>
        <p:nvSpPr>
          <p:cNvPr id="864" name="Google Shape;864;p107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Next - we will explore some functions related to Date manipulation and formatting.</a:t>
            </a:r>
            <a:endParaRPr dirty="0"/>
          </a:p>
        </p:txBody>
      </p:sp>
      <p:sp>
        <p:nvSpPr>
          <p:cNvPr id="865" name="Google Shape;865;p10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2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Date Formatting</a:t>
            </a:r>
            <a:endParaRPr dirty="0"/>
          </a:p>
        </p:txBody>
      </p:sp>
      <p:sp>
        <p:nvSpPr>
          <p:cNvPr id="905" name="Google Shape;905;p112"/>
          <p:cNvSpPr txBox="1">
            <a:spLocks noGrp="1"/>
          </p:cNvSpPr>
          <p:nvPr>
            <p:ph type="body" idx="1"/>
          </p:nvPr>
        </p:nvSpPr>
        <p:spPr>
          <a:xfrm>
            <a:off x="473342" y="86807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TO_CHAR</a:t>
            </a:r>
            <a:endParaRPr sz="22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Converts a date value into a formatted string (varchar2) value using a formatting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formatting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hire_date contains: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'2021-01-15'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January  15, 2021</a:t>
            </a:r>
            <a:endParaRPr dirty="0"/>
          </a:p>
        </p:txBody>
      </p:sp>
      <p:sp>
        <p:nvSpPr>
          <p:cNvPr id="906" name="Google Shape;906;p1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74</a:t>
            </a:fld>
            <a:endParaRPr dirty="0"/>
          </a:p>
        </p:txBody>
      </p:sp>
      <p:sp>
        <p:nvSpPr>
          <p:cNvPr id="907" name="Google Shape;907;p112"/>
          <p:cNvSpPr txBox="1">
            <a:spLocks noGrp="1"/>
          </p:cNvSpPr>
          <p:nvPr>
            <p:ph type="body" idx="1"/>
          </p:nvPr>
        </p:nvSpPr>
        <p:spPr>
          <a:xfrm>
            <a:off x="542917" y="4404973"/>
            <a:ext cx="8488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hire_date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'Month DD, YYYY'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75</a:t>
            </a:fld>
            <a:endParaRPr dirty="0"/>
          </a:p>
        </p:txBody>
      </p:sp>
      <p:graphicFrame>
        <p:nvGraphicFramePr>
          <p:cNvPr id="913" name="Google Shape;913;p113"/>
          <p:cNvGraphicFramePr/>
          <p:nvPr/>
        </p:nvGraphicFramePr>
        <p:xfrm>
          <a:off x="534900" y="104800"/>
          <a:ext cx="8106025" cy="6245052"/>
        </p:xfrm>
        <a:graphic>
          <a:graphicData uri="http://schemas.openxmlformats.org/drawingml/2006/table">
            <a:tbl>
              <a:tblPr>
                <a:noFill/>
                <a:tableStyleId>{B1F73212-74A6-4C91-8D5E-051C84B44E82}</a:tableStyleId>
              </a:tblPr>
              <a:tblGrid>
                <a:gridCol w="12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Element</a:t>
                      </a:r>
                      <a:endParaRPr sz="18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sz="18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sz="18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Month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Name of month spelled out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September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Mon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 letter month abbreviation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MM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Two digit month value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09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DD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 of month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Between 1 and [ 28, 29, 30, 31 ]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DDD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 of the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 = Jan 1; 365 = Dec 31 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366 = Dec 31 of leap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 of the week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Saturday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YYYY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 digit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Y, YY, YYY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1, 2 or 3 values in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2020, Y = 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2020, YY = 20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2020, YYY = 020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B.C. or A.D.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‘Before Christ’ or ‘anno Domini’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531 B.C.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 A.D.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76</a:t>
            </a:fld>
            <a:endParaRPr dirty="0"/>
          </a:p>
        </p:txBody>
      </p:sp>
      <p:graphicFrame>
        <p:nvGraphicFramePr>
          <p:cNvPr id="919" name="Google Shape;919;p114"/>
          <p:cNvGraphicFramePr/>
          <p:nvPr>
            <p:extLst>
              <p:ext uri="{D42A27DB-BD31-4B8C-83A1-F6EECF244321}">
                <p14:modId xmlns:p14="http://schemas.microsoft.com/office/powerpoint/2010/main" val="3403009560"/>
              </p:ext>
            </p:extLst>
          </p:nvPr>
        </p:nvGraphicFramePr>
        <p:xfrm>
          <a:off x="152400" y="762000"/>
          <a:ext cx="8829675" cy="5204310"/>
        </p:xfrm>
        <a:graphic>
          <a:graphicData uri="http://schemas.openxmlformats.org/drawingml/2006/table">
            <a:tbl>
              <a:tblPr>
                <a:noFill/>
                <a:tableStyleId>{B1F73212-74A6-4C91-8D5E-051C84B44E82}</a:tableStyleId>
              </a:tblPr>
              <a:tblGrid>
                <a:gridCol w="29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Element</a:t>
                      </a:r>
                      <a:endParaRPr sz="20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sz="20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sz="20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Seconds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0-59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SSSS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Seconds past midnight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0-86399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Minute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0-59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HH or HH12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Hours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1-12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AM/A.M. or PM/P.M.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Indicates morning, afternoon evening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*</a:t>
                      </a:r>
                      <a:r>
                        <a:rPr lang="en-US" sz="2000" b="1" dirty="0">
                          <a:solidFill>
                            <a:schemeClr val="accent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Should be used with HH or HH12</a:t>
                      </a:r>
                      <a:endParaRPr sz="2000" b="1" dirty="0">
                        <a:solidFill>
                          <a:schemeClr val="accent3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AM/A.M. (before noon)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PM/P.M. (after Noon)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94522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HH24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Hours (24 hour clock)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0-23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Google Shape;904;p112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8176882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TIME Formatting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52400" y="3118104"/>
            <a:ext cx="8829675" cy="2084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5"/>
          <p:cNvSpPr txBox="1">
            <a:spLocks noGrp="1"/>
          </p:cNvSpPr>
          <p:nvPr>
            <p:ph type="title"/>
          </p:nvPr>
        </p:nvSpPr>
        <p:spPr>
          <a:xfrm>
            <a:off x="502925" y="110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Date Formatting</a:t>
            </a:r>
            <a:endParaRPr dirty="0"/>
          </a:p>
        </p:txBody>
      </p:sp>
      <p:sp>
        <p:nvSpPr>
          <p:cNvPr id="925" name="Google Shape;925;p115"/>
          <p:cNvSpPr txBox="1">
            <a:spLocks noGrp="1"/>
          </p:cNvSpPr>
          <p:nvPr>
            <p:ph type="body" idx="1"/>
          </p:nvPr>
        </p:nvSpPr>
        <p:spPr>
          <a:xfrm>
            <a:off x="383498" y="886361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Date Formatting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Assuming hire_date contains: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'2003-06-17'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Result: 		</a:t>
            </a:r>
            <a:r>
              <a:rPr lang="en-US" sz="2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Tuesday   June      17 	2003</a:t>
            </a: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Assuming hire_date contains: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'2003-06-17'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Result: 		</a:t>
            </a:r>
            <a:r>
              <a:rPr lang="en-US" sz="2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17-Jun-2003</a:t>
            </a: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1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77</a:t>
            </a:fld>
            <a:endParaRPr dirty="0"/>
          </a:p>
        </p:txBody>
      </p:sp>
      <p:sp>
        <p:nvSpPr>
          <p:cNvPr id="927" name="Google Shape;927;p115"/>
          <p:cNvSpPr txBox="1">
            <a:spLocks noGrp="1"/>
          </p:cNvSpPr>
          <p:nvPr>
            <p:ph type="body" idx="1"/>
          </p:nvPr>
        </p:nvSpPr>
        <p:spPr>
          <a:xfrm>
            <a:off x="429773" y="2017311"/>
            <a:ext cx="75045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hire_date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'Day Month DD YYYY'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28" name="Google Shape;928;p115"/>
          <p:cNvSpPr txBox="1">
            <a:spLocks noGrp="1"/>
          </p:cNvSpPr>
          <p:nvPr>
            <p:ph type="body" idx="1"/>
          </p:nvPr>
        </p:nvSpPr>
        <p:spPr>
          <a:xfrm>
            <a:off x="429773" y="4074711"/>
            <a:ext cx="75045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hire_date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'DD-Mon-YYYY'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" grpId="0" uiExpand="1" build="p" animBg="1"/>
      <p:bldP spid="928" grpId="0" build="p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5"/>
          <p:cNvSpPr txBox="1">
            <a:spLocks noGrp="1"/>
          </p:cNvSpPr>
          <p:nvPr>
            <p:ph type="title"/>
          </p:nvPr>
        </p:nvSpPr>
        <p:spPr>
          <a:xfrm>
            <a:off x="502925" y="110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Time Formatting</a:t>
            </a:r>
            <a:endParaRPr dirty="0"/>
          </a:p>
        </p:txBody>
      </p:sp>
      <p:sp>
        <p:nvSpPr>
          <p:cNvPr id="925" name="Google Shape;925;p115"/>
          <p:cNvSpPr txBox="1">
            <a:spLocks noGrp="1"/>
          </p:cNvSpPr>
          <p:nvPr>
            <p:ph type="body" idx="1"/>
          </p:nvPr>
        </p:nvSpPr>
        <p:spPr>
          <a:xfrm>
            <a:off x="383498" y="776633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Time Formatting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en-US" dirty="0"/>
              <a:t>Select the start date and time for job id AC_MGR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7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Result: 		</a:t>
            </a:r>
            <a:r>
              <a:rPr lang="en-US" sz="2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2001-10-28-12:00:00</a:t>
            </a: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1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78</a:t>
            </a:fld>
            <a:endParaRPr dirty="0"/>
          </a:p>
        </p:txBody>
      </p:sp>
      <p:sp>
        <p:nvSpPr>
          <p:cNvPr id="927" name="Google Shape;927;p115"/>
          <p:cNvSpPr txBox="1">
            <a:spLocks noGrp="1"/>
          </p:cNvSpPr>
          <p:nvPr>
            <p:ph type="body" idx="1"/>
          </p:nvPr>
        </p:nvSpPr>
        <p:spPr>
          <a:xfrm>
            <a:off x="155448" y="1874932"/>
            <a:ext cx="8915450" cy="158393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3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TO_CHAR(start_date,'YYYY-MM-DD-HH:MI:SS')</a:t>
            </a:r>
          </a:p>
          <a:p>
            <a:pPr marL="0" lvl="0" indent="0">
              <a:buNone/>
            </a:pP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		AS "Time Started" </a:t>
            </a:r>
          </a:p>
          <a:p>
            <a:pPr marL="0" lvl="0" indent="0">
              <a:buNone/>
            </a:pPr>
            <a:r>
              <a:rPr lang="en-US" sz="23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job_history</a:t>
            </a:r>
          </a:p>
          <a:p>
            <a:pPr marL="0" lvl="0" indent="0">
              <a:buNone/>
            </a:pPr>
            <a:r>
              <a:rPr lang="en-US" sz="23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job_id = 'AC_MGR';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539602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" grpId="0" uiExpand="1" build="p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751336"/>
            <a:ext cx="8604504" cy="5581789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</a:rPr>
              <a:t>TO_DATE</a:t>
            </a:r>
          </a:p>
          <a:p>
            <a:pPr marL="76200" indent="0">
              <a:buNone/>
            </a:pPr>
            <a:endParaRPr lang="en-US" sz="1050" dirty="0"/>
          </a:p>
          <a:p>
            <a:pPr marL="76200" indent="0">
              <a:buNone/>
            </a:pPr>
            <a:r>
              <a:rPr lang="en-US" dirty="0"/>
              <a:t>Converts various date formats from a character representation </a:t>
            </a:r>
            <a:r>
              <a:rPr lang="en-US" b="1" dirty="0"/>
              <a:t>TO</a:t>
            </a:r>
            <a:r>
              <a:rPr lang="en-US" dirty="0"/>
              <a:t> the internal format</a:t>
            </a:r>
            <a:endParaRPr lang="en-US" sz="600" dirty="0"/>
          </a:p>
          <a:p>
            <a:r>
              <a:rPr lang="en-US" dirty="0"/>
              <a:t>This conversion must be done when: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Performing any </a:t>
            </a:r>
            <a:r>
              <a:rPr lang="en-US" b="1" dirty="0"/>
              <a:t>date math </a:t>
            </a:r>
            <a:r>
              <a:rPr lang="en-US" dirty="0"/>
              <a:t>with a </a:t>
            </a:r>
            <a:r>
              <a:rPr lang="en-US" b="1" dirty="0"/>
              <a:t>date constant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Attempting to use a date format your client does not understand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Our machines accept ‘YYYY-MM-DD’ only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function has two parameters</a:t>
            </a:r>
          </a:p>
          <a:p>
            <a:pPr marL="85883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date to convert </a:t>
            </a:r>
            <a:r>
              <a:rPr lang="en-US" dirty="0"/>
              <a:t>to internal format</a:t>
            </a:r>
          </a:p>
          <a:p>
            <a:pPr marL="85883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mask</a:t>
            </a:r>
            <a:r>
              <a:rPr lang="en-US" dirty="0"/>
              <a:t> that identifies what the date string looks like</a:t>
            </a:r>
          </a:p>
          <a:p>
            <a:pPr marL="1025525" lvl="2">
              <a:spcBef>
                <a:spcPts val="0"/>
              </a:spcBef>
            </a:pPr>
            <a:r>
              <a:rPr lang="en-US" dirty="0"/>
              <a:t>What the year, month, and day values 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66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73342" y="151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Before we continue, please be aware: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Throughout these slides our examples may be using hard-coded 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or actual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columns </a:t>
            </a:r>
            <a:r>
              <a:rPr lang="en-US" dirty="0"/>
              <a:t>from tables.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other words: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anywhere we used a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could have used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column_name</a:t>
            </a:r>
            <a:r>
              <a:rPr lang="en-US" dirty="0"/>
              <a:t> from a table.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tend to use literal values for simplicity in these slides.</a:t>
            </a:r>
            <a:br>
              <a:rPr lang="en-US" dirty="0"/>
            </a:b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223" name="Google Shape;223;p32"/>
          <p:cNvSpPr txBox="1"/>
          <p:nvPr/>
        </p:nvSpPr>
        <p:spPr>
          <a:xfrm>
            <a:off x="5061369" y="3034556"/>
            <a:ext cx="36072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061369" y="4020131"/>
            <a:ext cx="36072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UPPER(first_name)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3" grpId="0" animBg="1"/>
      <p:bldP spid="2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5"/>
          <p:cNvSpPr txBox="1">
            <a:spLocks noGrp="1"/>
          </p:cNvSpPr>
          <p:nvPr>
            <p:ph type="title"/>
          </p:nvPr>
        </p:nvSpPr>
        <p:spPr>
          <a:xfrm>
            <a:off x="502925" y="110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TO_DATE - Time Formatting</a:t>
            </a:r>
            <a:endParaRPr dirty="0"/>
          </a:p>
        </p:txBody>
      </p:sp>
      <p:sp>
        <p:nvSpPr>
          <p:cNvPr id="925" name="Google Shape;925;p115"/>
          <p:cNvSpPr txBox="1">
            <a:spLocks noGrp="1"/>
          </p:cNvSpPr>
          <p:nvPr>
            <p:ph type="body" idx="1"/>
          </p:nvPr>
        </p:nvSpPr>
        <p:spPr>
          <a:xfrm>
            <a:off x="383498" y="776633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TO_DATE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Add a new job history that started on June 27</a:t>
            </a:r>
            <a:r>
              <a:rPr lang="en-US" baseline="30000" dirty="0"/>
              <a:t>th</a:t>
            </a:r>
            <a:r>
              <a:rPr lang="en-US" dirty="0"/>
              <a:t>, 2021 at 19:14:06 </a:t>
            </a:r>
            <a:r>
              <a:rPr lang="en-US" dirty="0">
                <a:solidFill>
                  <a:schemeClr val="accent3"/>
                </a:solidFill>
              </a:rPr>
              <a:t>(24 hour clock)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7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IMPORTANT: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 dirty="0">
                <a:sym typeface="Lato"/>
              </a:rPr>
              <a:t>Do not run this</a:t>
            </a:r>
            <a:endParaRPr sz="4000" dirty="0"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1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80</a:t>
            </a:fld>
            <a:endParaRPr dirty="0"/>
          </a:p>
        </p:txBody>
      </p:sp>
      <p:sp>
        <p:nvSpPr>
          <p:cNvPr id="928" name="Google Shape;928;p115"/>
          <p:cNvSpPr txBox="1">
            <a:spLocks noGrp="1"/>
          </p:cNvSpPr>
          <p:nvPr>
            <p:ph type="body" idx="1"/>
          </p:nvPr>
        </p:nvSpPr>
        <p:spPr>
          <a:xfrm>
            <a:off x="269473" y="2097430"/>
            <a:ext cx="8915450" cy="191185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job_history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(employee_id,</a:t>
            </a:r>
            <a:r>
              <a:rPr lang="en-US" sz="2100" b="1" dirty="0">
                <a:solidFill>
                  <a:srgbClr val="00B050"/>
                </a:solidFill>
                <a:latin typeface="IBM Plex Mono"/>
                <a:ea typeface="IBM Plex Mono"/>
                <a:cs typeface="IBM Plex Mono"/>
                <a:sym typeface="IBM Plex Mono"/>
              </a:rPr>
              <a:t>start_date</a:t>
            </a: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,end_date,department_id,job_id)</a:t>
            </a:r>
          </a:p>
          <a:p>
            <a:pPr marL="0" indent="0"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VALUES(000,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100" b="1" dirty="0">
                <a:latin typeface="IBM Plex Mono"/>
                <a:ea typeface="IBM Plex Mono"/>
                <a:cs typeface="IBM Plex Mono"/>
              </a:rPr>
              <a:t>TO_DATE('2021-06-27-19:14:06',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</a:rPr>
              <a:t>					'YYYY-MM-DD-HH24-MI-SS'),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2021-09-27,11,’fake_id’);</a:t>
            </a:r>
            <a:endParaRPr sz="21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6776" y="2790353"/>
            <a:ext cx="381000" cy="339330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93992" y="3261360"/>
            <a:ext cx="740664" cy="231648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14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" grpId="0" uiExpand="1" build="p" animBg="1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6"/>
          <p:cNvSpPr txBox="1">
            <a:spLocks noGrp="1"/>
          </p:cNvSpPr>
          <p:nvPr>
            <p:ph type="title"/>
          </p:nvPr>
        </p:nvSpPr>
        <p:spPr>
          <a:xfrm>
            <a:off x="411400" y="85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Other Functions</a:t>
            </a:r>
            <a:endParaRPr dirty="0"/>
          </a:p>
        </p:txBody>
      </p:sp>
      <p:sp>
        <p:nvSpPr>
          <p:cNvPr id="934" name="Google Shape;934;p116"/>
          <p:cNvSpPr txBox="1">
            <a:spLocks noGrp="1"/>
          </p:cNvSpPr>
          <p:nvPr>
            <p:ph type="body" idx="1"/>
          </p:nvPr>
        </p:nvSpPr>
        <p:spPr>
          <a:xfrm>
            <a:off x="411400" y="854964"/>
            <a:ext cx="8444700" cy="518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COALESCE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1400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dirty="0"/>
              <a:t>Substitutes a value for a NULL value returned by a query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Result:</a:t>
            </a:r>
          </a:p>
          <a:p>
            <a:pPr marL="0" lvl="0" indent="0">
              <a:buNone/>
            </a:pPr>
            <a:r>
              <a:rPr lang="en-US" sz="2000" dirty="0"/>
              <a:t>DEPARTMENT_NAME                MANAGER_ID</a:t>
            </a:r>
          </a:p>
          <a:p>
            <a:pPr marL="0" lvl="0" indent="0">
              <a:buNone/>
            </a:pPr>
            <a:r>
              <a:rPr lang="en-US" sz="2000" dirty="0"/>
              <a:t>------------------------------                 ----------</a:t>
            </a:r>
          </a:p>
          <a:p>
            <a:pPr marL="0" lvl="0" indent="0">
              <a:buNone/>
            </a:pPr>
            <a:r>
              <a:rPr lang="en-US" sz="2000" dirty="0"/>
              <a:t>Accounting                                    205</a:t>
            </a:r>
          </a:p>
          <a:p>
            <a:pPr marL="0" lvl="0" indent="0">
              <a:buNone/>
            </a:pPr>
            <a:r>
              <a:rPr lang="en-US" sz="2000" dirty="0"/>
              <a:t>Treasury                                 </a:t>
            </a:r>
          </a:p>
          <a:p>
            <a:pPr marL="0" lvl="0" indent="0">
              <a:buNone/>
            </a:pPr>
            <a:r>
              <a:rPr lang="en-US" sz="2000" dirty="0"/>
              <a:t>Corporate Tax </a:t>
            </a:r>
            <a:endParaRPr sz="2000" dirty="0"/>
          </a:p>
        </p:txBody>
      </p:sp>
      <p:sp>
        <p:nvSpPr>
          <p:cNvPr id="935" name="Google Shape;935;p1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81</a:t>
            </a:fld>
            <a:endParaRPr dirty="0"/>
          </a:p>
        </p:txBody>
      </p:sp>
      <p:sp>
        <p:nvSpPr>
          <p:cNvPr id="936" name="Google Shape;936;p116"/>
          <p:cNvSpPr txBox="1">
            <a:spLocks noGrp="1"/>
          </p:cNvSpPr>
          <p:nvPr>
            <p:ph type="body" idx="1"/>
          </p:nvPr>
        </p:nvSpPr>
        <p:spPr>
          <a:xfrm>
            <a:off x="411400" y="2392458"/>
            <a:ext cx="7967700" cy="133829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department_name, manager_id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departments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department_id IN (110,120,130);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6944" y="5440680"/>
            <a:ext cx="3429000" cy="72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Two departments do not have a manager_id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6"/>
          <p:cNvSpPr txBox="1">
            <a:spLocks noGrp="1"/>
          </p:cNvSpPr>
          <p:nvPr>
            <p:ph type="title"/>
          </p:nvPr>
        </p:nvSpPr>
        <p:spPr>
          <a:xfrm>
            <a:off x="411400" y="85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Other Functions</a:t>
            </a:r>
            <a:endParaRPr dirty="0"/>
          </a:p>
        </p:txBody>
      </p:sp>
      <p:sp>
        <p:nvSpPr>
          <p:cNvPr id="934" name="Google Shape;934;p116"/>
          <p:cNvSpPr txBox="1">
            <a:spLocks noGrp="1"/>
          </p:cNvSpPr>
          <p:nvPr>
            <p:ph type="body" idx="1"/>
          </p:nvPr>
        </p:nvSpPr>
        <p:spPr>
          <a:xfrm>
            <a:off x="411400" y="854964"/>
            <a:ext cx="8622872" cy="556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dirty="0">
                <a:sym typeface="Lato"/>
              </a:rPr>
              <a:t>Now use the COALESCE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Result:</a:t>
            </a:r>
          </a:p>
          <a:p>
            <a:pPr marL="0" lvl="0" indent="0">
              <a:buNone/>
            </a:pPr>
            <a:r>
              <a:rPr lang="en-US" sz="2000" dirty="0"/>
              <a:t>DEPARTMENT_NAME                MANAGER_ID</a:t>
            </a:r>
          </a:p>
          <a:p>
            <a:pPr marL="0" lvl="0" indent="0">
              <a:buNone/>
            </a:pPr>
            <a:r>
              <a:rPr lang="en-US" sz="2000" dirty="0"/>
              <a:t>------------------------------                 ----------</a:t>
            </a:r>
          </a:p>
          <a:p>
            <a:pPr marL="0" lvl="0" indent="0">
              <a:buNone/>
            </a:pPr>
            <a:r>
              <a:rPr lang="en-US" sz="2000" dirty="0"/>
              <a:t>Accounting                                    205</a:t>
            </a:r>
          </a:p>
          <a:p>
            <a:pPr marL="0" lvl="0" indent="0">
              <a:buNone/>
            </a:pPr>
            <a:r>
              <a:rPr lang="en-US" sz="2000" dirty="0"/>
              <a:t>Treasury            		  Manager not assigned                     </a:t>
            </a:r>
          </a:p>
          <a:p>
            <a:pPr marL="0" lvl="0" indent="0">
              <a:buNone/>
            </a:pPr>
            <a:r>
              <a:rPr lang="en-US" sz="2000" dirty="0"/>
              <a:t>Corporate Tax 			  Manager not assigned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Column ‘</a:t>
            </a:r>
            <a:r>
              <a:rPr lang="en-US" dirty="0">
                <a:solidFill>
                  <a:schemeClr val="accent3"/>
                </a:solidFill>
              </a:rPr>
              <a:t>manager_id</a:t>
            </a:r>
            <a:r>
              <a:rPr lang="en-US" dirty="0"/>
              <a:t>’ is numeric, so it must be converted to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CHAR</a:t>
            </a:r>
            <a:r>
              <a:rPr lang="en-US" dirty="0"/>
              <a:t> for this query to work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935" name="Google Shape;935;p1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82</a:t>
            </a:fld>
            <a:endParaRPr dirty="0"/>
          </a:p>
        </p:txBody>
      </p:sp>
      <p:sp>
        <p:nvSpPr>
          <p:cNvPr id="936" name="Google Shape;936;p116"/>
          <p:cNvSpPr txBox="1">
            <a:spLocks noGrp="1"/>
          </p:cNvSpPr>
          <p:nvPr>
            <p:ph type="body" idx="1"/>
          </p:nvPr>
        </p:nvSpPr>
        <p:spPr>
          <a:xfrm>
            <a:off x="411400" y="1286034"/>
            <a:ext cx="8554348" cy="196008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department_name, COALESCE(TO_CHAR(manager_id, '9999'),'Manager not assigned') AS Manager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departments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department_id IN (110,120,130);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698781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3793"/>
            <a:ext cx="8416788" cy="456360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+mn-lt"/>
              </a:rPr>
              <a:t>We have seen the use of many different functions in SQL that can help you answer more complicated questions!</a:t>
            </a:r>
          </a:p>
          <a:p>
            <a:pPr marL="76200" indent="0">
              <a:spcBef>
                <a:spcPts val="1200"/>
              </a:spcBef>
              <a:buNone/>
            </a:pPr>
            <a:r>
              <a:rPr lang="en-US" b="1" dirty="0">
                <a:latin typeface="+mn-lt"/>
              </a:rPr>
              <a:t>You should now be able to answer the following: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What is a function?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Describe </a:t>
            </a:r>
            <a:r>
              <a:rPr lang="en-US" b="1" dirty="0"/>
              <a:t>Character</a:t>
            </a:r>
            <a:r>
              <a:rPr lang="en-US" dirty="0">
                <a:latin typeface="+mn-lt"/>
              </a:rPr>
              <a:t> functions from this module.</a:t>
            </a:r>
          </a:p>
          <a:p>
            <a:pPr>
              <a:spcBef>
                <a:spcPts val="1200"/>
              </a:spcBef>
            </a:pPr>
            <a:r>
              <a:rPr lang="en-US" dirty="0"/>
              <a:t>Describe </a:t>
            </a:r>
            <a:r>
              <a:rPr lang="en-US" b="1" dirty="0"/>
              <a:t>Number</a:t>
            </a:r>
            <a:r>
              <a:rPr lang="en-US" dirty="0"/>
              <a:t> functions from this module.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Explain what symbol is used to do string concatenation in SQL?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44545"/>
      </p:ext>
    </p:extLst>
  </p:cSld>
  <p:clrMapOvr>
    <a:masterClrMapping/>
  </p:clrMapOvr>
  <p:transition spd="med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8" y="112332"/>
            <a:ext cx="7200900" cy="500100"/>
          </a:xfrm>
        </p:spPr>
        <p:txBody>
          <a:bodyPr/>
          <a:lstStyle/>
          <a:p>
            <a:r>
              <a:rPr lang="en-US" dirty="0"/>
              <a:t>Up Next . . 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342" y="950369"/>
            <a:ext cx="8325900" cy="4563600"/>
          </a:xfrm>
        </p:spPr>
        <p:txBody>
          <a:bodyPr/>
          <a:lstStyle/>
          <a:p>
            <a:r>
              <a:rPr lang="en-US" dirty="0"/>
              <a:t>Aggregate Functions: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SUM</a:t>
            </a:r>
            <a:r>
              <a:rPr lang="en-US" dirty="0"/>
              <a:t>(), </a:t>
            </a:r>
            <a:r>
              <a:rPr lang="en-US" b="1" dirty="0"/>
              <a:t>MIN</a:t>
            </a:r>
            <a:r>
              <a:rPr lang="en-US" dirty="0"/>
              <a:t>(), </a:t>
            </a:r>
            <a:r>
              <a:rPr lang="en-US" b="1" dirty="0"/>
              <a:t>MAX</a:t>
            </a:r>
            <a:r>
              <a:rPr lang="en-US" dirty="0"/>
              <a:t>(), </a:t>
            </a:r>
            <a:r>
              <a:rPr lang="en-US" b="1" dirty="0"/>
              <a:t>AVG</a:t>
            </a:r>
            <a:r>
              <a:rPr lang="en-US" dirty="0"/>
              <a:t>(), </a:t>
            </a:r>
            <a:r>
              <a:rPr lang="en-US" b="1" dirty="0"/>
              <a:t>COUNT</a:t>
            </a:r>
            <a:r>
              <a:rPr lang="en-US" dirty="0"/>
              <a:t>().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New keyword: </a:t>
            </a:r>
            <a:r>
              <a:rPr lang="en-US" b="1" dirty="0"/>
              <a:t>GROUP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071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283464" y="831497"/>
            <a:ext cx="866851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There are a lot of built-in functions in SQL and we are certainly not covering all of them!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In the following slides we will be covering some useful </a:t>
            </a:r>
            <a:r>
              <a:rPr lang="en-US" b="1" dirty="0"/>
              <a:t>Character Manipulation Functions</a:t>
            </a:r>
            <a:r>
              <a:rPr lang="en-US" dirty="0"/>
              <a:t>:  </a:t>
            </a: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UPPER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LOWER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INITCAP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SUBSTR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POSITION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LENGTH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LPAD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RPAD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TRIM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LTRIM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RTRIM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REPLACE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TRANSLATE</a:t>
            </a:r>
            <a:r>
              <a:rPr lang="en-US" dirty="0"/>
              <a:t>,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CONCAT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15AB7D-EB28-4F2C-941D-DBF3A74778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98E36-B716-470D-A892-9F8832AAF73F}">
  <ds:schemaRefs>
    <ds:schemaRef ds:uri="http://schemas.microsoft.com/office/2006/metadata/properties"/>
    <ds:schemaRef ds:uri="http://www.w3.org/2000/xmlns/"/>
    <ds:schemaRef ds:uri="9af92f5f-b7de-48a0-8ceb-b2ecdbad9266"/>
    <ds:schemaRef ds:uri="http://www.w3.org/2001/XMLSchema-instance"/>
    <ds:schemaRef ds:uri="b02f8d7d-7bea-45ea-802c-6ef2eb648d45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041046-3500-4811-A6AB-F2BB263FA31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02f8d7d-7bea-45ea-802c-6ef2eb648d45"/>
    <ds:schemaRef ds:uri="9af92f5f-b7de-48a0-8ceb-b2ecdbad92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21086</TotalTime>
  <Words>4843</Words>
  <Application>Microsoft Office PowerPoint</Application>
  <PresentationFormat>全屏显示(4:3)</PresentationFormat>
  <Paragraphs>985</Paragraphs>
  <Slides>84</Slides>
  <Notes>82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86" baseType="lpstr">
      <vt:lpstr>Streamline</vt:lpstr>
      <vt:lpstr>Streamline</vt:lpstr>
      <vt:lpstr>Built-In SQL Functions</vt:lpstr>
      <vt:lpstr>In These Slides . . .</vt:lpstr>
      <vt:lpstr>Built-in Functions</vt:lpstr>
      <vt:lpstr>Built-in Functions</vt:lpstr>
      <vt:lpstr>WHERE Clause - Comparison Test </vt:lpstr>
      <vt:lpstr>Built-in Functions - Renaming columns</vt:lpstr>
      <vt:lpstr>Built-in Functions - Syntax</vt:lpstr>
      <vt:lpstr>Built-in Functions - Character Manipulation</vt:lpstr>
      <vt:lpstr>Built-in Functions - Character Manipulation</vt:lpstr>
      <vt:lpstr>Functions - LOWER</vt:lpstr>
      <vt:lpstr>Functions - LOWER</vt:lpstr>
      <vt:lpstr>Functions - INITCAP</vt:lpstr>
      <vt:lpstr>Functions - SUBSTR</vt:lpstr>
      <vt:lpstr>Functions - Character Positions</vt:lpstr>
      <vt:lpstr>Functions - SUBSTR Parameters</vt:lpstr>
      <vt:lpstr>Built-in Functions - Character Manipulation</vt:lpstr>
      <vt:lpstr>Functions - SUBSTR Examples</vt:lpstr>
      <vt:lpstr>Functions - SUBSTR Parameters</vt:lpstr>
      <vt:lpstr>Functions - SUBSTR Parameters</vt:lpstr>
      <vt:lpstr>Functions - SUBSTR Parameters</vt:lpstr>
      <vt:lpstr>Functions - SUBSTR Parameters</vt:lpstr>
      <vt:lpstr>Functions -POSITION</vt:lpstr>
      <vt:lpstr>Functions -POSITION Parameters</vt:lpstr>
      <vt:lpstr>Functions -POSITION Parameters</vt:lpstr>
      <vt:lpstr>Functions -POSITION Table Example</vt:lpstr>
      <vt:lpstr>Function -POSITION Table Example</vt:lpstr>
      <vt:lpstr>Functions - LENGTH</vt:lpstr>
      <vt:lpstr>Functions - LENGTH</vt:lpstr>
      <vt:lpstr>Functions - LENGTH</vt:lpstr>
      <vt:lpstr>Functions - LENGTH</vt:lpstr>
      <vt:lpstr>Functions - LPAD / RPAD</vt:lpstr>
      <vt:lpstr>Functions - LPAD / RPAD Parameters</vt:lpstr>
      <vt:lpstr>Functions - LPAD / RPAD Parameters</vt:lpstr>
      <vt:lpstr>Functions -  LPAD / RPAD Parameters</vt:lpstr>
      <vt:lpstr>Functions -  LPAD / RPAD Parameters</vt:lpstr>
      <vt:lpstr>Functions - TRIM</vt:lpstr>
      <vt:lpstr>Functions - LTRIM</vt:lpstr>
      <vt:lpstr>Functions - RTRIM</vt:lpstr>
      <vt:lpstr>Functions - CONCAT</vt:lpstr>
      <vt:lpstr>Alternative SQL Concatenation - ||</vt:lpstr>
      <vt:lpstr>Concatenation Examples</vt:lpstr>
      <vt:lpstr>Concatenation Examples</vt:lpstr>
      <vt:lpstr>Functions - REPLACE</vt:lpstr>
      <vt:lpstr>Concatenation Examples</vt:lpstr>
      <vt:lpstr>Concatenation Examples</vt:lpstr>
      <vt:lpstr>Functions - TRANSLATE</vt:lpstr>
      <vt:lpstr>Functions - TRANSLATE</vt:lpstr>
      <vt:lpstr>Functions - TRANSLATE</vt:lpstr>
      <vt:lpstr>Advanced Function Examples</vt:lpstr>
      <vt:lpstr>Advanced Function Examples</vt:lpstr>
      <vt:lpstr>Advanced Function Examples</vt:lpstr>
      <vt:lpstr>Advanced Function Examples</vt:lpstr>
      <vt:lpstr>Advanced Function Examples</vt:lpstr>
      <vt:lpstr>Advanced Function Examples</vt:lpstr>
      <vt:lpstr>Advanced Function Examples</vt:lpstr>
      <vt:lpstr>Functions - Number Functions</vt:lpstr>
      <vt:lpstr>Functions - Numbers</vt:lpstr>
      <vt:lpstr>Functions - ROUND - Examples</vt:lpstr>
      <vt:lpstr>Functions - ROUND - Example Solutions</vt:lpstr>
      <vt:lpstr>Functions - Numbers</vt:lpstr>
      <vt:lpstr>Functions - TRUNC - Examples</vt:lpstr>
      <vt:lpstr>Functions - TRUNC - Example Solutions</vt:lpstr>
      <vt:lpstr>Functions - Modulus</vt:lpstr>
      <vt:lpstr>Functions - Absolute Value</vt:lpstr>
      <vt:lpstr>Functions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Date Functions</vt:lpstr>
      <vt:lpstr>Functions - Date Formatting</vt:lpstr>
      <vt:lpstr>PowerPoint 演示文稿</vt:lpstr>
      <vt:lpstr>Functions - TIME Formatting</vt:lpstr>
      <vt:lpstr>Functions - TO_CHAR - Date Formatting</vt:lpstr>
      <vt:lpstr>Functions - TO_CHAR - Time Formatting</vt:lpstr>
      <vt:lpstr>Date Functions -</vt:lpstr>
      <vt:lpstr>Functions - TO_DATE - Time Formatting</vt:lpstr>
      <vt:lpstr>Functions - Other Functions</vt:lpstr>
      <vt:lpstr>Functions - Other Functions</vt:lpstr>
      <vt:lpstr>Summary</vt:lpstr>
      <vt:lpstr>Up Next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SQL Functions</dc:title>
  <cp:lastModifiedBy>David Shabaga</cp:lastModifiedBy>
  <cp:revision>131</cp:revision>
  <dcterms:modified xsi:type="dcterms:W3CDTF">2022-12-30T00:12:11Z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