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34"/>
  </p:notesMasterIdLst>
  <p:sldIdLst>
    <p:sldId id="285" r:id="rId5"/>
    <p:sldId id="284" r:id="rId6"/>
    <p:sldId id="283" r:id="rId7"/>
    <p:sldId id="282" r:id="rId8"/>
    <p:sldId id="281" r:id="rId9"/>
    <p:sldId id="280" r:id="rId10"/>
    <p:sldId id="279" r:id="rId11"/>
    <p:sldId id="278" r:id="rId12"/>
    <p:sldId id="277" r:id="rId13"/>
    <p:sldId id="276" r:id="rId14"/>
    <p:sldId id="275" r:id="rId15"/>
    <p:sldId id="274" r:id="rId16"/>
    <p:sldId id="273" r:id="rId17"/>
    <p:sldId id="272" r:id="rId18"/>
    <p:sldId id="271" r:id="rId19"/>
    <p:sldId id="270" r:id="rId20"/>
    <p:sldId id="269" r:id="rId21"/>
    <p:sldId id="268" r:id="rId22"/>
    <p:sldId id="267" r:id="rId23"/>
    <p:sldId id="266" r:id="rId24"/>
    <p:sldId id="265" r:id="rId25"/>
    <p:sldId id="264" r:id="rId26"/>
    <p:sldId id="263" r:id="rId27"/>
    <p:sldId id="262" r:id="rId28"/>
    <p:sldId id="261" r:id="rId29"/>
    <p:sldId id="260" r:id="rId30"/>
    <p:sldId id="259" r:id="rId31"/>
    <p:sldId id="258" r:id="rId32"/>
    <p:sldId id="257" r:id="rId33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IBM Plex Mono" panose="020B0509050203000203" pitchFamily="49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Lato Light" panose="020F0502020204030203" pitchFamily="34" charset="0"/>
      <p:regular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6421B-4FF8-43E6-96D7-C1FD320E293A}" v="103" dt="2022-11-22T14:24:14.878"/>
    <p1510:client id="{E5206D4F-53F8-421F-90B1-7A7D3FF48C70}" v="30" dt="2022-11-22T14:26:4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97" autoAdjust="0"/>
  </p:normalViewPr>
  <p:slideViewPr>
    <p:cSldViewPr snapToGrid="0">
      <p:cViewPr varScale="1">
        <p:scale>
          <a:sx n="58" d="100"/>
          <a:sy n="58" d="100"/>
        </p:scale>
        <p:origin x="20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7834f2401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a7834f24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dd92eb9bc_0_2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add92eb9b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dd92eb9bc_0_25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9" name="Google Shape;249;gadd92eb9b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7834f2401_0_1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9" name="Google Shape;259;ga7834f240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dd92eb9bc_0_2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add92eb9b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dd92eb9bc_0_26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add92eb9b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dd92eb9bc_0_27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add92eb9b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dd92eb9bc_0_28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add92eb9bc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dd92eb9bc_0_30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add92eb9bc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578501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578501eb0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a578501eb0_0_0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dd92eb9bc_0_7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add92eb9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578501e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578501eb0_0_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a578501eb0_0_12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578501e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578501eb0_0_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a578501eb0_0_25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578501e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578501eb0_0_5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a578501eb0_0_5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dd92eb9bc_0_3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add92eb9b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dd92eb9bc_0_34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add92eb9bc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dd92eb9bc_0_41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It’s Correlated!</a:t>
            </a:r>
            <a:endParaRPr/>
          </a:p>
        </p:txBody>
      </p:sp>
      <p:sp>
        <p:nvSpPr>
          <p:cNvPr id="366" name="Google Shape;366;gadd92eb9bc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dd92eb9bc_0_4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add92eb9b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dd92eb9bc_0_3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gadd92eb9bc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dd92eb9bc_0_43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add92eb9bc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dd92eb9bc_0_44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However the same result can be found with: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SELECT </a:t>
            </a:r>
            <a:r>
              <a:rPr lang="en-US" dirty="0" err="1"/>
              <a:t>job_id</a:t>
            </a:r>
            <a:r>
              <a:rPr lang="en-US" dirty="0"/>
              <a:t>, AVG(salary) AS "Average"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FROM Employees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GROUP BY </a:t>
            </a:r>
            <a:r>
              <a:rPr lang="en-US" dirty="0" err="1"/>
              <a:t>job_id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ORDER BY "Average" ASC;</a:t>
            </a:r>
            <a:endParaRPr/>
          </a:p>
        </p:txBody>
      </p:sp>
      <p:sp>
        <p:nvSpPr>
          <p:cNvPr id="400" name="Google Shape;400;gadd92eb9bc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d92eb9bc_0_15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dd92eb9b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d92eb9bc_0_20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add92eb9b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d92eb9bc_0_2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add92eb9b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dd92eb9bc_0_22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add92eb9b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dd92eb9bc_0_2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add92eb9b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dd92eb9bc_0_2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add92eb9b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834f2401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a7834f24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73342" y="994636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73342" y="47461"/>
            <a:ext cx="7688700" cy="55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73341" y="1011399"/>
            <a:ext cx="8448467" cy="461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400">
                <a:latin typeface="+mn-lt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7674" y="22151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7674" y="1209491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Subqueries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659367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-Multiple Row Results</a:t>
            </a:r>
            <a:endParaRPr dirty="0"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473342" y="100523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let’s see some examples of multiple row results returned from a subquery.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will not be able to use comparison operators, instead we must use: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dirty="0"/>
              <a:t> and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071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456648" y="955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-Multiple Row Results</a:t>
            </a:r>
            <a:endParaRPr dirty="0"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456648" y="81309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Display department names </a:t>
            </a:r>
            <a:r>
              <a:rPr lang="en-US" i="1" dirty="0"/>
              <a:t>(there will be many)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that have an employee with the last name of: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Smith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MULTIPLE employees (rows) are returned from the subquery, causing the following error:</a:t>
            </a:r>
            <a:endParaRPr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271794" y="1851461"/>
            <a:ext cx="8403000" cy="232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Departments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e.department_id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'Smith'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629FC-FFD6-43CF-AD14-1EC84769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78" y="5302800"/>
            <a:ext cx="6410325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5306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473342" y="905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Many Row Result</a:t>
            </a:r>
            <a:endParaRPr dirty="0"/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292608" y="913793"/>
            <a:ext cx="8695944" cy="4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fix this issue, we replace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-US" dirty="0"/>
              <a:t> operator with: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Note:</a:t>
            </a:r>
            <a:r>
              <a:rPr lang="en-US" dirty="0"/>
              <a:t> When multiple rows are returned, we must use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dirty="0"/>
              <a:t> or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endParaRPr lang="en-US" dirty="0">
              <a:ea typeface="IBM Plex Mono"/>
              <a:cs typeface="IBM Plex Mono"/>
            </a:endParaRPr>
          </a:p>
          <a:p>
            <a:pPr marL="0" lvl="0" indent="0" algn="l" rtl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dirty="0"/>
              <a:t>This is because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d.department_id</a:t>
            </a:r>
            <a:r>
              <a:rPr lang="en-US" dirty="0"/>
              <a:t> must check against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collection </a:t>
            </a:r>
            <a:r>
              <a:rPr lang="en-US" dirty="0"/>
              <a:t>of possible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e.department_id</a:t>
            </a:r>
            <a:r>
              <a:rPr lang="en-US" dirty="0"/>
              <a:t> values.</a:t>
            </a:r>
          </a:p>
          <a:p>
            <a:pPr marL="0" indent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dirty="0"/>
              <a:t>Only one result because all of the Smiths work for the same department!</a:t>
            </a:r>
          </a:p>
          <a:p>
            <a:pPr marL="0" lvl="0" indent="0" algn="l" rtl="0">
              <a:lnSpc>
                <a:spcPct val="115000"/>
              </a:lnSpc>
              <a:spcAft>
                <a:spcPts val="1800"/>
              </a:spcAft>
              <a:buNone/>
            </a:pPr>
            <a:endParaRPr dirty="0"/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484592" y="1433693"/>
            <a:ext cx="8403000" cy="232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Departments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e.department_id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'Smith'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4519217" y="2232918"/>
            <a:ext cx="554400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/>
          <p:nvPr/>
        </p:nvSpPr>
        <p:spPr>
          <a:xfrm>
            <a:off x="6848850" y="972471"/>
            <a:ext cx="554400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901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509700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Many Row Result</a:t>
            </a:r>
            <a:endParaRPr dirty="0"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374354" y="922937"/>
            <a:ext cx="8325900" cy="4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Display the job titles of </a:t>
            </a:r>
            <a:br>
              <a:rPr lang="en-US" dirty="0"/>
            </a:br>
            <a:r>
              <a:rPr lang="en-US" dirty="0"/>
              <a:t>all the employees who do not have </a:t>
            </a:r>
            <a:br>
              <a:rPr lang="en-US" dirty="0"/>
            </a:br>
            <a:r>
              <a:rPr lang="en-US" dirty="0"/>
              <a:t>a 515 area code.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]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700" dirty="0"/>
            </a:b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There are many employees without a 515 area code.</a:t>
            </a:r>
            <a:br>
              <a:rPr lang="en-US" dirty="0"/>
            </a:br>
            <a:r>
              <a:rPr lang="en-US" dirty="0"/>
              <a:t>A collection of employees is returned in the subquery.</a:t>
            </a:r>
            <a:br>
              <a:rPr lang="en-US" dirty="0"/>
            </a:br>
            <a:r>
              <a:rPr lang="en-US" dirty="0"/>
              <a:t>The outer query uses this collection to filter out job rows.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63" name="Google Shape;263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374354" y="2338201"/>
            <a:ext cx="8403000" cy="232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IN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e.phone_number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LIKE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'515%'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30692" y="696323"/>
            <a:ext cx="3438988" cy="3014344"/>
            <a:chOff x="5705012" y="615825"/>
            <a:chExt cx="3438988" cy="30143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5012" y="615825"/>
              <a:ext cx="1469804" cy="30143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5892" y="1046007"/>
              <a:ext cx="1478108" cy="138676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4816" y="1344950"/>
              <a:ext cx="491076" cy="1087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2783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Non-Correlated Subqueries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body" idx="1"/>
          </p:nvPr>
        </p:nvSpPr>
        <p:spPr>
          <a:xfrm>
            <a:off x="473342" y="92293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only seen examples of </a:t>
            </a: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non-correlated</a:t>
            </a:r>
            <a:r>
              <a:rPr lang="en-US" dirty="0"/>
              <a:t> subqueries.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 subquery portion is only executed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ONCE </a:t>
            </a:r>
            <a:r>
              <a:rPr lang="en-US" dirty="0"/>
              <a:t>and then the value is used by the outer query.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The subquery portion can be run independently from the outer query. 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582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45665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Non-Correlated Subquery Example</a:t>
            </a:r>
            <a:endParaRPr dirty="0"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340302" y="3270847"/>
            <a:ext cx="8519348" cy="306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database executes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inner query</a:t>
            </a:r>
            <a:r>
              <a:rPr lang="en-US" dirty="0"/>
              <a:t> (subquery)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first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outer query</a:t>
            </a:r>
            <a:r>
              <a:rPr lang="en-US" dirty="0"/>
              <a:t> will execute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second </a:t>
            </a:r>
            <a:r>
              <a:rPr lang="en-US" dirty="0"/>
              <a:t>and compare each row’s </a:t>
            </a:r>
            <a:r>
              <a:rPr lang="en-US" dirty="0" err="1"/>
              <a:t>department_id</a:t>
            </a:r>
            <a:r>
              <a:rPr lang="en-US" dirty="0"/>
              <a:t> with the results of the inner query.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We can execute the inner query without needing the outer query at all.</a:t>
            </a:r>
            <a:endParaRPr dirty="0"/>
          </a:p>
        </p:txBody>
      </p:sp>
      <p:sp>
        <p:nvSpPr>
          <p:cNvPr id="278" name="Google Shape;27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79" name="Google Shape;279;p39"/>
          <p:cNvSpPr txBox="1"/>
          <p:nvPr/>
        </p:nvSpPr>
        <p:spPr>
          <a:xfrm>
            <a:off x="456650" y="739748"/>
            <a:ext cx="8403000" cy="2405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Departments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0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d.department_id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e.department_id</a:t>
            </a:r>
            <a:endParaRPr sz="20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sz="20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0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'Smith'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1788731" y="1705784"/>
            <a:ext cx="5975400" cy="115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059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  <p:bldP spid="2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Correlated Subqueries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body" idx="1"/>
          </p:nvPr>
        </p:nvSpPr>
        <p:spPr>
          <a:xfrm>
            <a:off x="228600" y="968656"/>
            <a:ext cx="8769096" cy="526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Correlated</a:t>
            </a:r>
            <a:r>
              <a:rPr lang="en-US" dirty="0"/>
              <a:t> subqueries are queries where the subquery portion is executed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many </a:t>
            </a:r>
            <a:r>
              <a:rPr lang="en-US" dirty="0"/>
              <a:t>times.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The inner query </a:t>
            </a:r>
            <a:r>
              <a:rPr lang="en-US" i="1" dirty="0"/>
              <a:t>(subquery) </a:t>
            </a:r>
            <a:r>
              <a:rPr lang="en-US" dirty="0"/>
              <a:t>will have a </a:t>
            </a:r>
            <a:r>
              <a:rPr lang="en-US" b="1" i="1" dirty="0"/>
              <a:t>reference</a:t>
            </a:r>
            <a:r>
              <a:rPr lang="en-US" dirty="0"/>
              <a:t> to the outer query.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dirty="0"/>
              <a:t>Therefore, the subquery portion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CANNOT</a:t>
            </a:r>
            <a:r>
              <a:rPr lang="en-US" dirty="0"/>
              <a:t> be run independently from the outer query. </a:t>
            </a:r>
          </a:p>
          <a:p>
            <a:pPr marL="76200" indent="0">
              <a:lnSpc>
                <a:spcPct val="80000"/>
              </a:lnSpc>
              <a:spcBef>
                <a:spcPts val="1200"/>
              </a:spcBef>
              <a:buClrTx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Note: </a:t>
            </a:r>
            <a:r>
              <a:rPr lang="en-US" altLang="en-US" dirty="0"/>
              <a:t>For this reason a Correlated Subquery always takes SIGNIFICANTLY LONGER to run than: </a:t>
            </a:r>
          </a:p>
          <a:p>
            <a:pPr marL="969963">
              <a:lnSpc>
                <a:spcPct val="8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n-US" altLang="en-US" dirty="0">
                <a:latin typeface="+mn-lt"/>
              </a:rPr>
              <a:t>A query that does not have a subquery or </a:t>
            </a:r>
          </a:p>
          <a:p>
            <a:pPr marL="969963">
              <a:lnSpc>
                <a:spcPct val="8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n-US" altLang="en-US" dirty="0">
                <a:latin typeface="+mn-lt"/>
              </a:rPr>
              <a:t>Has a non-correlated subquery.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  <a:buNone/>
            </a:pPr>
            <a:endParaRPr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160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Correlated Subquery</a:t>
            </a:r>
            <a:endParaRPr dirty="0"/>
          </a:p>
        </p:txBody>
      </p:sp>
      <p:sp>
        <p:nvSpPr>
          <p:cNvPr id="293" name="Google Shape;293;p41"/>
          <p:cNvSpPr txBox="1">
            <a:spLocks noGrp="1"/>
          </p:cNvSpPr>
          <p:nvPr>
            <p:ph type="body" idx="1"/>
          </p:nvPr>
        </p:nvSpPr>
        <p:spPr>
          <a:xfrm>
            <a:off x="219456" y="640381"/>
            <a:ext cx="8759952" cy="569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Example 1</a:t>
            </a:r>
            <a:r>
              <a:rPr lang="en-US" dirty="0"/>
              <a:t>: Find any job, who has an</a:t>
            </a:r>
            <a:br>
              <a:rPr lang="en-US" dirty="0"/>
            </a:br>
            <a:r>
              <a:rPr lang="en-US" dirty="0"/>
              <a:t> employee with the max salary: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000" dirty="0"/>
              <a:t>The database executes the </a:t>
            </a:r>
            <a:r>
              <a:rPr lang="en-US" sz="2000" b="1" dirty="0">
                <a:ea typeface="Lato"/>
                <a:cs typeface="Lato"/>
                <a:sym typeface="Lato"/>
              </a:rPr>
              <a:t>outer query</a:t>
            </a:r>
            <a:r>
              <a:rPr lang="en-US" sz="2000" dirty="0"/>
              <a:t> </a:t>
            </a:r>
            <a:r>
              <a:rPr lang="en-US" sz="2000" b="1" dirty="0">
                <a:ea typeface="Lato"/>
                <a:cs typeface="Lato"/>
                <a:sym typeface="Lato"/>
              </a:rPr>
              <a:t>first</a:t>
            </a:r>
            <a:r>
              <a:rPr lang="en-US" sz="2000" dirty="0"/>
              <a:t>. </a:t>
            </a:r>
          </a:p>
          <a:p>
            <a:pPr indent="-261938">
              <a:lnSpc>
                <a:spcPct val="9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n-US" altLang="en-US" sz="2000" dirty="0"/>
              <a:t>The subquery </a:t>
            </a:r>
            <a:r>
              <a:rPr lang="en-US" altLang="en-US" sz="2000" b="1" dirty="0"/>
              <a:t>cannot</a:t>
            </a:r>
            <a:r>
              <a:rPr lang="en-US" altLang="en-US" sz="2000" dirty="0"/>
              <a:t> run first as the column </a:t>
            </a:r>
            <a:r>
              <a:rPr lang="en-US" altLang="en-US" sz="2000" dirty="0" err="1"/>
              <a:t>j.job_id</a:t>
            </a:r>
            <a:r>
              <a:rPr lang="en-US" altLang="en-US" sz="2000" dirty="0"/>
              <a:t> resides on the jobs table</a:t>
            </a:r>
          </a:p>
          <a:p>
            <a:pPr marL="457200" lvl="1" indent="-261938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FontTx/>
              <a:buChar char="•"/>
            </a:pPr>
            <a:r>
              <a:rPr lang="en-US" altLang="en-US" sz="2000" dirty="0">
                <a:latin typeface="+mn-lt"/>
              </a:rPr>
              <a:t>The subquery contains an ‘Outer Reference’</a:t>
            </a:r>
          </a:p>
          <a:p>
            <a:pPr marL="0" lvl="1" indent="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Tx/>
              <a:buNone/>
            </a:pPr>
            <a:r>
              <a:rPr lang="en-US" sz="2000" dirty="0">
                <a:latin typeface="+mn-lt"/>
              </a:rPr>
              <a:t>For each row of the outer query, the inner query will execute!</a:t>
            </a:r>
            <a:endParaRPr sz="20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/>
              <a:t>The subquery contains an Outer Reference. Therefore it cannot execute on its own.</a:t>
            </a:r>
            <a:endParaRPr sz="2000" dirty="0"/>
          </a:p>
        </p:txBody>
      </p:sp>
      <p:sp>
        <p:nvSpPr>
          <p:cNvPr id="294" name="Google Shape;294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95" name="Google Shape;295;p41"/>
          <p:cNvSpPr txBox="1"/>
          <p:nvPr/>
        </p:nvSpPr>
        <p:spPr>
          <a:xfrm>
            <a:off x="350486" y="1559880"/>
            <a:ext cx="8403000" cy="225630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3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3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lang="en-US" sz="23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(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MAX(</a:t>
            </a:r>
            <a:r>
              <a:rPr lang="en-US" sz="23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3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3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sz="23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3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40420" y="360856"/>
            <a:ext cx="3438988" cy="3014344"/>
            <a:chOff x="5705012" y="615825"/>
            <a:chExt cx="3438988" cy="30143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5012" y="615825"/>
              <a:ext cx="1469804" cy="301434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5892" y="1046007"/>
              <a:ext cx="1478108" cy="13867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4816" y="1344950"/>
              <a:ext cx="491076" cy="1087821"/>
            </a:xfrm>
            <a:prstGeom prst="rect">
              <a:avLst/>
            </a:prstGeom>
          </p:spPr>
        </p:pic>
      </p:grpSp>
      <p:sp>
        <p:nvSpPr>
          <p:cNvPr id="10" name="Oval 9"/>
          <p:cNvSpPr/>
          <p:nvPr/>
        </p:nvSpPr>
        <p:spPr bwMode="auto">
          <a:xfrm>
            <a:off x="1242089" y="1961391"/>
            <a:ext cx="1400527" cy="4328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353602" y="3375200"/>
            <a:ext cx="1660614" cy="44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400405" y="1043798"/>
            <a:ext cx="1286395" cy="3369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2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50970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1"/>
          </p:nvPr>
        </p:nvSpPr>
        <p:spPr>
          <a:xfrm>
            <a:off x="392642" y="3325648"/>
            <a:ext cx="8325900" cy="280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Execution:</a:t>
            </a:r>
            <a:endParaRPr lang="en-US" sz="2200" dirty="0"/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Outer query executes first  bringing back a Job table row.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Inner query executes using the </a:t>
            </a:r>
            <a:r>
              <a:rPr lang="en-US" sz="2200" dirty="0" err="1"/>
              <a:t>job_id</a:t>
            </a:r>
            <a:r>
              <a:rPr lang="en-US" sz="2200" dirty="0"/>
              <a:t> value from the Job row.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MAX() is run on the subset of rows in the inner query.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The outer query Job table row is filtered based on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WHERE</a:t>
            </a:r>
            <a:r>
              <a:rPr lang="en-US" sz="2200" dirty="0"/>
              <a:t>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Repeat with the next Job table row.</a:t>
            </a:r>
            <a:endParaRPr sz="2200" dirty="0"/>
          </a:p>
        </p:txBody>
      </p:sp>
      <p:sp>
        <p:nvSpPr>
          <p:cNvPr id="302" name="Google Shape;302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03" name="Google Shape;303;p42"/>
          <p:cNvSpPr txBox="1"/>
          <p:nvPr/>
        </p:nvSpPr>
        <p:spPr>
          <a:xfrm>
            <a:off x="473342" y="812752"/>
            <a:ext cx="8403000" cy="2405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MAX(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493961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476745" y="83642"/>
            <a:ext cx="7200900" cy="5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289000" cy="45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		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12" name="Google Shape;312;p43"/>
          <p:cNvSpPr txBox="1"/>
          <p:nvPr/>
        </p:nvSpPr>
        <p:spPr>
          <a:xfrm>
            <a:off x="5065776" y="875154"/>
            <a:ext cx="3892827" cy="141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This selects the </a:t>
            </a:r>
            <a:r>
              <a:rPr lang="en-US" sz="1900" dirty="0" err="1">
                <a:latin typeface="Lato Light"/>
                <a:ea typeface="Lato Light"/>
                <a:cs typeface="Lato Light"/>
                <a:sym typeface="Lato Light"/>
              </a:rPr>
              <a:t>max_salary</a:t>
            </a: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 from the Jobs table  for each row.</a:t>
            </a:r>
            <a:endParaRPr sz="19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i.e.</a:t>
            </a: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8500</a:t>
            </a:r>
            <a:r>
              <a:rPr lang="en-US" sz="1900" dirty="0">
                <a:latin typeface="Lato Light"/>
                <a:ea typeface="Lato Light"/>
                <a:cs typeface="Lato Light"/>
                <a:sym typeface="Lato Light"/>
              </a:rPr>
              <a:t> for first row represents the max salary for Stock Manager’s</a:t>
            </a:r>
            <a:endParaRPr sz="19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7" y="2827940"/>
            <a:ext cx="82200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/>
          <p:nvPr/>
        </p:nvSpPr>
        <p:spPr>
          <a:xfrm>
            <a:off x="486419" y="2991215"/>
            <a:ext cx="8361000" cy="28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0067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73342" y="91379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ea typeface="Lato"/>
                <a:cs typeface="Lato"/>
                <a:sym typeface="Lato"/>
              </a:rPr>
              <a:t>What is a Subquery?</a:t>
            </a:r>
            <a:br>
              <a:rPr lang="en-US" b="1" dirty="0">
                <a:ea typeface="Lato"/>
                <a:cs typeface="Lato"/>
                <a:sym typeface="Lato"/>
              </a:rPr>
            </a:br>
            <a:endParaRPr b="1" dirty="0"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query that appears </a:t>
            </a:r>
            <a:r>
              <a:rPr lang="en-US" b="1" dirty="0"/>
              <a:t>WITHIN</a:t>
            </a:r>
            <a:r>
              <a:rPr lang="en-US" dirty="0"/>
              <a:t> another query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 effect, asking the database to answer two or more questions at the same time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○"/>
            </a:pPr>
            <a:r>
              <a:rPr lang="en-US" dirty="0">
                <a:latin typeface="+mn-lt"/>
              </a:rPr>
              <a:t>Where one question is answered and then the second question’s answer is dependent on the answer to the first question.</a:t>
            </a:r>
            <a:endParaRPr dirty="0">
              <a:latin typeface="+mn-lt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427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456648" y="101302"/>
            <a:ext cx="7200900" cy="5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182880" y="858929"/>
            <a:ext cx="8787384" cy="45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		(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MAX(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 Employees 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23" name="Google Shape;323;p44"/>
          <p:cNvSpPr/>
          <p:nvPr/>
        </p:nvSpPr>
        <p:spPr>
          <a:xfrm>
            <a:off x="2889213" y="2742391"/>
            <a:ext cx="6167919" cy="599700"/>
          </a:xfrm>
          <a:prstGeom prst="wedgeRectCallout">
            <a:avLst>
              <a:gd name="adj1" fmla="val -19701"/>
              <a:gd name="adj2" fmla="val 9882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4"/>
          <p:cNvSpPr txBox="1"/>
          <p:nvPr/>
        </p:nvSpPr>
        <p:spPr>
          <a:xfrm>
            <a:off x="907650" y="3627629"/>
            <a:ext cx="6958800" cy="818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Lato Light"/>
                <a:ea typeface="Lato Light"/>
                <a:cs typeface="Lato Light"/>
                <a:sym typeface="Lato Light"/>
              </a:rPr>
              <a:t>Selects those employees with  the same </a:t>
            </a:r>
            <a:r>
              <a:rPr lang="en-US" sz="2100" dirty="0" err="1">
                <a:latin typeface="Lato Light"/>
                <a:ea typeface="Lato Light"/>
                <a:cs typeface="Lato Light"/>
                <a:sym typeface="Lato Light"/>
              </a:rPr>
              <a:t>job_id</a:t>
            </a:r>
            <a:r>
              <a:rPr lang="en-US" sz="2100" dirty="0">
                <a:latin typeface="Lato Light"/>
                <a:ea typeface="Lato Light"/>
                <a:cs typeface="Lato Light"/>
                <a:sym typeface="Lato Light"/>
              </a:rPr>
              <a:t> as the first job  </a:t>
            </a:r>
            <a:r>
              <a:rPr lang="en-US" sz="2100" b="1" dirty="0" err="1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i.e</a:t>
            </a:r>
            <a:r>
              <a:rPr lang="en-US" sz="2100" dirty="0"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en-US" sz="21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ST_MAN</a:t>
            </a:r>
            <a:r>
              <a:rPr lang="en-US" sz="21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100" i="1" dirty="0">
                <a:latin typeface="Lato Light"/>
                <a:ea typeface="Lato Light"/>
                <a:cs typeface="Lato Light"/>
                <a:sym typeface="Lato Light"/>
              </a:rPr>
              <a:t>(refer to last slide)</a:t>
            </a:r>
            <a:br>
              <a:rPr lang="en-US" sz="2100" i="1" dirty="0">
                <a:latin typeface="Lato Light"/>
                <a:ea typeface="Lato Light"/>
                <a:cs typeface="Lato Light"/>
                <a:sym typeface="Lato Light"/>
              </a:rPr>
            </a:br>
            <a:endParaRPr sz="2100" i="1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3031"/>
            <a:ext cx="9144000" cy="1013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501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  <p:bldP spid="3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456648" y="129801"/>
            <a:ext cx="7200900" cy="5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427498" y="895505"/>
            <a:ext cx="8289000" cy="45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		(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MAX(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Employees 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34" name="Google Shape;334;p45"/>
          <p:cNvSpPr txBox="1"/>
          <p:nvPr/>
        </p:nvSpPr>
        <p:spPr>
          <a:xfrm>
            <a:off x="174400" y="3200611"/>
            <a:ext cx="6513250" cy="14941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Lato Light"/>
                <a:ea typeface="Lato Light"/>
                <a:cs typeface="Lato Light"/>
                <a:sym typeface="Lato Light"/>
              </a:rPr>
              <a:t>Subquery selects the highest salary in this group.</a:t>
            </a:r>
            <a:endParaRPr sz="23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i.e. 8200</a:t>
            </a:r>
            <a:r>
              <a:rPr lang="en-US" sz="2300" dirty="0">
                <a:latin typeface="Lato Light"/>
                <a:ea typeface="Lato Light"/>
                <a:cs typeface="Lato Light"/>
                <a:sym typeface="Lato Light"/>
              </a:rPr>
              <a:t>.  So it becomes 8500=8200?</a:t>
            </a:r>
            <a:endParaRPr sz="23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Lato Light"/>
                <a:ea typeface="Lato Light"/>
                <a:cs typeface="Lato Light"/>
                <a:sym typeface="Lato Light"/>
              </a:rPr>
              <a:t>which is False so is not included in the result.</a:t>
            </a:r>
            <a:endParaRPr sz="23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3778"/>
            <a:ext cx="9144000" cy="101325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/>
          <p:nvPr/>
        </p:nvSpPr>
        <p:spPr>
          <a:xfrm>
            <a:off x="6687650" y="4633855"/>
            <a:ext cx="2178300" cy="1013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5"/>
          <p:cNvSpPr/>
          <p:nvPr/>
        </p:nvSpPr>
        <p:spPr>
          <a:xfrm>
            <a:off x="4645152" y="2001955"/>
            <a:ext cx="2514983" cy="451581"/>
          </a:xfrm>
          <a:prstGeom prst="wedgeRoundRectCallout">
            <a:avLst>
              <a:gd name="adj1" fmla="val 74810"/>
              <a:gd name="adj2" fmla="val 535190"/>
              <a:gd name="adj3" fmla="val 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110728" y="5120640"/>
            <a:ext cx="755222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5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/>
      <p:bldP spid="336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Correlated Subquery Example 1</a:t>
            </a:r>
            <a:endParaRPr dirty="0"/>
          </a:p>
        </p:txBody>
      </p:sp>
      <p:sp>
        <p:nvSpPr>
          <p:cNvPr id="344" name="Google Shape;344;p46"/>
          <p:cNvSpPr txBox="1">
            <a:spLocks noGrp="1"/>
          </p:cNvSpPr>
          <p:nvPr>
            <p:ph type="body" idx="1"/>
          </p:nvPr>
        </p:nvSpPr>
        <p:spPr>
          <a:xfrm>
            <a:off x="198900" y="1546950"/>
            <a:ext cx="8289000" cy="45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  <a:b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 err="1">
                <a:latin typeface="IBM Plex Mono"/>
                <a:ea typeface="IBM Plex Mono"/>
                <a:cs typeface="IBM Plex Mono"/>
                <a:sym typeface="IBM Plex Mono"/>
              </a:rPr>
              <a:t>j.max_salary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=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		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6" name="Google Shape;346;p46"/>
          <p:cNvSpPr txBox="1"/>
          <p:nvPr/>
        </p:nvSpPr>
        <p:spPr>
          <a:xfrm>
            <a:off x="4233672" y="1332569"/>
            <a:ext cx="4800600" cy="16179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Repeat the same process for the </a:t>
            </a:r>
            <a:r>
              <a:rPr lang="en-US" sz="2000" dirty="0" err="1">
                <a:latin typeface="Lato Light"/>
                <a:ea typeface="Lato Light"/>
                <a:cs typeface="Lato Light"/>
                <a:sym typeface="Lato Light"/>
              </a:rPr>
              <a:t>the</a:t>
            </a: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 remaining rows in the Jobs table </a:t>
            </a:r>
            <a:r>
              <a:rPr lang="en-US" sz="2000" i="1" dirty="0">
                <a:latin typeface="Lato Light"/>
                <a:ea typeface="Lato Light"/>
                <a:cs typeface="Lato Light"/>
                <a:sym typeface="Lato Light"/>
              </a:rPr>
              <a:t>(outer query)</a:t>
            </a: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. </a:t>
            </a:r>
            <a:b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0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i.e.  MAX_SALARY 5000 </a:t>
            </a:r>
            <a:b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and JOB_ID </a:t>
            </a:r>
            <a:r>
              <a:rPr lang="en-US" sz="20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ST_CLERK</a:t>
            </a:r>
            <a:r>
              <a:rPr lang="en-US" sz="2000" dirty="0">
                <a:latin typeface="Lato Light"/>
                <a:ea typeface="Lato Light"/>
                <a:cs typeface="Lato Light"/>
                <a:sym typeface="Lato Light"/>
              </a:rPr>
              <a:t> for second row.</a:t>
            </a:r>
            <a:endParaRPr sz="20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47" name="Google Shape;3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13" y="3422300"/>
            <a:ext cx="82200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/>
          <p:nvPr/>
        </p:nvSpPr>
        <p:spPr>
          <a:xfrm>
            <a:off x="491125" y="3828750"/>
            <a:ext cx="8361000" cy="281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636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3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vs JOINs</a:t>
            </a:r>
            <a:endParaRPr dirty="0"/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1"/>
          </p:nvPr>
        </p:nvSpPr>
        <p:spPr>
          <a:xfrm>
            <a:off x="473342" y="1023521"/>
            <a:ext cx="8478634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subqueries can often be written as joins. It is up to you to determine which one is simpler to write and understand.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/>
              <a:t>However, you should factor in efficiency and speed.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SQL statements from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fastest to slowest </a:t>
            </a:r>
            <a:r>
              <a:rPr lang="en-US" dirty="0"/>
              <a:t>are: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SELECT</a:t>
            </a:r>
            <a:r>
              <a:rPr lang="en-US" dirty="0"/>
              <a:t> from a single table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/>
              <a:t>Non-correlated</a:t>
            </a:r>
            <a:r>
              <a:rPr lang="en-US" dirty="0"/>
              <a:t> subqueries (AND usually SET operators)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/>
              <a:t>Joins</a:t>
            </a:r>
            <a:endParaRPr b="1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/>
              <a:t>Correlated subqueries</a:t>
            </a:r>
            <a:endParaRPr b="1"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65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EXISTS</a:t>
            </a:r>
            <a:endParaRPr dirty="0"/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283464" y="657760"/>
            <a:ext cx="8609714" cy="560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EXISTS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keyword checks whether a subquery returns any rows or not. (Similar to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COUNT(*)</a:t>
            </a:r>
            <a:r>
              <a:rPr lang="en-US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Show city names where the department is missing a manager: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Does it matter which columns the subquery returns here?</a:t>
            </a:r>
          </a:p>
          <a:p>
            <a:pPr marL="512763" indent="-342900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rows are returned, the condition will evaluate to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TRUE</a:t>
            </a:r>
          </a:p>
          <a:p>
            <a:pPr marL="512763" indent="-3429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rows are returned, the condition evaluates to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FALSE</a:t>
            </a: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283464" y="2264582"/>
            <a:ext cx="8403000" cy="268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l.city</a:t>
            </a:r>
            <a:endParaRPr lang="en-US"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Locations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EXISTS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*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Departments 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l.location_id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AND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d.manager_id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NULL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531524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473342" y="824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EXISTS</a:t>
            </a:r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body" idx="1"/>
          </p:nvPr>
        </p:nvSpPr>
        <p:spPr>
          <a:xfrm>
            <a:off x="100584" y="862925"/>
            <a:ext cx="891146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It does not matter which columns are returned in this subquery. The subquery columns will never be displayed to the screen.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Therefore, you should always speed the query up by hard coding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literal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value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instead: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endParaRPr lang="en-US" sz="14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Is this a Correlated or Non-Correlated Query?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71" name="Google Shape;371;p49"/>
          <p:cNvSpPr txBox="1"/>
          <p:nvPr/>
        </p:nvSpPr>
        <p:spPr>
          <a:xfrm>
            <a:off x="251600" y="2756713"/>
            <a:ext cx="8403000" cy="268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l.city</a:t>
            </a:r>
            <a:endParaRPr lang="en-US"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Locations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EXISTS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1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FROM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Departments 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l.location_id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AND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d.manager_id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NULL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2678809" y="3903313"/>
            <a:ext cx="316800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/>
          <p:nvPr/>
        </p:nvSpPr>
        <p:spPr>
          <a:xfrm>
            <a:off x="366809" y="2176663"/>
            <a:ext cx="1705060" cy="3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875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uiExpand="1" build="p"/>
      <p:bldP spid="372" grpId="0" animBg="1"/>
      <p:bldP spid="3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title"/>
          </p:nvPr>
        </p:nvSpPr>
        <p:spPr>
          <a:xfrm>
            <a:off x="456650" y="1052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NOT EXISTS</a:t>
            </a:r>
            <a:endParaRPr dirty="0"/>
          </a:p>
        </p:txBody>
      </p:sp>
      <p:sp>
        <p:nvSpPr>
          <p:cNvPr id="379" name="Google Shape;379;p50"/>
          <p:cNvSpPr txBox="1">
            <a:spLocks noGrp="1"/>
          </p:cNvSpPr>
          <p:nvPr>
            <p:ph type="body" idx="1"/>
          </p:nvPr>
        </p:nvSpPr>
        <p:spPr>
          <a:xfrm>
            <a:off x="456650" y="928400"/>
            <a:ext cx="8555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You can always use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NOT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keyword to flip the results of your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EXISTS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subqueries: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Now we will find all the cities who do have a manager.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81" name="Google Shape;381;p50"/>
          <p:cNvSpPr txBox="1"/>
          <p:nvPr/>
        </p:nvSpPr>
        <p:spPr>
          <a:xfrm>
            <a:off x="609050" y="1755350"/>
            <a:ext cx="8403000" cy="268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l.city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Locations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NOT EXISTS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1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Departments 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l.location_id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AND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d.manager_id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NULL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2" name="Google Shape;382;p50"/>
          <p:cNvSpPr/>
          <p:nvPr/>
        </p:nvSpPr>
        <p:spPr>
          <a:xfrm>
            <a:off x="1730812" y="2586506"/>
            <a:ext cx="645000" cy="339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163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>
            <a:spLocks noGrp="1"/>
          </p:cNvSpPr>
          <p:nvPr>
            <p:ph type="title"/>
          </p:nvPr>
        </p:nvSpPr>
        <p:spPr>
          <a:xfrm>
            <a:off x="456650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throughout a Query</a:t>
            </a:r>
            <a:endParaRPr dirty="0"/>
          </a:p>
        </p:txBody>
      </p:sp>
      <p:sp>
        <p:nvSpPr>
          <p:cNvPr id="388" name="Google Shape;388;p51"/>
          <p:cNvSpPr txBox="1">
            <a:spLocks noGrp="1"/>
          </p:cNvSpPr>
          <p:nvPr>
            <p:ph type="body" idx="1"/>
          </p:nvPr>
        </p:nvSpPr>
        <p:spPr>
          <a:xfrm>
            <a:off x="219456" y="922937"/>
            <a:ext cx="8778240" cy="47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subquery can be placed in many clauses on SQL statements.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You can put a subquery anywhere you could put a column name or value.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You can even use a subquery instead of a table name.</a:t>
            </a:r>
            <a:endParaRPr dirty="0"/>
          </a:p>
        </p:txBody>
      </p:sp>
      <p:sp>
        <p:nvSpPr>
          <p:cNvPr id="389" name="Google Shape;389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403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in a SELECT</a:t>
            </a:r>
            <a:endParaRPr dirty="0"/>
          </a:p>
        </p:txBody>
      </p:sp>
      <p:sp>
        <p:nvSpPr>
          <p:cNvPr id="395" name="Google Shape;395;p52"/>
          <p:cNvSpPr txBox="1">
            <a:spLocks noGrp="1"/>
          </p:cNvSpPr>
          <p:nvPr>
            <p:ph type="body" idx="1"/>
          </p:nvPr>
        </p:nvSpPr>
        <p:spPr>
          <a:xfrm>
            <a:off x="337778" y="895505"/>
            <a:ext cx="8555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List the Job Title and the SUM of all the salaries of the employees with that job id: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is an example of a subquery in place of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column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97" name="Google Shape;397;p52"/>
          <p:cNvSpPr txBox="1"/>
          <p:nvPr/>
        </p:nvSpPr>
        <p:spPr>
          <a:xfrm>
            <a:off x="490178" y="1722455"/>
            <a:ext cx="8403000" cy="268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 dirty="0" err="1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(SELECT 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SUM(salary) </a:t>
            </a:r>
          </a:p>
          <a:p>
            <a:pPr lvl="1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FROM 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 </a:t>
            </a:r>
          </a:p>
          <a:p>
            <a:pPr lvl="1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WHERE </a:t>
            </a:r>
            <a:r>
              <a:rPr lang="en-US" sz="2400" b="1" dirty="0" err="1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</a:p>
          <a:p>
            <a:pPr lvl="1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		AS 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"Total Salaries For Job"</a:t>
            </a:r>
          </a:p>
          <a:p>
            <a:pPr lvl="1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chemeClr val="bg2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Jobs j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4061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>
            <a:spLocks noGrp="1"/>
          </p:cNvSpPr>
          <p:nvPr>
            <p:ph type="title"/>
          </p:nvPr>
        </p:nvSpPr>
        <p:spPr>
          <a:xfrm>
            <a:off x="473342" y="1547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in the FROM</a:t>
            </a:r>
            <a:endParaRPr dirty="0"/>
          </a:p>
        </p:txBody>
      </p:sp>
      <p:sp>
        <p:nvSpPr>
          <p:cNvPr id="403" name="Google Shape;403;p53"/>
          <p:cNvSpPr txBox="1">
            <a:spLocks noGrp="1"/>
          </p:cNvSpPr>
          <p:nvPr>
            <p:ph type="body" idx="1"/>
          </p:nvPr>
        </p:nvSpPr>
        <p:spPr>
          <a:xfrm>
            <a:off x="319490" y="1014377"/>
            <a:ext cx="8555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Show job id’s and their average salary and sort by the average salary value in ascending order: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is an example of a subquery in place of a table in the FROM clause.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05" name="Google Shape;405;p53"/>
          <p:cNvSpPr txBox="1"/>
          <p:nvPr/>
        </p:nvSpPr>
        <p:spPr>
          <a:xfrm>
            <a:off x="395690" y="1896191"/>
            <a:ext cx="8403000" cy="222775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job_id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"Average"</a:t>
            </a:r>
            <a:endParaRPr lang="en-US"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AVG(salary)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"Average"</a:t>
            </a:r>
            <a:endParaRPr lang="en-US"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Employees</a:t>
            </a:r>
          </a:p>
          <a:p>
            <a:pPr marL="914400"/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GROUP BY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"Average Salary"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 BY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"Average"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ASC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427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- The Problem</a:t>
            </a: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173184" y="85892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Consider a problem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List all employees whose salary is above </a:t>
            </a:r>
            <a:br>
              <a:rPr lang="en-US" dirty="0"/>
            </a:br>
            <a:r>
              <a:rPr lang="en-US" dirty="0"/>
              <a:t>average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Without subqueries we would have </a:t>
            </a:r>
            <a:r>
              <a:rPr lang="en-US" b="1" dirty="0"/>
              <a:t>two</a:t>
            </a:r>
            <a:r>
              <a:rPr lang="en-US" dirty="0"/>
              <a:t> queries</a:t>
            </a:r>
            <a:endParaRPr dirty="0"/>
          </a:p>
          <a:p>
            <a:pPr marL="9144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Get the average salary from the employees </a:t>
            </a:r>
            <a:br>
              <a:rPr lang="en-US" dirty="0"/>
            </a:br>
            <a:r>
              <a:rPr lang="en-US" dirty="0"/>
              <a:t>table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Write down the average value and use it in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WHERE</a:t>
            </a:r>
            <a:r>
              <a:rPr lang="en-US" dirty="0"/>
              <a:t> clause to show employees with higher salaries.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249" y="405715"/>
            <a:ext cx="1733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273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594375" y="1141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- The Problem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173184" y="831497"/>
            <a:ext cx="7622091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Get the average salary from the employees table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400" dirty="0"/>
            </a:br>
            <a:r>
              <a:rPr lang="en-US" dirty="0"/>
              <a:t>The average is: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7327.916</a:t>
            </a:r>
            <a:endParaRPr dirty="0"/>
          </a:p>
          <a:p>
            <a:pPr marL="533400" lvl="0" indent="-457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-US" dirty="0"/>
              <a:t>Use this average to show employees with higher salaries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427404" y="1355734"/>
            <a:ext cx="6999600" cy="94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AVG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r>
              <a:rPr lang="en-US" sz="22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Average Salary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427404" y="3923909"/>
            <a:ext cx="5525340" cy="1257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b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Employees </a:t>
            </a:r>
            <a:b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salary &gt;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7327.916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6480" y="3730752"/>
            <a:ext cx="2907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FIRST_NAME     LAST_NAME               </a:t>
            </a:r>
          </a:p>
          <a:p>
            <a:r>
              <a:rPr lang="en-US" dirty="0"/>
              <a:t>--------------------    ----------------</a:t>
            </a:r>
          </a:p>
          <a:p>
            <a:r>
              <a:rPr lang="en-US" dirty="0"/>
              <a:t>Steven                 King                     </a:t>
            </a:r>
          </a:p>
          <a:p>
            <a:r>
              <a:rPr lang="en-US" dirty="0" err="1"/>
              <a:t>Neena</a:t>
            </a:r>
            <a:r>
              <a:rPr lang="en-US" dirty="0"/>
              <a:t>                 </a:t>
            </a:r>
            <a:r>
              <a:rPr lang="en-US" dirty="0" err="1"/>
              <a:t>Kochhar</a:t>
            </a:r>
            <a:r>
              <a:rPr lang="en-US" dirty="0"/>
              <a:t>                  </a:t>
            </a:r>
          </a:p>
          <a:p>
            <a:r>
              <a:rPr lang="en-US" dirty="0"/>
              <a:t>Lex                      De </a:t>
            </a:r>
            <a:r>
              <a:rPr lang="en-US" dirty="0" err="1"/>
              <a:t>Haan</a:t>
            </a:r>
            <a:r>
              <a:rPr lang="en-US" dirty="0"/>
              <a:t>                  </a:t>
            </a:r>
          </a:p>
          <a:p>
            <a:r>
              <a:rPr lang="en-US" dirty="0"/>
              <a:t>Alexander            </a:t>
            </a:r>
            <a:r>
              <a:rPr lang="en-US" dirty="0" err="1"/>
              <a:t>Hunold</a:t>
            </a:r>
            <a:r>
              <a:rPr lang="en-US" dirty="0"/>
              <a:t>                   </a:t>
            </a:r>
          </a:p>
          <a:p>
            <a:r>
              <a:rPr lang="en-US" dirty="0"/>
              <a:t>Nancy                  Greenberg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020091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456648" y="109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Subqueries - The Solution</a:t>
            </a:r>
            <a:endParaRPr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456648" y="785777"/>
            <a:ext cx="8325900" cy="554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 of two separate queries, we can use one: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We put the subquery in brackets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/>
              <a:t>parenthesis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dirty="0"/>
              <a:t>.</a:t>
            </a:r>
            <a:endParaRPr dirty="0"/>
          </a:p>
          <a:p>
            <a:pPr marL="858838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This subquery returns </a:t>
            </a:r>
            <a:r>
              <a:rPr lang="en-US" b="1" dirty="0"/>
              <a:t>ONE</a:t>
            </a:r>
            <a:r>
              <a:rPr lang="en-US" dirty="0"/>
              <a:t> column and </a:t>
            </a:r>
            <a:r>
              <a:rPr lang="en-US" b="1" dirty="0"/>
              <a:t>ONE</a:t>
            </a:r>
            <a:r>
              <a:rPr lang="en-US" dirty="0"/>
              <a:t> value.</a:t>
            </a:r>
            <a:endParaRPr dirty="0"/>
          </a:p>
          <a:p>
            <a:pPr marL="858838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can compare against a single row value with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operator.</a:t>
            </a:r>
            <a:endParaRPr dirty="0"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509700" y="1381876"/>
            <a:ext cx="6965700" cy="194653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Employees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salary &gt; 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AVG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(Salary)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2405063" lvl="0" indent="5762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Employees)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690850" y="1532277"/>
            <a:ext cx="1374000" cy="242100"/>
          </a:xfrm>
          <a:prstGeom prst="wedgeRectCallout">
            <a:avLst>
              <a:gd name="adj1" fmla="val -65500"/>
              <a:gd name="adj2" fmla="val 102309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Outer Query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5965925" y="1500627"/>
            <a:ext cx="1374000" cy="500100"/>
          </a:xfrm>
          <a:prstGeom prst="wedgeRectCallout">
            <a:avLst>
              <a:gd name="adj1" fmla="val -65500"/>
              <a:gd name="adj2" fmla="val 102309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 Query (Subquery)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8954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456648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Guidelines</a:t>
            </a:r>
            <a:endParaRPr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473342" y="85892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using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subqueries</a:t>
            </a: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 (the inner query) </a:t>
            </a:r>
            <a:r>
              <a:rPr lang="en-US" dirty="0"/>
              <a:t>follow these guidelines: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Use parenthesis.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Return a single column.*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Do not use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BY</a:t>
            </a:r>
            <a:r>
              <a:rPr lang="en-US" dirty="0"/>
              <a:t>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May return either a single row or a set of rows: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dirty="0"/>
              <a:t>A single row can be used with comparison operators: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&lt;=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&gt;=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=, &lt;&gt;,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dirty="0"/>
              <a:t>Multiple row results use collection comparisons such as: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dirty="0"/>
              <a:t>* We will </a:t>
            </a:r>
            <a:r>
              <a:rPr lang="en-US" sz="2000" b="1" dirty="0"/>
              <a:t>not</a:t>
            </a:r>
            <a:r>
              <a:rPr lang="en-US" sz="2000" dirty="0"/>
              <a:t> use subqueries with multiple columns, but it can be done</a:t>
            </a:r>
            <a:endParaRPr sz="20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95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Single row result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456648" y="9778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Subqueries can return multiple rows or single rows.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In the next few slides we will see some examples of </a:t>
            </a:r>
            <a:r>
              <a:rPr lang="en-US" b="1" dirty="0"/>
              <a:t>single</a:t>
            </a:r>
            <a:r>
              <a:rPr lang="en-US" dirty="0"/>
              <a:t> row returns.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We will generally use comparison operators for single row results:</a:t>
            </a: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&lt;=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&gt;=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=, &lt;&gt;,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dirty="0"/>
          </a:p>
        </p:txBody>
      </p:sp>
      <p:sp>
        <p:nvSpPr>
          <p:cNvPr id="214" name="Google Shape;214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188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509700" y="1424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Subquery - Single Row Result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207505" y="794920"/>
            <a:ext cx="8751358" cy="527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27163" lvl="0" indent="-14271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Display the department name </a:t>
            </a:r>
            <a:br>
              <a:rPr lang="en-US" dirty="0"/>
            </a:br>
            <a:r>
              <a:rPr lang="en-US" dirty="0"/>
              <a:t>of: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Neena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Kochhar</a:t>
            </a: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1427163" lvl="0" indent="-1427163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180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There is only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 </a:t>
            </a:r>
            <a:r>
              <a:rPr lang="en-US" dirty="0"/>
              <a:t>employee returned in the subquery. Which means we can use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-US" dirty="0"/>
              <a:t> operator against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single value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203422" y="1664730"/>
            <a:ext cx="6869951" cy="2733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Departments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e.department_id</a:t>
            </a:r>
            <a:endParaRPr lang="en-US"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	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Employees 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	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Neena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AND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Kochhar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86" y="300479"/>
            <a:ext cx="1520817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502" y="2819854"/>
            <a:ext cx="1512460" cy="13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2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456650" y="113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Subquery - Single Row Result</a:t>
            </a: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191474" y="767488"/>
            <a:ext cx="8546400" cy="527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16038" lvl="0" indent="-13160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Example: </a:t>
            </a:r>
            <a:r>
              <a:rPr lang="en-US" sz="2200" dirty="0"/>
              <a:t>Show all locations where the country </a:t>
            </a:r>
            <a:br>
              <a:rPr lang="en-US" sz="2200" dirty="0"/>
            </a:br>
            <a:r>
              <a:rPr lang="en-US" sz="2200" dirty="0"/>
              <a:t>name is: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Canada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741363" lvl="0" indent="-741363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There is only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ONE </a:t>
            </a:r>
            <a:r>
              <a:rPr lang="en-US" sz="2200" dirty="0"/>
              <a:t>country returned in the subquery, even if there are many locations for that country,</a:t>
            </a:r>
          </a:p>
          <a:p>
            <a:pPr marL="741363" lvl="0" indent="0" algn="l" rtl="0">
              <a:lnSpc>
                <a:spcPct val="115000"/>
              </a:lnSpc>
              <a:buNone/>
            </a:pPr>
            <a:r>
              <a:rPr lang="en-US" sz="2200" dirty="0"/>
              <a:t>The inner query is run </a:t>
            </a:r>
            <a:r>
              <a:rPr lang="en-US" sz="2200" b="1" dirty="0"/>
              <a:t>first</a:t>
            </a:r>
            <a:r>
              <a:rPr lang="en-US" sz="2200" dirty="0"/>
              <a:t>, the returned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country_id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is compared against each location row (from the outer query).</a:t>
            </a:r>
            <a:endParaRPr sz="2200"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191474" y="1649662"/>
            <a:ext cx="8403000" cy="241288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Locations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l.country_id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(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Countries c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'Canada'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63440" y="613325"/>
            <a:ext cx="4268758" cy="2020424"/>
            <a:chOff x="4550139" y="131554"/>
            <a:chExt cx="4352925" cy="21472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8564" y="131554"/>
              <a:ext cx="1714500" cy="207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0139" y="1050045"/>
              <a:ext cx="263842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0373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C42FCB-3577-4C1C-8A0E-A964FF52D95C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2.xml><?xml version="1.0" encoding="utf-8"?>
<ds:datastoreItem xmlns:ds="http://schemas.openxmlformats.org/officeDocument/2006/customXml" ds:itemID="{3C0821F0-179B-43DB-A4C4-BEDD90D62E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C6B814-BB44-43C9-954A-0C62FCFC7D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2300</Words>
  <Application>Microsoft Office PowerPoint</Application>
  <PresentationFormat>全屏显示(4:3)</PresentationFormat>
  <Paragraphs>339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Streamline</vt:lpstr>
      <vt:lpstr>Subqueries</vt:lpstr>
      <vt:lpstr>Subqueries</vt:lpstr>
      <vt:lpstr>Subqueries - The Problem</vt:lpstr>
      <vt:lpstr>Subqueries - The Problem</vt:lpstr>
      <vt:lpstr>Subqueries - The Solution</vt:lpstr>
      <vt:lpstr>Subquery - Guidelines</vt:lpstr>
      <vt:lpstr>Subquery - Single row result</vt:lpstr>
      <vt:lpstr>Subquery - Single Row Result</vt:lpstr>
      <vt:lpstr>Subquery - Single Row Result</vt:lpstr>
      <vt:lpstr>Subquery -Multiple Row Results</vt:lpstr>
      <vt:lpstr>Subquery -Multiple Row Results</vt:lpstr>
      <vt:lpstr>Subquery - Many Row Result</vt:lpstr>
      <vt:lpstr>Subquery - Many Row Result</vt:lpstr>
      <vt:lpstr>Non-Correlated Subqueries</vt:lpstr>
      <vt:lpstr>Non-Correlated Subquery Example</vt:lpstr>
      <vt:lpstr>Correlated Subqueries</vt:lpstr>
      <vt:lpstr>Correlated Subquery</vt:lpstr>
      <vt:lpstr>Correlated Subquery Example 1</vt:lpstr>
      <vt:lpstr>Correlated Subquery Example 1</vt:lpstr>
      <vt:lpstr>Correlated Subquery Example 1</vt:lpstr>
      <vt:lpstr>Correlated Subquery Example 1</vt:lpstr>
      <vt:lpstr>Correlated Subquery Example 1</vt:lpstr>
      <vt:lpstr>Subqueries vs JOINs</vt:lpstr>
      <vt:lpstr>EXISTS</vt:lpstr>
      <vt:lpstr>EXISTS</vt:lpstr>
      <vt:lpstr>NOT EXISTS</vt:lpstr>
      <vt:lpstr>Subqueries throughout a Query</vt:lpstr>
      <vt:lpstr>Subquery in a SELECT</vt:lpstr>
      <vt:lpstr>Subquery in the FROM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Subqueries</dc:title>
  <cp:lastModifiedBy>Buck</cp:lastModifiedBy>
  <cp:revision>56</cp:revision>
  <dcterms:modified xsi:type="dcterms:W3CDTF">2022-12-30T00:14:37Z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