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4"/>
    <p:sldMasterId id="2147483683" r:id="rId5"/>
    <p:sldMasterId id="2147483684" r:id="rId6"/>
  </p:sldMasterIdLst>
  <p:notesMasterIdLst>
    <p:notesMasterId r:id="rId4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91" r:id="rId36"/>
    <p:sldId id="292" r:id="rId37"/>
    <p:sldId id="285" r:id="rId38"/>
    <p:sldId id="286" r:id="rId39"/>
    <p:sldId id="287" r:id="rId40"/>
    <p:sldId id="288" r:id="rId41"/>
    <p:sldId id="289" r:id="rId42"/>
    <p:sldId id="290" r:id="rId43"/>
  </p:sldIdLst>
  <p:sldSz cx="9144000" cy="6858000" type="screen4x3"/>
  <p:notesSz cx="6858000" cy="9199563"/>
  <p:embeddedFontLst>
    <p:embeddedFont>
      <p:font typeface="Cambria" panose="02040503050406030204" pitchFamily="18" charset="0"/>
      <p:regular r:id="rId45"/>
      <p:bold r:id="rId46"/>
      <p:italic r:id="rId47"/>
      <p:boldItalic r:id="rId48"/>
    </p:embeddedFont>
    <p:embeddedFont>
      <p:font typeface="IBM Plex Mono" panose="020B0509050203000203" pitchFamily="49" charset="0"/>
      <p:regular r:id="rId49"/>
      <p:bold r:id="rId50"/>
      <p:italic r:id="rId51"/>
      <p:boldItalic r:id="rId52"/>
    </p:embeddedFont>
    <p:embeddedFont>
      <p:font typeface="Lato" panose="020F0502020204030203" pitchFamily="34" charset="0"/>
      <p:regular r:id="rId53"/>
      <p:bold r:id="rId54"/>
      <p:italic r:id="rId55"/>
      <p:boldItalic r:id="rId56"/>
    </p:embeddedFont>
    <p:embeddedFont>
      <p:font typeface="Lato Light" panose="020F050202020403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2B9AE-28F7-45A9-8E22-73D949B44306}" v="17" dt="2022-01-11T21:10:4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6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font" Target="fonts/font10.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03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603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39188"/>
            <a:ext cx="2971800" cy="4603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notes"/>
          <p:cNvSpPr txBox="1">
            <a:spLocks noGrp="1"/>
          </p:cNvSpPr>
          <p:nvPr>
            <p:ph type="body" idx="1"/>
          </p:nvPr>
        </p:nvSpPr>
        <p:spPr>
          <a:xfrm>
            <a:off x="914400" y="4370388"/>
            <a:ext cx="5029200" cy="41386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notes"/>
          <p:cNvSpPr txBox="1">
            <a:spLocks noGrp="1"/>
          </p:cNvSpPr>
          <p:nvPr>
            <p:ph type="sldNum" idx="12"/>
          </p:nvPr>
        </p:nvSpPr>
        <p:spPr>
          <a:xfrm>
            <a:off x="3886200" y="8739188"/>
            <a:ext cx="2971800" cy="4603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6d361f04f_0_108: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4" name="Google Shape;324;g86d361f04f_0_10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26c079abf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1" name="Google Shape;331;g926c079abf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90209be782_0_14: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9" name="Google Shape;339;g90209be782_0_1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0209be782_0_3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7" name="Google Shape;347;g90209be782_0_3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0209be782_0_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5" name="Google Shape;355;g90209be782_0_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86d361f04f_0_322: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g86d361f04f_0_322: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6d361f04f_0_374: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g86d361f04f_0_37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6d361f04f_0_350: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5" name="Google Shape;395;g86d361f04f_0_35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6d361f04f_0_41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4" name="Google Shape;414;g86d361f04f_0_41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6d361f04f_0_435: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0" name="Google Shape;430;g86d361f04f_0_43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b183c714a_1_7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4" name="Google Shape;254;g5b183c714a_1_7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6d361f04f_0_31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region_id is the same column name in 2 columns, so it is ambiguous!</a:t>
            </a:r>
            <a:endParaRPr/>
          </a:p>
        </p:txBody>
      </p:sp>
      <p:sp>
        <p:nvSpPr>
          <p:cNvPr id="443" name="Google Shape;443;g86d361f04f_0_31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6d361f04f_0_39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en-US"/>
              <a:t>The SQL here is the same as in the last slide. Also, yes, the declaration of the new alias name appears AFTER it is already used by columns, this may seem strange at first if you already have programming experience.</a:t>
            </a:r>
            <a:endParaRPr/>
          </a:p>
        </p:txBody>
      </p:sp>
      <p:sp>
        <p:nvSpPr>
          <p:cNvPr id="451" name="Google Shape;451;g86d361f04f_0_39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6d361f04f_0_40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9" name="Google Shape;459;g86d361f04f_0_40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86d361f04f_0_45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7" name="Google Shape;467;g86d361f04f_0_45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90209be782_0_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5" name="Google Shape;475;g90209be782_0_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90209be782_0_21: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82" name="Google Shape;482;g90209be782_0_21: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0209be782_0_43: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6" name="Google Shape;496;g90209be782_0_4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0209be782_0_29: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4" name="Google Shape;504;g90209be782_0_29: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90209be782_0_56: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8" name="Google Shape;518;g90209be782_0_5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0209be782_0_7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g90209be782_0_7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6d361f04f_0_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1" name="Google Shape;261;g86d361f04f_0_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0209be782_0_7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g90209be782_0_7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27167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90209be782_0_75: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g90209be782_0_7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9610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90209be782_0_8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9" name="Google Shape;539;g90209be782_0_8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90209be782_0_124: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7" name="Google Shape;547;g90209be782_0_124: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90209be782_0_140: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9" name="Google Shape;559;g90209be782_0_140: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90209be782_0_147:notes"/>
          <p:cNvSpPr txBox="1">
            <a:spLocks noGrp="1"/>
          </p:cNvSpPr>
          <p:nvPr>
            <p:ph type="body" idx="1"/>
          </p:nvPr>
        </p:nvSpPr>
        <p:spPr>
          <a:xfrm>
            <a:off x="914400" y="4370388"/>
            <a:ext cx="5029200" cy="4138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7" name="Google Shape;567;g90209be782_0_147: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917d865ac6_0_108: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6" name="Google Shape;576;g917d865ac6_0_108: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5bd965f892_1_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3" name="Google Shape;583;g5bd965f892_1_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6d361f04f_0_305: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0" name="Google Shape;270;g86d361f04f_0_305: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209be782_0_9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g90209be782_0_9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6d361f04f_0_226: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g86d361f04f_0_226: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6d361f04f_0_273: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g86d361f04f_0_27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90209be782_0_113: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g90209be782_0_11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90209be782_0_103:notes"/>
          <p:cNvSpPr txBox="1">
            <a:spLocks noGrp="1"/>
          </p:cNvSpPr>
          <p:nvPr>
            <p:ph type="body" idx="1"/>
          </p:nvPr>
        </p:nvSpPr>
        <p:spPr>
          <a:xfrm>
            <a:off x="914400" y="4370388"/>
            <a:ext cx="5029200" cy="4138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3" name="Google Shape;313;g90209be782_0_103:notes"/>
          <p:cNvSpPr>
            <a:spLocks noGrp="1" noRot="1" noChangeAspect="1"/>
          </p:cNvSpPr>
          <p:nvPr>
            <p:ph type="sldImg" idx="2"/>
          </p:nvPr>
        </p:nvSpPr>
        <p:spPr>
          <a:xfrm>
            <a:off x="1130300" y="690563"/>
            <a:ext cx="4598988" cy="3449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sp>
        <p:nvSpPr>
          <p:cNvPr id="16" name="Google Shape;16;p2"/>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8" name="Google Shape;18;p2"/>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9" name="Google Shape;19;p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 name="Google Shape;20;p2"/>
          <p:cNvGrpSpPr/>
          <p:nvPr/>
        </p:nvGrpSpPr>
        <p:grpSpPr>
          <a:xfrm>
            <a:off x="581122" y="1740729"/>
            <a:ext cx="745804" cy="61200"/>
            <a:chOff x="830392" y="1588329"/>
            <a:chExt cx="745804" cy="61200"/>
          </a:xfrm>
        </p:grpSpPr>
        <p:sp>
          <p:nvSpPr>
            <p:cNvPr id="21" name="Google Shape;21;p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83" name="Google Shape;83;p1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84"/>
        <p:cNvGrpSpPr/>
        <p:nvPr/>
      </p:nvGrpSpPr>
      <p:grpSpPr>
        <a:xfrm>
          <a:off x="0" y="0"/>
          <a:ext cx="0" cy="0"/>
          <a:chOff x="0" y="0"/>
          <a:chExt cx="0" cy="0"/>
        </a:xfrm>
      </p:grpSpPr>
      <p:grpSp>
        <p:nvGrpSpPr>
          <p:cNvPr id="85" name="Google Shape;85;p12"/>
          <p:cNvGrpSpPr/>
          <p:nvPr/>
        </p:nvGrpSpPr>
        <p:grpSpPr>
          <a:xfrm>
            <a:off x="581122" y="5558926"/>
            <a:ext cx="745763" cy="61102"/>
            <a:chOff x="4580561" y="2589004"/>
            <a:chExt cx="1064464" cy="25200"/>
          </a:xfrm>
        </p:grpSpPr>
        <p:sp>
          <p:nvSpPr>
            <p:cNvPr id="86" name="Google Shape;86;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2"/>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9" name="Google Shape;89;p12"/>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90" name="Google Shape;90;p1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1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9"/>
        <p:cNvGrpSpPr/>
        <p:nvPr/>
      </p:nvGrpSpPr>
      <p:grpSpPr>
        <a:xfrm>
          <a:off x="0" y="0"/>
          <a:ext cx="0" cy="0"/>
          <a:chOff x="0" y="0"/>
          <a:chExt cx="0" cy="0"/>
        </a:xfrm>
      </p:grpSpPr>
      <p:sp>
        <p:nvSpPr>
          <p:cNvPr id="100" name="Google Shape;100;p15"/>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txBox="1">
            <a:spLocks noGrp="1"/>
          </p:cNvSpPr>
          <p:nvPr>
            <p:ph type="ctrTitle"/>
          </p:nvPr>
        </p:nvSpPr>
        <p:spPr>
          <a:xfrm>
            <a:off x="491595" y="1763267"/>
            <a:ext cx="7688100" cy="221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02" name="Google Shape;102;p15"/>
          <p:cNvSpPr txBox="1">
            <a:spLocks noGrp="1"/>
          </p:cNvSpPr>
          <p:nvPr>
            <p:ph type="subTitle" idx="1"/>
          </p:nvPr>
        </p:nvSpPr>
        <p:spPr>
          <a:xfrm>
            <a:off x="491772" y="4230533"/>
            <a:ext cx="7688100" cy="72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03" name="Google Shape;103;p1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04" name="Google Shape;104;p15"/>
          <p:cNvGrpSpPr/>
          <p:nvPr/>
        </p:nvGrpSpPr>
        <p:grpSpPr>
          <a:xfrm>
            <a:off x="581122" y="1740729"/>
            <a:ext cx="745804" cy="61200"/>
            <a:chOff x="830392" y="1588329"/>
            <a:chExt cx="745804" cy="61200"/>
          </a:xfrm>
        </p:grpSpPr>
        <p:sp>
          <p:nvSpPr>
            <p:cNvPr id="105" name="Google Shape;105;p15"/>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07"/>
        <p:cNvGrpSpPr/>
        <p:nvPr/>
      </p:nvGrpSpPr>
      <p:grpSpPr>
        <a:xfrm>
          <a:off x="0" y="0"/>
          <a:ext cx="0" cy="0"/>
          <a:chOff x="0" y="0"/>
          <a:chExt cx="0" cy="0"/>
        </a:xfrm>
      </p:grpSpPr>
      <p:grpSp>
        <p:nvGrpSpPr>
          <p:cNvPr id="108" name="Google Shape;108;p16"/>
          <p:cNvGrpSpPr/>
          <p:nvPr/>
        </p:nvGrpSpPr>
        <p:grpSpPr>
          <a:xfrm>
            <a:off x="583282" y="1588427"/>
            <a:ext cx="745763" cy="61102"/>
            <a:chOff x="4580561" y="2589004"/>
            <a:chExt cx="1064464" cy="25200"/>
          </a:xfrm>
        </p:grpSpPr>
        <p:sp>
          <p:nvSpPr>
            <p:cNvPr id="109" name="Google Shape;109;p1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6"/>
          <p:cNvSpPr txBox="1">
            <a:spLocks noGrp="1"/>
          </p:cNvSpPr>
          <p:nvPr>
            <p:ph type="title"/>
          </p:nvPr>
        </p:nvSpPr>
        <p:spPr>
          <a:xfrm>
            <a:off x="500850" y="1763267"/>
            <a:ext cx="7688400" cy="202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12" name="Google Shape;112;p1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1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7"/>
          <p:cNvGrpSpPr/>
          <p:nvPr/>
        </p:nvGrpSpPr>
        <p:grpSpPr>
          <a:xfrm>
            <a:off x="571867" y="1588329"/>
            <a:ext cx="745804" cy="61200"/>
            <a:chOff x="830392" y="1588329"/>
            <a:chExt cx="745804" cy="61200"/>
          </a:xfrm>
        </p:grpSpPr>
        <p:sp>
          <p:nvSpPr>
            <p:cNvPr id="116" name="Google Shape;116;p1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7"/>
          <p:cNvSpPr txBox="1">
            <a:spLocks noGrp="1"/>
          </p:cNvSpPr>
          <p:nvPr>
            <p:ph type="title"/>
          </p:nvPr>
        </p:nvSpPr>
        <p:spPr>
          <a:xfrm>
            <a:off x="498690" y="1758200"/>
            <a:ext cx="76887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19" name="Google Shape;119;p17"/>
          <p:cNvSpPr txBox="1">
            <a:spLocks noGrp="1"/>
          </p:cNvSpPr>
          <p:nvPr>
            <p:ph type="body" idx="1"/>
          </p:nvPr>
        </p:nvSpPr>
        <p:spPr>
          <a:xfrm>
            <a:off x="498690" y="2771833"/>
            <a:ext cx="76887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0" name="Google Shape;120;p17"/>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1"/>
        <p:cNvGrpSpPr/>
        <p:nvPr/>
      </p:nvGrpSpPr>
      <p:grpSpPr>
        <a:xfrm>
          <a:off x="0" y="0"/>
          <a:ext cx="0" cy="0"/>
          <a:chOff x="0" y="0"/>
          <a:chExt cx="0" cy="0"/>
        </a:xfrm>
      </p:grpSpPr>
      <p:sp>
        <p:nvSpPr>
          <p:cNvPr id="122" name="Google Shape;122;p1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txBox="1">
            <a:spLocks noGrp="1"/>
          </p:cNvSpPr>
          <p:nvPr>
            <p:ph type="title"/>
          </p:nvPr>
        </p:nvSpPr>
        <p:spPr>
          <a:xfrm>
            <a:off x="50085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24" name="Google Shape;124;p18"/>
          <p:cNvSpPr txBox="1">
            <a:spLocks noGrp="1"/>
          </p:cNvSpPr>
          <p:nvPr>
            <p:ph type="body" idx="1"/>
          </p:nvPr>
        </p:nvSpPr>
        <p:spPr>
          <a:xfrm>
            <a:off x="500725"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5" name="Google Shape;125;p18"/>
          <p:cNvSpPr txBox="1">
            <a:spLocks noGrp="1"/>
          </p:cNvSpPr>
          <p:nvPr>
            <p:ph type="body" idx="2"/>
          </p:nvPr>
        </p:nvSpPr>
        <p:spPr>
          <a:xfrm>
            <a:off x="4415004" y="2771833"/>
            <a:ext cx="3774300" cy="301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6" name="Google Shape;126;p18"/>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27" name="Google Shape;127;p18"/>
          <p:cNvGrpSpPr/>
          <p:nvPr/>
        </p:nvGrpSpPr>
        <p:grpSpPr>
          <a:xfrm>
            <a:off x="574027" y="1588329"/>
            <a:ext cx="745804" cy="61200"/>
            <a:chOff x="830392" y="1588329"/>
            <a:chExt cx="745804" cy="61200"/>
          </a:xfrm>
        </p:grpSpPr>
        <p:sp>
          <p:nvSpPr>
            <p:cNvPr id="128" name="Google Shape;128;p1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0"/>
        <p:cNvGrpSpPr/>
        <p:nvPr/>
      </p:nvGrpSpPr>
      <p:grpSpPr>
        <a:xfrm>
          <a:off x="0" y="0"/>
          <a:ext cx="0" cy="0"/>
          <a:chOff x="0" y="0"/>
          <a:chExt cx="0" cy="0"/>
        </a:xfrm>
      </p:grpSpPr>
      <p:sp>
        <p:nvSpPr>
          <p:cNvPr id="131" name="Google Shape;131;p19"/>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a:spLocks noGrp="1"/>
          </p:cNvSpPr>
          <p:nvPr>
            <p:ph type="title"/>
          </p:nvPr>
        </p:nvSpPr>
        <p:spPr>
          <a:xfrm>
            <a:off x="498690" y="1758200"/>
            <a:ext cx="7688400" cy="713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33" name="Google Shape;133;p19"/>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34" name="Google Shape;134;p19"/>
          <p:cNvGrpSpPr/>
          <p:nvPr/>
        </p:nvGrpSpPr>
        <p:grpSpPr>
          <a:xfrm>
            <a:off x="571867" y="1588329"/>
            <a:ext cx="745804" cy="61200"/>
            <a:chOff x="830392" y="1588329"/>
            <a:chExt cx="745804" cy="61200"/>
          </a:xfrm>
        </p:grpSpPr>
        <p:sp>
          <p:nvSpPr>
            <p:cNvPr id="135" name="Google Shape;135;p1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7"/>
        <p:cNvGrpSpPr/>
        <p:nvPr/>
      </p:nvGrpSpPr>
      <p:grpSpPr>
        <a:xfrm>
          <a:off x="0" y="0"/>
          <a:ext cx="0" cy="0"/>
          <a:chOff x="0" y="0"/>
          <a:chExt cx="0" cy="0"/>
        </a:xfrm>
      </p:grpSpPr>
      <p:sp>
        <p:nvSpPr>
          <p:cNvPr id="138" name="Google Shape;138;p20"/>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txBox="1">
            <a:spLocks noGrp="1"/>
          </p:cNvSpPr>
          <p:nvPr>
            <p:ph type="title"/>
          </p:nvPr>
        </p:nvSpPr>
        <p:spPr>
          <a:xfrm>
            <a:off x="508496" y="1758200"/>
            <a:ext cx="3300900" cy="18420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Clr>
                <a:srgbClr val="006FBF"/>
              </a:buClr>
              <a:buSzPts val="2600"/>
              <a:buNone/>
              <a:defRPr sz="2600">
                <a:solidFill>
                  <a:srgbClr val="006FBF"/>
                </a:solidFill>
              </a:defRPr>
            </a:lvl2pPr>
            <a:lvl3pPr lvl="2" rtl="0">
              <a:spcBef>
                <a:spcPts val="0"/>
              </a:spcBef>
              <a:spcAft>
                <a:spcPts val="0"/>
              </a:spcAft>
              <a:buClr>
                <a:srgbClr val="006FBF"/>
              </a:buClr>
              <a:buSzPts val="2600"/>
              <a:buNone/>
              <a:defRPr sz="2600">
                <a:solidFill>
                  <a:srgbClr val="006FBF"/>
                </a:solidFill>
              </a:defRPr>
            </a:lvl3pPr>
            <a:lvl4pPr lvl="3" rtl="0">
              <a:spcBef>
                <a:spcPts val="0"/>
              </a:spcBef>
              <a:spcAft>
                <a:spcPts val="0"/>
              </a:spcAft>
              <a:buClr>
                <a:srgbClr val="006FBF"/>
              </a:buClr>
              <a:buSzPts val="2600"/>
              <a:buNone/>
              <a:defRPr sz="2600">
                <a:solidFill>
                  <a:srgbClr val="006FBF"/>
                </a:solidFill>
              </a:defRPr>
            </a:lvl4pPr>
            <a:lvl5pPr lvl="4" rtl="0">
              <a:spcBef>
                <a:spcPts val="0"/>
              </a:spcBef>
              <a:spcAft>
                <a:spcPts val="0"/>
              </a:spcAft>
              <a:buClr>
                <a:srgbClr val="006FBF"/>
              </a:buClr>
              <a:buSzPts val="2600"/>
              <a:buNone/>
              <a:defRPr sz="2600">
                <a:solidFill>
                  <a:srgbClr val="006FBF"/>
                </a:solidFill>
              </a:defRPr>
            </a:lvl5pPr>
            <a:lvl6pPr lvl="5" rtl="0">
              <a:spcBef>
                <a:spcPts val="0"/>
              </a:spcBef>
              <a:spcAft>
                <a:spcPts val="0"/>
              </a:spcAft>
              <a:buClr>
                <a:srgbClr val="006FBF"/>
              </a:buClr>
              <a:buSzPts val="2600"/>
              <a:buNone/>
              <a:defRPr sz="2600">
                <a:solidFill>
                  <a:srgbClr val="006FBF"/>
                </a:solidFill>
              </a:defRPr>
            </a:lvl6pPr>
            <a:lvl7pPr lvl="6" rtl="0">
              <a:spcBef>
                <a:spcPts val="0"/>
              </a:spcBef>
              <a:spcAft>
                <a:spcPts val="0"/>
              </a:spcAft>
              <a:buClr>
                <a:srgbClr val="006FBF"/>
              </a:buClr>
              <a:buSzPts val="2600"/>
              <a:buNone/>
              <a:defRPr sz="2600">
                <a:solidFill>
                  <a:srgbClr val="006FBF"/>
                </a:solidFill>
              </a:defRPr>
            </a:lvl7pPr>
            <a:lvl8pPr lvl="7" rtl="0">
              <a:spcBef>
                <a:spcPts val="0"/>
              </a:spcBef>
              <a:spcAft>
                <a:spcPts val="0"/>
              </a:spcAft>
              <a:buClr>
                <a:srgbClr val="006FBF"/>
              </a:buClr>
              <a:buSzPts val="2600"/>
              <a:buNone/>
              <a:defRPr sz="2600">
                <a:solidFill>
                  <a:srgbClr val="006FBF"/>
                </a:solidFill>
              </a:defRPr>
            </a:lvl8pPr>
            <a:lvl9pPr lvl="8" rtl="0">
              <a:spcBef>
                <a:spcPts val="0"/>
              </a:spcBef>
              <a:spcAft>
                <a:spcPts val="0"/>
              </a:spcAft>
              <a:buClr>
                <a:srgbClr val="006FBF"/>
              </a:buClr>
              <a:buSzPts val="2600"/>
              <a:buNone/>
              <a:defRPr sz="2600">
                <a:solidFill>
                  <a:srgbClr val="006FBF"/>
                </a:solidFill>
              </a:defRPr>
            </a:lvl9pPr>
          </a:lstStyle>
          <a:p>
            <a:endParaRPr/>
          </a:p>
        </p:txBody>
      </p:sp>
      <p:sp>
        <p:nvSpPr>
          <p:cNvPr id="140" name="Google Shape;140;p20"/>
          <p:cNvSpPr txBox="1">
            <a:spLocks noGrp="1"/>
          </p:cNvSpPr>
          <p:nvPr>
            <p:ph type="body" idx="1"/>
          </p:nvPr>
        </p:nvSpPr>
        <p:spPr>
          <a:xfrm>
            <a:off x="499721" y="3708967"/>
            <a:ext cx="3300900" cy="21300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1" name="Google Shape;141;p20"/>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42" name="Google Shape;142;p20"/>
          <p:cNvGrpSpPr/>
          <p:nvPr/>
        </p:nvGrpSpPr>
        <p:grpSpPr>
          <a:xfrm>
            <a:off x="581122" y="1588329"/>
            <a:ext cx="745804" cy="61200"/>
            <a:chOff x="830392" y="1588329"/>
            <a:chExt cx="745804" cy="61200"/>
          </a:xfrm>
        </p:grpSpPr>
        <p:sp>
          <p:nvSpPr>
            <p:cNvPr id="143" name="Google Shape;143;p2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145"/>
        <p:cNvGrpSpPr/>
        <p:nvPr/>
      </p:nvGrpSpPr>
      <p:grpSpPr>
        <a:xfrm>
          <a:off x="0" y="0"/>
          <a:ext cx="0" cy="0"/>
          <a:chOff x="0" y="0"/>
          <a:chExt cx="0" cy="0"/>
        </a:xfrm>
      </p:grpSpPr>
      <p:grpSp>
        <p:nvGrpSpPr>
          <p:cNvPr id="146" name="Google Shape;146;p21"/>
          <p:cNvGrpSpPr/>
          <p:nvPr/>
        </p:nvGrpSpPr>
        <p:grpSpPr>
          <a:xfrm>
            <a:off x="583282" y="5558926"/>
            <a:ext cx="745763" cy="61102"/>
            <a:chOff x="4580561" y="2589004"/>
            <a:chExt cx="1064464" cy="25200"/>
          </a:xfrm>
        </p:grpSpPr>
        <p:sp>
          <p:nvSpPr>
            <p:cNvPr id="147" name="Google Shape;147;p2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1"/>
          <p:cNvSpPr txBox="1">
            <a:spLocks noGrp="1"/>
          </p:cNvSpPr>
          <p:nvPr>
            <p:ph type="title"/>
          </p:nvPr>
        </p:nvSpPr>
        <p:spPr>
          <a:xfrm>
            <a:off x="500850" y="1152400"/>
            <a:ext cx="7021200" cy="3980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50" name="Google Shape;150;p21"/>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23"/>
        <p:cNvGrpSpPr/>
        <p:nvPr/>
      </p:nvGrpSpPr>
      <p:grpSpPr>
        <a:xfrm>
          <a:off x="0" y="0"/>
          <a:ext cx="0" cy="0"/>
          <a:chOff x="0" y="0"/>
          <a:chExt cx="0" cy="0"/>
        </a:xfrm>
      </p:grpSpPr>
      <p:sp>
        <p:nvSpPr>
          <p:cNvPr id="24" name="Google Shape;24;p3"/>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3"/>
          <p:cNvSpPr txBox="1">
            <a:spLocks noGrp="1"/>
          </p:cNvSpPr>
          <p:nvPr>
            <p:ph type="body" idx="1"/>
          </p:nvPr>
        </p:nvSpPr>
        <p:spPr>
          <a:xfrm>
            <a:off x="473342" y="815174"/>
            <a:ext cx="8325900" cy="45636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0"/>
              </a:spcBef>
              <a:spcAft>
                <a:spcPts val="0"/>
              </a:spcAft>
              <a:buSzPts val="2400"/>
              <a:buFont typeface="Lato Light"/>
              <a:buChar char="●"/>
              <a:defRPr sz="2800" b="0">
                <a:latin typeface="Lato Light"/>
                <a:ea typeface="Lato Light"/>
                <a:cs typeface="Lato Light"/>
                <a:sym typeface="Lato Light"/>
              </a:defRPr>
            </a:lvl1pPr>
            <a:lvl2pPr marL="914400" lvl="1"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dirty="0"/>
          </a:p>
        </p:txBody>
      </p:sp>
      <p:sp>
        <p:nvSpPr>
          <p:cNvPr id="27" name="Google Shape;27;p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1"/>
        <p:cNvGrpSpPr/>
        <p:nvPr/>
      </p:nvGrpSpPr>
      <p:grpSpPr>
        <a:xfrm>
          <a:off x="0" y="0"/>
          <a:ext cx="0" cy="0"/>
          <a:chOff x="0" y="0"/>
          <a:chExt cx="0" cy="0"/>
        </a:xfrm>
      </p:grpSpPr>
      <p:sp>
        <p:nvSpPr>
          <p:cNvPr id="152" name="Google Shape;152;p22"/>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txBox="1">
            <a:spLocks noGrp="1"/>
          </p:cNvSpPr>
          <p:nvPr>
            <p:ph type="title"/>
          </p:nvPr>
        </p:nvSpPr>
        <p:spPr>
          <a:xfrm>
            <a:off x="501400" y="1758200"/>
            <a:ext cx="3300900" cy="2249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54" name="Google Shape;154;p22"/>
          <p:cNvSpPr txBox="1">
            <a:spLocks noGrp="1"/>
          </p:cNvSpPr>
          <p:nvPr>
            <p:ph type="subTitle" idx="1"/>
          </p:nvPr>
        </p:nvSpPr>
        <p:spPr>
          <a:xfrm>
            <a:off x="496350" y="4215367"/>
            <a:ext cx="3300900" cy="10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5" name="Google Shape;155;p22"/>
          <p:cNvSpPr txBox="1">
            <a:spLocks noGrp="1"/>
          </p:cNvSpPr>
          <p:nvPr>
            <p:ph type="body" idx="2"/>
          </p:nvPr>
        </p:nvSpPr>
        <p:spPr>
          <a:xfrm>
            <a:off x="4869425" y="1803500"/>
            <a:ext cx="3895200" cy="4034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56" name="Google Shape;156;p22"/>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grpSp>
        <p:nvGrpSpPr>
          <p:cNvPr id="157" name="Google Shape;157;p22"/>
          <p:cNvGrpSpPr/>
          <p:nvPr/>
        </p:nvGrpSpPr>
        <p:grpSpPr>
          <a:xfrm>
            <a:off x="574027" y="1588329"/>
            <a:ext cx="745804" cy="61200"/>
            <a:chOff x="830392" y="1588329"/>
            <a:chExt cx="745804" cy="61200"/>
          </a:xfrm>
        </p:grpSpPr>
        <p:sp>
          <p:nvSpPr>
            <p:cNvPr id="158" name="Google Shape;158;p2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0"/>
        <p:cNvGrpSpPr/>
        <p:nvPr/>
      </p:nvGrpSpPr>
      <p:grpSpPr>
        <a:xfrm>
          <a:off x="0" y="0"/>
          <a:ext cx="0" cy="0"/>
          <a:chOff x="0" y="0"/>
          <a:chExt cx="0" cy="0"/>
        </a:xfrm>
      </p:grpSpPr>
      <p:sp>
        <p:nvSpPr>
          <p:cNvPr id="161" name="Google Shape;161;p23"/>
          <p:cNvSpPr txBox="1">
            <a:spLocks noGrp="1"/>
          </p:cNvSpPr>
          <p:nvPr>
            <p:ph type="body" idx="1"/>
          </p:nvPr>
        </p:nvSpPr>
        <p:spPr>
          <a:xfrm>
            <a:off x="505605" y="5830068"/>
            <a:ext cx="7697400" cy="614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62" name="Google Shape;162;p23"/>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163"/>
        <p:cNvGrpSpPr/>
        <p:nvPr/>
      </p:nvGrpSpPr>
      <p:grpSpPr>
        <a:xfrm>
          <a:off x="0" y="0"/>
          <a:ext cx="0" cy="0"/>
          <a:chOff x="0" y="0"/>
          <a:chExt cx="0" cy="0"/>
        </a:xfrm>
      </p:grpSpPr>
      <p:grpSp>
        <p:nvGrpSpPr>
          <p:cNvPr id="164" name="Google Shape;164;p24"/>
          <p:cNvGrpSpPr/>
          <p:nvPr/>
        </p:nvGrpSpPr>
        <p:grpSpPr>
          <a:xfrm>
            <a:off x="581122" y="5558926"/>
            <a:ext cx="745763" cy="61102"/>
            <a:chOff x="4580561" y="2589004"/>
            <a:chExt cx="1064464" cy="25200"/>
          </a:xfrm>
        </p:grpSpPr>
        <p:sp>
          <p:nvSpPr>
            <p:cNvPr id="165" name="Google Shape;165;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txBox="1">
            <a:spLocks noGrp="1"/>
          </p:cNvSpPr>
          <p:nvPr>
            <p:ph type="title" hasCustomPrompt="1"/>
          </p:nvPr>
        </p:nvSpPr>
        <p:spPr>
          <a:xfrm>
            <a:off x="507946" y="978600"/>
            <a:ext cx="7688400" cy="165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68" name="Google Shape;168;p24"/>
          <p:cNvSpPr txBox="1">
            <a:spLocks noGrp="1"/>
          </p:cNvSpPr>
          <p:nvPr>
            <p:ph type="body" idx="1"/>
          </p:nvPr>
        </p:nvSpPr>
        <p:spPr>
          <a:xfrm>
            <a:off x="507946" y="3030517"/>
            <a:ext cx="7688400" cy="2107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69" name="Google Shape;169;p24"/>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0"/>
        <p:cNvGrpSpPr/>
        <p:nvPr/>
      </p:nvGrpSpPr>
      <p:grpSpPr>
        <a:xfrm>
          <a:off x="0" y="0"/>
          <a:ext cx="0" cy="0"/>
          <a:chOff x="0" y="0"/>
          <a:chExt cx="0" cy="0"/>
        </a:xfrm>
      </p:grpSpPr>
      <p:sp>
        <p:nvSpPr>
          <p:cNvPr id="171" name="Google Shape;171;p25"/>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172"/>
        <p:cNvGrpSpPr/>
        <p:nvPr/>
      </p:nvGrpSpPr>
      <p:grpSpPr>
        <a:xfrm>
          <a:off x="0" y="0"/>
          <a:ext cx="0" cy="0"/>
          <a:chOff x="0" y="0"/>
          <a:chExt cx="0" cy="0"/>
        </a:xfrm>
      </p:grpSpPr>
      <p:sp>
        <p:nvSpPr>
          <p:cNvPr id="173" name="Google Shape;173;p2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473342" y="15030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6"/>
          <p:cNvSpPr txBox="1">
            <a:spLocks noGrp="1"/>
          </p:cNvSpPr>
          <p:nvPr>
            <p:ph type="body" idx="1"/>
          </p:nvPr>
        </p:nvSpPr>
        <p:spPr>
          <a:xfrm>
            <a:off x="473342" y="943362"/>
            <a:ext cx="82983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8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dirty="0"/>
          </a:p>
        </p:txBody>
      </p:sp>
      <p:sp>
        <p:nvSpPr>
          <p:cNvPr id="176" name="Google Shape;176;p26"/>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aylight Default Template" type="obj">
  <p:cSld name="OBJECT">
    <p:spTree>
      <p:nvGrpSpPr>
        <p:cNvPr id="1" name="Shape 183"/>
        <p:cNvGrpSpPr/>
        <p:nvPr/>
      </p:nvGrpSpPr>
      <p:grpSpPr>
        <a:xfrm>
          <a:off x="0" y="0"/>
          <a:ext cx="0" cy="0"/>
          <a:chOff x="0" y="0"/>
          <a:chExt cx="0" cy="0"/>
        </a:xfrm>
      </p:grpSpPr>
      <p:sp>
        <p:nvSpPr>
          <p:cNvPr id="184" name="Google Shape;184;p2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8"/>
          <p:cNvSpPr txBox="1">
            <a:spLocks noGrp="1"/>
          </p:cNvSpPr>
          <p:nvPr>
            <p:ph type="title"/>
          </p:nvPr>
        </p:nvSpPr>
        <p:spPr>
          <a:xfrm>
            <a:off x="473342" y="75150"/>
            <a:ext cx="7200900" cy="500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1"/>
              </a:buClr>
              <a:buSzPts val="1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86" name="Google Shape;186;p28"/>
          <p:cNvSpPr txBox="1">
            <a:spLocks noGrp="1"/>
          </p:cNvSpPr>
          <p:nvPr>
            <p:ph type="body" idx="1"/>
          </p:nvPr>
        </p:nvSpPr>
        <p:spPr>
          <a:xfrm>
            <a:off x="473342" y="840812"/>
            <a:ext cx="8289000" cy="4563600"/>
          </a:xfrm>
          <a:prstGeom prst="rect">
            <a:avLst/>
          </a:prstGeom>
          <a:noFill/>
          <a:ln>
            <a:noFill/>
          </a:ln>
        </p:spPr>
        <p:txBody>
          <a:bodyPr spcFirstLastPara="1" wrap="square" lIns="91425" tIns="45700" rIns="91425" bIns="45700" anchor="t" anchorCtr="0">
            <a:noAutofit/>
          </a:bodyPr>
          <a:lstStyle>
            <a:lvl1pPr marL="457200" lvl="0" indent="-381000" algn="l" rtl="0">
              <a:lnSpc>
                <a:spcPct val="100000"/>
              </a:lnSpc>
              <a:spcBef>
                <a:spcPts val="0"/>
              </a:spcBef>
              <a:spcAft>
                <a:spcPts val="0"/>
              </a:spcAft>
              <a:buSzPts val="2400"/>
              <a:buFont typeface="Lato Light"/>
              <a:buChar char="●"/>
              <a:defRPr sz="2800" b="0">
                <a:latin typeface="Lato Light"/>
                <a:ea typeface="Lato Light"/>
                <a:cs typeface="Lato Light"/>
                <a:sym typeface="Lato Light"/>
              </a:defRPr>
            </a:lvl1pPr>
            <a:lvl2pPr marL="914400" lvl="1"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2pPr>
            <a:lvl3pPr marL="1371600" lvl="2"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3pPr>
            <a:lvl4pPr marL="1828800" lvl="3"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4pPr>
            <a:lvl5pPr marL="2286000" lvl="4"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5pPr>
            <a:lvl6pPr marL="2743200" lvl="5"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6pPr>
            <a:lvl7pPr marL="3200400" lvl="6"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7pPr>
            <a:lvl8pPr marL="3657600" lvl="7" indent="-381000" algn="l" rtl="0">
              <a:lnSpc>
                <a:spcPct val="100000"/>
              </a:lnSpc>
              <a:spcBef>
                <a:spcPts val="1800"/>
              </a:spcBef>
              <a:spcAft>
                <a:spcPts val="0"/>
              </a:spcAft>
              <a:buSzPts val="2400"/>
              <a:buFont typeface="Lato Light"/>
              <a:buChar char="○"/>
              <a:defRPr sz="2400">
                <a:latin typeface="Lato Light"/>
                <a:ea typeface="Lato Light"/>
                <a:cs typeface="Lato Light"/>
                <a:sym typeface="Lato Light"/>
              </a:defRPr>
            </a:lvl8pPr>
            <a:lvl9pPr marL="4114800" lvl="8" indent="-381000" algn="l" rtl="0">
              <a:lnSpc>
                <a:spcPct val="100000"/>
              </a:lnSpc>
              <a:spcBef>
                <a:spcPts val="1800"/>
              </a:spcBef>
              <a:spcAft>
                <a:spcPts val="1800"/>
              </a:spcAft>
              <a:buSzPts val="2400"/>
              <a:buFont typeface="Lato Light"/>
              <a:buChar char="■"/>
              <a:defRPr sz="2400">
                <a:latin typeface="Lato Light"/>
                <a:ea typeface="Lato Light"/>
                <a:cs typeface="Lato Light"/>
                <a:sym typeface="Lato Light"/>
              </a:defRPr>
            </a:lvl9pPr>
          </a:lstStyle>
          <a:p>
            <a:endParaRPr dirty="0"/>
          </a:p>
        </p:txBody>
      </p:sp>
      <p:sp>
        <p:nvSpPr>
          <p:cNvPr id="187" name="Google Shape;187;p2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extLst>
    <p:ext uri="{DCECCB84-F9BA-43D5-87BE-67443E8EF086}">
      <p15:sldGuideLst xmlns:p15="http://schemas.microsoft.com/office/powerpoint/2012/main">
        <p15:guide id="1" orient="horz" pos="840">
          <p15:clr>
            <a:srgbClr val="FA7B17"/>
          </p15:clr>
        </p15:guide>
        <p15:guide id="2" orient="horz" pos="108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88"/>
        <p:cNvGrpSpPr/>
        <p:nvPr/>
      </p:nvGrpSpPr>
      <p:grpSpPr>
        <a:xfrm>
          <a:off x="0" y="0"/>
          <a:ext cx="0" cy="0"/>
          <a:chOff x="0" y="0"/>
          <a:chExt cx="0" cy="0"/>
        </a:xfrm>
      </p:grpSpPr>
      <p:sp>
        <p:nvSpPr>
          <p:cNvPr id="189" name="Google Shape;189;p29"/>
          <p:cNvSpPr/>
          <p:nvPr/>
        </p:nvSpPr>
        <p:spPr>
          <a:xfrm>
            <a:off x="0" y="0"/>
            <a:ext cx="9144000" cy="650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9"/>
          <p:cNvSpPr txBox="1">
            <a:spLocks noGrp="1"/>
          </p:cNvSpPr>
          <p:nvPr>
            <p:ph type="ctrTitle"/>
          </p:nvPr>
        </p:nvSpPr>
        <p:spPr>
          <a:xfrm>
            <a:off x="491595" y="1763267"/>
            <a:ext cx="7688100" cy="221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4200"/>
              <a:buNone/>
              <a:defRPr sz="4200">
                <a:solidFill>
                  <a:schemeClr val="dk2"/>
                </a:solidFill>
              </a:defRPr>
            </a:lvl1pPr>
            <a:lvl2pPr lvl="1" algn="l" rtl="0">
              <a:lnSpc>
                <a:spcPct val="100000"/>
              </a:lnSpc>
              <a:spcBef>
                <a:spcPts val="0"/>
              </a:spcBef>
              <a:spcAft>
                <a:spcPts val="0"/>
              </a:spcAft>
              <a:buClr>
                <a:schemeClr val="dk2"/>
              </a:buClr>
              <a:buSzPts val="4200"/>
              <a:buNone/>
              <a:defRPr sz="4200">
                <a:solidFill>
                  <a:schemeClr val="dk2"/>
                </a:solidFill>
              </a:defRPr>
            </a:lvl2pPr>
            <a:lvl3pPr lvl="2" algn="l" rtl="0">
              <a:lnSpc>
                <a:spcPct val="100000"/>
              </a:lnSpc>
              <a:spcBef>
                <a:spcPts val="0"/>
              </a:spcBef>
              <a:spcAft>
                <a:spcPts val="0"/>
              </a:spcAft>
              <a:buClr>
                <a:schemeClr val="dk2"/>
              </a:buClr>
              <a:buSzPts val="4200"/>
              <a:buNone/>
              <a:defRPr sz="4200">
                <a:solidFill>
                  <a:schemeClr val="dk2"/>
                </a:solidFill>
              </a:defRPr>
            </a:lvl3pPr>
            <a:lvl4pPr lvl="3" algn="l" rtl="0">
              <a:lnSpc>
                <a:spcPct val="100000"/>
              </a:lnSpc>
              <a:spcBef>
                <a:spcPts val="0"/>
              </a:spcBef>
              <a:spcAft>
                <a:spcPts val="0"/>
              </a:spcAft>
              <a:buClr>
                <a:schemeClr val="dk2"/>
              </a:buClr>
              <a:buSzPts val="4200"/>
              <a:buNone/>
              <a:defRPr sz="4200">
                <a:solidFill>
                  <a:schemeClr val="dk2"/>
                </a:solidFill>
              </a:defRPr>
            </a:lvl4pPr>
            <a:lvl5pPr lvl="4" algn="l" rtl="0">
              <a:lnSpc>
                <a:spcPct val="100000"/>
              </a:lnSpc>
              <a:spcBef>
                <a:spcPts val="0"/>
              </a:spcBef>
              <a:spcAft>
                <a:spcPts val="0"/>
              </a:spcAft>
              <a:buClr>
                <a:schemeClr val="dk2"/>
              </a:buClr>
              <a:buSzPts val="4200"/>
              <a:buNone/>
              <a:defRPr sz="4200">
                <a:solidFill>
                  <a:schemeClr val="dk2"/>
                </a:solidFill>
              </a:defRPr>
            </a:lvl5pPr>
            <a:lvl6pPr lvl="5" algn="l" rtl="0">
              <a:lnSpc>
                <a:spcPct val="100000"/>
              </a:lnSpc>
              <a:spcBef>
                <a:spcPts val="0"/>
              </a:spcBef>
              <a:spcAft>
                <a:spcPts val="0"/>
              </a:spcAft>
              <a:buClr>
                <a:schemeClr val="dk2"/>
              </a:buClr>
              <a:buSzPts val="4200"/>
              <a:buNone/>
              <a:defRPr sz="4200">
                <a:solidFill>
                  <a:schemeClr val="dk2"/>
                </a:solidFill>
              </a:defRPr>
            </a:lvl6pPr>
            <a:lvl7pPr lvl="6" algn="l" rtl="0">
              <a:lnSpc>
                <a:spcPct val="100000"/>
              </a:lnSpc>
              <a:spcBef>
                <a:spcPts val="0"/>
              </a:spcBef>
              <a:spcAft>
                <a:spcPts val="0"/>
              </a:spcAft>
              <a:buClr>
                <a:schemeClr val="dk2"/>
              </a:buClr>
              <a:buSzPts val="4200"/>
              <a:buNone/>
              <a:defRPr sz="4200">
                <a:solidFill>
                  <a:schemeClr val="dk2"/>
                </a:solidFill>
              </a:defRPr>
            </a:lvl7pPr>
            <a:lvl8pPr lvl="7" algn="l" rtl="0">
              <a:lnSpc>
                <a:spcPct val="100000"/>
              </a:lnSpc>
              <a:spcBef>
                <a:spcPts val="0"/>
              </a:spcBef>
              <a:spcAft>
                <a:spcPts val="0"/>
              </a:spcAft>
              <a:buClr>
                <a:schemeClr val="dk2"/>
              </a:buClr>
              <a:buSzPts val="4200"/>
              <a:buNone/>
              <a:defRPr sz="4200">
                <a:solidFill>
                  <a:schemeClr val="dk2"/>
                </a:solidFill>
              </a:defRPr>
            </a:lvl8pPr>
            <a:lvl9pPr lvl="8" algn="l"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91" name="Google Shape;191;p29"/>
          <p:cNvSpPr txBox="1">
            <a:spLocks noGrp="1"/>
          </p:cNvSpPr>
          <p:nvPr>
            <p:ph type="subTitle" idx="1"/>
          </p:nvPr>
        </p:nvSpPr>
        <p:spPr>
          <a:xfrm>
            <a:off x="491772" y="4230533"/>
            <a:ext cx="7688100" cy="721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192" name="Google Shape;192;p2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193" name="Google Shape;193;p29"/>
          <p:cNvGrpSpPr/>
          <p:nvPr/>
        </p:nvGrpSpPr>
        <p:grpSpPr>
          <a:xfrm>
            <a:off x="581122" y="1740729"/>
            <a:ext cx="745804" cy="61200"/>
            <a:chOff x="830392" y="1588329"/>
            <a:chExt cx="745804" cy="61200"/>
          </a:xfrm>
        </p:grpSpPr>
        <p:sp>
          <p:nvSpPr>
            <p:cNvPr id="194" name="Google Shape;194;p29"/>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196"/>
        <p:cNvGrpSpPr/>
        <p:nvPr/>
      </p:nvGrpSpPr>
      <p:grpSpPr>
        <a:xfrm>
          <a:off x="0" y="0"/>
          <a:ext cx="0" cy="0"/>
          <a:chOff x="0" y="0"/>
          <a:chExt cx="0" cy="0"/>
        </a:xfrm>
      </p:grpSpPr>
      <p:grpSp>
        <p:nvGrpSpPr>
          <p:cNvPr id="197" name="Google Shape;197;p30"/>
          <p:cNvGrpSpPr/>
          <p:nvPr/>
        </p:nvGrpSpPr>
        <p:grpSpPr>
          <a:xfrm>
            <a:off x="583284" y="1588472"/>
            <a:ext cx="745764" cy="61102"/>
            <a:chOff x="4580561" y="2589004"/>
            <a:chExt cx="1064464" cy="25200"/>
          </a:xfrm>
        </p:grpSpPr>
        <p:sp>
          <p:nvSpPr>
            <p:cNvPr id="198" name="Google Shape;198;p3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30"/>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01" name="Google Shape;201;p3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2"/>
        <p:cNvGrpSpPr/>
        <p:nvPr/>
      </p:nvGrpSpPr>
      <p:grpSpPr>
        <a:xfrm>
          <a:off x="0" y="0"/>
          <a:ext cx="0" cy="0"/>
          <a:chOff x="0" y="0"/>
          <a:chExt cx="0" cy="0"/>
        </a:xfrm>
      </p:grpSpPr>
      <p:sp>
        <p:nvSpPr>
          <p:cNvPr id="203" name="Google Shape;203;p31"/>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1"/>
          <p:cNvSpPr txBox="1">
            <a:spLocks noGrp="1"/>
          </p:cNvSpPr>
          <p:nvPr>
            <p:ph type="title"/>
          </p:nvPr>
        </p:nvSpPr>
        <p:spPr>
          <a:xfrm>
            <a:off x="50085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05" name="Google Shape;205;p31"/>
          <p:cNvSpPr txBox="1">
            <a:spLocks noGrp="1"/>
          </p:cNvSpPr>
          <p:nvPr>
            <p:ph type="body" idx="1"/>
          </p:nvPr>
        </p:nvSpPr>
        <p:spPr>
          <a:xfrm>
            <a:off x="500725"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6" name="Google Shape;206;p31"/>
          <p:cNvSpPr txBox="1">
            <a:spLocks noGrp="1"/>
          </p:cNvSpPr>
          <p:nvPr>
            <p:ph type="body" idx="2"/>
          </p:nvPr>
        </p:nvSpPr>
        <p:spPr>
          <a:xfrm>
            <a:off x="4415004" y="2771833"/>
            <a:ext cx="3774300" cy="30147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07" name="Google Shape;207;p3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08" name="Google Shape;208;p31"/>
          <p:cNvGrpSpPr/>
          <p:nvPr/>
        </p:nvGrpSpPr>
        <p:grpSpPr>
          <a:xfrm>
            <a:off x="574027" y="1588329"/>
            <a:ext cx="745804" cy="61200"/>
            <a:chOff x="830392" y="1588329"/>
            <a:chExt cx="745804" cy="61200"/>
          </a:xfrm>
        </p:grpSpPr>
        <p:sp>
          <p:nvSpPr>
            <p:cNvPr id="209" name="Google Shape;209;p31"/>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1"/>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32"/>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2"/>
          <p:cNvSpPr txBox="1">
            <a:spLocks noGrp="1"/>
          </p:cNvSpPr>
          <p:nvPr>
            <p:ph type="title"/>
          </p:nvPr>
        </p:nvSpPr>
        <p:spPr>
          <a:xfrm>
            <a:off x="498690" y="1758200"/>
            <a:ext cx="7688400" cy="713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600"/>
              <a:buNone/>
              <a:defRPr sz="2600"/>
            </a:lvl1pPr>
            <a:lvl2pPr lvl="1" algn="l" rtl="0">
              <a:lnSpc>
                <a:spcPct val="100000"/>
              </a:lnSpc>
              <a:spcBef>
                <a:spcPts val="0"/>
              </a:spcBef>
              <a:spcAft>
                <a:spcPts val="0"/>
              </a:spcAft>
              <a:buClr>
                <a:srgbClr val="006FBF"/>
              </a:buClr>
              <a:buSzPts val="2600"/>
              <a:buNone/>
              <a:defRPr sz="2600">
                <a:solidFill>
                  <a:srgbClr val="006FBF"/>
                </a:solidFill>
              </a:defRPr>
            </a:lvl2pPr>
            <a:lvl3pPr lvl="2" algn="l" rtl="0">
              <a:lnSpc>
                <a:spcPct val="100000"/>
              </a:lnSpc>
              <a:spcBef>
                <a:spcPts val="0"/>
              </a:spcBef>
              <a:spcAft>
                <a:spcPts val="0"/>
              </a:spcAft>
              <a:buClr>
                <a:srgbClr val="006FBF"/>
              </a:buClr>
              <a:buSzPts val="2600"/>
              <a:buNone/>
              <a:defRPr sz="2600">
                <a:solidFill>
                  <a:srgbClr val="006FBF"/>
                </a:solidFill>
              </a:defRPr>
            </a:lvl3pPr>
            <a:lvl4pPr lvl="3" algn="l" rtl="0">
              <a:lnSpc>
                <a:spcPct val="100000"/>
              </a:lnSpc>
              <a:spcBef>
                <a:spcPts val="0"/>
              </a:spcBef>
              <a:spcAft>
                <a:spcPts val="0"/>
              </a:spcAft>
              <a:buClr>
                <a:srgbClr val="006FBF"/>
              </a:buClr>
              <a:buSzPts val="2600"/>
              <a:buNone/>
              <a:defRPr sz="2600">
                <a:solidFill>
                  <a:srgbClr val="006FBF"/>
                </a:solidFill>
              </a:defRPr>
            </a:lvl4pPr>
            <a:lvl5pPr lvl="4" algn="l" rtl="0">
              <a:lnSpc>
                <a:spcPct val="100000"/>
              </a:lnSpc>
              <a:spcBef>
                <a:spcPts val="0"/>
              </a:spcBef>
              <a:spcAft>
                <a:spcPts val="0"/>
              </a:spcAft>
              <a:buClr>
                <a:srgbClr val="006FBF"/>
              </a:buClr>
              <a:buSzPts val="2600"/>
              <a:buNone/>
              <a:defRPr sz="2600">
                <a:solidFill>
                  <a:srgbClr val="006FBF"/>
                </a:solidFill>
              </a:defRPr>
            </a:lvl5pPr>
            <a:lvl6pPr lvl="5" algn="l" rtl="0">
              <a:lnSpc>
                <a:spcPct val="100000"/>
              </a:lnSpc>
              <a:spcBef>
                <a:spcPts val="0"/>
              </a:spcBef>
              <a:spcAft>
                <a:spcPts val="0"/>
              </a:spcAft>
              <a:buClr>
                <a:srgbClr val="006FBF"/>
              </a:buClr>
              <a:buSzPts val="2600"/>
              <a:buNone/>
              <a:defRPr sz="2600">
                <a:solidFill>
                  <a:srgbClr val="006FBF"/>
                </a:solidFill>
              </a:defRPr>
            </a:lvl6pPr>
            <a:lvl7pPr lvl="6" algn="l" rtl="0">
              <a:lnSpc>
                <a:spcPct val="100000"/>
              </a:lnSpc>
              <a:spcBef>
                <a:spcPts val="0"/>
              </a:spcBef>
              <a:spcAft>
                <a:spcPts val="0"/>
              </a:spcAft>
              <a:buClr>
                <a:srgbClr val="006FBF"/>
              </a:buClr>
              <a:buSzPts val="2600"/>
              <a:buNone/>
              <a:defRPr sz="2600">
                <a:solidFill>
                  <a:srgbClr val="006FBF"/>
                </a:solidFill>
              </a:defRPr>
            </a:lvl7pPr>
            <a:lvl8pPr lvl="7" algn="l" rtl="0">
              <a:lnSpc>
                <a:spcPct val="100000"/>
              </a:lnSpc>
              <a:spcBef>
                <a:spcPts val="0"/>
              </a:spcBef>
              <a:spcAft>
                <a:spcPts val="0"/>
              </a:spcAft>
              <a:buClr>
                <a:srgbClr val="006FBF"/>
              </a:buClr>
              <a:buSzPts val="2600"/>
              <a:buNone/>
              <a:defRPr sz="2600">
                <a:solidFill>
                  <a:srgbClr val="006FBF"/>
                </a:solidFill>
              </a:defRPr>
            </a:lvl8pPr>
            <a:lvl9pPr lvl="8" algn="l" rtl="0">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214" name="Google Shape;214;p3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15" name="Google Shape;215;p32"/>
          <p:cNvGrpSpPr/>
          <p:nvPr/>
        </p:nvGrpSpPr>
        <p:grpSpPr>
          <a:xfrm>
            <a:off x="571867" y="1588329"/>
            <a:ext cx="745804" cy="61200"/>
            <a:chOff x="830392" y="1588329"/>
            <a:chExt cx="745804" cy="61200"/>
          </a:xfrm>
        </p:grpSpPr>
        <p:sp>
          <p:nvSpPr>
            <p:cNvPr id="216" name="Google Shape;216;p32"/>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2"/>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6FBF"/>
        </a:solidFill>
        <a:effectLst/>
      </p:bgPr>
    </p:bg>
    <p:spTree>
      <p:nvGrpSpPr>
        <p:cNvPr id="1" name="Shape 28"/>
        <p:cNvGrpSpPr/>
        <p:nvPr/>
      </p:nvGrpSpPr>
      <p:grpSpPr>
        <a:xfrm>
          <a:off x="0" y="0"/>
          <a:ext cx="0" cy="0"/>
          <a:chOff x="0" y="0"/>
          <a:chExt cx="0" cy="0"/>
        </a:xfrm>
      </p:grpSpPr>
      <p:grpSp>
        <p:nvGrpSpPr>
          <p:cNvPr id="29" name="Google Shape;29;p4"/>
          <p:cNvGrpSpPr/>
          <p:nvPr/>
        </p:nvGrpSpPr>
        <p:grpSpPr>
          <a:xfrm>
            <a:off x="583282" y="1588427"/>
            <a:ext cx="745763" cy="61102"/>
            <a:chOff x="4580561" y="2589004"/>
            <a:chExt cx="1064464" cy="25200"/>
          </a:xfrm>
        </p:grpSpPr>
        <p:sp>
          <p:nvSpPr>
            <p:cNvPr id="30" name="Google Shape;30;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4"/>
          <p:cNvSpPr txBox="1">
            <a:spLocks noGrp="1"/>
          </p:cNvSpPr>
          <p:nvPr>
            <p:ph type="title"/>
          </p:nvPr>
        </p:nvSpPr>
        <p:spPr>
          <a:xfrm>
            <a:off x="500850" y="1763267"/>
            <a:ext cx="7688400" cy="202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3" name="Google Shape;33;p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218"/>
        <p:cNvGrpSpPr/>
        <p:nvPr/>
      </p:nvGrpSpPr>
      <p:grpSpPr>
        <a:xfrm>
          <a:off x="0" y="0"/>
          <a:ext cx="0" cy="0"/>
          <a:chOff x="0" y="0"/>
          <a:chExt cx="0" cy="0"/>
        </a:xfrm>
      </p:grpSpPr>
      <p:grpSp>
        <p:nvGrpSpPr>
          <p:cNvPr id="219" name="Google Shape;219;p33"/>
          <p:cNvGrpSpPr/>
          <p:nvPr/>
        </p:nvGrpSpPr>
        <p:grpSpPr>
          <a:xfrm>
            <a:off x="583284" y="5558971"/>
            <a:ext cx="745764" cy="61102"/>
            <a:chOff x="4580561" y="2589004"/>
            <a:chExt cx="1064464" cy="25200"/>
          </a:xfrm>
        </p:grpSpPr>
        <p:sp>
          <p:nvSpPr>
            <p:cNvPr id="220" name="Google Shape;220;p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33"/>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lt1"/>
              </a:buClr>
              <a:buSzPts val="3600"/>
              <a:buNone/>
              <a:defRPr sz="3600">
                <a:solidFill>
                  <a:schemeClr val="lt1"/>
                </a:solidFill>
              </a:defRPr>
            </a:lvl1pPr>
            <a:lvl2pPr lvl="1" algn="l" rtl="0">
              <a:lnSpc>
                <a:spcPct val="100000"/>
              </a:lnSpc>
              <a:spcBef>
                <a:spcPts val="0"/>
              </a:spcBef>
              <a:spcAft>
                <a:spcPts val="0"/>
              </a:spcAft>
              <a:buClr>
                <a:schemeClr val="lt1"/>
              </a:buClr>
              <a:buSzPts val="3600"/>
              <a:buNone/>
              <a:defRPr sz="3600">
                <a:solidFill>
                  <a:schemeClr val="lt1"/>
                </a:solidFill>
              </a:defRPr>
            </a:lvl2pPr>
            <a:lvl3pPr lvl="2" algn="l" rtl="0">
              <a:lnSpc>
                <a:spcPct val="100000"/>
              </a:lnSpc>
              <a:spcBef>
                <a:spcPts val="0"/>
              </a:spcBef>
              <a:spcAft>
                <a:spcPts val="0"/>
              </a:spcAft>
              <a:buClr>
                <a:schemeClr val="lt1"/>
              </a:buClr>
              <a:buSzPts val="3600"/>
              <a:buNone/>
              <a:defRPr sz="3600">
                <a:solidFill>
                  <a:schemeClr val="lt1"/>
                </a:solidFill>
              </a:defRPr>
            </a:lvl3pPr>
            <a:lvl4pPr lvl="3" algn="l" rtl="0">
              <a:lnSpc>
                <a:spcPct val="100000"/>
              </a:lnSpc>
              <a:spcBef>
                <a:spcPts val="0"/>
              </a:spcBef>
              <a:spcAft>
                <a:spcPts val="0"/>
              </a:spcAft>
              <a:buClr>
                <a:schemeClr val="lt1"/>
              </a:buClr>
              <a:buSzPts val="3600"/>
              <a:buNone/>
              <a:defRPr sz="3600">
                <a:solidFill>
                  <a:schemeClr val="lt1"/>
                </a:solidFill>
              </a:defRPr>
            </a:lvl4pPr>
            <a:lvl5pPr lvl="4" algn="l" rtl="0">
              <a:lnSpc>
                <a:spcPct val="100000"/>
              </a:lnSpc>
              <a:spcBef>
                <a:spcPts val="0"/>
              </a:spcBef>
              <a:spcAft>
                <a:spcPts val="0"/>
              </a:spcAft>
              <a:buClr>
                <a:schemeClr val="lt1"/>
              </a:buClr>
              <a:buSzPts val="3600"/>
              <a:buNone/>
              <a:defRPr sz="3600">
                <a:solidFill>
                  <a:schemeClr val="lt1"/>
                </a:solidFill>
              </a:defRPr>
            </a:lvl5pPr>
            <a:lvl6pPr lvl="5" algn="l" rtl="0">
              <a:lnSpc>
                <a:spcPct val="100000"/>
              </a:lnSpc>
              <a:spcBef>
                <a:spcPts val="0"/>
              </a:spcBef>
              <a:spcAft>
                <a:spcPts val="0"/>
              </a:spcAft>
              <a:buClr>
                <a:schemeClr val="lt1"/>
              </a:buClr>
              <a:buSzPts val="3600"/>
              <a:buNone/>
              <a:defRPr sz="3600">
                <a:solidFill>
                  <a:schemeClr val="lt1"/>
                </a:solidFill>
              </a:defRPr>
            </a:lvl6pPr>
            <a:lvl7pPr lvl="6" algn="l" rtl="0">
              <a:lnSpc>
                <a:spcPct val="100000"/>
              </a:lnSpc>
              <a:spcBef>
                <a:spcPts val="0"/>
              </a:spcBef>
              <a:spcAft>
                <a:spcPts val="0"/>
              </a:spcAft>
              <a:buClr>
                <a:schemeClr val="lt1"/>
              </a:buClr>
              <a:buSzPts val="3600"/>
              <a:buNone/>
              <a:defRPr sz="3600">
                <a:solidFill>
                  <a:schemeClr val="lt1"/>
                </a:solidFill>
              </a:defRPr>
            </a:lvl7pPr>
            <a:lvl8pPr lvl="7" algn="l" rtl="0">
              <a:lnSpc>
                <a:spcPct val="100000"/>
              </a:lnSpc>
              <a:spcBef>
                <a:spcPts val="0"/>
              </a:spcBef>
              <a:spcAft>
                <a:spcPts val="0"/>
              </a:spcAft>
              <a:buClr>
                <a:schemeClr val="lt1"/>
              </a:buClr>
              <a:buSzPts val="3600"/>
              <a:buNone/>
              <a:defRPr sz="3600">
                <a:solidFill>
                  <a:schemeClr val="lt1"/>
                </a:solidFill>
              </a:defRPr>
            </a:lvl8pPr>
            <a:lvl9pPr lvl="8" algn="l" rtl="0">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3" name="Google Shape;223;p3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34"/>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4"/>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2"/>
              </a:buClr>
              <a:buSzPts val="2600"/>
              <a:buNone/>
              <a:defRPr sz="2600">
                <a:solidFill>
                  <a:schemeClr val="dk2"/>
                </a:solidFill>
              </a:defRPr>
            </a:lvl1pPr>
            <a:lvl2pPr lvl="1" algn="l" rtl="0">
              <a:lnSpc>
                <a:spcPct val="100000"/>
              </a:lnSpc>
              <a:spcBef>
                <a:spcPts val="0"/>
              </a:spcBef>
              <a:spcAft>
                <a:spcPts val="0"/>
              </a:spcAft>
              <a:buClr>
                <a:schemeClr val="dk2"/>
              </a:buClr>
              <a:buSzPts val="2600"/>
              <a:buNone/>
              <a:defRPr sz="2600">
                <a:solidFill>
                  <a:schemeClr val="dk2"/>
                </a:solidFill>
              </a:defRPr>
            </a:lvl2pPr>
            <a:lvl3pPr lvl="2" algn="l" rtl="0">
              <a:lnSpc>
                <a:spcPct val="100000"/>
              </a:lnSpc>
              <a:spcBef>
                <a:spcPts val="0"/>
              </a:spcBef>
              <a:spcAft>
                <a:spcPts val="0"/>
              </a:spcAft>
              <a:buClr>
                <a:schemeClr val="dk2"/>
              </a:buClr>
              <a:buSzPts val="2600"/>
              <a:buNone/>
              <a:defRPr sz="2600">
                <a:solidFill>
                  <a:schemeClr val="dk2"/>
                </a:solidFill>
              </a:defRPr>
            </a:lvl3pPr>
            <a:lvl4pPr lvl="3" algn="l" rtl="0">
              <a:lnSpc>
                <a:spcPct val="100000"/>
              </a:lnSpc>
              <a:spcBef>
                <a:spcPts val="0"/>
              </a:spcBef>
              <a:spcAft>
                <a:spcPts val="0"/>
              </a:spcAft>
              <a:buClr>
                <a:schemeClr val="dk2"/>
              </a:buClr>
              <a:buSzPts val="2600"/>
              <a:buNone/>
              <a:defRPr sz="2600">
                <a:solidFill>
                  <a:schemeClr val="dk2"/>
                </a:solidFill>
              </a:defRPr>
            </a:lvl4pPr>
            <a:lvl5pPr lvl="4" algn="l" rtl="0">
              <a:lnSpc>
                <a:spcPct val="100000"/>
              </a:lnSpc>
              <a:spcBef>
                <a:spcPts val="0"/>
              </a:spcBef>
              <a:spcAft>
                <a:spcPts val="0"/>
              </a:spcAft>
              <a:buClr>
                <a:schemeClr val="dk2"/>
              </a:buClr>
              <a:buSzPts val="2600"/>
              <a:buNone/>
              <a:defRPr sz="2600">
                <a:solidFill>
                  <a:schemeClr val="dk2"/>
                </a:solidFill>
              </a:defRPr>
            </a:lvl5pPr>
            <a:lvl6pPr lvl="5" algn="l" rtl="0">
              <a:lnSpc>
                <a:spcPct val="100000"/>
              </a:lnSpc>
              <a:spcBef>
                <a:spcPts val="0"/>
              </a:spcBef>
              <a:spcAft>
                <a:spcPts val="0"/>
              </a:spcAft>
              <a:buClr>
                <a:schemeClr val="dk2"/>
              </a:buClr>
              <a:buSzPts val="2600"/>
              <a:buNone/>
              <a:defRPr sz="2600">
                <a:solidFill>
                  <a:schemeClr val="dk2"/>
                </a:solidFill>
              </a:defRPr>
            </a:lvl6pPr>
            <a:lvl7pPr lvl="6" algn="l" rtl="0">
              <a:lnSpc>
                <a:spcPct val="100000"/>
              </a:lnSpc>
              <a:spcBef>
                <a:spcPts val="0"/>
              </a:spcBef>
              <a:spcAft>
                <a:spcPts val="0"/>
              </a:spcAft>
              <a:buClr>
                <a:schemeClr val="dk2"/>
              </a:buClr>
              <a:buSzPts val="2600"/>
              <a:buNone/>
              <a:defRPr sz="2600">
                <a:solidFill>
                  <a:schemeClr val="dk2"/>
                </a:solidFill>
              </a:defRPr>
            </a:lvl7pPr>
            <a:lvl8pPr lvl="7" algn="l" rtl="0">
              <a:lnSpc>
                <a:spcPct val="100000"/>
              </a:lnSpc>
              <a:spcBef>
                <a:spcPts val="0"/>
              </a:spcBef>
              <a:spcAft>
                <a:spcPts val="0"/>
              </a:spcAft>
              <a:buClr>
                <a:schemeClr val="dk2"/>
              </a:buClr>
              <a:buSzPts val="2600"/>
              <a:buNone/>
              <a:defRPr sz="2600">
                <a:solidFill>
                  <a:schemeClr val="dk2"/>
                </a:solidFill>
              </a:defRPr>
            </a:lvl8pPr>
            <a:lvl9pPr lvl="8" algn="l" rtl="0">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7" name="Google Shape;227;p34"/>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228" name="Google Shape;228;p34"/>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SzPts val="2400"/>
              <a:buChar char="●"/>
              <a:defRPr/>
            </a:lvl1pPr>
            <a:lvl2pPr marL="914400" lvl="1" indent="-381000" algn="l" rtl="0">
              <a:lnSpc>
                <a:spcPct val="100000"/>
              </a:lnSpc>
              <a:spcBef>
                <a:spcPts val="1800"/>
              </a:spcBef>
              <a:spcAft>
                <a:spcPts val="0"/>
              </a:spcAft>
              <a:buSzPts val="2400"/>
              <a:buChar char="○"/>
              <a:defRPr/>
            </a:lvl2pPr>
            <a:lvl3pPr marL="1371600" lvl="2" indent="-381000" algn="l" rtl="0">
              <a:lnSpc>
                <a:spcPct val="100000"/>
              </a:lnSpc>
              <a:spcBef>
                <a:spcPts val="1800"/>
              </a:spcBef>
              <a:spcAft>
                <a:spcPts val="0"/>
              </a:spcAft>
              <a:buSzPts val="2400"/>
              <a:buChar char="■"/>
              <a:defRPr/>
            </a:lvl3pPr>
            <a:lvl4pPr marL="1828800" lvl="3" indent="-381000" algn="l" rtl="0">
              <a:lnSpc>
                <a:spcPct val="100000"/>
              </a:lnSpc>
              <a:spcBef>
                <a:spcPts val="1800"/>
              </a:spcBef>
              <a:spcAft>
                <a:spcPts val="0"/>
              </a:spcAft>
              <a:buSzPts val="2400"/>
              <a:buChar char="●"/>
              <a:defRPr/>
            </a:lvl4pPr>
            <a:lvl5pPr marL="2286000" lvl="4" indent="-381000" algn="l" rtl="0">
              <a:lnSpc>
                <a:spcPct val="100000"/>
              </a:lnSpc>
              <a:spcBef>
                <a:spcPts val="1800"/>
              </a:spcBef>
              <a:spcAft>
                <a:spcPts val="0"/>
              </a:spcAft>
              <a:buSzPts val="2400"/>
              <a:buChar char="○"/>
              <a:defRPr/>
            </a:lvl5pPr>
            <a:lvl6pPr marL="2743200" lvl="5" indent="-381000" algn="l" rtl="0">
              <a:lnSpc>
                <a:spcPct val="100000"/>
              </a:lnSpc>
              <a:spcBef>
                <a:spcPts val="1800"/>
              </a:spcBef>
              <a:spcAft>
                <a:spcPts val="0"/>
              </a:spcAft>
              <a:buSzPts val="2400"/>
              <a:buChar char="■"/>
              <a:defRPr/>
            </a:lvl6pPr>
            <a:lvl7pPr marL="3200400" lvl="6" indent="-381000" algn="l" rtl="0">
              <a:lnSpc>
                <a:spcPct val="100000"/>
              </a:lnSpc>
              <a:spcBef>
                <a:spcPts val="1800"/>
              </a:spcBef>
              <a:spcAft>
                <a:spcPts val="0"/>
              </a:spcAft>
              <a:buSzPts val="2400"/>
              <a:buChar char="●"/>
              <a:defRPr/>
            </a:lvl7pPr>
            <a:lvl8pPr marL="3657600" lvl="7" indent="-381000" algn="l" rtl="0">
              <a:lnSpc>
                <a:spcPct val="100000"/>
              </a:lnSpc>
              <a:spcBef>
                <a:spcPts val="1800"/>
              </a:spcBef>
              <a:spcAft>
                <a:spcPts val="0"/>
              </a:spcAft>
              <a:buSzPts val="2400"/>
              <a:buChar char="○"/>
              <a:defRPr/>
            </a:lvl8pPr>
            <a:lvl9pPr marL="4114800" lvl="8" indent="-381000" algn="l" rtl="0">
              <a:lnSpc>
                <a:spcPct val="100000"/>
              </a:lnSpc>
              <a:spcBef>
                <a:spcPts val="1800"/>
              </a:spcBef>
              <a:spcAft>
                <a:spcPts val="1800"/>
              </a:spcAft>
              <a:buSzPts val="2400"/>
              <a:buChar char="■"/>
              <a:defRPr/>
            </a:lvl9pPr>
          </a:lstStyle>
          <a:p>
            <a:endParaRPr/>
          </a:p>
        </p:txBody>
      </p:sp>
      <p:sp>
        <p:nvSpPr>
          <p:cNvPr id="229" name="Google Shape;229;p3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230" name="Google Shape;230;p34"/>
          <p:cNvGrpSpPr/>
          <p:nvPr/>
        </p:nvGrpSpPr>
        <p:grpSpPr>
          <a:xfrm>
            <a:off x="574027" y="1588329"/>
            <a:ext cx="745804" cy="61200"/>
            <a:chOff x="830392" y="1588329"/>
            <a:chExt cx="745804" cy="61200"/>
          </a:xfrm>
        </p:grpSpPr>
        <p:sp>
          <p:nvSpPr>
            <p:cNvPr id="231" name="Google Shape;231;p34"/>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35"/>
          <p:cNvSpPr txBox="1">
            <a:spLocks noGrp="1"/>
          </p:cNvSpPr>
          <p:nvPr>
            <p:ph type="body" idx="1"/>
          </p:nvPr>
        </p:nvSpPr>
        <p:spPr>
          <a:xfrm>
            <a:off x="505605" y="5830068"/>
            <a:ext cx="7697400" cy="614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2400"/>
              <a:buNone/>
              <a:defRPr/>
            </a:lvl1pPr>
          </a:lstStyle>
          <a:p>
            <a:endParaRPr/>
          </a:p>
        </p:txBody>
      </p:sp>
      <p:sp>
        <p:nvSpPr>
          <p:cNvPr id="235" name="Google Shape;235;p3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6FBF"/>
        </a:solidFill>
        <a:effectLst/>
      </p:bgPr>
    </p:bg>
    <p:spTree>
      <p:nvGrpSpPr>
        <p:cNvPr id="1" name="Shape 236"/>
        <p:cNvGrpSpPr/>
        <p:nvPr/>
      </p:nvGrpSpPr>
      <p:grpSpPr>
        <a:xfrm>
          <a:off x="0" y="0"/>
          <a:ext cx="0" cy="0"/>
          <a:chOff x="0" y="0"/>
          <a:chExt cx="0" cy="0"/>
        </a:xfrm>
      </p:grpSpPr>
      <p:grpSp>
        <p:nvGrpSpPr>
          <p:cNvPr id="237" name="Google Shape;237;p36"/>
          <p:cNvGrpSpPr/>
          <p:nvPr/>
        </p:nvGrpSpPr>
        <p:grpSpPr>
          <a:xfrm>
            <a:off x="581124" y="5558971"/>
            <a:ext cx="745764" cy="61102"/>
            <a:chOff x="4580561" y="2589004"/>
            <a:chExt cx="1064464" cy="25200"/>
          </a:xfrm>
        </p:grpSpPr>
        <p:sp>
          <p:nvSpPr>
            <p:cNvPr id="238" name="Google Shape;238;p3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36"/>
          <p:cNvSpPr txBox="1">
            <a:spLocks noGrp="1"/>
          </p:cNvSpPr>
          <p:nvPr>
            <p:ph type="title" hasCustomPrompt="1"/>
          </p:nvPr>
        </p:nvSpPr>
        <p:spPr>
          <a:xfrm>
            <a:off x="507946" y="978600"/>
            <a:ext cx="7688400" cy="1659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8000"/>
              <a:buNone/>
              <a:defRPr sz="8000">
                <a:solidFill>
                  <a:schemeClr val="lt1"/>
                </a:solidFill>
              </a:defRPr>
            </a:lvl1pPr>
            <a:lvl2pPr lvl="1" algn="l" rtl="0">
              <a:lnSpc>
                <a:spcPct val="100000"/>
              </a:lnSpc>
              <a:spcBef>
                <a:spcPts val="0"/>
              </a:spcBef>
              <a:spcAft>
                <a:spcPts val="0"/>
              </a:spcAft>
              <a:buClr>
                <a:schemeClr val="lt1"/>
              </a:buClr>
              <a:buSzPts val="8000"/>
              <a:buNone/>
              <a:defRPr sz="8000">
                <a:solidFill>
                  <a:schemeClr val="lt1"/>
                </a:solidFill>
              </a:defRPr>
            </a:lvl2pPr>
            <a:lvl3pPr lvl="2" algn="l" rtl="0">
              <a:lnSpc>
                <a:spcPct val="100000"/>
              </a:lnSpc>
              <a:spcBef>
                <a:spcPts val="0"/>
              </a:spcBef>
              <a:spcAft>
                <a:spcPts val="0"/>
              </a:spcAft>
              <a:buClr>
                <a:schemeClr val="lt1"/>
              </a:buClr>
              <a:buSzPts val="8000"/>
              <a:buNone/>
              <a:defRPr sz="8000">
                <a:solidFill>
                  <a:schemeClr val="lt1"/>
                </a:solidFill>
              </a:defRPr>
            </a:lvl3pPr>
            <a:lvl4pPr lvl="3" algn="l" rtl="0">
              <a:lnSpc>
                <a:spcPct val="100000"/>
              </a:lnSpc>
              <a:spcBef>
                <a:spcPts val="0"/>
              </a:spcBef>
              <a:spcAft>
                <a:spcPts val="0"/>
              </a:spcAft>
              <a:buClr>
                <a:schemeClr val="lt1"/>
              </a:buClr>
              <a:buSzPts val="8000"/>
              <a:buNone/>
              <a:defRPr sz="8000">
                <a:solidFill>
                  <a:schemeClr val="lt1"/>
                </a:solidFill>
              </a:defRPr>
            </a:lvl4pPr>
            <a:lvl5pPr lvl="4" algn="l" rtl="0">
              <a:lnSpc>
                <a:spcPct val="100000"/>
              </a:lnSpc>
              <a:spcBef>
                <a:spcPts val="0"/>
              </a:spcBef>
              <a:spcAft>
                <a:spcPts val="0"/>
              </a:spcAft>
              <a:buClr>
                <a:schemeClr val="lt1"/>
              </a:buClr>
              <a:buSzPts val="8000"/>
              <a:buNone/>
              <a:defRPr sz="8000">
                <a:solidFill>
                  <a:schemeClr val="lt1"/>
                </a:solidFill>
              </a:defRPr>
            </a:lvl5pPr>
            <a:lvl6pPr lvl="5" algn="l" rtl="0">
              <a:lnSpc>
                <a:spcPct val="100000"/>
              </a:lnSpc>
              <a:spcBef>
                <a:spcPts val="0"/>
              </a:spcBef>
              <a:spcAft>
                <a:spcPts val="0"/>
              </a:spcAft>
              <a:buClr>
                <a:schemeClr val="lt1"/>
              </a:buClr>
              <a:buSzPts val="8000"/>
              <a:buNone/>
              <a:defRPr sz="8000">
                <a:solidFill>
                  <a:schemeClr val="lt1"/>
                </a:solidFill>
              </a:defRPr>
            </a:lvl6pPr>
            <a:lvl7pPr lvl="6" algn="l" rtl="0">
              <a:lnSpc>
                <a:spcPct val="100000"/>
              </a:lnSpc>
              <a:spcBef>
                <a:spcPts val="0"/>
              </a:spcBef>
              <a:spcAft>
                <a:spcPts val="0"/>
              </a:spcAft>
              <a:buClr>
                <a:schemeClr val="lt1"/>
              </a:buClr>
              <a:buSzPts val="8000"/>
              <a:buNone/>
              <a:defRPr sz="8000">
                <a:solidFill>
                  <a:schemeClr val="lt1"/>
                </a:solidFill>
              </a:defRPr>
            </a:lvl7pPr>
            <a:lvl8pPr lvl="7" algn="l" rtl="0">
              <a:lnSpc>
                <a:spcPct val="100000"/>
              </a:lnSpc>
              <a:spcBef>
                <a:spcPts val="0"/>
              </a:spcBef>
              <a:spcAft>
                <a:spcPts val="0"/>
              </a:spcAft>
              <a:buClr>
                <a:schemeClr val="lt1"/>
              </a:buClr>
              <a:buSzPts val="8000"/>
              <a:buNone/>
              <a:defRPr sz="8000">
                <a:solidFill>
                  <a:schemeClr val="lt1"/>
                </a:solidFill>
              </a:defRPr>
            </a:lvl8pPr>
            <a:lvl9pPr lvl="8" algn="l" rtl="0">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41" name="Google Shape;241;p36"/>
          <p:cNvSpPr txBox="1">
            <a:spLocks noGrp="1"/>
          </p:cNvSpPr>
          <p:nvPr>
            <p:ph type="body" idx="1"/>
          </p:nvPr>
        </p:nvSpPr>
        <p:spPr>
          <a:xfrm>
            <a:off x="507946" y="3030517"/>
            <a:ext cx="7688400" cy="21072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0"/>
              </a:spcBef>
              <a:spcAft>
                <a:spcPts val="0"/>
              </a:spcAft>
              <a:buClr>
                <a:schemeClr val="lt1"/>
              </a:buClr>
              <a:buSzPts val="2400"/>
              <a:buChar char="●"/>
              <a:defRPr>
                <a:solidFill>
                  <a:schemeClr val="lt1"/>
                </a:solidFill>
              </a:defRPr>
            </a:lvl1pPr>
            <a:lvl2pPr marL="914400" lvl="1" indent="-381000" algn="l" rtl="0">
              <a:lnSpc>
                <a:spcPct val="100000"/>
              </a:lnSpc>
              <a:spcBef>
                <a:spcPts val="1800"/>
              </a:spcBef>
              <a:spcAft>
                <a:spcPts val="0"/>
              </a:spcAft>
              <a:buClr>
                <a:schemeClr val="lt1"/>
              </a:buClr>
              <a:buSzPts val="2400"/>
              <a:buChar char="○"/>
              <a:defRPr>
                <a:solidFill>
                  <a:schemeClr val="lt1"/>
                </a:solidFill>
              </a:defRPr>
            </a:lvl2pPr>
            <a:lvl3pPr marL="1371600" lvl="2" indent="-381000" algn="l" rtl="0">
              <a:lnSpc>
                <a:spcPct val="100000"/>
              </a:lnSpc>
              <a:spcBef>
                <a:spcPts val="1800"/>
              </a:spcBef>
              <a:spcAft>
                <a:spcPts val="0"/>
              </a:spcAft>
              <a:buClr>
                <a:schemeClr val="lt1"/>
              </a:buClr>
              <a:buSzPts val="2400"/>
              <a:buChar char="■"/>
              <a:defRPr>
                <a:solidFill>
                  <a:schemeClr val="lt1"/>
                </a:solidFill>
              </a:defRPr>
            </a:lvl3pPr>
            <a:lvl4pPr marL="1828800" lvl="3" indent="-381000" algn="l" rtl="0">
              <a:lnSpc>
                <a:spcPct val="100000"/>
              </a:lnSpc>
              <a:spcBef>
                <a:spcPts val="1800"/>
              </a:spcBef>
              <a:spcAft>
                <a:spcPts val="0"/>
              </a:spcAft>
              <a:buClr>
                <a:schemeClr val="lt1"/>
              </a:buClr>
              <a:buSzPts val="2400"/>
              <a:buChar char="●"/>
              <a:defRPr>
                <a:solidFill>
                  <a:schemeClr val="lt1"/>
                </a:solidFill>
              </a:defRPr>
            </a:lvl4pPr>
            <a:lvl5pPr marL="2286000" lvl="4" indent="-381000" algn="l" rtl="0">
              <a:lnSpc>
                <a:spcPct val="100000"/>
              </a:lnSpc>
              <a:spcBef>
                <a:spcPts val="1800"/>
              </a:spcBef>
              <a:spcAft>
                <a:spcPts val="0"/>
              </a:spcAft>
              <a:buClr>
                <a:schemeClr val="lt1"/>
              </a:buClr>
              <a:buSzPts val="2400"/>
              <a:buChar char="○"/>
              <a:defRPr>
                <a:solidFill>
                  <a:schemeClr val="lt1"/>
                </a:solidFill>
              </a:defRPr>
            </a:lvl5pPr>
            <a:lvl6pPr marL="2743200" lvl="5" indent="-381000" algn="l" rtl="0">
              <a:lnSpc>
                <a:spcPct val="100000"/>
              </a:lnSpc>
              <a:spcBef>
                <a:spcPts val="1800"/>
              </a:spcBef>
              <a:spcAft>
                <a:spcPts val="0"/>
              </a:spcAft>
              <a:buClr>
                <a:schemeClr val="lt1"/>
              </a:buClr>
              <a:buSzPts val="2400"/>
              <a:buChar char="■"/>
              <a:defRPr>
                <a:solidFill>
                  <a:schemeClr val="lt1"/>
                </a:solidFill>
              </a:defRPr>
            </a:lvl6pPr>
            <a:lvl7pPr marL="3200400" lvl="6" indent="-381000" algn="l" rtl="0">
              <a:lnSpc>
                <a:spcPct val="100000"/>
              </a:lnSpc>
              <a:spcBef>
                <a:spcPts val="1800"/>
              </a:spcBef>
              <a:spcAft>
                <a:spcPts val="0"/>
              </a:spcAft>
              <a:buClr>
                <a:schemeClr val="lt1"/>
              </a:buClr>
              <a:buSzPts val="2400"/>
              <a:buChar char="●"/>
              <a:defRPr>
                <a:solidFill>
                  <a:schemeClr val="lt1"/>
                </a:solidFill>
              </a:defRPr>
            </a:lvl7pPr>
            <a:lvl8pPr marL="3657600" lvl="7" indent="-381000" algn="l" rtl="0">
              <a:lnSpc>
                <a:spcPct val="100000"/>
              </a:lnSpc>
              <a:spcBef>
                <a:spcPts val="1800"/>
              </a:spcBef>
              <a:spcAft>
                <a:spcPts val="0"/>
              </a:spcAft>
              <a:buClr>
                <a:schemeClr val="lt1"/>
              </a:buClr>
              <a:buSzPts val="2400"/>
              <a:buChar char="○"/>
              <a:defRPr>
                <a:solidFill>
                  <a:schemeClr val="lt1"/>
                </a:solidFill>
              </a:defRPr>
            </a:lvl8pPr>
            <a:lvl9pPr marL="4114800" lvl="8" indent="-381000" algn="l" rtl="0">
              <a:lnSpc>
                <a:spcPct val="100000"/>
              </a:lnSpc>
              <a:spcBef>
                <a:spcPts val="1800"/>
              </a:spcBef>
              <a:spcAft>
                <a:spcPts val="1800"/>
              </a:spcAft>
              <a:buClr>
                <a:schemeClr val="lt1"/>
              </a:buClr>
              <a:buSzPts val="2400"/>
              <a:buChar char="■"/>
              <a:defRPr>
                <a:solidFill>
                  <a:schemeClr val="lt1"/>
                </a:solidFill>
              </a:defRPr>
            </a:lvl9pPr>
          </a:lstStyle>
          <a:p>
            <a:endParaRPr/>
          </a:p>
        </p:txBody>
      </p:sp>
      <p:sp>
        <p:nvSpPr>
          <p:cNvPr id="242" name="Google Shape;242;p3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3"/>
        <p:cNvGrpSpPr/>
        <p:nvPr/>
      </p:nvGrpSpPr>
      <p:grpSpPr>
        <a:xfrm>
          <a:off x="0" y="0"/>
          <a:ext cx="0" cy="0"/>
          <a:chOff x="0" y="0"/>
          <a:chExt cx="0" cy="0"/>
        </a:xfrm>
      </p:grpSpPr>
      <p:sp>
        <p:nvSpPr>
          <p:cNvPr id="244" name="Google Shape;244;p3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5"/>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 name="Google Shape;36;p5"/>
          <p:cNvGrpSpPr/>
          <p:nvPr/>
        </p:nvGrpSpPr>
        <p:grpSpPr>
          <a:xfrm>
            <a:off x="473342" y="589297"/>
            <a:ext cx="745763" cy="61103"/>
            <a:chOff x="830392" y="1588427"/>
            <a:chExt cx="745763" cy="61103"/>
          </a:xfrm>
        </p:grpSpPr>
        <p:sp>
          <p:nvSpPr>
            <p:cNvPr id="37" name="Google Shape;37;p5"/>
            <p:cNvSpPr/>
            <p:nvPr/>
          </p:nvSpPr>
          <p:spPr>
            <a:xfrm rot="-5400000">
              <a:off x="1359174" y="1432549"/>
              <a:ext cx="61102" cy="372859"/>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987847" y="1430972"/>
              <a:ext cx="61102" cy="376012"/>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 name="Google Shape;39;p5"/>
          <p:cNvSpPr txBox="1">
            <a:spLocks noGrp="1"/>
          </p:cNvSpPr>
          <p:nvPr>
            <p:ph type="title"/>
          </p:nvPr>
        </p:nvSpPr>
        <p:spPr>
          <a:xfrm>
            <a:off x="498690" y="31950"/>
            <a:ext cx="76887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40" name="Google Shape;40;p5"/>
          <p:cNvSpPr txBox="1">
            <a:spLocks noGrp="1"/>
          </p:cNvSpPr>
          <p:nvPr>
            <p:ph type="body" idx="1"/>
          </p:nvPr>
        </p:nvSpPr>
        <p:spPr>
          <a:xfrm>
            <a:off x="498689" y="977216"/>
            <a:ext cx="8175291"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6"/>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txBox="1">
            <a:spLocks noGrp="1"/>
          </p:cNvSpPr>
          <p:nvPr>
            <p:ph type="title"/>
          </p:nvPr>
        </p:nvSpPr>
        <p:spPr>
          <a:xfrm>
            <a:off x="526531" y="48814"/>
            <a:ext cx="7688400" cy="71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dirty="0"/>
          </a:p>
        </p:txBody>
      </p:sp>
      <p:sp>
        <p:nvSpPr>
          <p:cNvPr id="45" name="Google Shape;45;p6"/>
          <p:cNvSpPr txBox="1">
            <a:spLocks noGrp="1"/>
          </p:cNvSpPr>
          <p:nvPr>
            <p:ph type="body" idx="1"/>
          </p:nvPr>
        </p:nvSpPr>
        <p:spPr>
          <a:xfrm>
            <a:off x="526352" y="1131040"/>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6" name="Google Shape;46;p6"/>
          <p:cNvSpPr txBox="1">
            <a:spLocks noGrp="1"/>
          </p:cNvSpPr>
          <p:nvPr>
            <p:ph type="body" idx="2"/>
          </p:nvPr>
        </p:nvSpPr>
        <p:spPr>
          <a:xfrm>
            <a:off x="4440631" y="1131040"/>
            <a:ext cx="3774300" cy="30147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7" name="Google Shape;47;p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48" name="Google Shape;48;p6"/>
          <p:cNvGrpSpPr/>
          <p:nvPr/>
        </p:nvGrpSpPr>
        <p:grpSpPr>
          <a:xfrm>
            <a:off x="500725" y="638014"/>
            <a:ext cx="745804" cy="61200"/>
            <a:chOff x="830392" y="1588329"/>
            <a:chExt cx="745804" cy="61200"/>
          </a:xfrm>
        </p:grpSpPr>
        <p:sp>
          <p:nvSpPr>
            <p:cNvPr id="49" name="Google Shape;49;p6"/>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6"/>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7"/>
          <p:cNvSpPr txBox="1">
            <a:spLocks noGrp="1"/>
          </p:cNvSpPr>
          <p:nvPr>
            <p:ph type="title"/>
          </p:nvPr>
        </p:nvSpPr>
        <p:spPr>
          <a:xfrm>
            <a:off x="473342" y="169871"/>
            <a:ext cx="7688400" cy="48052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54" name="Google Shape;54;p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55" name="Google Shape;55;p7"/>
          <p:cNvGrpSpPr/>
          <p:nvPr/>
        </p:nvGrpSpPr>
        <p:grpSpPr>
          <a:xfrm>
            <a:off x="546519" y="0"/>
            <a:ext cx="745804" cy="45719"/>
            <a:chOff x="830392" y="1588329"/>
            <a:chExt cx="745804" cy="61200"/>
          </a:xfrm>
        </p:grpSpPr>
        <p:sp>
          <p:nvSpPr>
            <p:cNvPr id="56" name="Google Shape;56;p7"/>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7"/>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8"/>
          <p:cNvSpPr/>
          <p:nvPr/>
        </p:nvSpPr>
        <p:spPr>
          <a:xfrm>
            <a:off x="0" y="0"/>
            <a:ext cx="9144000" cy="650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8"/>
          <p:cNvSpPr txBox="1">
            <a:spLocks noGrp="1"/>
          </p:cNvSpPr>
          <p:nvPr>
            <p:ph type="title"/>
          </p:nvPr>
        </p:nvSpPr>
        <p:spPr>
          <a:xfrm>
            <a:off x="508496" y="1758200"/>
            <a:ext cx="3300900" cy="18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Clr>
                <a:srgbClr val="006FBF"/>
              </a:buClr>
              <a:buSzPts val="2600"/>
              <a:buNone/>
              <a:defRPr sz="2600">
                <a:solidFill>
                  <a:srgbClr val="006FBF"/>
                </a:solidFill>
              </a:defRPr>
            </a:lvl2pPr>
            <a:lvl3pPr lvl="2" algn="l">
              <a:lnSpc>
                <a:spcPct val="100000"/>
              </a:lnSpc>
              <a:spcBef>
                <a:spcPts val="0"/>
              </a:spcBef>
              <a:spcAft>
                <a:spcPts val="0"/>
              </a:spcAft>
              <a:buClr>
                <a:srgbClr val="006FBF"/>
              </a:buClr>
              <a:buSzPts val="2600"/>
              <a:buNone/>
              <a:defRPr sz="2600">
                <a:solidFill>
                  <a:srgbClr val="006FBF"/>
                </a:solidFill>
              </a:defRPr>
            </a:lvl3pPr>
            <a:lvl4pPr lvl="3" algn="l">
              <a:lnSpc>
                <a:spcPct val="100000"/>
              </a:lnSpc>
              <a:spcBef>
                <a:spcPts val="0"/>
              </a:spcBef>
              <a:spcAft>
                <a:spcPts val="0"/>
              </a:spcAft>
              <a:buClr>
                <a:srgbClr val="006FBF"/>
              </a:buClr>
              <a:buSzPts val="2600"/>
              <a:buNone/>
              <a:defRPr sz="2600">
                <a:solidFill>
                  <a:srgbClr val="006FBF"/>
                </a:solidFill>
              </a:defRPr>
            </a:lvl4pPr>
            <a:lvl5pPr lvl="4" algn="l">
              <a:lnSpc>
                <a:spcPct val="100000"/>
              </a:lnSpc>
              <a:spcBef>
                <a:spcPts val="0"/>
              </a:spcBef>
              <a:spcAft>
                <a:spcPts val="0"/>
              </a:spcAft>
              <a:buClr>
                <a:srgbClr val="006FBF"/>
              </a:buClr>
              <a:buSzPts val="2600"/>
              <a:buNone/>
              <a:defRPr sz="2600">
                <a:solidFill>
                  <a:srgbClr val="006FBF"/>
                </a:solidFill>
              </a:defRPr>
            </a:lvl5pPr>
            <a:lvl6pPr lvl="5" algn="l">
              <a:lnSpc>
                <a:spcPct val="100000"/>
              </a:lnSpc>
              <a:spcBef>
                <a:spcPts val="0"/>
              </a:spcBef>
              <a:spcAft>
                <a:spcPts val="0"/>
              </a:spcAft>
              <a:buClr>
                <a:srgbClr val="006FBF"/>
              </a:buClr>
              <a:buSzPts val="2600"/>
              <a:buNone/>
              <a:defRPr sz="2600">
                <a:solidFill>
                  <a:srgbClr val="006FBF"/>
                </a:solidFill>
              </a:defRPr>
            </a:lvl6pPr>
            <a:lvl7pPr lvl="6" algn="l">
              <a:lnSpc>
                <a:spcPct val="100000"/>
              </a:lnSpc>
              <a:spcBef>
                <a:spcPts val="0"/>
              </a:spcBef>
              <a:spcAft>
                <a:spcPts val="0"/>
              </a:spcAft>
              <a:buClr>
                <a:srgbClr val="006FBF"/>
              </a:buClr>
              <a:buSzPts val="2600"/>
              <a:buNone/>
              <a:defRPr sz="2600">
                <a:solidFill>
                  <a:srgbClr val="006FBF"/>
                </a:solidFill>
              </a:defRPr>
            </a:lvl7pPr>
            <a:lvl8pPr lvl="7" algn="l">
              <a:lnSpc>
                <a:spcPct val="100000"/>
              </a:lnSpc>
              <a:spcBef>
                <a:spcPts val="0"/>
              </a:spcBef>
              <a:spcAft>
                <a:spcPts val="0"/>
              </a:spcAft>
              <a:buClr>
                <a:srgbClr val="006FBF"/>
              </a:buClr>
              <a:buSzPts val="2600"/>
              <a:buNone/>
              <a:defRPr sz="2600">
                <a:solidFill>
                  <a:srgbClr val="006FBF"/>
                </a:solidFill>
              </a:defRPr>
            </a:lvl8pPr>
            <a:lvl9pPr lvl="8" algn="l">
              <a:lnSpc>
                <a:spcPct val="100000"/>
              </a:lnSpc>
              <a:spcBef>
                <a:spcPts val="0"/>
              </a:spcBef>
              <a:spcAft>
                <a:spcPts val="0"/>
              </a:spcAft>
              <a:buClr>
                <a:srgbClr val="006FBF"/>
              </a:buClr>
              <a:buSzPts val="2600"/>
              <a:buNone/>
              <a:defRPr sz="2600">
                <a:solidFill>
                  <a:srgbClr val="006FBF"/>
                </a:solidFill>
              </a:defRPr>
            </a:lvl9pPr>
          </a:lstStyle>
          <a:p>
            <a:endParaRPr/>
          </a:p>
        </p:txBody>
      </p:sp>
      <p:sp>
        <p:nvSpPr>
          <p:cNvPr id="61" name="Google Shape;61;p8"/>
          <p:cNvSpPr txBox="1">
            <a:spLocks noGrp="1"/>
          </p:cNvSpPr>
          <p:nvPr>
            <p:ph type="body" idx="1"/>
          </p:nvPr>
        </p:nvSpPr>
        <p:spPr>
          <a:xfrm>
            <a:off x="499721" y="3708967"/>
            <a:ext cx="3300900" cy="2130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2" name="Google Shape;62;p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63" name="Google Shape;63;p8"/>
          <p:cNvGrpSpPr/>
          <p:nvPr/>
        </p:nvGrpSpPr>
        <p:grpSpPr>
          <a:xfrm>
            <a:off x="581122" y="1588329"/>
            <a:ext cx="745804" cy="61200"/>
            <a:chOff x="830392" y="1588329"/>
            <a:chExt cx="745804" cy="61200"/>
          </a:xfrm>
        </p:grpSpPr>
        <p:sp>
          <p:nvSpPr>
            <p:cNvPr id="64" name="Google Shape;64;p8"/>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8"/>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6FBF"/>
        </a:solidFill>
        <a:effectLst/>
      </p:bgPr>
    </p:bg>
    <p:spTree>
      <p:nvGrpSpPr>
        <p:cNvPr id="1" name="Shape 66"/>
        <p:cNvGrpSpPr/>
        <p:nvPr/>
      </p:nvGrpSpPr>
      <p:grpSpPr>
        <a:xfrm>
          <a:off x="0" y="0"/>
          <a:ext cx="0" cy="0"/>
          <a:chOff x="0" y="0"/>
          <a:chExt cx="0" cy="0"/>
        </a:xfrm>
      </p:grpSpPr>
      <p:grpSp>
        <p:nvGrpSpPr>
          <p:cNvPr id="67" name="Google Shape;67;p9"/>
          <p:cNvGrpSpPr/>
          <p:nvPr/>
        </p:nvGrpSpPr>
        <p:grpSpPr>
          <a:xfrm>
            <a:off x="583282" y="5558926"/>
            <a:ext cx="745763" cy="61102"/>
            <a:chOff x="4580561" y="2589004"/>
            <a:chExt cx="1064464" cy="25200"/>
          </a:xfrm>
        </p:grpSpPr>
        <p:sp>
          <p:nvSpPr>
            <p:cNvPr id="68" name="Google Shape;68;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9"/>
          <p:cNvSpPr txBox="1">
            <a:spLocks noGrp="1"/>
          </p:cNvSpPr>
          <p:nvPr>
            <p:ph type="title"/>
          </p:nvPr>
        </p:nvSpPr>
        <p:spPr>
          <a:xfrm>
            <a:off x="500850" y="1152400"/>
            <a:ext cx="7021200" cy="3980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1" name="Google Shape;71;p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10"/>
          <p:cNvSpPr/>
          <p:nvPr/>
        </p:nvSpPr>
        <p:spPr>
          <a:xfrm>
            <a:off x="0" y="0"/>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0"/>
          <p:cNvSpPr txBox="1">
            <a:spLocks noGrp="1"/>
          </p:cNvSpPr>
          <p:nvPr>
            <p:ph type="title"/>
          </p:nvPr>
        </p:nvSpPr>
        <p:spPr>
          <a:xfrm>
            <a:off x="501400" y="1758200"/>
            <a:ext cx="3300900" cy="2249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5" name="Google Shape;75;p10"/>
          <p:cNvSpPr txBox="1">
            <a:spLocks noGrp="1"/>
          </p:cNvSpPr>
          <p:nvPr>
            <p:ph type="subTitle" idx="1"/>
          </p:nvPr>
        </p:nvSpPr>
        <p:spPr>
          <a:xfrm>
            <a:off x="496350" y="4215367"/>
            <a:ext cx="3300900" cy="101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6" name="Google Shape;76;p10"/>
          <p:cNvSpPr txBox="1">
            <a:spLocks noGrp="1"/>
          </p:cNvSpPr>
          <p:nvPr>
            <p:ph type="body" idx="2"/>
          </p:nvPr>
        </p:nvSpPr>
        <p:spPr>
          <a:xfrm>
            <a:off x="4869425" y="1803500"/>
            <a:ext cx="3895200" cy="4034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7" name="Google Shape;77;p1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grpSp>
        <p:nvGrpSpPr>
          <p:cNvPr id="78" name="Google Shape;78;p10"/>
          <p:cNvGrpSpPr/>
          <p:nvPr/>
        </p:nvGrpSpPr>
        <p:grpSpPr>
          <a:xfrm>
            <a:off x="574027" y="1588329"/>
            <a:ext cx="745804" cy="61200"/>
            <a:chOff x="830392" y="1588329"/>
            <a:chExt cx="745804" cy="61200"/>
          </a:xfrm>
        </p:grpSpPr>
        <p:sp>
          <p:nvSpPr>
            <p:cNvPr id="79" name="Google Shape;79;p10"/>
            <p:cNvSpPr/>
            <p:nvPr/>
          </p:nvSpPr>
          <p:spPr>
            <a:xfrm rot="-5400000">
              <a:off x="1359146" y="1432479"/>
              <a:ext cx="61200" cy="372900"/>
            </a:xfrm>
            <a:prstGeom prst="rect">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0"/>
            <p:cNvSpPr/>
            <p:nvPr/>
          </p:nvSpPr>
          <p:spPr>
            <a:xfrm rot="-5400000">
              <a:off x="987742" y="1430979"/>
              <a:ext cx="61200" cy="375900"/>
            </a:xfrm>
            <a:prstGeom prst="rect">
              <a:avLst/>
            </a:prstGeom>
            <a:solidFill>
              <a:srgbClr val="006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image" Target="../media/image1.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3342" y="247151"/>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1" name="Google Shape;11;p1"/>
          <p:cNvSpPr txBox="1">
            <a:spLocks noGrp="1"/>
          </p:cNvSpPr>
          <p:nvPr>
            <p:ph type="body" idx="1"/>
          </p:nvPr>
        </p:nvSpPr>
        <p:spPr>
          <a:xfrm>
            <a:off x="473342" y="1254622"/>
            <a:ext cx="8520600" cy="4555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1"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dirty="0"/>
          </a:p>
        </p:txBody>
      </p:sp>
      <p:sp>
        <p:nvSpPr>
          <p:cNvPr id="12" name="Google Shape;12;p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14">
            <a:alphaModFix/>
          </a:blip>
          <a:srcRect/>
          <a:stretch/>
        </p:blipFill>
        <p:spPr>
          <a:xfrm>
            <a:off x="6890100" y="6380298"/>
            <a:ext cx="1866900" cy="285750"/>
          </a:xfrm>
          <a:prstGeom prst="rect">
            <a:avLst/>
          </a:prstGeom>
          <a:noFill/>
          <a:ln>
            <a:noFill/>
          </a:ln>
        </p:spPr>
      </p:pic>
      <p:cxnSp>
        <p:nvCxnSpPr>
          <p:cNvPr id="14" name="Google Shape;14;p1"/>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73342" y="247151"/>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006FBF"/>
              </a:buClr>
              <a:buSzPts val="2800"/>
              <a:buFont typeface="Lato"/>
              <a:buNone/>
              <a:defRPr sz="2800" b="1">
                <a:solidFill>
                  <a:srgbClr val="006FBF"/>
                </a:solidFill>
                <a:latin typeface="Lato"/>
                <a:ea typeface="Lato"/>
                <a:cs typeface="Lato"/>
                <a:sym typeface="Lato"/>
              </a:defRPr>
            </a:lvl1pPr>
            <a:lvl2pPr lvl="1" rtl="0">
              <a:spcBef>
                <a:spcPts val="0"/>
              </a:spcBef>
              <a:spcAft>
                <a:spcPts val="0"/>
              </a:spcAft>
              <a:buSzPts val="2800"/>
              <a:buFont typeface="Lato"/>
              <a:buNone/>
              <a:defRPr sz="2800" b="1">
                <a:latin typeface="Lato"/>
                <a:ea typeface="Lato"/>
                <a:cs typeface="Lato"/>
                <a:sym typeface="Lato"/>
              </a:defRPr>
            </a:lvl2pPr>
            <a:lvl3pPr lvl="2" rtl="0">
              <a:spcBef>
                <a:spcPts val="0"/>
              </a:spcBef>
              <a:spcAft>
                <a:spcPts val="0"/>
              </a:spcAft>
              <a:buSzPts val="2800"/>
              <a:buFont typeface="Lato"/>
              <a:buNone/>
              <a:defRPr sz="2800" b="1">
                <a:latin typeface="Lato"/>
                <a:ea typeface="Lato"/>
                <a:cs typeface="Lato"/>
                <a:sym typeface="Lato"/>
              </a:defRPr>
            </a:lvl3pPr>
            <a:lvl4pPr lvl="3" rtl="0">
              <a:spcBef>
                <a:spcPts val="0"/>
              </a:spcBef>
              <a:spcAft>
                <a:spcPts val="0"/>
              </a:spcAft>
              <a:buSzPts val="2800"/>
              <a:buFont typeface="Lato"/>
              <a:buNone/>
              <a:defRPr sz="2800" b="1">
                <a:latin typeface="Lato"/>
                <a:ea typeface="Lato"/>
                <a:cs typeface="Lato"/>
                <a:sym typeface="Lato"/>
              </a:defRPr>
            </a:lvl4pPr>
            <a:lvl5pPr lvl="4" rtl="0">
              <a:spcBef>
                <a:spcPts val="0"/>
              </a:spcBef>
              <a:spcAft>
                <a:spcPts val="0"/>
              </a:spcAft>
              <a:buSzPts val="2800"/>
              <a:buFont typeface="Lato"/>
              <a:buNone/>
              <a:defRPr sz="2800" b="1">
                <a:latin typeface="Lato"/>
                <a:ea typeface="Lato"/>
                <a:cs typeface="Lato"/>
                <a:sym typeface="Lato"/>
              </a:defRPr>
            </a:lvl5pPr>
            <a:lvl6pPr lvl="5" rtl="0">
              <a:spcBef>
                <a:spcPts val="0"/>
              </a:spcBef>
              <a:spcAft>
                <a:spcPts val="0"/>
              </a:spcAft>
              <a:buSzPts val="2800"/>
              <a:buFont typeface="Lato"/>
              <a:buNone/>
              <a:defRPr sz="2800" b="1">
                <a:latin typeface="Lato"/>
                <a:ea typeface="Lato"/>
                <a:cs typeface="Lato"/>
                <a:sym typeface="Lato"/>
              </a:defRPr>
            </a:lvl6pPr>
            <a:lvl7pPr lvl="6" rtl="0">
              <a:spcBef>
                <a:spcPts val="0"/>
              </a:spcBef>
              <a:spcAft>
                <a:spcPts val="0"/>
              </a:spcAft>
              <a:buSzPts val="2800"/>
              <a:buFont typeface="Lato"/>
              <a:buNone/>
              <a:defRPr sz="2800" b="1">
                <a:latin typeface="Lato"/>
                <a:ea typeface="Lato"/>
                <a:cs typeface="Lato"/>
                <a:sym typeface="Lato"/>
              </a:defRPr>
            </a:lvl7pPr>
            <a:lvl8pPr lvl="7" rtl="0">
              <a:spcBef>
                <a:spcPts val="0"/>
              </a:spcBef>
              <a:spcAft>
                <a:spcPts val="0"/>
              </a:spcAft>
              <a:buSzPts val="2800"/>
              <a:buFont typeface="Lato"/>
              <a:buNone/>
              <a:defRPr sz="2800" b="1">
                <a:latin typeface="Lato"/>
                <a:ea typeface="Lato"/>
                <a:cs typeface="Lato"/>
                <a:sym typeface="Lato"/>
              </a:defRPr>
            </a:lvl8pPr>
            <a:lvl9pPr lvl="8" rtl="0">
              <a:spcBef>
                <a:spcPts val="0"/>
              </a:spcBef>
              <a:spcAft>
                <a:spcPts val="0"/>
              </a:spcAft>
              <a:buSzPts val="2800"/>
              <a:buFont typeface="Lato"/>
              <a:buNone/>
              <a:defRPr sz="2800" b="1">
                <a:latin typeface="Lato"/>
                <a:ea typeface="Lato"/>
                <a:cs typeface="Lato"/>
                <a:sym typeface="Lato"/>
              </a:defRPr>
            </a:lvl9pPr>
          </a:lstStyle>
          <a:p>
            <a:endParaRPr/>
          </a:p>
        </p:txBody>
      </p:sp>
      <p:sp>
        <p:nvSpPr>
          <p:cNvPr id="95" name="Google Shape;95;p14"/>
          <p:cNvSpPr txBox="1">
            <a:spLocks noGrp="1"/>
          </p:cNvSpPr>
          <p:nvPr>
            <p:ph type="body" idx="1"/>
          </p:nvPr>
        </p:nvSpPr>
        <p:spPr>
          <a:xfrm>
            <a:off x="473342" y="1147447"/>
            <a:ext cx="8520600" cy="45552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b="1">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96" name="Google Shape;96;p1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lvl="0" rtl="0">
              <a:buNone/>
              <a:defRPr sz="1000">
                <a:solidFill>
                  <a:schemeClr val="accent1"/>
                </a:solidFill>
                <a:latin typeface="Lato"/>
                <a:ea typeface="Lato"/>
                <a:cs typeface="Lato"/>
                <a:sym typeface="Lato"/>
              </a:defRPr>
            </a:lvl1pPr>
            <a:lvl2pPr lvl="1" rtl="0">
              <a:buNone/>
              <a:defRPr sz="1000">
                <a:solidFill>
                  <a:schemeClr val="accent1"/>
                </a:solidFill>
                <a:latin typeface="Lato"/>
                <a:ea typeface="Lato"/>
                <a:cs typeface="Lato"/>
                <a:sym typeface="Lato"/>
              </a:defRPr>
            </a:lvl2pPr>
            <a:lvl3pPr lvl="2" rtl="0">
              <a:buNone/>
              <a:defRPr sz="1000">
                <a:solidFill>
                  <a:schemeClr val="accent1"/>
                </a:solidFill>
                <a:latin typeface="Lato"/>
                <a:ea typeface="Lato"/>
                <a:cs typeface="Lato"/>
                <a:sym typeface="Lato"/>
              </a:defRPr>
            </a:lvl3pPr>
            <a:lvl4pPr lvl="3" rtl="0">
              <a:buNone/>
              <a:defRPr sz="1000">
                <a:solidFill>
                  <a:schemeClr val="accent1"/>
                </a:solidFill>
                <a:latin typeface="Lato"/>
                <a:ea typeface="Lato"/>
                <a:cs typeface="Lato"/>
                <a:sym typeface="Lato"/>
              </a:defRPr>
            </a:lvl4pPr>
            <a:lvl5pPr lvl="4" rtl="0">
              <a:buNone/>
              <a:defRPr sz="1000">
                <a:solidFill>
                  <a:schemeClr val="accent1"/>
                </a:solidFill>
                <a:latin typeface="Lato"/>
                <a:ea typeface="Lato"/>
                <a:cs typeface="Lato"/>
                <a:sym typeface="Lato"/>
              </a:defRPr>
            </a:lvl5pPr>
            <a:lvl6pPr lvl="5" rtl="0">
              <a:buNone/>
              <a:defRPr sz="1000">
                <a:solidFill>
                  <a:schemeClr val="accent1"/>
                </a:solidFill>
                <a:latin typeface="Lato"/>
                <a:ea typeface="Lato"/>
                <a:cs typeface="Lato"/>
                <a:sym typeface="Lato"/>
              </a:defRPr>
            </a:lvl6pPr>
            <a:lvl7pPr lvl="6" rtl="0">
              <a:buNone/>
              <a:defRPr sz="1000">
                <a:solidFill>
                  <a:schemeClr val="accent1"/>
                </a:solidFill>
                <a:latin typeface="Lato"/>
                <a:ea typeface="Lato"/>
                <a:cs typeface="Lato"/>
                <a:sym typeface="Lato"/>
              </a:defRPr>
            </a:lvl7pPr>
            <a:lvl8pPr lvl="7" rtl="0">
              <a:buNone/>
              <a:defRPr sz="1000">
                <a:solidFill>
                  <a:schemeClr val="accent1"/>
                </a:solidFill>
                <a:latin typeface="Lato"/>
                <a:ea typeface="Lato"/>
                <a:cs typeface="Lato"/>
                <a:sym typeface="Lato"/>
              </a:defRPr>
            </a:lvl8pPr>
            <a:lvl9pPr lvl="8" rtl="0">
              <a:buNone/>
              <a:defRPr sz="1000">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97" name="Google Shape;97;p14"/>
          <p:cNvPicPr preferRelativeResize="0"/>
          <p:nvPr/>
        </p:nvPicPr>
        <p:blipFill>
          <a:blip r:embed="rId14">
            <a:alphaModFix/>
          </a:blip>
          <a:stretch>
            <a:fillRect/>
          </a:stretch>
        </p:blipFill>
        <p:spPr>
          <a:xfrm>
            <a:off x="6890100" y="6380298"/>
            <a:ext cx="1866900" cy="285750"/>
          </a:xfrm>
          <a:prstGeom prst="rect">
            <a:avLst/>
          </a:prstGeom>
          <a:noFill/>
          <a:ln>
            <a:noFill/>
          </a:ln>
        </p:spPr>
      </p:pic>
      <p:cxnSp>
        <p:nvCxnSpPr>
          <p:cNvPr id="98" name="Google Shape;98;p14"/>
          <p:cNvCxnSpPr/>
          <p:nvPr/>
        </p:nvCxnSpPr>
        <p:spPr>
          <a:xfrm>
            <a:off x="6904265" y="6284620"/>
            <a:ext cx="2249100" cy="0"/>
          </a:xfrm>
          <a:prstGeom prst="straightConnector1">
            <a:avLst/>
          </a:prstGeom>
          <a:noFill/>
          <a:ln w="9525" cap="flat" cmpd="sng">
            <a:solidFill>
              <a:srgbClr val="B7B7B7"/>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473342" y="166078"/>
            <a:ext cx="85206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6FBF"/>
              </a:buClr>
              <a:buSzPts val="2800"/>
              <a:buFont typeface="Lato"/>
              <a:buNone/>
              <a:defRPr sz="2800" b="1" i="0" u="none" strike="noStrike" cap="none">
                <a:solidFill>
                  <a:srgbClr val="006FBF"/>
                </a:solidFill>
                <a:latin typeface="Lato"/>
                <a:ea typeface="Lato"/>
                <a:cs typeface="Lato"/>
                <a:sym typeface="Lato"/>
              </a:defRPr>
            </a:lvl1pPr>
            <a:lvl2pPr marR="0" lvl="1"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2pPr>
            <a:lvl3pPr marR="0" lvl="2"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3pPr>
            <a:lvl4pPr marR="0" lvl="3"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4pPr>
            <a:lvl5pPr marR="0" lvl="4"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5pPr>
            <a:lvl6pPr marR="0" lvl="5"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6pPr>
            <a:lvl7pPr marR="0" lvl="6"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7pPr>
            <a:lvl8pPr marR="0" lvl="7"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8pPr>
            <a:lvl9pPr marR="0" lvl="8" algn="l" rtl="0">
              <a:lnSpc>
                <a:spcPct val="100000"/>
              </a:lnSpc>
              <a:spcBef>
                <a:spcPts val="0"/>
              </a:spcBef>
              <a:spcAft>
                <a:spcPts val="0"/>
              </a:spcAft>
              <a:buClr>
                <a:srgbClr val="000000"/>
              </a:buClr>
              <a:buSzPts val="2800"/>
              <a:buFont typeface="Lato"/>
              <a:buNone/>
              <a:defRPr sz="2800" b="1" i="0" u="none" strike="noStrike" cap="none">
                <a:solidFill>
                  <a:srgbClr val="000000"/>
                </a:solidFill>
                <a:latin typeface="Lato"/>
                <a:ea typeface="Lato"/>
                <a:cs typeface="Lato"/>
                <a:sym typeface="Lato"/>
              </a:defRPr>
            </a:lvl9pPr>
          </a:lstStyle>
          <a:p>
            <a:endParaRPr/>
          </a:p>
        </p:txBody>
      </p:sp>
      <p:sp>
        <p:nvSpPr>
          <p:cNvPr id="179" name="Google Shape;179;p27"/>
          <p:cNvSpPr txBox="1">
            <a:spLocks noGrp="1"/>
          </p:cNvSpPr>
          <p:nvPr>
            <p:ph type="body" idx="1"/>
          </p:nvPr>
        </p:nvSpPr>
        <p:spPr>
          <a:xfrm>
            <a:off x="473342" y="1134980"/>
            <a:ext cx="8520600" cy="45552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1pPr>
            <a:lvl2pPr marL="914400" marR="0" lvl="1"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2pPr>
            <a:lvl3pPr marL="1371600" marR="0" lvl="2"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3pPr>
            <a:lvl4pPr marL="1828800" marR="0" lvl="3"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4pPr>
            <a:lvl5pPr marL="2286000" marR="0" lvl="4"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5pPr>
            <a:lvl6pPr marL="2743200" marR="0" lvl="5"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6pPr>
            <a:lvl7pPr marL="3200400" marR="0" lvl="6"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7pPr>
            <a:lvl8pPr marL="3657600" marR="0" lvl="7" indent="-381000" algn="l" rtl="0">
              <a:lnSpc>
                <a:spcPct val="100000"/>
              </a:lnSpc>
              <a:spcBef>
                <a:spcPts val="1800"/>
              </a:spcBef>
              <a:spcAft>
                <a:spcPts val="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8pPr>
            <a:lvl9pPr marL="4114800" marR="0" lvl="8" indent="-381000" algn="l" rtl="0">
              <a:lnSpc>
                <a:spcPct val="100000"/>
              </a:lnSpc>
              <a:spcBef>
                <a:spcPts val="1800"/>
              </a:spcBef>
              <a:spcAft>
                <a:spcPts val="1800"/>
              </a:spcAft>
              <a:buClr>
                <a:schemeClr val="accent1"/>
              </a:buClr>
              <a:buSzPts val="2400"/>
              <a:buFont typeface="Lato Light"/>
              <a:buChar char="■"/>
              <a:defRPr sz="2400" b="0" i="0" u="none" strike="noStrike" cap="none">
                <a:solidFill>
                  <a:schemeClr val="accent1"/>
                </a:solidFill>
                <a:latin typeface="Lato Light"/>
                <a:ea typeface="Lato Light"/>
                <a:cs typeface="Lato Light"/>
                <a:sym typeface="Lato Light"/>
              </a:defRPr>
            </a:lvl9pPr>
          </a:lstStyle>
          <a:p>
            <a:endParaRPr dirty="0"/>
          </a:p>
        </p:txBody>
      </p:sp>
      <p:sp>
        <p:nvSpPr>
          <p:cNvPr id="180" name="Google Shape;180;p2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US"/>
              <a:t>‹#›</a:t>
            </a:fld>
            <a:endParaRPr/>
          </a:p>
        </p:txBody>
      </p:sp>
      <p:pic>
        <p:nvPicPr>
          <p:cNvPr id="181" name="Google Shape;181;p27"/>
          <p:cNvPicPr preferRelativeResize="0"/>
          <p:nvPr/>
        </p:nvPicPr>
        <p:blipFill rotWithShape="1">
          <a:blip r:embed="rId12">
            <a:alphaModFix/>
          </a:blip>
          <a:srcRect/>
          <a:stretch/>
        </p:blipFill>
        <p:spPr>
          <a:xfrm>
            <a:off x="6890100" y="6380298"/>
            <a:ext cx="1866900" cy="285750"/>
          </a:xfrm>
          <a:prstGeom prst="rect">
            <a:avLst/>
          </a:prstGeom>
          <a:noFill/>
          <a:ln>
            <a:noFill/>
          </a:ln>
        </p:spPr>
      </p:pic>
      <p:cxnSp>
        <p:nvCxnSpPr>
          <p:cNvPr id="182" name="Google Shape;182;p27"/>
          <p:cNvCxnSpPr/>
          <p:nvPr/>
        </p:nvCxnSpPr>
        <p:spPr>
          <a:xfrm>
            <a:off x="6904265" y="6284620"/>
            <a:ext cx="2249100" cy="0"/>
          </a:xfrm>
          <a:prstGeom prst="straightConnector1">
            <a:avLst/>
          </a:prstGeom>
          <a:noFill/>
          <a:ln w="9525" cap="flat" cmpd="sng">
            <a:solidFill>
              <a:srgbClr val="B7B7B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201">
          <p15:clr>
            <a:srgbClr val="EA4335"/>
          </p15:clr>
        </p15:guide>
        <p15:guide id="2" pos="3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5.xml"/><Relationship Id="rId5" Type="http://schemas.openxmlformats.org/officeDocument/2006/relationships/image" Target="../media/image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ctrTitle"/>
          </p:nvPr>
        </p:nvSpPr>
        <p:spPr>
          <a:xfrm>
            <a:off x="480885" y="2250759"/>
            <a:ext cx="7688100" cy="22197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000000"/>
              </a:buClr>
              <a:buSzPts val="4400"/>
              <a:buFont typeface="Cambria"/>
              <a:buNone/>
            </a:pPr>
            <a:r>
              <a:rPr lang="en-US" sz="4400">
                <a:solidFill>
                  <a:srgbClr val="000000"/>
                </a:solidFill>
              </a:rPr>
              <a:t>SQL - Basic JOINs</a:t>
            </a:r>
            <a:endParaRPr>
              <a:solidFill>
                <a:schemeClr val="dk2"/>
              </a:solidFill>
            </a:endParaRPr>
          </a:p>
        </p:txBody>
      </p:sp>
      <p:sp>
        <p:nvSpPr>
          <p:cNvPr id="251" name="Google Shape;251;p38"/>
          <p:cNvSpPr txBox="1">
            <a:spLocks noGrp="1"/>
          </p:cNvSpPr>
          <p:nvPr>
            <p:ph type="subTitle" idx="1"/>
          </p:nvPr>
        </p:nvSpPr>
        <p:spPr>
          <a:xfrm>
            <a:off x="481062" y="1984458"/>
            <a:ext cx="7688100" cy="721500"/>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SzPts val="2480"/>
              <a:buFont typeface="Noto Sans Symbols"/>
              <a:buNone/>
            </a:pPr>
            <a:r>
              <a:rPr lang="en-US" sz="2480"/>
              <a:t>DBMS-1002</a:t>
            </a:r>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473342" y="849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ON - Syntax</a:t>
            </a:r>
            <a:endParaRPr dirty="0"/>
          </a:p>
        </p:txBody>
      </p:sp>
      <p:sp>
        <p:nvSpPr>
          <p:cNvPr id="327" name="Google Shape;327;p47"/>
          <p:cNvSpPr txBox="1">
            <a:spLocks noGrp="1"/>
          </p:cNvSpPr>
          <p:nvPr>
            <p:ph type="body" idx="1"/>
          </p:nvPr>
        </p:nvSpPr>
        <p:spPr>
          <a:xfrm>
            <a:off x="473342" y="924419"/>
            <a:ext cx="8325900" cy="429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300" dirty="0"/>
              <a:t>Now that we have done a quick review of Primary/Foreign keys, let’s use some new syntax to </a:t>
            </a:r>
            <a:r>
              <a:rPr lang="en-US" sz="2300" b="1" dirty="0"/>
              <a:t>JOIN</a:t>
            </a:r>
            <a:r>
              <a:rPr lang="en-US" sz="2300" dirty="0"/>
              <a:t> the two tables together!</a:t>
            </a: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r>
              <a:rPr lang="en-US" sz="2300" dirty="0"/>
              <a:t>We will have two new keywords: </a:t>
            </a:r>
            <a:r>
              <a:rPr lang="en-US" sz="2300" b="1" dirty="0">
                <a:solidFill>
                  <a:srgbClr val="336699"/>
                </a:solidFill>
                <a:latin typeface="IBM Plex Mono"/>
                <a:ea typeface="IBM Plex Mono"/>
                <a:cs typeface="IBM Plex Mono"/>
                <a:sym typeface="IBM Plex Mono"/>
              </a:rPr>
              <a:t>JOIN </a:t>
            </a:r>
            <a:r>
              <a:rPr lang="en-US" sz="2300" dirty="0"/>
              <a:t>and </a:t>
            </a:r>
            <a:r>
              <a:rPr lang="en-US" sz="2300" b="1" dirty="0">
                <a:solidFill>
                  <a:srgbClr val="336699"/>
                </a:solidFill>
                <a:latin typeface="IBM Plex Mono"/>
                <a:ea typeface="IBM Plex Mono"/>
                <a:cs typeface="IBM Plex Mono"/>
                <a:sym typeface="IBM Plex Mono"/>
              </a:rPr>
              <a:t>ON</a:t>
            </a:r>
            <a:endParaRPr sz="2300" dirty="0"/>
          </a:p>
        </p:txBody>
      </p:sp>
      <p:sp>
        <p:nvSpPr>
          <p:cNvPr id="328" name="Google Shape;328;p4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10</a:t>
            </a:fld>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326"/>
                                        </p:tgtEl>
                                        <p:attrNameLst>
                                          <p:attrName>style.visibility</p:attrName>
                                        </p:attrNameLst>
                                      </p:cBhvr>
                                      <p:to>
                                        <p:strVal val="visible"/>
                                      </p:to>
                                    </p:set>
                                    <p:anim calcmode="lin" valueType="num">
                                      <p:cBhvr>
                                        <p:cTn id="7" dur="1000" fill="hold"/>
                                        <p:tgtEl>
                                          <p:spTgt spid="326"/>
                                        </p:tgtEl>
                                        <p:attrNameLst>
                                          <p:attrName>ppt_w</p:attrName>
                                        </p:attrNameLst>
                                      </p:cBhvr>
                                      <p:tavLst>
                                        <p:tav tm="0">
                                          <p:val>
                                            <p:fltVal val="0"/>
                                          </p:val>
                                        </p:tav>
                                        <p:tav tm="100000">
                                          <p:val>
                                            <p:strVal val="#ppt_w"/>
                                          </p:val>
                                        </p:tav>
                                      </p:tavLst>
                                    </p:anim>
                                    <p:anim calcmode="lin" valueType="num">
                                      <p:cBhvr>
                                        <p:cTn id="8" dur="1000" fill="hold"/>
                                        <p:tgtEl>
                                          <p:spTgt spid="326"/>
                                        </p:tgtEl>
                                        <p:attrNameLst>
                                          <p:attrName>ppt_h</p:attrName>
                                        </p:attrNameLst>
                                      </p:cBhvr>
                                      <p:tavLst>
                                        <p:tav tm="0">
                                          <p:val>
                                            <p:fltVal val="0"/>
                                          </p:val>
                                        </p:tav>
                                        <p:tav tm="100000">
                                          <p:val>
                                            <p:strVal val="#ppt_h"/>
                                          </p:val>
                                        </p:tav>
                                      </p:tavLst>
                                    </p:anim>
                                    <p:anim calcmode="lin" valueType="num">
                                      <p:cBhvr>
                                        <p:cTn id="9" dur="1000" fill="hold"/>
                                        <p:tgtEl>
                                          <p:spTgt spid="326"/>
                                        </p:tgtEl>
                                        <p:attrNameLst>
                                          <p:attrName>style.rotation</p:attrName>
                                        </p:attrNameLst>
                                      </p:cBhvr>
                                      <p:tavLst>
                                        <p:tav tm="0">
                                          <p:val>
                                            <p:fltVal val="90"/>
                                          </p:val>
                                        </p:tav>
                                        <p:tav tm="100000">
                                          <p:val>
                                            <p:fltVal val="0"/>
                                          </p:val>
                                        </p:tav>
                                      </p:tavLst>
                                    </p:anim>
                                    <p:animEffect transition="in" filter="fade">
                                      <p:cBhvr>
                                        <p:cTn id="10" dur="1000"/>
                                        <p:tgtEl>
                                          <p:spTgt spid="326"/>
                                        </p:tgtEl>
                                      </p:cBhvr>
                                    </p:animEffect>
                                  </p:childTnLst>
                                </p:cTn>
                              </p:par>
                            </p:childTnLst>
                          </p:cTn>
                        </p:par>
                        <p:par>
                          <p:cTn id="11" fill="hold">
                            <p:stCondLst>
                              <p:cond delay="1250"/>
                            </p:stCondLst>
                            <p:childTnLst>
                              <p:par>
                                <p:cTn id="12" presetID="16" presetClass="entr" presetSubtype="21" fill="hold" nodeType="afterEffect">
                                  <p:stCondLst>
                                    <p:cond delay="500"/>
                                  </p:stCondLst>
                                  <p:childTnLst>
                                    <p:set>
                                      <p:cBhvr>
                                        <p:cTn id="13" dur="1" fill="hold">
                                          <p:stCondLst>
                                            <p:cond delay="0"/>
                                          </p:stCondLst>
                                        </p:cTn>
                                        <p:tgtEl>
                                          <p:spTgt spid="327">
                                            <p:txEl>
                                              <p:pRg st="0" end="0"/>
                                            </p:txEl>
                                          </p:spTgt>
                                        </p:tgtEl>
                                        <p:attrNameLst>
                                          <p:attrName>style.visibility</p:attrName>
                                        </p:attrNameLst>
                                      </p:cBhvr>
                                      <p:to>
                                        <p:strVal val="visible"/>
                                      </p:to>
                                    </p:set>
                                    <p:animEffect transition="in" filter="barn(inVertical)">
                                      <p:cBhvr>
                                        <p:cTn id="14" dur="500"/>
                                        <p:tgtEl>
                                          <p:spTgt spid="3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27">
                                            <p:txEl>
                                              <p:pRg st="2" end="2"/>
                                            </p:txEl>
                                          </p:spTgt>
                                        </p:tgtEl>
                                        <p:attrNameLst>
                                          <p:attrName>style.visibility</p:attrName>
                                        </p:attrNameLst>
                                      </p:cBhvr>
                                      <p:to>
                                        <p:strVal val="visible"/>
                                      </p:to>
                                    </p:set>
                                    <p:animEffect transition="in" filter="barn(inVertical)">
                                      <p:cBhvr>
                                        <p:cTn id="19" dur="500"/>
                                        <p:tgtEl>
                                          <p:spTgt spid="3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473342" y="1466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ON - Syntax</a:t>
            </a:r>
            <a:endParaRPr dirty="0"/>
          </a:p>
        </p:txBody>
      </p:sp>
      <p:sp>
        <p:nvSpPr>
          <p:cNvPr id="334" name="Google Shape;334;p48"/>
          <p:cNvSpPr txBox="1">
            <a:spLocks noGrp="1"/>
          </p:cNvSpPr>
          <p:nvPr>
            <p:ph type="body" idx="1"/>
          </p:nvPr>
        </p:nvSpPr>
        <p:spPr>
          <a:xfrm>
            <a:off x="473342" y="718917"/>
            <a:ext cx="8325900" cy="429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300" b="1" dirty="0">
                <a:solidFill>
                  <a:srgbClr val="C00000"/>
                </a:solidFill>
              </a:rPr>
              <a:t>Generic Syntax Example:</a:t>
            </a:r>
            <a:endParaRPr sz="2300" b="1" dirty="0">
              <a:solidFill>
                <a:srgbClr val="C00000"/>
              </a:solidFill>
            </a:endParaRPr>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endParaRPr sz="2300" b="1" dirty="0">
              <a:solidFill>
                <a:srgbClr val="336699"/>
              </a:solidFill>
              <a:latin typeface="IBM Plex Mono"/>
              <a:ea typeface="IBM Plex Mono"/>
              <a:cs typeface="IBM Plex Mono"/>
              <a:sym typeface="IBM Plex Mono"/>
            </a:endParaRPr>
          </a:p>
          <a:p>
            <a:pPr marL="0" lvl="0" indent="0" algn="l" rtl="0">
              <a:spcBef>
                <a:spcPts val="0"/>
              </a:spcBef>
              <a:spcAft>
                <a:spcPts val="0"/>
              </a:spcAft>
              <a:buSzPts val="2400"/>
              <a:buNone/>
            </a:pPr>
            <a:endParaRPr sz="2300" dirty="0">
              <a:solidFill>
                <a:srgbClr val="336699"/>
              </a:solidFill>
              <a:latin typeface="IBM Plex Mono"/>
              <a:ea typeface="IBM Plex Mono"/>
              <a:cs typeface="IBM Plex Mono"/>
              <a:sym typeface="IBM Plex Mono"/>
            </a:endParaRPr>
          </a:p>
          <a:p>
            <a:pPr marL="0" lvl="0" indent="0" algn="l" rtl="0">
              <a:spcBef>
                <a:spcPts val="0"/>
              </a:spcBef>
              <a:spcAft>
                <a:spcPts val="0"/>
              </a:spcAft>
              <a:buSzPts val="2400"/>
              <a:buNone/>
            </a:pPr>
            <a:r>
              <a:rPr lang="en-US" sz="2300" b="1" dirty="0">
                <a:solidFill>
                  <a:srgbClr val="C00000"/>
                </a:solidFill>
              </a:rPr>
              <a:t>IMPORTANT: </a:t>
            </a:r>
            <a:r>
              <a:rPr lang="en-US" sz="2300" dirty="0"/>
              <a:t>We must </a:t>
            </a:r>
            <a:r>
              <a:rPr lang="en-US" sz="2300" b="1" dirty="0">
                <a:latin typeface="Lato"/>
                <a:ea typeface="Lato"/>
                <a:cs typeface="Lato"/>
                <a:sym typeface="Lato"/>
              </a:rPr>
              <a:t>prefix </a:t>
            </a:r>
            <a:r>
              <a:rPr lang="en-US" sz="2300" dirty="0"/>
              <a:t>(or </a:t>
            </a:r>
            <a:r>
              <a:rPr lang="en-US" sz="2300" b="1" dirty="0">
                <a:latin typeface="Lato"/>
                <a:ea typeface="Lato"/>
                <a:cs typeface="Lato"/>
                <a:sym typeface="Lato"/>
              </a:rPr>
              <a:t>qualify</a:t>
            </a:r>
            <a:r>
              <a:rPr lang="en-US" sz="2300" dirty="0"/>
              <a:t>) a table name before a </a:t>
            </a:r>
            <a:r>
              <a:rPr lang="en-US" sz="2300" b="1" i="1" dirty="0" err="1">
                <a:latin typeface="Lato"/>
                <a:ea typeface="Lato"/>
                <a:cs typeface="Lato"/>
                <a:sym typeface="Lato"/>
              </a:rPr>
              <a:t>column_name</a:t>
            </a:r>
            <a:r>
              <a:rPr lang="en-US" sz="2300" dirty="0"/>
              <a:t>, if the column names are the exact same on both tables. Clarifies which table the column is from.</a:t>
            </a:r>
            <a:endParaRPr sz="2300" dirty="0"/>
          </a:p>
        </p:txBody>
      </p:sp>
      <p:sp>
        <p:nvSpPr>
          <p:cNvPr id="335" name="Google Shape;335;p4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11</a:t>
            </a:fld>
            <a:endParaRPr/>
          </a:p>
        </p:txBody>
      </p:sp>
      <p:sp>
        <p:nvSpPr>
          <p:cNvPr id="336" name="Google Shape;336;p48"/>
          <p:cNvSpPr txBox="1"/>
          <p:nvPr/>
        </p:nvSpPr>
        <p:spPr>
          <a:xfrm>
            <a:off x="519967" y="1223867"/>
            <a:ext cx="8128800" cy="2079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 </a:t>
            </a:r>
            <a:r>
              <a:rPr lang="en-US" sz="2400" b="1" dirty="0" err="1">
                <a:solidFill>
                  <a:srgbClr val="595959"/>
                </a:solidFill>
                <a:latin typeface="IBM Plex Mono"/>
                <a:ea typeface="IBM Plex Mono"/>
                <a:cs typeface="IBM Plex Mono"/>
                <a:sym typeface="IBM Plex Mono"/>
              </a:rPr>
              <a:t>tableA</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ON </a:t>
            </a:r>
            <a:r>
              <a:rPr lang="en-US" sz="2400" b="1" u="sng" dirty="0" err="1">
                <a:solidFill>
                  <a:srgbClr val="595959"/>
                </a:solidFill>
                <a:latin typeface="IBM Plex Mono"/>
                <a:ea typeface="IBM Plex Mono"/>
                <a:cs typeface="IBM Plex Mono"/>
                <a:sym typeface="IBM Plex Mono"/>
              </a:rPr>
              <a:t>tableA</a:t>
            </a:r>
            <a:r>
              <a:rPr lang="en-US" sz="2400" b="1" dirty="0" err="1">
                <a:solidFill>
                  <a:srgbClr val="595959"/>
                </a:solidFill>
                <a:latin typeface="IBM Plex Mono"/>
                <a:ea typeface="IBM Plex Mono"/>
                <a:cs typeface="IBM Plex Mono"/>
                <a:sym typeface="IBM Plex Mono"/>
              </a:rPr>
              <a:t>.PrimaryKey</a:t>
            </a:r>
            <a:r>
              <a:rPr lang="en-US" sz="2400" b="1" dirty="0">
                <a:solidFill>
                  <a:srgbClr val="595959"/>
                </a:solidFill>
                <a:latin typeface="IBM Plex Mono"/>
                <a:ea typeface="IBM Plex Mono"/>
                <a:cs typeface="IBM Plex Mono"/>
                <a:sym typeface="IBM Plex Mono"/>
              </a:rPr>
              <a:t>=</a:t>
            </a:r>
            <a:r>
              <a:rPr lang="en-US" sz="2400" b="1" u="sng" dirty="0" err="1">
                <a:solidFill>
                  <a:srgbClr val="595959"/>
                </a:solidFill>
                <a:latin typeface="IBM Plex Mono"/>
                <a:ea typeface="IBM Plex Mono"/>
                <a:cs typeface="IBM Plex Mono"/>
                <a:sym typeface="IBM Plex Mono"/>
              </a:rPr>
              <a:t>tableB</a:t>
            </a:r>
            <a:r>
              <a:rPr lang="en-US" sz="2400" b="1" dirty="0" err="1">
                <a:solidFill>
                  <a:srgbClr val="595959"/>
                </a:solidFill>
                <a:latin typeface="IBM Plex Mono"/>
                <a:ea typeface="IBM Plex Mono"/>
                <a:cs typeface="IBM Plex Mono"/>
                <a:sym typeface="IBM Plex Mono"/>
              </a:rPr>
              <a:t>.ForeignKey</a:t>
            </a:r>
            <a:r>
              <a:rPr lang="en-US" sz="2400" b="1" dirty="0">
                <a:solidFill>
                  <a:srgbClr val="595959"/>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p:txBody>
      </p:sp>
      <p:pic>
        <p:nvPicPr>
          <p:cNvPr id="6" name="Google Shape;317;p46"/>
          <p:cNvPicPr preferRelativeResize="0"/>
          <p:nvPr/>
        </p:nvPicPr>
        <p:blipFill>
          <a:blip r:embed="rId3">
            <a:alphaModFix/>
          </a:blip>
          <a:stretch>
            <a:fillRect/>
          </a:stretch>
        </p:blipFill>
        <p:spPr>
          <a:xfrm>
            <a:off x="4073792" y="4706034"/>
            <a:ext cx="2562225" cy="1933575"/>
          </a:xfrm>
          <a:prstGeom prst="rect">
            <a:avLst/>
          </a:prstGeom>
          <a:noFill/>
          <a:ln>
            <a:noFill/>
          </a:ln>
        </p:spPr>
      </p:pic>
      <p:pic>
        <p:nvPicPr>
          <p:cNvPr id="7" name="Google Shape;318;p46"/>
          <p:cNvPicPr preferRelativeResize="0"/>
          <p:nvPr/>
        </p:nvPicPr>
        <p:blipFill>
          <a:blip r:embed="rId4">
            <a:alphaModFix/>
          </a:blip>
          <a:stretch>
            <a:fillRect/>
          </a:stretch>
        </p:blipFill>
        <p:spPr>
          <a:xfrm>
            <a:off x="941368" y="5060397"/>
            <a:ext cx="2571750" cy="1485900"/>
          </a:xfrm>
          <a:prstGeom prst="rect">
            <a:avLst/>
          </a:prstGeom>
          <a:noFill/>
          <a:ln>
            <a:noFill/>
          </a:ln>
        </p:spPr>
      </p:pic>
      <p:sp>
        <p:nvSpPr>
          <p:cNvPr id="8" name="Rectangle 7"/>
          <p:cNvSpPr/>
          <p:nvPr/>
        </p:nvSpPr>
        <p:spPr>
          <a:xfrm>
            <a:off x="941368" y="5494494"/>
            <a:ext cx="2566988" cy="43891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73792" y="6048932"/>
            <a:ext cx="2566988" cy="438912"/>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34">
                                            <p:txEl>
                                              <p:pRg st="8" end="8"/>
                                            </p:txEl>
                                          </p:spTgt>
                                        </p:tgtEl>
                                        <p:attrNameLst>
                                          <p:attrName>style.visibility</p:attrName>
                                        </p:attrNameLst>
                                      </p:cBhvr>
                                      <p:to>
                                        <p:strVal val="visible"/>
                                      </p:to>
                                    </p:set>
                                    <p:animEffect transition="in" filter="barn(inVertical)">
                                      <p:cBhvr>
                                        <p:cTn id="7" dur="500"/>
                                        <p:tgtEl>
                                          <p:spTgt spid="334">
                                            <p:txEl>
                                              <p:pRg st="8" end="8"/>
                                            </p:txEl>
                                          </p:spTgt>
                                        </p:tgtEl>
                                      </p:cBhvr>
                                    </p:animEffect>
                                  </p:childTnLst>
                                </p:cTn>
                              </p:par>
                            </p:childTnLst>
                          </p:cTn>
                        </p:par>
                        <p:par>
                          <p:cTn id="8" fill="hold">
                            <p:stCondLst>
                              <p:cond delay="500"/>
                            </p:stCondLst>
                            <p:childTnLst>
                              <p:par>
                                <p:cTn id="9" presetID="16" presetClass="entr" presetSubtype="2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21" fill="hold"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par>
                          <p:cTn id="15" fill="hold">
                            <p:stCondLst>
                              <p:cond delay="1500"/>
                            </p:stCondLst>
                            <p:childTnLst>
                              <p:par>
                                <p:cTn id="16" presetID="21" presetClass="entr" presetSubtype="1" fill="hold" grpId="0" nodeType="after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4000"/>
                            </p:stCondLst>
                            <p:childTnLst>
                              <p:par>
                                <p:cTn id="20" presetID="21" presetClass="entr" presetSubtype="1" fill="hold" grpId="0" nodeType="after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ON - Syntax</a:t>
            </a:r>
            <a:endParaRPr dirty="0"/>
          </a:p>
        </p:txBody>
      </p:sp>
      <p:sp>
        <p:nvSpPr>
          <p:cNvPr id="342" name="Google Shape;342;p49"/>
          <p:cNvSpPr txBox="1">
            <a:spLocks noGrp="1"/>
          </p:cNvSpPr>
          <p:nvPr>
            <p:ph type="body" idx="1"/>
          </p:nvPr>
        </p:nvSpPr>
        <p:spPr>
          <a:xfrm>
            <a:off x="473342" y="3209183"/>
            <a:ext cx="8325900" cy="273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The </a:t>
            </a:r>
            <a:r>
              <a:rPr lang="en-US" sz="2200" b="1" dirty="0">
                <a:solidFill>
                  <a:srgbClr val="336699"/>
                </a:solidFill>
                <a:latin typeface="IBM Plex Mono"/>
                <a:ea typeface="IBM Plex Mono"/>
                <a:cs typeface="IBM Plex Mono"/>
                <a:sym typeface="IBM Plex Mono"/>
              </a:rPr>
              <a:t>ON</a:t>
            </a:r>
            <a:r>
              <a:rPr lang="en-US" sz="2200" dirty="0"/>
              <a:t> keyword is always followed by a </a:t>
            </a:r>
            <a:r>
              <a:rPr lang="en-US" sz="2200" dirty="0" err="1"/>
              <a:t>boolean</a:t>
            </a:r>
            <a:r>
              <a:rPr lang="en-US" sz="2200" dirty="0"/>
              <a:t> expression which resolves to either </a:t>
            </a:r>
            <a:r>
              <a:rPr lang="en-US" sz="2200" b="1" dirty="0">
                <a:latin typeface="Lato"/>
                <a:ea typeface="Lato"/>
                <a:cs typeface="Lato"/>
                <a:sym typeface="Lato"/>
              </a:rPr>
              <a:t>TRUE </a:t>
            </a:r>
            <a:r>
              <a:rPr lang="en-US" sz="2200" dirty="0"/>
              <a:t>or </a:t>
            </a:r>
            <a:r>
              <a:rPr lang="en-US" sz="2200" b="1" dirty="0">
                <a:latin typeface="Lato"/>
                <a:ea typeface="Lato"/>
                <a:cs typeface="Lato"/>
                <a:sym typeface="Lato"/>
              </a:rPr>
              <a:t>FALSE</a:t>
            </a:r>
            <a:r>
              <a:rPr lang="en-US" sz="2200" dirty="0"/>
              <a: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This is used to determine which rows end up in the result set.</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solidFill>
                  <a:srgbClr val="C00000"/>
                </a:solidFill>
              </a:rPr>
              <a:t>IMPORTANT NOTE: </a:t>
            </a:r>
            <a:r>
              <a:rPr lang="en-US" sz="2200" dirty="0"/>
              <a:t>the order does not matter, but for consistency you should write  the Primary Key on the </a:t>
            </a:r>
            <a:r>
              <a:rPr lang="en-US" sz="2200" b="1" dirty="0"/>
              <a:t>left</a:t>
            </a:r>
            <a:r>
              <a:rPr lang="en-US" sz="2200" dirty="0"/>
              <a:t> side of the equal sign.  </a:t>
            </a:r>
            <a:r>
              <a:rPr lang="en-US" sz="2200" b="1" dirty="0"/>
              <a:t>Primary Key = Foreign Key.</a:t>
            </a:r>
            <a:endParaRPr sz="2200" b="1" dirty="0"/>
          </a:p>
        </p:txBody>
      </p:sp>
      <p:sp>
        <p:nvSpPr>
          <p:cNvPr id="343" name="Google Shape;343;p4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12</a:t>
            </a:fld>
            <a:endParaRPr/>
          </a:p>
        </p:txBody>
      </p:sp>
      <p:sp>
        <p:nvSpPr>
          <p:cNvPr id="344" name="Google Shape;344;p49"/>
          <p:cNvSpPr txBox="1"/>
          <p:nvPr/>
        </p:nvSpPr>
        <p:spPr>
          <a:xfrm>
            <a:off x="502925" y="902065"/>
            <a:ext cx="8128800" cy="2079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 </a:t>
            </a:r>
            <a:r>
              <a:rPr lang="en-US" sz="2400" b="1" dirty="0" err="1">
                <a:solidFill>
                  <a:srgbClr val="595959"/>
                </a:solidFill>
                <a:latin typeface="IBM Plex Mono"/>
                <a:ea typeface="IBM Plex Mono"/>
                <a:cs typeface="IBM Plex Mono"/>
                <a:sym typeface="IBM Plex Mono"/>
              </a:rPr>
              <a:t>tableA</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ON </a:t>
            </a:r>
            <a:r>
              <a:rPr lang="en-US" sz="2400" b="1" u="sng" dirty="0" err="1">
                <a:solidFill>
                  <a:srgbClr val="595959"/>
                </a:solidFill>
                <a:latin typeface="IBM Plex Mono"/>
                <a:ea typeface="IBM Plex Mono"/>
                <a:cs typeface="IBM Plex Mono"/>
                <a:sym typeface="IBM Plex Mono"/>
              </a:rPr>
              <a:t>tableA</a:t>
            </a:r>
            <a:r>
              <a:rPr lang="en-US" sz="2400" b="1" dirty="0" err="1">
                <a:solidFill>
                  <a:srgbClr val="595959"/>
                </a:solidFill>
                <a:latin typeface="IBM Plex Mono"/>
                <a:ea typeface="IBM Plex Mono"/>
                <a:cs typeface="IBM Plex Mono"/>
                <a:sym typeface="IBM Plex Mono"/>
              </a:rPr>
              <a:t>.PrimaryKey</a:t>
            </a:r>
            <a:r>
              <a:rPr lang="en-US" sz="2400" b="1" dirty="0">
                <a:solidFill>
                  <a:srgbClr val="595959"/>
                </a:solidFill>
                <a:latin typeface="IBM Plex Mono"/>
                <a:ea typeface="IBM Plex Mono"/>
                <a:cs typeface="IBM Plex Mono"/>
                <a:sym typeface="IBM Plex Mono"/>
              </a:rPr>
              <a:t>=</a:t>
            </a:r>
            <a:r>
              <a:rPr lang="en-US" sz="2400" b="1" u="sng" dirty="0" err="1">
                <a:solidFill>
                  <a:srgbClr val="595959"/>
                </a:solidFill>
                <a:latin typeface="IBM Plex Mono"/>
                <a:ea typeface="IBM Plex Mono"/>
                <a:cs typeface="IBM Plex Mono"/>
                <a:sym typeface="IBM Plex Mono"/>
              </a:rPr>
              <a:t>tableB</a:t>
            </a:r>
            <a:r>
              <a:rPr lang="en-US" sz="2400" b="1" dirty="0" err="1">
                <a:solidFill>
                  <a:srgbClr val="595959"/>
                </a:solidFill>
                <a:latin typeface="IBM Plex Mono"/>
                <a:ea typeface="IBM Plex Mono"/>
                <a:cs typeface="IBM Plex Mono"/>
                <a:sym typeface="IBM Plex Mono"/>
              </a:rPr>
              <a:t>.ForeignKey</a:t>
            </a:r>
            <a:r>
              <a:rPr lang="en-US" sz="2400" b="1" dirty="0">
                <a:solidFill>
                  <a:srgbClr val="595959"/>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342">
                                            <p:txEl>
                                              <p:pRg st="0" end="0"/>
                                            </p:txEl>
                                          </p:spTgt>
                                        </p:tgtEl>
                                        <p:attrNameLst>
                                          <p:attrName>style.visibility</p:attrName>
                                        </p:attrNameLst>
                                      </p:cBhvr>
                                      <p:to>
                                        <p:strVal val="visible"/>
                                      </p:to>
                                    </p:set>
                                    <p:animEffect transition="in" filter="barn(inVertical)">
                                      <p:cBhvr>
                                        <p:cTn id="7" dur="500"/>
                                        <p:tgtEl>
                                          <p:spTgt spid="3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2">
                                            <p:txEl>
                                              <p:pRg st="2" end="2"/>
                                            </p:txEl>
                                          </p:spTgt>
                                        </p:tgtEl>
                                        <p:attrNameLst>
                                          <p:attrName>style.visibility</p:attrName>
                                        </p:attrNameLst>
                                      </p:cBhvr>
                                      <p:to>
                                        <p:strVal val="visible"/>
                                      </p:to>
                                    </p:set>
                                    <p:animEffect transition="in" filter="barn(inVertical)">
                                      <p:cBhvr>
                                        <p:cTn id="12" dur="500"/>
                                        <p:tgtEl>
                                          <p:spTgt spid="3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42">
                                            <p:txEl>
                                              <p:pRg st="4" end="4"/>
                                            </p:txEl>
                                          </p:spTgt>
                                        </p:tgtEl>
                                        <p:attrNameLst>
                                          <p:attrName>style.visibility</p:attrName>
                                        </p:attrNameLst>
                                      </p:cBhvr>
                                      <p:to>
                                        <p:strVal val="visible"/>
                                      </p:to>
                                    </p:set>
                                    <p:animEffect transition="in" filter="barn(inVertical)">
                                      <p:cBhvr>
                                        <p:cTn id="17" dur="500"/>
                                        <p:tgtEl>
                                          <p:spTgt spid="3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473342" y="981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ON - Syntax</a:t>
            </a:r>
            <a:endParaRPr dirty="0"/>
          </a:p>
        </p:txBody>
      </p:sp>
      <p:sp>
        <p:nvSpPr>
          <p:cNvPr id="350" name="Google Shape;350;p50"/>
          <p:cNvSpPr txBox="1">
            <a:spLocks noGrp="1"/>
          </p:cNvSpPr>
          <p:nvPr>
            <p:ph type="body" idx="1"/>
          </p:nvPr>
        </p:nvSpPr>
        <p:spPr>
          <a:xfrm>
            <a:off x="473342" y="3879100"/>
            <a:ext cx="8325900" cy="1796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dirty="0"/>
              <a:t>You can use a </a:t>
            </a:r>
            <a:r>
              <a:rPr lang="en-US" sz="2400" b="1" dirty="0">
                <a:solidFill>
                  <a:srgbClr val="336699"/>
                </a:solidFill>
                <a:latin typeface="IBM Plex Mono"/>
                <a:ea typeface="IBM Plex Mono"/>
                <a:cs typeface="IBM Plex Mono"/>
                <a:sym typeface="IBM Plex Mono"/>
              </a:rPr>
              <a:t>WHERE </a:t>
            </a:r>
            <a:r>
              <a:rPr lang="en-US" sz="2400" dirty="0"/>
              <a:t>and </a:t>
            </a:r>
            <a:r>
              <a:rPr lang="en-US" sz="2400" b="1" dirty="0">
                <a:solidFill>
                  <a:srgbClr val="336699"/>
                </a:solidFill>
                <a:latin typeface="IBM Plex Mono"/>
                <a:ea typeface="IBM Plex Mono"/>
                <a:cs typeface="IBM Plex Mono"/>
                <a:sym typeface="IBM Plex Mono"/>
              </a:rPr>
              <a:t>ORDER BY </a:t>
            </a:r>
            <a:r>
              <a:rPr lang="en-US" sz="2400" dirty="0"/>
              <a:t>the same way that you always have. </a:t>
            </a:r>
            <a:endParaRPr sz="2400" dirty="0"/>
          </a:p>
          <a:p>
            <a:pPr marL="0" lvl="0" indent="0" algn="l" rtl="0">
              <a:spcBef>
                <a:spcPts val="0"/>
              </a:spcBef>
              <a:spcAft>
                <a:spcPts val="0"/>
              </a:spcAft>
              <a:buSzPts val="2400"/>
              <a:buNone/>
            </a:pPr>
            <a:endParaRPr sz="2400" dirty="0"/>
          </a:p>
        </p:txBody>
      </p:sp>
      <p:sp>
        <p:nvSpPr>
          <p:cNvPr id="351" name="Google Shape;351;p5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13</a:t>
            </a:fld>
            <a:endParaRPr/>
          </a:p>
        </p:txBody>
      </p:sp>
      <p:sp>
        <p:nvSpPr>
          <p:cNvPr id="352" name="Google Shape;352;p50"/>
          <p:cNvSpPr txBox="1"/>
          <p:nvPr/>
        </p:nvSpPr>
        <p:spPr>
          <a:xfrm>
            <a:off x="502925" y="838850"/>
            <a:ext cx="8128800" cy="2799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SELECT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tableA</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.column1, </a:t>
            </a:r>
            <a:r>
              <a:rPr lang="en-US" sz="2400" b="1" u="sng" dirty="0">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.column2, …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FROM </a:t>
            </a:r>
            <a:r>
              <a:rPr lang="en-US" sz="2400" b="1" dirty="0" err="1">
                <a:solidFill>
                  <a:srgbClr val="595959"/>
                </a:solidFill>
                <a:latin typeface="IBM Plex Mono"/>
                <a:ea typeface="IBM Plex Mono"/>
                <a:cs typeface="IBM Plex Mono"/>
                <a:sym typeface="IBM Plex Mono"/>
              </a:rPr>
              <a:t>tableA</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  JOIN </a:t>
            </a:r>
            <a:r>
              <a:rPr lang="en-US" sz="2400" b="1" dirty="0" err="1">
                <a:solidFill>
                  <a:srgbClr val="595959"/>
                </a:solidFill>
                <a:latin typeface="IBM Plex Mono"/>
                <a:ea typeface="IBM Plex Mono"/>
                <a:cs typeface="IBM Plex Mono"/>
                <a:sym typeface="IBM Plex Mono"/>
              </a:rPr>
              <a:t>tableB</a:t>
            </a:r>
            <a:r>
              <a:rPr lang="en-US" sz="2400" b="1" dirty="0">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ON </a:t>
            </a:r>
            <a:r>
              <a:rPr lang="en-US" sz="2400" b="1" u="sng" dirty="0" err="1">
                <a:solidFill>
                  <a:srgbClr val="595959"/>
                </a:solidFill>
                <a:latin typeface="IBM Plex Mono"/>
                <a:ea typeface="IBM Plex Mono"/>
                <a:cs typeface="IBM Plex Mono"/>
                <a:sym typeface="IBM Plex Mono"/>
              </a:rPr>
              <a:t>tableA</a:t>
            </a:r>
            <a:r>
              <a:rPr lang="en-US" sz="2400" b="1" dirty="0" err="1">
                <a:solidFill>
                  <a:srgbClr val="595959"/>
                </a:solidFill>
                <a:latin typeface="IBM Plex Mono"/>
                <a:ea typeface="IBM Plex Mono"/>
                <a:cs typeface="IBM Plex Mono"/>
                <a:sym typeface="IBM Plex Mono"/>
              </a:rPr>
              <a:t>.PrimaryKey</a:t>
            </a:r>
            <a:r>
              <a:rPr lang="en-US" sz="2400" b="1" dirty="0">
                <a:solidFill>
                  <a:srgbClr val="595959"/>
                </a:solidFill>
                <a:latin typeface="IBM Plex Mono"/>
                <a:ea typeface="IBM Plex Mono"/>
                <a:cs typeface="IBM Plex Mono"/>
                <a:sym typeface="IBM Plex Mono"/>
              </a:rPr>
              <a:t>=</a:t>
            </a:r>
            <a:r>
              <a:rPr lang="en-US" sz="2400" b="1" u="sng" dirty="0" err="1">
                <a:solidFill>
                  <a:srgbClr val="595959"/>
                </a:solidFill>
                <a:latin typeface="IBM Plex Mono"/>
                <a:ea typeface="IBM Plex Mono"/>
                <a:cs typeface="IBM Plex Mono"/>
                <a:sym typeface="IBM Plex Mono"/>
              </a:rPr>
              <a:t>tableB</a:t>
            </a:r>
            <a:r>
              <a:rPr lang="en-US" sz="2400" b="1" dirty="0" err="1">
                <a:solidFill>
                  <a:srgbClr val="595959"/>
                </a:solidFill>
                <a:latin typeface="IBM Plex Mono"/>
                <a:ea typeface="IBM Plex Mono"/>
                <a:cs typeface="IBM Plex Mono"/>
                <a:sym typeface="IBM Plex Mono"/>
              </a:rPr>
              <a:t>.ForeignKey</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WHERE </a:t>
            </a:r>
            <a:r>
              <a:rPr lang="en-US" sz="2400" b="1" dirty="0">
                <a:solidFill>
                  <a:srgbClr val="595959"/>
                </a:solidFill>
                <a:latin typeface="IBM Plex Mono"/>
                <a:ea typeface="IBM Plex Mono"/>
                <a:cs typeface="IBM Plex Mono"/>
                <a:sym typeface="IBM Plex Mono"/>
              </a:rPr>
              <a:t>… </a:t>
            </a:r>
            <a:endParaRPr sz="24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400" b="1" dirty="0">
                <a:solidFill>
                  <a:srgbClr val="336699"/>
                </a:solidFill>
                <a:latin typeface="IBM Plex Mono"/>
                <a:ea typeface="IBM Plex Mono"/>
                <a:cs typeface="IBM Plex Mono"/>
                <a:sym typeface="IBM Plex Mono"/>
              </a:rPr>
              <a:t>ORDER BY </a:t>
            </a:r>
            <a:r>
              <a:rPr lang="en-US" sz="2400" b="1" dirty="0" err="1">
                <a:solidFill>
                  <a:schemeClr val="accent1"/>
                </a:solidFill>
                <a:latin typeface="IBM Plex Mono"/>
                <a:ea typeface="IBM Plex Mono"/>
                <a:cs typeface="IBM Plex Mono"/>
                <a:sym typeface="IBM Plex Mono"/>
              </a:rPr>
              <a:t>column_name</a:t>
            </a:r>
            <a:r>
              <a:rPr lang="en-US" sz="2400" b="1" dirty="0">
                <a:solidFill>
                  <a:schemeClr val="accent1"/>
                </a:solidFill>
                <a:latin typeface="IBM Plex Mono"/>
                <a:ea typeface="IBM Plex Mono"/>
                <a:cs typeface="IBM Plex Mono"/>
                <a:sym typeface="IBM Plex Mono"/>
              </a:rPr>
              <a:t> </a:t>
            </a:r>
            <a:r>
              <a:rPr lang="en-US" sz="2400" b="1" dirty="0">
                <a:solidFill>
                  <a:srgbClr val="336699"/>
                </a:solidFill>
                <a:latin typeface="IBM Plex Mono"/>
                <a:ea typeface="IBM Plex Mono"/>
                <a:cs typeface="IBM Plex Mono"/>
                <a:sym typeface="IBM Plex Mono"/>
              </a:rPr>
              <a:t>DESC</a:t>
            </a:r>
            <a:r>
              <a:rPr lang="en-US" sz="2400" b="1" dirty="0">
                <a:solidFill>
                  <a:schemeClr val="accent1"/>
                </a:solidFill>
                <a:latin typeface="IBM Plex Mono"/>
                <a:ea typeface="IBM Plex Mono"/>
                <a:cs typeface="IBM Plex Mono"/>
                <a:sym typeface="IBM Plex Mono"/>
              </a:rPr>
              <a:t>;</a:t>
            </a:r>
            <a:endParaRPr sz="24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animEffect transition="in" filter="barn(inVertical)">
                                      <p:cBhvr>
                                        <p:cTn id="7" dur="500"/>
                                        <p:tgtEl>
                                          <p:spTgt spid="3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1"/>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ON - Example</a:t>
            </a:r>
            <a:endParaRPr/>
          </a:p>
        </p:txBody>
      </p:sp>
      <p:sp>
        <p:nvSpPr>
          <p:cNvPr id="358" name="Google Shape;358;p51"/>
          <p:cNvSpPr txBox="1">
            <a:spLocks noGrp="1"/>
          </p:cNvSpPr>
          <p:nvPr>
            <p:ph type="body" idx="1"/>
          </p:nvPr>
        </p:nvSpPr>
        <p:spPr>
          <a:xfrm>
            <a:off x="473342" y="759826"/>
            <a:ext cx="8325900" cy="536665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dirty="0"/>
              <a:t>How do we display the </a:t>
            </a:r>
            <a:r>
              <a:rPr lang="en-US" sz="2400" b="1" dirty="0" err="1">
                <a:latin typeface="Lato"/>
                <a:ea typeface="Lato"/>
                <a:cs typeface="Lato"/>
                <a:sym typeface="Lato"/>
              </a:rPr>
              <a:t>region_name</a:t>
            </a:r>
            <a:r>
              <a:rPr lang="en-US" sz="2400" b="1" dirty="0">
                <a:latin typeface="Lato"/>
                <a:ea typeface="Lato"/>
                <a:cs typeface="Lato"/>
                <a:sym typeface="Lato"/>
              </a:rPr>
              <a:t> </a:t>
            </a:r>
            <a:r>
              <a:rPr lang="en-US" sz="2400" dirty="0"/>
              <a:t>and </a:t>
            </a:r>
            <a:r>
              <a:rPr lang="en-US" sz="2400" b="1" dirty="0" err="1">
                <a:latin typeface="Lato"/>
                <a:ea typeface="Lato"/>
                <a:cs typeface="Lato"/>
                <a:sym typeface="Lato"/>
              </a:rPr>
              <a:t>country_name</a:t>
            </a:r>
            <a:r>
              <a:rPr lang="en-US" sz="2400" b="1" dirty="0">
                <a:latin typeface="Lato"/>
                <a:ea typeface="Lato"/>
                <a:cs typeface="Lato"/>
                <a:sym typeface="Lato"/>
              </a:rPr>
              <a:t> </a:t>
            </a:r>
            <a:r>
              <a:rPr lang="en-US" sz="2400" dirty="0"/>
              <a:t>in the same row? </a:t>
            </a:r>
            <a:r>
              <a:rPr lang="en-US" sz="2400" i="1" dirty="0"/>
              <a:t>(For now, we will show all columns from all tables using the wildcard character:</a:t>
            </a:r>
            <a:r>
              <a:rPr lang="en-US" sz="2400" b="1" i="1" dirty="0">
                <a:latin typeface="Lato"/>
                <a:ea typeface="Lato"/>
                <a:cs typeface="Lato"/>
                <a:sym typeface="Lato"/>
              </a:rPr>
              <a:t> *</a:t>
            </a:r>
            <a:r>
              <a:rPr lang="en-US" sz="2400" i="1" dirty="0"/>
              <a:t>)</a:t>
            </a:r>
            <a:endParaRPr sz="2400" i="1"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endParaRPr sz="2400" dirty="0"/>
          </a:p>
          <a:p>
            <a:pPr marL="0" lvl="0" indent="0" algn="l" rtl="0">
              <a:spcBef>
                <a:spcPts val="600"/>
              </a:spcBef>
              <a:spcAft>
                <a:spcPts val="0"/>
              </a:spcAft>
              <a:buSzPts val="2400"/>
              <a:buNone/>
            </a:pPr>
            <a:r>
              <a:rPr lang="en-US" sz="2400" dirty="0"/>
              <a:t>The primary key and foreign key have the same name: </a:t>
            </a:r>
            <a:r>
              <a:rPr lang="en-US" sz="2400" b="1" dirty="0" err="1">
                <a:latin typeface="Lato"/>
                <a:ea typeface="Lato"/>
                <a:cs typeface="Lato"/>
                <a:sym typeface="Lato"/>
              </a:rPr>
              <a:t>region_id</a:t>
            </a:r>
            <a:endParaRPr sz="2400" dirty="0"/>
          </a:p>
          <a:p>
            <a:pPr marL="0" lvl="0" indent="0" algn="l" rtl="0">
              <a:spcBef>
                <a:spcPts val="600"/>
              </a:spcBef>
              <a:spcAft>
                <a:spcPts val="0"/>
              </a:spcAft>
              <a:buSzPts val="2400"/>
              <a:buNone/>
            </a:pPr>
            <a:r>
              <a:rPr lang="en-US" sz="2400" dirty="0"/>
              <a:t>We have to </a:t>
            </a:r>
            <a:r>
              <a:rPr lang="en-US" sz="2400" b="1" dirty="0">
                <a:latin typeface="Lato"/>
                <a:ea typeface="Lato"/>
                <a:cs typeface="Lato"/>
                <a:sym typeface="Lato"/>
              </a:rPr>
              <a:t>prefix (qualify) </a:t>
            </a:r>
            <a:r>
              <a:rPr lang="en-US" sz="2400" dirty="0"/>
              <a:t>the table names in front because of that.</a:t>
            </a:r>
          </a:p>
          <a:p>
            <a:pPr marL="804863" lvl="0" indent="-804863" algn="l" rtl="0">
              <a:spcBef>
                <a:spcPts val="600"/>
              </a:spcBef>
              <a:spcAft>
                <a:spcPts val="0"/>
              </a:spcAft>
              <a:buSzPts val="2400"/>
              <a:buNone/>
            </a:pPr>
            <a:r>
              <a:rPr lang="en-US" sz="2400" b="1" dirty="0">
                <a:solidFill>
                  <a:srgbClr val="C00000"/>
                </a:solidFill>
              </a:rPr>
              <a:t>Note: </a:t>
            </a:r>
            <a:r>
              <a:rPr lang="en-US" sz="2400" dirty="0"/>
              <a:t>Regions is the PARENT and therefore is on the LEFT side of  the equal sign. </a:t>
            </a:r>
            <a:endParaRPr sz="2400" dirty="0"/>
          </a:p>
        </p:txBody>
      </p:sp>
      <p:sp>
        <p:nvSpPr>
          <p:cNvPr id="359" name="Google Shape;359;p5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000"/>
              <a:buFont typeface="Arial"/>
              <a:buNone/>
            </a:pPr>
            <a:fld id="{00000000-1234-1234-1234-123412341234}" type="slidenum">
              <a:rPr lang="en-US"/>
              <a:t>14</a:t>
            </a:fld>
            <a:endParaRPr/>
          </a:p>
        </p:txBody>
      </p:sp>
      <p:sp>
        <p:nvSpPr>
          <p:cNvPr id="360" name="Google Shape;360;p51"/>
          <p:cNvSpPr txBox="1"/>
          <p:nvPr/>
        </p:nvSpPr>
        <p:spPr>
          <a:xfrm>
            <a:off x="473342" y="1978286"/>
            <a:ext cx="8128800" cy="1702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rgbClr val="336699"/>
                </a:solidFill>
                <a:latin typeface="IBM Plex Mono"/>
                <a:ea typeface="IBM Plex Mono"/>
                <a:cs typeface="IBM Plex Mono"/>
                <a:sym typeface="IBM Plex Mono"/>
              </a:rPr>
              <a:t>SELECT </a:t>
            </a:r>
            <a:r>
              <a:rPr lang="en-US" sz="2200" b="1" dirty="0">
                <a:solidFill>
                  <a:srgbClr val="595959"/>
                </a:solidFill>
                <a:latin typeface="IBM Plex Mono"/>
                <a:ea typeface="IBM Plex Mono"/>
                <a:cs typeface="IBM Plex Mono"/>
                <a:sym typeface="IBM Plex Mono"/>
              </a:rPr>
              <a:t>*</a:t>
            </a:r>
            <a:endParaRPr sz="22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200" b="1" dirty="0">
                <a:solidFill>
                  <a:srgbClr val="336699"/>
                </a:solidFill>
                <a:latin typeface="IBM Plex Mono"/>
                <a:ea typeface="IBM Plex Mono"/>
                <a:cs typeface="IBM Plex Mono"/>
                <a:sym typeface="IBM Plex Mono"/>
              </a:rPr>
              <a:t>FROM </a:t>
            </a:r>
            <a:r>
              <a:rPr lang="en-US" sz="2200" b="1" dirty="0">
                <a:solidFill>
                  <a:srgbClr val="595959"/>
                </a:solidFill>
                <a:latin typeface="IBM Plex Mono"/>
                <a:ea typeface="IBM Plex Mono"/>
                <a:cs typeface="IBM Plex Mono"/>
                <a:sym typeface="IBM Plex Mono"/>
              </a:rPr>
              <a:t>Regions</a:t>
            </a:r>
            <a:endParaRPr sz="22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200" b="1" dirty="0">
                <a:solidFill>
                  <a:srgbClr val="336699"/>
                </a:solidFill>
                <a:latin typeface="IBM Plex Mono"/>
                <a:ea typeface="IBM Plex Mono"/>
                <a:cs typeface="IBM Plex Mono"/>
                <a:sym typeface="IBM Plex Mono"/>
              </a:rPr>
              <a:t>  JOIN </a:t>
            </a:r>
            <a:r>
              <a:rPr lang="en-US" sz="2200" b="1" dirty="0">
                <a:solidFill>
                  <a:srgbClr val="595959"/>
                </a:solidFill>
                <a:latin typeface="IBM Plex Mono"/>
                <a:ea typeface="IBM Plex Mono"/>
                <a:cs typeface="IBM Plex Mono"/>
                <a:sym typeface="IBM Plex Mono"/>
              </a:rPr>
              <a:t>Countries</a:t>
            </a:r>
          </a:p>
          <a:p>
            <a:pPr marL="0" lvl="0" indent="0" algn="l" rtl="0">
              <a:spcBef>
                <a:spcPts val="0"/>
              </a:spcBef>
              <a:spcAft>
                <a:spcPts val="0"/>
              </a:spcAft>
              <a:buNone/>
            </a:pPr>
            <a:r>
              <a:rPr lang="en-US" sz="2400" b="1" dirty="0">
                <a:solidFill>
                  <a:srgbClr val="595959"/>
                </a:solidFill>
                <a:latin typeface="IBM Plex Mono"/>
                <a:ea typeface="IBM Plex Mono"/>
                <a:cs typeface="IBM Plex Mono"/>
                <a:sym typeface="IBM Plex Mono"/>
              </a:rPr>
              <a:t>    </a:t>
            </a:r>
            <a:r>
              <a:rPr lang="en-US" sz="2200" b="1" dirty="0">
                <a:solidFill>
                  <a:srgbClr val="336699"/>
                </a:solidFill>
                <a:latin typeface="IBM Plex Mono"/>
                <a:ea typeface="IBM Plex Mono"/>
                <a:cs typeface="IBM Plex Mono"/>
                <a:sym typeface="IBM Plex Mono"/>
              </a:rPr>
              <a:t>ON </a:t>
            </a:r>
            <a:r>
              <a:rPr lang="en-US" sz="2200" b="1" u="sng" dirty="0" err="1">
                <a:solidFill>
                  <a:srgbClr val="595959"/>
                </a:solidFill>
                <a:latin typeface="IBM Plex Mono"/>
                <a:ea typeface="IBM Plex Mono"/>
                <a:cs typeface="IBM Plex Mono"/>
                <a:sym typeface="IBM Plex Mono"/>
              </a:rPr>
              <a:t>regions</a:t>
            </a:r>
            <a:r>
              <a:rPr lang="en-US" sz="2200" b="1" dirty="0" err="1">
                <a:solidFill>
                  <a:srgbClr val="595959"/>
                </a:solidFill>
                <a:latin typeface="IBM Plex Mono"/>
                <a:ea typeface="IBM Plex Mono"/>
                <a:cs typeface="IBM Plex Mono"/>
                <a:sym typeface="IBM Plex Mono"/>
              </a:rPr>
              <a:t>.</a:t>
            </a:r>
            <a:r>
              <a:rPr lang="en-US" sz="2200" b="1" i="1" dirty="0" err="1">
                <a:solidFill>
                  <a:srgbClr val="595959"/>
                </a:solidFill>
                <a:latin typeface="IBM Plex Mono"/>
                <a:ea typeface="IBM Plex Mono"/>
                <a:cs typeface="IBM Plex Mono"/>
                <a:sym typeface="IBM Plex Mono"/>
              </a:rPr>
              <a:t>region_id</a:t>
            </a:r>
            <a:r>
              <a:rPr lang="en-US" sz="2200" b="1" dirty="0">
                <a:solidFill>
                  <a:srgbClr val="595959"/>
                </a:solidFill>
                <a:latin typeface="IBM Plex Mono"/>
                <a:ea typeface="IBM Plex Mono"/>
                <a:cs typeface="IBM Plex Mono"/>
                <a:sym typeface="IBM Plex Mono"/>
              </a:rPr>
              <a:t>=</a:t>
            </a:r>
            <a:r>
              <a:rPr lang="en-US" sz="2200" b="1" u="sng" dirty="0" err="1">
                <a:solidFill>
                  <a:srgbClr val="595959"/>
                </a:solidFill>
                <a:latin typeface="IBM Plex Mono"/>
                <a:ea typeface="IBM Plex Mono"/>
                <a:cs typeface="IBM Plex Mono"/>
                <a:sym typeface="IBM Plex Mono"/>
              </a:rPr>
              <a:t>countries</a:t>
            </a:r>
            <a:r>
              <a:rPr lang="en-US" sz="2200" b="1" dirty="0" err="1">
                <a:solidFill>
                  <a:srgbClr val="595959"/>
                </a:solidFill>
                <a:latin typeface="IBM Plex Mono"/>
                <a:ea typeface="IBM Plex Mono"/>
                <a:cs typeface="IBM Plex Mono"/>
                <a:sym typeface="IBM Plex Mono"/>
              </a:rPr>
              <a:t>.</a:t>
            </a:r>
            <a:r>
              <a:rPr lang="en-US" sz="2200" b="1" i="1" dirty="0" err="1">
                <a:solidFill>
                  <a:srgbClr val="595959"/>
                </a:solidFill>
                <a:latin typeface="IBM Plex Mono"/>
                <a:ea typeface="IBM Plex Mono"/>
                <a:cs typeface="IBM Plex Mono"/>
                <a:sym typeface="IBM Plex Mono"/>
              </a:rPr>
              <a:t>region_id</a:t>
            </a:r>
            <a:r>
              <a:rPr lang="en-US" sz="2200" b="1" dirty="0">
                <a:solidFill>
                  <a:srgbClr val="595959"/>
                </a:solidFill>
                <a:latin typeface="IBM Plex Mono"/>
                <a:ea typeface="IBM Plex Mono"/>
                <a:cs typeface="IBM Plex Mono"/>
                <a:sym typeface="IBM Plex Mono"/>
              </a:rPr>
              <a:t>;</a:t>
            </a:r>
            <a:endParaRPr sz="22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58">
                                            <p:txEl>
                                              <p:pRg st="0" end="0"/>
                                            </p:txEl>
                                          </p:spTgt>
                                        </p:tgtEl>
                                        <p:attrNameLst>
                                          <p:attrName>style.visibility</p:attrName>
                                        </p:attrNameLst>
                                      </p:cBhvr>
                                      <p:to>
                                        <p:strVal val="visible"/>
                                      </p:to>
                                    </p:set>
                                    <p:animEffect transition="in" filter="barn(inVertical)">
                                      <p:cBhvr>
                                        <p:cTn id="7" dur="500"/>
                                        <p:tgtEl>
                                          <p:spTgt spid="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8">
                                            <p:txEl>
                                              <p:pRg st="6" end="6"/>
                                            </p:txEl>
                                          </p:spTgt>
                                        </p:tgtEl>
                                        <p:attrNameLst>
                                          <p:attrName>style.visibility</p:attrName>
                                        </p:attrNameLst>
                                      </p:cBhvr>
                                      <p:to>
                                        <p:strVal val="visible"/>
                                      </p:to>
                                    </p:set>
                                    <p:animEffect transition="in" filter="barn(inVertical)">
                                      <p:cBhvr>
                                        <p:cTn id="12" dur="500"/>
                                        <p:tgtEl>
                                          <p:spTgt spid="35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58">
                                            <p:txEl>
                                              <p:pRg st="7" end="7"/>
                                            </p:txEl>
                                          </p:spTgt>
                                        </p:tgtEl>
                                        <p:attrNameLst>
                                          <p:attrName>style.visibility</p:attrName>
                                        </p:attrNameLst>
                                      </p:cBhvr>
                                      <p:to>
                                        <p:strVal val="visible"/>
                                      </p:to>
                                    </p:set>
                                    <p:animEffect transition="in" filter="barn(inVertical)">
                                      <p:cBhvr>
                                        <p:cTn id="17" dur="500"/>
                                        <p:tgtEl>
                                          <p:spTgt spid="35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58">
                                            <p:txEl>
                                              <p:pRg st="8" end="8"/>
                                            </p:txEl>
                                          </p:spTgt>
                                        </p:tgtEl>
                                        <p:attrNameLst>
                                          <p:attrName>style.visibility</p:attrName>
                                        </p:attrNameLst>
                                      </p:cBhvr>
                                      <p:to>
                                        <p:strVal val="visible"/>
                                      </p:to>
                                    </p:set>
                                    <p:animEffect transition="in" filter="barn(inVertical)">
                                      <p:cBhvr>
                                        <p:cTn id="22" dur="500"/>
                                        <p:tgtEl>
                                          <p:spTgt spid="35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2"/>
          <p:cNvSpPr txBox="1">
            <a:spLocks noGrp="1"/>
          </p:cNvSpPr>
          <p:nvPr>
            <p:ph type="title"/>
          </p:nvPr>
        </p:nvSpPr>
        <p:spPr>
          <a:xfrm>
            <a:off x="502925" y="10487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Order of Operations - Example</a:t>
            </a:r>
            <a:endParaRPr dirty="0"/>
          </a:p>
        </p:txBody>
      </p:sp>
      <p:sp>
        <p:nvSpPr>
          <p:cNvPr id="366" name="Google Shape;366;p52"/>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15</a:t>
            </a:fld>
            <a:endParaRPr/>
          </a:p>
        </p:txBody>
      </p:sp>
      <p:sp>
        <p:nvSpPr>
          <p:cNvPr id="367" name="Google Shape;367;p52"/>
          <p:cNvSpPr txBox="1"/>
          <p:nvPr/>
        </p:nvSpPr>
        <p:spPr>
          <a:xfrm>
            <a:off x="502925" y="1322712"/>
            <a:ext cx="4261200" cy="13803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region_id region_name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1 </a:t>
            </a:r>
            <a:r>
              <a:rPr lang="en-US" sz="1600" b="1">
                <a:solidFill>
                  <a:schemeClr val="accent1"/>
                </a:solidFill>
                <a:latin typeface="IBM Plex Mono"/>
                <a:ea typeface="IBM Plex Mono"/>
                <a:cs typeface="IBM Plex Mono"/>
                <a:sym typeface="IBM Plex Mono"/>
              </a:rPr>
              <a:t>Europe</a:t>
            </a:r>
            <a:endParaRPr sz="1600" b="1">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2 Americas</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3 Asia</a:t>
            </a:r>
            <a:endParaRPr sz="1600">
              <a:solidFill>
                <a:srgbClr val="595959"/>
              </a:solidFill>
              <a:latin typeface="IBM Plex Mono"/>
              <a:ea typeface="IBM Plex Mono"/>
              <a:cs typeface="IBM Plex Mono"/>
              <a:sym typeface="IBM Plex Mono"/>
            </a:endParaRPr>
          </a:p>
        </p:txBody>
      </p:sp>
      <p:sp>
        <p:nvSpPr>
          <p:cNvPr id="368" name="Google Shape;368;p52"/>
          <p:cNvSpPr txBox="1"/>
          <p:nvPr/>
        </p:nvSpPr>
        <p:spPr>
          <a:xfrm>
            <a:off x="5018300" y="1322712"/>
            <a:ext cx="3345300" cy="161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id country_name region_id</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AR Argentina    2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BE Belgium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CH Switzerland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DE Germany      1       </a:t>
            </a:r>
            <a:endParaRPr sz="1600">
              <a:solidFill>
                <a:srgbClr val="595959"/>
              </a:solidFill>
              <a:latin typeface="IBM Plex Mono"/>
              <a:ea typeface="IBM Plex Mono"/>
              <a:cs typeface="IBM Plex Mono"/>
              <a:sym typeface="IBM Plex Mono"/>
            </a:endParaRPr>
          </a:p>
        </p:txBody>
      </p:sp>
      <p:sp>
        <p:nvSpPr>
          <p:cNvPr id="369" name="Google Shape;369;p52"/>
          <p:cNvSpPr/>
          <p:nvPr/>
        </p:nvSpPr>
        <p:spPr>
          <a:xfrm>
            <a:off x="630425" y="1889712"/>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2"/>
          <p:cNvSpPr txBox="1">
            <a:spLocks noGrp="1"/>
          </p:cNvSpPr>
          <p:nvPr>
            <p:ph type="body" idx="1"/>
          </p:nvPr>
        </p:nvSpPr>
        <p:spPr>
          <a:xfrm>
            <a:off x="502925" y="3757787"/>
            <a:ext cx="8021400" cy="201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100" dirty="0"/>
              <a:t>When joining these tables, the first row of Regions is compared against the first row of Countries.</a:t>
            </a:r>
            <a:endParaRPr sz="2100" dirty="0"/>
          </a:p>
          <a:p>
            <a:pPr marL="0" lvl="0" indent="0" algn="l" rtl="0">
              <a:spcBef>
                <a:spcPts val="1800"/>
              </a:spcBef>
              <a:spcAft>
                <a:spcPts val="0"/>
              </a:spcAft>
              <a:buNone/>
            </a:pPr>
            <a:r>
              <a:rPr lang="en-US" sz="2100" dirty="0"/>
              <a:t>If the </a:t>
            </a:r>
            <a:r>
              <a:rPr lang="en-US" sz="2100" b="1" dirty="0">
                <a:solidFill>
                  <a:srgbClr val="336699"/>
                </a:solidFill>
                <a:latin typeface="IBM Plex Mono"/>
                <a:ea typeface="IBM Plex Mono"/>
                <a:cs typeface="IBM Plex Mono"/>
                <a:sym typeface="IBM Plex Mono"/>
              </a:rPr>
              <a:t>ON</a:t>
            </a:r>
            <a:r>
              <a:rPr lang="en-US" sz="2100" dirty="0"/>
              <a:t> condition resolves to </a:t>
            </a:r>
            <a:r>
              <a:rPr lang="en-US" sz="2100" b="1" dirty="0">
                <a:latin typeface="Lato"/>
                <a:ea typeface="Lato"/>
                <a:cs typeface="Lato"/>
                <a:sym typeface="Lato"/>
              </a:rPr>
              <a:t>FALSE</a:t>
            </a:r>
            <a:r>
              <a:rPr lang="en-US" sz="2100" dirty="0"/>
              <a:t>, move to the next row. </a:t>
            </a:r>
            <a:endParaRPr sz="2100" dirty="0"/>
          </a:p>
          <a:p>
            <a:pPr marL="0" lvl="0" indent="0" algn="l" rtl="0">
              <a:spcBef>
                <a:spcPts val="1800"/>
              </a:spcBef>
              <a:spcAft>
                <a:spcPts val="1800"/>
              </a:spcAft>
              <a:buNone/>
            </a:pPr>
            <a:r>
              <a:rPr lang="en-US" sz="2100" dirty="0"/>
              <a:t>In this case </a:t>
            </a:r>
            <a:r>
              <a:rPr lang="en-US" sz="2100" dirty="0" err="1"/>
              <a:t>Regions.region_id</a:t>
            </a:r>
            <a:r>
              <a:rPr lang="en-US" sz="2100" dirty="0"/>
              <a:t> </a:t>
            </a:r>
            <a:r>
              <a:rPr lang="en-US" sz="2100" b="1" dirty="0">
                <a:latin typeface="Lato"/>
                <a:ea typeface="Lato"/>
                <a:cs typeface="Lato"/>
                <a:sym typeface="Lato"/>
              </a:rPr>
              <a:t>&lt;&gt;</a:t>
            </a:r>
            <a:r>
              <a:rPr lang="en-US" sz="2100" dirty="0"/>
              <a:t> </a:t>
            </a:r>
            <a:r>
              <a:rPr lang="en-US" sz="2100" dirty="0" err="1"/>
              <a:t>Countries.region_id</a:t>
            </a:r>
            <a:r>
              <a:rPr lang="en-US" sz="2100" dirty="0"/>
              <a:t> because: </a:t>
            </a:r>
            <a:endParaRPr sz="2100" b="1" dirty="0">
              <a:solidFill>
                <a:srgbClr val="00FF00"/>
              </a:solidFill>
              <a:latin typeface="Lato"/>
              <a:ea typeface="Lato"/>
              <a:cs typeface="Lato"/>
              <a:sym typeface="Lato"/>
            </a:endParaRPr>
          </a:p>
        </p:txBody>
      </p:sp>
      <p:sp>
        <p:nvSpPr>
          <p:cNvPr id="371" name="Google Shape;371;p52"/>
          <p:cNvSpPr/>
          <p:nvPr/>
        </p:nvSpPr>
        <p:spPr>
          <a:xfrm>
            <a:off x="5018300" y="1900187"/>
            <a:ext cx="26541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2"/>
          <p:cNvSpPr txBox="1">
            <a:spLocks noGrp="1"/>
          </p:cNvSpPr>
          <p:nvPr>
            <p:ph type="body" idx="1"/>
          </p:nvPr>
        </p:nvSpPr>
        <p:spPr>
          <a:xfrm>
            <a:off x="407450" y="934212"/>
            <a:ext cx="18753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Regions Table</a:t>
            </a:r>
            <a:endParaRPr sz="2100" b="1" dirty="0"/>
          </a:p>
        </p:txBody>
      </p:sp>
      <p:sp>
        <p:nvSpPr>
          <p:cNvPr id="373" name="Google Shape;373;p52"/>
          <p:cNvSpPr txBox="1">
            <a:spLocks noGrp="1"/>
          </p:cNvSpPr>
          <p:nvPr>
            <p:ph type="body" idx="1"/>
          </p:nvPr>
        </p:nvSpPr>
        <p:spPr>
          <a:xfrm>
            <a:off x="4942100" y="934212"/>
            <a:ext cx="26541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Countries Table</a:t>
            </a:r>
            <a:endParaRPr sz="2100" b="1" dirty="0"/>
          </a:p>
        </p:txBody>
      </p:sp>
      <p:sp>
        <p:nvSpPr>
          <p:cNvPr id="374" name="Google Shape;374;p52"/>
          <p:cNvSpPr txBox="1"/>
          <p:nvPr/>
        </p:nvSpPr>
        <p:spPr>
          <a:xfrm>
            <a:off x="1385075" y="2893612"/>
            <a:ext cx="3345300" cy="781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ON </a:t>
            </a:r>
            <a:r>
              <a:rPr lang="en-US" sz="1800" b="1" dirty="0" err="1">
                <a:solidFill>
                  <a:srgbClr val="595959"/>
                </a:solidFill>
                <a:latin typeface="IBM Plex Mono"/>
                <a:ea typeface="IBM Plex Mono"/>
                <a:cs typeface="IBM Plex Mono"/>
                <a:sym typeface="IBM Plex Mono"/>
              </a:rPr>
              <a:t>regions.region_id</a:t>
            </a:r>
            <a:r>
              <a:rPr lang="en-US" sz="1800" b="1" dirty="0">
                <a:solidFill>
                  <a:srgbClr val="595959"/>
                </a:solidFill>
                <a:latin typeface="IBM Plex Mono"/>
                <a:ea typeface="IBM Plex Mono"/>
                <a:cs typeface="IBM Plex Mono"/>
                <a:sym typeface="IBM Plex Mono"/>
              </a:rPr>
              <a:t> </a:t>
            </a:r>
            <a:endParaRPr sz="18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595959"/>
                </a:solidFill>
                <a:latin typeface="IBM Plex Mono"/>
                <a:ea typeface="IBM Plex Mono"/>
                <a:cs typeface="IBM Plex Mono"/>
                <a:sym typeface="IBM Plex Mono"/>
              </a:rPr>
              <a:t> = </a:t>
            </a:r>
            <a:r>
              <a:rPr lang="en-US" sz="1800" b="1" dirty="0" err="1">
                <a:solidFill>
                  <a:srgbClr val="595959"/>
                </a:solidFill>
                <a:latin typeface="IBM Plex Mono"/>
                <a:ea typeface="IBM Plex Mono"/>
                <a:cs typeface="IBM Plex Mono"/>
                <a:sym typeface="IBM Plex Mono"/>
              </a:rPr>
              <a:t>countries.region_id</a:t>
            </a:r>
            <a:r>
              <a:rPr lang="en-US" sz="1800" b="1" dirty="0">
                <a:solidFill>
                  <a:srgbClr val="595959"/>
                </a:solidFill>
                <a:latin typeface="IBM Plex Mono"/>
                <a:ea typeface="IBM Plex Mono"/>
                <a:cs typeface="IBM Plex Mono"/>
                <a:sym typeface="IBM Plex Mono"/>
              </a:rPr>
              <a:t>;</a:t>
            </a:r>
            <a:endParaRPr sz="1800" b="1" dirty="0">
              <a:solidFill>
                <a:srgbClr val="595959"/>
              </a:solidFill>
              <a:latin typeface="IBM Plex Mono"/>
              <a:ea typeface="IBM Plex Mono"/>
              <a:cs typeface="IBM Plex Mono"/>
              <a:sym typeface="IBM Plex Mono"/>
            </a:endParaRPr>
          </a:p>
        </p:txBody>
      </p:sp>
      <p:sp>
        <p:nvSpPr>
          <p:cNvPr id="375" name="Google Shape;375;p52"/>
          <p:cNvSpPr txBox="1"/>
          <p:nvPr/>
        </p:nvSpPr>
        <p:spPr>
          <a:xfrm>
            <a:off x="7830896" y="5127737"/>
            <a:ext cx="910800" cy="5001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800"/>
              </a:spcAft>
              <a:buNone/>
            </a:pPr>
            <a:r>
              <a:rPr lang="en-US" sz="2100" b="1" dirty="0">
                <a:solidFill>
                  <a:srgbClr val="FF0000"/>
                </a:solidFill>
                <a:latin typeface="Lato"/>
                <a:ea typeface="Lato"/>
                <a:cs typeface="Lato"/>
                <a:sym typeface="Lato"/>
              </a:rPr>
              <a:t>1</a:t>
            </a:r>
            <a:r>
              <a:rPr lang="en-US" sz="2100" b="1" dirty="0">
                <a:solidFill>
                  <a:schemeClr val="accent1"/>
                </a:solidFill>
                <a:latin typeface="Lato"/>
                <a:ea typeface="Lato"/>
                <a:cs typeface="Lato"/>
                <a:sym typeface="Lato"/>
              </a:rPr>
              <a:t> &lt;&gt; </a:t>
            </a:r>
            <a:r>
              <a:rPr lang="en-US" sz="2100" b="1" dirty="0">
                <a:solidFill>
                  <a:srgbClr val="00FF00"/>
                </a:solidFill>
                <a:latin typeface="Lato"/>
                <a:ea typeface="Lato"/>
                <a:cs typeface="Lato"/>
                <a:sym typeface="Lato"/>
              </a:rPr>
              <a:t>2</a:t>
            </a:r>
            <a:endParaRPr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barn(inVertical)">
                                      <p:cBhvr>
                                        <p:cTn id="7" dur="500"/>
                                        <p:tgtEl>
                                          <p:spTgt spid="370">
                                            <p:txEl>
                                              <p:pRg st="0" end="0"/>
                                            </p:txEl>
                                          </p:spTgt>
                                        </p:tgtEl>
                                      </p:cBhvr>
                                    </p:animEffect>
                                  </p:childTnLst>
                                </p:cTn>
                              </p:par>
                            </p:childTnLst>
                          </p:cTn>
                        </p:par>
                        <p:par>
                          <p:cTn id="8" fill="hold">
                            <p:stCondLst>
                              <p:cond delay="750"/>
                            </p:stCondLst>
                            <p:childTnLst>
                              <p:par>
                                <p:cTn id="9" presetID="21" presetClass="entr" presetSubtype="1" fill="hold" grpId="0" nodeType="afterEffect">
                                  <p:stCondLst>
                                    <p:cond delay="750"/>
                                  </p:stCondLst>
                                  <p:childTnLst>
                                    <p:set>
                                      <p:cBhvr>
                                        <p:cTn id="10" dur="1" fill="hold">
                                          <p:stCondLst>
                                            <p:cond delay="0"/>
                                          </p:stCondLst>
                                        </p:cTn>
                                        <p:tgtEl>
                                          <p:spTgt spid="369"/>
                                        </p:tgtEl>
                                        <p:attrNameLst>
                                          <p:attrName>style.visibility</p:attrName>
                                        </p:attrNameLst>
                                      </p:cBhvr>
                                      <p:to>
                                        <p:strVal val="visible"/>
                                      </p:to>
                                    </p:set>
                                    <p:animEffect transition="in" filter="wheel(1)">
                                      <p:cBhvr>
                                        <p:cTn id="11" dur="2000"/>
                                        <p:tgtEl>
                                          <p:spTgt spid="369"/>
                                        </p:tgtEl>
                                      </p:cBhvr>
                                    </p:animEffect>
                                  </p:childTnLst>
                                </p:cTn>
                              </p:par>
                              <p:par>
                                <p:cTn id="12" presetID="21" presetClass="entr" presetSubtype="1" fill="hold" grpId="0" nodeType="withEffect">
                                  <p:stCondLst>
                                    <p:cond delay="750"/>
                                  </p:stCondLst>
                                  <p:childTnLst>
                                    <p:set>
                                      <p:cBhvr>
                                        <p:cTn id="13" dur="1" fill="hold">
                                          <p:stCondLst>
                                            <p:cond delay="0"/>
                                          </p:stCondLst>
                                        </p:cTn>
                                        <p:tgtEl>
                                          <p:spTgt spid="371"/>
                                        </p:tgtEl>
                                        <p:attrNameLst>
                                          <p:attrName>style.visibility</p:attrName>
                                        </p:attrNameLst>
                                      </p:cBhvr>
                                      <p:to>
                                        <p:strVal val="visible"/>
                                      </p:to>
                                    </p:set>
                                    <p:animEffect transition="in" filter="wheel(1)">
                                      <p:cBhvr>
                                        <p:cTn id="14" dur="2000"/>
                                        <p:tgtEl>
                                          <p:spTgt spid="37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70">
                                            <p:txEl>
                                              <p:pRg st="1" end="1"/>
                                            </p:txEl>
                                          </p:spTgt>
                                        </p:tgtEl>
                                        <p:attrNameLst>
                                          <p:attrName>style.visibility</p:attrName>
                                        </p:attrNameLst>
                                      </p:cBhvr>
                                      <p:to>
                                        <p:strVal val="visible"/>
                                      </p:to>
                                    </p:set>
                                    <p:animEffect transition="in" filter="barn(inVertical)">
                                      <p:cBhvr>
                                        <p:cTn id="19" dur="500"/>
                                        <p:tgtEl>
                                          <p:spTgt spid="37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70">
                                            <p:txEl>
                                              <p:pRg st="2" end="2"/>
                                            </p:txEl>
                                          </p:spTgt>
                                        </p:tgtEl>
                                        <p:attrNameLst>
                                          <p:attrName>style.visibility</p:attrName>
                                        </p:attrNameLst>
                                      </p:cBhvr>
                                      <p:to>
                                        <p:strVal val="visible"/>
                                      </p:to>
                                    </p:set>
                                    <p:animEffect transition="in" filter="barn(inVertical)">
                                      <p:cBhvr>
                                        <p:cTn id="24" dur="500"/>
                                        <p:tgtEl>
                                          <p:spTgt spid="370">
                                            <p:txEl>
                                              <p:pRg st="2" end="2"/>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75"/>
                                        </p:tgtEl>
                                        <p:attrNameLst>
                                          <p:attrName>style.visibility</p:attrName>
                                        </p:attrNameLst>
                                      </p:cBhvr>
                                      <p:to>
                                        <p:strVal val="visible"/>
                                      </p:to>
                                    </p:set>
                                    <p:animEffect transition="in" filter="barn(inVertical)">
                                      <p:cBhvr>
                                        <p:cTn id="27" dur="5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animBg="1"/>
      <p:bldP spid="371" grpId="0" animBg="1"/>
      <p:bldP spid="3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3"/>
          <p:cNvSpPr txBox="1"/>
          <p:nvPr/>
        </p:nvSpPr>
        <p:spPr>
          <a:xfrm>
            <a:off x="5018300" y="1148976"/>
            <a:ext cx="3345300" cy="161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id country_name region_id</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AR Argentina    2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BE Belgium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CH Switzerland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DE Germany      1       </a:t>
            </a:r>
            <a:endParaRPr sz="1600">
              <a:solidFill>
                <a:srgbClr val="595959"/>
              </a:solidFill>
              <a:latin typeface="IBM Plex Mono"/>
              <a:ea typeface="IBM Plex Mono"/>
              <a:cs typeface="IBM Plex Mono"/>
              <a:sym typeface="IBM Plex Mono"/>
            </a:endParaRPr>
          </a:p>
        </p:txBody>
      </p:sp>
      <p:sp>
        <p:nvSpPr>
          <p:cNvPr id="381" name="Google Shape;381;p53"/>
          <p:cNvSpPr txBox="1">
            <a:spLocks noGrp="1"/>
          </p:cNvSpPr>
          <p:nvPr>
            <p:ph type="title"/>
          </p:nvPr>
        </p:nvSpPr>
        <p:spPr>
          <a:xfrm>
            <a:off x="407450" y="130200"/>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JOIN Order of Operations - Example</a:t>
            </a:r>
            <a:endParaRPr dirty="0"/>
          </a:p>
        </p:txBody>
      </p:sp>
      <p:sp>
        <p:nvSpPr>
          <p:cNvPr id="382" name="Google Shape;382;p53"/>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16</a:t>
            </a:fld>
            <a:endParaRPr/>
          </a:p>
        </p:txBody>
      </p:sp>
      <p:sp>
        <p:nvSpPr>
          <p:cNvPr id="383" name="Google Shape;383;p53"/>
          <p:cNvSpPr txBox="1"/>
          <p:nvPr/>
        </p:nvSpPr>
        <p:spPr>
          <a:xfrm>
            <a:off x="502925" y="1148976"/>
            <a:ext cx="4261200" cy="13752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region_id region_name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1 </a:t>
            </a:r>
            <a:r>
              <a:rPr lang="en-US" sz="1600" b="1">
                <a:solidFill>
                  <a:schemeClr val="accent1"/>
                </a:solidFill>
                <a:latin typeface="IBM Plex Mono"/>
                <a:ea typeface="IBM Plex Mono"/>
                <a:cs typeface="IBM Plex Mono"/>
                <a:sym typeface="IBM Plex Mono"/>
              </a:rPr>
              <a:t>Europe</a:t>
            </a:r>
            <a:endParaRPr sz="1600" b="1">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2 Americas</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3 Asia</a:t>
            </a:r>
            <a:endParaRPr sz="1600">
              <a:solidFill>
                <a:srgbClr val="595959"/>
              </a:solidFill>
              <a:latin typeface="IBM Plex Mono"/>
              <a:ea typeface="IBM Plex Mono"/>
              <a:cs typeface="IBM Plex Mono"/>
              <a:sym typeface="IBM Plex Mono"/>
            </a:endParaRPr>
          </a:p>
        </p:txBody>
      </p:sp>
      <p:sp>
        <p:nvSpPr>
          <p:cNvPr id="384" name="Google Shape;384;p53"/>
          <p:cNvSpPr txBox="1"/>
          <p:nvPr/>
        </p:nvSpPr>
        <p:spPr>
          <a:xfrm>
            <a:off x="927300" y="4481076"/>
            <a:ext cx="7289400" cy="940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REGION_ID REGION_NAME  COUNTRY_ID COUNTRY_NAME   REGION_ID</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 ---------- --------------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BE 	    Belgium        1</a:t>
            </a:r>
            <a:endParaRPr sz="1600" dirty="0">
              <a:solidFill>
                <a:srgbClr val="595959"/>
              </a:solidFill>
              <a:latin typeface="IBM Plex Mono"/>
              <a:ea typeface="IBM Plex Mono"/>
              <a:cs typeface="IBM Plex Mono"/>
              <a:sym typeface="IBM Plex Mono"/>
            </a:endParaRPr>
          </a:p>
        </p:txBody>
      </p:sp>
      <p:sp>
        <p:nvSpPr>
          <p:cNvPr id="385" name="Google Shape;385;p53"/>
          <p:cNvSpPr/>
          <p:nvPr/>
        </p:nvSpPr>
        <p:spPr>
          <a:xfrm>
            <a:off x="630425" y="1715976"/>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3"/>
          <p:cNvSpPr txBox="1">
            <a:spLocks noGrp="1"/>
          </p:cNvSpPr>
          <p:nvPr>
            <p:ph type="body" idx="1"/>
          </p:nvPr>
        </p:nvSpPr>
        <p:spPr>
          <a:xfrm>
            <a:off x="502925" y="3582876"/>
            <a:ext cx="7860600" cy="78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dirty="0"/>
              <a:t>If the </a:t>
            </a:r>
            <a:r>
              <a:rPr lang="en-US" sz="2100" b="1" dirty="0">
                <a:solidFill>
                  <a:srgbClr val="336699"/>
                </a:solidFill>
                <a:latin typeface="IBM Plex Mono"/>
                <a:ea typeface="IBM Plex Mono"/>
                <a:cs typeface="IBM Plex Mono"/>
                <a:sym typeface="IBM Plex Mono"/>
              </a:rPr>
              <a:t>ON </a:t>
            </a:r>
            <a:r>
              <a:rPr lang="en-US" sz="2100" dirty="0"/>
              <a:t>condition is </a:t>
            </a:r>
            <a:r>
              <a:rPr lang="en-US" sz="2100" b="1" dirty="0">
                <a:latin typeface="Lato"/>
                <a:ea typeface="Lato"/>
                <a:cs typeface="Lato"/>
                <a:sym typeface="Lato"/>
              </a:rPr>
              <a:t>TRUE</a:t>
            </a:r>
            <a:r>
              <a:rPr lang="en-US" sz="2100" dirty="0"/>
              <a:t>, then both rows are merged into a single row and added to our result set:</a:t>
            </a:r>
            <a:endParaRPr sz="2100" dirty="0"/>
          </a:p>
        </p:txBody>
      </p:sp>
      <p:sp>
        <p:nvSpPr>
          <p:cNvPr id="387" name="Google Shape;387;p53"/>
          <p:cNvSpPr/>
          <p:nvPr/>
        </p:nvSpPr>
        <p:spPr>
          <a:xfrm>
            <a:off x="5018300" y="1955051"/>
            <a:ext cx="26541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3"/>
          <p:cNvSpPr/>
          <p:nvPr/>
        </p:nvSpPr>
        <p:spPr>
          <a:xfrm>
            <a:off x="3689075" y="5040701"/>
            <a:ext cx="37374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3"/>
          <p:cNvSpPr/>
          <p:nvPr/>
        </p:nvSpPr>
        <p:spPr>
          <a:xfrm>
            <a:off x="965850" y="5040701"/>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3"/>
          <p:cNvSpPr txBox="1">
            <a:spLocks noGrp="1"/>
          </p:cNvSpPr>
          <p:nvPr>
            <p:ph type="body" idx="1"/>
          </p:nvPr>
        </p:nvSpPr>
        <p:spPr>
          <a:xfrm>
            <a:off x="407450" y="760476"/>
            <a:ext cx="18753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Regions Table</a:t>
            </a:r>
            <a:endParaRPr sz="2100" b="1" dirty="0"/>
          </a:p>
        </p:txBody>
      </p:sp>
      <p:sp>
        <p:nvSpPr>
          <p:cNvPr id="391" name="Google Shape;391;p53"/>
          <p:cNvSpPr txBox="1">
            <a:spLocks noGrp="1"/>
          </p:cNvSpPr>
          <p:nvPr>
            <p:ph type="body" idx="1"/>
          </p:nvPr>
        </p:nvSpPr>
        <p:spPr>
          <a:xfrm>
            <a:off x="4942100" y="760476"/>
            <a:ext cx="26541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Countries Table</a:t>
            </a:r>
            <a:endParaRPr sz="2100" b="1" dirty="0"/>
          </a:p>
        </p:txBody>
      </p:sp>
      <p:sp>
        <p:nvSpPr>
          <p:cNvPr id="392" name="Google Shape;392;p53"/>
          <p:cNvSpPr txBox="1"/>
          <p:nvPr/>
        </p:nvSpPr>
        <p:spPr>
          <a:xfrm>
            <a:off x="1385075" y="2719876"/>
            <a:ext cx="3345300" cy="781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ON </a:t>
            </a:r>
            <a:r>
              <a:rPr lang="en-US" sz="1800" b="1" dirty="0" err="1">
                <a:solidFill>
                  <a:srgbClr val="595959"/>
                </a:solidFill>
                <a:latin typeface="IBM Plex Mono"/>
                <a:ea typeface="IBM Plex Mono"/>
                <a:cs typeface="IBM Plex Mono"/>
                <a:sym typeface="IBM Plex Mono"/>
              </a:rPr>
              <a:t>regions.region_id</a:t>
            </a:r>
            <a:r>
              <a:rPr lang="en-US" sz="1800" b="1" dirty="0">
                <a:solidFill>
                  <a:srgbClr val="595959"/>
                </a:solidFill>
                <a:latin typeface="IBM Plex Mono"/>
                <a:ea typeface="IBM Plex Mono"/>
                <a:cs typeface="IBM Plex Mono"/>
                <a:sym typeface="IBM Plex Mono"/>
              </a:rPr>
              <a:t> </a:t>
            </a:r>
            <a:endParaRPr sz="18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595959"/>
                </a:solidFill>
                <a:latin typeface="IBM Plex Mono"/>
                <a:ea typeface="IBM Plex Mono"/>
                <a:cs typeface="IBM Plex Mono"/>
                <a:sym typeface="IBM Plex Mono"/>
              </a:rPr>
              <a:t> = </a:t>
            </a:r>
            <a:r>
              <a:rPr lang="en-US" sz="1800" b="1" dirty="0" err="1">
                <a:solidFill>
                  <a:srgbClr val="595959"/>
                </a:solidFill>
                <a:latin typeface="IBM Plex Mono"/>
                <a:ea typeface="IBM Plex Mono"/>
                <a:cs typeface="IBM Plex Mono"/>
                <a:sym typeface="IBM Plex Mono"/>
              </a:rPr>
              <a:t>countries.region_id</a:t>
            </a:r>
            <a:r>
              <a:rPr lang="en-US" sz="1800" b="1" dirty="0">
                <a:solidFill>
                  <a:srgbClr val="595959"/>
                </a:solidFill>
                <a:latin typeface="IBM Plex Mono"/>
                <a:ea typeface="IBM Plex Mono"/>
                <a:cs typeface="IBM Plex Mono"/>
                <a:sym typeface="IBM Plex Mono"/>
              </a:rPr>
              <a:t>;</a:t>
            </a:r>
            <a:endParaRPr sz="18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86">
                                            <p:txEl>
                                              <p:pRg st="0" end="0"/>
                                            </p:txEl>
                                          </p:spTgt>
                                        </p:tgtEl>
                                        <p:attrNameLst>
                                          <p:attrName>style.visibility</p:attrName>
                                        </p:attrNameLst>
                                      </p:cBhvr>
                                      <p:to>
                                        <p:strVal val="visible"/>
                                      </p:to>
                                    </p:set>
                                    <p:animEffect transition="in" filter="barn(inVertical)">
                                      <p:cBhvr>
                                        <p:cTn id="7" dur="500"/>
                                        <p:tgtEl>
                                          <p:spTgt spid="386">
                                            <p:txEl>
                                              <p:pRg st="0" end="0"/>
                                            </p:txEl>
                                          </p:spTgt>
                                        </p:tgtEl>
                                      </p:cBhvr>
                                    </p:animEffect>
                                  </p:childTnLst>
                                </p:cTn>
                              </p:par>
                            </p:childTnLst>
                          </p:cTn>
                        </p:par>
                        <p:par>
                          <p:cTn id="8" fill="hold">
                            <p:stCondLst>
                              <p:cond delay="750"/>
                            </p:stCondLst>
                            <p:childTnLst>
                              <p:par>
                                <p:cTn id="9" presetID="16" presetClass="entr" presetSubtype="21" fill="hold" grpId="0" nodeType="afterEffect">
                                  <p:stCondLst>
                                    <p:cond delay="500"/>
                                  </p:stCondLst>
                                  <p:childTnLst>
                                    <p:set>
                                      <p:cBhvr>
                                        <p:cTn id="10" dur="1" fill="hold">
                                          <p:stCondLst>
                                            <p:cond delay="0"/>
                                          </p:stCondLst>
                                        </p:cTn>
                                        <p:tgtEl>
                                          <p:spTgt spid="384"/>
                                        </p:tgtEl>
                                        <p:attrNameLst>
                                          <p:attrName>style.visibility</p:attrName>
                                        </p:attrNameLst>
                                      </p:cBhvr>
                                      <p:to>
                                        <p:strVal val="visible"/>
                                      </p:to>
                                    </p:set>
                                    <p:animEffect transition="in" filter="barn(inVertical)">
                                      <p:cBhvr>
                                        <p:cTn id="11" dur="500"/>
                                        <p:tgtEl>
                                          <p:spTgt spid="384"/>
                                        </p:tgtEl>
                                      </p:cBhvr>
                                    </p:animEffect>
                                  </p:childTnLst>
                                </p:cTn>
                              </p:par>
                            </p:childTnLst>
                          </p:cTn>
                        </p:par>
                        <p:par>
                          <p:cTn id="12" fill="hold">
                            <p:stCondLst>
                              <p:cond delay="1750"/>
                            </p:stCondLst>
                            <p:childTnLst>
                              <p:par>
                                <p:cTn id="13" presetID="21" presetClass="entr" presetSubtype="1" fill="hold" grpId="0" nodeType="afterEffect">
                                  <p:stCondLst>
                                    <p:cond delay="500"/>
                                  </p:stCondLst>
                                  <p:childTnLst>
                                    <p:set>
                                      <p:cBhvr>
                                        <p:cTn id="14" dur="1" fill="hold">
                                          <p:stCondLst>
                                            <p:cond delay="0"/>
                                          </p:stCondLst>
                                        </p:cTn>
                                        <p:tgtEl>
                                          <p:spTgt spid="389"/>
                                        </p:tgtEl>
                                        <p:attrNameLst>
                                          <p:attrName>style.visibility</p:attrName>
                                        </p:attrNameLst>
                                      </p:cBhvr>
                                      <p:to>
                                        <p:strVal val="visible"/>
                                      </p:to>
                                    </p:set>
                                    <p:animEffect transition="in" filter="wheel(1)">
                                      <p:cBhvr>
                                        <p:cTn id="15" dur="2000"/>
                                        <p:tgtEl>
                                          <p:spTgt spid="389"/>
                                        </p:tgtEl>
                                      </p:cBhvr>
                                    </p:animEffect>
                                  </p:childTnLst>
                                </p:cTn>
                              </p:par>
                              <p:par>
                                <p:cTn id="16" presetID="21" presetClass="entr" presetSubtype="1" fill="hold" grpId="0" nodeType="withEffect">
                                  <p:stCondLst>
                                    <p:cond delay="500"/>
                                  </p:stCondLst>
                                  <p:childTnLst>
                                    <p:set>
                                      <p:cBhvr>
                                        <p:cTn id="17" dur="1" fill="hold">
                                          <p:stCondLst>
                                            <p:cond delay="0"/>
                                          </p:stCondLst>
                                        </p:cTn>
                                        <p:tgtEl>
                                          <p:spTgt spid="388"/>
                                        </p:tgtEl>
                                        <p:attrNameLst>
                                          <p:attrName>style.visibility</p:attrName>
                                        </p:attrNameLst>
                                      </p:cBhvr>
                                      <p:to>
                                        <p:strVal val="visible"/>
                                      </p:to>
                                    </p:set>
                                    <p:animEffect transition="in" filter="wheel(1)">
                                      <p:cBhvr>
                                        <p:cTn id="18" dur="20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animBg="1"/>
      <p:bldP spid="388" grpId="0" animBg="1"/>
      <p:bldP spid="3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4"/>
          <p:cNvSpPr txBox="1">
            <a:spLocks noGrp="1"/>
          </p:cNvSpPr>
          <p:nvPr>
            <p:ph type="title"/>
          </p:nvPr>
        </p:nvSpPr>
        <p:spPr>
          <a:xfrm>
            <a:off x="384053" y="97411"/>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JOIN Order of Operations - Example</a:t>
            </a:r>
            <a:endParaRPr dirty="0"/>
          </a:p>
        </p:txBody>
      </p:sp>
      <p:sp>
        <p:nvSpPr>
          <p:cNvPr id="398" name="Google Shape;398;p54"/>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17</a:t>
            </a:fld>
            <a:endParaRPr/>
          </a:p>
        </p:txBody>
      </p:sp>
      <p:sp>
        <p:nvSpPr>
          <p:cNvPr id="399" name="Google Shape;399;p54"/>
          <p:cNvSpPr txBox="1"/>
          <p:nvPr/>
        </p:nvSpPr>
        <p:spPr>
          <a:xfrm>
            <a:off x="384053" y="1313568"/>
            <a:ext cx="4261200" cy="1414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region_id region_name</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1 </a:t>
            </a:r>
            <a:r>
              <a:rPr lang="en-US" sz="1600" b="1">
                <a:solidFill>
                  <a:srgbClr val="595959"/>
                </a:solidFill>
                <a:latin typeface="IBM Plex Mono"/>
                <a:ea typeface="IBM Plex Mono"/>
                <a:cs typeface="IBM Plex Mono"/>
                <a:sym typeface="IBM Plex Mono"/>
              </a:rPr>
              <a:t>Europe</a:t>
            </a:r>
            <a:endParaRPr sz="1600" b="1">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2 Americas</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3 Asia</a:t>
            </a:r>
            <a:endParaRPr sz="1600">
              <a:solidFill>
                <a:srgbClr val="595959"/>
              </a:solidFill>
              <a:latin typeface="IBM Plex Mono"/>
              <a:ea typeface="IBM Plex Mono"/>
              <a:cs typeface="IBM Plex Mono"/>
              <a:sym typeface="IBM Plex Mono"/>
            </a:endParaRPr>
          </a:p>
        </p:txBody>
      </p:sp>
      <p:sp>
        <p:nvSpPr>
          <p:cNvPr id="400" name="Google Shape;400;p54"/>
          <p:cNvSpPr txBox="1"/>
          <p:nvPr/>
        </p:nvSpPr>
        <p:spPr>
          <a:xfrm>
            <a:off x="4899428" y="1313568"/>
            <a:ext cx="3345300" cy="1669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id country_name region_id</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 ------------ ---------</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AR Argentina    2        </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BE Belgium      1         </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CH Switzerland  1        </a:t>
            </a:r>
            <a:endParaRPr sz="160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rgbClr val="595959"/>
                </a:solidFill>
                <a:latin typeface="IBM Plex Mono"/>
                <a:ea typeface="IBM Plex Mono"/>
                <a:cs typeface="IBM Plex Mono"/>
                <a:sym typeface="IBM Plex Mono"/>
              </a:rPr>
              <a:t>DE Germany      1       </a:t>
            </a:r>
            <a:endParaRPr sz="1600">
              <a:solidFill>
                <a:srgbClr val="595959"/>
              </a:solidFill>
              <a:latin typeface="IBM Plex Mono"/>
              <a:ea typeface="IBM Plex Mono"/>
              <a:cs typeface="IBM Plex Mono"/>
              <a:sym typeface="IBM Plex Mono"/>
            </a:endParaRPr>
          </a:p>
        </p:txBody>
      </p:sp>
      <p:sp>
        <p:nvSpPr>
          <p:cNvPr id="401" name="Google Shape;401;p54"/>
          <p:cNvSpPr txBox="1"/>
          <p:nvPr/>
        </p:nvSpPr>
        <p:spPr>
          <a:xfrm>
            <a:off x="808428" y="4083168"/>
            <a:ext cx="7289400" cy="1414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REGION_ID REGION_NAME  COUNTRY_ID COUNTRY_NAME   REGION_ID</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 ------------ ---------- -------------- ---------</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a:t>
            </a:r>
            <a:r>
              <a:rPr lang="en-US" sz="1600" b="1" dirty="0">
                <a:solidFill>
                  <a:schemeClr val="accent1"/>
                </a:solidFill>
                <a:latin typeface="IBM Plex Mono"/>
                <a:ea typeface="IBM Plex Mono"/>
                <a:cs typeface="IBM Plex Mono"/>
                <a:sym typeface="IBM Plex Mono"/>
              </a:rPr>
              <a:t>Europe</a:t>
            </a:r>
            <a:r>
              <a:rPr lang="en-US" sz="1600" dirty="0">
                <a:solidFill>
                  <a:schemeClr val="accent1"/>
                </a:solidFill>
                <a:latin typeface="IBM Plex Mono"/>
                <a:ea typeface="IBM Plex Mono"/>
                <a:cs typeface="IBM Plex Mono"/>
                <a:sym typeface="IBM Plex Mono"/>
              </a:rPr>
              <a:t>       BE 	    Belgium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a:t>
            </a:r>
            <a:r>
              <a:rPr lang="en-US" sz="1600" b="1" dirty="0">
                <a:solidFill>
                  <a:schemeClr val="accent1"/>
                </a:solidFill>
                <a:latin typeface="IBM Plex Mono"/>
                <a:ea typeface="IBM Plex Mono"/>
                <a:cs typeface="IBM Plex Mono"/>
                <a:sym typeface="IBM Plex Mono"/>
              </a:rPr>
              <a:t>Europe</a:t>
            </a:r>
            <a:r>
              <a:rPr lang="en-US" sz="1600" dirty="0">
                <a:solidFill>
                  <a:schemeClr val="accent1"/>
                </a:solidFill>
                <a:latin typeface="IBM Plex Mono"/>
                <a:ea typeface="IBM Plex Mono"/>
                <a:cs typeface="IBM Plex Mono"/>
                <a:sym typeface="IBM Plex Mono"/>
              </a:rPr>
              <a:t>       CH 	    Switzerland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a:t>
            </a:r>
            <a:r>
              <a:rPr lang="en-US" sz="1600" b="1" dirty="0">
                <a:solidFill>
                  <a:schemeClr val="accent1"/>
                </a:solidFill>
                <a:latin typeface="IBM Plex Mono"/>
                <a:ea typeface="IBM Plex Mono"/>
                <a:cs typeface="IBM Plex Mono"/>
                <a:sym typeface="IBM Plex Mono"/>
              </a:rPr>
              <a:t>Europe</a:t>
            </a:r>
            <a:r>
              <a:rPr lang="en-US" sz="1600" dirty="0">
                <a:solidFill>
                  <a:schemeClr val="accent1"/>
                </a:solidFill>
                <a:latin typeface="IBM Plex Mono"/>
                <a:ea typeface="IBM Plex Mono"/>
                <a:cs typeface="IBM Plex Mono"/>
                <a:sym typeface="IBM Plex Mono"/>
              </a:rPr>
              <a:t>       DE 	    Germany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endParaRPr sz="1600" dirty="0">
              <a:solidFill>
                <a:srgbClr val="595959"/>
              </a:solidFill>
              <a:latin typeface="IBM Plex Mono"/>
              <a:ea typeface="IBM Plex Mono"/>
              <a:cs typeface="IBM Plex Mono"/>
              <a:sym typeface="IBM Plex Mono"/>
            </a:endParaRPr>
          </a:p>
        </p:txBody>
      </p:sp>
      <p:sp>
        <p:nvSpPr>
          <p:cNvPr id="402" name="Google Shape;402;p54"/>
          <p:cNvSpPr txBox="1">
            <a:spLocks noGrp="1"/>
          </p:cNvSpPr>
          <p:nvPr>
            <p:ph type="body" idx="1"/>
          </p:nvPr>
        </p:nvSpPr>
        <p:spPr>
          <a:xfrm>
            <a:off x="384053" y="3083406"/>
            <a:ext cx="8385043" cy="85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400" dirty="0"/>
              <a:t>We continue to check each country row for a match until the end of the table, note that duplicate information may occur:</a:t>
            </a:r>
            <a:endParaRPr sz="2400" dirty="0"/>
          </a:p>
        </p:txBody>
      </p:sp>
      <p:sp>
        <p:nvSpPr>
          <p:cNvPr id="403" name="Google Shape;403;p54"/>
          <p:cNvSpPr txBox="1">
            <a:spLocks noGrp="1"/>
          </p:cNvSpPr>
          <p:nvPr>
            <p:ph type="body" idx="1"/>
          </p:nvPr>
        </p:nvSpPr>
        <p:spPr>
          <a:xfrm>
            <a:off x="288578" y="925068"/>
            <a:ext cx="18753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Regions Table</a:t>
            </a:r>
            <a:endParaRPr sz="2100" b="1" dirty="0"/>
          </a:p>
        </p:txBody>
      </p:sp>
      <p:sp>
        <p:nvSpPr>
          <p:cNvPr id="404" name="Google Shape;404;p54"/>
          <p:cNvSpPr txBox="1">
            <a:spLocks noGrp="1"/>
          </p:cNvSpPr>
          <p:nvPr>
            <p:ph type="body" idx="1"/>
          </p:nvPr>
        </p:nvSpPr>
        <p:spPr>
          <a:xfrm>
            <a:off x="4823228" y="925068"/>
            <a:ext cx="26541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Countries Table</a:t>
            </a:r>
            <a:endParaRPr sz="2100" b="1" dirty="0"/>
          </a:p>
        </p:txBody>
      </p:sp>
      <p:sp>
        <p:nvSpPr>
          <p:cNvPr id="405" name="Google Shape;405;p54"/>
          <p:cNvSpPr/>
          <p:nvPr/>
        </p:nvSpPr>
        <p:spPr>
          <a:xfrm>
            <a:off x="511553" y="1880568"/>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4"/>
          <p:cNvSpPr/>
          <p:nvPr/>
        </p:nvSpPr>
        <p:spPr>
          <a:xfrm>
            <a:off x="4899428" y="2653043"/>
            <a:ext cx="26541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4"/>
          <p:cNvSpPr/>
          <p:nvPr/>
        </p:nvSpPr>
        <p:spPr>
          <a:xfrm>
            <a:off x="3570203" y="5188493"/>
            <a:ext cx="3737400" cy="225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4"/>
          <p:cNvSpPr/>
          <p:nvPr/>
        </p:nvSpPr>
        <p:spPr>
          <a:xfrm>
            <a:off x="846978" y="5188618"/>
            <a:ext cx="2654100" cy="22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4"/>
          <p:cNvSpPr/>
          <p:nvPr/>
        </p:nvSpPr>
        <p:spPr>
          <a:xfrm>
            <a:off x="4899428" y="2348243"/>
            <a:ext cx="26541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4"/>
          <p:cNvSpPr/>
          <p:nvPr/>
        </p:nvSpPr>
        <p:spPr>
          <a:xfrm>
            <a:off x="3570203" y="4922218"/>
            <a:ext cx="3737400" cy="225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4"/>
          <p:cNvSpPr/>
          <p:nvPr/>
        </p:nvSpPr>
        <p:spPr>
          <a:xfrm>
            <a:off x="846978" y="4922218"/>
            <a:ext cx="2654100" cy="22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250"/>
                                  </p:stCondLst>
                                  <p:childTnLst>
                                    <p:set>
                                      <p:cBhvr>
                                        <p:cTn id="6" dur="1" fill="hold">
                                          <p:stCondLst>
                                            <p:cond delay="0"/>
                                          </p:stCondLst>
                                        </p:cTn>
                                        <p:tgtEl>
                                          <p:spTgt spid="402">
                                            <p:txEl>
                                              <p:pRg st="0" end="0"/>
                                            </p:txEl>
                                          </p:spTgt>
                                        </p:tgtEl>
                                        <p:attrNameLst>
                                          <p:attrName>style.visibility</p:attrName>
                                        </p:attrNameLst>
                                      </p:cBhvr>
                                      <p:to>
                                        <p:strVal val="visible"/>
                                      </p:to>
                                    </p:set>
                                    <p:animEffect transition="in" filter="barn(inVertical)">
                                      <p:cBhvr>
                                        <p:cTn id="7" dur="500"/>
                                        <p:tgtEl>
                                          <p:spTgt spid="4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5"/>
          <p:cNvSpPr txBox="1">
            <a:spLocks noGrp="1"/>
          </p:cNvSpPr>
          <p:nvPr>
            <p:ph type="title"/>
          </p:nvPr>
        </p:nvSpPr>
        <p:spPr>
          <a:xfrm>
            <a:off x="473342" y="86988"/>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JOIN Order of Operations - Example</a:t>
            </a:r>
            <a:endParaRPr dirty="0"/>
          </a:p>
        </p:txBody>
      </p:sp>
      <p:sp>
        <p:nvSpPr>
          <p:cNvPr id="417" name="Google Shape;417;p55"/>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18</a:t>
            </a:fld>
            <a:endParaRPr/>
          </a:p>
        </p:txBody>
      </p:sp>
      <p:sp>
        <p:nvSpPr>
          <p:cNvPr id="418" name="Google Shape;418;p55"/>
          <p:cNvSpPr txBox="1"/>
          <p:nvPr/>
        </p:nvSpPr>
        <p:spPr>
          <a:xfrm>
            <a:off x="502925" y="1130688"/>
            <a:ext cx="4261200" cy="1443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region_id region_name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1 Europe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2 Americas</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3 Asia</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endParaRPr sz="1600">
              <a:solidFill>
                <a:srgbClr val="595959"/>
              </a:solidFill>
              <a:latin typeface="IBM Plex Mono"/>
              <a:ea typeface="IBM Plex Mono"/>
              <a:cs typeface="IBM Plex Mono"/>
              <a:sym typeface="IBM Plex Mono"/>
            </a:endParaRPr>
          </a:p>
        </p:txBody>
      </p:sp>
      <p:sp>
        <p:nvSpPr>
          <p:cNvPr id="419" name="Google Shape;419;p55"/>
          <p:cNvSpPr txBox="1"/>
          <p:nvPr/>
        </p:nvSpPr>
        <p:spPr>
          <a:xfrm>
            <a:off x="5018300" y="1130688"/>
            <a:ext cx="3345300" cy="1665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id country_name region_id</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AR Argentina    2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BE Belgium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CH Switzerland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DE Germany      1       </a:t>
            </a:r>
            <a:endParaRPr sz="1600">
              <a:solidFill>
                <a:schemeClr val="accent1"/>
              </a:solidFill>
              <a:latin typeface="IBM Plex Mono"/>
              <a:ea typeface="IBM Plex Mono"/>
              <a:cs typeface="IBM Plex Mono"/>
              <a:sym typeface="IBM Plex Mono"/>
            </a:endParaRPr>
          </a:p>
        </p:txBody>
      </p:sp>
      <p:sp>
        <p:nvSpPr>
          <p:cNvPr id="420" name="Google Shape;420;p55"/>
          <p:cNvSpPr txBox="1"/>
          <p:nvPr/>
        </p:nvSpPr>
        <p:spPr>
          <a:xfrm>
            <a:off x="927300" y="3900288"/>
            <a:ext cx="7289400" cy="1665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REGION_ID REGION_NAME  COUNTRY_ID COUNTRY_NAME   REGION_ID</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 ------------ ---------- -------------- ---------</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BE 	    Belgium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CH 	    Switzerland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DE 	    Germany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2         Americas     AR	    Argentina      2</a:t>
            </a:r>
            <a:endParaRPr sz="1600" dirty="0">
              <a:solidFill>
                <a:srgbClr val="595959"/>
              </a:solidFill>
              <a:latin typeface="IBM Plex Mono"/>
              <a:ea typeface="IBM Plex Mono"/>
              <a:cs typeface="IBM Plex Mono"/>
              <a:sym typeface="IBM Plex Mono"/>
            </a:endParaRPr>
          </a:p>
        </p:txBody>
      </p:sp>
      <p:sp>
        <p:nvSpPr>
          <p:cNvPr id="421" name="Google Shape;421;p55"/>
          <p:cNvSpPr txBox="1">
            <a:spLocks noGrp="1"/>
          </p:cNvSpPr>
          <p:nvPr>
            <p:ph type="body" idx="1"/>
          </p:nvPr>
        </p:nvSpPr>
        <p:spPr>
          <a:xfrm>
            <a:off x="502925" y="2904151"/>
            <a:ext cx="7902000" cy="854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200" dirty="0"/>
              <a:t>The pattern repeats and the 2nd row in region is now checked against all rows in the country table:</a:t>
            </a:r>
            <a:endParaRPr sz="2200" dirty="0"/>
          </a:p>
        </p:txBody>
      </p:sp>
      <p:sp>
        <p:nvSpPr>
          <p:cNvPr id="422" name="Google Shape;422;p55"/>
          <p:cNvSpPr txBox="1">
            <a:spLocks noGrp="1"/>
          </p:cNvSpPr>
          <p:nvPr>
            <p:ph type="body" idx="1"/>
          </p:nvPr>
        </p:nvSpPr>
        <p:spPr>
          <a:xfrm>
            <a:off x="407450" y="742188"/>
            <a:ext cx="18753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Regions Table</a:t>
            </a:r>
            <a:endParaRPr sz="2100" b="1" dirty="0"/>
          </a:p>
        </p:txBody>
      </p:sp>
      <p:sp>
        <p:nvSpPr>
          <p:cNvPr id="423" name="Google Shape;423;p55"/>
          <p:cNvSpPr txBox="1">
            <a:spLocks noGrp="1"/>
          </p:cNvSpPr>
          <p:nvPr>
            <p:ph type="body" idx="1"/>
          </p:nvPr>
        </p:nvSpPr>
        <p:spPr>
          <a:xfrm>
            <a:off x="4942100" y="742188"/>
            <a:ext cx="26541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Countries Table</a:t>
            </a:r>
            <a:endParaRPr sz="2100" b="1" dirty="0"/>
          </a:p>
        </p:txBody>
      </p:sp>
      <p:sp>
        <p:nvSpPr>
          <p:cNvPr id="424" name="Google Shape;424;p55"/>
          <p:cNvSpPr/>
          <p:nvPr/>
        </p:nvSpPr>
        <p:spPr>
          <a:xfrm>
            <a:off x="697850" y="1941901"/>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5"/>
          <p:cNvSpPr/>
          <p:nvPr/>
        </p:nvSpPr>
        <p:spPr>
          <a:xfrm>
            <a:off x="5018300" y="1708163"/>
            <a:ext cx="2654100" cy="2847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5"/>
          <p:cNvSpPr/>
          <p:nvPr/>
        </p:nvSpPr>
        <p:spPr>
          <a:xfrm>
            <a:off x="3698700" y="5242988"/>
            <a:ext cx="3737400" cy="225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5"/>
          <p:cNvSpPr/>
          <p:nvPr/>
        </p:nvSpPr>
        <p:spPr>
          <a:xfrm>
            <a:off x="975475" y="5243113"/>
            <a:ext cx="2654100" cy="22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500"/>
                                  </p:stCondLst>
                                  <p:childTnLst>
                                    <p:set>
                                      <p:cBhvr>
                                        <p:cTn id="6" dur="1" fill="hold">
                                          <p:stCondLst>
                                            <p:cond delay="0"/>
                                          </p:stCondLst>
                                        </p:cTn>
                                        <p:tgtEl>
                                          <p:spTgt spid="421">
                                            <p:txEl>
                                              <p:pRg st="0" end="0"/>
                                            </p:txEl>
                                          </p:spTgt>
                                        </p:tgtEl>
                                        <p:attrNameLst>
                                          <p:attrName>style.visibility</p:attrName>
                                        </p:attrNameLst>
                                      </p:cBhvr>
                                      <p:to>
                                        <p:strVal val="visible"/>
                                      </p:to>
                                    </p:set>
                                    <p:animEffect transition="in" filter="barn(inVertical)">
                                      <p:cBhvr>
                                        <p:cTn id="7" dur="500"/>
                                        <p:tgtEl>
                                          <p:spTgt spid="4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6"/>
          <p:cNvSpPr txBox="1">
            <a:spLocks noGrp="1"/>
          </p:cNvSpPr>
          <p:nvPr>
            <p:ph type="title"/>
          </p:nvPr>
        </p:nvSpPr>
        <p:spPr>
          <a:xfrm>
            <a:off x="461475" y="124456"/>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dirty="0"/>
              <a:t>JOIN Order of Operations - Example</a:t>
            </a:r>
            <a:endParaRPr dirty="0"/>
          </a:p>
        </p:txBody>
      </p:sp>
      <p:sp>
        <p:nvSpPr>
          <p:cNvPr id="433" name="Google Shape;433;p56"/>
          <p:cNvSpPr txBox="1">
            <a:spLocks noGrp="1"/>
          </p:cNvSpPr>
          <p:nvPr>
            <p:ph type="sldNum" idx="4294967295"/>
          </p:nvPr>
        </p:nvSpPr>
        <p:spPr>
          <a:xfrm>
            <a:off x="473342" y="5711333"/>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19</a:t>
            </a:fld>
            <a:endParaRPr/>
          </a:p>
        </p:txBody>
      </p:sp>
      <p:sp>
        <p:nvSpPr>
          <p:cNvPr id="434" name="Google Shape;434;p56"/>
          <p:cNvSpPr txBox="1"/>
          <p:nvPr/>
        </p:nvSpPr>
        <p:spPr>
          <a:xfrm>
            <a:off x="502925" y="1176408"/>
            <a:ext cx="4261200" cy="1443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region_id region_name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1 Europe</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2 Americas</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3 Asia</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endParaRPr sz="1600">
              <a:solidFill>
                <a:srgbClr val="595959"/>
              </a:solidFill>
              <a:latin typeface="IBM Plex Mono"/>
              <a:ea typeface="IBM Plex Mono"/>
              <a:cs typeface="IBM Plex Mono"/>
              <a:sym typeface="IBM Plex Mono"/>
            </a:endParaRPr>
          </a:p>
        </p:txBody>
      </p:sp>
      <p:sp>
        <p:nvSpPr>
          <p:cNvPr id="435" name="Google Shape;435;p56"/>
          <p:cNvSpPr txBox="1"/>
          <p:nvPr/>
        </p:nvSpPr>
        <p:spPr>
          <a:xfrm>
            <a:off x="5018300" y="1176408"/>
            <a:ext cx="3345300" cy="1665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id country_name region_id</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 ------------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AR Argentina    2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BE Belgium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CH Switzerland  1        </a:t>
            </a:r>
            <a:endParaRPr sz="160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a:solidFill>
                  <a:schemeClr val="accent1"/>
                </a:solidFill>
                <a:latin typeface="IBM Plex Mono"/>
                <a:ea typeface="IBM Plex Mono"/>
                <a:cs typeface="IBM Plex Mono"/>
                <a:sym typeface="IBM Plex Mono"/>
              </a:rPr>
              <a:t>DE Germany      1       </a:t>
            </a:r>
            <a:endParaRPr sz="1600">
              <a:solidFill>
                <a:schemeClr val="accent1"/>
              </a:solidFill>
              <a:latin typeface="IBM Plex Mono"/>
              <a:ea typeface="IBM Plex Mono"/>
              <a:cs typeface="IBM Plex Mono"/>
              <a:sym typeface="IBM Plex Mono"/>
            </a:endParaRPr>
          </a:p>
        </p:txBody>
      </p:sp>
      <p:sp>
        <p:nvSpPr>
          <p:cNvPr id="436" name="Google Shape;436;p56"/>
          <p:cNvSpPr txBox="1"/>
          <p:nvPr/>
        </p:nvSpPr>
        <p:spPr>
          <a:xfrm>
            <a:off x="927300" y="4138032"/>
            <a:ext cx="7289400" cy="1665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REGION_ID REGION_NAME  COUNTRY_ID COUNTRY_NAME   REGION_ID</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 ------------ ---------- -------------- ---------</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BE 	    Belgium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CH 	    Switzerland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1         Europe       DE 	    Germany        1</a:t>
            </a:r>
            <a:endParaRPr sz="1600"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chemeClr val="accent1"/>
                </a:solidFill>
                <a:latin typeface="IBM Plex Mono"/>
                <a:ea typeface="IBM Plex Mono"/>
                <a:cs typeface="IBM Plex Mono"/>
                <a:sym typeface="IBM Plex Mono"/>
              </a:rPr>
              <a:t>2         Americas     AR	    Argentina      2</a:t>
            </a:r>
            <a:endParaRPr sz="1600" dirty="0">
              <a:solidFill>
                <a:srgbClr val="595959"/>
              </a:solidFill>
              <a:latin typeface="IBM Plex Mono"/>
              <a:ea typeface="IBM Plex Mono"/>
              <a:cs typeface="IBM Plex Mono"/>
              <a:sym typeface="IBM Plex Mono"/>
            </a:endParaRPr>
          </a:p>
        </p:txBody>
      </p:sp>
      <p:sp>
        <p:nvSpPr>
          <p:cNvPr id="437" name="Google Shape;437;p56"/>
          <p:cNvSpPr txBox="1">
            <a:spLocks noGrp="1"/>
          </p:cNvSpPr>
          <p:nvPr>
            <p:ph type="body" idx="1"/>
          </p:nvPr>
        </p:nvSpPr>
        <p:spPr>
          <a:xfrm>
            <a:off x="502924" y="2941732"/>
            <a:ext cx="8385043" cy="1107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200" dirty="0"/>
              <a:t>If a region </a:t>
            </a:r>
            <a:r>
              <a:rPr lang="en-US" sz="2200" b="1" dirty="0"/>
              <a:t>does not have a match </a:t>
            </a:r>
            <a:r>
              <a:rPr lang="en-US" sz="2200" dirty="0"/>
              <a:t>in the countries table, it will </a:t>
            </a:r>
            <a:r>
              <a:rPr lang="en-US" sz="2200" b="1" dirty="0"/>
              <a:t>NOT</a:t>
            </a:r>
            <a:r>
              <a:rPr lang="en-US" sz="2200" dirty="0"/>
              <a:t> be included in the result: </a:t>
            </a:r>
            <a:r>
              <a:rPr lang="en-US" sz="2200" dirty="0" err="1"/>
              <a:t>Regions.region_id</a:t>
            </a:r>
            <a:r>
              <a:rPr lang="en-US" sz="2200" dirty="0"/>
              <a:t> = 3 does not have a matching </a:t>
            </a:r>
            <a:r>
              <a:rPr lang="en-US" sz="2200" dirty="0" err="1"/>
              <a:t>Countries.region_id</a:t>
            </a:r>
            <a:r>
              <a:rPr lang="en-US" sz="2200" dirty="0"/>
              <a:t> that is also 3</a:t>
            </a:r>
            <a:endParaRPr sz="2200" dirty="0"/>
          </a:p>
        </p:txBody>
      </p:sp>
      <p:sp>
        <p:nvSpPr>
          <p:cNvPr id="438" name="Google Shape;438;p56"/>
          <p:cNvSpPr txBox="1">
            <a:spLocks noGrp="1"/>
          </p:cNvSpPr>
          <p:nvPr>
            <p:ph type="body" idx="1"/>
          </p:nvPr>
        </p:nvSpPr>
        <p:spPr>
          <a:xfrm>
            <a:off x="407450" y="787908"/>
            <a:ext cx="18753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Regions Table</a:t>
            </a:r>
            <a:endParaRPr sz="2100" b="1" dirty="0"/>
          </a:p>
        </p:txBody>
      </p:sp>
      <p:sp>
        <p:nvSpPr>
          <p:cNvPr id="439" name="Google Shape;439;p56"/>
          <p:cNvSpPr txBox="1">
            <a:spLocks noGrp="1"/>
          </p:cNvSpPr>
          <p:nvPr>
            <p:ph type="body" idx="1"/>
          </p:nvPr>
        </p:nvSpPr>
        <p:spPr>
          <a:xfrm>
            <a:off x="4942100" y="787908"/>
            <a:ext cx="2654100" cy="38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1800"/>
              </a:spcAft>
              <a:buNone/>
            </a:pPr>
            <a:r>
              <a:rPr lang="en-US" sz="2100" b="1" dirty="0"/>
              <a:t>Countries Table</a:t>
            </a:r>
            <a:endParaRPr sz="2100" b="1" dirty="0"/>
          </a:p>
        </p:txBody>
      </p:sp>
      <p:sp>
        <p:nvSpPr>
          <p:cNvPr id="440" name="Google Shape;440;p56"/>
          <p:cNvSpPr/>
          <p:nvPr/>
        </p:nvSpPr>
        <p:spPr>
          <a:xfrm>
            <a:off x="927300" y="2246596"/>
            <a:ext cx="2654100" cy="28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473342"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In These Slides . . .</a:t>
            </a:r>
            <a:endParaRPr dirty="0"/>
          </a:p>
        </p:txBody>
      </p:sp>
      <p:sp>
        <p:nvSpPr>
          <p:cNvPr id="257" name="Google Shape;257;p39"/>
          <p:cNvSpPr txBox="1">
            <a:spLocks noGrp="1"/>
          </p:cNvSpPr>
          <p:nvPr>
            <p:ph type="body" idx="1"/>
          </p:nvPr>
        </p:nvSpPr>
        <p:spPr>
          <a:xfrm>
            <a:off x="473342" y="907697"/>
            <a:ext cx="8325900" cy="456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300" b="1" dirty="0">
                <a:latin typeface="Lato"/>
                <a:ea typeface="Lato"/>
                <a:cs typeface="Lato"/>
                <a:sym typeface="Lato"/>
              </a:rPr>
              <a:t>We will be covering:</a:t>
            </a:r>
            <a:br>
              <a:rPr lang="en-US" sz="2300" dirty="0">
                <a:latin typeface="Lato"/>
                <a:ea typeface="Lato"/>
                <a:cs typeface="Lato"/>
                <a:sym typeface="Lato"/>
              </a:rPr>
            </a:br>
            <a:endParaRPr sz="2300" b="1" dirty="0">
              <a:latin typeface="Lato"/>
              <a:ea typeface="Lato"/>
              <a:cs typeface="Lato"/>
              <a:sym typeface="Lato"/>
            </a:endParaRPr>
          </a:p>
          <a:p>
            <a:pPr marL="457200" lvl="0" indent="-374650" algn="l" rtl="0">
              <a:spcBef>
                <a:spcPts val="0"/>
              </a:spcBef>
              <a:spcAft>
                <a:spcPts val="0"/>
              </a:spcAft>
              <a:buSzPts val="2300"/>
              <a:buChar char="●"/>
            </a:pPr>
            <a:r>
              <a:rPr lang="en-US" sz="2300" dirty="0"/>
              <a:t>A review of Tables relationships:  Keys and ERD basics</a:t>
            </a:r>
            <a:endParaRPr sz="2300" dirty="0"/>
          </a:p>
          <a:p>
            <a:pPr marL="457200" lvl="0" indent="-374650" algn="l" rtl="0">
              <a:spcBef>
                <a:spcPts val="1800"/>
              </a:spcBef>
              <a:spcAft>
                <a:spcPts val="0"/>
              </a:spcAft>
              <a:buSzPts val="2300"/>
              <a:buChar char="●"/>
            </a:pPr>
            <a:r>
              <a:rPr lang="en-US" sz="2300" b="1" dirty="0"/>
              <a:t>JOIN ON Syntax:</a:t>
            </a:r>
            <a:endParaRPr sz="2300" b="1" dirty="0"/>
          </a:p>
          <a:p>
            <a:pPr marL="914400" lvl="1" indent="-374650" algn="l" rtl="0">
              <a:spcBef>
                <a:spcPts val="1800"/>
              </a:spcBef>
              <a:spcAft>
                <a:spcPts val="0"/>
              </a:spcAft>
              <a:buSzPts val="2300"/>
              <a:buChar char="○"/>
            </a:pPr>
            <a:r>
              <a:rPr lang="en-US" sz="2300" dirty="0"/>
              <a:t>Table prefixes (qualifying) and Aliases</a:t>
            </a:r>
            <a:endParaRPr sz="2300" dirty="0"/>
          </a:p>
          <a:p>
            <a:pPr marL="914400" lvl="1" indent="-374650" algn="l" rtl="0">
              <a:spcBef>
                <a:spcPts val="1800"/>
              </a:spcBef>
              <a:spcAft>
                <a:spcPts val="0"/>
              </a:spcAft>
              <a:buSzPts val="2300"/>
              <a:buChar char="○"/>
            </a:pPr>
            <a:r>
              <a:rPr lang="en-US" sz="2300" dirty="0"/>
              <a:t>Joining multiple tables</a:t>
            </a:r>
            <a:endParaRPr sz="2300" dirty="0"/>
          </a:p>
          <a:p>
            <a:pPr marL="457200" lvl="0" indent="-374650" algn="l" rtl="0">
              <a:spcBef>
                <a:spcPts val="1800"/>
              </a:spcBef>
              <a:spcAft>
                <a:spcPts val="0"/>
              </a:spcAft>
              <a:buSzPts val="2300"/>
              <a:buChar char="●"/>
            </a:pPr>
            <a:r>
              <a:rPr lang="en-US" sz="2300" b="1" dirty="0"/>
              <a:t>INNER vs OUTER JOIN</a:t>
            </a:r>
            <a:endParaRPr sz="2300" b="1" dirty="0"/>
          </a:p>
          <a:p>
            <a:pPr marL="457200" lvl="0" indent="-374650" algn="l" rtl="0">
              <a:spcBef>
                <a:spcPts val="1800"/>
              </a:spcBef>
              <a:spcAft>
                <a:spcPts val="0"/>
              </a:spcAft>
              <a:buSzPts val="2300"/>
              <a:buChar char="●"/>
            </a:pPr>
            <a:r>
              <a:rPr lang="en-US" sz="2300" b="1" dirty="0"/>
              <a:t>Alternative JOIN Syntax: </a:t>
            </a:r>
            <a:endParaRPr sz="2300" b="1" dirty="0"/>
          </a:p>
          <a:p>
            <a:pPr marL="914400" lvl="1" indent="-374650" algn="l" rtl="0">
              <a:spcBef>
                <a:spcPts val="1800"/>
              </a:spcBef>
              <a:spcAft>
                <a:spcPts val="1800"/>
              </a:spcAft>
              <a:buSzPts val="2300"/>
              <a:buChar char="○"/>
            </a:pPr>
            <a:r>
              <a:rPr lang="en-US" sz="2300" dirty="0"/>
              <a:t>WHERE, NATURAL, USING, and CROSS JOIN</a:t>
            </a:r>
            <a:endParaRPr sz="2300" dirty="0">
              <a:latin typeface="Lato"/>
              <a:ea typeface="Lato"/>
              <a:cs typeface="Lato"/>
              <a:sym typeface="Lato"/>
            </a:endParaRPr>
          </a:p>
        </p:txBody>
      </p:sp>
      <p:sp>
        <p:nvSpPr>
          <p:cNvPr id="258" name="Google Shape;258;p3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000"/>
              <a:buNone/>
            </a:pPr>
            <a:fld id="{00000000-1234-1234-1234-123412341234}" type="slidenum">
              <a:rPr lang="en-US"/>
              <a:t>2</a:t>
            </a:fld>
            <a:endParaRP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7"/>
          <p:cNvSpPr txBox="1">
            <a:spLocks noGrp="1"/>
          </p:cNvSpPr>
          <p:nvPr>
            <p:ph type="title"/>
          </p:nvPr>
        </p:nvSpPr>
        <p:spPr>
          <a:xfrm>
            <a:off x="502925" y="133125"/>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Prefixing/Qualifying Table Names</a:t>
            </a:r>
            <a:endParaRPr dirty="0"/>
          </a:p>
        </p:txBody>
      </p:sp>
      <p:sp>
        <p:nvSpPr>
          <p:cNvPr id="446" name="Google Shape;446;p57"/>
          <p:cNvSpPr txBox="1">
            <a:spLocks noGrp="1"/>
          </p:cNvSpPr>
          <p:nvPr>
            <p:ph type="body" idx="1"/>
          </p:nvPr>
        </p:nvSpPr>
        <p:spPr>
          <a:xfrm>
            <a:off x="502925" y="1047325"/>
            <a:ext cx="8325900" cy="487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Let’s modify our code to prefix (qualify) the columns by their tables: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solidFill>
                  <a:srgbClr val="C00000"/>
                </a:solidFill>
              </a:rPr>
              <a:t>Note: </a:t>
            </a:r>
            <a:r>
              <a:rPr lang="en-US" sz="2200" dirty="0"/>
              <a:t>We </a:t>
            </a:r>
            <a:r>
              <a:rPr lang="en-US" sz="2200" b="1" dirty="0">
                <a:latin typeface="Lato"/>
                <a:ea typeface="Lato"/>
                <a:cs typeface="Lato"/>
                <a:sym typeface="Lato"/>
              </a:rPr>
              <a:t>must </a:t>
            </a:r>
            <a:r>
              <a:rPr lang="en-US" sz="2200" dirty="0"/>
              <a:t>qualify </a:t>
            </a:r>
            <a:r>
              <a:rPr lang="en-US" sz="2200" b="1" u="sng" dirty="0" err="1">
                <a:solidFill>
                  <a:schemeClr val="tx1"/>
                </a:solidFill>
                <a:latin typeface="Lato"/>
                <a:ea typeface="Lato"/>
                <a:cs typeface="Lato"/>
                <a:sym typeface="Lato"/>
              </a:rPr>
              <a:t>region_id</a:t>
            </a:r>
            <a:r>
              <a:rPr lang="en-US" sz="2200" b="1" u="sng" dirty="0">
                <a:latin typeface="Lato"/>
                <a:ea typeface="Lato"/>
                <a:cs typeface="Lato"/>
                <a:sym typeface="Lato"/>
              </a:rPr>
              <a:t> </a:t>
            </a:r>
            <a:r>
              <a:rPr lang="en-US" sz="2200" dirty="0"/>
              <a:t>with a table name </a:t>
            </a:r>
            <a:r>
              <a:rPr lang="en-US" sz="2200" i="1" dirty="0"/>
              <a:t>(because it is the same on both tables).  </a:t>
            </a:r>
            <a:r>
              <a:rPr lang="en-US" sz="2200" dirty="0"/>
              <a:t>While not required - it is a good practice to qualify every column for consistency.</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This does make for A LOT of text though. </a:t>
            </a:r>
            <a:endParaRPr sz="2200" dirty="0"/>
          </a:p>
        </p:txBody>
      </p:sp>
      <p:sp>
        <p:nvSpPr>
          <p:cNvPr id="447" name="Google Shape;447;p5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20</a:t>
            </a:fld>
            <a:endParaRPr/>
          </a:p>
        </p:txBody>
      </p:sp>
      <p:sp>
        <p:nvSpPr>
          <p:cNvPr id="448" name="Google Shape;448;p57"/>
          <p:cNvSpPr txBox="1"/>
          <p:nvPr/>
        </p:nvSpPr>
        <p:spPr>
          <a:xfrm>
            <a:off x="331619" y="1613442"/>
            <a:ext cx="8668511" cy="229104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SELECT </a:t>
            </a:r>
            <a:r>
              <a:rPr lang="en-US" sz="1800" b="1" dirty="0" err="1">
                <a:solidFill>
                  <a:schemeClr val="tx1"/>
                </a:solidFill>
                <a:latin typeface="IBM Plex Mono"/>
                <a:ea typeface="IBM Plex Mono"/>
                <a:cs typeface="IBM Plex Mono"/>
                <a:sym typeface="IBM Plex Mono"/>
              </a:rPr>
              <a:t>regions.</a:t>
            </a:r>
            <a:r>
              <a:rPr lang="en-US" sz="1800" b="1" u="sng" dirty="0" err="1">
                <a:solidFill>
                  <a:schemeClr val="tx1"/>
                </a:solidFill>
                <a:latin typeface="IBM Plex Mono"/>
                <a:ea typeface="IBM Plex Mono"/>
                <a:cs typeface="IBM Plex Mono"/>
                <a:sym typeface="IBM Plex Mono"/>
              </a:rPr>
              <a:t>region_id</a:t>
            </a:r>
            <a:r>
              <a:rPr lang="en-US" sz="1800" b="1" dirty="0">
                <a:solidFill>
                  <a:srgbClr val="595959"/>
                </a:solidFill>
                <a:latin typeface="IBM Plex Mono"/>
                <a:ea typeface="IBM Plex Mono"/>
                <a:cs typeface="IBM Plex Mono"/>
                <a:sym typeface="IBM Plex Mono"/>
              </a:rPr>
              <a:t>, </a:t>
            </a:r>
          </a:p>
          <a:p>
            <a:pPr marL="0" lvl="0" indent="0" algn="l" rtl="0">
              <a:spcBef>
                <a:spcPts val="0"/>
              </a:spcBef>
              <a:spcAft>
                <a:spcPts val="0"/>
              </a:spcAft>
              <a:buNone/>
            </a:pPr>
            <a:r>
              <a:rPr lang="en-US" sz="1800" b="1" dirty="0">
                <a:solidFill>
                  <a:schemeClr val="accent1"/>
                </a:solidFill>
                <a:latin typeface="IBM Plex Mono"/>
                <a:ea typeface="IBM Plex Mono"/>
                <a:cs typeface="IBM Plex Mono"/>
                <a:sym typeface="IBM Plex Mono"/>
              </a:rPr>
              <a:t>       </a:t>
            </a:r>
            <a:r>
              <a:rPr lang="en-US" sz="1800" b="1" dirty="0" err="1">
                <a:solidFill>
                  <a:schemeClr val="accent1"/>
                </a:solidFill>
                <a:latin typeface="IBM Plex Mono"/>
                <a:ea typeface="IBM Plex Mono"/>
                <a:cs typeface="IBM Plex Mono"/>
                <a:sym typeface="IBM Plex Mono"/>
              </a:rPr>
              <a:t>regions</a:t>
            </a:r>
            <a:r>
              <a:rPr lang="en-US" sz="1800" b="1" dirty="0" err="1">
                <a:solidFill>
                  <a:srgbClr val="595959"/>
                </a:solidFill>
                <a:latin typeface="IBM Plex Mono"/>
                <a:ea typeface="IBM Plex Mono"/>
                <a:cs typeface="IBM Plex Mono"/>
                <a:sym typeface="IBM Plex Mono"/>
              </a:rPr>
              <a:t>.region_name</a:t>
            </a:r>
            <a:r>
              <a:rPr lang="en-US" sz="1800" b="1" dirty="0">
                <a:solidFill>
                  <a:srgbClr val="595959"/>
                </a:solidFill>
                <a:latin typeface="IBM Plex Mono"/>
                <a:ea typeface="IBM Plex Mono"/>
                <a:cs typeface="IBM Plex Mono"/>
                <a:sym typeface="IBM Plex Mono"/>
              </a:rPr>
              <a:t>,</a:t>
            </a:r>
            <a:endParaRPr sz="18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595959"/>
                </a:solidFill>
                <a:latin typeface="IBM Plex Mono"/>
                <a:ea typeface="IBM Plex Mono"/>
                <a:cs typeface="IBM Plex Mono"/>
                <a:sym typeface="IBM Plex Mono"/>
              </a:rPr>
              <a:t>       </a:t>
            </a:r>
            <a:r>
              <a:rPr lang="en-US" sz="1800" b="1" dirty="0" err="1">
                <a:solidFill>
                  <a:schemeClr val="accent1"/>
                </a:solidFill>
                <a:latin typeface="IBM Plex Mono"/>
                <a:ea typeface="IBM Plex Mono"/>
                <a:cs typeface="IBM Plex Mono"/>
                <a:sym typeface="IBM Plex Mono"/>
              </a:rPr>
              <a:t>countries</a:t>
            </a:r>
            <a:r>
              <a:rPr lang="en-US" sz="1800" b="1" dirty="0" err="1">
                <a:solidFill>
                  <a:srgbClr val="595959"/>
                </a:solidFill>
                <a:latin typeface="IBM Plex Mono"/>
                <a:ea typeface="IBM Plex Mono"/>
                <a:cs typeface="IBM Plex Mono"/>
                <a:sym typeface="IBM Plex Mono"/>
              </a:rPr>
              <a:t>.country_id</a:t>
            </a:r>
            <a:r>
              <a:rPr lang="en-US" sz="1800" b="1" dirty="0">
                <a:solidFill>
                  <a:srgbClr val="595959"/>
                </a:solidFill>
                <a:latin typeface="IBM Plex Mono"/>
                <a:ea typeface="IBM Plex Mono"/>
                <a:cs typeface="IBM Plex Mono"/>
                <a:sym typeface="IBM Plex Mono"/>
              </a:rPr>
              <a:t>,</a:t>
            </a:r>
            <a:endParaRPr sz="18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595959"/>
                </a:solidFill>
                <a:latin typeface="IBM Plex Mono"/>
                <a:ea typeface="IBM Plex Mono"/>
                <a:cs typeface="IBM Plex Mono"/>
                <a:sym typeface="IBM Plex Mono"/>
              </a:rPr>
              <a:t>       </a:t>
            </a:r>
            <a:r>
              <a:rPr lang="en-US" sz="1800" b="1" dirty="0" err="1">
                <a:solidFill>
                  <a:srgbClr val="595959"/>
                </a:solidFill>
                <a:latin typeface="IBM Plex Mono"/>
                <a:ea typeface="IBM Plex Mono"/>
                <a:cs typeface="IBM Plex Mono"/>
                <a:sym typeface="IBM Plex Mono"/>
              </a:rPr>
              <a:t>c</a:t>
            </a:r>
            <a:r>
              <a:rPr lang="en-US" sz="1800" b="1" dirty="0" err="1">
                <a:solidFill>
                  <a:schemeClr val="accent1"/>
                </a:solidFill>
                <a:latin typeface="IBM Plex Mono"/>
                <a:ea typeface="IBM Plex Mono"/>
                <a:cs typeface="IBM Plex Mono"/>
                <a:sym typeface="IBM Plex Mono"/>
              </a:rPr>
              <a:t>ountries.country_name</a:t>
            </a:r>
            <a:r>
              <a:rPr lang="en-US" sz="1800" b="1" dirty="0">
                <a:solidFill>
                  <a:schemeClr val="accent1"/>
                </a:solidFill>
                <a:latin typeface="IBM Plex Mono"/>
                <a:ea typeface="IBM Plex Mono"/>
                <a:cs typeface="IBM Plex Mono"/>
                <a:sym typeface="IBM Plex Mono"/>
              </a:rPr>
              <a:t>,</a:t>
            </a:r>
            <a:endParaRPr sz="18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chemeClr val="accent1"/>
                </a:solidFill>
                <a:latin typeface="IBM Plex Mono"/>
                <a:ea typeface="IBM Plex Mono"/>
                <a:cs typeface="IBM Plex Mono"/>
                <a:sym typeface="IBM Plex Mono"/>
              </a:rPr>
              <a:t>       </a:t>
            </a:r>
            <a:r>
              <a:rPr lang="en-US" sz="1800" b="1" dirty="0" err="1">
                <a:solidFill>
                  <a:schemeClr val="tx1"/>
                </a:solidFill>
                <a:latin typeface="IBM Plex Mono"/>
                <a:ea typeface="IBM Plex Mono"/>
                <a:cs typeface="IBM Plex Mono"/>
                <a:sym typeface="IBM Plex Mono"/>
              </a:rPr>
              <a:t>countries.region_id</a:t>
            </a:r>
            <a:endParaRPr sz="1800" b="1" dirty="0">
              <a:solidFill>
                <a:schemeClr val="tx1"/>
              </a:solidFill>
              <a:latin typeface="IBM Plex Mono"/>
              <a:ea typeface="IBM Plex Mono"/>
              <a:cs typeface="IBM Plex Mono"/>
              <a:sym typeface="IBM Plex Mono"/>
            </a:endParaRPr>
          </a:p>
          <a:p>
            <a:pPr marL="0" lvl="0" indent="0" algn="l" rtl="0">
              <a:spcBef>
                <a:spcPts val="0"/>
              </a:spcBef>
              <a:spcAft>
                <a:spcPts val="0"/>
              </a:spcAft>
              <a:buNone/>
            </a:pPr>
            <a:r>
              <a:rPr lang="en-US" sz="1800" b="1" dirty="0">
                <a:solidFill>
                  <a:srgbClr val="336699"/>
                </a:solidFill>
                <a:latin typeface="IBM Plex Mono"/>
                <a:ea typeface="IBM Plex Mono"/>
                <a:cs typeface="IBM Plex Mono"/>
                <a:sym typeface="IBM Plex Mono"/>
              </a:rPr>
              <a:t>FROM </a:t>
            </a:r>
            <a:r>
              <a:rPr lang="en-US" sz="1800" b="1" dirty="0">
                <a:solidFill>
                  <a:srgbClr val="595959"/>
                </a:solidFill>
                <a:latin typeface="IBM Plex Mono"/>
                <a:ea typeface="IBM Plex Mono"/>
                <a:cs typeface="IBM Plex Mono"/>
                <a:sym typeface="IBM Plex Mono"/>
              </a:rPr>
              <a:t>regions</a:t>
            </a:r>
            <a:endParaRPr sz="1800" b="1" dirty="0">
              <a:solidFill>
                <a:srgbClr val="595959"/>
              </a:solidFill>
              <a:latin typeface="IBM Plex Mono"/>
              <a:ea typeface="IBM Plex Mono"/>
              <a:cs typeface="IBM Plex Mono"/>
              <a:sym typeface="IBM Plex Mono"/>
            </a:endParaRPr>
          </a:p>
          <a:p>
            <a:pPr lvl="0"/>
            <a:r>
              <a:rPr lang="en-US" sz="1800" b="1" dirty="0">
                <a:solidFill>
                  <a:srgbClr val="336699"/>
                </a:solidFill>
                <a:latin typeface="IBM Plex Mono"/>
                <a:ea typeface="IBM Plex Mono"/>
                <a:cs typeface="IBM Plex Mono"/>
                <a:sym typeface="IBM Plex Mono"/>
              </a:rPr>
              <a:t>  JOIN </a:t>
            </a:r>
            <a:r>
              <a:rPr lang="en-US" sz="1800" b="1" dirty="0">
                <a:solidFill>
                  <a:srgbClr val="595959"/>
                </a:solidFill>
                <a:latin typeface="IBM Plex Mono"/>
                <a:ea typeface="IBM Plex Mono"/>
                <a:cs typeface="IBM Plex Mono"/>
                <a:sym typeface="IBM Plex Mono"/>
              </a:rPr>
              <a:t>countries </a:t>
            </a:r>
            <a:r>
              <a:rPr lang="en-US" sz="1800" b="1" dirty="0">
                <a:solidFill>
                  <a:srgbClr val="336699"/>
                </a:solidFill>
                <a:latin typeface="IBM Plex Mono"/>
                <a:ea typeface="IBM Plex Mono"/>
                <a:cs typeface="IBM Plex Mono"/>
                <a:sym typeface="IBM Plex Mono"/>
              </a:rPr>
              <a:t>ON </a:t>
            </a:r>
            <a:r>
              <a:rPr lang="en-US" sz="1800" b="1" dirty="0" err="1">
                <a:solidFill>
                  <a:schemeClr val="tx1"/>
                </a:solidFill>
                <a:latin typeface="IBM Plex Mono"/>
                <a:ea typeface="IBM Plex Mono"/>
                <a:cs typeface="IBM Plex Mono"/>
                <a:sym typeface="IBM Plex Mono"/>
              </a:rPr>
              <a:t>regions.region_id</a:t>
            </a:r>
            <a:r>
              <a:rPr lang="en-US" sz="1800" b="1" dirty="0">
                <a:solidFill>
                  <a:srgbClr val="595959"/>
                </a:solidFill>
                <a:latin typeface="IBM Plex Mono"/>
                <a:ea typeface="IBM Plex Mono"/>
                <a:cs typeface="IBM Plex Mono"/>
                <a:sym typeface="IBM Plex Mono"/>
              </a:rPr>
              <a:t> = </a:t>
            </a:r>
            <a:r>
              <a:rPr lang="en-US" sz="1800" b="1" dirty="0" err="1">
                <a:solidFill>
                  <a:schemeClr val="tx1"/>
                </a:solidFill>
                <a:latin typeface="IBM Plex Mono"/>
                <a:ea typeface="IBM Plex Mono"/>
                <a:cs typeface="IBM Plex Mono"/>
                <a:sym typeface="IBM Plex Mono"/>
              </a:rPr>
              <a:t>countries.region_id</a:t>
            </a:r>
            <a:r>
              <a:rPr lang="en-US" sz="1800" b="1" dirty="0">
                <a:solidFill>
                  <a:srgbClr val="595959"/>
                </a:solidFill>
                <a:latin typeface="IBM Plex Mono"/>
                <a:ea typeface="IBM Plex Mono"/>
                <a:cs typeface="IBM Plex Mono"/>
                <a:sym typeface="IBM Plex Mono"/>
              </a:rPr>
              <a:t>;</a:t>
            </a:r>
            <a:endParaRPr sz="1800" b="1" dirty="0">
              <a:solidFill>
                <a:srgbClr val="595959"/>
              </a:solidFill>
              <a:latin typeface="IBM Plex Mono"/>
              <a:ea typeface="IBM Plex Mono"/>
              <a:cs typeface="IBM Plex Mono"/>
              <a:sym typeface="IBM Plex Mono"/>
            </a:endParaRPr>
          </a:p>
          <a:p>
            <a:pPr marL="2743200" lvl="0" indent="457200" algn="l" rtl="0">
              <a:spcBef>
                <a:spcPts val="0"/>
              </a:spcBef>
              <a:spcAft>
                <a:spcPts val="0"/>
              </a:spcAft>
              <a:buNone/>
            </a:pPr>
            <a:r>
              <a:rPr lang="en-US" sz="1800" b="1" dirty="0">
                <a:solidFill>
                  <a:srgbClr val="595959"/>
                </a:solidFill>
                <a:latin typeface="IBM Plex Mono"/>
                <a:ea typeface="IBM Plex Mono"/>
                <a:cs typeface="IBM Plex Mono"/>
                <a:sym typeface="IBM Plex Mono"/>
              </a:rPr>
              <a:t> </a:t>
            </a:r>
            <a:endParaRPr sz="18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45"/>
                                        </p:tgtEl>
                                        <p:attrNameLst>
                                          <p:attrName>style.visibility</p:attrName>
                                        </p:attrNameLst>
                                      </p:cBhvr>
                                      <p:to>
                                        <p:strVal val="visible"/>
                                      </p:to>
                                    </p:set>
                                    <p:anim calcmode="lin" valueType="num">
                                      <p:cBhvr>
                                        <p:cTn id="7" dur="1000" fill="hold"/>
                                        <p:tgtEl>
                                          <p:spTgt spid="445"/>
                                        </p:tgtEl>
                                        <p:attrNameLst>
                                          <p:attrName>ppt_w</p:attrName>
                                        </p:attrNameLst>
                                      </p:cBhvr>
                                      <p:tavLst>
                                        <p:tav tm="0">
                                          <p:val>
                                            <p:fltVal val="0"/>
                                          </p:val>
                                        </p:tav>
                                        <p:tav tm="100000">
                                          <p:val>
                                            <p:strVal val="#ppt_w"/>
                                          </p:val>
                                        </p:tav>
                                      </p:tavLst>
                                    </p:anim>
                                    <p:anim calcmode="lin" valueType="num">
                                      <p:cBhvr>
                                        <p:cTn id="8" dur="1000" fill="hold"/>
                                        <p:tgtEl>
                                          <p:spTgt spid="445"/>
                                        </p:tgtEl>
                                        <p:attrNameLst>
                                          <p:attrName>ppt_h</p:attrName>
                                        </p:attrNameLst>
                                      </p:cBhvr>
                                      <p:tavLst>
                                        <p:tav tm="0">
                                          <p:val>
                                            <p:fltVal val="0"/>
                                          </p:val>
                                        </p:tav>
                                        <p:tav tm="100000">
                                          <p:val>
                                            <p:strVal val="#ppt_h"/>
                                          </p:val>
                                        </p:tav>
                                      </p:tavLst>
                                    </p:anim>
                                    <p:anim calcmode="lin" valueType="num">
                                      <p:cBhvr>
                                        <p:cTn id="9" dur="1000" fill="hold"/>
                                        <p:tgtEl>
                                          <p:spTgt spid="445"/>
                                        </p:tgtEl>
                                        <p:attrNameLst>
                                          <p:attrName>style.rotation</p:attrName>
                                        </p:attrNameLst>
                                      </p:cBhvr>
                                      <p:tavLst>
                                        <p:tav tm="0">
                                          <p:val>
                                            <p:fltVal val="90"/>
                                          </p:val>
                                        </p:tav>
                                        <p:tav tm="100000">
                                          <p:val>
                                            <p:fltVal val="0"/>
                                          </p:val>
                                        </p:tav>
                                      </p:tavLst>
                                    </p:anim>
                                    <p:animEffect transition="in" filter="fade">
                                      <p:cBhvr>
                                        <p:cTn id="10" dur="1000"/>
                                        <p:tgtEl>
                                          <p:spTgt spid="445"/>
                                        </p:tgtEl>
                                      </p:cBhvr>
                                    </p:animEffect>
                                  </p:childTnLst>
                                </p:cTn>
                              </p:par>
                            </p:childTnLst>
                          </p:cTn>
                        </p:par>
                        <p:par>
                          <p:cTn id="11" fill="hold">
                            <p:stCondLst>
                              <p:cond delay="1250"/>
                            </p:stCondLst>
                            <p:childTnLst>
                              <p:par>
                                <p:cTn id="12" presetID="16" presetClass="entr" presetSubtype="21" fill="hold" nodeType="afterEffect">
                                  <p:stCondLst>
                                    <p:cond delay="250"/>
                                  </p:stCondLst>
                                  <p:childTnLst>
                                    <p:set>
                                      <p:cBhvr>
                                        <p:cTn id="13" dur="1" fill="hold">
                                          <p:stCondLst>
                                            <p:cond delay="0"/>
                                          </p:stCondLst>
                                        </p:cTn>
                                        <p:tgtEl>
                                          <p:spTgt spid="446">
                                            <p:txEl>
                                              <p:pRg st="0" end="0"/>
                                            </p:txEl>
                                          </p:spTgt>
                                        </p:tgtEl>
                                        <p:attrNameLst>
                                          <p:attrName>style.visibility</p:attrName>
                                        </p:attrNameLst>
                                      </p:cBhvr>
                                      <p:to>
                                        <p:strVal val="visible"/>
                                      </p:to>
                                    </p:set>
                                    <p:animEffect transition="in" filter="barn(inVertical)">
                                      <p:cBhvr>
                                        <p:cTn id="14" dur="500"/>
                                        <p:tgtEl>
                                          <p:spTgt spid="44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46">
                                            <p:txEl>
                                              <p:pRg st="9" end="9"/>
                                            </p:txEl>
                                          </p:spTgt>
                                        </p:tgtEl>
                                        <p:attrNameLst>
                                          <p:attrName>style.visibility</p:attrName>
                                        </p:attrNameLst>
                                      </p:cBhvr>
                                      <p:to>
                                        <p:strVal val="visible"/>
                                      </p:to>
                                    </p:set>
                                    <p:animEffect transition="in" filter="barn(inVertical)">
                                      <p:cBhvr>
                                        <p:cTn id="19" dur="500"/>
                                        <p:tgtEl>
                                          <p:spTgt spid="446">
                                            <p:txEl>
                                              <p:pRg st="9" end="9"/>
                                            </p:txEl>
                                          </p:spTgt>
                                        </p:tgtEl>
                                      </p:cBhvr>
                                    </p:animEffect>
                                  </p:childTnLst>
                                </p:cTn>
                              </p:par>
                            </p:childTnLst>
                          </p:cTn>
                        </p:par>
                        <p:par>
                          <p:cTn id="20" fill="hold">
                            <p:stCondLst>
                              <p:cond delay="500"/>
                            </p:stCondLst>
                            <p:childTnLst>
                              <p:par>
                                <p:cTn id="21" presetID="53" presetClass="entr" presetSubtype="16" fill="hold" nodeType="afterEffect">
                                  <p:stCondLst>
                                    <p:cond delay="750"/>
                                  </p:stCondLst>
                                  <p:childTnLst>
                                    <p:set>
                                      <p:cBhvr>
                                        <p:cTn id="22" dur="1" fill="hold">
                                          <p:stCondLst>
                                            <p:cond delay="0"/>
                                          </p:stCondLst>
                                        </p:cTn>
                                        <p:tgtEl>
                                          <p:spTgt spid="446">
                                            <p:txEl>
                                              <p:pRg st="11" end="11"/>
                                            </p:txEl>
                                          </p:spTgt>
                                        </p:tgtEl>
                                        <p:attrNameLst>
                                          <p:attrName>style.visibility</p:attrName>
                                        </p:attrNameLst>
                                      </p:cBhvr>
                                      <p:to>
                                        <p:strVal val="visible"/>
                                      </p:to>
                                    </p:set>
                                    <p:anim calcmode="lin" valueType="num">
                                      <p:cBhvr>
                                        <p:cTn id="23" dur="500" fill="hold"/>
                                        <p:tgtEl>
                                          <p:spTgt spid="446">
                                            <p:txEl>
                                              <p:pRg st="11" end="11"/>
                                            </p:txEl>
                                          </p:spTgt>
                                        </p:tgtEl>
                                        <p:attrNameLst>
                                          <p:attrName>ppt_w</p:attrName>
                                        </p:attrNameLst>
                                      </p:cBhvr>
                                      <p:tavLst>
                                        <p:tav tm="0">
                                          <p:val>
                                            <p:fltVal val="0"/>
                                          </p:val>
                                        </p:tav>
                                        <p:tav tm="100000">
                                          <p:val>
                                            <p:strVal val="#ppt_w"/>
                                          </p:val>
                                        </p:tav>
                                      </p:tavLst>
                                    </p:anim>
                                    <p:anim calcmode="lin" valueType="num">
                                      <p:cBhvr>
                                        <p:cTn id="24" dur="500" fill="hold"/>
                                        <p:tgtEl>
                                          <p:spTgt spid="446">
                                            <p:txEl>
                                              <p:pRg st="11" end="11"/>
                                            </p:txEl>
                                          </p:spTgt>
                                        </p:tgtEl>
                                        <p:attrNameLst>
                                          <p:attrName>ppt_h</p:attrName>
                                        </p:attrNameLst>
                                      </p:cBhvr>
                                      <p:tavLst>
                                        <p:tav tm="0">
                                          <p:val>
                                            <p:fltVal val="0"/>
                                          </p:val>
                                        </p:tav>
                                        <p:tav tm="100000">
                                          <p:val>
                                            <p:strVal val="#ppt_h"/>
                                          </p:val>
                                        </p:tav>
                                      </p:tavLst>
                                    </p:anim>
                                    <p:animEffect transition="in" filter="fade">
                                      <p:cBhvr>
                                        <p:cTn id="25" dur="500"/>
                                        <p:tgtEl>
                                          <p:spTgt spid="4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8"/>
          <p:cNvSpPr txBox="1">
            <a:spLocks noGrp="1"/>
          </p:cNvSpPr>
          <p:nvPr>
            <p:ph type="title"/>
          </p:nvPr>
        </p:nvSpPr>
        <p:spPr>
          <a:xfrm>
            <a:off x="604325" y="6661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Table Alias</a:t>
            </a:r>
            <a:endParaRPr dirty="0"/>
          </a:p>
        </p:txBody>
      </p:sp>
      <p:sp>
        <p:nvSpPr>
          <p:cNvPr id="454" name="Google Shape;454;p58"/>
          <p:cNvSpPr txBox="1">
            <a:spLocks noGrp="1"/>
          </p:cNvSpPr>
          <p:nvPr>
            <p:ph type="body" idx="1"/>
          </p:nvPr>
        </p:nvSpPr>
        <p:spPr>
          <a:xfrm>
            <a:off x="274320" y="898086"/>
            <a:ext cx="8732520" cy="4578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Using an </a:t>
            </a:r>
            <a:r>
              <a:rPr lang="en-US" sz="2200" b="1" dirty="0">
                <a:latin typeface="Lato"/>
                <a:ea typeface="Lato"/>
                <a:cs typeface="Lato"/>
                <a:sym typeface="Lato"/>
              </a:rPr>
              <a:t>Alias </a:t>
            </a:r>
            <a:r>
              <a:rPr lang="en-US" sz="2200" dirty="0"/>
              <a:t>is a great way to reduce text on your screen:</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Notice that we have temporarily </a:t>
            </a:r>
            <a:r>
              <a:rPr lang="en-US" sz="2200" b="1" dirty="0"/>
              <a:t>RENAMED</a:t>
            </a:r>
            <a:r>
              <a:rPr lang="en-US" sz="2200" dirty="0"/>
              <a:t> our tables for this query:</a:t>
            </a:r>
            <a:br>
              <a:rPr lang="en-US" sz="2200" dirty="0"/>
            </a:br>
            <a:endParaRPr sz="2200" dirty="0"/>
          </a:p>
          <a:p>
            <a:pPr marL="0" lvl="0" indent="0" algn="l" rtl="0">
              <a:spcBef>
                <a:spcPts val="0"/>
              </a:spcBef>
              <a:spcAft>
                <a:spcPts val="0"/>
              </a:spcAft>
              <a:buSzPts val="2400"/>
              <a:buNone/>
            </a:pPr>
            <a:r>
              <a:rPr lang="en-US" sz="2200" b="1" dirty="0">
                <a:latin typeface="Lato"/>
                <a:ea typeface="Lato"/>
                <a:cs typeface="Lato"/>
                <a:sym typeface="Lato"/>
              </a:rPr>
              <a:t>Regions </a:t>
            </a:r>
            <a:r>
              <a:rPr lang="en-US" sz="2200" dirty="0"/>
              <a:t>to the letter</a:t>
            </a:r>
            <a:r>
              <a:rPr lang="en-US" sz="2200" b="1" dirty="0">
                <a:latin typeface="Lato"/>
                <a:ea typeface="Lato"/>
                <a:cs typeface="Lato"/>
                <a:sym typeface="Lato"/>
              </a:rPr>
              <a:t> </a:t>
            </a:r>
            <a:r>
              <a:rPr lang="en-US" sz="2200" b="1" dirty="0">
                <a:solidFill>
                  <a:srgbClr val="990000"/>
                </a:solidFill>
                <a:latin typeface="Lato"/>
                <a:ea typeface="Lato"/>
                <a:cs typeface="Lato"/>
                <a:sym typeface="Lato"/>
              </a:rPr>
              <a:t>r </a:t>
            </a:r>
            <a:endParaRPr sz="2200" dirty="0"/>
          </a:p>
          <a:p>
            <a:pPr marL="0" lvl="0" indent="0" algn="l" rtl="0">
              <a:spcBef>
                <a:spcPts val="0"/>
              </a:spcBef>
              <a:spcAft>
                <a:spcPts val="0"/>
              </a:spcAft>
              <a:buSzPts val="2400"/>
              <a:buNone/>
            </a:pPr>
            <a:r>
              <a:rPr lang="en-US" sz="2200" b="1" dirty="0">
                <a:latin typeface="Lato"/>
                <a:ea typeface="Lato"/>
                <a:cs typeface="Lato"/>
                <a:sym typeface="Lato"/>
              </a:rPr>
              <a:t>Countries </a:t>
            </a:r>
            <a:r>
              <a:rPr lang="en-US" sz="2200" dirty="0"/>
              <a:t>to the letter </a:t>
            </a:r>
            <a:r>
              <a:rPr lang="en-US" sz="2200" b="1" dirty="0">
                <a:solidFill>
                  <a:srgbClr val="274E13"/>
                </a:solidFill>
                <a:latin typeface="Lato"/>
                <a:ea typeface="Lato"/>
                <a:cs typeface="Lato"/>
                <a:sym typeface="Lato"/>
              </a:rPr>
              <a:t>c</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Your alias name may be longer for clarity, but you’ll often see short names to reduce text.</a:t>
            </a:r>
            <a:endParaRPr sz="2200" dirty="0"/>
          </a:p>
        </p:txBody>
      </p:sp>
      <p:sp>
        <p:nvSpPr>
          <p:cNvPr id="455" name="Google Shape;455;p58"/>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21</a:t>
            </a:fld>
            <a:endParaRPr/>
          </a:p>
        </p:txBody>
      </p:sp>
      <p:sp>
        <p:nvSpPr>
          <p:cNvPr id="456" name="Google Shape;456;p58"/>
          <p:cNvSpPr txBox="1"/>
          <p:nvPr/>
        </p:nvSpPr>
        <p:spPr>
          <a:xfrm>
            <a:off x="473342" y="1414336"/>
            <a:ext cx="8325900" cy="14508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rgbClr val="990000"/>
                </a:solidFill>
                <a:latin typeface="IBM Plex Mono"/>
                <a:ea typeface="IBM Plex Mono"/>
                <a:cs typeface="IBM Plex Mono"/>
                <a:sym typeface="IBM Plex Mono"/>
              </a:rPr>
              <a:t>r</a:t>
            </a:r>
            <a:r>
              <a:rPr lang="en-US" sz="2000" b="1" dirty="0" err="1">
                <a:solidFill>
                  <a:srgbClr val="595959"/>
                </a:solidFill>
                <a:latin typeface="IBM Plex Mono"/>
                <a:ea typeface="IBM Plex Mono"/>
                <a:cs typeface="IBM Plex Mono"/>
                <a:sym typeface="IBM Plex Mono"/>
              </a:rPr>
              <a:t>.region_id</a:t>
            </a:r>
            <a:r>
              <a:rPr lang="en-US" sz="2000" b="1" dirty="0">
                <a:solidFill>
                  <a:srgbClr val="595959"/>
                </a:solidFill>
                <a:latin typeface="IBM Plex Mono"/>
                <a:ea typeface="IBM Plex Mono"/>
                <a:cs typeface="IBM Plex Mono"/>
                <a:sym typeface="IBM Plex Mono"/>
              </a:rPr>
              <a:t>, </a:t>
            </a:r>
            <a:r>
              <a:rPr lang="en-US" sz="2000" b="1" dirty="0" err="1">
                <a:solidFill>
                  <a:srgbClr val="990000"/>
                </a:solidFill>
                <a:latin typeface="IBM Plex Mono"/>
                <a:ea typeface="IBM Plex Mono"/>
                <a:cs typeface="IBM Plex Mono"/>
                <a:sym typeface="IBM Plex Mono"/>
              </a:rPr>
              <a:t>r</a:t>
            </a:r>
            <a:r>
              <a:rPr lang="en-US" sz="2000" b="1" dirty="0" err="1">
                <a:solidFill>
                  <a:srgbClr val="595959"/>
                </a:solidFill>
                <a:latin typeface="IBM Plex Mono"/>
                <a:ea typeface="IBM Plex Mono"/>
                <a:cs typeface="IBM Plex Mono"/>
                <a:sym typeface="IBM Plex Mono"/>
              </a:rPr>
              <a:t>.region_name</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a:t>
            </a:r>
            <a:r>
              <a:rPr lang="en-US" sz="2000" b="1" dirty="0" err="1">
                <a:solidFill>
                  <a:srgbClr val="274E13"/>
                </a:solidFill>
                <a:latin typeface="IBM Plex Mono"/>
                <a:ea typeface="IBM Plex Mono"/>
                <a:cs typeface="IBM Plex Mono"/>
                <a:sym typeface="IBM Plex Mono"/>
              </a:rPr>
              <a:t>c</a:t>
            </a:r>
            <a:r>
              <a:rPr lang="en-US" sz="2000" b="1" dirty="0" err="1">
                <a:solidFill>
                  <a:srgbClr val="595959"/>
                </a:solidFill>
                <a:latin typeface="IBM Plex Mono"/>
                <a:ea typeface="IBM Plex Mono"/>
                <a:cs typeface="IBM Plex Mono"/>
                <a:sym typeface="IBM Plex Mono"/>
              </a:rPr>
              <a:t>.country_id</a:t>
            </a:r>
            <a:r>
              <a:rPr lang="en-US" sz="2000" b="1" dirty="0">
                <a:solidFill>
                  <a:srgbClr val="595959"/>
                </a:solidFill>
                <a:latin typeface="IBM Plex Mono"/>
                <a:ea typeface="IBM Plex Mono"/>
                <a:cs typeface="IBM Plex Mono"/>
                <a:sym typeface="IBM Plex Mono"/>
              </a:rPr>
              <a:t>, </a:t>
            </a:r>
            <a:r>
              <a:rPr lang="en-US" sz="2000" b="1" dirty="0" err="1">
                <a:solidFill>
                  <a:srgbClr val="274E13"/>
                </a:solidFill>
                <a:latin typeface="IBM Plex Mono"/>
                <a:ea typeface="IBM Plex Mono"/>
                <a:cs typeface="IBM Plex Mono"/>
                <a:sym typeface="IBM Plex Mono"/>
              </a:rPr>
              <a:t>c</a:t>
            </a:r>
            <a:r>
              <a:rPr lang="en-US" sz="2000" b="1" dirty="0" err="1">
                <a:solidFill>
                  <a:schemeClr val="accent1"/>
                </a:solidFill>
                <a:latin typeface="IBM Plex Mono"/>
                <a:ea typeface="IBM Plex Mono"/>
                <a:cs typeface="IBM Plex Mono"/>
                <a:sym typeface="IBM Plex Mono"/>
              </a:rPr>
              <a:t>.country_name</a:t>
            </a:r>
            <a:r>
              <a:rPr lang="en-US" sz="2000" b="1" dirty="0">
                <a:solidFill>
                  <a:schemeClr val="accent1"/>
                </a:solidFill>
                <a:latin typeface="IBM Plex Mono"/>
                <a:ea typeface="IBM Plex Mono"/>
                <a:cs typeface="IBM Plex Mono"/>
                <a:sym typeface="IBM Plex Mono"/>
              </a:rPr>
              <a:t>, </a:t>
            </a:r>
            <a:r>
              <a:rPr lang="en-US" sz="2000" b="1" dirty="0" err="1">
                <a:solidFill>
                  <a:srgbClr val="274E13"/>
                </a:solidFill>
                <a:latin typeface="IBM Plex Mono"/>
                <a:ea typeface="IBM Plex Mono"/>
                <a:cs typeface="IBM Plex Mono"/>
                <a:sym typeface="IBM Plex Mono"/>
              </a:rPr>
              <a:t>c</a:t>
            </a:r>
            <a:r>
              <a:rPr lang="en-US" sz="2000" b="1" dirty="0" err="1">
                <a:solidFill>
                  <a:schemeClr val="accent1"/>
                </a:solidFill>
                <a:latin typeface="IBM Plex Mono"/>
                <a:ea typeface="IBM Plex Mono"/>
                <a:cs typeface="IBM Plex Mono"/>
                <a:sym typeface="IBM Plex Mono"/>
              </a:rPr>
              <a:t>.region_id</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rgbClr val="595959"/>
                </a:solidFill>
                <a:latin typeface="IBM Plex Mono"/>
                <a:ea typeface="IBM Plex Mono"/>
                <a:cs typeface="IBM Plex Mono"/>
                <a:sym typeface="IBM Plex Mono"/>
              </a:rPr>
              <a:t>regions </a:t>
            </a:r>
            <a:r>
              <a:rPr lang="en-US" sz="2000" b="1" dirty="0">
                <a:solidFill>
                  <a:srgbClr val="990000"/>
                </a:solidFill>
                <a:latin typeface="IBM Plex Mono"/>
                <a:ea typeface="IBM Plex Mono"/>
                <a:cs typeface="IBM Plex Mono"/>
                <a:sym typeface="IBM Plex Mono"/>
              </a:rPr>
              <a:t>r</a:t>
            </a:r>
            <a:endParaRPr sz="2000" b="1" dirty="0">
              <a:solidFill>
                <a:srgbClr val="990000"/>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rgbClr val="595959"/>
                </a:solidFill>
                <a:latin typeface="IBM Plex Mono"/>
                <a:ea typeface="IBM Plex Mono"/>
                <a:cs typeface="IBM Plex Mono"/>
                <a:sym typeface="IBM Plex Mono"/>
              </a:rPr>
              <a:t>countries </a:t>
            </a:r>
            <a:r>
              <a:rPr lang="en-US" sz="2000" b="1" dirty="0">
                <a:solidFill>
                  <a:srgbClr val="274E13"/>
                </a:solidFill>
                <a:latin typeface="IBM Plex Mono"/>
                <a:ea typeface="IBM Plex Mono"/>
                <a:cs typeface="IBM Plex Mono"/>
                <a:sym typeface="IBM Plex Mono"/>
              </a:rPr>
              <a:t>c</a:t>
            </a: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dirty="0" err="1">
                <a:solidFill>
                  <a:srgbClr val="990000"/>
                </a:solidFill>
                <a:latin typeface="IBM Plex Mono"/>
                <a:ea typeface="IBM Plex Mono"/>
                <a:cs typeface="IBM Plex Mono"/>
                <a:sym typeface="IBM Plex Mono"/>
              </a:rPr>
              <a:t>r</a:t>
            </a:r>
            <a:r>
              <a:rPr lang="en-US" sz="2000" b="1" dirty="0" err="1">
                <a:solidFill>
                  <a:srgbClr val="595959"/>
                </a:solidFill>
                <a:latin typeface="IBM Plex Mono"/>
                <a:ea typeface="IBM Plex Mono"/>
                <a:cs typeface="IBM Plex Mono"/>
                <a:sym typeface="IBM Plex Mono"/>
              </a:rPr>
              <a:t>.region_id</a:t>
            </a:r>
            <a:r>
              <a:rPr lang="en-US" sz="2000" b="1" dirty="0">
                <a:solidFill>
                  <a:srgbClr val="595959"/>
                </a:solidFill>
                <a:latin typeface="IBM Plex Mono"/>
                <a:ea typeface="IBM Plex Mono"/>
                <a:cs typeface="IBM Plex Mono"/>
                <a:sym typeface="IBM Plex Mono"/>
              </a:rPr>
              <a:t> = </a:t>
            </a:r>
            <a:r>
              <a:rPr lang="en-US" sz="2000" b="1" dirty="0" err="1">
                <a:solidFill>
                  <a:srgbClr val="274E13"/>
                </a:solidFill>
                <a:latin typeface="IBM Plex Mono"/>
                <a:ea typeface="IBM Plex Mono"/>
                <a:cs typeface="IBM Plex Mono"/>
                <a:sym typeface="IBM Plex Mono"/>
              </a:rPr>
              <a:t>c</a:t>
            </a:r>
            <a:r>
              <a:rPr lang="en-US" sz="2000" b="1" dirty="0" err="1">
                <a:solidFill>
                  <a:srgbClr val="595959"/>
                </a:solidFill>
                <a:latin typeface="IBM Plex Mono"/>
                <a:ea typeface="IBM Plex Mono"/>
                <a:cs typeface="IBM Plex Mono"/>
                <a:sym typeface="IBM Plex Mono"/>
              </a:rPr>
              <a:t>.region_id</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
        <p:nvSpPr>
          <p:cNvPr id="2" name="Oval 1"/>
          <p:cNvSpPr/>
          <p:nvPr/>
        </p:nvSpPr>
        <p:spPr>
          <a:xfrm>
            <a:off x="2435441" y="2139696"/>
            <a:ext cx="365760" cy="29260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96" y="2443454"/>
            <a:ext cx="365760" cy="292608"/>
          </a:xfrm>
          <a:prstGeom prst="ellipse">
            <a:avLst/>
          </a:prstGeom>
          <a:noFill/>
          <a:ln w="28575">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FFFF"/>
                </a:solidFill>
              </a:ln>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53"/>
                                        </p:tgtEl>
                                        <p:attrNameLst>
                                          <p:attrName>style.visibility</p:attrName>
                                        </p:attrNameLst>
                                      </p:cBhvr>
                                      <p:to>
                                        <p:strVal val="visible"/>
                                      </p:to>
                                    </p:set>
                                    <p:anim calcmode="lin" valueType="num">
                                      <p:cBhvr>
                                        <p:cTn id="7" dur="1000" fill="hold"/>
                                        <p:tgtEl>
                                          <p:spTgt spid="453"/>
                                        </p:tgtEl>
                                        <p:attrNameLst>
                                          <p:attrName>ppt_w</p:attrName>
                                        </p:attrNameLst>
                                      </p:cBhvr>
                                      <p:tavLst>
                                        <p:tav tm="0">
                                          <p:val>
                                            <p:fltVal val="0"/>
                                          </p:val>
                                        </p:tav>
                                        <p:tav tm="100000">
                                          <p:val>
                                            <p:strVal val="#ppt_w"/>
                                          </p:val>
                                        </p:tav>
                                      </p:tavLst>
                                    </p:anim>
                                    <p:anim calcmode="lin" valueType="num">
                                      <p:cBhvr>
                                        <p:cTn id="8" dur="1000" fill="hold"/>
                                        <p:tgtEl>
                                          <p:spTgt spid="453"/>
                                        </p:tgtEl>
                                        <p:attrNameLst>
                                          <p:attrName>ppt_h</p:attrName>
                                        </p:attrNameLst>
                                      </p:cBhvr>
                                      <p:tavLst>
                                        <p:tav tm="0">
                                          <p:val>
                                            <p:fltVal val="0"/>
                                          </p:val>
                                        </p:tav>
                                        <p:tav tm="100000">
                                          <p:val>
                                            <p:strVal val="#ppt_h"/>
                                          </p:val>
                                        </p:tav>
                                      </p:tavLst>
                                    </p:anim>
                                    <p:anim calcmode="lin" valueType="num">
                                      <p:cBhvr>
                                        <p:cTn id="9" dur="1000" fill="hold"/>
                                        <p:tgtEl>
                                          <p:spTgt spid="453"/>
                                        </p:tgtEl>
                                        <p:attrNameLst>
                                          <p:attrName>style.rotation</p:attrName>
                                        </p:attrNameLst>
                                      </p:cBhvr>
                                      <p:tavLst>
                                        <p:tav tm="0">
                                          <p:val>
                                            <p:fltVal val="90"/>
                                          </p:val>
                                        </p:tav>
                                        <p:tav tm="100000">
                                          <p:val>
                                            <p:fltVal val="0"/>
                                          </p:val>
                                        </p:tav>
                                      </p:tavLst>
                                    </p:anim>
                                    <p:animEffect transition="in" filter="fade">
                                      <p:cBhvr>
                                        <p:cTn id="10" dur="1000"/>
                                        <p:tgtEl>
                                          <p:spTgt spid="453"/>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454">
                                            <p:txEl>
                                              <p:pRg st="0" end="0"/>
                                            </p:txEl>
                                          </p:spTgt>
                                        </p:tgtEl>
                                        <p:attrNameLst>
                                          <p:attrName>style.visibility</p:attrName>
                                        </p:attrNameLst>
                                      </p:cBhvr>
                                      <p:to>
                                        <p:strVal val="visible"/>
                                      </p:to>
                                    </p:set>
                                    <p:animEffect transition="in" filter="barn(inVertical)">
                                      <p:cBhvr>
                                        <p:cTn id="14" dur="500"/>
                                        <p:tgtEl>
                                          <p:spTgt spid="45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54">
                                            <p:txEl>
                                              <p:pRg st="6" end="6"/>
                                            </p:txEl>
                                          </p:spTgt>
                                        </p:tgtEl>
                                        <p:attrNameLst>
                                          <p:attrName>style.visibility</p:attrName>
                                        </p:attrNameLst>
                                      </p:cBhvr>
                                      <p:to>
                                        <p:strVal val="visible"/>
                                      </p:to>
                                    </p:set>
                                    <p:animEffect transition="in" filter="barn(inVertical)">
                                      <p:cBhvr>
                                        <p:cTn id="19" dur="500"/>
                                        <p:tgtEl>
                                          <p:spTgt spid="454">
                                            <p:txEl>
                                              <p:pRg st="6" end="6"/>
                                            </p:txEl>
                                          </p:spTgt>
                                        </p:tgtEl>
                                      </p:cBhvr>
                                    </p:animEffect>
                                  </p:childTnLst>
                                </p:cTn>
                              </p:par>
                            </p:childTnLst>
                          </p:cTn>
                        </p:par>
                        <p:par>
                          <p:cTn id="20" fill="hold">
                            <p:stCondLst>
                              <p:cond delay="500"/>
                            </p:stCondLst>
                            <p:childTnLst>
                              <p:par>
                                <p:cTn id="21" presetID="16" presetClass="entr" presetSubtype="21" fill="hold" nodeType="afterEffect">
                                  <p:stCondLst>
                                    <p:cond delay="750"/>
                                  </p:stCondLst>
                                  <p:childTnLst>
                                    <p:set>
                                      <p:cBhvr>
                                        <p:cTn id="22" dur="1" fill="hold">
                                          <p:stCondLst>
                                            <p:cond delay="0"/>
                                          </p:stCondLst>
                                        </p:cTn>
                                        <p:tgtEl>
                                          <p:spTgt spid="454">
                                            <p:txEl>
                                              <p:pRg st="7" end="7"/>
                                            </p:txEl>
                                          </p:spTgt>
                                        </p:tgtEl>
                                        <p:attrNameLst>
                                          <p:attrName>style.visibility</p:attrName>
                                        </p:attrNameLst>
                                      </p:cBhvr>
                                      <p:to>
                                        <p:strVal val="visible"/>
                                      </p:to>
                                    </p:set>
                                    <p:animEffect transition="in" filter="barn(inVertical)">
                                      <p:cBhvr>
                                        <p:cTn id="23" dur="500"/>
                                        <p:tgtEl>
                                          <p:spTgt spid="454">
                                            <p:txEl>
                                              <p:pRg st="7" end="7"/>
                                            </p:txEl>
                                          </p:spTgt>
                                        </p:tgtEl>
                                      </p:cBhvr>
                                    </p:animEffect>
                                  </p:childTnLst>
                                </p:cTn>
                              </p:par>
                            </p:childTnLst>
                          </p:cTn>
                        </p:par>
                        <p:par>
                          <p:cTn id="24" fill="hold">
                            <p:stCondLst>
                              <p:cond delay="1750"/>
                            </p:stCondLst>
                            <p:childTnLst>
                              <p:par>
                                <p:cTn id="25" presetID="26" presetClass="entr" presetSubtype="0" fill="hold" grpId="0" nodeType="afterEffect">
                                  <p:stCondLst>
                                    <p:cond delay="75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80">
                                          <p:stCondLst>
                                            <p:cond delay="0"/>
                                          </p:stCondLst>
                                        </p:cTn>
                                        <p:tgtEl>
                                          <p:spTgt spid="2"/>
                                        </p:tgtEl>
                                      </p:cBhvr>
                                    </p:animEffect>
                                    <p:anim calcmode="lin" valueType="num">
                                      <p:cBhvr>
                                        <p:cTn id="2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3" dur="26">
                                          <p:stCondLst>
                                            <p:cond delay="650"/>
                                          </p:stCondLst>
                                        </p:cTn>
                                        <p:tgtEl>
                                          <p:spTgt spid="2"/>
                                        </p:tgtEl>
                                      </p:cBhvr>
                                      <p:to x="100000" y="60000"/>
                                    </p:animScale>
                                    <p:animScale>
                                      <p:cBhvr>
                                        <p:cTn id="34" dur="166" decel="50000">
                                          <p:stCondLst>
                                            <p:cond delay="676"/>
                                          </p:stCondLst>
                                        </p:cTn>
                                        <p:tgtEl>
                                          <p:spTgt spid="2"/>
                                        </p:tgtEl>
                                      </p:cBhvr>
                                      <p:to x="100000" y="100000"/>
                                    </p:animScale>
                                    <p:animScale>
                                      <p:cBhvr>
                                        <p:cTn id="35" dur="26">
                                          <p:stCondLst>
                                            <p:cond delay="1312"/>
                                          </p:stCondLst>
                                        </p:cTn>
                                        <p:tgtEl>
                                          <p:spTgt spid="2"/>
                                        </p:tgtEl>
                                      </p:cBhvr>
                                      <p:to x="100000" y="80000"/>
                                    </p:animScale>
                                    <p:animScale>
                                      <p:cBhvr>
                                        <p:cTn id="36" dur="166" decel="50000">
                                          <p:stCondLst>
                                            <p:cond delay="1338"/>
                                          </p:stCondLst>
                                        </p:cTn>
                                        <p:tgtEl>
                                          <p:spTgt spid="2"/>
                                        </p:tgtEl>
                                      </p:cBhvr>
                                      <p:to x="100000" y="100000"/>
                                    </p:animScale>
                                    <p:animScale>
                                      <p:cBhvr>
                                        <p:cTn id="37" dur="26">
                                          <p:stCondLst>
                                            <p:cond delay="1642"/>
                                          </p:stCondLst>
                                        </p:cTn>
                                        <p:tgtEl>
                                          <p:spTgt spid="2"/>
                                        </p:tgtEl>
                                      </p:cBhvr>
                                      <p:to x="100000" y="90000"/>
                                    </p:animScale>
                                    <p:animScale>
                                      <p:cBhvr>
                                        <p:cTn id="38" dur="166" decel="50000">
                                          <p:stCondLst>
                                            <p:cond delay="1668"/>
                                          </p:stCondLst>
                                        </p:cTn>
                                        <p:tgtEl>
                                          <p:spTgt spid="2"/>
                                        </p:tgtEl>
                                      </p:cBhvr>
                                      <p:to x="100000" y="100000"/>
                                    </p:animScale>
                                    <p:animScale>
                                      <p:cBhvr>
                                        <p:cTn id="39" dur="26">
                                          <p:stCondLst>
                                            <p:cond delay="1808"/>
                                          </p:stCondLst>
                                        </p:cTn>
                                        <p:tgtEl>
                                          <p:spTgt spid="2"/>
                                        </p:tgtEl>
                                      </p:cBhvr>
                                      <p:to x="100000" y="95000"/>
                                    </p:animScale>
                                    <p:animScale>
                                      <p:cBhvr>
                                        <p:cTn id="40" dur="166" decel="50000">
                                          <p:stCondLst>
                                            <p:cond delay="1834"/>
                                          </p:stCondLst>
                                        </p:cTn>
                                        <p:tgtEl>
                                          <p:spTgt spid="2"/>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54">
                                            <p:txEl>
                                              <p:pRg st="8" end="8"/>
                                            </p:txEl>
                                          </p:spTgt>
                                        </p:tgtEl>
                                        <p:attrNameLst>
                                          <p:attrName>style.visibility</p:attrName>
                                        </p:attrNameLst>
                                      </p:cBhvr>
                                      <p:to>
                                        <p:strVal val="visible"/>
                                      </p:to>
                                    </p:set>
                                    <p:animEffect transition="in" filter="barn(inVertical)">
                                      <p:cBhvr>
                                        <p:cTn id="45" dur="500"/>
                                        <p:tgtEl>
                                          <p:spTgt spid="454">
                                            <p:txEl>
                                              <p:pRg st="8" end="8"/>
                                            </p:txEl>
                                          </p:spTgt>
                                        </p:tgtEl>
                                      </p:cBhvr>
                                    </p:animEffect>
                                  </p:childTnLst>
                                </p:cTn>
                              </p:par>
                            </p:childTnLst>
                          </p:cTn>
                        </p:par>
                        <p:par>
                          <p:cTn id="46" fill="hold">
                            <p:stCondLst>
                              <p:cond delay="500"/>
                            </p:stCondLst>
                            <p:childTnLst>
                              <p:par>
                                <p:cTn id="47" presetID="26" presetClass="entr" presetSubtype="0" fill="hold" grpId="0" nodeType="afterEffect">
                                  <p:stCondLst>
                                    <p:cond delay="750"/>
                                  </p:stCondLst>
                                  <p:childTnLst>
                                    <p:set>
                                      <p:cBhvr>
                                        <p:cTn id="48" dur="1" fill="hold">
                                          <p:stCondLst>
                                            <p:cond delay="0"/>
                                          </p:stCondLst>
                                        </p:cTn>
                                        <p:tgtEl>
                                          <p:spTgt spid="7"/>
                                        </p:tgtEl>
                                        <p:attrNameLst>
                                          <p:attrName>style.visibility</p:attrName>
                                        </p:attrNameLst>
                                      </p:cBhvr>
                                      <p:to>
                                        <p:strVal val="visible"/>
                                      </p:to>
                                    </p:set>
                                    <p:animEffect transition="in" filter="wipe(down)">
                                      <p:cBhvr>
                                        <p:cTn id="49" dur="580">
                                          <p:stCondLst>
                                            <p:cond delay="0"/>
                                          </p:stCondLst>
                                        </p:cTn>
                                        <p:tgtEl>
                                          <p:spTgt spid="7"/>
                                        </p:tgtEl>
                                      </p:cBhvr>
                                    </p:animEffect>
                                    <p:anim calcmode="lin" valueType="num">
                                      <p:cBhvr>
                                        <p:cTn id="5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5" dur="26">
                                          <p:stCondLst>
                                            <p:cond delay="650"/>
                                          </p:stCondLst>
                                        </p:cTn>
                                        <p:tgtEl>
                                          <p:spTgt spid="7"/>
                                        </p:tgtEl>
                                      </p:cBhvr>
                                      <p:to x="100000" y="60000"/>
                                    </p:animScale>
                                    <p:animScale>
                                      <p:cBhvr>
                                        <p:cTn id="56" dur="166" decel="50000">
                                          <p:stCondLst>
                                            <p:cond delay="676"/>
                                          </p:stCondLst>
                                        </p:cTn>
                                        <p:tgtEl>
                                          <p:spTgt spid="7"/>
                                        </p:tgtEl>
                                      </p:cBhvr>
                                      <p:to x="100000" y="100000"/>
                                    </p:animScale>
                                    <p:animScale>
                                      <p:cBhvr>
                                        <p:cTn id="57" dur="26">
                                          <p:stCondLst>
                                            <p:cond delay="1312"/>
                                          </p:stCondLst>
                                        </p:cTn>
                                        <p:tgtEl>
                                          <p:spTgt spid="7"/>
                                        </p:tgtEl>
                                      </p:cBhvr>
                                      <p:to x="100000" y="80000"/>
                                    </p:animScale>
                                    <p:animScale>
                                      <p:cBhvr>
                                        <p:cTn id="58" dur="166" decel="50000">
                                          <p:stCondLst>
                                            <p:cond delay="1338"/>
                                          </p:stCondLst>
                                        </p:cTn>
                                        <p:tgtEl>
                                          <p:spTgt spid="7"/>
                                        </p:tgtEl>
                                      </p:cBhvr>
                                      <p:to x="100000" y="100000"/>
                                    </p:animScale>
                                    <p:animScale>
                                      <p:cBhvr>
                                        <p:cTn id="59" dur="26">
                                          <p:stCondLst>
                                            <p:cond delay="1642"/>
                                          </p:stCondLst>
                                        </p:cTn>
                                        <p:tgtEl>
                                          <p:spTgt spid="7"/>
                                        </p:tgtEl>
                                      </p:cBhvr>
                                      <p:to x="100000" y="90000"/>
                                    </p:animScale>
                                    <p:animScale>
                                      <p:cBhvr>
                                        <p:cTn id="60" dur="166" decel="50000">
                                          <p:stCondLst>
                                            <p:cond delay="1668"/>
                                          </p:stCondLst>
                                        </p:cTn>
                                        <p:tgtEl>
                                          <p:spTgt spid="7"/>
                                        </p:tgtEl>
                                      </p:cBhvr>
                                      <p:to x="100000" y="100000"/>
                                    </p:animScale>
                                    <p:animScale>
                                      <p:cBhvr>
                                        <p:cTn id="61" dur="26">
                                          <p:stCondLst>
                                            <p:cond delay="1808"/>
                                          </p:stCondLst>
                                        </p:cTn>
                                        <p:tgtEl>
                                          <p:spTgt spid="7"/>
                                        </p:tgtEl>
                                      </p:cBhvr>
                                      <p:to x="100000" y="95000"/>
                                    </p:animScale>
                                    <p:animScale>
                                      <p:cBhvr>
                                        <p:cTn id="62" dur="166" decel="50000">
                                          <p:stCondLst>
                                            <p:cond delay="1834"/>
                                          </p:stCondLst>
                                        </p:cTn>
                                        <p:tgtEl>
                                          <p:spTgt spid="7"/>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454">
                                            <p:txEl>
                                              <p:pRg st="10" end="10"/>
                                            </p:txEl>
                                          </p:spTgt>
                                        </p:tgtEl>
                                        <p:attrNameLst>
                                          <p:attrName>style.visibility</p:attrName>
                                        </p:attrNameLst>
                                      </p:cBhvr>
                                      <p:to>
                                        <p:strVal val="visible"/>
                                      </p:to>
                                    </p:set>
                                    <p:animEffect transition="in" filter="barn(inVertical)">
                                      <p:cBhvr>
                                        <p:cTn id="67" dur="500"/>
                                        <p:tgtEl>
                                          <p:spTgt spid="45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p:bldP spid="2"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9"/>
          <p:cNvSpPr txBox="1">
            <a:spLocks noGrp="1"/>
          </p:cNvSpPr>
          <p:nvPr>
            <p:ph type="title"/>
          </p:nvPr>
        </p:nvSpPr>
        <p:spPr>
          <a:xfrm>
            <a:off x="502925" y="9250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a:t>
            </a:r>
            <a:endParaRPr dirty="0"/>
          </a:p>
        </p:txBody>
      </p:sp>
      <p:sp>
        <p:nvSpPr>
          <p:cNvPr id="462" name="Google Shape;462;p59"/>
          <p:cNvSpPr txBox="1">
            <a:spLocks noGrp="1"/>
          </p:cNvSpPr>
          <p:nvPr>
            <p:ph type="body" idx="1"/>
          </p:nvPr>
        </p:nvSpPr>
        <p:spPr>
          <a:xfrm>
            <a:off x="502925" y="933562"/>
            <a:ext cx="8325900" cy="53117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dirty="0"/>
              <a:t>There are several kinds of JOINs in SQL.</a:t>
            </a: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r>
              <a:rPr lang="en-US" dirty="0"/>
              <a:t>The default </a:t>
            </a:r>
            <a:r>
              <a:rPr lang="en-US" b="1" dirty="0"/>
              <a:t>JOIN</a:t>
            </a:r>
            <a:r>
              <a:rPr lang="en-US" dirty="0"/>
              <a:t> we performed is called an </a:t>
            </a:r>
            <a:r>
              <a:rPr lang="en-US" b="1" dirty="0">
                <a:solidFill>
                  <a:srgbClr val="336699"/>
                </a:solidFill>
                <a:latin typeface="IBM Plex Mono"/>
                <a:ea typeface="IBM Plex Mono"/>
                <a:cs typeface="IBM Plex Mono"/>
                <a:sym typeface="IBM Plex Mono"/>
              </a:rPr>
              <a:t>INNER JOIN</a:t>
            </a:r>
            <a:r>
              <a:rPr lang="en-US" dirty="0"/>
              <a:t>.</a:t>
            </a: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endParaRPr dirty="0"/>
          </a:p>
          <a:p>
            <a:pPr marL="0" lvl="0" indent="0" algn="l" rtl="0">
              <a:spcBef>
                <a:spcPts val="0"/>
              </a:spcBef>
              <a:spcAft>
                <a:spcPts val="0"/>
              </a:spcAft>
              <a:buSzPts val="2400"/>
              <a:buNone/>
            </a:pPr>
            <a:r>
              <a:rPr lang="en-US" dirty="0"/>
              <a:t>The keyword </a:t>
            </a:r>
            <a:r>
              <a:rPr lang="en-US" b="1" dirty="0">
                <a:solidFill>
                  <a:srgbClr val="336699"/>
                </a:solidFill>
                <a:latin typeface="IBM Plex Mono"/>
                <a:ea typeface="IBM Plex Mono"/>
                <a:cs typeface="IBM Plex Mono"/>
                <a:sym typeface="IBM Plex Mono"/>
              </a:rPr>
              <a:t>INNER</a:t>
            </a:r>
            <a:r>
              <a:rPr lang="en-US" dirty="0"/>
              <a:t> in the above code </a:t>
            </a:r>
            <a:r>
              <a:rPr lang="en-US" b="1" dirty="0"/>
              <a:t>is not necessary</a:t>
            </a:r>
            <a:r>
              <a:rPr lang="en-US" dirty="0"/>
              <a:t> </a:t>
            </a:r>
            <a:r>
              <a:rPr lang="en-US" i="1" dirty="0"/>
              <a:t>(but it will also work if you include it).</a:t>
            </a:r>
          </a:p>
          <a:p>
            <a:pPr marL="0" lvl="0" indent="0" algn="l" rtl="0">
              <a:spcBef>
                <a:spcPts val="0"/>
              </a:spcBef>
              <a:spcAft>
                <a:spcPts val="0"/>
              </a:spcAft>
              <a:buSzPts val="2400"/>
              <a:buNone/>
            </a:pPr>
            <a:endParaRPr lang="en-US" i="1" dirty="0"/>
          </a:p>
          <a:p>
            <a:pPr marL="0" lvl="0" indent="0" algn="l" rtl="0">
              <a:spcBef>
                <a:spcPts val="0"/>
              </a:spcBef>
              <a:spcAft>
                <a:spcPts val="0"/>
              </a:spcAft>
              <a:buSzPts val="2400"/>
              <a:buNone/>
            </a:pPr>
            <a:r>
              <a:rPr lang="en-US" dirty="0"/>
              <a:t>Typically it is </a:t>
            </a:r>
            <a:r>
              <a:rPr lang="en-US" b="1" dirty="0"/>
              <a:t>not</a:t>
            </a:r>
            <a:r>
              <a:rPr lang="en-US" dirty="0"/>
              <a:t> included</a:t>
            </a:r>
            <a:endParaRPr dirty="0"/>
          </a:p>
        </p:txBody>
      </p:sp>
      <p:sp>
        <p:nvSpPr>
          <p:cNvPr id="463" name="Google Shape;463;p5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22</a:t>
            </a:fld>
            <a:endParaRPr/>
          </a:p>
        </p:txBody>
      </p:sp>
      <p:sp>
        <p:nvSpPr>
          <p:cNvPr id="464" name="Google Shape;464;p59"/>
          <p:cNvSpPr txBox="1"/>
          <p:nvPr/>
        </p:nvSpPr>
        <p:spPr>
          <a:xfrm>
            <a:off x="604325" y="2249488"/>
            <a:ext cx="7833300" cy="1754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rgbClr val="595959"/>
                </a:solidFill>
                <a:latin typeface="IBM Plex Mono"/>
                <a:ea typeface="IBM Plex Mono"/>
                <a:cs typeface="IBM Plex Mono"/>
                <a:sym typeface="IBM Plex Mono"/>
              </a:rPr>
              <a:t>r.region_id</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r.region_name</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c.country_id</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c.country_name</a:t>
            </a:r>
            <a:r>
              <a:rPr lang="en-US" sz="2000" b="1" dirty="0">
                <a:solidFill>
                  <a:srgbClr val="595959"/>
                </a:solidFill>
                <a:latin typeface="IBM Plex Mono"/>
                <a:ea typeface="IBM Plex Mono"/>
                <a:cs typeface="IBM Plex Mono"/>
                <a:sym typeface="IBM Plex Mono"/>
              </a:rPr>
              <a:t>, </a:t>
            </a:r>
            <a:r>
              <a:rPr lang="en-US" sz="2000" b="1" dirty="0" err="1">
                <a:solidFill>
                  <a:srgbClr val="595959"/>
                </a:solidFill>
                <a:latin typeface="IBM Plex Mono"/>
                <a:ea typeface="IBM Plex Mono"/>
                <a:cs typeface="IBM Plex Mono"/>
                <a:sym typeface="IBM Plex Mono"/>
              </a:rPr>
              <a:t>c.region_id</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rgbClr val="595959"/>
                </a:solidFill>
                <a:latin typeface="IBM Plex Mono"/>
                <a:ea typeface="IBM Plex Mono"/>
                <a:cs typeface="IBM Plex Mono"/>
                <a:sym typeface="IBM Plex Mono"/>
              </a:rPr>
              <a:t>regions r</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INNER JOIN </a:t>
            </a:r>
            <a:r>
              <a:rPr lang="en-US" sz="2000" b="1" dirty="0">
                <a:solidFill>
                  <a:srgbClr val="595959"/>
                </a:solidFill>
                <a:latin typeface="IBM Plex Mono"/>
                <a:ea typeface="IBM Plex Mono"/>
                <a:cs typeface="IBM Plex Mono"/>
                <a:sym typeface="IBM Plex Mono"/>
              </a:rPr>
              <a:t>countries c </a:t>
            </a:r>
          </a:p>
          <a:p>
            <a:pPr marL="0" lvl="0" indent="0" algn="l" rtl="0">
              <a:spcBef>
                <a:spcPts val="0"/>
              </a:spcBef>
              <a:spcAft>
                <a:spcPts val="0"/>
              </a:spcAft>
              <a:buNone/>
            </a:pPr>
            <a:r>
              <a:rPr lang="en-US" sz="2000" b="1" dirty="0">
                <a:solidFill>
                  <a:srgbClr val="595959"/>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 </a:t>
            </a:r>
            <a:r>
              <a:rPr lang="en-US" sz="2000" b="1" dirty="0" err="1">
                <a:solidFill>
                  <a:srgbClr val="595959"/>
                </a:solidFill>
                <a:latin typeface="IBM Plex Mono"/>
                <a:ea typeface="IBM Plex Mono"/>
                <a:cs typeface="IBM Plex Mono"/>
                <a:sym typeface="IBM Plex Mono"/>
              </a:rPr>
              <a:t>r.region_id</a:t>
            </a:r>
            <a:r>
              <a:rPr lang="en-US" sz="2000" b="1" dirty="0">
                <a:solidFill>
                  <a:srgbClr val="595959"/>
                </a:solidFill>
                <a:latin typeface="IBM Plex Mono"/>
                <a:ea typeface="IBM Plex Mono"/>
                <a:cs typeface="IBM Plex Mono"/>
                <a:sym typeface="IBM Plex Mono"/>
              </a:rPr>
              <a:t> = </a:t>
            </a:r>
            <a:r>
              <a:rPr lang="en-US" sz="2000" b="1" dirty="0" err="1">
                <a:solidFill>
                  <a:srgbClr val="595959"/>
                </a:solidFill>
                <a:latin typeface="IBM Plex Mono"/>
                <a:ea typeface="IBM Plex Mono"/>
                <a:cs typeface="IBM Plex Mono"/>
                <a:sym typeface="IBM Plex Mono"/>
              </a:rPr>
              <a:t>c.region_id</a:t>
            </a:r>
            <a:r>
              <a:rPr lang="en-US" sz="2000" b="1" dirty="0">
                <a:solidFill>
                  <a:srgbClr val="595959"/>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
        <p:nvSpPr>
          <p:cNvPr id="6" name="Oval 5"/>
          <p:cNvSpPr/>
          <p:nvPr/>
        </p:nvSpPr>
        <p:spPr>
          <a:xfrm>
            <a:off x="912014" y="3223012"/>
            <a:ext cx="904414" cy="38886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461"/>
                                        </p:tgtEl>
                                        <p:attrNameLst>
                                          <p:attrName>style.visibility</p:attrName>
                                        </p:attrNameLst>
                                      </p:cBhvr>
                                      <p:to>
                                        <p:strVal val="visible"/>
                                      </p:to>
                                    </p:set>
                                    <p:anim calcmode="lin" valueType="num">
                                      <p:cBhvr>
                                        <p:cTn id="7" dur="1000" fill="hold"/>
                                        <p:tgtEl>
                                          <p:spTgt spid="461"/>
                                        </p:tgtEl>
                                        <p:attrNameLst>
                                          <p:attrName>ppt_w</p:attrName>
                                        </p:attrNameLst>
                                      </p:cBhvr>
                                      <p:tavLst>
                                        <p:tav tm="0">
                                          <p:val>
                                            <p:fltVal val="0"/>
                                          </p:val>
                                        </p:tav>
                                        <p:tav tm="100000">
                                          <p:val>
                                            <p:strVal val="#ppt_w"/>
                                          </p:val>
                                        </p:tav>
                                      </p:tavLst>
                                    </p:anim>
                                    <p:anim calcmode="lin" valueType="num">
                                      <p:cBhvr>
                                        <p:cTn id="8" dur="1000" fill="hold"/>
                                        <p:tgtEl>
                                          <p:spTgt spid="461"/>
                                        </p:tgtEl>
                                        <p:attrNameLst>
                                          <p:attrName>ppt_h</p:attrName>
                                        </p:attrNameLst>
                                      </p:cBhvr>
                                      <p:tavLst>
                                        <p:tav tm="0">
                                          <p:val>
                                            <p:fltVal val="0"/>
                                          </p:val>
                                        </p:tav>
                                        <p:tav tm="100000">
                                          <p:val>
                                            <p:strVal val="#ppt_h"/>
                                          </p:val>
                                        </p:tav>
                                      </p:tavLst>
                                    </p:anim>
                                    <p:anim calcmode="lin" valueType="num">
                                      <p:cBhvr>
                                        <p:cTn id="9" dur="1000" fill="hold"/>
                                        <p:tgtEl>
                                          <p:spTgt spid="461"/>
                                        </p:tgtEl>
                                        <p:attrNameLst>
                                          <p:attrName>style.rotation</p:attrName>
                                        </p:attrNameLst>
                                      </p:cBhvr>
                                      <p:tavLst>
                                        <p:tav tm="0">
                                          <p:val>
                                            <p:fltVal val="90"/>
                                          </p:val>
                                        </p:tav>
                                        <p:tav tm="100000">
                                          <p:val>
                                            <p:fltVal val="0"/>
                                          </p:val>
                                        </p:tav>
                                      </p:tavLst>
                                    </p:anim>
                                    <p:animEffect transition="in" filter="fade">
                                      <p:cBhvr>
                                        <p:cTn id="10" dur="1000"/>
                                        <p:tgtEl>
                                          <p:spTgt spid="461"/>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462">
                                            <p:txEl>
                                              <p:pRg st="0" end="0"/>
                                            </p:txEl>
                                          </p:spTgt>
                                        </p:tgtEl>
                                        <p:attrNameLst>
                                          <p:attrName>style.visibility</p:attrName>
                                        </p:attrNameLst>
                                      </p:cBhvr>
                                      <p:to>
                                        <p:strVal val="visible"/>
                                      </p:to>
                                    </p:set>
                                    <p:animEffect transition="in" filter="barn(inVertical)">
                                      <p:cBhvr>
                                        <p:cTn id="14" dur="500"/>
                                        <p:tgtEl>
                                          <p:spTgt spid="46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62">
                                            <p:txEl>
                                              <p:pRg st="2" end="2"/>
                                            </p:txEl>
                                          </p:spTgt>
                                        </p:tgtEl>
                                        <p:attrNameLst>
                                          <p:attrName>style.visibility</p:attrName>
                                        </p:attrNameLst>
                                      </p:cBhvr>
                                      <p:to>
                                        <p:strVal val="visible"/>
                                      </p:to>
                                    </p:set>
                                    <p:animEffect transition="in" filter="barn(inVertical)">
                                      <p:cBhvr>
                                        <p:cTn id="19" dur="500"/>
                                        <p:tgtEl>
                                          <p:spTgt spid="46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62">
                                            <p:txEl>
                                              <p:pRg st="7" end="7"/>
                                            </p:txEl>
                                          </p:spTgt>
                                        </p:tgtEl>
                                        <p:attrNameLst>
                                          <p:attrName>style.visibility</p:attrName>
                                        </p:attrNameLst>
                                      </p:cBhvr>
                                      <p:to>
                                        <p:strVal val="visible"/>
                                      </p:to>
                                    </p:set>
                                    <p:animEffect transition="in" filter="barn(inVertical)">
                                      <p:cBhvr>
                                        <p:cTn id="24" dur="500"/>
                                        <p:tgtEl>
                                          <p:spTgt spid="46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62">
                                            <p:txEl>
                                              <p:pRg st="9" end="9"/>
                                            </p:txEl>
                                          </p:spTgt>
                                        </p:tgtEl>
                                        <p:attrNameLst>
                                          <p:attrName>style.visibility</p:attrName>
                                        </p:attrNameLst>
                                      </p:cBhvr>
                                      <p:to>
                                        <p:strVal val="visible"/>
                                      </p:to>
                                    </p:set>
                                    <p:animEffect transition="in" filter="barn(inVertical)">
                                      <p:cBhvr>
                                        <p:cTn id="29" dur="500"/>
                                        <p:tgtEl>
                                          <p:spTgt spid="462">
                                            <p:txEl>
                                              <p:pRg st="9" end="9"/>
                                            </p:txEl>
                                          </p:spTgt>
                                        </p:tgtEl>
                                      </p:cBhvr>
                                    </p:animEffect>
                                  </p:childTnLst>
                                </p:cTn>
                              </p:par>
                            </p:childTnLst>
                          </p:cTn>
                        </p:par>
                        <p:par>
                          <p:cTn id="30" fill="hold">
                            <p:stCondLst>
                              <p:cond delay="500"/>
                            </p:stCondLst>
                            <p:childTnLst>
                              <p:par>
                                <p:cTn id="31" presetID="26"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0"/>
          <p:cNvSpPr txBox="1">
            <a:spLocks noGrp="1"/>
          </p:cNvSpPr>
          <p:nvPr>
            <p:ph type="title"/>
          </p:nvPr>
        </p:nvSpPr>
        <p:spPr>
          <a:xfrm>
            <a:off x="393207"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a:t>
            </a:r>
            <a:endParaRPr dirty="0"/>
          </a:p>
        </p:txBody>
      </p:sp>
      <p:sp>
        <p:nvSpPr>
          <p:cNvPr id="470" name="Google Shape;470;p60"/>
          <p:cNvSpPr txBox="1">
            <a:spLocks noGrp="1"/>
          </p:cNvSpPr>
          <p:nvPr>
            <p:ph type="body" idx="1"/>
          </p:nvPr>
        </p:nvSpPr>
        <p:spPr>
          <a:xfrm>
            <a:off x="502925" y="851267"/>
            <a:ext cx="8325900" cy="4919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200" dirty="0"/>
              <a:t>The </a:t>
            </a:r>
            <a:r>
              <a:rPr lang="en-US" sz="2200" b="1" dirty="0">
                <a:solidFill>
                  <a:srgbClr val="336699"/>
                </a:solidFill>
                <a:latin typeface="IBM Plex Mono"/>
                <a:ea typeface="IBM Plex Mono"/>
                <a:cs typeface="IBM Plex Mono"/>
                <a:sym typeface="IBM Plex Mono"/>
              </a:rPr>
              <a:t>INNER JOIN</a:t>
            </a:r>
            <a:r>
              <a:rPr lang="en-US" sz="2200" dirty="0"/>
              <a:t> will only show results where a match is made between two tables.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err="1">
                <a:latin typeface="Lato"/>
                <a:ea typeface="Lato"/>
                <a:cs typeface="Lato"/>
                <a:sym typeface="Lato"/>
              </a:rPr>
              <a:t>TableA</a:t>
            </a:r>
            <a:r>
              <a:rPr lang="en-US" sz="2200" b="1" dirty="0">
                <a:latin typeface="Lato"/>
                <a:ea typeface="Lato"/>
                <a:cs typeface="Lato"/>
                <a:sym typeface="Lato"/>
              </a:rPr>
              <a:t> </a:t>
            </a:r>
            <a:r>
              <a:rPr lang="en-US" sz="2200" dirty="0"/>
              <a:t>is Regions.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err="1">
                <a:latin typeface="Lato"/>
                <a:ea typeface="Lato"/>
                <a:cs typeface="Lato"/>
                <a:sym typeface="Lato"/>
              </a:rPr>
              <a:t>TableB</a:t>
            </a:r>
            <a:r>
              <a:rPr lang="en-US" sz="2200" b="1" dirty="0">
                <a:latin typeface="Lato"/>
                <a:ea typeface="Lato"/>
                <a:cs typeface="Lato"/>
                <a:sym typeface="Lato"/>
              </a:rPr>
              <a:t> </a:t>
            </a:r>
            <a:r>
              <a:rPr lang="en-US" sz="2200" dirty="0"/>
              <a:t>is Countries.</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b="1" dirty="0">
                <a:latin typeface="Lato"/>
                <a:ea typeface="Lato"/>
                <a:cs typeface="Lato"/>
                <a:sym typeface="Lato"/>
              </a:rPr>
              <a:t>Results </a:t>
            </a:r>
            <a:r>
              <a:rPr lang="en-US" sz="2200" b="1" dirty="0"/>
              <a:t>INCLUDE:</a:t>
            </a:r>
            <a:br>
              <a:rPr lang="en-US" sz="2200" dirty="0"/>
            </a:br>
            <a:r>
              <a:rPr lang="en-US" sz="2200" dirty="0"/>
              <a:t>Regions that have Countries</a:t>
            </a:r>
            <a:endParaRPr sz="2200" dirty="0"/>
          </a:p>
          <a:p>
            <a:pPr marL="0" lvl="0" indent="0" algn="l" rtl="0">
              <a:spcBef>
                <a:spcPts val="0"/>
              </a:spcBef>
              <a:spcAft>
                <a:spcPts val="0"/>
              </a:spcAft>
              <a:buSzPts val="2400"/>
              <a:buNone/>
            </a:pPr>
            <a:r>
              <a:rPr lang="en-US" sz="2200" dirty="0"/>
              <a:t>Countries that have Regions</a:t>
            </a:r>
            <a:endParaRPr sz="2200" dirty="0"/>
          </a:p>
          <a:p>
            <a:pPr marL="0" lvl="0" indent="0" algn="l" rtl="0">
              <a:spcBef>
                <a:spcPts val="0"/>
              </a:spcBef>
              <a:spcAft>
                <a:spcPts val="0"/>
              </a:spcAft>
              <a:buSzPts val="2400"/>
              <a:buNone/>
            </a:pPr>
            <a:br>
              <a:rPr lang="en-US" sz="2200" dirty="0"/>
            </a:br>
            <a:r>
              <a:rPr lang="en-US" sz="2200" b="1" dirty="0">
                <a:latin typeface="Lato"/>
                <a:ea typeface="Lato"/>
                <a:cs typeface="Lato"/>
                <a:sym typeface="Lato"/>
              </a:rPr>
              <a:t>EXCLUDED </a:t>
            </a:r>
            <a:r>
              <a:rPr lang="en-US" sz="2200" b="1" dirty="0"/>
              <a:t>from results:</a:t>
            </a:r>
            <a:endParaRPr sz="2200" b="1" dirty="0"/>
          </a:p>
          <a:p>
            <a:pPr marL="0" lvl="0" indent="0" algn="l" rtl="0">
              <a:spcBef>
                <a:spcPts val="0"/>
              </a:spcBef>
              <a:spcAft>
                <a:spcPts val="0"/>
              </a:spcAft>
              <a:buSzPts val="2400"/>
              <a:buNone/>
            </a:pPr>
            <a:r>
              <a:rPr lang="en-US" sz="2200" dirty="0"/>
              <a:t>Regions with no Countries</a:t>
            </a:r>
            <a:endParaRPr sz="2200" dirty="0"/>
          </a:p>
          <a:p>
            <a:pPr marL="0" lvl="0" indent="0" algn="l" rtl="0">
              <a:spcBef>
                <a:spcPts val="0"/>
              </a:spcBef>
              <a:spcAft>
                <a:spcPts val="0"/>
              </a:spcAft>
              <a:buSzPts val="2400"/>
              <a:buNone/>
            </a:pPr>
            <a:r>
              <a:rPr lang="en-US" sz="2200" dirty="0"/>
              <a:t>Countries not assigned to a Region!</a:t>
            </a:r>
            <a:endParaRPr sz="2200" dirty="0"/>
          </a:p>
        </p:txBody>
      </p:sp>
      <p:sp>
        <p:nvSpPr>
          <p:cNvPr id="471" name="Google Shape;471;p6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23</a:t>
            </a:fld>
            <a:endParaRPr/>
          </a:p>
        </p:txBody>
      </p:sp>
      <p:pic>
        <p:nvPicPr>
          <p:cNvPr id="472" name="Google Shape;472;p60"/>
          <p:cNvPicPr preferRelativeResize="0"/>
          <p:nvPr/>
        </p:nvPicPr>
        <p:blipFill>
          <a:blip r:embed="rId3">
            <a:alphaModFix/>
          </a:blip>
          <a:stretch>
            <a:fillRect/>
          </a:stretch>
        </p:blipFill>
        <p:spPr>
          <a:xfrm>
            <a:off x="4064527" y="1385064"/>
            <a:ext cx="4764300" cy="3596175"/>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barn(inVertical)">
                                      <p:cBhvr>
                                        <p:cTn id="7" dur="500"/>
                                        <p:tgtEl>
                                          <p:spTgt spid="4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70">
                                            <p:txEl>
                                              <p:pRg st="2" end="2"/>
                                            </p:txEl>
                                          </p:spTgt>
                                        </p:tgtEl>
                                        <p:attrNameLst>
                                          <p:attrName>style.visibility</p:attrName>
                                        </p:attrNameLst>
                                      </p:cBhvr>
                                      <p:to>
                                        <p:strVal val="visible"/>
                                      </p:to>
                                    </p:set>
                                    <p:animEffect transition="in" filter="barn(inVertical)">
                                      <p:cBhvr>
                                        <p:cTn id="12" dur="500"/>
                                        <p:tgtEl>
                                          <p:spTgt spid="470">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500"/>
                                  </p:stCondLst>
                                  <p:childTnLst>
                                    <p:set>
                                      <p:cBhvr>
                                        <p:cTn id="15" dur="1" fill="hold">
                                          <p:stCondLst>
                                            <p:cond delay="0"/>
                                          </p:stCondLst>
                                        </p:cTn>
                                        <p:tgtEl>
                                          <p:spTgt spid="470">
                                            <p:txEl>
                                              <p:pRg st="4" end="4"/>
                                            </p:txEl>
                                          </p:spTgt>
                                        </p:tgtEl>
                                        <p:attrNameLst>
                                          <p:attrName>style.visibility</p:attrName>
                                        </p:attrNameLst>
                                      </p:cBhvr>
                                      <p:to>
                                        <p:strVal val="visible"/>
                                      </p:to>
                                    </p:set>
                                    <p:animEffect transition="in" filter="barn(inVertical)">
                                      <p:cBhvr>
                                        <p:cTn id="16" dur="500"/>
                                        <p:tgtEl>
                                          <p:spTgt spid="47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70">
                                            <p:txEl>
                                              <p:pRg st="6" end="6"/>
                                            </p:txEl>
                                          </p:spTgt>
                                        </p:tgtEl>
                                        <p:attrNameLst>
                                          <p:attrName>style.visibility</p:attrName>
                                        </p:attrNameLst>
                                      </p:cBhvr>
                                      <p:to>
                                        <p:strVal val="visible"/>
                                      </p:to>
                                    </p:set>
                                    <p:animEffect transition="in" filter="barn(inVertical)">
                                      <p:cBhvr>
                                        <p:cTn id="21" dur="500"/>
                                        <p:tgtEl>
                                          <p:spTgt spid="470">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70">
                                            <p:txEl>
                                              <p:pRg st="7" end="7"/>
                                            </p:txEl>
                                          </p:spTgt>
                                        </p:tgtEl>
                                        <p:attrNameLst>
                                          <p:attrName>style.visibility</p:attrName>
                                        </p:attrNameLst>
                                      </p:cBhvr>
                                      <p:to>
                                        <p:strVal val="visible"/>
                                      </p:to>
                                    </p:set>
                                    <p:animEffect transition="in" filter="barn(inVertical)">
                                      <p:cBhvr>
                                        <p:cTn id="24" dur="500"/>
                                        <p:tgtEl>
                                          <p:spTgt spid="470">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70">
                                            <p:txEl>
                                              <p:pRg st="8" end="8"/>
                                            </p:txEl>
                                          </p:spTgt>
                                        </p:tgtEl>
                                        <p:attrNameLst>
                                          <p:attrName>style.visibility</p:attrName>
                                        </p:attrNameLst>
                                      </p:cBhvr>
                                      <p:to>
                                        <p:strVal val="visible"/>
                                      </p:to>
                                    </p:set>
                                    <p:animEffect transition="in" filter="barn(inVertical)">
                                      <p:cBhvr>
                                        <p:cTn id="29" dur="500"/>
                                        <p:tgtEl>
                                          <p:spTgt spid="470">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70">
                                            <p:txEl>
                                              <p:pRg st="9" end="9"/>
                                            </p:txEl>
                                          </p:spTgt>
                                        </p:tgtEl>
                                        <p:attrNameLst>
                                          <p:attrName>style.visibility</p:attrName>
                                        </p:attrNameLst>
                                      </p:cBhvr>
                                      <p:to>
                                        <p:strVal val="visible"/>
                                      </p:to>
                                    </p:set>
                                    <p:animEffect transition="in" filter="barn(inVertical)">
                                      <p:cBhvr>
                                        <p:cTn id="32" dur="500"/>
                                        <p:tgtEl>
                                          <p:spTgt spid="470">
                                            <p:txEl>
                                              <p:pRg st="9" end="9"/>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70">
                                            <p:txEl>
                                              <p:pRg st="10" end="10"/>
                                            </p:txEl>
                                          </p:spTgt>
                                        </p:tgtEl>
                                        <p:attrNameLst>
                                          <p:attrName>style.visibility</p:attrName>
                                        </p:attrNameLst>
                                      </p:cBhvr>
                                      <p:to>
                                        <p:strVal val="visible"/>
                                      </p:to>
                                    </p:set>
                                    <p:animEffect transition="in" filter="barn(inVertical)">
                                      <p:cBhvr>
                                        <p:cTn id="35" dur="500"/>
                                        <p:tgtEl>
                                          <p:spTgt spid="4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1"/>
          <p:cNvSpPr txBox="1">
            <a:spLocks noGrp="1"/>
          </p:cNvSpPr>
          <p:nvPr>
            <p:ph type="title"/>
          </p:nvPr>
        </p:nvSpPr>
        <p:spPr>
          <a:xfrm>
            <a:off x="473342" y="75756"/>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 - Practice</a:t>
            </a:r>
            <a:endParaRPr dirty="0"/>
          </a:p>
        </p:txBody>
      </p:sp>
      <p:sp>
        <p:nvSpPr>
          <p:cNvPr id="478" name="Google Shape;478;p61"/>
          <p:cNvSpPr txBox="1">
            <a:spLocks noGrp="1"/>
          </p:cNvSpPr>
          <p:nvPr>
            <p:ph type="body" idx="1"/>
          </p:nvPr>
        </p:nvSpPr>
        <p:spPr>
          <a:xfrm>
            <a:off x="393196" y="714107"/>
            <a:ext cx="8613643" cy="56190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400" b="1" dirty="0">
                <a:solidFill>
                  <a:srgbClr val="C00000"/>
                </a:solidFill>
                <a:latin typeface="Lato"/>
                <a:ea typeface="Lato"/>
                <a:cs typeface="Lato"/>
                <a:sym typeface="Lato"/>
              </a:rPr>
              <a:t>TRY IT!</a:t>
            </a:r>
            <a:endParaRPr sz="2400" b="1" dirty="0">
              <a:solidFill>
                <a:srgbClr val="C00000"/>
              </a:solidFill>
              <a:latin typeface="Lato"/>
              <a:ea typeface="Lato"/>
              <a:cs typeface="Lato"/>
              <a:sym typeface="Lato"/>
            </a:endParaRPr>
          </a:p>
          <a:p>
            <a:pPr marL="0" lvl="0" indent="0" algn="l" rtl="0">
              <a:spcBef>
                <a:spcPts val="0"/>
              </a:spcBef>
              <a:spcAft>
                <a:spcPts val="0"/>
              </a:spcAft>
              <a:buSzPts val="2400"/>
              <a:buNone/>
            </a:pPr>
            <a:r>
              <a:rPr lang="en-US" sz="2400" dirty="0"/>
              <a:t>Show each </a:t>
            </a:r>
            <a:r>
              <a:rPr lang="en-US" sz="2400" b="1" dirty="0"/>
              <a:t>employee’s last </a:t>
            </a:r>
            <a:br>
              <a:rPr lang="en-US" sz="2400" b="1" dirty="0"/>
            </a:br>
            <a:r>
              <a:rPr lang="en-US" sz="2400" dirty="0"/>
              <a:t>name and their current </a:t>
            </a:r>
            <a:r>
              <a:rPr lang="en-US" sz="2400" b="1" dirty="0"/>
              <a:t>job title</a:t>
            </a:r>
            <a:r>
              <a:rPr lang="en-US" sz="2400" dirty="0"/>
              <a:t>.</a:t>
            </a:r>
            <a:endParaRPr sz="2400" dirty="0"/>
          </a:p>
          <a:p>
            <a:pPr marL="0" lvl="0" indent="0" algn="l" rtl="0">
              <a:spcBef>
                <a:spcPts val="0"/>
              </a:spcBef>
              <a:spcAft>
                <a:spcPts val="0"/>
              </a:spcAft>
              <a:buSzPts val="2400"/>
              <a:buNone/>
            </a:pPr>
            <a:endParaRPr sz="2400" dirty="0"/>
          </a:p>
          <a:p>
            <a:pPr marL="0" lvl="0" indent="0" algn="l" rtl="0">
              <a:spcBef>
                <a:spcPts val="0"/>
              </a:spcBef>
              <a:spcAft>
                <a:spcPts val="0"/>
              </a:spcAft>
              <a:buSzPts val="2400"/>
              <a:buNone/>
            </a:pPr>
            <a:r>
              <a:rPr lang="en-US" sz="2400" b="1" dirty="0">
                <a:solidFill>
                  <a:srgbClr val="C00000"/>
                </a:solidFill>
                <a:latin typeface="Lato"/>
                <a:ea typeface="Lato"/>
                <a:cs typeface="Lato"/>
                <a:sym typeface="Lato"/>
              </a:rPr>
              <a:t>TRY IT … #2!</a:t>
            </a:r>
            <a:endParaRPr sz="2400" dirty="0">
              <a:solidFill>
                <a:srgbClr val="C00000"/>
              </a:solidFill>
            </a:endParaRPr>
          </a:p>
          <a:p>
            <a:pPr marL="0" lvl="0" indent="0" algn="l" rtl="0">
              <a:spcBef>
                <a:spcPts val="0"/>
              </a:spcBef>
              <a:spcAft>
                <a:spcPts val="0"/>
              </a:spcAft>
              <a:buSzPts val="2400"/>
              <a:buNone/>
            </a:pPr>
            <a:r>
              <a:rPr lang="en-US" sz="2400" dirty="0"/>
              <a:t>Show each </a:t>
            </a:r>
            <a:r>
              <a:rPr lang="en-US" sz="2400" b="1" dirty="0"/>
              <a:t>employee’s first </a:t>
            </a:r>
            <a:br>
              <a:rPr lang="en-US" sz="2400" b="1" dirty="0"/>
            </a:br>
            <a:r>
              <a:rPr lang="en-US" sz="2400" b="1" dirty="0"/>
              <a:t>name</a:t>
            </a:r>
            <a:r>
              <a:rPr lang="en-US" sz="2400" dirty="0"/>
              <a:t> and their current </a:t>
            </a:r>
            <a:br>
              <a:rPr lang="en-US" sz="2400" dirty="0"/>
            </a:br>
            <a:r>
              <a:rPr lang="en-US" sz="2400" b="1" dirty="0"/>
              <a:t>department</a:t>
            </a:r>
            <a:r>
              <a:rPr lang="en-US" sz="2400" dirty="0"/>
              <a:t> </a:t>
            </a:r>
            <a:r>
              <a:rPr lang="en-US" sz="2400" b="1" dirty="0"/>
              <a:t>name</a:t>
            </a:r>
            <a:r>
              <a:rPr lang="en-US" sz="2400" dirty="0"/>
              <a:t>.</a:t>
            </a:r>
            <a:endParaRPr sz="2400" dirty="0"/>
          </a:p>
          <a:p>
            <a:pPr marL="0" lvl="0" indent="0" algn="l" rtl="0">
              <a:spcBef>
                <a:spcPts val="0"/>
              </a:spcBef>
              <a:spcAft>
                <a:spcPts val="0"/>
              </a:spcAft>
              <a:buSzPts val="2400"/>
              <a:buNone/>
            </a:pPr>
            <a:endParaRPr lang="en-US" sz="2400" b="1" dirty="0">
              <a:latin typeface="Lato"/>
              <a:ea typeface="Lato"/>
              <a:cs typeface="Lato"/>
              <a:sym typeface="Lato"/>
            </a:endParaRPr>
          </a:p>
          <a:p>
            <a:pPr marL="0" lvl="0" indent="0" algn="l" rtl="0">
              <a:spcBef>
                <a:spcPts val="0"/>
              </a:spcBef>
              <a:spcAft>
                <a:spcPts val="0"/>
              </a:spcAft>
              <a:buSzPts val="2400"/>
              <a:buNone/>
            </a:pPr>
            <a:r>
              <a:rPr lang="en-US" sz="2400" b="1" dirty="0">
                <a:solidFill>
                  <a:srgbClr val="C00000"/>
                </a:solidFill>
                <a:latin typeface="Lato"/>
                <a:ea typeface="Lato"/>
                <a:cs typeface="Lato"/>
                <a:sym typeface="Lato"/>
              </a:rPr>
              <a:t>TRY IT … CHALLENGE!</a:t>
            </a:r>
            <a:endParaRPr sz="2400" dirty="0">
              <a:solidFill>
                <a:srgbClr val="C00000"/>
              </a:solidFill>
            </a:endParaRPr>
          </a:p>
          <a:p>
            <a:pPr marL="0" lvl="0" indent="0" algn="l" rtl="0">
              <a:spcBef>
                <a:spcPts val="0"/>
              </a:spcBef>
              <a:spcAft>
                <a:spcPts val="0"/>
              </a:spcAft>
              <a:buSzPts val="2400"/>
              <a:buNone/>
            </a:pPr>
            <a:r>
              <a:rPr lang="en-US" sz="2400" dirty="0"/>
              <a:t>Show all employees full names alongside their manager’s full name. </a:t>
            </a:r>
            <a:br>
              <a:rPr lang="en-US" sz="2400" dirty="0"/>
            </a:br>
            <a:r>
              <a:rPr lang="en-US" sz="2400" dirty="0"/>
              <a:t>(</a:t>
            </a:r>
            <a:r>
              <a:rPr lang="en-US" sz="2400" b="1" dirty="0">
                <a:solidFill>
                  <a:srgbClr val="C00000"/>
                </a:solidFill>
              </a:rPr>
              <a:t>HINT</a:t>
            </a:r>
            <a:r>
              <a:rPr lang="en-US" sz="2400" dirty="0"/>
              <a:t>: You need the Employees table twice)</a:t>
            </a:r>
            <a:endParaRPr sz="2400" dirty="0"/>
          </a:p>
        </p:txBody>
      </p:sp>
      <p:sp>
        <p:nvSpPr>
          <p:cNvPr id="479" name="Google Shape;479;p61"/>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24</a:t>
            </a:fld>
            <a:endParaRPr/>
          </a:p>
        </p:txBody>
      </p:sp>
      <p:pic>
        <p:nvPicPr>
          <p:cNvPr id="8" name="Picture 7"/>
          <p:cNvPicPr>
            <a:picLocks noChangeAspect="1"/>
          </p:cNvPicPr>
          <p:nvPr/>
        </p:nvPicPr>
        <p:blipFill>
          <a:blip r:embed="rId3"/>
          <a:stretch>
            <a:fillRect/>
          </a:stretch>
        </p:blipFill>
        <p:spPr>
          <a:xfrm>
            <a:off x="4700017" y="575856"/>
            <a:ext cx="4201668" cy="3559747"/>
          </a:xfrm>
          <a:prstGeom prst="rect">
            <a:avLst/>
          </a:prstGeom>
        </p:spPr>
      </p:pic>
    </p:spTree>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2"/>
          <p:cNvSpPr txBox="1">
            <a:spLocks noGrp="1"/>
          </p:cNvSpPr>
          <p:nvPr>
            <p:ph type="title"/>
          </p:nvPr>
        </p:nvSpPr>
        <p:spPr>
          <a:xfrm>
            <a:off x="473342" y="644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 - Practice</a:t>
            </a:r>
            <a:endParaRPr dirty="0"/>
          </a:p>
        </p:txBody>
      </p:sp>
      <p:sp>
        <p:nvSpPr>
          <p:cNvPr id="485" name="Google Shape;485;p62"/>
          <p:cNvSpPr txBox="1">
            <a:spLocks noGrp="1"/>
          </p:cNvSpPr>
          <p:nvPr>
            <p:ph type="body" idx="1"/>
          </p:nvPr>
        </p:nvSpPr>
        <p:spPr>
          <a:xfrm>
            <a:off x="502925" y="759827"/>
            <a:ext cx="5709600" cy="2849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SOLUTION: </a:t>
            </a:r>
            <a:br>
              <a:rPr lang="en-US" b="1" dirty="0">
                <a:solidFill>
                  <a:srgbClr val="C00000"/>
                </a:solidFill>
                <a:latin typeface="Lato"/>
                <a:ea typeface="Lato"/>
                <a:cs typeface="Lato"/>
                <a:sym typeface="Lato"/>
              </a:rPr>
            </a:br>
            <a:endParaRPr b="1" dirty="0">
              <a:solidFill>
                <a:srgbClr val="C00000"/>
              </a:solidFill>
              <a:latin typeface="Lato"/>
              <a:ea typeface="Lato"/>
              <a:cs typeface="Lato"/>
              <a:sym typeface="Lato"/>
            </a:endParaRPr>
          </a:p>
          <a:p>
            <a:pPr marL="0" lvl="0" indent="0" algn="l" rtl="0">
              <a:spcBef>
                <a:spcPts val="0"/>
              </a:spcBef>
              <a:spcAft>
                <a:spcPts val="0"/>
              </a:spcAft>
              <a:buSzPts val="2400"/>
              <a:buNone/>
            </a:pPr>
            <a:r>
              <a:rPr lang="en-US" sz="2200" dirty="0"/>
              <a:t>An Employee can have one Job...</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The </a:t>
            </a:r>
            <a:r>
              <a:rPr lang="en-US" sz="2200" i="1" dirty="0"/>
              <a:t>Primary Key</a:t>
            </a:r>
            <a:r>
              <a:rPr lang="en-US" sz="2200" dirty="0"/>
              <a:t> of Jobs is: </a:t>
            </a:r>
            <a:r>
              <a:rPr lang="en-US" sz="2200" b="1" dirty="0" err="1">
                <a:latin typeface="Lato"/>
                <a:ea typeface="Lato"/>
                <a:cs typeface="Lato"/>
                <a:sym typeface="Lato"/>
              </a:rPr>
              <a:t>job_id</a:t>
            </a:r>
            <a:endParaRPr sz="2200" b="1" dirty="0">
              <a:latin typeface="Lato"/>
              <a:ea typeface="Lato"/>
              <a:cs typeface="Lato"/>
              <a:sym typeface="Lato"/>
            </a:endParaRPr>
          </a:p>
          <a:p>
            <a:pPr marL="0" lvl="0" indent="0" algn="l" rtl="0">
              <a:spcBef>
                <a:spcPts val="0"/>
              </a:spcBef>
              <a:spcAft>
                <a:spcPts val="0"/>
              </a:spcAft>
              <a:buSzPts val="2400"/>
              <a:buNone/>
            </a:pPr>
            <a:endParaRPr sz="2200" b="1" dirty="0">
              <a:latin typeface="Lato"/>
              <a:ea typeface="Lato"/>
              <a:cs typeface="Lato"/>
              <a:sym typeface="Lato"/>
            </a:endParaRPr>
          </a:p>
          <a:p>
            <a:pPr marL="0" lvl="0" indent="0" algn="l" rtl="0">
              <a:spcBef>
                <a:spcPts val="0"/>
              </a:spcBef>
              <a:spcAft>
                <a:spcPts val="0"/>
              </a:spcAft>
              <a:buSzPts val="2400"/>
              <a:buNone/>
            </a:pPr>
            <a:r>
              <a:rPr lang="en-US" sz="2200" dirty="0"/>
              <a:t>Employees has a </a:t>
            </a:r>
            <a:r>
              <a:rPr lang="en-US" sz="2200" i="1" dirty="0"/>
              <a:t>Foreign Key</a:t>
            </a:r>
            <a:r>
              <a:rPr lang="en-US" sz="2200" dirty="0"/>
              <a:t>: </a:t>
            </a:r>
            <a:r>
              <a:rPr lang="en-US" sz="2200" b="1" dirty="0" err="1">
                <a:latin typeface="Lato"/>
                <a:ea typeface="Lato"/>
                <a:cs typeface="Lato"/>
                <a:sym typeface="Lato"/>
              </a:rPr>
              <a:t>job_id</a:t>
            </a:r>
            <a:r>
              <a:rPr lang="en-US" sz="2200" b="1" dirty="0">
                <a:latin typeface="Lato"/>
                <a:ea typeface="Lato"/>
                <a:cs typeface="Lato"/>
                <a:sym typeface="Lato"/>
              </a:rPr>
              <a:t> [FK]</a:t>
            </a:r>
            <a:endParaRPr sz="2200" b="1" dirty="0">
              <a:latin typeface="Lato"/>
              <a:ea typeface="Lato"/>
              <a:cs typeface="Lato"/>
              <a:sym typeface="Lato"/>
            </a:endParaRPr>
          </a:p>
        </p:txBody>
      </p:sp>
      <p:sp>
        <p:nvSpPr>
          <p:cNvPr id="486" name="Google Shape;486;p62"/>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25</a:t>
            </a:fld>
            <a:endParaRPr/>
          </a:p>
        </p:txBody>
      </p:sp>
      <p:pic>
        <p:nvPicPr>
          <p:cNvPr id="487" name="Google Shape;487;p62"/>
          <p:cNvPicPr preferRelativeResize="0"/>
          <p:nvPr/>
        </p:nvPicPr>
        <p:blipFill>
          <a:blip r:embed="rId3">
            <a:alphaModFix/>
          </a:blip>
          <a:stretch>
            <a:fillRect/>
          </a:stretch>
        </p:blipFill>
        <p:spPr>
          <a:xfrm>
            <a:off x="6255838" y="856238"/>
            <a:ext cx="2562225" cy="5476875"/>
          </a:xfrm>
          <a:prstGeom prst="rect">
            <a:avLst/>
          </a:prstGeom>
          <a:noFill/>
          <a:ln>
            <a:noFill/>
          </a:ln>
        </p:spPr>
      </p:pic>
      <p:pic>
        <p:nvPicPr>
          <p:cNvPr id="488" name="Google Shape;488;p62"/>
          <p:cNvPicPr preferRelativeResize="0"/>
          <p:nvPr/>
        </p:nvPicPr>
        <p:blipFill>
          <a:blip r:embed="rId4">
            <a:alphaModFix/>
          </a:blip>
          <a:stretch>
            <a:fillRect/>
          </a:stretch>
        </p:blipFill>
        <p:spPr>
          <a:xfrm>
            <a:off x="2071850" y="4298438"/>
            <a:ext cx="2571750" cy="2314575"/>
          </a:xfrm>
          <a:prstGeom prst="rect">
            <a:avLst/>
          </a:prstGeom>
          <a:noFill/>
          <a:ln>
            <a:noFill/>
          </a:ln>
        </p:spPr>
      </p:pic>
      <p:sp>
        <p:nvSpPr>
          <p:cNvPr id="489" name="Google Shape;489;p62"/>
          <p:cNvSpPr/>
          <p:nvPr/>
        </p:nvSpPr>
        <p:spPr>
          <a:xfrm>
            <a:off x="2071850" y="4742425"/>
            <a:ext cx="1289700" cy="441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2"/>
          <p:cNvSpPr/>
          <p:nvPr/>
        </p:nvSpPr>
        <p:spPr>
          <a:xfrm>
            <a:off x="3653833" y="2314162"/>
            <a:ext cx="1042800" cy="384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2"/>
          <p:cNvSpPr/>
          <p:nvPr/>
        </p:nvSpPr>
        <p:spPr>
          <a:xfrm>
            <a:off x="6732775" y="3811700"/>
            <a:ext cx="2085300" cy="500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2"/>
          <p:cNvSpPr/>
          <p:nvPr/>
        </p:nvSpPr>
        <p:spPr>
          <a:xfrm>
            <a:off x="3982858" y="2941787"/>
            <a:ext cx="1533600" cy="441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62"/>
          <p:cNvCxnSpPr/>
          <p:nvPr/>
        </p:nvCxnSpPr>
        <p:spPr>
          <a:xfrm rot="10800000" flipH="1">
            <a:off x="4613750" y="4045375"/>
            <a:ext cx="1647000" cy="1059600"/>
          </a:xfrm>
          <a:prstGeom prst="curvedConnector3">
            <a:avLst>
              <a:gd name="adj1" fmla="val 50000"/>
            </a:avLst>
          </a:prstGeom>
          <a:noFill/>
          <a:ln w="28575" cap="flat" cmpd="sng">
            <a:solidFill>
              <a:schemeClr val="dk2"/>
            </a:solidFill>
            <a:prstDash val="solid"/>
            <a:round/>
            <a:headEnd type="none" w="med" len="med"/>
            <a:tailEnd type="none" w="med" len="med"/>
          </a:ln>
        </p:spPr>
      </p:cxnSp>
    </p:spTree>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3"/>
          <p:cNvSpPr txBox="1">
            <a:spLocks noGrp="1"/>
          </p:cNvSpPr>
          <p:nvPr>
            <p:ph type="title"/>
          </p:nvPr>
        </p:nvSpPr>
        <p:spPr>
          <a:xfrm>
            <a:off x="473342" y="112332"/>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 - Practice</a:t>
            </a:r>
            <a:endParaRPr dirty="0"/>
          </a:p>
        </p:txBody>
      </p:sp>
      <p:sp>
        <p:nvSpPr>
          <p:cNvPr id="499" name="Google Shape;499;p63"/>
          <p:cNvSpPr txBox="1">
            <a:spLocks noGrp="1"/>
          </p:cNvSpPr>
          <p:nvPr>
            <p:ph type="body" idx="1"/>
          </p:nvPr>
        </p:nvSpPr>
        <p:spPr>
          <a:xfrm>
            <a:off x="473342" y="1015859"/>
            <a:ext cx="8325900" cy="4578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SOLUTION:</a:t>
            </a:r>
            <a:endParaRPr b="1" dirty="0">
              <a:solidFill>
                <a:srgbClr val="C00000"/>
              </a:solidFill>
              <a:latin typeface="Lato"/>
              <a:ea typeface="Lato"/>
              <a:cs typeface="Lato"/>
              <a:sym typeface="Lato"/>
            </a:endParaRPr>
          </a:p>
          <a:p>
            <a:pPr marL="0" lvl="0" indent="0" algn="l" rtl="0">
              <a:spcBef>
                <a:spcPts val="0"/>
              </a:spcBef>
              <a:spcAft>
                <a:spcPts val="0"/>
              </a:spcAft>
              <a:buSzPts val="2400"/>
              <a:buNone/>
            </a:pPr>
            <a:endParaRPr dirty="0"/>
          </a:p>
          <a:p>
            <a:pPr marL="0" lvl="0" indent="0" algn="l" rtl="0">
              <a:spcBef>
                <a:spcPts val="0"/>
              </a:spcBef>
              <a:spcAft>
                <a:spcPts val="0"/>
              </a:spcAft>
              <a:buSzPts val="2400"/>
              <a:buNone/>
            </a:pPr>
            <a:r>
              <a:rPr lang="en-US" dirty="0"/>
              <a:t>Show each employee’s last name and their current job title.</a:t>
            </a:r>
            <a:endParaRPr dirty="0"/>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r>
              <a:rPr lang="en-US" b="1" dirty="0">
                <a:solidFill>
                  <a:srgbClr val="C00000"/>
                </a:solidFill>
                <a:latin typeface="Lato"/>
                <a:ea typeface="Lato"/>
                <a:cs typeface="Lato"/>
                <a:sym typeface="Lato"/>
              </a:rPr>
              <a:t>Remember: </a:t>
            </a:r>
            <a:r>
              <a:rPr lang="en-US" dirty="0">
                <a:latin typeface="Lato"/>
                <a:ea typeface="Lato"/>
                <a:cs typeface="Lato"/>
                <a:sym typeface="Lato"/>
              </a:rPr>
              <a:t>Primary key should be on the left</a:t>
            </a:r>
            <a:endParaRPr dirty="0">
              <a:latin typeface="Lato"/>
              <a:ea typeface="Lato"/>
              <a:cs typeface="Lato"/>
              <a:sym typeface="Lato"/>
            </a:endParaRPr>
          </a:p>
        </p:txBody>
      </p:sp>
      <p:sp>
        <p:nvSpPr>
          <p:cNvPr id="500" name="Google Shape;500;p63"/>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26</a:t>
            </a:fld>
            <a:endParaRPr/>
          </a:p>
        </p:txBody>
      </p:sp>
      <p:sp>
        <p:nvSpPr>
          <p:cNvPr id="501" name="Google Shape;501;p63"/>
          <p:cNvSpPr txBox="1"/>
          <p:nvPr/>
        </p:nvSpPr>
        <p:spPr>
          <a:xfrm>
            <a:off x="992314" y="2908818"/>
            <a:ext cx="7274704" cy="12054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j.job_title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jobs j</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employees e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j.job_id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e.job_id</a:t>
            </a:r>
            <a:r>
              <a:rPr lang="en-US" sz="2000" b="1" dirty="0">
                <a:solidFill>
                  <a:schemeClr val="accent1"/>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xfrm>
            <a:off x="502925" y="1023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INNER JOIN - Practice</a:t>
            </a:r>
            <a:endParaRPr dirty="0"/>
          </a:p>
        </p:txBody>
      </p:sp>
      <p:sp>
        <p:nvSpPr>
          <p:cNvPr id="507" name="Google Shape;507;p64"/>
          <p:cNvSpPr txBox="1">
            <a:spLocks noGrp="1"/>
          </p:cNvSpPr>
          <p:nvPr>
            <p:ph type="body" idx="1"/>
          </p:nvPr>
        </p:nvSpPr>
        <p:spPr>
          <a:xfrm>
            <a:off x="473342" y="894500"/>
            <a:ext cx="5700000" cy="270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#2! - SOLUTION:</a:t>
            </a:r>
            <a:endParaRPr b="1" dirty="0">
              <a:solidFill>
                <a:srgbClr val="C00000"/>
              </a:solidFill>
              <a:latin typeface="Lato"/>
              <a:ea typeface="Lato"/>
              <a:cs typeface="Lato"/>
              <a:sym typeface="Lato"/>
            </a:endParaRPr>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r>
              <a:rPr lang="en-US" sz="2300" dirty="0"/>
              <a:t>An Employee can have </a:t>
            </a:r>
            <a:r>
              <a:rPr lang="en-US" sz="2300" b="1" dirty="0"/>
              <a:t>one</a:t>
            </a:r>
            <a:r>
              <a:rPr lang="en-US" sz="2300" dirty="0"/>
              <a:t> department… </a:t>
            </a:r>
            <a:endParaRPr sz="2300" dirty="0"/>
          </a:p>
          <a:p>
            <a:pPr marL="0" lvl="0" indent="0" algn="l" rtl="0">
              <a:spcBef>
                <a:spcPts val="0"/>
              </a:spcBef>
              <a:spcAft>
                <a:spcPts val="0"/>
              </a:spcAft>
              <a:buSzPts val="2400"/>
              <a:buNone/>
            </a:pPr>
            <a:endParaRPr sz="2300" dirty="0"/>
          </a:p>
          <a:p>
            <a:pPr marL="0" lvl="0" indent="0" algn="l" rtl="0">
              <a:spcBef>
                <a:spcPts val="0"/>
              </a:spcBef>
              <a:spcAft>
                <a:spcPts val="0"/>
              </a:spcAft>
              <a:buSzPts val="2400"/>
              <a:buNone/>
            </a:pPr>
            <a:r>
              <a:rPr lang="en-US" sz="2300" dirty="0"/>
              <a:t>The Departments PK is: </a:t>
            </a:r>
            <a:r>
              <a:rPr lang="en-US" sz="2300" b="1" dirty="0" err="1">
                <a:latin typeface="Lato"/>
                <a:ea typeface="Lato"/>
                <a:cs typeface="Lato"/>
                <a:sym typeface="Lato"/>
              </a:rPr>
              <a:t>department_id</a:t>
            </a:r>
            <a:endParaRPr sz="2300" b="1" dirty="0">
              <a:latin typeface="Lato"/>
              <a:ea typeface="Lato"/>
              <a:cs typeface="Lato"/>
              <a:sym typeface="Lato"/>
            </a:endParaRPr>
          </a:p>
          <a:p>
            <a:pPr marL="0" lvl="0" indent="0" algn="l" rtl="0">
              <a:spcBef>
                <a:spcPts val="0"/>
              </a:spcBef>
              <a:spcAft>
                <a:spcPts val="0"/>
              </a:spcAft>
              <a:buSzPts val="2400"/>
              <a:buNone/>
            </a:pPr>
            <a:endParaRPr sz="2300" b="1" dirty="0">
              <a:latin typeface="Lato"/>
              <a:ea typeface="Lato"/>
              <a:cs typeface="Lato"/>
              <a:sym typeface="Lato"/>
            </a:endParaRPr>
          </a:p>
          <a:p>
            <a:pPr marL="0" lvl="0" indent="0" algn="l" rtl="0">
              <a:spcBef>
                <a:spcPts val="0"/>
              </a:spcBef>
              <a:spcAft>
                <a:spcPts val="0"/>
              </a:spcAft>
              <a:buSzPts val="2400"/>
              <a:buNone/>
            </a:pPr>
            <a:r>
              <a:rPr lang="en-US" sz="2300" dirty="0"/>
              <a:t>The Employee’s FK is: </a:t>
            </a:r>
            <a:r>
              <a:rPr lang="en-US" sz="2300" b="1" dirty="0" err="1">
                <a:latin typeface="Lato"/>
                <a:ea typeface="Lato"/>
                <a:cs typeface="Lato"/>
                <a:sym typeface="Lato"/>
              </a:rPr>
              <a:t>department_id</a:t>
            </a:r>
            <a:r>
              <a:rPr lang="en-US" sz="2300" b="1" dirty="0">
                <a:latin typeface="Lato"/>
                <a:ea typeface="Lato"/>
                <a:cs typeface="Lato"/>
                <a:sym typeface="Lato"/>
              </a:rPr>
              <a:t> [FK]</a:t>
            </a:r>
            <a:endParaRPr sz="2300" b="1" dirty="0">
              <a:latin typeface="Lato"/>
              <a:ea typeface="Lato"/>
              <a:cs typeface="Lato"/>
              <a:sym typeface="Lato"/>
            </a:endParaRPr>
          </a:p>
        </p:txBody>
      </p:sp>
      <p:sp>
        <p:nvSpPr>
          <p:cNvPr id="508" name="Google Shape;508;p64"/>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27</a:t>
            </a:fld>
            <a:endParaRPr/>
          </a:p>
        </p:txBody>
      </p:sp>
      <p:pic>
        <p:nvPicPr>
          <p:cNvPr id="509" name="Google Shape;509;p64"/>
          <p:cNvPicPr preferRelativeResize="0"/>
          <p:nvPr/>
        </p:nvPicPr>
        <p:blipFill>
          <a:blip r:embed="rId3">
            <a:alphaModFix/>
          </a:blip>
          <a:stretch>
            <a:fillRect/>
          </a:stretch>
        </p:blipFill>
        <p:spPr>
          <a:xfrm>
            <a:off x="6255838" y="856238"/>
            <a:ext cx="2562225" cy="5476875"/>
          </a:xfrm>
          <a:prstGeom prst="rect">
            <a:avLst/>
          </a:prstGeom>
          <a:noFill/>
          <a:ln>
            <a:noFill/>
          </a:ln>
        </p:spPr>
      </p:pic>
      <p:pic>
        <p:nvPicPr>
          <p:cNvPr id="510" name="Google Shape;510;p64"/>
          <p:cNvPicPr preferRelativeResize="0"/>
          <p:nvPr/>
        </p:nvPicPr>
        <p:blipFill>
          <a:blip r:embed="rId4">
            <a:alphaModFix/>
          </a:blip>
          <a:stretch>
            <a:fillRect/>
          </a:stretch>
        </p:blipFill>
        <p:spPr>
          <a:xfrm>
            <a:off x="2817500" y="4372925"/>
            <a:ext cx="2571750" cy="2324100"/>
          </a:xfrm>
          <a:prstGeom prst="rect">
            <a:avLst/>
          </a:prstGeom>
          <a:noFill/>
          <a:ln>
            <a:noFill/>
          </a:ln>
        </p:spPr>
      </p:pic>
      <p:sp>
        <p:nvSpPr>
          <p:cNvPr id="511" name="Google Shape;511;p64"/>
          <p:cNvSpPr/>
          <p:nvPr/>
        </p:nvSpPr>
        <p:spPr>
          <a:xfrm>
            <a:off x="2861700" y="4768850"/>
            <a:ext cx="2019000" cy="500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4"/>
          <p:cNvSpPr/>
          <p:nvPr/>
        </p:nvSpPr>
        <p:spPr>
          <a:xfrm>
            <a:off x="3614825" y="2406004"/>
            <a:ext cx="2019000" cy="441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4"/>
          <p:cNvSpPr/>
          <p:nvPr/>
        </p:nvSpPr>
        <p:spPr>
          <a:xfrm>
            <a:off x="6732775" y="5488100"/>
            <a:ext cx="2085300" cy="3846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4"/>
          <p:cNvSpPr/>
          <p:nvPr/>
        </p:nvSpPr>
        <p:spPr>
          <a:xfrm>
            <a:off x="3323342" y="3099575"/>
            <a:ext cx="2677500" cy="441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64"/>
          <p:cNvCxnSpPr/>
          <p:nvPr/>
        </p:nvCxnSpPr>
        <p:spPr>
          <a:xfrm>
            <a:off x="5393925" y="4999025"/>
            <a:ext cx="886200" cy="645300"/>
          </a:xfrm>
          <a:prstGeom prst="curvedConnector3">
            <a:avLst>
              <a:gd name="adj1" fmla="val 50000"/>
            </a:avLst>
          </a:prstGeom>
          <a:noFill/>
          <a:ln w="28575" cap="flat" cmpd="sng">
            <a:solidFill>
              <a:schemeClr val="dk2"/>
            </a:solidFill>
            <a:prstDash val="solid"/>
            <a:round/>
            <a:headEnd type="none" w="med" len="med"/>
            <a:tailEnd type="none" w="med" len="med"/>
          </a:ln>
        </p:spPr>
      </p:cxnSp>
    </p:spTree>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5"/>
          <p:cNvSpPr txBox="1">
            <a:spLocks noGrp="1"/>
          </p:cNvSpPr>
          <p:nvPr>
            <p:ph type="title"/>
          </p:nvPr>
        </p:nvSpPr>
        <p:spPr>
          <a:xfrm>
            <a:off x="502925" y="13976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JOIN - INNER JOIN - Practice</a:t>
            </a:r>
            <a:endParaRPr/>
          </a:p>
        </p:txBody>
      </p:sp>
      <p:sp>
        <p:nvSpPr>
          <p:cNvPr id="521" name="Google Shape;521;p65"/>
          <p:cNvSpPr txBox="1">
            <a:spLocks noGrp="1"/>
          </p:cNvSpPr>
          <p:nvPr>
            <p:ph type="body" idx="1"/>
          </p:nvPr>
        </p:nvSpPr>
        <p:spPr>
          <a:xfrm>
            <a:off x="566933" y="988427"/>
            <a:ext cx="8325900" cy="61411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#2! - SOLUTION:</a:t>
            </a:r>
            <a:endParaRPr b="1" dirty="0">
              <a:solidFill>
                <a:srgbClr val="C00000"/>
              </a:solidFill>
              <a:latin typeface="Lato"/>
              <a:ea typeface="Lato"/>
              <a:cs typeface="Lato"/>
              <a:sym typeface="Lato"/>
            </a:endParaRPr>
          </a:p>
          <a:p>
            <a:pPr marL="0" lvl="0" indent="0" algn="l" rtl="0">
              <a:spcBef>
                <a:spcPts val="0"/>
              </a:spcBef>
              <a:spcAft>
                <a:spcPts val="0"/>
              </a:spcAft>
              <a:buSzPts val="2400"/>
              <a:buNone/>
            </a:pPr>
            <a:endParaRPr b="1" dirty="0">
              <a:latin typeface="Lato"/>
              <a:ea typeface="Lato"/>
              <a:cs typeface="Lato"/>
              <a:sym typeface="Lato"/>
            </a:endParaRPr>
          </a:p>
          <a:p>
            <a:pPr marL="0" lvl="0" indent="0" algn="l" rtl="0">
              <a:spcBef>
                <a:spcPts val="0"/>
              </a:spcBef>
              <a:spcAft>
                <a:spcPts val="0"/>
              </a:spcAft>
              <a:buSzPts val="2400"/>
              <a:buNone/>
            </a:pPr>
            <a:r>
              <a:rPr lang="en-US" dirty="0"/>
              <a:t>Show each employee’s first name and their current department name.</a:t>
            </a: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endParaRPr lang="en-US" b="1" dirty="0">
              <a:latin typeface="Lato"/>
              <a:ea typeface="Lato"/>
              <a:cs typeface="Lato"/>
              <a:sym typeface="Lato"/>
            </a:endParaRPr>
          </a:p>
          <a:p>
            <a:pPr marL="0" lvl="0" indent="0" algn="l" rtl="0">
              <a:spcBef>
                <a:spcPts val="0"/>
              </a:spcBef>
              <a:spcAft>
                <a:spcPts val="0"/>
              </a:spcAft>
              <a:buSzPts val="2400"/>
              <a:buNone/>
            </a:pPr>
            <a:r>
              <a:rPr lang="en-US" b="1" dirty="0">
                <a:solidFill>
                  <a:srgbClr val="C00000"/>
                </a:solidFill>
                <a:latin typeface="Lato"/>
                <a:ea typeface="Lato"/>
                <a:cs typeface="Lato"/>
                <a:sym typeface="Lato"/>
              </a:rPr>
              <a:t>Note: </a:t>
            </a:r>
            <a:r>
              <a:rPr lang="en-US" dirty="0">
                <a:latin typeface="Lato"/>
                <a:ea typeface="Lato"/>
                <a:cs typeface="Lato"/>
                <a:sym typeface="Lato"/>
              </a:rPr>
              <a:t>The Primary key is on the LEFT side of the equal sign.</a:t>
            </a:r>
            <a:endParaRPr dirty="0">
              <a:latin typeface="Lato"/>
              <a:ea typeface="Lato"/>
              <a:cs typeface="Lato"/>
              <a:sym typeface="Lato"/>
            </a:endParaRPr>
          </a:p>
        </p:txBody>
      </p:sp>
      <p:sp>
        <p:nvSpPr>
          <p:cNvPr id="522" name="Google Shape;522;p65"/>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28</a:t>
            </a:fld>
            <a:endParaRPr/>
          </a:p>
        </p:txBody>
      </p:sp>
      <p:sp>
        <p:nvSpPr>
          <p:cNvPr id="523" name="Google Shape;523;p65"/>
          <p:cNvSpPr txBox="1"/>
          <p:nvPr/>
        </p:nvSpPr>
        <p:spPr>
          <a:xfrm>
            <a:off x="1129433" y="2813286"/>
            <a:ext cx="7200900" cy="185204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d.department_name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employees 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JOIN </a:t>
            </a:r>
            <a:r>
              <a:rPr lang="en-US" sz="2000" b="1" dirty="0">
                <a:solidFill>
                  <a:schemeClr val="accent1"/>
                </a:solidFill>
                <a:latin typeface="IBM Plex Mono"/>
                <a:ea typeface="IBM Plex Mono"/>
                <a:cs typeface="IBM Plex Mono"/>
                <a:sym typeface="IBM Plex Mono"/>
              </a:rPr>
              <a:t>departments d</a:t>
            </a: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e.department_id</a:t>
            </a:r>
            <a:r>
              <a:rPr lang="en-US" sz="2000" b="1" dirty="0">
                <a:solidFill>
                  <a:schemeClr val="accent1"/>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1">
                                            <p:txEl>
                                              <p:pRg st="9" end="9"/>
                                            </p:txEl>
                                          </p:spTgt>
                                        </p:tgtEl>
                                        <p:attrNameLst>
                                          <p:attrName>style.visibility</p:attrName>
                                        </p:attrNameLst>
                                      </p:cBhvr>
                                      <p:to>
                                        <p:strVal val="visible"/>
                                      </p:to>
                                    </p:set>
                                    <p:animEffect transition="in" filter="barn(inVertical)">
                                      <p:cBhvr>
                                        <p:cTn id="7" dur="500"/>
                                        <p:tgtEl>
                                          <p:spTgt spid="5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6"/>
          <p:cNvSpPr txBox="1">
            <a:spLocks noGrp="1"/>
          </p:cNvSpPr>
          <p:nvPr>
            <p:ph type="title"/>
          </p:nvPr>
        </p:nvSpPr>
        <p:spPr>
          <a:xfrm>
            <a:off x="520503" y="8163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Self JOIN </a:t>
            </a:r>
            <a:endParaRPr dirty="0"/>
          </a:p>
        </p:txBody>
      </p:sp>
      <p:sp>
        <p:nvSpPr>
          <p:cNvPr id="529" name="Google Shape;529;p66"/>
          <p:cNvSpPr txBox="1">
            <a:spLocks noGrp="1"/>
          </p:cNvSpPr>
          <p:nvPr>
            <p:ph type="body" idx="1"/>
          </p:nvPr>
        </p:nvSpPr>
        <p:spPr>
          <a:xfrm>
            <a:off x="520503" y="1091330"/>
            <a:ext cx="5873400" cy="49985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CHALLENGE! - SOLUTION: </a:t>
            </a:r>
            <a:br>
              <a:rPr lang="en-US" sz="2200" dirty="0">
                <a:solidFill>
                  <a:srgbClr val="C00000"/>
                </a:solidFill>
              </a:rPr>
            </a:br>
            <a:endParaRPr sz="2200" dirty="0">
              <a:solidFill>
                <a:srgbClr val="C00000"/>
              </a:solidFill>
            </a:endParaRPr>
          </a:p>
          <a:p>
            <a:pPr marL="0" lvl="0" indent="0" algn="l" rtl="0">
              <a:spcBef>
                <a:spcPts val="0"/>
              </a:spcBef>
              <a:spcAft>
                <a:spcPts val="0"/>
              </a:spcAft>
              <a:buSzPts val="2400"/>
              <a:buNone/>
            </a:pPr>
            <a:r>
              <a:rPr lang="en-US" sz="2200" dirty="0"/>
              <a:t>An Employee can have one manager, who is also an Employee...</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The </a:t>
            </a:r>
            <a:r>
              <a:rPr lang="en-US" sz="2200" i="1" dirty="0"/>
              <a:t>Primary Key</a:t>
            </a:r>
            <a:r>
              <a:rPr lang="en-US" sz="2200" dirty="0"/>
              <a:t> of Employee is: </a:t>
            </a:r>
            <a:r>
              <a:rPr lang="en-US" sz="2200" b="1" dirty="0" err="1">
                <a:latin typeface="Lato"/>
                <a:ea typeface="Lato"/>
                <a:cs typeface="Lato"/>
                <a:sym typeface="Lato"/>
              </a:rPr>
              <a:t>employee_id</a:t>
            </a:r>
            <a:endParaRPr sz="2200" b="1" dirty="0">
              <a:latin typeface="Lato"/>
              <a:ea typeface="Lato"/>
              <a:cs typeface="Lato"/>
              <a:sym typeface="Lato"/>
            </a:endParaRPr>
          </a:p>
          <a:p>
            <a:pPr marL="0" lvl="0" indent="0" algn="l" rtl="0">
              <a:spcBef>
                <a:spcPts val="0"/>
              </a:spcBef>
              <a:spcAft>
                <a:spcPts val="0"/>
              </a:spcAft>
              <a:buSzPts val="2400"/>
              <a:buNone/>
            </a:pPr>
            <a:endParaRPr sz="2200" b="1" dirty="0">
              <a:latin typeface="Lato"/>
              <a:ea typeface="Lato"/>
              <a:cs typeface="Lato"/>
              <a:sym typeface="Lato"/>
            </a:endParaRPr>
          </a:p>
          <a:p>
            <a:pPr marL="0" lvl="0" indent="0" algn="l" rtl="0">
              <a:spcBef>
                <a:spcPts val="0"/>
              </a:spcBef>
              <a:spcAft>
                <a:spcPts val="0"/>
              </a:spcAft>
              <a:buSzPts val="2400"/>
              <a:buNone/>
            </a:pPr>
            <a:r>
              <a:rPr lang="en-US" sz="2200" dirty="0"/>
              <a:t>Employees has a </a:t>
            </a:r>
            <a:r>
              <a:rPr lang="en-US" sz="2200" i="1" dirty="0"/>
              <a:t>Foreign Key</a:t>
            </a:r>
            <a:r>
              <a:rPr lang="en-US" sz="2200" dirty="0"/>
              <a:t>: </a:t>
            </a:r>
            <a:r>
              <a:rPr lang="en-US" sz="2200" b="1" dirty="0" err="1">
                <a:latin typeface="Lato"/>
                <a:ea typeface="Lato"/>
                <a:cs typeface="Lato"/>
                <a:sym typeface="Lato"/>
              </a:rPr>
              <a:t>manager_id</a:t>
            </a:r>
            <a:r>
              <a:rPr lang="en-US" sz="2200" b="1" dirty="0">
                <a:latin typeface="Lato"/>
                <a:ea typeface="Lato"/>
                <a:cs typeface="Lato"/>
                <a:sym typeface="Lato"/>
              </a:rPr>
              <a:t> [FK]</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This is called a </a:t>
            </a:r>
            <a:r>
              <a:rPr lang="en-US" sz="2200" b="1" dirty="0">
                <a:latin typeface="Lato"/>
                <a:ea typeface="Lato"/>
                <a:cs typeface="Lato"/>
                <a:sym typeface="Lato"/>
              </a:rPr>
              <a:t>CIRCULAR </a:t>
            </a:r>
            <a:r>
              <a:rPr lang="en-US" sz="2200" dirty="0"/>
              <a:t>or </a:t>
            </a:r>
            <a:r>
              <a:rPr lang="en-US" sz="2200" b="1" dirty="0">
                <a:latin typeface="Lato"/>
                <a:ea typeface="Lato"/>
                <a:cs typeface="Lato"/>
                <a:sym typeface="Lato"/>
              </a:rPr>
              <a:t>RECURSIVE </a:t>
            </a:r>
            <a:r>
              <a:rPr lang="en-US" sz="2200" dirty="0"/>
              <a:t>reference!</a:t>
            </a: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The table refers to itself, so this is a</a:t>
            </a:r>
            <a:r>
              <a:rPr lang="en-US" sz="2200" b="1" dirty="0"/>
              <a:t> self-join</a:t>
            </a:r>
            <a:r>
              <a:rPr lang="en-US" sz="2200" dirty="0"/>
              <a:t>.</a:t>
            </a:r>
            <a:endParaRPr sz="2200" dirty="0"/>
          </a:p>
        </p:txBody>
      </p:sp>
      <p:sp>
        <p:nvSpPr>
          <p:cNvPr id="530" name="Google Shape;530;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29</a:t>
            </a:fld>
            <a:endParaRPr/>
          </a:p>
        </p:txBody>
      </p:sp>
      <p:pic>
        <p:nvPicPr>
          <p:cNvPr id="531" name="Google Shape;531;p66"/>
          <p:cNvPicPr preferRelativeResize="0"/>
          <p:nvPr/>
        </p:nvPicPr>
        <p:blipFill>
          <a:blip r:embed="rId3">
            <a:alphaModFix/>
          </a:blip>
          <a:stretch>
            <a:fillRect/>
          </a:stretch>
        </p:blipFill>
        <p:spPr>
          <a:xfrm>
            <a:off x="6255838" y="856238"/>
            <a:ext cx="2562225" cy="5476875"/>
          </a:xfrm>
          <a:prstGeom prst="rect">
            <a:avLst/>
          </a:prstGeom>
          <a:noFill/>
          <a:ln>
            <a:noFill/>
          </a:ln>
        </p:spPr>
      </p:pic>
      <p:sp>
        <p:nvSpPr>
          <p:cNvPr id="532" name="Google Shape;532;p66"/>
          <p:cNvSpPr/>
          <p:nvPr/>
        </p:nvSpPr>
        <p:spPr>
          <a:xfrm>
            <a:off x="6255850" y="1273200"/>
            <a:ext cx="2562300" cy="524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6"/>
          <p:cNvSpPr/>
          <p:nvPr/>
        </p:nvSpPr>
        <p:spPr>
          <a:xfrm>
            <a:off x="4434300" y="3345725"/>
            <a:ext cx="1633800" cy="384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6"/>
          <p:cNvSpPr/>
          <p:nvPr/>
        </p:nvSpPr>
        <p:spPr>
          <a:xfrm>
            <a:off x="6732775" y="5030900"/>
            <a:ext cx="2085300" cy="500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6"/>
          <p:cNvSpPr/>
          <p:nvPr/>
        </p:nvSpPr>
        <p:spPr>
          <a:xfrm>
            <a:off x="4083975" y="3950675"/>
            <a:ext cx="2128800" cy="4413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6" name="Google Shape;536;p66"/>
          <p:cNvCxnSpPr>
            <a:stCxn id="534" idx="3"/>
            <a:endCxn id="532" idx="3"/>
          </p:cNvCxnSpPr>
          <p:nvPr/>
        </p:nvCxnSpPr>
        <p:spPr>
          <a:xfrm rot="10800000" flipH="1">
            <a:off x="8818075" y="1535450"/>
            <a:ext cx="600" cy="3745500"/>
          </a:xfrm>
          <a:prstGeom prst="curvedConnector3">
            <a:avLst>
              <a:gd name="adj1" fmla="val 39700000"/>
            </a:avLst>
          </a:prstGeom>
          <a:noFill/>
          <a:ln w="28575" cap="flat" cmpd="sng">
            <a:solidFill>
              <a:schemeClr val="dk2"/>
            </a:solidFill>
            <a:prstDash val="solid"/>
            <a:round/>
            <a:headEnd type="none" w="med" len="med"/>
            <a:tailEnd type="none" w="med" len="med"/>
          </a:ln>
        </p:spPr>
      </p:cxn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p:nvPr>
        </p:nvSpPr>
        <p:spPr>
          <a:xfrm>
            <a:off x="473342" y="8829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Multiple Tables</a:t>
            </a:r>
            <a:endParaRPr dirty="0"/>
          </a:p>
        </p:txBody>
      </p:sp>
      <p:sp>
        <p:nvSpPr>
          <p:cNvPr id="264" name="Google Shape;264;p40"/>
          <p:cNvSpPr txBox="1">
            <a:spLocks noGrp="1"/>
          </p:cNvSpPr>
          <p:nvPr>
            <p:ph type="body" idx="1"/>
          </p:nvPr>
        </p:nvSpPr>
        <p:spPr>
          <a:xfrm>
            <a:off x="401784" y="804065"/>
            <a:ext cx="8289000" cy="45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600" dirty="0"/>
              <a:t>We have only ever used SQL to interact with a single table.</a:t>
            </a:r>
            <a:endParaRPr sz="2600" dirty="0"/>
          </a:p>
          <a:p>
            <a:pPr marL="0" lvl="0" indent="0" algn="l" rtl="0">
              <a:lnSpc>
                <a:spcPct val="100000"/>
              </a:lnSpc>
              <a:spcBef>
                <a:spcPts val="1800"/>
              </a:spcBef>
              <a:spcAft>
                <a:spcPts val="0"/>
              </a:spcAft>
              <a:buNone/>
            </a:pPr>
            <a:r>
              <a:rPr lang="en-US" sz="2600" dirty="0"/>
              <a:t>However, most meaningful SQL interactions involve the use of </a:t>
            </a:r>
            <a:r>
              <a:rPr lang="en-US" sz="2600" b="1" dirty="0"/>
              <a:t>2 or more tables at the same time</a:t>
            </a:r>
            <a:r>
              <a:rPr lang="en-US" sz="2600" dirty="0"/>
              <a:t>.</a:t>
            </a:r>
            <a:endParaRPr sz="2600" dirty="0"/>
          </a:p>
          <a:p>
            <a:pPr marL="0" lvl="0" indent="0" algn="l" rtl="0">
              <a:lnSpc>
                <a:spcPct val="100000"/>
              </a:lnSpc>
              <a:spcBef>
                <a:spcPts val="1800"/>
              </a:spcBef>
              <a:spcAft>
                <a:spcPts val="1800"/>
              </a:spcAft>
              <a:buNone/>
            </a:pPr>
            <a:r>
              <a:rPr lang="en-US" sz="2600" b="1" dirty="0"/>
              <a:t>For instance: </a:t>
            </a:r>
            <a:r>
              <a:rPr lang="en-US" sz="2600" dirty="0"/>
              <a:t>What if we want to see a Country’s name beside the Region’s name on the same result row?</a:t>
            </a:r>
            <a:endParaRPr sz="2600" dirty="0"/>
          </a:p>
        </p:txBody>
      </p:sp>
      <p:sp>
        <p:nvSpPr>
          <p:cNvPr id="265" name="Google Shape;265;p40"/>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a:t>
            </a:fld>
            <a:endParaRPr/>
          </a:p>
        </p:txBody>
      </p:sp>
      <p:pic>
        <p:nvPicPr>
          <p:cNvPr id="266" name="Google Shape;266;p40"/>
          <p:cNvPicPr preferRelativeResize="0"/>
          <p:nvPr/>
        </p:nvPicPr>
        <p:blipFill>
          <a:blip r:embed="rId3">
            <a:alphaModFix/>
          </a:blip>
          <a:stretch>
            <a:fillRect/>
          </a:stretch>
        </p:blipFill>
        <p:spPr>
          <a:xfrm>
            <a:off x="1544325" y="4428217"/>
            <a:ext cx="2571750" cy="1485900"/>
          </a:xfrm>
          <a:prstGeom prst="rect">
            <a:avLst/>
          </a:prstGeom>
          <a:noFill/>
          <a:ln>
            <a:noFill/>
          </a:ln>
        </p:spPr>
      </p:pic>
      <p:pic>
        <p:nvPicPr>
          <p:cNvPr id="267" name="Google Shape;267;p40"/>
          <p:cNvPicPr preferRelativeResize="0"/>
          <p:nvPr/>
        </p:nvPicPr>
        <p:blipFill>
          <a:blip r:embed="rId4">
            <a:alphaModFix/>
          </a:blip>
          <a:stretch>
            <a:fillRect/>
          </a:stretch>
        </p:blipFill>
        <p:spPr>
          <a:xfrm>
            <a:off x="4620838" y="4204380"/>
            <a:ext cx="2562225" cy="1933575"/>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263"/>
                                        </p:tgtEl>
                                        <p:attrNameLst>
                                          <p:attrName>style.visibility</p:attrName>
                                        </p:attrNameLst>
                                      </p:cBhvr>
                                      <p:to>
                                        <p:strVal val="visible"/>
                                      </p:to>
                                    </p:set>
                                    <p:anim calcmode="lin" valueType="num">
                                      <p:cBhvr>
                                        <p:cTn id="7" dur="1000" fill="hold"/>
                                        <p:tgtEl>
                                          <p:spTgt spid="263"/>
                                        </p:tgtEl>
                                        <p:attrNameLst>
                                          <p:attrName>ppt_w</p:attrName>
                                        </p:attrNameLst>
                                      </p:cBhvr>
                                      <p:tavLst>
                                        <p:tav tm="0">
                                          <p:val>
                                            <p:fltVal val="0"/>
                                          </p:val>
                                        </p:tav>
                                        <p:tav tm="100000">
                                          <p:val>
                                            <p:strVal val="#ppt_w"/>
                                          </p:val>
                                        </p:tav>
                                      </p:tavLst>
                                    </p:anim>
                                    <p:anim calcmode="lin" valueType="num">
                                      <p:cBhvr>
                                        <p:cTn id="8" dur="1000" fill="hold"/>
                                        <p:tgtEl>
                                          <p:spTgt spid="263"/>
                                        </p:tgtEl>
                                        <p:attrNameLst>
                                          <p:attrName>ppt_h</p:attrName>
                                        </p:attrNameLst>
                                      </p:cBhvr>
                                      <p:tavLst>
                                        <p:tav tm="0">
                                          <p:val>
                                            <p:fltVal val="0"/>
                                          </p:val>
                                        </p:tav>
                                        <p:tav tm="100000">
                                          <p:val>
                                            <p:strVal val="#ppt_h"/>
                                          </p:val>
                                        </p:tav>
                                      </p:tavLst>
                                    </p:anim>
                                    <p:anim calcmode="lin" valueType="num">
                                      <p:cBhvr>
                                        <p:cTn id="9" dur="1000" fill="hold"/>
                                        <p:tgtEl>
                                          <p:spTgt spid="263"/>
                                        </p:tgtEl>
                                        <p:attrNameLst>
                                          <p:attrName>style.rotation</p:attrName>
                                        </p:attrNameLst>
                                      </p:cBhvr>
                                      <p:tavLst>
                                        <p:tav tm="0">
                                          <p:val>
                                            <p:fltVal val="90"/>
                                          </p:val>
                                        </p:tav>
                                        <p:tav tm="100000">
                                          <p:val>
                                            <p:fltVal val="0"/>
                                          </p:val>
                                        </p:tav>
                                      </p:tavLst>
                                    </p:anim>
                                    <p:animEffect transition="in" filter="fade">
                                      <p:cBhvr>
                                        <p:cTn id="10" dur="1000"/>
                                        <p:tgtEl>
                                          <p:spTgt spid="263"/>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264">
                                            <p:txEl>
                                              <p:pRg st="0" end="0"/>
                                            </p:txEl>
                                          </p:spTgt>
                                        </p:tgtEl>
                                        <p:attrNameLst>
                                          <p:attrName>style.visibility</p:attrName>
                                        </p:attrNameLst>
                                      </p:cBhvr>
                                      <p:to>
                                        <p:strVal val="visible"/>
                                      </p:to>
                                    </p:set>
                                    <p:animEffect transition="in" filter="barn(inVertical)">
                                      <p:cBhvr>
                                        <p:cTn id="14" dur="500"/>
                                        <p:tgtEl>
                                          <p:spTgt spid="26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64">
                                            <p:txEl>
                                              <p:pRg st="1" end="1"/>
                                            </p:txEl>
                                          </p:spTgt>
                                        </p:tgtEl>
                                        <p:attrNameLst>
                                          <p:attrName>style.visibility</p:attrName>
                                        </p:attrNameLst>
                                      </p:cBhvr>
                                      <p:to>
                                        <p:strVal val="visible"/>
                                      </p:to>
                                    </p:set>
                                    <p:animEffect transition="in" filter="barn(inVertical)">
                                      <p:cBhvr>
                                        <p:cTn id="19" dur="500"/>
                                        <p:tgtEl>
                                          <p:spTgt spid="26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64">
                                            <p:txEl>
                                              <p:pRg st="2" end="2"/>
                                            </p:txEl>
                                          </p:spTgt>
                                        </p:tgtEl>
                                        <p:attrNameLst>
                                          <p:attrName>style.visibility</p:attrName>
                                        </p:attrNameLst>
                                      </p:cBhvr>
                                      <p:to>
                                        <p:strVal val="visible"/>
                                      </p:to>
                                    </p:set>
                                    <p:animEffect transition="in" filter="barn(inVertical)">
                                      <p:cBhvr>
                                        <p:cTn id="24" dur="500"/>
                                        <p:tgtEl>
                                          <p:spTgt spid="264">
                                            <p:txEl>
                                              <p:pRg st="2" end="2"/>
                                            </p:txEl>
                                          </p:spTgt>
                                        </p:tgtEl>
                                      </p:cBhvr>
                                    </p:animEffect>
                                  </p:childTnLst>
                                </p:cTn>
                              </p:par>
                            </p:childTnLst>
                          </p:cTn>
                        </p:par>
                        <p:par>
                          <p:cTn id="25" fill="hold">
                            <p:stCondLst>
                              <p:cond delay="500"/>
                            </p:stCondLst>
                            <p:childTnLst>
                              <p:par>
                                <p:cTn id="26" presetID="2" presetClass="entr" presetSubtype="2" fill="hold" nodeType="afterEffect">
                                  <p:stCondLst>
                                    <p:cond delay="500"/>
                                  </p:stCondLst>
                                  <p:childTnLst>
                                    <p:set>
                                      <p:cBhvr>
                                        <p:cTn id="27" dur="1" fill="hold">
                                          <p:stCondLst>
                                            <p:cond delay="0"/>
                                          </p:stCondLst>
                                        </p:cTn>
                                        <p:tgtEl>
                                          <p:spTgt spid="266"/>
                                        </p:tgtEl>
                                        <p:attrNameLst>
                                          <p:attrName>style.visibility</p:attrName>
                                        </p:attrNameLst>
                                      </p:cBhvr>
                                      <p:to>
                                        <p:strVal val="visible"/>
                                      </p:to>
                                    </p:set>
                                    <p:anim calcmode="lin" valueType="num">
                                      <p:cBhvr additive="base">
                                        <p:cTn id="28" dur="500" fill="hold"/>
                                        <p:tgtEl>
                                          <p:spTgt spid="266"/>
                                        </p:tgtEl>
                                        <p:attrNameLst>
                                          <p:attrName>ppt_x</p:attrName>
                                        </p:attrNameLst>
                                      </p:cBhvr>
                                      <p:tavLst>
                                        <p:tav tm="0">
                                          <p:val>
                                            <p:strVal val="1+#ppt_w/2"/>
                                          </p:val>
                                        </p:tav>
                                        <p:tav tm="100000">
                                          <p:val>
                                            <p:strVal val="#ppt_x"/>
                                          </p:val>
                                        </p:tav>
                                      </p:tavLst>
                                    </p:anim>
                                    <p:anim calcmode="lin" valueType="num">
                                      <p:cBhvr additive="base">
                                        <p:cTn id="29" dur="500" fill="hold"/>
                                        <p:tgtEl>
                                          <p:spTgt spid="26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nodeType="afterEffect">
                                  <p:stCondLst>
                                    <p:cond delay="750"/>
                                  </p:stCondLst>
                                  <p:childTnLst>
                                    <p:set>
                                      <p:cBhvr>
                                        <p:cTn id="32" dur="1" fill="hold">
                                          <p:stCondLst>
                                            <p:cond delay="0"/>
                                          </p:stCondLst>
                                        </p:cTn>
                                        <p:tgtEl>
                                          <p:spTgt spid="267"/>
                                        </p:tgtEl>
                                        <p:attrNameLst>
                                          <p:attrName>style.visibility</p:attrName>
                                        </p:attrNameLst>
                                      </p:cBhvr>
                                      <p:to>
                                        <p:strVal val="visible"/>
                                      </p:to>
                                    </p:set>
                                    <p:anim calcmode="lin" valueType="num">
                                      <p:cBhvr additive="base">
                                        <p:cTn id="33" dur="500" fill="hold"/>
                                        <p:tgtEl>
                                          <p:spTgt spid="267"/>
                                        </p:tgtEl>
                                        <p:attrNameLst>
                                          <p:attrName>ppt_x</p:attrName>
                                        </p:attrNameLst>
                                      </p:cBhvr>
                                      <p:tavLst>
                                        <p:tav tm="0">
                                          <p:val>
                                            <p:strVal val="1+#ppt_w/2"/>
                                          </p:val>
                                        </p:tav>
                                        <p:tav tm="100000">
                                          <p:val>
                                            <p:strVal val="#ppt_x"/>
                                          </p:val>
                                        </p:tav>
                                      </p:tavLst>
                                    </p:anim>
                                    <p:anim calcmode="lin" valueType="num">
                                      <p:cBhvr additive="base">
                                        <p:cTn id="34" dur="500" fill="hold"/>
                                        <p:tgtEl>
                                          <p:spTgt spid="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6"/>
          <p:cNvSpPr txBox="1">
            <a:spLocks noGrp="1"/>
          </p:cNvSpPr>
          <p:nvPr>
            <p:ph type="title"/>
          </p:nvPr>
        </p:nvSpPr>
        <p:spPr>
          <a:xfrm>
            <a:off x="520503" y="8163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Self JOIN </a:t>
            </a:r>
            <a:endParaRPr dirty="0"/>
          </a:p>
        </p:txBody>
      </p:sp>
      <p:sp>
        <p:nvSpPr>
          <p:cNvPr id="529" name="Google Shape;529;p66"/>
          <p:cNvSpPr txBox="1">
            <a:spLocks noGrp="1"/>
          </p:cNvSpPr>
          <p:nvPr>
            <p:ph type="body" idx="1"/>
          </p:nvPr>
        </p:nvSpPr>
        <p:spPr>
          <a:xfrm>
            <a:off x="301752" y="908913"/>
            <a:ext cx="3886200" cy="49985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600" b="1" dirty="0">
                <a:solidFill>
                  <a:srgbClr val="C00000"/>
                </a:solidFill>
                <a:latin typeface="Lato"/>
                <a:ea typeface="Lato"/>
                <a:cs typeface="Lato"/>
                <a:sym typeface="Lato"/>
              </a:rPr>
              <a:t>TRY IT … CHALLENGE! - SOLUTION: </a:t>
            </a:r>
            <a:br>
              <a:rPr lang="en-US" sz="2600" dirty="0">
                <a:solidFill>
                  <a:srgbClr val="C00000"/>
                </a:solidFill>
              </a:rPr>
            </a:br>
            <a:endParaRPr sz="2400" dirty="0">
              <a:solidFill>
                <a:srgbClr val="C00000"/>
              </a:solidFill>
            </a:endParaRPr>
          </a:p>
          <a:p>
            <a:pPr marL="0" lvl="0" indent="0" algn="l" rtl="0">
              <a:spcBef>
                <a:spcPts val="0"/>
              </a:spcBef>
              <a:spcAft>
                <a:spcPts val="0"/>
              </a:spcAft>
              <a:buSzPts val="2400"/>
              <a:buNone/>
            </a:pPr>
            <a:r>
              <a:rPr lang="en-US" sz="2400" dirty="0"/>
              <a:t>An Employee can have many managers, who are also an Employee...</a:t>
            </a:r>
            <a:endParaRPr sz="2400" dirty="0"/>
          </a:p>
          <a:p>
            <a:r>
              <a:rPr lang="en-US" altLang="en-US" sz="2400" dirty="0"/>
              <a:t>What would make this query easy to code?</a:t>
            </a:r>
          </a:p>
          <a:p>
            <a:pPr lvl="1">
              <a:spcBef>
                <a:spcPts val="600"/>
              </a:spcBef>
            </a:pPr>
            <a:r>
              <a:rPr lang="en-US" altLang="en-US" dirty="0"/>
              <a:t>Suppose the Employees table were split into two separate tables that looked like this:</a:t>
            </a:r>
            <a:endParaRPr dirty="0"/>
          </a:p>
        </p:txBody>
      </p:sp>
      <p:sp>
        <p:nvSpPr>
          <p:cNvPr id="530" name="Google Shape;530;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30</a:t>
            </a:fld>
            <a:endParaRPr/>
          </a:p>
        </p:txBody>
      </p:sp>
      <p:grpSp>
        <p:nvGrpSpPr>
          <p:cNvPr id="22" name="Group 21"/>
          <p:cNvGrpSpPr/>
          <p:nvPr/>
        </p:nvGrpSpPr>
        <p:grpSpPr>
          <a:xfrm>
            <a:off x="4581144" y="1371600"/>
            <a:ext cx="4471615" cy="4728141"/>
            <a:chOff x="4581144" y="1371600"/>
            <a:chExt cx="4471615" cy="4728141"/>
          </a:xfrm>
        </p:grpSpPr>
        <p:pic>
          <p:nvPicPr>
            <p:cNvPr id="531" name="Google Shape;531;p66"/>
            <p:cNvPicPr preferRelativeResize="0"/>
            <p:nvPr/>
          </p:nvPicPr>
          <p:blipFill>
            <a:blip r:embed="rId3">
              <a:alphaModFix/>
            </a:blip>
            <a:stretch>
              <a:fillRect/>
            </a:stretch>
          </p:blipFill>
          <p:spPr>
            <a:xfrm>
              <a:off x="4581144" y="1371600"/>
              <a:ext cx="2005783" cy="4645614"/>
            </a:xfrm>
            <a:prstGeom prst="rect">
              <a:avLst/>
            </a:prstGeom>
            <a:noFill/>
            <a:ln>
              <a:noFill/>
            </a:ln>
          </p:spPr>
        </p:pic>
        <p:grpSp>
          <p:nvGrpSpPr>
            <p:cNvPr id="19" name="Group 18"/>
            <p:cNvGrpSpPr/>
            <p:nvPr/>
          </p:nvGrpSpPr>
          <p:grpSpPr>
            <a:xfrm>
              <a:off x="7046976" y="1454127"/>
              <a:ext cx="2005783" cy="4645614"/>
              <a:chOff x="7046976" y="1307823"/>
              <a:chExt cx="2005783" cy="4645614"/>
            </a:xfrm>
          </p:grpSpPr>
          <p:pic>
            <p:nvPicPr>
              <p:cNvPr id="11" name="Google Shape;531;p66"/>
              <p:cNvPicPr preferRelativeResize="0"/>
              <p:nvPr/>
            </p:nvPicPr>
            <p:blipFill>
              <a:blip r:embed="rId3">
                <a:alphaModFix/>
              </a:blip>
              <a:stretch>
                <a:fillRect/>
              </a:stretch>
            </p:blipFill>
            <p:spPr>
              <a:xfrm>
                <a:off x="7046976" y="1307823"/>
                <a:ext cx="2005783" cy="4645614"/>
              </a:xfrm>
              <a:prstGeom prst="rect">
                <a:avLst/>
              </a:prstGeom>
              <a:noFill/>
              <a:ln>
                <a:noFill/>
              </a:ln>
            </p:spPr>
          </p:pic>
          <p:sp>
            <p:nvSpPr>
              <p:cNvPr id="18" name="TextBox 17"/>
              <p:cNvSpPr txBox="1"/>
              <p:nvPr/>
            </p:nvSpPr>
            <p:spPr>
              <a:xfrm>
                <a:off x="7092795" y="1339827"/>
                <a:ext cx="1850037" cy="307777"/>
              </a:xfrm>
              <a:prstGeom prst="rect">
                <a:avLst/>
              </a:prstGeom>
              <a:solidFill>
                <a:srgbClr val="E7E7E7"/>
              </a:solidFill>
            </p:spPr>
            <p:txBody>
              <a:bodyPr wrap="square" rtlCol="0">
                <a:spAutoFit/>
              </a:bodyPr>
              <a:lstStyle/>
              <a:p>
                <a:pPr algn="ctr"/>
                <a:r>
                  <a:rPr lang="en-US" dirty="0"/>
                  <a:t>Managers</a:t>
                </a:r>
              </a:p>
            </p:txBody>
          </p:sp>
        </p:grpSp>
        <p:cxnSp>
          <p:nvCxnSpPr>
            <p:cNvPr id="12" name="Google Shape;536;p66"/>
            <p:cNvCxnSpPr/>
            <p:nvPr/>
          </p:nvCxnSpPr>
          <p:spPr>
            <a:xfrm rot="16200000" flipV="1">
              <a:off x="5115407" y="2884271"/>
              <a:ext cx="3200398" cy="1327204"/>
            </a:xfrm>
            <a:prstGeom prst="curvedConnector3">
              <a:avLst>
                <a:gd name="adj1" fmla="val 50000"/>
              </a:avLst>
            </a:prstGeom>
            <a:noFill/>
            <a:ln w="28575" cap="flat" cmpd="sng">
              <a:solidFill>
                <a:schemeClr val="dk2"/>
              </a:solidFill>
              <a:prstDash val="solid"/>
              <a:round/>
              <a:headEnd type="none" w="med" len="med"/>
              <a:tailEnd type="none" w="med" len="med"/>
            </a:ln>
          </p:spPr>
        </p:cxnSp>
      </p:grpSp>
    </p:spTree>
    <p:extLst>
      <p:ext uri="{BB962C8B-B14F-4D97-AF65-F5344CB8AC3E}">
        <p14:creationId xmlns:p14="http://schemas.microsoft.com/office/powerpoint/2010/main" val="21512781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29">
                                            <p:txEl>
                                              <p:pRg st="1" end="1"/>
                                            </p:txEl>
                                          </p:spTgt>
                                        </p:tgtEl>
                                        <p:attrNameLst>
                                          <p:attrName>style.visibility</p:attrName>
                                        </p:attrNameLst>
                                      </p:cBhvr>
                                      <p:to>
                                        <p:strVal val="visible"/>
                                      </p:to>
                                    </p:set>
                                    <p:animEffect transition="in" filter="barn(inVertical)">
                                      <p:cBhvr>
                                        <p:cTn id="7" dur="500"/>
                                        <p:tgtEl>
                                          <p:spTgt spid="5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29">
                                            <p:txEl>
                                              <p:pRg st="2" end="2"/>
                                            </p:txEl>
                                          </p:spTgt>
                                        </p:tgtEl>
                                        <p:attrNameLst>
                                          <p:attrName>style.visibility</p:attrName>
                                        </p:attrNameLst>
                                      </p:cBhvr>
                                      <p:to>
                                        <p:strVal val="visible"/>
                                      </p:to>
                                    </p:set>
                                    <p:animEffect transition="in" filter="barn(inVertical)">
                                      <p:cBhvr>
                                        <p:cTn id="12" dur="500"/>
                                        <p:tgtEl>
                                          <p:spTgt spid="529">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750"/>
                                  </p:stCondLst>
                                  <p:childTnLst>
                                    <p:set>
                                      <p:cBhvr>
                                        <p:cTn id="15" dur="1" fill="hold">
                                          <p:stCondLst>
                                            <p:cond delay="0"/>
                                          </p:stCondLst>
                                        </p:cTn>
                                        <p:tgtEl>
                                          <p:spTgt spid="529">
                                            <p:txEl>
                                              <p:pRg st="3" end="3"/>
                                            </p:txEl>
                                          </p:spTgt>
                                        </p:tgtEl>
                                        <p:attrNameLst>
                                          <p:attrName>style.visibility</p:attrName>
                                        </p:attrNameLst>
                                      </p:cBhvr>
                                      <p:to>
                                        <p:strVal val="visible"/>
                                      </p:to>
                                    </p:set>
                                    <p:animEffect transition="in" filter="barn(inVertical)">
                                      <p:cBhvr>
                                        <p:cTn id="16" dur="500"/>
                                        <p:tgtEl>
                                          <p:spTgt spid="529">
                                            <p:txEl>
                                              <p:pRg st="3" end="3"/>
                                            </p:txEl>
                                          </p:spTgt>
                                        </p:tgtEl>
                                      </p:cBhvr>
                                    </p:animEffect>
                                  </p:childTnLst>
                                </p:cTn>
                              </p:par>
                            </p:childTnLst>
                          </p:cTn>
                        </p:par>
                        <p:par>
                          <p:cTn id="17" fill="hold">
                            <p:stCondLst>
                              <p:cond delay="1750"/>
                            </p:stCondLst>
                            <p:childTnLst>
                              <p:par>
                                <p:cTn id="18" presetID="22" presetClass="entr" presetSubtype="1" fill="hold" nodeType="afterEffect">
                                  <p:stCondLst>
                                    <p:cond delay="75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6"/>
          <p:cNvSpPr txBox="1">
            <a:spLocks noGrp="1"/>
          </p:cNvSpPr>
          <p:nvPr>
            <p:ph type="title"/>
          </p:nvPr>
        </p:nvSpPr>
        <p:spPr>
          <a:xfrm>
            <a:off x="520503" y="8163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Self JOIN </a:t>
            </a:r>
            <a:endParaRPr dirty="0"/>
          </a:p>
        </p:txBody>
      </p:sp>
      <p:sp>
        <p:nvSpPr>
          <p:cNvPr id="529" name="Google Shape;529;p66"/>
          <p:cNvSpPr txBox="1">
            <a:spLocks noGrp="1"/>
          </p:cNvSpPr>
          <p:nvPr>
            <p:ph type="body" idx="1"/>
          </p:nvPr>
        </p:nvSpPr>
        <p:spPr>
          <a:xfrm>
            <a:off x="301752" y="908913"/>
            <a:ext cx="3886200" cy="49985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sz="2600" b="1" dirty="0">
                <a:solidFill>
                  <a:srgbClr val="C00000"/>
                </a:solidFill>
                <a:latin typeface="Lato"/>
                <a:ea typeface="Lato"/>
                <a:cs typeface="Lato"/>
                <a:sym typeface="Lato"/>
              </a:rPr>
              <a:t>TRY IT … CHALLENGE! - SOLUTION: </a:t>
            </a:r>
            <a:br>
              <a:rPr lang="en-US" sz="2600" dirty="0">
                <a:solidFill>
                  <a:srgbClr val="C00000"/>
                </a:solidFill>
              </a:rPr>
            </a:br>
            <a:endParaRPr sz="2400" dirty="0">
              <a:solidFill>
                <a:srgbClr val="C00000"/>
              </a:solidFill>
            </a:endParaRPr>
          </a:p>
          <a:p>
            <a:r>
              <a:rPr lang="en-US" altLang="en-US" sz="2400" i="1" dirty="0"/>
              <a:t>I want to list the name of all Employees and their managers name</a:t>
            </a:r>
          </a:p>
        </p:txBody>
      </p:sp>
      <p:sp>
        <p:nvSpPr>
          <p:cNvPr id="530" name="Google Shape;530;p66"/>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31</a:t>
            </a:fld>
            <a:endParaRPr/>
          </a:p>
        </p:txBody>
      </p:sp>
      <p:grpSp>
        <p:nvGrpSpPr>
          <p:cNvPr id="22" name="Group 21"/>
          <p:cNvGrpSpPr/>
          <p:nvPr/>
        </p:nvGrpSpPr>
        <p:grpSpPr>
          <a:xfrm>
            <a:off x="4837176" y="173737"/>
            <a:ext cx="4215583" cy="3877056"/>
            <a:chOff x="4581144" y="1371600"/>
            <a:chExt cx="4471615" cy="4728141"/>
          </a:xfrm>
        </p:grpSpPr>
        <p:pic>
          <p:nvPicPr>
            <p:cNvPr id="531" name="Google Shape;531;p66"/>
            <p:cNvPicPr preferRelativeResize="0"/>
            <p:nvPr/>
          </p:nvPicPr>
          <p:blipFill>
            <a:blip r:embed="rId3">
              <a:alphaModFix/>
            </a:blip>
            <a:stretch>
              <a:fillRect/>
            </a:stretch>
          </p:blipFill>
          <p:spPr>
            <a:xfrm>
              <a:off x="4581144" y="1371600"/>
              <a:ext cx="2005783" cy="4645614"/>
            </a:xfrm>
            <a:prstGeom prst="rect">
              <a:avLst/>
            </a:prstGeom>
            <a:noFill/>
            <a:ln>
              <a:noFill/>
            </a:ln>
          </p:spPr>
        </p:pic>
        <p:grpSp>
          <p:nvGrpSpPr>
            <p:cNvPr id="19" name="Group 18"/>
            <p:cNvGrpSpPr/>
            <p:nvPr/>
          </p:nvGrpSpPr>
          <p:grpSpPr>
            <a:xfrm>
              <a:off x="7046976" y="1454127"/>
              <a:ext cx="2005783" cy="4645614"/>
              <a:chOff x="7046976" y="1307823"/>
              <a:chExt cx="2005783" cy="4645614"/>
            </a:xfrm>
          </p:grpSpPr>
          <p:pic>
            <p:nvPicPr>
              <p:cNvPr id="11" name="Google Shape;531;p66"/>
              <p:cNvPicPr preferRelativeResize="0"/>
              <p:nvPr/>
            </p:nvPicPr>
            <p:blipFill>
              <a:blip r:embed="rId3">
                <a:alphaModFix/>
              </a:blip>
              <a:stretch>
                <a:fillRect/>
              </a:stretch>
            </p:blipFill>
            <p:spPr>
              <a:xfrm>
                <a:off x="7046976" y="1307823"/>
                <a:ext cx="2005783" cy="4645614"/>
              </a:xfrm>
              <a:prstGeom prst="rect">
                <a:avLst/>
              </a:prstGeom>
              <a:noFill/>
              <a:ln>
                <a:noFill/>
              </a:ln>
            </p:spPr>
          </p:pic>
          <p:sp>
            <p:nvSpPr>
              <p:cNvPr id="18" name="TextBox 17"/>
              <p:cNvSpPr txBox="1"/>
              <p:nvPr/>
            </p:nvSpPr>
            <p:spPr>
              <a:xfrm>
                <a:off x="7092795" y="1339827"/>
                <a:ext cx="1850037" cy="307777"/>
              </a:xfrm>
              <a:prstGeom prst="rect">
                <a:avLst/>
              </a:prstGeom>
              <a:solidFill>
                <a:srgbClr val="E7E7E7"/>
              </a:solidFill>
            </p:spPr>
            <p:txBody>
              <a:bodyPr wrap="square" rtlCol="0">
                <a:spAutoFit/>
              </a:bodyPr>
              <a:lstStyle/>
              <a:p>
                <a:pPr algn="ctr"/>
                <a:r>
                  <a:rPr lang="en-US" dirty="0"/>
                  <a:t>Managers</a:t>
                </a:r>
              </a:p>
            </p:txBody>
          </p:sp>
        </p:grpSp>
        <p:cxnSp>
          <p:nvCxnSpPr>
            <p:cNvPr id="12" name="Google Shape;536;p66"/>
            <p:cNvCxnSpPr/>
            <p:nvPr/>
          </p:nvCxnSpPr>
          <p:spPr>
            <a:xfrm rot="16200000" flipV="1">
              <a:off x="5115407" y="2884271"/>
              <a:ext cx="3200398" cy="1327204"/>
            </a:xfrm>
            <a:prstGeom prst="curvedConnector3">
              <a:avLst>
                <a:gd name="adj1" fmla="val 50000"/>
              </a:avLst>
            </a:prstGeom>
            <a:noFill/>
            <a:ln w="28575" cap="flat" cmpd="sng">
              <a:solidFill>
                <a:schemeClr val="dk2"/>
              </a:solidFill>
              <a:prstDash val="solid"/>
              <a:round/>
              <a:headEnd type="none" w="med" len="med"/>
              <a:tailEnd type="none" w="med" len="med"/>
            </a:ln>
          </p:spPr>
        </p:cxnSp>
      </p:grpSp>
      <p:sp>
        <p:nvSpPr>
          <p:cNvPr id="13" name="Google Shape;544;p67"/>
          <p:cNvSpPr txBox="1"/>
          <p:nvPr/>
        </p:nvSpPr>
        <p:spPr>
          <a:xfrm>
            <a:off x="520503" y="4132349"/>
            <a:ext cx="8271900" cy="2226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"Employee First 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"Employee Last 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m.first_name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"Manager First 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m.last_name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"Manager Last Name"</a:t>
            </a:r>
            <a:endParaRPr sz="2000" b="1" dirty="0">
              <a:solidFill>
                <a:schemeClr val="accent6"/>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e</a:t>
            </a:r>
            <a:endParaRPr sz="2000" b="1" dirty="0">
              <a:solidFill>
                <a:schemeClr val="accent6"/>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JOIN </a:t>
            </a:r>
            <a:r>
              <a:rPr lang="en-US" sz="2000" b="1" dirty="0">
                <a:solidFill>
                  <a:srgbClr val="FF0000"/>
                </a:solidFill>
                <a:latin typeface="IBM Plex Mono"/>
                <a:ea typeface="IBM Plex Mono"/>
                <a:cs typeface="IBM Plex Mono"/>
                <a:sym typeface="IBM Plex Mono"/>
              </a:rPr>
              <a:t>Managers</a:t>
            </a:r>
            <a:r>
              <a:rPr lang="en-US" sz="2000" b="1" dirty="0">
                <a:solidFill>
                  <a:schemeClr val="accent1"/>
                </a:solidFill>
                <a:latin typeface="IBM Plex Mono"/>
                <a:ea typeface="IBM Plex Mono"/>
                <a:cs typeface="IBM Plex Mono"/>
                <a:sym typeface="IBM Plex Mono"/>
              </a:rPr>
              <a:t> </a:t>
            </a:r>
            <a:r>
              <a:rPr lang="en-US" sz="2000" b="1" dirty="0">
                <a:solidFill>
                  <a:schemeClr val="accent6"/>
                </a:solidFill>
                <a:latin typeface="IBM Plex Mono"/>
                <a:ea typeface="IBM Plex Mono"/>
                <a:cs typeface="IBM Plex Mono"/>
                <a:sym typeface="IBM Plex Mono"/>
              </a:rPr>
              <a:t>m</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m.employee_id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e.manager_id</a:t>
            </a:r>
            <a:r>
              <a:rPr lang="en-US" sz="2000" b="1" dirty="0">
                <a:solidFill>
                  <a:schemeClr val="accent1"/>
                </a:solidFill>
                <a:latin typeface="IBM Plex Mono"/>
                <a:ea typeface="IBM Plex Mono"/>
                <a:cs typeface="IBM Plex Mono"/>
                <a:sym typeface="IBM Plex Mono"/>
              </a:rPr>
              <a:t>;</a:t>
            </a:r>
            <a:endParaRPr sz="2000" b="1" dirty="0">
              <a:solidFill>
                <a:schemeClr val="accent1"/>
              </a:solidFill>
              <a:latin typeface="IBM Plex Mono"/>
              <a:ea typeface="IBM Plex Mono"/>
              <a:cs typeface="IBM Plex Mono"/>
              <a:sym typeface="IBM Plex Mono"/>
            </a:endParaRPr>
          </a:p>
        </p:txBody>
      </p:sp>
    </p:spTree>
    <p:extLst>
      <p:ext uri="{BB962C8B-B14F-4D97-AF65-F5344CB8AC3E}">
        <p14:creationId xmlns:p14="http://schemas.microsoft.com/office/powerpoint/2010/main" val="15490781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9">
                                            <p:txEl>
                                              <p:pRg st="1" end="1"/>
                                            </p:txEl>
                                          </p:spTgt>
                                        </p:tgtEl>
                                        <p:attrNameLst>
                                          <p:attrName>style.visibility</p:attrName>
                                        </p:attrNameLst>
                                      </p:cBhvr>
                                      <p:to>
                                        <p:strVal val="visible"/>
                                      </p:to>
                                    </p:set>
                                    <p:animEffect transition="in" filter="barn(inVertical)">
                                      <p:cBhvr>
                                        <p:cTn id="7" dur="500"/>
                                        <p:tgtEl>
                                          <p:spTgt spid="529">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75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7"/>
          <p:cNvSpPr txBox="1">
            <a:spLocks noGrp="1"/>
          </p:cNvSpPr>
          <p:nvPr>
            <p:ph type="title"/>
          </p:nvPr>
        </p:nvSpPr>
        <p:spPr>
          <a:xfrm>
            <a:off x="502925" y="10455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Self JOIN - Practice</a:t>
            </a:r>
            <a:endParaRPr dirty="0"/>
          </a:p>
        </p:txBody>
      </p:sp>
      <p:sp>
        <p:nvSpPr>
          <p:cNvPr id="542" name="Google Shape;542;p67"/>
          <p:cNvSpPr txBox="1">
            <a:spLocks noGrp="1"/>
          </p:cNvSpPr>
          <p:nvPr>
            <p:ph type="body" idx="1"/>
          </p:nvPr>
        </p:nvSpPr>
        <p:spPr>
          <a:xfrm>
            <a:off x="473342" y="925876"/>
            <a:ext cx="8325900" cy="520060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400"/>
              <a:buNone/>
            </a:pPr>
            <a:r>
              <a:rPr lang="en-US" b="1" dirty="0">
                <a:solidFill>
                  <a:srgbClr val="C00000"/>
                </a:solidFill>
                <a:latin typeface="Lato"/>
                <a:ea typeface="Lato"/>
                <a:cs typeface="Lato"/>
                <a:sym typeface="Lato"/>
              </a:rPr>
              <a:t>TRY IT … CHALLENGE! - SOLUTION: </a:t>
            </a:r>
            <a:endParaRPr sz="2200" dirty="0"/>
          </a:p>
          <a:p>
            <a:pPr marL="0" lvl="0" indent="0" algn="l" rtl="0">
              <a:spcBef>
                <a:spcPts val="0"/>
              </a:spcBef>
              <a:spcAft>
                <a:spcPts val="0"/>
              </a:spcAft>
              <a:buSzPts val="2400"/>
              <a:buNone/>
            </a:pPr>
            <a:r>
              <a:rPr lang="en-US" sz="2200" i="1" dirty="0"/>
              <a:t>Show all employees full names alongside their manager’s full name.</a:t>
            </a:r>
          </a:p>
          <a:p>
            <a:pPr marL="342900" indent="-342900">
              <a:spcBef>
                <a:spcPts val="1200"/>
              </a:spcBef>
            </a:pPr>
            <a:r>
              <a:rPr lang="en-US" altLang="en-US" sz="2400" dirty="0">
                <a:latin typeface="Times New Roman" panose="02020603050405020304" pitchFamily="18" charset="0"/>
              </a:rPr>
              <a:t>Well, this almost works, only we have one Employees table, not an Employees and Managers tables!</a:t>
            </a:r>
          </a:p>
          <a:p>
            <a:pPr marL="342900" indent="-342900"/>
            <a:r>
              <a:rPr lang="en-US" altLang="en-US" sz="2400" b="1" dirty="0">
                <a:solidFill>
                  <a:srgbClr val="C00000"/>
                </a:solidFill>
                <a:latin typeface="Times New Roman" panose="02020603050405020304" pitchFamily="18" charset="0"/>
              </a:rPr>
              <a:t>ANSWER</a:t>
            </a:r>
            <a:r>
              <a:rPr lang="en-US" altLang="en-US" sz="2400" dirty="0">
                <a:latin typeface="Times New Roman" panose="02020603050405020304" pitchFamily="18" charset="0"/>
              </a:rPr>
              <a:t>: Use an alias</a:t>
            </a:r>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endParaRPr sz="2200" dirty="0"/>
          </a:p>
          <a:p>
            <a:pPr marL="0" lvl="0" indent="0" algn="l" rtl="0">
              <a:spcBef>
                <a:spcPts val="0"/>
              </a:spcBef>
              <a:spcAft>
                <a:spcPts val="0"/>
              </a:spcAft>
              <a:buSzPts val="2400"/>
              <a:buNone/>
            </a:pPr>
            <a:r>
              <a:rPr lang="en-US" sz="2200" dirty="0"/>
              <a:t>The columns were renamed above for clarity.</a:t>
            </a:r>
            <a:endParaRPr sz="2200" dirty="0"/>
          </a:p>
        </p:txBody>
      </p:sp>
      <p:sp>
        <p:nvSpPr>
          <p:cNvPr id="543" name="Google Shape;543;p67"/>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32</a:t>
            </a:fld>
            <a:endParaRPr dirty="0"/>
          </a:p>
        </p:txBody>
      </p:sp>
      <p:sp>
        <p:nvSpPr>
          <p:cNvPr id="544" name="Google Shape;544;p67"/>
          <p:cNvSpPr txBox="1"/>
          <p:nvPr/>
        </p:nvSpPr>
        <p:spPr>
          <a:xfrm>
            <a:off x="344758" y="3276575"/>
            <a:ext cx="8271900" cy="22266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lvl="0"/>
            <a:r>
              <a:rPr lang="en-US" sz="2000" b="1" dirty="0">
                <a:solidFill>
                  <a:srgbClr val="336699"/>
                </a:solidFill>
                <a:latin typeface="IBM Plex Mono"/>
                <a:ea typeface="IBM Plex Mono"/>
                <a:cs typeface="IBM Plex Mono"/>
                <a:sym typeface="IBM Plex Mono"/>
              </a:rPr>
              <a:t>SELECT</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"Employee First Name"</a:t>
            </a:r>
            <a:r>
              <a:rPr lang="en-US" sz="2000" b="1" dirty="0">
                <a:solidFill>
                  <a:schemeClr val="accent1"/>
                </a:solidFill>
                <a:latin typeface="IBM Plex Mono"/>
                <a:ea typeface="IBM Plex Mono"/>
                <a:cs typeface="IBM Plex Mono"/>
                <a:sym typeface="IBM Plex Mono"/>
              </a:rPr>
              <a:t>, </a:t>
            </a:r>
          </a:p>
          <a:p>
            <a:pPr lvl="0"/>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"Employee Last Name"</a:t>
            </a:r>
            <a:r>
              <a:rPr lang="en-US" sz="2000" b="1" dirty="0">
                <a:solidFill>
                  <a:schemeClr val="accent1"/>
                </a:solidFill>
                <a:latin typeface="IBM Plex Mono"/>
                <a:ea typeface="IBM Plex Mono"/>
                <a:cs typeface="IBM Plex Mono"/>
                <a:sym typeface="IBM Plex Mono"/>
              </a:rPr>
              <a:t>, </a:t>
            </a:r>
          </a:p>
          <a:p>
            <a:pPr lvl="0"/>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m.first_name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"Manager First Name"</a:t>
            </a:r>
            <a:r>
              <a:rPr lang="en-US" sz="2000" b="1" dirty="0">
                <a:solidFill>
                  <a:schemeClr val="accent1"/>
                </a:solidFill>
                <a:latin typeface="IBM Plex Mono"/>
                <a:ea typeface="IBM Plex Mono"/>
                <a:cs typeface="IBM Plex Mono"/>
                <a:sym typeface="IBM Plex Mono"/>
              </a:rPr>
              <a:t>, </a:t>
            </a:r>
          </a:p>
          <a:p>
            <a:pPr lvl="0"/>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m.last_name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AS </a:t>
            </a:r>
            <a:r>
              <a:rPr lang="en-US" sz="2000" b="1" dirty="0">
                <a:solidFill>
                  <a:schemeClr val="accent6"/>
                </a:solidFill>
                <a:latin typeface="IBM Plex Mono"/>
                <a:ea typeface="IBM Plex Mono"/>
                <a:cs typeface="IBM Plex Mono"/>
                <a:sym typeface="IBM Plex Mono"/>
              </a:rPr>
              <a:t>"Manager Last Name"</a:t>
            </a:r>
          </a:p>
          <a:p>
            <a:pPr lvl="0"/>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e</a:t>
            </a:r>
          </a:p>
          <a:p>
            <a:pPr lvl="0"/>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JOIN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m</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m.employee_id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e.manager_id</a:t>
            </a:r>
            <a:r>
              <a:rPr lang="en-US" sz="2000" b="1" dirty="0">
                <a:solidFill>
                  <a:schemeClr val="accent1"/>
                </a:solidFill>
                <a:latin typeface="IBM Plex Mono"/>
                <a:ea typeface="IBM Plex Mono"/>
                <a:cs typeface="IBM Plex Mono"/>
                <a:sym typeface="IBM Plex Mono"/>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542">
                                            <p:txEl>
                                              <p:pRg st="2" end="2"/>
                                            </p:txEl>
                                          </p:spTgt>
                                        </p:tgtEl>
                                        <p:attrNameLst>
                                          <p:attrName>style.visibility</p:attrName>
                                        </p:attrNameLst>
                                      </p:cBhvr>
                                      <p:to>
                                        <p:strVal val="visible"/>
                                      </p:to>
                                    </p:set>
                                    <p:animEffect transition="in" filter="barn(inVertical)">
                                      <p:cBhvr>
                                        <p:cTn id="7" dur="500"/>
                                        <p:tgtEl>
                                          <p:spTgt spid="54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2">
                                            <p:txEl>
                                              <p:pRg st="3" end="3"/>
                                            </p:txEl>
                                          </p:spTgt>
                                        </p:tgtEl>
                                        <p:attrNameLst>
                                          <p:attrName>style.visibility</p:attrName>
                                        </p:attrNameLst>
                                      </p:cBhvr>
                                      <p:to>
                                        <p:strVal val="visible"/>
                                      </p:to>
                                    </p:set>
                                    <p:animEffect transition="in" filter="barn(inVertical)">
                                      <p:cBhvr>
                                        <p:cTn id="12" dur="500"/>
                                        <p:tgtEl>
                                          <p:spTgt spid="542">
                                            <p:txEl>
                                              <p:pRg st="3" end="3"/>
                                            </p:txEl>
                                          </p:spTgt>
                                        </p:tgtEl>
                                      </p:cBhvr>
                                    </p:animEffect>
                                  </p:childTnLst>
                                </p:cTn>
                              </p:par>
                            </p:childTnLst>
                          </p:cTn>
                        </p:par>
                        <p:par>
                          <p:cTn id="13" fill="hold">
                            <p:stCondLst>
                              <p:cond delay="500"/>
                            </p:stCondLst>
                            <p:childTnLst>
                              <p:par>
                                <p:cTn id="14" presetID="16" presetClass="entr" presetSubtype="21" fill="hold" grpId="0" nodeType="afterEffect">
                                  <p:stCondLst>
                                    <p:cond delay="750"/>
                                  </p:stCondLst>
                                  <p:childTnLst>
                                    <p:set>
                                      <p:cBhvr>
                                        <p:cTn id="15" dur="1" fill="hold">
                                          <p:stCondLst>
                                            <p:cond delay="0"/>
                                          </p:stCondLst>
                                        </p:cTn>
                                        <p:tgtEl>
                                          <p:spTgt spid="544"/>
                                        </p:tgtEl>
                                        <p:attrNameLst>
                                          <p:attrName>style.visibility</p:attrName>
                                        </p:attrNameLst>
                                      </p:cBhvr>
                                      <p:to>
                                        <p:strVal val="visible"/>
                                      </p:to>
                                    </p:set>
                                    <p:animEffect transition="in" filter="barn(inVertical)">
                                      <p:cBhvr>
                                        <p:cTn id="16" dur="500"/>
                                        <p:tgtEl>
                                          <p:spTgt spid="544"/>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42">
                                            <p:txEl>
                                              <p:pRg st="12" end="12"/>
                                            </p:txEl>
                                          </p:spTgt>
                                        </p:tgtEl>
                                        <p:attrNameLst>
                                          <p:attrName>style.visibility</p:attrName>
                                        </p:attrNameLst>
                                      </p:cBhvr>
                                      <p:to>
                                        <p:strVal val="visible"/>
                                      </p:to>
                                    </p:set>
                                    <p:animEffect transition="in" filter="barn(inVertical)">
                                      <p:cBhvr>
                                        <p:cTn id="21" dur="500"/>
                                        <p:tgtEl>
                                          <p:spTgt spid="54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8"/>
          <p:cNvSpPr txBox="1">
            <a:spLocks noGrp="1"/>
          </p:cNvSpPr>
          <p:nvPr>
            <p:ph type="title"/>
          </p:nvPr>
        </p:nvSpPr>
        <p:spPr>
          <a:xfrm>
            <a:off x="548655" y="124657"/>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JOIN - Multiple Tables</a:t>
            </a:r>
            <a:endParaRPr dirty="0"/>
          </a:p>
        </p:txBody>
      </p:sp>
      <p:sp>
        <p:nvSpPr>
          <p:cNvPr id="550" name="Google Shape;550;p68"/>
          <p:cNvSpPr txBox="1">
            <a:spLocks noGrp="1"/>
          </p:cNvSpPr>
          <p:nvPr>
            <p:ph type="body" idx="1"/>
          </p:nvPr>
        </p:nvSpPr>
        <p:spPr>
          <a:xfrm>
            <a:off x="256032" y="1053800"/>
            <a:ext cx="2946680" cy="45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b="1" dirty="0"/>
              <a:t>What if we want to JOIN 3 or more tables?</a:t>
            </a:r>
            <a:endParaRPr b="1" dirty="0"/>
          </a:p>
          <a:p>
            <a:pPr marL="0" lvl="0" indent="0" algn="l" rtl="0">
              <a:lnSpc>
                <a:spcPct val="100000"/>
              </a:lnSpc>
              <a:spcBef>
                <a:spcPts val="1800"/>
              </a:spcBef>
              <a:spcAft>
                <a:spcPts val="0"/>
              </a:spcAft>
              <a:buNone/>
            </a:pPr>
            <a:r>
              <a:rPr lang="en-US" b="1" dirty="0">
                <a:solidFill>
                  <a:srgbClr val="C00000"/>
                </a:solidFill>
              </a:rPr>
              <a:t>For Example:</a:t>
            </a:r>
            <a:endParaRPr b="1" dirty="0">
              <a:solidFill>
                <a:srgbClr val="C00000"/>
              </a:solidFill>
            </a:endParaRPr>
          </a:p>
          <a:p>
            <a:pPr marL="0" lvl="0" indent="0" algn="l" rtl="0">
              <a:lnSpc>
                <a:spcPct val="100000"/>
              </a:lnSpc>
              <a:spcBef>
                <a:spcPts val="1800"/>
              </a:spcBef>
              <a:spcAft>
                <a:spcPts val="1800"/>
              </a:spcAft>
              <a:buNone/>
            </a:pPr>
            <a:r>
              <a:rPr lang="en-US" dirty="0"/>
              <a:t>Show the </a:t>
            </a:r>
            <a:r>
              <a:rPr lang="en-US" b="1" dirty="0">
                <a:latin typeface="Lato"/>
                <a:ea typeface="Lato"/>
                <a:cs typeface="Lato"/>
                <a:sym typeface="Lato"/>
              </a:rPr>
              <a:t>full name</a:t>
            </a:r>
            <a:r>
              <a:rPr lang="en-US" dirty="0"/>
              <a:t> of all Employees, their </a:t>
            </a:r>
            <a:r>
              <a:rPr lang="en-US" b="1" dirty="0">
                <a:latin typeface="Lato"/>
                <a:ea typeface="Lato"/>
                <a:cs typeface="Lato"/>
                <a:sym typeface="Lato"/>
              </a:rPr>
              <a:t>job title</a:t>
            </a:r>
            <a:r>
              <a:rPr lang="en-US" dirty="0"/>
              <a:t> and their </a:t>
            </a:r>
            <a:r>
              <a:rPr lang="en-US" b="1" dirty="0">
                <a:latin typeface="Lato"/>
                <a:ea typeface="Lato"/>
                <a:cs typeface="Lato"/>
                <a:sym typeface="Lato"/>
              </a:rPr>
              <a:t>department name</a:t>
            </a:r>
            <a:r>
              <a:rPr lang="en-US" dirty="0"/>
              <a:t>.</a:t>
            </a:r>
            <a:endParaRPr dirty="0"/>
          </a:p>
        </p:txBody>
      </p:sp>
      <p:sp>
        <p:nvSpPr>
          <p:cNvPr id="551" name="Google Shape;551;p68"/>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33</a:t>
            </a:fld>
            <a:endParaRPr/>
          </a:p>
        </p:txBody>
      </p:sp>
      <p:pic>
        <p:nvPicPr>
          <p:cNvPr id="552" name="Google Shape;552;p68"/>
          <p:cNvPicPr preferRelativeResize="0"/>
          <p:nvPr/>
        </p:nvPicPr>
        <p:blipFill>
          <a:blip r:embed="rId3">
            <a:alphaModFix/>
          </a:blip>
          <a:stretch>
            <a:fillRect/>
          </a:stretch>
        </p:blipFill>
        <p:spPr>
          <a:xfrm>
            <a:off x="6246213" y="798463"/>
            <a:ext cx="2562225" cy="5476875"/>
          </a:xfrm>
          <a:prstGeom prst="rect">
            <a:avLst/>
          </a:prstGeom>
          <a:noFill/>
          <a:ln>
            <a:noFill/>
          </a:ln>
        </p:spPr>
      </p:pic>
      <p:pic>
        <p:nvPicPr>
          <p:cNvPr id="553" name="Google Shape;553;p68"/>
          <p:cNvPicPr preferRelativeResize="0"/>
          <p:nvPr/>
        </p:nvPicPr>
        <p:blipFill>
          <a:blip r:embed="rId4">
            <a:alphaModFix/>
          </a:blip>
          <a:stretch>
            <a:fillRect/>
          </a:stretch>
        </p:blipFill>
        <p:spPr>
          <a:xfrm>
            <a:off x="3315263" y="3951238"/>
            <a:ext cx="2571750" cy="2324100"/>
          </a:xfrm>
          <a:prstGeom prst="rect">
            <a:avLst/>
          </a:prstGeom>
          <a:noFill/>
          <a:ln>
            <a:noFill/>
          </a:ln>
        </p:spPr>
      </p:pic>
      <p:pic>
        <p:nvPicPr>
          <p:cNvPr id="554" name="Google Shape;554;p68"/>
          <p:cNvPicPr preferRelativeResize="0"/>
          <p:nvPr/>
        </p:nvPicPr>
        <p:blipFill>
          <a:blip r:embed="rId5">
            <a:alphaModFix/>
          </a:blip>
          <a:stretch>
            <a:fillRect/>
          </a:stretch>
        </p:blipFill>
        <p:spPr>
          <a:xfrm>
            <a:off x="3286125" y="1574050"/>
            <a:ext cx="2571750" cy="2314575"/>
          </a:xfrm>
          <a:prstGeom prst="rect">
            <a:avLst/>
          </a:prstGeom>
          <a:noFill/>
          <a:ln>
            <a:noFill/>
          </a:ln>
        </p:spPr>
      </p:pic>
      <p:cxnSp>
        <p:nvCxnSpPr>
          <p:cNvPr id="555" name="Google Shape;555;p68"/>
          <p:cNvCxnSpPr/>
          <p:nvPr/>
        </p:nvCxnSpPr>
        <p:spPr>
          <a:xfrm>
            <a:off x="5239825" y="4584850"/>
            <a:ext cx="1531500" cy="10587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556" name="Google Shape;556;p68"/>
          <p:cNvCxnSpPr/>
          <p:nvPr/>
        </p:nvCxnSpPr>
        <p:spPr>
          <a:xfrm>
            <a:off x="4459625" y="2196950"/>
            <a:ext cx="2311800" cy="1770300"/>
          </a:xfrm>
          <a:prstGeom prst="curvedConnector3">
            <a:avLst>
              <a:gd name="adj1" fmla="val 50000"/>
            </a:avLst>
          </a:prstGeom>
          <a:noFill/>
          <a:ln w="28575" cap="flat" cmpd="sng">
            <a:solidFill>
              <a:schemeClr val="dk2"/>
            </a:solidFill>
            <a:prstDash val="solid"/>
            <a:round/>
            <a:headEnd type="none" w="med" len="med"/>
            <a:tailEnd type="none" w="med" len="med"/>
          </a:ln>
        </p:spPr>
      </p:cxn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549"/>
                                        </p:tgtEl>
                                        <p:attrNameLst>
                                          <p:attrName>style.visibility</p:attrName>
                                        </p:attrNameLst>
                                      </p:cBhvr>
                                      <p:to>
                                        <p:strVal val="visible"/>
                                      </p:to>
                                    </p:set>
                                    <p:anim calcmode="lin" valueType="num">
                                      <p:cBhvr>
                                        <p:cTn id="7" dur="1000" fill="hold"/>
                                        <p:tgtEl>
                                          <p:spTgt spid="549"/>
                                        </p:tgtEl>
                                        <p:attrNameLst>
                                          <p:attrName>ppt_w</p:attrName>
                                        </p:attrNameLst>
                                      </p:cBhvr>
                                      <p:tavLst>
                                        <p:tav tm="0">
                                          <p:val>
                                            <p:fltVal val="0"/>
                                          </p:val>
                                        </p:tav>
                                        <p:tav tm="100000">
                                          <p:val>
                                            <p:strVal val="#ppt_w"/>
                                          </p:val>
                                        </p:tav>
                                      </p:tavLst>
                                    </p:anim>
                                    <p:anim calcmode="lin" valueType="num">
                                      <p:cBhvr>
                                        <p:cTn id="8" dur="1000" fill="hold"/>
                                        <p:tgtEl>
                                          <p:spTgt spid="549"/>
                                        </p:tgtEl>
                                        <p:attrNameLst>
                                          <p:attrName>ppt_h</p:attrName>
                                        </p:attrNameLst>
                                      </p:cBhvr>
                                      <p:tavLst>
                                        <p:tav tm="0">
                                          <p:val>
                                            <p:fltVal val="0"/>
                                          </p:val>
                                        </p:tav>
                                        <p:tav tm="100000">
                                          <p:val>
                                            <p:strVal val="#ppt_h"/>
                                          </p:val>
                                        </p:tav>
                                      </p:tavLst>
                                    </p:anim>
                                    <p:anim calcmode="lin" valueType="num">
                                      <p:cBhvr>
                                        <p:cTn id="9" dur="1000" fill="hold"/>
                                        <p:tgtEl>
                                          <p:spTgt spid="549"/>
                                        </p:tgtEl>
                                        <p:attrNameLst>
                                          <p:attrName>style.rotation</p:attrName>
                                        </p:attrNameLst>
                                      </p:cBhvr>
                                      <p:tavLst>
                                        <p:tav tm="0">
                                          <p:val>
                                            <p:fltVal val="90"/>
                                          </p:val>
                                        </p:tav>
                                        <p:tav tm="100000">
                                          <p:val>
                                            <p:fltVal val="0"/>
                                          </p:val>
                                        </p:tav>
                                      </p:tavLst>
                                    </p:anim>
                                    <p:animEffect transition="in" filter="fade">
                                      <p:cBhvr>
                                        <p:cTn id="10" dur="1000"/>
                                        <p:tgtEl>
                                          <p:spTgt spid="549"/>
                                        </p:tgtEl>
                                      </p:cBhvr>
                                    </p:animEffect>
                                  </p:childTnLst>
                                </p:cTn>
                              </p:par>
                            </p:childTnLst>
                          </p:cTn>
                        </p:par>
                        <p:par>
                          <p:cTn id="11" fill="hold">
                            <p:stCondLst>
                              <p:cond delay="1250"/>
                            </p:stCondLst>
                            <p:childTnLst>
                              <p:par>
                                <p:cTn id="12" presetID="16" presetClass="entr" presetSubtype="21" fill="hold" nodeType="afterEffect">
                                  <p:stCondLst>
                                    <p:cond delay="750"/>
                                  </p:stCondLst>
                                  <p:childTnLst>
                                    <p:set>
                                      <p:cBhvr>
                                        <p:cTn id="13" dur="1" fill="hold">
                                          <p:stCondLst>
                                            <p:cond delay="0"/>
                                          </p:stCondLst>
                                        </p:cTn>
                                        <p:tgtEl>
                                          <p:spTgt spid="550">
                                            <p:txEl>
                                              <p:pRg st="0" end="0"/>
                                            </p:txEl>
                                          </p:spTgt>
                                        </p:tgtEl>
                                        <p:attrNameLst>
                                          <p:attrName>style.visibility</p:attrName>
                                        </p:attrNameLst>
                                      </p:cBhvr>
                                      <p:to>
                                        <p:strVal val="visible"/>
                                      </p:to>
                                    </p:set>
                                    <p:animEffect transition="in" filter="barn(inVertical)">
                                      <p:cBhvr>
                                        <p:cTn id="14" dur="500"/>
                                        <p:tgtEl>
                                          <p:spTgt spid="55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50">
                                            <p:txEl>
                                              <p:pRg st="1" end="1"/>
                                            </p:txEl>
                                          </p:spTgt>
                                        </p:tgtEl>
                                        <p:attrNameLst>
                                          <p:attrName>style.visibility</p:attrName>
                                        </p:attrNameLst>
                                      </p:cBhvr>
                                      <p:to>
                                        <p:strVal val="visible"/>
                                      </p:to>
                                    </p:set>
                                    <p:animEffect transition="in" filter="barn(inVertical)">
                                      <p:cBhvr>
                                        <p:cTn id="19" dur="500"/>
                                        <p:tgtEl>
                                          <p:spTgt spid="550">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550">
                                            <p:txEl>
                                              <p:pRg st="2" end="2"/>
                                            </p:txEl>
                                          </p:spTgt>
                                        </p:tgtEl>
                                        <p:attrNameLst>
                                          <p:attrName>style.visibility</p:attrName>
                                        </p:attrNameLst>
                                      </p:cBhvr>
                                      <p:to>
                                        <p:strVal val="visible"/>
                                      </p:to>
                                    </p:set>
                                    <p:animEffect transition="in" filter="barn(inVertical)">
                                      <p:cBhvr>
                                        <p:cTn id="22" dur="500"/>
                                        <p:tgtEl>
                                          <p:spTgt spid="5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9"/>
          <p:cNvSpPr txBox="1">
            <a:spLocks noGrp="1"/>
          </p:cNvSpPr>
          <p:nvPr>
            <p:ph type="title"/>
          </p:nvPr>
        </p:nvSpPr>
        <p:spPr>
          <a:xfrm>
            <a:off x="465275" y="75756"/>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t>JOIN - Multiple Tables - Practice</a:t>
            </a:r>
            <a:endParaRPr/>
          </a:p>
        </p:txBody>
      </p:sp>
      <p:sp>
        <p:nvSpPr>
          <p:cNvPr id="562" name="Google Shape;562;p69"/>
          <p:cNvSpPr txBox="1">
            <a:spLocks noGrp="1"/>
          </p:cNvSpPr>
          <p:nvPr>
            <p:ph type="body" idx="1"/>
          </p:nvPr>
        </p:nvSpPr>
        <p:spPr>
          <a:xfrm>
            <a:off x="492707" y="716982"/>
            <a:ext cx="8325900" cy="5272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dirty="0"/>
              <a:t>Show the </a:t>
            </a:r>
            <a:r>
              <a:rPr lang="en-US" sz="2200" b="1" dirty="0">
                <a:latin typeface="Lato"/>
                <a:ea typeface="Lato"/>
                <a:cs typeface="Lato"/>
                <a:sym typeface="Lato"/>
              </a:rPr>
              <a:t>full name</a:t>
            </a:r>
            <a:r>
              <a:rPr lang="en-US" sz="2200" dirty="0"/>
              <a:t> of all Employees, their </a:t>
            </a:r>
            <a:r>
              <a:rPr lang="en-US" sz="2200" b="1" dirty="0">
                <a:latin typeface="Lato"/>
                <a:ea typeface="Lato"/>
                <a:cs typeface="Lato"/>
                <a:sym typeface="Lato"/>
              </a:rPr>
              <a:t>job title</a:t>
            </a:r>
            <a:r>
              <a:rPr lang="en-US" sz="2200" dirty="0"/>
              <a:t> and their </a:t>
            </a:r>
            <a:r>
              <a:rPr lang="en-US" sz="2200" b="1" dirty="0">
                <a:latin typeface="Lato"/>
                <a:ea typeface="Lato"/>
                <a:cs typeface="Lato"/>
                <a:sym typeface="Lato"/>
              </a:rPr>
              <a:t>department name</a:t>
            </a:r>
            <a:r>
              <a:rPr lang="en-US" sz="2200" dirty="0"/>
              <a:t>.</a:t>
            </a:r>
            <a:endParaRPr sz="2200" dirty="0"/>
          </a:p>
          <a:p>
            <a:pPr marL="0" lvl="0" indent="0" algn="l" rtl="0">
              <a:spcBef>
                <a:spcPts val="1800"/>
              </a:spcBef>
              <a:spcAft>
                <a:spcPts val="0"/>
              </a:spcAft>
              <a:buNone/>
            </a:pPr>
            <a:br>
              <a:rPr lang="en-US" sz="2200" dirty="0"/>
            </a:br>
            <a:br>
              <a:rPr lang="en-US" sz="2200" dirty="0"/>
            </a:br>
            <a:br>
              <a:rPr lang="en-US" sz="2200" dirty="0"/>
            </a:br>
            <a:br>
              <a:rPr lang="en-US" sz="2200" dirty="0"/>
            </a:br>
            <a:br>
              <a:rPr lang="en-US" sz="2200" dirty="0"/>
            </a:br>
            <a:br>
              <a:rPr lang="en-US" sz="2200" dirty="0"/>
            </a:br>
            <a:r>
              <a:rPr lang="en-US" sz="2200" b="1" dirty="0"/>
              <a:t>Could we have ordered the tables differently?</a:t>
            </a:r>
            <a:endParaRPr sz="2200" b="1" dirty="0"/>
          </a:p>
          <a:p>
            <a:pPr marL="0" lvl="0" indent="0" algn="l" rtl="0">
              <a:spcBef>
                <a:spcPts val="3000"/>
              </a:spcBef>
              <a:spcAft>
                <a:spcPts val="1800"/>
              </a:spcAft>
              <a:buNone/>
            </a:pPr>
            <a:r>
              <a:rPr lang="en-US" sz="2200" b="1" dirty="0">
                <a:solidFill>
                  <a:srgbClr val="C00000"/>
                </a:solidFill>
              </a:rPr>
              <a:t>Yes! </a:t>
            </a:r>
            <a:r>
              <a:rPr lang="en-US" sz="2200" dirty="0"/>
              <a:t>As long as there is a way to connect a Primary Key with a Foreign key, the table ordering will not matter in this case.</a:t>
            </a:r>
            <a:endParaRPr sz="2200" dirty="0"/>
          </a:p>
        </p:txBody>
      </p:sp>
      <p:sp>
        <p:nvSpPr>
          <p:cNvPr id="563" name="Google Shape;563;p69"/>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34</a:t>
            </a:fld>
            <a:endParaRPr/>
          </a:p>
        </p:txBody>
      </p:sp>
      <p:sp>
        <p:nvSpPr>
          <p:cNvPr id="564" name="Google Shape;564;p69"/>
          <p:cNvSpPr txBox="1"/>
          <p:nvPr/>
        </p:nvSpPr>
        <p:spPr>
          <a:xfrm>
            <a:off x="371607" y="1583050"/>
            <a:ext cx="8610900" cy="2065314"/>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914400" lvl="0" indent="457200" algn="l" rtl="0">
              <a:spcBef>
                <a:spcPts val="0"/>
              </a:spcBef>
              <a:spcAft>
                <a:spcPts val="0"/>
              </a:spcAft>
              <a:buNone/>
            </a:pPr>
            <a:r>
              <a:rPr lang="en-US" sz="2000" b="1" dirty="0" err="1">
                <a:solidFill>
                  <a:schemeClr val="accent1"/>
                </a:solidFill>
                <a:latin typeface="IBM Plex Mono"/>
                <a:ea typeface="IBM Plex Mono"/>
                <a:cs typeface="IBM Plex Mono"/>
                <a:sym typeface="IBM Plex Mono"/>
              </a:rPr>
              <a:t>j.job_title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d.department_name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e</a:t>
            </a:r>
            <a:endParaRPr sz="2000" b="1" dirty="0">
              <a:solidFill>
                <a:schemeClr val="accent6"/>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departments </a:t>
            </a:r>
            <a:r>
              <a:rPr lang="en-US" sz="2000" b="1" dirty="0">
                <a:solidFill>
                  <a:schemeClr val="accent6"/>
                </a:solidFill>
                <a:latin typeface="IBM Plex Mono"/>
                <a:ea typeface="IBM Plex Mono"/>
                <a:cs typeface="IBM Plex Mono"/>
                <a:sym typeface="IBM Plex Mono"/>
              </a:rPr>
              <a:t>d</a:t>
            </a:r>
            <a:r>
              <a:rPr lang="en-US" sz="2000" b="1" dirty="0">
                <a:solidFill>
                  <a:schemeClr val="accent1"/>
                </a:solidFill>
                <a:latin typeface="IBM Plex Mono"/>
                <a:ea typeface="IBM Plex Mono"/>
                <a:cs typeface="IBM Plex Mono"/>
                <a:sym typeface="IBM Plex Mono"/>
              </a:rPr>
              <a:t> </a:t>
            </a: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e.department_id</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jobs </a:t>
            </a:r>
            <a:r>
              <a:rPr lang="en-US" sz="2000" b="1" dirty="0">
                <a:solidFill>
                  <a:schemeClr val="accent6"/>
                </a:solidFill>
                <a:latin typeface="IBM Plex Mono"/>
                <a:ea typeface="IBM Plex Mono"/>
                <a:cs typeface="IBM Plex Mono"/>
                <a:sym typeface="IBM Plex Mono"/>
              </a:rPr>
              <a:t>j</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j.job_id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e.job_id</a:t>
            </a:r>
            <a:r>
              <a:rPr lang="en-US" sz="2000" b="1" dirty="0">
                <a:solidFill>
                  <a:schemeClr val="accent1"/>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500"/>
                                  </p:stCondLst>
                                  <p:childTnLst>
                                    <p:set>
                                      <p:cBhvr>
                                        <p:cTn id="6" dur="1" fill="hold">
                                          <p:stCondLst>
                                            <p:cond delay="0"/>
                                          </p:stCondLst>
                                        </p:cTn>
                                        <p:tgtEl>
                                          <p:spTgt spid="564"/>
                                        </p:tgtEl>
                                        <p:attrNameLst>
                                          <p:attrName>style.visibility</p:attrName>
                                        </p:attrNameLst>
                                      </p:cBhvr>
                                      <p:to>
                                        <p:strVal val="visible"/>
                                      </p:to>
                                    </p:set>
                                    <p:animEffect transition="in" filter="barn(inVertical)">
                                      <p:cBhvr>
                                        <p:cTn id="7" dur="500"/>
                                        <p:tgtEl>
                                          <p:spTgt spid="5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62">
                                            <p:txEl>
                                              <p:pRg st="1" end="1"/>
                                            </p:txEl>
                                          </p:spTgt>
                                        </p:tgtEl>
                                        <p:attrNameLst>
                                          <p:attrName>style.visibility</p:attrName>
                                        </p:attrNameLst>
                                      </p:cBhvr>
                                      <p:to>
                                        <p:strVal val="visible"/>
                                      </p:to>
                                    </p:set>
                                    <p:animEffect transition="in" filter="barn(inVertical)">
                                      <p:cBhvr>
                                        <p:cTn id="12" dur="500"/>
                                        <p:tgtEl>
                                          <p:spTgt spid="5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62">
                                            <p:txEl>
                                              <p:pRg st="2" end="2"/>
                                            </p:txEl>
                                          </p:spTgt>
                                        </p:tgtEl>
                                        <p:attrNameLst>
                                          <p:attrName>style.visibility</p:attrName>
                                        </p:attrNameLst>
                                      </p:cBhvr>
                                      <p:to>
                                        <p:strVal val="visible"/>
                                      </p:to>
                                    </p:set>
                                    <p:animEffect transition="in" filter="barn(inVertical)">
                                      <p:cBhvr>
                                        <p:cTn id="17" dur="500"/>
                                        <p:tgtEl>
                                          <p:spTgt spid="5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0"/>
          <p:cNvSpPr txBox="1">
            <a:spLocks noGrp="1"/>
          </p:cNvSpPr>
          <p:nvPr>
            <p:ph type="title"/>
          </p:nvPr>
        </p:nvSpPr>
        <p:spPr>
          <a:xfrm>
            <a:off x="539511" y="94044"/>
            <a:ext cx="7200900" cy="500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Font typeface="Cambria"/>
              <a:buNone/>
            </a:pPr>
            <a:r>
              <a:rPr lang="en-US"/>
              <a:t>JOIN - Multiple Tables - Practice</a:t>
            </a:r>
            <a:endParaRPr/>
          </a:p>
        </p:txBody>
      </p:sp>
      <p:sp>
        <p:nvSpPr>
          <p:cNvPr id="570" name="Google Shape;570;p70"/>
          <p:cNvSpPr txBox="1">
            <a:spLocks noGrp="1"/>
          </p:cNvSpPr>
          <p:nvPr>
            <p:ph type="body" idx="1"/>
          </p:nvPr>
        </p:nvSpPr>
        <p:spPr>
          <a:xfrm>
            <a:off x="401267" y="826710"/>
            <a:ext cx="8325900" cy="4578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dirty="0"/>
              <a:t>Alternative table orderings: Note the different order of the tables</a:t>
            </a:r>
            <a:endParaRPr sz="2200" dirty="0"/>
          </a:p>
          <a:p>
            <a:pPr marL="0" lvl="0" indent="0" algn="l" rtl="0">
              <a:spcBef>
                <a:spcPts val="1800"/>
              </a:spcBef>
              <a:spcAft>
                <a:spcPts val="0"/>
              </a:spcAft>
              <a:buNone/>
            </a:pPr>
            <a:endParaRPr sz="2200" dirty="0"/>
          </a:p>
          <a:p>
            <a:pPr marL="0" lvl="0" indent="0" algn="l" rtl="0">
              <a:spcBef>
                <a:spcPts val="1800"/>
              </a:spcBef>
              <a:spcAft>
                <a:spcPts val="1800"/>
              </a:spcAft>
              <a:buNone/>
            </a:pPr>
            <a:br>
              <a:rPr lang="en-US" sz="2200" dirty="0"/>
            </a:br>
            <a:br>
              <a:rPr lang="en-US" sz="2200" dirty="0"/>
            </a:br>
            <a:br>
              <a:rPr lang="en-US" sz="2200" dirty="0"/>
            </a:br>
            <a:br>
              <a:rPr lang="en-US" sz="2200" dirty="0"/>
            </a:br>
            <a:endParaRPr sz="2200" dirty="0"/>
          </a:p>
        </p:txBody>
      </p:sp>
      <p:sp>
        <p:nvSpPr>
          <p:cNvPr id="571" name="Google Shape;571;p70"/>
          <p:cNvSpPr txBox="1">
            <a:spLocks noGrp="1"/>
          </p:cNvSpPr>
          <p:nvPr>
            <p:ph type="sldNum" idx="12"/>
          </p:nvPr>
        </p:nvSpPr>
        <p:spPr>
          <a:xfrm>
            <a:off x="473342" y="6333125"/>
            <a:ext cx="1127700" cy="52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35</a:t>
            </a:fld>
            <a:endParaRPr/>
          </a:p>
        </p:txBody>
      </p:sp>
      <p:sp>
        <p:nvSpPr>
          <p:cNvPr id="572" name="Google Shape;572;p70"/>
          <p:cNvSpPr txBox="1"/>
          <p:nvPr/>
        </p:nvSpPr>
        <p:spPr>
          <a:xfrm>
            <a:off x="205692" y="1415410"/>
            <a:ext cx="8755500" cy="18570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914400" lvl="0" indent="457200" algn="l" rtl="0">
              <a:spcBef>
                <a:spcPts val="0"/>
              </a:spcBef>
              <a:spcAft>
                <a:spcPts val="0"/>
              </a:spcAft>
              <a:buNone/>
            </a:pPr>
            <a:r>
              <a:rPr lang="en-US" sz="2000" b="1" dirty="0" err="1">
                <a:solidFill>
                  <a:schemeClr val="accent1"/>
                </a:solidFill>
                <a:latin typeface="IBM Plex Mono"/>
                <a:ea typeface="IBM Plex Mono"/>
                <a:cs typeface="IBM Plex Mono"/>
                <a:sym typeface="IBM Plex Mono"/>
              </a:rPr>
              <a:t>j.job_title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d.department_name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departments </a:t>
            </a:r>
            <a:r>
              <a:rPr lang="en-US" sz="2000" b="1" dirty="0">
                <a:solidFill>
                  <a:schemeClr val="accent6"/>
                </a:solidFill>
                <a:latin typeface="IBM Plex Mono"/>
                <a:ea typeface="IBM Plex Mono"/>
                <a:cs typeface="IBM Plex Mono"/>
                <a:sym typeface="IBM Plex Mono"/>
              </a:rPr>
              <a:t>d</a:t>
            </a:r>
            <a:endParaRPr sz="2000" b="1" dirty="0">
              <a:solidFill>
                <a:schemeClr val="accent6"/>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e.department_id</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jobs </a:t>
            </a:r>
            <a:r>
              <a:rPr lang="en-US" sz="2000" b="1" dirty="0">
                <a:solidFill>
                  <a:schemeClr val="accent6"/>
                </a:solidFill>
                <a:latin typeface="IBM Plex Mono"/>
                <a:ea typeface="IBM Plex Mono"/>
                <a:cs typeface="IBM Plex Mono"/>
                <a:sym typeface="IBM Plex Mono"/>
              </a:rPr>
              <a:t>j</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j.job_id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e.job_id</a:t>
            </a:r>
            <a:r>
              <a:rPr lang="en-US" sz="2000" b="1" dirty="0">
                <a:solidFill>
                  <a:schemeClr val="accent1"/>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
        <p:nvSpPr>
          <p:cNvPr id="573" name="Google Shape;573;p70"/>
          <p:cNvSpPr txBox="1"/>
          <p:nvPr/>
        </p:nvSpPr>
        <p:spPr>
          <a:xfrm>
            <a:off x="205692" y="3472810"/>
            <a:ext cx="8755500" cy="2165366"/>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SELECT   </a:t>
            </a:r>
            <a:r>
              <a:rPr lang="en-US" sz="2000" b="1" dirty="0" err="1">
                <a:solidFill>
                  <a:schemeClr val="accent1"/>
                </a:solidFill>
                <a:latin typeface="IBM Plex Mono"/>
                <a:ea typeface="IBM Plex Mono"/>
                <a:cs typeface="IBM Plex Mono"/>
                <a:sym typeface="IBM Plex Mono"/>
              </a:rPr>
              <a:t>e.first_name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e.last_name</a:t>
            </a:r>
            <a:r>
              <a:rPr lang="en-US" sz="2000" b="1" dirty="0">
                <a:solidFill>
                  <a:schemeClr val="accent1"/>
                </a:solidFill>
                <a:latin typeface="IBM Plex Mono"/>
                <a:ea typeface="IBM Plex Mono"/>
                <a:cs typeface="IBM Plex Mono"/>
                <a:sym typeface="IBM Plex Mono"/>
              </a:rPr>
              <a:t>, </a:t>
            </a:r>
            <a:endParaRPr sz="2000" b="1" dirty="0">
              <a:solidFill>
                <a:schemeClr val="accent1"/>
              </a:solidFill>
              <a:latin typeface="IBM Plex Mono"/>
              <a:ea typeface="IBM Plex Mono"/>
              <a:cs typeface="IBM Plex Mono"/>
              <a:sym typeface="IBM Plex Mono"/>
            </a:endParaRPr>
          </a:p>
          <a:p>
            <a:pPr marL="914400" lvl="0" indent="457200" algn="l" rtl="0">
              <a:spcBef>
                <a:spcPts val="0"/>
              </a:spcBef>
              <a:spcAft>
                <a:spcPts val="0"/>
              </a:spcAft>
              <a:buNone/>
            </a:pPr>
            <a:r>
              <a:rPr lang="en-US" sz="2000" b="1" dirty="0" err="1">
                <a:solidFill>
                  <a:schemeClr val="accent1"/>
                </a:solidFill>
                <a:latin typeface="IBM Plex Mono"/>
                <a:ea typeface="IBM Plex Mono"/>
                <a:cs typeface="IBM Plex Mono"/>
                <a:sym typeface="IBM Plex Mono"/>
              </a:rPr>
              <a:t>j.job_title</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d.department_name</a:t>
            </a:r>
            <a:endParaRPr sz="2000" b="1"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FROM </a:t>
            </a:r>
            <a:r>
              <a:rPr lang="en-US" sz="2000" b="1" dirty="0">
                <a:solidFill>
                  <a:schemeClr val="accent1"/>
                </a:solidFill>
                <a:latin typeface="IBM Plex Mono"/>
                <a:ea typeface="IBM Plex Mono"/>
                <a:cs typeface="IBM Plex Mono"/>
                <a:sym typeface="IBM Plex Mono"/>
              </a:rPr>
              <a:t>jobs </a:t>
            </a:r>
            <a:r>
              <a:rPr lang="en-US" sz="2000" b="1" dirty="0">
                <a:solidFill>
                  <a:schemeClr val="accent6"/>
                </a:solidFill>
                <a:latin typeface="IBM Plex Mono"/>
                <a:ea typeface="IBM Plex Mono"/>
                <a:cs typeface="IBM Plex Mono"/>
                <a:sym typeface="IBM Plex Mono"/>
              </a:rPr>
              <a:t>j</a:t>
            </a:r>
            <a:endParaRPr sz="2000" b="1" dirty="0">
              <a:solidFill>
                <a:schemeClr val="accent6"/>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employees </a:t>
            </a:r>
            <a:r>
              <a:rPr lang="en-US" sz="2000" b="1" dirty="0">
                <a:solidFill>
                  <a:schemeClr val="accent6"/>
                </a:solidFill>
                <a:latin typeface="IBM Plex Mono"/>
                <a:ea typeface="IBM Plex Mono"/>
                <a:cs typeface="IBM Plex Mono"/>
                <a:sym typeface="IBM Plex Mono"/>
              </a:rPr>
              <a:t>e</a:t>
            </a: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j.job_id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e.job_id</a:t>
            </a:r>
            <a:endParaRPr sz="2000" b="1" dirty="0">
              <a:solidFill>
                <a:schemeClr val="accent1"/>
              </a:solidFill>
              <a:latin typeface="IBM Plex Mono"/>
              <a:ea typeface="IBM Plex Mono"/>
              <a:cs typeface="IBM Plex Mono"/>
              <a:sym typeface="IBM Plex Mono"/>
            </a:endParaRPr>
          </a:p>
          <a:p>
            <a:pPr marL="0" lvl="0" indent="0" algn="l" rtl="0">
              <a:spcBef>
                <a:spcPts val="0"/>
              </a:spcBef>
              <a:spcAft>
                <a:spcPts val="0"/>
              </a:spcAft>
              <a:buNone/>
            </a:pPr>
            <a:r>
              <a:rPr lang="en-US" sz="2000" b="1" dirty="0">
                <a:solidFill>
                  <a:srgbClr val="336699"/>
                </a:solidFill>
                <a:latin typeface="IBM Plex Mono"/>
                <a:ea typeface="IBM Plex Mono"/>
                <a:cs typeface="IBM Plex Mono"/>
                <a:sym typeface="IBM Plex Mono"/>
              </a:rPr>
              <a:t>  JOIN </a:t>
            </a:r>
            <a:r>
              <a:rPr lang="en-US" sz="2000" b="1" dirty="0">
                <a:solidFill>
                  <a:schemeClr val="accent1"/>
                </a:solidFill>
                <a:latin typeface="IBM Plex Mono"/>
                <a:ea typeface="IBM Plex Mono"/>
                <a:cs typeface="IBM Plex Mono"/>
                <a:sym typeface="IBM Plex Mono"/>
              </a:rPr>
              <a:t>departments </a:t>
            </a:r>
            <a:r>
              <a:rPr lang="en-US" sz="2000" b="1" dirty="0">
                <a:solidFill>
                  <a:schemeClr val="accent6"/>
                </a:solidFill>
                <a:latin typeface="IBM Plex Mono"/>
                <a:ea typeface="IBM Plex Mono"/>
                <a:cs typeface="IBM Plex Mono"/>
                <a:sym typeface="IBM Plex Mono"/>
              </a:rPr>
              <a:t>d</a:t>
            </a:r>
            <a:r>
              <a:rPr lang="en-US" sz="2000" b="1" dirty="0">
                <a:solidFill>
                  <a:schemeClr val="accent1"/>
                </a:solidFill>
                <a:latin typeface="IBM Plex Mono"/>
                <a:ea typeface="IBM Plex Mono"/>
                <a:cs typeface="IBM Plex Mono"/>
                <a:sym typeface="IBM Plex Mono"/>
              </a:rPr>
              <a:t> </a:t>
            </a:r>
          </a:p>
          <a:p>
            <a:pPr marL="0" lvl="0" indent="0" algn="l" rtl="0">
              <a:spcBef>
                <a:spcPts val="0"/>
              </a:spcBef>
              <a:spcAft>
                <a:spcPts val="0"/>
              </a:spcAft>
              <a:buNone/>
            </a:pPr>
            <a:r>
              <a:rPr lang="en-US" sz="2000" b="1" dirty="0">
                <a:solidFill>
                  <a:schemeClr val="accent1"/>
                </a:solidFill>
                <a:latin typeface="IBM Plex Mono"/>
                <a:ea typeface="IBM Plex Mono"/>
                <a:cs typeface="IBM Plex Mono"/>
                <a:sym typeface="IBM Plex Mono"/>
              </a:rPr>
              <a:t>    </a:t>
            </a:r>
            <a:r>
              <a:rPr lang="en-US" sz="2000" b="1" dirty="0">
                <a:solidFill>
                  <a:srgbClr val="336699"/>
                </a:solidFill>
                <a:latin typeface="IBM Plex Mono"/>
                <a:ea typeface="IBM Plex Mono"/>
                <a:cs typeface="IBM Plex Mono"/>
                <a:sym typeface="IBM Plex Mono"/>
              </a:rPr>
              <a:t>ON</a:t>
            </a:r>
            <a:r>
              <a:rPr lang="en-US" sz="2000" b="1" dirty="0">
                <a:solidFill>
                  <a:schemeClr val="accent1"/>
                </a:solidFill>
                <a:latin typeface="IBM Plex Mono"/>
                <a:ea typeface="IBM Plex Mono"/>
                <a:cs typeface="IBM Plex Mono"/>
                <a:sym typeface="IBM Plex Mono"/>
              </a:rPr>
              <a:t> </a:t>
            </a:r>
            <a:r>
              <a:rPr lang="en-US" sz="2000" b="1" dirty="0" err="1">
                <a:solidFill>
                  <a:schemeClr val="accent1"/>
                </a:solidFill>
                <a:latin typeface="IBM Plex Mono"/>
                <a:ea typeface="IBM Plex Mono"/>
                <a:cs typeface="IBM Plex Mono"/>
                <a:sym typeface="IBM Plex Mono"/>
              </a:rPr>
              <a:t>d.department_id</a:t>
            </a:r>
            <a:r>
              <a:rPr lang="en-US" sz="2000" b="1" dirty="0">
                <a:solidFill>
                  <a:schemeClr val="accent1"/>
                </a:solidFill>
                <a:latin typeface="IBM Plex Mono"/>
                <a:ea typeface="IBM Plex Mono"/>
                <a:cs typeface="IBM Plex Mono"/>
                <a:sym typeface="IBM Plex Mono"/>
              </a:rPr>
              <a:t> = </a:t>
            </a:r>
            <a:r>
              <a:rPr lang="en-US" sz="2000" b="1" dirty="0" err="1">
                <a:solidFill>
                  <a:schemeClr val="accent1"/>
                </a:solidFill>
                <a:latin typeface="IBM Plex Mono"/>
                <a:ea typeface="IBM Plex Mono"/>
                <a:cs typeface="IBM Plex Mono"/>
                <a:sym typeface="IBM Plex Mono"/>
              </a:rPr>
              <a:t>e.department_id</a:t>
            </a:r>
            <a:r>
              <a:rPr lang="en-US" sz="2000" b="1" dirty="0">
                <a:solidFill>
                  <a:schemeClr val="accent1"/>
                </a:solidFill>
                <a:latin typeface="IBM Plex Mono"/>
                <a:ea typeface="IBM Plex Mono"/>
                <a:cs typeface="IBM Plex Mono"/>
                <a:sym typeface="IBM Plex Mono"/>
              </a:rPr>
              <a:t>;</a:t>
            </a:r>
            <a:endParaRPr sz="2000" b="1" dirty="0">
              <a:solidFill>
                <a:srgbClr val="595959"/>
              </a:solidFill>
              <a:latin typeface="IBM Plex Mono"/>
              <a:ea typeface="IBM Plex Mono"/>
              <a:cs typeface="IBM Plex Mono"/>
              <a:sym typeface="IBM Plex Mono"/>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250"/>
                                  </p:stCondLst>
                                  <p:childTnLst>
                                    <p:set>
                                      <p:cBhvr>
                                        <p:cTn id="6" dur="1" fill="hold">
                                          <p:stCondLst>
                                            <p:cond delay="0"/>
                                          </p:stCondLst>
                                        </p:cTn>
                                        <p:tgtEl>
                                          <p:spTgt spid="570">
                                            <p:txEl>
                                              <p:pRg st="0" end="0"/>
                                            </p:txEl>
                                          </p:spTgt>
                                        </p:tgtEl>
                                        <p:attrNameLst>
                                          <p:attrName>style.visibility</p:attrName>
                                        </p:attrNameLst>
                                      </p:cBhvr>
                                      <p:to>
                                        <p:strVal val="visible"/>
                                      </p:to>
                                    </p:set>
                                    <p:animEffect transition="in" filter="wipe(down)">
                                      <p:cBhvr>
                                        <p:cTn id="7" dur="580">
                                          <p:stCondLst>
                                            <p:cond delay="0"/>
                                          </p:stCondLst>
                                        </p:cTn>
                                        <p:tgtEl>
                                          <p:spTgt spid="570">
                                            <p:txEl>
                                              <p:pRg st="0" end="0"/>
                                            </p:txEl>
                                          </p:spTgt>
                                        </p:tgtEl>
                                      </p:cBhvr>
                                    </p:animEffect>
                                    <p:anim calcmode="lin" valueType="num">
                                      <p:cBhvr>
                                        <p:cTn id="8" dur="1822" tmFilter="0,0; 0.14,0.36; 0.43,0.73; 0.71,0.91; 1.0,1.0">
                                          <p:stCondLst>
                                            <p:cond delay="0"/>
                                          </p:stCondLst>
                                        </p:cTn>
                                        <p:tgtEl>
                                          <p:spTgt spid="57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7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7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7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7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70">
                                            <p:txEl>
                                              <p:pRg st="0" end="0"/>
                                            </p:txEl>
                                          </p:spTgt>
                                        </p:tgtEl>
                                      </p:cBhvr>
                                      <p:to x="100000" y="60000"/>
                                    </p:animScale>
                                    <p:animScale>
                                      <p:cBhvr>
                                        <p:cTn id="14" dur="166" decel="50000">
                                          <p:stCondLst>
                                            <p:cond delay="676"/>
                                          </p:stCondLst>
                                        </p:cTn>
                                        <p:tgtEl>
                                          <p:spTgt spid="570">
                                            <p:txEl>
                                              <p:pRg st="0" end="0"/>
                                            </p:txEl>
                                          </p:spTgt>
                                        </p:tgtEl>
                                      </p:cBhvr>
                                      <p:to x="100000" y="100000"/>
                                    </p:animScale>
                                    <p:animScale>
                                      <p:cBhvr>
                                        <p:cTn id="15" dur="26">
                                          <p:stCondLst>
                                            <p:cond delay="1312"/>
                                          </p:stCondLst>
                                        </p:cTn>
                                        <p:tgtEl>
                                          <p:spTgt spid="570">
                                            <p:txEl>
                                              <p:pRg st="0" end="0"/>
                                            </p:txEl>
                                          </p:spTgt>
                                        </p:tgtEl>
                                      </p:cBhvr>
                                      <p:to x="100000" y="80000"/>
                                    </p:animScale>
                                    <p:animScale>
                                      <p:cBhvr>
                                        <p:cTn id="16" dur="166" decel="50000">
                                          <p:stCondLst>
                                            <p:cond delay="1338"/>
                                          </p:stCondLst>
                                        </p:cTn>
                                        <p:tgtEl>
                                          <p:spTgt spid="570">
                                            <p:txEl>
                                              <p:pRg st="0" end="0"/>
                                            </p:txEl>
                                          </p:spTgt>
                                        </p:tgtEl>
                                      </p:cBhvr>
                                      <p:to x="100000" y="100000"/>
                                    </p:animScale>
                                    <p:animScale>
                                      <p:cBhvr>
                                        <p:cTn id="17" dur="26">
                                          <p:stCondLst>
                                            <p:cond delay="1642"/>
                                          </p:stCondLst>
                                        </p:cTn>
                                        <p:tgtEl>
                                          <p:spTgt spid="570">
                                            <p:txEl>
                                              <p:pRg st="0" end="0"/>
                                            </p:txEl>
                                          </p:spTgt>
                                        </p:tgtEl>
                                      </p:cBhvr>
                                      <p:to x="100000" y="90000"/>
                                    </p:animScale>
                                    <p:animScale>
                                      <p:cBhvr>
                                        <p:cTn id="18" dur="166" decel="50000">
                                          <p:stCondLst>
                                            <p:cond delay="1668"/>
                                          </p:stCondLst>
                                        </p:cTn>
                                        <p:tgtEl>
                                          <p:spTgt spid="570">
                                            <p:txEl>
                                              <p:pRg st="0" end="0"/>
                                            </p:txEl>
                                          </p:spTgt>
                                        </p:tgtEl>
                                      </p:cBhvr>
                                      <p:to x="100000" y="100000"/>
                                    </p:animScale>
                                    <p:animScale>
                                      <p:cBhvr>
                                        <p:cTn id="19" dur="26">
                                          <p:stCondLst>
                                            <p:cond delay="1808"/>
                                          </p:stCondLst>
                                        </p:cTn>
                                        <p:tgtEl>
                                          <p:spTgt spid="570">
                                            <p:txEl>
                                              <p:pRg st="0" end="0"/>
                                            </p:txEl>
                                          </p:spTgt>
                                        </p:tgtEl>
                                      </p:cBhvr>
                                      <p:to x="100000" y="95000"/>
                                    </p:animScale>
                                    <p:animScale>
                                      <p:cBhvr>
                                        <p:cTn id="20" dur="166" decel="50000">
                                          <p:stCondLst>
                                            <p:cond delay="1834"/>
                                          </p:stCondLst>
                                        </p:cTn>
                                        <p:tgtEl>
                                          <p:spTgt spid="57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1"/>
          <p:cNvSpPr txBox="1">
            <a:spLocks noGrp="1"/>
          </p:cNvSpPr>
          <p:nvPr>
            <p:ph type="title"/>
          </p:nvPr>
        </p:nvSpPr>
        <p:spPr>
          <a:xfrm>
            <a:off x="473342" y="130620"/>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Summary</a:t>
            </a:r>
            <a:endParaRPr dirty="0"/>
          </a:p>
        </p:txBody>
      </p:sp>
      <p:sp>
        <p:nvSpPr>
          <p:cNvPr id="579" name="Google Shape;579;p71"/>
          <p:cNvSpPr txBox="1">
            <a:spLocks noGrp="1"/>
          </p:cNvSpPr>
          <p:nvPr>
            <p:ph type="body" idx="1"/>
          </p:nvPr>
        </p:nvSpPr>
        <p:spPr>
          <a:xfrm>
            <a:off x="473342" y="871121"/>
            <a:ext cx="8298300" cy="45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200" b="1" dirty="0">
                <a:latin typeface="Lato"/>
                <a:ea typeface="Lato"/>
                <a:cs typeface="Lato"/>
                <a:sym typeface="Lato"/>
              </a:rPr>
              <a:t>We covered:</a:t>
            </a:r>
            <a:br>
              <a:rPr lang="en-US" sz="2200" dirty="0">
                <a:latin typeface="Lato"/>
                <a:ea typeface="Lato"/>
                <a:cs typeface="Lato"/>
                <a:sym typeface="Lato"/>
              </a:rPr>
            </a:br>
            <a:endParaRPr sz="2200" b="1" dirty="0">
              <a:latin typeface="Lato"/>
              <a:ea typeface="Lato"/>
              <a:cs typeface="Lato"/>
              <a:sym typeface="Lato"/>
            </a:endParaRPr>
          </a:p>
          <a:p>
            <a:pPr marL="457200" lvl="0" indent="-368300" algn="l" rtl="0">
              <a:lnSpc>
                <a:spcPct val="100000"/>
              </a:lnSpc>
              <a:spcBef>
                <a:spcPts val="0"/>
              </a:spcBef>
              <a:spcAft>
                <a:spcPts val="0"/>
              </a:spcAft>
              <a:buSzPts val="2200"/>
              <a:buChar char="●"/>
            </a:pPr>
            <a:r>
              <a:rPr lang="en-US" sz="2200" dirty="0"/>
              <a:t>A review of Tables relationships: </a:t>
            </a:r>
            <a:endParaRPr sz="2200" dirty="0"/>
          </a:p>
          <a:p>
            <a:pPr marL="914400" lvl="1" indent="-368300" algn="l" rtl="0">
              <a:lnSpc>
                <a:spcPct val="100000"/>
              </a:lnSpc>
              <a:spcBef>
                <a:spcPts val="1800"/>
              </a:spcBef>
              <a:spcAft>
                <a:spcPts val="0"/>
              </a:spcAft>
              <a:buSzPts val="2200"/>
              <a:buChar char="○"/>
            </a:pPr>
            <a:r>
              <a:rPr lang="en-US" sz="2200" dirty="0"/>
              <a:t>Keys and ERD basics</a:t>
            </a:r>
            <a:endParaRPr sz="2200" dirty="0"/>
          </a:p>
          <a:p>
            <a:pPr marL="457200" lvl="0" indent="-368300" algn="l" rtl="0">
              <a:spcBef>
                <a:spcPts val="1800"/>
              </a:spcBef>
              <a:spcAft>
                <a:spcPts val="0"/>
              </a:spcAft>
              <a:buSzPts val="2200"/>
              <a:buChar char="●"/>
            </a:pPr>
            <a:r>
              <a:rPr lang="en-US" sz="2200" dirty="0"/>
              <a:t>INNER JOIN ON Syntax:</a:t>
            </a:r>
            <a:endParaRPr sz="2200" dirty="0"/>
          </a:p>
          <a:p>
            <a:pPr marL="914400" lvl="1" indent="-368300" algn="l" rtl="0">
              <a:lnSpc>
                <a:spcPct val="100000"/>
              </a:lnSpc>
              <a:spcBef>
                <a:spcPts val="1800"/>
              </a:spcBef>
              <a:spcAft>
                <a:spcPts val="0"/>
              </a:spcAft>
              <a:buSzPts val="2200"/>
              <a:buChar char="○"/>
            </a:pPr>
            <a:r>
              <a:rPr lang="en-US" sz="2200" dirty="0"/>
              <a:t>Table prefixes (qualifying) and Aliases</a:t>
            </a:r>
            <a:endParaRPr sz="2200" dirty="0"/>
          </a:p>
          <a:p>
            <a:pPr marL="914400" lvl="1" indent="-368300" algn="l" rtl="0">
              <a:lnSpc>
                <a:spcPct val="100000"/>
              </a:lnSpc>
              <a:spcBef>
                <a:spcPts val="1800"/>
              </a:spcBef>
              <a:spcAft>
                <a:spcPts val="0"/>
              </a:spcAft>
              <a:buSzPts val="2200"/>
              <a:buChar char="○"/>
            </a:pPr>
            <a:r>
              <a:rPr lang="en-US" sz="2200" dirty="0"/>
              <a:t>Self-Joins</a:t>
            </a:r>
            <a:endParaRPr sz="2200" dirty="0"/>
          </a:p>
          <a:p>
            <a:pPr marL="914400" lvl="1" indent="-368300" algn="l" rtl="0">
              <a:lnSpc>
                <a:spcPct val="100000"/>
              </a:lnSpc>
              <a:spcBef>
                <a:spcPts val="1800"/>
              </a:spcBef>
              <a:spcAft>
                <a:spcPts val="1800"/>
              </a:spcAft>
              <a:buSzPts val="2200"/>
              <a:buChar char="○"/>
            </a:pPr>
            <a:r>
              <a:rPr lang="en-US" sz="2200" dirty="0"/>
              <a:t>Joining multiple tables</a:t>
            </a:r>
            <a:endParaRPr sz="2200" dirty="0"/>
          </a:p>
        </p:txBody>
      </p:sp>
      <p:sp>
        <p:nvSpPr>
          <p:cNvPr id="580" name="Google Shape;580;p71"/>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36</a:t>
            </a:fld>
            <a:endParaRPr/>
          </a:p>
        </p:txBody>
      </p:sp>
    </p:spTree>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2"/>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Up Next . . .</a:t>
            </a:r>
            <a:endParaRPr dirty="0"/>
          </a:p>
        </p:txBody>
      </p:sp>
      <p:sp>
        <p:nvSpPr>
          <p:cNvPr id="586" name="Google Shape;586;p72"/>
          <p:cNvSpPr txBox="1">
            <a:spLocks noGrp="1"/>
          </p:cNvSpPr>
          <p:nvPr>
            <p:ph type="body" idx="1"/>
          </p:nvPr>
        </p:nvSpPr>
        <p:spPr>
          <a:xfrm>
            <a:off x="473342" y="986945"/>
            <a:ext cx="8298300" cy="4563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b="1" dirty="0">
                <a:latin typeface="Lato"/>
                <a:ea typeface="Lato"/>
                <a:cs typeface="Lato"/>
                <a:sym typeface="Lato"/>
              </a:rPr>
              <a:t>We will be covering:</a:t>
            </a:r>
            <a:endParaRPr sz="2200" b="1" dirty="0">
              <a:latin typeface="Lato"/>
              <a:ea typeface="Lato"/>
              <a:cs typeface="Lato"/>
              <a:sym typeface="Lato"/>
            </a:endParaRPr>
          </a:p>
          <a:p>
            <a:pPr marL="457200" lvl="0" indent="-368300" algn="l" rtl="0">
              <a:spcBef>
                <a:spcPts val="1800"/>
              </a:spcBef>
              <a:spcAft>
                <a:spcPts val="0"/>
              </a:spcAft>
              <a:buSzPts val="2200"/>
              <a:buChar char="●"/>
            </a:pPr>
            <a:r>
              <a:rPr lang="en-US" sz="2200" dirty="0"/>
              <a:t>The OUTER JOINs: LEFT, RIGHT, FULL</a:t>
            </a:r>
            <a:endParaRPr sz="2200" dirty="0"/>
          </a:p>
          <a:p>
            <a:pPr marL="457200" lvl="0" indent="-368300" algn="l" rtl="0">
              <a:spcBef>
                <a:spcPts val="1800"/>
              </a:spcBef>
              <a:spcAft>
                <a:spcPts val="0"/>
              </a:spcAft>
              <a:buSzPts val="2200"/>
              <a:buChar char="●"/>
            </a:pPr>
            <a:r>
              <a:rPr lang="en-US" sz="2200" dirty="0"/>
              <a:t>Alternative JOIN Syntax: </a:t>
            </a:r>
            <a:endParaRPr sz="2200" dirty="0"/>
          </a:p>
          <a:p>
            <a:pPr marL="914400" lvl="1" indent="-368300" algn="l" rtl="0">
              <a:spcBef>
                <a:spcPts val="1800"/>
              </a:spcBef>
              <a:spcAft>
                <a:spcPts val="0"/>
              </a:spcAft>
              <a:buSzPts val="2200"/>
              <a:buChar char="○"/>
            </a:pPr>
            <a:r>
              <a:rPr lang="en-US" sz="2200" dirty="0"/>
              <a:t>WHERE JOIN, </a:t>
            </a:r>
            <a:endParaRPr sz="2200" dirty="0"/>
          </a:p>
          <a:p>
            <a:pPr marL="914400" lvl="1" indent="-368300" algn="l" rtl="0">
              <a:spcBef>
                <a:spcPts val="1800"/>
              </a:spcBef>
              <a:spcAft>
                <a:spcPts val="0"/>
              </a:spcAft>
              <a:buSzPts val="2200"/>
              <a:buChar char="○"/>
            </a:pPr>
            <a:r>
              <a:rPr lang="en-US" sz="2200" dirty="0"/>
              <a:t>NATURAL, </a:t>
            </a:r>
            <a:endParaRPr sz="2200" dirty="0"/>
          </a:p>
          <a:p>
            <a:pPr marL="914400" lvl="1" indent="-368300" algn="l" rtl="0">
              <a:spcBef>
                <a:spcPts val="1800"/>
              </a:spcBef>
              <a:spcAft>
                <a:spcPts val="0"/>
              </a:spcAft>
              <a:buSzPts val="2200"/>
              <a:buChar char="○"/>
            </a:pPr>
            <a:r>
              <a:rPr lang="en-US" sz="2200" dirty="0"/>
              <a:t>USING,</a:t>
            </a:r>
            <a:endParaRPr sz="2200" dirty="0"/>
          </a:p>
          <a:p>
            <a:pPr marL="914400" lvl="1" indent="-368300" algn="l" rtl="0">
              <a:spcBef>
                <a:spcPts val="1800"/>
              </a:spcBef>
              <a:spcAft>
                <a:spcPts val="1800"/>
              </a:spcAft>
              <a:buSzPts val="2200"/>
              <a:buChar char="○"/>
            </a:pPr>
            <a:r>
              <a:rPr lang="en-US" sz="2200" dirty="0"/>
              <a:t>CROSS JOIN</a:t>
            </a:r>
            <a:endParaRPr dirty="0"/>
          </a:p>
        </p:txBody>
      </p:sp>
      <p:sp>
        <p:nvSpPr>
          <p:cNvPr id="587" name="Google Shape;587;p72"/>
          <p:cNvSpPr txBox="1">
            <a:spLocks noGrp="1"/>
          </p:cNvSpPr>
          <p:nvPr>
            <p:ph type="sldNum" idx="12"/>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37</a:t>
            </a:fld>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473342"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Table Relationships</a:t>
            </a:r>
            <a:endParaRPr dirty="0"/>
          </a:p>
        </p:txBody>
      </p:sp>
      <p:sp>
        <p:nvSpPr>
          <p:cNvPr id="273" name="Google Shape;273;p41"/>
          <p:cNvSpPr txBox="1">
            <a:spLocks noGrp="1"/>
          </p:cNvSpPr>
          <p:nvPr>
            <p:ph type="body" idx="1"/>
          </p:nvPr>
        </p:nvSpPr>
        <p:spPr>
          <a:xfrm>
            <a:off x="456650" y="1121443"/>
            <a:ext cx="5890800" cy="4584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1800"/>
              </a:spcAft>
              <a:buNone/>
            </a:pPr>
            <a:r>
              <a:rPr lang="en-US" dirty="0"/>
              <a:t>Let’s review some basic table relationship before we write any SQL.</a:t>
            </a:r>
            <a:endParaRPr dirty="0"/>
          </a:p>
        </p:txBody>
      </p:sp>
      <p:sp>
        <p:nvSpPr>
          <p:cNvPr id="274" name="Google Shape;274;p41"/>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4</a:t>
            </a:fld>
            <a:endParaRPr/>
          </a:p>
        </p:txBody>
      </p:sp>
      <p:pic>
        <p:nvPicPr>
          <p:cNvPr id="275" name="Google Shape;275;p41"/>
          <p:cNvPicPr preferRelativeResize="0"/>
          <p:nvPr/>
        </p:nvPicPr>
        <p:blipFill>
          <a:blip r:embed="rId3">
            <a:alphaModFix/>
          </a:blip>
          <a:stretch>
            <a:fillRect/>
          </a:stretch>
        </p:blipFill>
        <p:spPr>
          <a:xfrm>
            <a:off x="895350" y="2672294"/>
            <a:ext cx="7353300" cy="1943100"/>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250"/>
                                  </p:stCondLst>
                                  <p:childTnLst>
                                    <p:set>
                                      <p:cBhvr>
                                        <p:cTn id="6" dur="1" fill="hold">
                                          <p:stCondLst>
                                            <p:cond delay="0"/>
                                          </p:stCondLst>
                                        </p:cTn>
                                        <p:tgtEl>
                                          <p:spTgt spid="272"/>
                                        </p:tgtEl>
                                        <p:attrNameLst>
                                          <p:attrName>style.visibility</p:attrName>
                                        </p:attrNameLst>
                                      </p:cBhvr>
                                      <p:to>
                                        <p:strVal val="visible"/>
                                      </p:to>
                                    </p:set>
                                    <p:anim calcmode="lin" valueType="num">
                                      <p:cBhvr>
                                        <p:cTn id="7" dur="1000" fill="hold"/>
                                        <p:tgtEl>
                                          <p:spTgt spid="272"/>
                                        </p:tgtEl>
                                        <p:attrNameLst>
                                          <p:attrName>ppt_w</p:attrName>
                                        </p:attrNameLst>
                                      </p:cBhvr>
                                      <p:tavLst>
                                        <p:tav tm="0">
                                          <p:val>
                                            <p:fltVal val="0"/>
                                          </p:val>
                                        </p:tav>
                                        <p:tav tm="100000">
                                          <p:val>
                                            <p:strVal val="#ppt_w"/>
                                          </p:val>
                                        </p:tav>
                                      </p:tavLst>
                                    </p:anim>
                                    <p:anim calcmode="lin" valueType="num">
                                      <p:cBhvr>
                                        <p:cTn id="8" dur="1000" fill="hold"/>
                                        <p:tgtEl>
                                          <p:spTgt spid="272"/>
                                        </p:tgtEl>
                                        <p:attrNameLst>
                                          <p:attrName>ppt_h</p:attrName>
                                        </p:attrNameLst>
                                      </p:cBhvr>
                                      <p:tavLst>
                                        <p:tav tm="0">
                                          <p:val>
                                            <p:fltVal val="0"/>
                                          </p:val>
                                        </p:tav>
                                        <p:tav tm="100000">
                                          <p:val>
                                            <p:strVal val="#ppt_h"/>
                                          </p:val>
                                        </p:tav>
                                      </p:tavLst>
                                    </p:anim>
                                    <p:anim calcmode="lin" valueType="num">
                                      <p:cBhvr>
                                        <p:cTn id="9" dur="1000" fill="hold"/>
                                        <p:tgtEl>
                                          <p:spTgt spid="272"/>
                                        </p:tgtEl>
                                        <p:attrNameLst>
                                          <p:attrName>style.rotation</p:attrName>
                                        </p:attrNameLst>
                                      </p:cBhvr>
                                      <p:tavLst>
                                        <p:tav tm="0">
                                          <p:val>
                                            <p:fltVal val="90"/>
                                          </p:val>
                                        </p:tav>
                                        <p:tav tm="100000">
                                          <p:val>
                                            <p:fltVal val="0"/>
                                          </p:val>
                                        </p:tav>
                                      </p:tavLst>
                                    </p:anim>
                                    <p:animEffect transition="in" filter="fade">
                                      <p:cBhvr>
                                        <p:cTn id="10"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456650" y="13976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Table Relationships - ERD</a:t>
            </a:r>
            <a:endParaRPr dirty="0"/>
          </a:p>
        </p:txBody>
      </p:sp>
      <p:sp>
        <p:nvSpPr>
          <p:cNvPr id="281" name="Google Shape;281;p42"/>
          <p:cNvSpPr txBox="1">
            <a:spLocks noGrp="1"/>
          </p:cNvSpPr>
          <p:nvPr>
            <p:ph type="body" idx="1"/>
          </p:nvPr>
        </p:nvSpPr>
        <p:spPr>
          <a:xfrm>
            <a:off x="456650" y="1002571"/>
            <a:ext cx="8135100" cy="458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All table relationships will have a line between a </a:t>
            </a:r>
            <a:r>
              <a:rPr lang="en-US" b="1" dirty="0">
                <a:latin typeface="Lato"/>
                <a:ea typeface="Lato"/>
                <a:cs typeface="Lato"/>
                <a:sym typeface="Lato"/>
              </a:rPr>
              <a:t>Primary Key</a:t>
            </a:r>
            <a:r>
              <a:rPr lang="en-US" dirty="0"/>
              <a:t> (</a:t>
            </a:r>
            <a:r>
              <a:rPr lang="en-US" b="1" dirty="0">
                <a:latin typeface="Lato"/>
                <a:ea typeface="Lato"/>
                <a:cs typeface="Lato"/>
                <a:sym typeface="Lato"/>
              </a:rPr>
              <a:t>PK</a:t>
            </a:r>
            <a:r>
              <a:rPr lang="en-US" dirty="0"/>
              <a:t>) and a </a:t>
            </a:r>
            <a:r>
              <a:rPr lang="en-US" b="1" dirty="0">
                <a:latin typeface="Lato"/>
                <a:ea typeface="Lato"/>
                <a:cs typeface="Lato"/>
                <a:sym typeface="Lato"/>
              </a:rPr>
              <a:t>Foreign Key [FK]</a:t>
            </a:r>
            <a:r>
              <a:rPr lang="en-US" dirty="0"/>
              <a:t>.</a:t>
            </a:r>
            <a:endParaRPr dirty="0"/>
          </a:p>
          <a:p>
            <a:pPr marL="0" lvl="0" indent="0" algn="l" rtl="0">
              <a:lnSpc>
                <a:spcPct val="100000"/>
              </a:lnSpc>
              <a:spcBef>
                <a:spcPts val="1800"/>
              </a:spcBef>
              <a:spcAft>
                <a:spcPts val="0"/>
              </a:spcAft>
              <a:buNone/>
            </a:pPr>
            <a:r>
              <a:rPr lang="en-US" dirty="0"/>
              <a:t>There exists a line between </a:t>
            </a:r>
            <a:r>
              <a:rPr lang="en-US" b="1" dirty="0"/>
              <a:t>Countries</a:t>
            </a:r>
            <a:r>
              <a:rPr lang="en-US" dirty="0"/>
              <a:t> and </a:t>
            </a:r>
            <a:r>
              <a:rPr lang="en-US" b="1" dirty="0"/>
              <a:t>Regions</a:t>
            </a:r>
            <a:r>
              <a:rPr lang="en-US" dirty="0"/>
              <a:t>.</a:t>
            </a:r>
            <a:endParaRPr dirty="0"/>
          </a:p>
          <a:p>
            <a:pPr marL="0" lvl="0" indent="0" algn="l" rtl="0">
              <a:lnSpc>
                <a:spcPct val="100000"/>
              </a:lnSpc>
              <a:spcBef>
                <a:spcPts val="1800"/>
              </a:spcBef>
              <a:spcAft>
                <a:spcPts val="0"/>
              </a:spcAft>
              <a:buNone/>
            </a:pPr>
            <a:r>
              <a:rPr lang="en-US" dirty="0"/>
              <a:t>Notice that one end of the line is on: </a:t>
            </a:r>
            <a:r>
              <a:rPr lang="en-US" b="1" dirty="0">
                <a:latin typeface="Lato"/>
                <a:ea typeface="Lato"/>
                <a:cs typeface="Lato"/>
                <a:sym typeface="Lato"/>
              </a:rPr>
              <a:t>PK    </a:t>
            </a:r>
            <a:r>
              <a:rPr lang="en-US" b="1" dirty="0" err="1">
                <a:latin typeface="Lato"/>
                <a:ea typeface="Lato"/>
                <a:cs typeface="Lato"/>
                <a:sym typeface="Lato"/>
              </a:rPr>
              <a:t>region_id</a:t>
            </a:r>
            <a:endParaRPr dirty="0"/>
          </a:p>
          <a:p>
            <a:pPr marL="0" lvl="0" indent="0" algn="l" rtl="0">
              <a:lnSpc>
                <a:spcPct val="100000"/>
              </a:lnSpc>
              <a:spcBef>
                <a:spcPts val="1800"/>
              </a:spcBef>
              <a:spcAft>
                <a:spcPts val="0"/>
              </a:spcAft>
              <a:buNone/>
            </a:pPr>
            <a:r>
              <a:rPr lang="en-US" dirty="0"/>
              <a:t>The other line end is on: </a:t>
            </a:r>
            <a:r>
              <a:rPr lang="en-US" b="1" dirty="0" err="1">
                <a:latin typeface="Lato"/>
                <a:ea typeface="Lato"/>
                <a:cs typeface="Lato"/>
                <a:sym typeface="Lato"/>
              </a:rPr>
              <a:t>region_id</a:t>
            </a:r>
            <a:r>
              <a:rPr lang="en-US" b="1" dirty="0">
                <a:latin typeface="Lato"/>
                <a:ea typeface="Lato"/>
                <a:cs typeface="Lato"/>
                <a:sym typeface="Lato"/>
              </a:rPr>
              <a:t> [FK]</a:t>
            </a:r>
            <a:endParaRPr b="1" dirty="0">
              <a:latin typeface="Lato"/>
              <a:ea typeface="Lato"/>
              <a:cs typeface="Lato"/>
              <a:sym typeface="Lato"/>
            </a:endParaRPr>
          </a:p>
          <a:p>
            <a:pPr marL="0" lvl="0" indent="0" algn="l" rtl="0">
              <a:lnSpc>
                <a:spcPct val="100000"/>
              </a:lnSpc>
              <a:spcBef>
                <a:spcPts val="1800"/>
              </a:spcBef>
              <a:spcAft>
                <a:spcPts val="1800"/>
              </a:spcAft>
              <a:buNone/>
            </a:pPr>
            <a:endParaRPr dirty="0"/>
          </a:p>
        </p:txBody>
      </p:sp>
      <p:sp>
        <p:nvSpPr>
          <p:cNvPr id="282" name="Google Shape;282;p42"/>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5</a:t>
            </a:fld>
            <a:endParaRPr/>
          </a:p>
        </p:txBody>
      </p:sp>
      <p:pic>
        <p:nvPicPr>
          <p:cNvPr id="283" name="Google Shape;283;p42"/>
          <p:cNvPicPr preferRelativeResize="0"/>
          <p:nvPr/>
        </p:nvPicPr>
        <p:blipFill>
          <a:blip r:embed="rId3">
            <a:alphaModFix/>
          </a:blip>
          <a:stretch>
            <a:fillRect/>
          </a:stretch>
        </p:blipFill>
        <p:spPr>
          <a:xfrm>
            <a:off x="895350" y="4339550"/>
            <a:ext cx="7353300" cy="1943100"/>
          </a:xfrm>
          <a:prstGeom prst="rect">
            <a:avLst/>
          </a:prstGeom>
          <a:noFill/>
          <a:ln>
            <a:noFill/>
          </a:ln>
        </p:spPr>
      </p:pic>
      <p:sp>
        <p:nvSpPr>
          <p:cNvPr id="2" name="Oval 1"/>
          <p:cNvSpPr/>
          <p:nvPr/>
        </p:nvSpPr>
        <p:spPr>
          <a:xfrm>
            <a:off x="3328416" y="4855464"/>
            <a:ext cx="576072" cy="37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263896" y="5666232"/>
            <a:ext cx="576072" cy="37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281">
                                            <p:txEl>
                                              <p:pRg st="0" end="0"/>
                                            </p:txEl>
                                          </p:spTgt>
                                        </p:tgtEl>
                                        <p:attrNameLst>
                                          <p:attrName>style.visibility</p:attrName>
                                        </p:attrNameLst>
                                      </p:cBhvr>
                                      <p:to>
                                        <p:strVal val="visible"/>
                                      </p:to>
                                    </p:set>
                                    <p:animEffect transition="in" filter="barn(inVertical)">
                                      <p:cBhvr>
                                        <p:cTn id="7" dur="500"/>
                                        <p:tgtEl>
                                          <p:spTgt spid="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1">
                                            <p:txEl>
                                              <p:pRg st="1" end="1"/>
                                            </p:txEl>
                                          </p:spTgt>
                                        </p:tgtEl>
                                        <p:attrNameLst>
                                          <p:attrName>style.visibility</p:attrName>
                                        </p:attrNameLst>
                                      </p:cBhvr>
                                      <p:to>
                                        <p:strVal val="visible"/>
                                      </p:to>
                                    </p:set>
                                    <p:animEffect transition="in" filter="barn(inVertical)">
                                      <p:cBhvr>
                                        <p:cTn id="12" dur="500"/>
                                        <p:tgtEl>
                                          <p:spTgt spid="2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1">
                                            <p:txEl>
                                              <p:pRg st="2" end="2"/>
                                            </p:txEl>
                                          </p:spTgt>
                                        </p:tgtEl>
                                        <p:attrNameLst>
                                          <p:attrName>style.visibility</p:attrName>
                                        </p:attrNameLst>
                                      </p:cBhvr>
                                      <p:to>
                                        <p:strVal val="visible"/>
                                      </p:to>
                                    </p:set>
                                    <p:animEffect transition="in" filter="barn(inVertical)">
                                      <p:cBhvr>
                                        <p:cTn id="17" dur="500"/>
                                        <p:tgtEl>
                                          <p:spTgt spid="281">
                                            <p:txEl>
                                              <p:pRg st="2" end="2"/>
                                            </p:txEl>
                                          </p:spTgt>
                                        </p:tgtEl>
                                      </p:cBhvr>
                                    </p:animEffect>
                                  </p:childTnLst>
                                </p:cTn>
                              </p:par>
                            </p:childTnLst>
                          </p:cTn>
                        </p:par>
                        <p:par>
                          <p:cTn id="18" fill="hold">
                            <p:stCondLst>
                              <p:cond delay="500"/>
                            </p:stCondLst>
                            <p:childTnLst>
                              <p:par>
                                <p:cTn id="19" presetID="21" presetClass="entr" presetSubtype="1" fill="hold" grpId="0" nodeType="afterEffect">
                                  <p:stCondLst>
                                    <p:cond delay="75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1">
                                            <p:txEl>
                                              <p:pRg st="3" end="3"/>
                                            </p:txEl>
                                          </p:spTgt>
                                        </p:tgtEl>
                                        <p:attrNameLst>
                                          <p:attrName>style.visibility</p:attrName>
                                        </p:attrNameLst>
                                      </p:cBhvr>
                                      <p:to>
                                        <p:strVal val="visible"/>
                                      </p:to>
                                    </p:set>
                                    <p:animEffect transition="in" filter="barn(inVertical)">
                                      <p:cBhvr>
                                        <p:cTn id="26" dur="500"/>
                                        <p:tgtEl>
                                          <p:spTgt spid="281">
                                            <p:txEl>
                                              <p:pRg st="3" end="3"/>
                                            </p:txEl>
                                          </p:spTgt>
                                        </p:tgtEl>
                                      </p:cBhvr>
                                    </p:animEffect>
                                  </p:childTnLst>
                                </p:cTn>
                              </p:par>
                              <p:par>
                                <p:cTn id="27" presetID="16" presetClass="exit" presetSubtype="21" fill="hold" grpId="1" nodeType="withEffect">
                                  <p:stCondLst>
                                    <p:cond delay="0"/>
                                  </p:stCondLst>
                                  <p:childTnLst>
                                    <p:animEffect transition="out" filter="barn(inVertical)">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21" presetClass="entr" presetSubtype="1" fill="hold" grpId="0" nodeType="afterEffect">
                                  <p:stCondLst>
                                    <p:cond delay="750"/>
                                  </p:stCondLst>
                                  <p:childTnLst>
                                    <p:set>
                                      <p:cBhvr>
                                        <p:cTn id="32" dur="1" fill="hold">
                                          <p:stCondLst>
                                            <p:cond delay="0"/>
                                          </p:stCondLst>
                                        </p:cTn>
                                        <p:tgtEl>
                                          <p:spTgt spid="7"/>
                                        </p:tgtEl>
                                        <p:attrNameLst>
                                          <p:attrName>style.visibility</p:attrName>
                                        </p:attrNameLst>
                                      </p:cBhvr>
                                      <p:to>
                                        <p:strVal val="visible"/>
                                      </p:to>
                                    </p:set>
                                    <p:animEffect transition="in" filter="wheel(1)">
                                      <p:cBhvr>
                                        <p:cTn id="3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365775"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Primary Keys (PK)</a:t>
            </a:r>
            <a:endParaRPr dirty="0"/>
          </a:p>
        </p:txBody>
      </p:sp>
      <p:sp>
        <p:nvSpPr>
          <p:cNvPr id="289" name="Google Shape;289;p43"/>
          <p:cNvSpPr txBox="1">
            <a:spLocks noGrp="1"/>
          </p:cNvSpPr>
          <p:nvPr>
            <p:ph type="body" idx="1"/>
          </p:nvPr>
        </p:nvSpPr>
        <p:spPr>
          <a:xfrm>
            <a:off x="319490" y="746539"/>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600" b="1" dirty="0">
                <a:latin typeface="Lato"/>
                <a:ea typeface="Lato"/>
                <a:cs typeface="Lato"/>
                <a:sym typeface="Lato"/>
              </a:rPr>
              <a:t>Review: </a:t>
            </a:r>
            <a:endParaRPr sz="2600" b="1" dirty="0">
              <a:latin typeface="Lato"/>
              <a:ea typeface="Lato"/>
              <a:cs typeface="Lato"/>
              <a:sym typeface="Lato"/>
            </a:endParaRPr>
          </a:p>
          <a:p>
            <a:pPr marL="0" lvl="0" indent="0" algn="l" rtl="0">
              <a:spcBef>
                <a:spcPts val="1800"/>
              </a:spcBef>
              <a:spcAft>
                <a:spcPts val="0"/>
              </a:spcAft>
              <a:buNone/>
            </a:pPr>
            <a:r>
              <a:rPr lang="en-US" sz="2600" dirty="0"/>
              <a:t>Every table has a </a:t>
            </a:r>
            <a:r>
              <a:rPr lang="en-US" sz="2600" b="1" dirty="0">
                <a:latin typeface="Lato"/>
                <a:ea typeface="Lato"/>
                <a:cs typeface="Lato"/>
                <a:sym typeface="Lato"/>
              </a:rPr>
              <a:t>Primary Key</a:t>
            </a:r>
            <a:r>
              <a:rPr lang="en-US" sz="2600" dirty="0"/>
              <a:t> (</a:t>
            </a:r>
            <a:r>
              <a:rPr lang="en-US" sz="2600" b="1" dirty="0">
                <a:latin typeface="Lato"/>
                <a:ea typeface="Lato"/>
                <a:cs typeface="Lato"/>
                <a:sym typeface="Lato"/>
              </a:rPr>
              <a:t>PK</a:t>
            </a:r>
            <a:r>
              <a:rPr lang="en-US" sz="2600" dirty="0"/>
              <a:t>)</a:t>
            </a:r>
            <a:endParaRPr sz="2600" dirty="0"/>
          </a:p>
          <a:p>
            <a:pPr marL="0" lvl="0" indent="0" algn="l" rtl="0">
              <a:spcBef>
                <a:spcPts val="1800"/>
              </a:spcBef>
              <a:spcAft>
                <a:spcPts val="0"/>
              </a:spcAft>
              <a:buNone/>
            </a:pPr>
            <a:r>
              <a:rPr lang="en-US" sz="2600" dirty="0"/>
              <a:t>On the </a:t>
            </a:r>
            <a:r>
              <a:rPr lang="en-US" sz="2600" b="1" dirty="0">
                <a:latin typeface="Lato"/>
                <a:ea typeface="Lato"/>
                <a:cs typeface="Lato"/>
                <a:sym typeface="Lato"/>
              </a:rPr>
              <a:t>Regions </a:t>
            </a:r>
            <a:r>
              <a:rPr lang="en-US" sz="2600" dirty="0"/>
              <a:t>table this is: </a:t>
            </a:r>
            <a:r>
              <a:rPr lang="en-US" sz="2600" b="1" dirty="0" err="1">
                <a:latin typeface="Lato"/>
                <a:ea typeface="Lato"/>
                <a:cs typeface="Lato"/>
                <a:sym typeface="Lato"/>
              </a:rPr>
              <a:t>region_id</a:t>
            </a:r>
            <a:endParaRPr sz="2600" dirty="0"/>
          </a:p>
          <a:p>
            <a:pPr marL="0" lvl="0" indent="0" algn="l" rtl="0">
              <a:spcBef>
                <a:spcPts val="1800"/>
              </a:spcBef>
              <a:spcAft>
                <a:spcPts val="0"/>
              </a:spcAft>
              <a:buNone/>
            </a:pPr>
            <a:r>
              <a:rPr lang="en-US" sz="2600" dirty="0"/>
              <a:t>On the </a:t>
            </a:r>
            <a:r>
              <a:rPr lang="en-US" sz="2600" b="1" dirty="0">
                <a:latin typeface="Lato"/>
                <a:ea typeface="Lato"/>
                <a:cs typeface="Lato"/>
                <a:sym typeface="Lato"/>
              </a:rPr>
              <a:t>Countries </a:t>
            </a:r>
            <a:r>
              <a:rPr lang="en-US" sz="2600" dirty="0"/>
              <a:t>table this is: </a:t>
            </a:r>
            <a:r>
              <a:rPr lang="en-US" sz="2600" b="1" dirty="0" err="1">
                <a:latin typeface="Lato"/>
                <a:ea typeface="Lato"/>
                <a:cs typeface="Lato"/>
                <a:sym typeface="Lato"/>
              </a:rPr>
              <a:t>country_id</a:t>
            </a:r>
            <a:endParaRPr sz="2600" b="1" dirty="0">
              <a:latin typeface="Lato"/>
              <a:ea typeface="Lato"/>
              <a:cs typeface="Lato"/>
              <a:sym typeface="Lato"/>
            </a:endParaRPr>
          </a:p>
          <a:p>
            <a:pPr marL="0" lvl="0" indent="0" algn="l" rtl="0">
              <a:spcBef>
                <a:spcPts val="1800"/>
              </a:spcBef>
              <a:spcAft>
                <a:spcPts val="0"/>
              </a:spcAft>
              <a:buNone/>
            </a:pPr>
            <a:r>
              <a:rPr lang="en-US" sz="2600" dirty="0"/>
              <a:t>Primary Keys must be </a:t>
            </a:r>
            <a:r>
              <a:rPr lang="en-US" sz="2600" b="1" dirty="0"/>
              <a:t>UNIQUE</a:t>
            </a:r>
            <a:r>
              <a:rPr lang="en-US" sz="2600" dirty="0"/>
              <a:t> and must not contain </a:t>
            </a:r>
            <a:r>
              <a:rPr lang="en-US" sz="2600" b="1" dirty="0"/>
              <a:t>NULL</a:t>
            </a:r>
            <a:r>
              <a:rPr lang="en-US" sz="2600" dirty="0"/>
              <a:t> values.</a:t>
            </a:r>
            <a:endParaRPr sz="2600" dirty="0"/>
          </a:p>
          <a:p>
            <a:pPr marL="0" lvl="0" indent="0" algn="l" rtl="0">
              <a:spcBef>
                <a:spcPts val="1800"/>
              </a:spcBef>
              <a:spcAft>
                <a:spcPts val="0"/>
              </a:spcAft>
              <a:buNone/>
            </a:pPr>
            <a:r>
              <a:rPr lang="en-US" sz="2600" b="1" dirty="0"/>
              <a:t>Real world examples: </a:t>
            </a:r>
          </a:p>
          <a:p>
            <a:pPr indent="-457200">
              <a:spcBef>
                <a:spcPts val="600"/>
              </a:spcBef>
            </a:pPr>
            <a:r>
              <a:rPr lang="en-US" sz="2400" dirty="0"/>
              <a:t>A Driver’s license, SIN, Student #, etc...</a:t>
            </a:r>
            <a:endParaRPr sz="2400" dirty="0"/>
          </a:p>
          <a:p>
            <a:pPr marL="0" lvl="0" indent="0" algn="l" rtl="0">
              <a:spcBef>
                <a:spcPts val="1800"/>
              </a:spcBef>
              <a:spcAft>
                <a:spcPts val="1800"/>
              </a:spcAft>
              <a:buNone/>
            </a:pPr>
            <a:endParaRPr sz="2600" dirty="0"/>
          </a:p>
        </p:txBody>
      </p:sp>
      <p:sp>
        <p:nvSpPr>
          <p:cNvPr id="290" name="Google Shape;290;p43"/>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6</a:t>
            </a:fld>
            <a:endParaRPr/>
          </a:p>
        </p:txBody>
      </p:sp>
      <p:pic>
        <p:nvPicPr>
          <p:cNvPr id="291" name="Google Shape;291;p43"/>
          <p:cNvPicPr preferRelativeResize="0"/>
          <p:nvPr/>
        </p:nvPicPr>
        <p:blipFill>
          <a:blip r:embed="rId3">
            <a:alphaModFix/>
          </a:blip>
          <a:stretch>
            <a:fillRect/>
          </a:stretch>
        </p:blipFill>
        <p:spPr>
          <a:xfrm>
            <a:off x="6275228" y="2538119"/>
            <a:ext cx="2562225" cy="1933575"/>
          </a:xfrm>
          <a:prstGeom prst="rect">
            <a:avLst/>
          </a:prstGeom>
          <a:noFill/>
          <a:ln>
            <a:noFill/>
          </a:ln>
        </p:spPr>
      </p:pic>
      <p:pic>
        <p:nvPicPr>
          <p:cNvPr id="292" name="Google Shape;292;p43"/>
          <p:cNvPicPr preferRelativeResize="0"/>
          <p:nvPr/>
        </p:nvPicPr>
        <p:blipFill>
          <a:blip r:embed="rId4">
            <a:alphaModFix/>
          </a:blip>
          <a:stretch>
            <a:fillRect/>
          </a:stretch>
        </p:blipFill>
        <p:spPr>
          <a:xfrm>
            <a:off x="6270465" y="746544"/>
            <a:ext cx="2571750" cy="1485900"/>
          </a:xfrm>
          <a:prstGeom prst="rect">
            <a:avLst/>
          </a:prstGeom>
          <a:noFill/>
          <a:ln>
            <a:noFill/>
          </a:ln>
        </p:spPr>
      </p:pic>
      <p:sp>
        <p:nvSpPr>
          <p:cNvPr id="2" name="Rectangle 1"/>
          <p:cNvSpPr/>
          <p:nvPr/>
        </p:nvSpPr>
        <p:spPr>
          <a:xfrm>
            <a:off x="6270465" y="1197864"/>
            <a:ext cx="2566988" cy="4389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70465" y="2972839"/>
            <a:ext cx="2566988" cy="4389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p:cTn id="7" dur="1000" fill="hold"/>
                                        <p:tgtEl>
                                          <p:spTgt spid="288"/>
                                        </p:tgtEl>
                                        <p:attrNameLst>
                                          <p:attrName>ppt_w</p:attrName>
                                        </p:attrNameLst>
                                      </p:cBhvr>
                                      <p:tavLst>
                                        <p:tav tm="0">
                                          <p:val>
                                            <p:fltVal val="0"/>
                                          </p:val>
                                        </p:tav>
                                        <p:tav tm="100000">
                                          <p:val>
                                            <p:strVal val="#ppt_w"/>
                                          </p:val>
                                        </p:tav>
                                      </p:tavLst>
                                    </p:anim>
                                    <p:anim calcmode="lin" valueType="num">
                                      <p:cBhvr>
                                        <p:cTn id="8" dur="1000" fill="hold"/>
                                        <p:tgtEl>
                                          <p:spTgt spid="288"/>
                                        </p:tgtEl>
                                        <p:attrNameLst>
                                          <p:attrName>ppt_h</p:attrName>
                                        </p:attrNameLst>
                                      </p:cBhvr>
                                      <p:tavLst>
                                        <p:tav tm="0">
                                          <p:val>
                                            <p:fltVal val="0"/>
                                          </p:val>
                                        </p:tav>
                                        <p:tav tm="100000">
                                          <p:val>
                                            <p:strVal val="#ppt_h"/>
                                          </p:val>
                                        </p:tav>
                                      </p:tavLst>
                                    </p:anim>
                                    <p:anim calcmode="lin" valueType="num">
                                      <p:cBhvr>
                                        <p:cTn id="9" dur="1000" fill="hold"/>
                                        <p:tgtEl>
                                          <p:spTgt spid="288"/>
                                        </p:tgtEl>
                                        <p:attrNameLst>
                                          <p:attrName>style.rotation</p:attrName>
                                        </p:attrNameLst>
                                      </p:cBhvr>
                                      <p:tavLst>
                                        <p:tav tm="0">
                                          <p:val>
                                            <p:fltVal val="90"/>
                                          </p:val>
                                        </p:tav>
                                        <p:tav tm="100000">
                                          <p:val>
                                            <p:fltVal val="0"/>
                                          </p:val>
                                        </p:tav>
                                      </p:tavLst>
                                    </p:anim>
                                    <p:animEffect transition="in" filter="fade">
                                      <p:cBhvr>
                                        <p:cTn id="10" dur="1000"/>
                                        <p:tgtEl>
                                          <p:spTgt spid="288"/>
                                        </p:tgtEl>
                                      </p:cBhvr>
                                    </p:animEffect>
                                  </p:childTnLst>
                                </p:cTn>
                              </p:par>
                            </p:childTnLst>
                          </p:cTn>
                        </p:par>
                        <p:par>
                          <p:cTn id="11" fill="hold">
                            <p:stCondLst>
                              <p:cond delay="1000"/>
                            </p:stCondLst>
                            <p:childTnLst>
                              <p:par>
                                <p:cTn id="12" presetID="16" presetClass="entr" presetSubtype="21" fill="hold" nodeType="afterEffect">
                                  <p:stCondLst>
                                    <p:cond delay="750"/>
                                  </p:stCondLst>
                                  <p:childTnLst>
                                    <p:set>
                                      <p:cBhvr>
                                        <p:cTn id="13" dur="1" fill="hold">
                                          <p:stCondLst>
                                            <p:cond delay="0"/>
                                          </p:stCondLst>
                                        </p:cTn>
                                        <p:tgtEl>
                                          <p:spTgt spid="289">
                                            <p:txEl>
                                              <p:pRg st="0" end="0"/>
                                            </p:txEl>
                                          </p:spTgt>
                                        </p:tgtEl>
                                        <p:attrNameLst>
                                          <p:attrName>style.visibility</p:attrName>
                                        </p:attrNameLst>
                                      </p:cBhvr>
                                      <p:to>
                                        <p:strVal val="visible"/>
                                      </p:to>
                                    </p:set>
                                    <p:animEffect transition="in" filter="barn(inVertical)">
                                      <p:cBhvr>
                                        <p:cTn id="14" dur="500"/>
                                        <p:tgtEl>
                                          <p:spTgt spid="289">
                                            <p:txEl>
                                              <p:pRg st="0" end="0"/>
                                            </p:txEl>
                                          </p:spTgt>
                                        </p:tgtEl>
                                      </p:cBhvr>
                                    </p:animEffect>
                                  </p:childTnLst>
                                </p:cTn>
                              </p:par>
                            </p:childTnLst>
                          </p:cTn>
                        </p:par>
                        <p:par>
                          <p:cTn id="15" fill="hold">
                            <p:stCondLst>
                              <p:cond delay="2250"/>
                            </p:stCondLst>
                            <p:childTnLst>
                              <p:par>
                                <p:cTn id="16" presetID="16" presetClass="entr" presetSubtype="21" fill="hold" nodeType="afterEffect">
                                  <p:stCondLst>
                                    <p:cond delay="500"/>
                                  </p:stCondLst>
                                  <p:childTnLst>
                                    <p:set>
                                      <p:cBhvr>
                                        <p:cTn id="17" dur="1" fill="hold">
                                          <p:stCondLst>
                                            <p:cond delay="0"/>
                                          </p:stCondLst>
                                        </p:cTn>
                                        <p:tgtEl>
                                          <p:spTgt spid="289">
                                            <p:txEl>
                                              <p:pRg st="1" end="1"/>
                                            </p:txEl>
                                          </p:spTgt>
                                        </p:tgtEl>
                                        <p:attrNameLst>
                                          <p:attrName>style.visibility</p:attrName>
                                        </p:attrNameLst>
                                      </p:cBhvr>
                                      <p:to>
                                        <p:strVal val="visible"/>
                                      </p:to>
                                    </p:set>
                                    <p:animEffect transition="in" filter="barn(inVertical)">
                                      <p:cBhvr>
                                        <p:cTn id="18" dur="500"/>
                                        <p:tgtEl>
                                          <p:spTgt spid="28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89">
                                            <p:txEl>
                                              <p:pRg st="2" end="2"/>
                                            </p:txEl>
                                          </p:spTgt>
                                        </p:tgtEl>
                                        <p:attrNameLst>
                                          <p:attrName>style.visibility</p:attrName>
                                        </p:attrNameLst>
                                      </p:cBhvr>
                                      <p:to>
                                        <p:strVal val="visible"/>
                                      </p:to>
                                    </p:set>
                                    <p:animEffect transition="in" filter="barn(inVertical)">
                                      <p:cBhvr>
                                        <p:cTn id="23" dur="500"/>
                                        <p:tgtEl>
                                          <p:spTgt spid="289">
                                            <p:txEl>
                                              <p:pRg st="2" end="2"/>
                                            </p:txEl>
                                          </p:spTgt>
                                        </p:tgtEl>
                                      </p:cBhvr>
                                    </p:animEffect>
                                  </p:childTnLst>
                                </p:cTn>
                              </p:par>
                            </p:childTnLst>
                          </p:cTn>
                        </p:par>
                        <p:par>
                          <p:cTn id="24" fill="hold">
                            <p:stCondLst>
                              <p:cond delay="500"/>
                            </p:stCondLst>
                            <p:childTnLst>
                              <p:par>
                                <p:cTn id="25" presetID="21" presetClass="entr" presetSubtype="1" fill="hold" grpId="0" nodeType="after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9">
                                            <p:txEl>
                                              <p:pRg st="3" end="3"/>
                                            </p:txEl>
                                          </p:spTgt>
                                        </p:tgtEl>
                                        <p:attrNameLst>
                                          <p:attrName>style.visibility</p:attrName>
                                        </p:attrNameLst>
                                      </p:cBhvr>
                                      <p:to>
                                        <p:strVal val="visible"/>
                                      </p:to>
                                    </p:set>
                                    <p:animEffect transition="in" filter="barn(inVertical)">
                                      <p:cBhvr>
                                        <p:cTn id="32" dur="500"/>
                                        <p:tgtEl>
                                          <p:spTgt spid="289">
                                            <p:txEl>
                                              <p:pRg st="3" end="3"/>
                                            </p:txEl>
                                          </p:spTgt>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1)">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89">
                                            <p:txEl>
                                              <p:pRg st="4" end="4"/>
                                            </p:txEl>
                                          </p:spTgt>
                                        </p:tgtEl>
                                        <p:attrNameLst>
                                          <p:attrName>style.visibility</p:attrName>
                                        </p:attrNameLst>
                                      </p:cBhvr>
                                      <p:to>
                                        <p:strVal val="visible"/>
                                      </p:to>
                                    </p:set>
                                    <p:animEffect transition="in" filter="barn(inVertical)">
                                      <p:cBhvr>
                                        <p:cTn id="41" dur="500"/>
                                        <p:tgtEl>
                                          <p:spTgt spid="28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89">
                                            <p:txEl>
                                              <p:pRg st="5" end="5"/>
                                            </p:txEl>
                                          </p:spTgt>
                                        </p:tgtEl>
                                        <p:attrNameLst>
                                          <p:attrName>style.visibility</p:attrName>
                                        </p:attrNameLst>
                                      </p:cBhvr>
                                      <p:to>
                                        <p:strVal val="visible"/>
                                      </p:to>
                                    </p:set>
                                    <p:animEffect transition="in" filter="barn(inVertical)">
                                      <p:cBhvr>
                                        <p:cTn id="46" dur="500"/>
                                        <p:tgtEl>
                                          <p:spTgt spid="289">
                                            <p:txEl>
                                              <p:pRg st="5" end="5"/>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89">
                                            <p:txEl>
                                              <p:pRg st="6" end="6"/>
                                            </p:txEl>
                                          </p:spTgt>
                                        </p:tgtEl>
                                        <p:attrNameLst>
                                          <p:attrName>style.visibility</p:attrName>
                                        </p:attrNameLst>
                                      </p:cBhvr>
                                      <p:to>
                                        <p:strVal val="visible"/>
                                      </p:to>
                                    </p:set>
                                    <p:animEffect transition="in" filter="barn(inVertical)">
                                      <p:cBhvr>
                                        <p:cTn id="49" dur="500"/>
                                        <p:tgtEl>
                                          <p:spTgt spid="2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p:bldP spid="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title"/>
          </p:nvPr>
        </p:nvSpPr>
        <p:spPr>
          <a:xfrm>
            <a:off x="456650" y="10318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Foreign Keys [FK]</a:t>
            </a:r>
            <a:endParaRPr dirty="0"/>
          </a:p>
        </p:txBody>
      </p:sp>
      <p:sp>
        <p:nvSpPr>
          <p:cNvPr id="298" name="Google Shape;298;p44"/>
          <p:cNvSpPr txBox="1">
            <a:spLocks noGrp="1"/>
          </p:cNvSpPr>
          <p:nvPr>
            <p:ph type="body" idx="1"/>
          </p:nvPr>
        </p:nvSpPr>
        <p:spPr>
          <a:xfrm>
            <a:off x="383498" y="878630"/>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600" b="1" dirty="0">
                <a:latin typeface="Lato"/>
                <a:ea typeface="Lato"/>
                <a:cs typeface="Lato"/>
                <a:sym typeface="Lato"/>
              </a:rPr>
              <a:t>Review: </a:t>
            </a:r>
            <a:endParaRPr sz="2600" b="1" dirty="0">
              <a:latin typeface="Lato"/>
              <a:ea typeface="Lato"/>
              <a:cs typeface="Lato"/>
              <a:sym typeface="Lato"/>
            </a:endParaRPr>
          </a:p>
          <a:p>
            <a:pPr marL="0" lvl="0" indent="0" algn="l" rtl="0">
              <a:spcBef>
                <a:spcPts val="1800"/>
              </a:spcBef>
              <a:spcAft>
                <a:spcPts val="0"/>
              </a:spcAft>
              <a:buNone/>
            </a:pPr>
            <a:r>
              <a:rPr lang="en-US" sz="2600" dirty="0"/>
              <a:t>A </a:t>
            </a:r>
            <a:r>
              <a:rPr lang="en-US" sz="2600" b="1" dirty="0">
                <a:latin typeface="Lato"/>
                <a:ea typeface="Lato"/>
                <a:cs typeface="Lato"/>
                <a:sym typeface="Lato"/>
              </a:rPr>
              <a:t>Foreign Key [FK]</a:t>
            </a:r>
            <a:r>
              <a:rPr lang="en-US" sz="2600" dirty="0"/>
              <a:t> is a column that </a:t>
            </a:r>
            <a:r>
              <a:rPr lang="en-US" sz="2600" i="1" dirty="0"/>
              <a:t>references</a:t>
            </a:r>
            <a:r>
              <a:rPr lang="en-US" sz="2600" dirty="0"/>
              <a:t> the primary key on another table.</a:t>
            </a:r>
            <a:endParaRPr sz="2600" dirty="0"/>
          </a:p>
          <a:p>
            <a:pPr marL="0" lvl="0" indent="0" algn="l" rtl="0">
              <a:spcBef>
                <a:spcPts val="1800"/>
              </a:spcBef>
              <a:spcAft>
                <a:spcPts val="0"/>
              </a:spcAft>
              <a:buNone/>
            </a:pPr>
            <a:r>
              <a:rPr lang="en-US" sz="2600" dirty="0"/>
              <a:t>The foreign key on the </a:t>
            </a:r>
            <a:r>
              <a:rPr lang="en-US" sz="2600" b="1" dirty="0">
                <a:latin typeface="Lato"/>
                <a:ea typeface="Lato"/>
                <a:cs typeface="Lato"/>
                <a:sym typeface="Lato"/>
              </a:rPr>
              <a:t>Countries </a:t>
            </a:r>
            <a:r>
              <a:rPr lang="en-US" sz="2600" dirty="0"/>
              <a:t>table is: </a:t>
            </a:r>
            <a:r>
              <a:rPr lang="en-US" sz="2600" b="1" dirty="0" err="1">
                <a:latin typeface="Lato"/>
                <a:ea typeface="Lato"/>
                <a:cs typeface="Lato"/>
                <a:sym typeface="Lato"/>
              </a:rPr>
              <a:t>region_id</a:t>
            </a:r>
            <a:r>
              <a:rPr lang="en-US" sz="2600" b="1" dirty="0">
                <a:latin typeface="Lato"/>
                <a:ea typeface="Lato"/>
                <a:cs typeface="Lato"/>
                <a:sym typeface="Lato"/>
              </a:rPr>
              <a:t> [FK]</a:t>
            </a:r>
            <a:endParaRPr sz="2600" dirty="0"/>
          </a:p>
          <a:p>
            <a:pPr marL="0" lvl="0" indent="0" algn="l" rtl="0">
              <a:spcBef>
                <a:spcPts val="1800"/>
              </a:spcBef>
              <a:spcAft>
                <a:spcPts val="0"/>
              </a:spcAft>
              <a:buNone/>
            </a:pPr>
            <a:r>
              <a:rPr lang="en-US" sz="2600" dirty="0"/>
              <a:t>Do you remember which table is the </a:t>
            </a:r>
            <a:r>
              <a:rPr lang="en-US" sz="2600" b="1" dirty="0">
                <a:latin typeface="Lato"/>
                <a:ea typeface="Lato"/>
                <a:cs typeface="Lato"/>
                <a:sym typeface="Lato"/>
              </a:rPr>
              <a:t>Parent</a:t>
            </a:r>
            <a:r>
              <a:rPr lang="en-US" sz="2600" dirty="0"/>
              <a:t> and which is the </a:t>
            </a:r>
            <a:r>
              <a:rPr lang="en-US" sz="2600" b="1" dirty="0">
                <a:latin typeface="Lato"/>
                <a:ea typeface="Lato"/>
                <a:cs typeface="Lato"/>
                <a:sym typeface="Lato"/>
              </a:rPr>
              <a:t>Child</a:t>
            </a:r>
            <a:r>
              <a:rPr lang="en-US" sz="2600" dirty="0"/>
              <a:t>?</a:t>
            </a:r>
            <a:endParaRPr sz="2600" dirty="0"/>
          </a:p>
          <a:p>
            <a:pPr marL="0" lvl="0" indent="0" algn="l" rtl="0">
              <a:spcBef>
                <a:spcPts val="1800"/>
              </a:spcBef>
              <a:spcAft>
                <a:spcPts val="1800"/>
              </a:spcAft>
              <a:buNone/>
            </a:pPr>
            <a:endParaRPr sz="2600" dirty="0"/>
          </a:p>
        </p:txBody>
      </p:sp>
      <p:sp>
        <p:nvSpPr>
          <p:cNvPr id="299" name="Google Shape;299;p44"/>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7</a:t>
            </a:fld>
            <a:endParaRPr/>
          </a:p>
        </p:txBody>
      </p:sp>
      <p:pic>
        <p:nvPicPr>
          <p:cNvPr id="300" name="Google Shape;300;p44"/>
          <p:cNvPicPr preferRelativeResize="0"/>
          <p:nvPr/>
        </p:nvPicPr>
        <p:blipFill>
          <a:blip r:embed="rId3">
            <a:alphaModFix/>
          </a:blip>
          <a:stretch>
            <a:fillRect/>
          </a:stretch>
        </p:blipFill>
        <p:spPr>
          <a:xfrm>
            <a:off x="6412388" y="3397655"/>
            <a:ext cx="2562225" cy="1933575"/>
          </a:xfrm>
          <a:prstGeom prst="rect">
            <a:avLst/>
          </a:prstGeom>
          <a:noFill/>
          <a:ln>
            <a:noFill/>
          </a:ln>
        </p:spPr>
      </p:pic>
      <p:pic>
        <p:nvPicPr>
          <p:cNvPr id="301" name="Google Shape;301;p44"/>
          <p:cNvPicPr preferRelativeResize="0"/>
          <p:nvPr/>
        </p:nvPicPr>
        <p:blipFill>
          <a:blip r:embed="rId4">
            <a:alphaModFix/>
          </a:blip>
          <a:stretch>
            <a:fillRect/>
          </a:stretch>
        </p:blipFill>
        <p:spPr>
          <a:xfrm>
            <a:off x="6407625" y="1606080"/>
            <a:ext cx="2571750" cy="1485900"/>
          </a:xfrm>
          <a:prstGeom prst="rect">
            <a:avLst/>
          </a:prstGeom>
          <a:noFill/>
          <a:ln>
            <a:noFill/>
          </a:ln>
        </p:spPr>
      </p:pic>
      <p:sp>
        <p:nvSpPr>
          <p:cNvPr id="7" name="Rectangle 6"/>
          <p:cNvSpPr/>
          <p:nvPr/>
        </p:nvSpPr>
        <p:spPr>
          <a:xfrm>
            <a:off x="6410006" y="4764024"/>
            <a:ext cx="2566988" cy="438912"/>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p:cTn id="7" dur="1000" fill="hold"/>
                                        <p:tgtEl>
                                          <p:spTgt spid="297"/>
                                        </p:tgtEl>
                                        <p:attrNameLst>
                                          <p:attrName>ppt_w</p:attrName>
                                        </p:attrNameLst>
                                      </p:cBhvr>
                                      <p:tavLst>
                                        <p:tav tm="0">
                                          <p:val>
                                            <p:fltVal val="0"/>
                                          </p:val>
                                        </p:tav>
                                        <p:tav tm="100000">
                                          <p:val>
                                            <p:strVal val="#ppt_w"/>
                                          </p:val>
                                        </p:tav>
                                      </p:tavLst>
                                    </p:anim>
                                    <p:anim calcmode="lin" valueType="num">
                                      <p:cBhvr>
                                        <p:cTn id="8" dur="1000" fill="hold"/>
                                        <p:tgtEl>
                                          <p:spTgt spid="297"/>
                                        </p:tgtEl>
                                        <p:attrNameLst>
                                          <p:attrName>ppt_h</p:attrName>
                                        </p:attrNameLst>
                                      </p:cBhvr>
                                      <p:tavLst>
                                        <p:tav tm="0">
                                          <p:val>
                                            <p:fltVal val="0"/>
                                          </p:val>
                                        </p:tav>
                                        <p:tav tm="100000">
                                          <p:val>
                                            <p:strVal val="#ppt_h"/>
                                          </p:val>
                                        </p:tav>
                                      </p:tavLst>
                                    </p:anim>
                                    <p:anim calcmode="lin" valueType="num">
                                      <p:cBhvr>
                                        <p:cTn id="9" dur="1000" fill="hold"/>
                                        <p:tgtEl>
                                          <p:spTgt spid="297"/>
                                        </p:tgtEl>
                                        <p:attrNameLst>
                                          <p:attrName>style.rotation</p:attrName>
                                        </p:attrNameLst>
                                      </p:cBhvr>
                                      <p:tavLst>
                                        <p:tav tm="0">
                                          <p:val>
                                            <p:fltVal val="90"/>
                                          </p:val>
                                        </p:tav>
                                        <p:tav tm="100000">
                                          <p:val>
                                            <p:fltVal val="0"/>
                                          </p:val>
                                        </p:tav>
                                      </p:tavLst>
                                    </p:anim>
                                    <p:animEffect transition="in" filter="fade">
                                      <p:cBhvr>
                                        <p:cTn id="10" dur="1000"/>
                                        <p:tgtEl>
                                          <p:spTgt spid="297"/>
                                        </p:tgtEl>
                                      </p:cBhvr>
                                    </p:animEffect>
                                  </p:childTnLst>
                                </p:cTn>
                              </p:par>
                            </p:childTnLst>
                          </p:cTn>
                        </p:par>
                        <p:par>
                          <p:cTn id="11" fill="hold">
                            <p:stCondLst>
                              <p:cond delay="1000"/>
                            </p:stCondLst>
                            <p:childTnLst>
                              <p:par>
                                <p:cTn id="12" presetID="16" presetClass="entr" presetSubtype="21" fill="hold" nodeType="afterEffect">
                                  <p:stCondLst>
                                    <p:cond delay="500"/>
                                  </p:stCondLst>
                                  <p:childTnLst>
                                    <p:set>
                                      <p:cBhvr>
                                        <p:cTn id="13" dur="1" fill="hold">
                                          <p:stCondLst>
                                            <p:cond delay="0"/>
                                          </p:stCondLst>
                                        </p:cTn>
                                        <p:tgtEl>
                                          <p:spTgt spid="298">
                                            <p:txEl>
                                              <p:pRg st="0" end="0"/>
                                            </p:txEl>
                                          </p:spTgt>
                                        </p:tgtEl>
                                        <p:attrNameLst>
                                          <p:attrName>style.visibility</p:attrName>
                                        </p:attrNameLst>
                                      </p:cBhvr>
                                      <p:to>
                                        <p:strVal val="visible"/>
                                      </p:to>
                                    </p:set>
                                    <p:animEffect transition="in" filter="barn(inVertical)">
                                      <p:cBhvr>
                                        <p:cTn id="14" dur="500"/>
                                        <p:tgtEl>
                                          <p:spTgt spid="298">
                                            <p:txEl>
                                              <p:pRg st="0" end="0"/>
                                            </p:txEl>
                                          </p:spTgt>
                                        </p:tgtEl>
                                      </p:cBhvr>
                                    </p:animEffect>
                                  </p:childTnLst>
                                </p:cTn>
                              </p:par>
                            </p:childTnLst>
                          </p:cTn>
                        </p:par>
                        <p:par>
                          <p:cTn id="15" fill="hold">
                            <p:stCondLst>
                              <p:cond delay="2000"/>
                            </p:stCondLst>
                            <p:childTnLst>
                              <p:par>
                                <p:cTn id="16" presetID="16" presetClass="entr" presetSubtype="21" fill="hold" nodeType="afterEffect">
                                  <p:stCondLst>
                                    <p:cond delay="750"/>
                                  </p:stCondLst>
                                  <p:childTnLst>
                                    <p:set>
                                      <p:cBhvr>
                                        <p:cTn id="17" dur="1" fill="hold">
                                          <p:stCondLst>
                                            <p:cond delay="0"/>
                                          </p:stCondLst>
                                        </p:cTn>
                                        <p:tgtEl>
                                          <p:spTgt spid="298">
                                            <p:txEl>
                                              <p:pRg st="1" end="1"/>
                                            </p:txEl>
                                          </p:spTgt>
                                        </p:tgtEl>
                                        <p:attrNameLst>
                                          <p:attrName>style.visibility</p:attrName>
                                        </p:attrNameLst>
                                      </p:cBhvr>
                                      <p:to>
                                        <p:strVal val="visible"/>
                                      </p:to>
                                    </p:set>
                                    <p:animEffect transition="in" filter="barn(inVertical)">
                                      <p:cBhvr>
                                        <p:cTn id="18" dur="500"/>
                                        <p:tgtEl>
                                          <p:spTgt spid="2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98">
                                            <p:txEl>
                                              <p:pRg st="2" end="2"/>
                                            </p:txEl>
                                          </p:spTgt>
                                        </p:tgtEl>
                                        <p:attrNameLst>
                                          <p:attrName>style.visibility</p:attrName>
                                        </p:attrNameLst>
                                      </p:cBhvr>
                                      <p:to>
                                        <p:strVal val="visible"/>
                                      </p:to>
                                    </p:set>
                                    <p:animEffect transition="in" filter="barn(inVertical)">
                                      <p:cBhvr>
                                        <p:cTn id="23" dur="500"/>
                                        <p:tgtEl>
                                          <p:spTgt spid="298">
                                            <p:txEl>
                                              <p:pRg st="2" end="2"/>
                                            </p:txEl>
                                          </p:spTgt>
                                        </p:tgtEl>
                                      </p:cBhvr>
                                    </p:animEffect>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98">
                                            <p:txEl>
                                              <p:pRg st="3" end="3"/>
                                            </p:txEl>
                                          </p:spTgt>
                                        </p:tgtEl>
                                        <p:attrNameLst>
                                          <p:attrName>style.visibility</p:attrName>
                                        </p:attrNameLst>
                                      </p:cBhvr>
                                      <p:to>
                                        <p:strVal val="visible"/>
                                      </p:to>
                                    </p:set>
                                    <p:animEffect transition="in" filter="barn(inVertical)">
                                      <p:cBhvr>
                                        <p:cTn id="32" dur="500"/>
                                        <p:tgtEl>
                                          <p:spTgt spid="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456650" y="94044"/>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dirty="0"/>
              <a:t>Parent - Child Table Relationships</a:t>
            </a:r>
            <a:endParaRPr dirty="0"/>
          </a:p>
        </p:txBody>
      </p:sp>
      <p:sp>
        <p:nvSpPr>
          <p:cNvPr id="307" name="Google Shape;307;p45"/>
          <p:cNvSpPr txBox="1">
            <a:spLocks noGrp="1"/>
          </p:cNvSpPr>
          <p:nvPr>
            <p:ph type="body" idx="1"/>
          </p:nvPr>
        </p:nvSpPr>
        <p:spPr>
          <a:xfrm>
            <a:off x="356066" y="865680"/>
            <a:ext cx="5833200" cy="44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solidFill>
                  <a:srgbClr val="C00000"/>
                </a:solidFill>
                <a:latin typeface="Lato"/>
                <a:ea typeface="Lato"/>
                <a:cs typeface="Lato"/>
                <a:sym typeface="Lato"/>
              </a:rPr>
              <a:t>Review:</a:t>
            </a:r>
            <a:endParaRPr b="1" dirty="0">
              <a:solidFill>
                <a:srgbClr val="C00000"/>
              </a:solidFill>
              <a:latin typeface="Lato"/>
              <a:ea typeface="Lato"/>
              <a:cs typeface="Lato"/>
              <a:sym typeface="Lato"/>
            </a:endParaRPr>
          </a:p>
          <a:p>
            <a:pPr marL="0" lvl="0" indent="0" algn="l" rtl="0">
              <a:spcBef>
                <a:spcPts val="1800"/>
              </a:spcBef>
              <a:spcAft>
                <a:spcPts val="0"/>
              </a:spcAft>
              <a:buNone/>
            </a:pPr>
            <a:r>
              <a:rPr lang="en-US" dirty="0"/>
              <a:t>The </a:t>
            </a:r>
            <a:r>
              <a:rPr lang="en-US" b="1" dirty="0">
                <a:latin typeface="Lato"/>
                <a:ea typeface="Lato"/>
                <a:cs typeface="Lato"/>
                <a:sym typeface="Lato"/>
              </a:rPr>
              <a:t>Child </a:t>
            </a:r>
            <a:r>
              <a:rPr lang="en-US" dirty="0"/>
              <a:t>table always contains the Foreign Key [</a:t>
            </a:r>
            <a:r>
              <a:rPr lang="en-US" b="1" dirty="0">
                <a:latin typeface="Lato"/>
                <a:ea typeface="Lato"/>
                <a:cs typeface="Lato"/>
                <a:sym typeface="Lato"/>
              </a:rPr>
              <a:t>FK</a:t>
            </a:r>
            <a:r>
              <a:rPr lang="en-US" dirty="0"/>
              <a:t>].</a:t>
            </a:r>
            <a:endParaRPr dirty="0"/>
          </a:p>
          <a:p>
            <a:pPr marL="0" lvl="0" indent="0" algn="l" rtl="0">
              <a:spcBef>
                <a:spcPts val="1800"/>
              </a:spcBef>
              <a:spcAft>
                <a:spcPts val="0"/>
              </a:spcAft>
              <a:buNone/>
            </a:pPr>
            <a:r>
              <a:rPr lang="en-US" b="1" dirty="0"/>
              <a:t>Regions</a:t>
            </a:r>
            <a:r>
              <a:rPr lang="en-US" dirty="0"/>
              <a:t> is the Parent of Countries.</a:t>
            </a:r>
            <a:endParaRPr dirty="0"/>
          </a:p>
          <a:p>
            <a:pPr marL="0" lvl="0" indent="0" algn="l" rtl="0">
              <a:spcBef>
                <a:spcPts val="1800"/>
              </a:spcBef>
              <a:spcAft>
                <a:spcPts val="1800"/>
              </a:spcAft>
              <a:buNone/>
            </a:pPr>
            <a:r>
              <a:rPr lang="en-US" b="1" dirty="0"/>
              <a:t>Countries</a:t>
            </a:r>
            <a:r>
              <a:rPr lang="en-US" dirty="0"/>
              <a:t> is the Child of Regions.</a:t>
            </a:r>
            <a:endParaRPr dirty="0"/>
          </a:p>
        </p:txBody>
      </p:sp>
      <p:sp>
        <p:nvSpPr>
          <p:cNvPr id="308" name="Google Shape;308;p45"/>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8</a:t>
            </a:fld>
            <a:endParaRPr/>
          </a:p>
        </p:txBody>
      </p:sp>
      <p:pic>
        <p:nvPicPr>
          <p:cNvPr id="309" name="Google Shape;309;p45"/>
          <p:cNvPicPr preferRelativeResize="0"/>
          <p:nvPr/>
        </p:nvPicPr>
        <p:blipFill>
          <a:blip r:embed="rId3">
            <a:alphaModFix/>
          </a:blip>
          <a:stretch>
            <a:fillRect/>
          </a:stretch>
        </p:blipFill>
        <p:spPr>
          <a:xfrm>
            <a:off x="6412388" y="3397655"/>
            <a:ext cx="2562225" cy="1933575"/>
          </a:xfrm>
          <a:prstGeom prst="rect">
            <a:avLst/>
          </a:prstGeom>
          <a:noFill/>
          <a:ln>
            <a:noFill/>
          </a:ln>
        </p:spPr>
      </p:pic>
      <p:pic>
        <p:nvPicPr>
          <p:cNvPr id="310" name="Google Shape;310;p45"/>
          <p:cNvPicPr preferRelativeResize="0"/>
          <p:nvPr/>
        </p:nvPicPr>
        <p:blipFill>
          <a:blip r:embed="rId4">
            <a:alphaModFix/>
          </a:blip>
          <a:stretch>
            <a:fillRect/>
          </a:stretch>
        </p:blipFill>
        <p:spPr>
          <a:xfrm>
            <a:off x="6407625" y="1606080"/>
            <a:ext cx="2571750" cy="1485900"/>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06"/>
                                        </p:tgtEl>
                                        <p:attrNameLst>
                                          <p:attrName>style.visibility</p:attrName>
                                        </p:attrNameLst>
                                      </p:cBhvr>
                                      <p:to>
                                        <p:strVal val="visible"/>
                                      </p:to>
                                    </p:set>
                                    <p:anim calcmode="lin" valueType="num">
                                      <p:cBhvr>
                                        <p:cTn id="7" dur="1000" fill="hold"/>
                                        <p:tgtEl>
                                          <p:spTgt spid="306"/>
                                        </p:tgtEl>
                                        <p:attrNameLst>
                                          <p:attrName>ppt_w</p:attrName>
                                        </p:attrNameLst>
                                      </p:cBhvr>
                                      <p:tavLst>
                                        <p:tav tm="0">
                                          <p:val>
                                            <p:fltVal val="0"/>
                                          </p:val>
                                        </p:tav>
                                        <p:tav tm="100000">
                                          <p:val>
                                            <p:strVal val="#ppt_w"/>
                                          </p:val>
                                        </p:tav>
                                      </p:tavLst>
                                    </p:anim>
                                    <p:anim calcmode="lin" valueType="num">
                                      <p:cBhvr>
                                        <p:cTn id="8" dur="1000" fill="hold"/>
                                        <p:tgtEl>
                                          <p:spTgt spid="306"/>
                                        </p:tgtEl>
                                        <p:attrNameLst>
                                          <p:attrName>ppt_h</p:attrName>
                                        </p:attrNameLst>
                                      </p:cBhvr>
                                      <p:tavLst>
                                        <p:tav tm="0">
                                          <p:val>
                                            <p:fltVal val="0"/>
                                          </p:val>
                                        </p:tav>
                                        <p:tav tm="100000">
                                          <p:val>
                                            <p:strVal val="#ppt_h"/>
                                          </p:val>
                                        </p:tav>
                                      </p:tavLst>
                                    </p:anim>
                                    <p:anim calcmode="lin" valueType="num">
                                      <p:cBhvr>
                                        <p:cTn id="9" dur="1000" fill="hold"/>
                                        <p:tgtEl>
                                          <p:spTgt spid="306"/>
                                        </p:tgtEl>
                                        <p:attrNameLst>
                                          <p:attrName>style.rotation</p:attrName>
                                        </p:attrNameLst>
                                      </p:cBhvr>
                                      <p:tavLst>
                                        <p:tav tm="0">
                                          <p:val>
                                            <p:fltVal val="90"/>
                                          </p:val>
                                        </p:tav>
                                        <p:tav tm="100000">
                                          <p:val>
                                            <p:fltVal val="0"/>
                                          </p:val>
                                        </p:tav>
                                      </p:tavLst>
                                    </p:anim>
                                    <p:animEffect transition="in" filter="fade">
                                      <p:cBhvr>
                                        <p:cTn id="10" dur="1000"/>
                                        <p:tgtEl>
                                          <p:spTgt spid="306"/>
                                        </p:tgtEl>
                                      </p:cBhvr>
                                    </p:animEffect>
                                  </p:childTnLst>
                                </p:cTn>
                              </p:par>
                            </p:childTnLst>
                          </p:cTn>
                        </p:par>
                        <p:par>
                          <p:cTn id="11" fill="hold">
                            <p:stCondLst>
                              <p:cond delay="1000"/>
                            </p:stCondLst>
                            <p:childTnLst>
                              <p:par>
                                <p:cTn id="12" presetID="16" presetClass="entr" presetSubtype="21" fill="hold" nodeType="afterEffect">
                                  <p:stCondLst>
                                    <p:cond delay="500"/>
                                  </p:stCondLst>
                                  <p:childTnLst>
                                    <p:set>
                                      <p:cBhvr>
                                        <p:cTn id="13" dur="1" fill="hold">
                                          <p:stCondLst>
                                            <p:cond delay="0"/>
                                          </p:stCondLst>
                                        </p:cTn>
                                        <p:tgtEl>
                                          <p:spTgt spid="307">
                                            <p:txEl>
                                              <p:pRg st="0" end="0"/>
                                            </p:txEl>
                                          </p:spTgt>
                                        </p:tgtEl>
                                        <p:attrNameLst>
                                          <p:attrName>style.visibility</p:attrName>
                                        </p:attrNameLst>
                                      </p:cBhvr>
                                      <p:to>
                                        <p:strVal val="visible"/>
                                      </p:to>
                                    </p:set>
                                    <p:animEffect transition="in" filter="barn(inVertical)">
                                      <p:cBhvr>
                                        <p:cTn id="14" dur="500"/>
                                        <p:tgtEl>
                                          <p:spTgt spid="307">
                                            <p:txEl>
                                              <p:pRg st="0" end="0"/>
                                            </p:txEl>
                                          </p:spTgt>
                                        </p:tgtEl>
                                      </p:cBhvr>
                                    </p:animEffect>
                                  </p:childTnLst>
                                </p:cTn>
                              </p:par>
                            </p:childTnLst>
                          </p:cTn>
                        </p:par>
                        <p:par>
                          <p:cTn id="15" fill="hold">
                            <p:stCondLst>
                              <p:cond delay="2000"/>
                            </p:stCondLst>
                            <p:childTnLst>
                              <p:par>
                                <p:cTn id="16" presetID="16" presetClass="entr" presetSubtype="21" fill="hold" nodeType="afterEffect">
                                  <p:stCondLst>
                                    <p:cond delay="750"/>
                                  </p:stCondLst>
                                  <p:childTnLst>
                                    <p:set>
                                      <p:cBhvr>
                                        <p:cTn id="17" dur="1" fill="hold">
                                          <p:stCondLst>
                                            <p:cond delay="0"/>
                                          </p:stCondLst>
                                        </p:cTn>
                                        <p:tgtEl>
                                          <p:spTgt spid="307">
                                            <p:txEl>
                                              <p:pRg st="1" end="1"/>
                                            </p:txEl>
                                          </p:spTgt>
                                        </p:tgtEl>
                                        <p:attrNameLst>
                                          <p:attrName>style.visibility</p:attrName>
                                        </p:attrNameLst>
                                      </p:cBhvr>
                                      <p:to>
                                        <p:strVal val="visible"/>
                                      </p:to>
                                    </p:set>
                                    <p:animEffect transition="in" filter="barn(inVertical)">
                                      <p:cBhvr>
                                        <p:cTn id="18" dur="500"/>
                                        <p:tgtEl>
                                          <p:spTgt spid="3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07">
                                            <p:txEl>
                                              <p:pRg st="2" end="2"/>
                                            </p:txEl>
                                          </p:spTgt>
                                        </p:tgtEl>
                                        <p:attrNameLst>
                                          <p:attrName>style.visibility</p:attrName>
                                        </p:attrNameLst>
                                      </p:cBhvr>
                                      <p:to>
                                        <p:strVal val="visible"/>
                                      </p:to>
                                    </p:set>
                                    <p:animEffect transition="in" filter="barn(inVertical)">
                                      <p:cBhvr>
                                        <p:cTn id="23" dur="500"/>
                                        <p:tgtEl>
                                          <p:spTgt spid="30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07">
                                            <p:txEl>
                                              <p:pRg st="3" end="3"/>
                                            </p:txEl>
                                          </p:spTgt>
                                        </p:tgtEl>
                                        <p:attrNameLst>
                                          <p:attrName>style.visibility</p:attrName>
                                        </p:attrNameLst>
                                      </p:cBhvr>
                                      <p:to>
                                        <p:strVal val="visible"/>
                                      </p:to>
                                    </p:set>
                                    <p:animEffect transition="in" filter="barn(inVertical)">
                                      <p:cBhvr>
                                        <p:cTn id="28" dur="500"/>
                                        <p:tgtEl>
                                          <p:spTgt spid="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473342" y="58958"/>
            <a:ext cx="7200900" cy="500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2400"/>
              <a:buFont typeface="Cambria"/>
              <a:buNone/>
            </a:pPr>
            <a:r>
              <a:rPr lang="en-US"/>
              <a:t>Table Relationships</a:t>
            </a:r>
            <a:endParaRPr/>
          </a:p>
        </p:txBody>
      </p:sp>
      <p:sp>
        <p:nvSpPr>
          <p:cNvPr id="316" name="Google Shape;316;p46"/>
          <p:cNvSpPr txBox="1">
            <a:spLocks noGrp="1"/>
          </p:cNvSpPr>
          <p:nvPr>
            <p:ph type="sldNum" idx="4294967295"/>
          </p:nvPr>
        </p:nvSpPr>
        <p:spPr>
          <a:xfrm>
            <a:off x="473342" y="6333125"/>
            <a:ext cx="11277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US"/>
              <a:t>9</a:t>
            </a:fld>
            <a:endParaRPr/>
          </a:p>
        </p:txBody>
      </p:sp>
      <p:pic>
        <p:nvPicPr>
          <p:cNvPr id="317" name="Google Shape;317;p46"/>
          <p:cNvPicPr preferRelativeResize="0"/>
          <p:nvPr/>
        </p:nvPicPr>
        <p:blipFill>
          <a:blip r:embed="rId3">
            <a:alphaModFix/>
          </a:blip>
          <a:stretch>
            <a:fillRect/>
          </a:stretch>
        </p:blipFill>
        <p:spPr>
          <a:xfrm>
            <a:off x="6013263" y="650239"/>
            <a:ext cx="2562225" cy="1933575"/>
          </a:xfrm>
          <a:prstGeom prst="rect">
            <a:avLst/>
          </a:prstGeom>
          <a:noFill/>
          <a:ln>
            <a:noFill/>
          </a:ln>
        </p:spPr>
      </p:pic>
      <p:pic>
        <p:nvPicPr>
          <p:cNvPr id="318" name="Google Shape;318;p46"/>
          <p:cNvPicPr preferRelativeResize="0"/>
          <p:nvPr/>
        </p:nvPicPr>
        <p:blipFill>
          <a:blip r:embed="rId4">
            <a:alphaModFix/>
          </a:blip>
          <a:stretch>
            <a:fillRect/>
          </a:stretch>
        </p:blipFill>
        <p:spPr>
          <a:xfrm>
            <a:off x="502925" y="1090001"/>
            <a:ext cx="2571750" cy="1485900"/>
          </a:xfrm>
          <a:prstGeom prst="rect">
            <a:avLst/>
          </a:prstGeom>
          <a:noFill/>
          <a:ln>
            <a:noFill/>
          </a:ln>
        </p:spPr>
      </p:pic>
      <p:sp>
        <p:nvSpPr>
          <p:cNvPr id="319" name="Google Shape;319;p46"/>
          <p:cNvSpPr txBox="1"/>
          <p:nvPr/>
        </p:nvSpPr>
        <p:spPr>
          <a:xfrm>
            <a:off x="502925" y="2676184"/>
            <a:ext cx="4261200" cy="16125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a:t>
            </a:r>
            <a:r>
              <a:rPr lang="en-US" sz="1600" b="1" dirty="0" err="1">
                <a:solidFill>
                  <a:srgbClr val="595959"/>
                </a:solidFill>
                <a:latin typeface="IBM Plex Mono"/>
                <a:ea typeface="IBM Plex Mono"/>
                <a:cs typeface="IBM Plex Mono"/>
                <a:sym typeface="IBM Plex Mono"/>
              </a:rPr>
              <a:t>region_id</a:t>
            </a:r>
            <a:r>
              <a:rPr lang="en-US" sz="1600" dirty="0">
                <a:solidFill>
                  <a:srgbClr val="595959"/>
                </a:solidFill>
                <a:latin typeface="IBM Plex Mono"/>
                <a:ea typeface="IBM Plex Mono"/>
                <a:cs typeface="IBM Plex Mono"/>
                <a:sym typeface="IBM Plex Mono"/>
              </a:rPr>
              <a:t> </a:t>
            </a:r>
            <a:r>
              <a:rPr lang="en-US" sz="1600" dirty="0" err="1">
                <a:solidFill>
                  <a:srgbClr val="595959"/>
                </a:solidFill>
                <a:latin typeface="IBM Plex Mono"/>
                <a:ea typeface="IBM Plex Mono"/>
                <a:cs typeface="IBM Plex Mono"/>
                <a:sym typeface="IBM Plex Mono"/>
              </a:rPr>
              <a:t>region_name</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1 Europe</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b="1" dirty="0">
                <a:solidFill>
                  <a:srgbClr val="C00000"/>
                </a:solidFill>
                <a:latin typeface="IBM Plex Mono"/>
                <a:ea typeface="IBM Plex Mono"/>
                <a:cs typeface="IBM Plex Mono"/>
                <a:sym typeface="IBM Plex Mono"/>
              </a:rPr>
              <a:t>         </a:t>
            </a:r>
            <a:r>
              <a:rPr lang="en-US" sz="1600" b="1" u="sng" dirty="0">
                <a:solidFill>
                  <a:srgbClr val="C00000"/>
                </a:solidFill>
                <a:latin typeface="IBM Plex Mono"/>
                <a:ea typeface="IBM Plex Mono"/>
                <a:cs typeface="IBM Plex Mono"/>
                <a:sym typeface="IBM Plex Mono"/>
              </a:rPr>
              <a:t>2</a:t>
            </a:r>
            <a:r>
              <a:rPr lang="en-US" sz="1600" b="1" dirty="0">
                <a:solidFill>
                  <a:srgbClr val="C00000"/>
                </a:solidFill>
                <a:latin typeface="IBM Plex Mono"/>
                <a:ea typeface="IBM Plex Mono"/>
                <a:cs typeface="IBM Plex Mono"/>
                <a:sym typeface="IBM Plex Mono"/>
              </a:rPr>
              <a:t> Americas</a:t>
            </a:r>
            <a:endParaRPr sz="1600" b="1" dirty="0">
              <a:solidFill>
                <a:srgbClr val="C00000"/>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3 Asia</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4 Middle East and Africa</a:t>
            </a:r>
            <a:endParaRPr sz="1600" dirty="0">
              <a:solidFill>
                <a:srgbClr val="595959"/>
              </a:solidFill>
              <a:latin typeface="IBM Plex Mono"/>
              <a:ea typeface="IBM Plex Mono"/>
              <a:cs typeface="IBM Plex Mono"/>
              <a:sym typeface="IBM Plex Mono"/>
            </a:endParaRPr>
          </a:p>
        </p:txBody>
      </p:sp>
      <p:sp>
        <p:nvSpPr>
          <p:cNvPr id="320" name="Google Shape;320;p46"/>
          <p:cNvSpPr txBox="1"/>
          <p:nvPr/>
        </p:nvSpPr>
        <p:spPr>
          <a:xfrm>
            <a:off x="5230200" y="2663109"/>
            <a:ext cx="3345300" cy="3107100"/>
          </a:xfrm>
          <a:prstGeom prst="rect">
            <a:avLst/>
          </a:prstGeom>
          <a:solidFill>
            <a:srgbClr val="F3F3F3"/>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id </a:t>
            </a:r>
            <a:r>
              <a:rPr lang="en-US" sz="1600" dirty="0" err="1">
                <a:solidFill>
                  <a:srgbClr val="595959"/>
                </a:solidFill>
                <a:latin typeface="IBM Plex Mono"/>
                <a:ea typeface="IBM Plex Mono"/>
                <a:cs typeface="IBM Plex Mono"/>
                <a:sym typeface="IBM Plex Mono"/>
              </a:rPr>
              <a:t>country_name</a:t>
            </a:r>
            <a:r>
              <a:rPr lang="en-US" sz="1600" dirty="0">
                <a:solidFill>
                  <a:srgbClr val="595959"/>
                </a:solidFill>
                <a:latin typeface="IBM Plex Mono"/>
                <a:ea typeface="IBM Plex Mono"/>
                <a:cs typeface="IBM Plex Mono"/>
                <a:sym typeface="IBM Plex Mono"/>
              </a:rPr>
              <a:t> </a:t>
            </a:r>
            <a:r>
              <a:rPr lang="en-US" sz="1600" b="1" u="sng" dirty="0" err="1">
                <a:solidFill>
                  <a:srgbClr val="595959"/>
                </a:solidFill>
                <a:latin typeface="IBM Plex Mono"/>
                <a:ea typeface="IBM Plex Mono"/>
                <a:cs typeface="IBM Plex Mono"/>
                <a:sym typeface="IBM Plex Mono"/>
              </a:rPr>
              <a:t>region_id</a:t>
            </a:r>
            <a:endParaRPr sz="1600" b="1" u="sng"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b="1" dirty="0">
                <a:solidFill>
                  <a:srgbClr val="C00000"/>
                </a:solidFill>
                <a:latin typeface="IBM Plex Mono"/>
                <a:ea typeface="IBM Plex Mono"/>
                <a:cs typeface="IBM Plex Mono"/>
                <a:sym typeface="IBM Plex Mono"/>
              </a:rPr>
              <a:t>AR Argentina    </a:t>
            </a:r>
            <a:r>
              <a:rPr lang="en-US" sz="1600" b="1" u="sng" dirty="0">
                <a:solidFill>
                  <a:srgbClr val="C00000"/>
                </a:solidFill>
                <a:latin typeface="IBM Plex Mono"/>
                <a:ea typeface="IBM Plex Mono"/>
                <a:cs typeface="IBM Plex Mono"/>
                <a:sym typeface="IBM Plex Mono"/>
              </a:rPr>
              <a:t>2</a:t>
            </a:r>
            <a:r>
              <a:rPr lang="en-US" sz="1600" b="1" dirty="0">
                <a:solidFill>
                  <a:srgbClr val="C00000"/>
                </a:solidFill>
                <a:latin typeface="IBM Plex Mono"/>
                <a:ea typeface="IBM Plex Mono"/>
                <a:cs typeface="IBM Plex Mono"/>
                <a:sym typeface="IBM Plex Mono"/>
              </a:rPr>
              <a:t> </a:t>
            </a:r>
            <a:r>
              <a:rPr lang="en-US" sz="1600" dirty="0">
                <a:solidFill>
                  <a:srgbClr val="C00000"/>
                </a:solidFill>
                <a:latin typeface="IBM Plex Mono"/>
                <a:ea typeface="IBM Plex Mono"/>
                <a:cs typeface="IBM Plex Mono"/>
                <a:sym typeface="IBM Plex Mono"/>
              </a:rPr>
              <a:t>       </a:t>
            </a:r>
            <a:endParaRPr sz="1600" dirty="0">
              <a:solidFill>
                <a:srgbClr val="C00000"/>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AU Australia    3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BE Belgium      1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b="1" dirty="0">
                <a:solidFill>
                  <a:srgbClr val="C00000"/>
                </a:solidFill>
                <a:latin typeface="IBM Plex Mono"/>
                <a:ea typeface="IBM Plex Mono"/>
                <a:cs typeface="IBM Plex Mono"/>
                <a:sym typeface="IBM Plex Mono"/>
              </a:rPr>
              <a:t>BR Brazil       2 </a:t>
            </a:r>
            <a:r>
              <a:rPr lang="en-US" sz="1600" dirty="0">
                <a:solidFill>
                  <a:srgbClr val="C00000"/>
                </a:solidFill>
                <a:latin typeface="IBM Plex Mono"/>
                <a:ea typeface="IBM Plex Mono"/>
                <a:cs typeface="IBM Plex Mono"/>
                <a:sym typeface="IBM Plex Mono"/>
              </a:rPr>
              <a:t>       </a:t>
            </a:r>
            <a:endParaRPr sz="1600" dirty="0">
              <a:solidFill>
                <a:srgbClr val="C00000"/>
              </a:solidFill>
              <a:latin typeface="IBM Plex Mono"/>
              <a:ea typeface="IBM Plex Mono"/>
              <a:cs typeface="IBM Plex Mono"/>
              <a:sym typeface="IBM Plex Mono"/>
            </a:endParaRPr>
          </a:p>
          <a:p>
            <a:pPr marL="0" lvl="0" indent="0" algn="l" rtl="0">
              <a:spcBef>
                <a:spcPts val="0"/>
              </a:spcBef>
              <a:spcAft>
                <a:spcPts val="0"/>
              </a:spcAft>
              <a:buNone/>
            </a:pPr>
            <a:r>
              <a:rPr lang="en-US" sz="1600" b="1" dirty="0">
                <a:solidFill>
                  <a:srgbClr val="C00000"/>
                </a:solidFill>
                <a:latin typeface="IBM Plex Mono"/>
                <a:ea typeface="IBM Plex Mono"/>
                <a:cs typeface="IBM Plex Mono"/>
                <a:sym typeface="IBM Plex Mono"/>
              </a:rPr>
              <a:t>CA Canada       </a:t>
            </a:r>
            <a:r>
              <a:rPr lang="en-US" sz="1600" b="1" u="sng" dirty="0">
                <a:solidFill>
                  <a:srgbClr val="C00000"/>
                </a:solidFill>
                <a:latin typeface="IBM Plex Mono"/>
                <a:ea typeface="IBM Plex Mono"/>
                <a:cs typeface="IBM Plex Mono"/>
                <a:sym typeface="IBM Plex Mono"/>
              </a:rPr>
              <a:t>2</a:t>
            </a:r>
            <a:r>
              <a:rPr lang="en-US" sz="1600" b="1" dirty="0">
                <a:solidFill>
                  <a:srgbClr val="C00000"/>
                </a:solidFill>
                <a:latin typeface="IBM Plex Mono"/>
                <a:ea typeface="IBM Plex Mono"/>
                <a:cs typeface="IBM Plex Mono"/>
                <a:sym typeface="IBM Plex Mono"/>
              </a:rPr>
              <a:t> </a:t>
            </a:r>
            <a:r>
              <a:rPr lang="en-US" sz="1600" dirty="0">
                <a:solidFill>
                  <a:srgbClr val="C00000"/>
                </a:solidFill>
                <a:latin typeface="IBM Plex Mono"/>
                <a:ea typeface="IBM Plex Mono"/>
                <a:cs typeface="IBM Plex Mono"/>
                <a:sym typeface="IBM Plex Mono"/>
              </a:rPr>
              <a:t>       </a:t>
            </a:r>
            <a:endParaRPr sz="1600" dirty="0">
              <a:solidFill>
                <a:srgbClr val="C00000"/>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CH Switzerland  1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CN China        3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DE Germany      1        </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DK Denmark      1</a:t>
            </a:r>
            <a:endParaRPr sz="1600" dirty="0">
              <a:solidFill>
                <a:srgbClr val="595959"/>
              </a:solidFill>
              <a:latin typeface="IBM Plex Mono"/>
              <a:ea typeface="IBM Plex Mono"/>
              <a:cs typeface="IBM Plex Mono"/>
              <a:sym typeface="IBM Plex Mono"/>
            </a:endParaRPr>
          </a:p>
          <a:p>
            <a:pPr marL="0" lvl="0" indent="0" algn="l" rtl="0">
              <a:spcBef>
                <a:spcPts val="0"/>
              </a:spcBef>
              <a:spcAft>
                <a:spcPts val="0"/>
              </a:spcAft>
              <a:buNone/>
            </a:pPr>
            <a:r>
              <a:rPr lang="en-US" sz="1600" dirty="0">
                <a:solidFill>
                  <a:srgbClr val="595959"/>
                </a:solidFill>
                <a:latin typeface="IBM Plex Mono"/>
                <a:ea typeface="IBM Plex Mono"/>
                <a:cs typeface="IBM Plex Mono"/>
                <a:sym typeface="IBM Plex Mono"/>
              </a:rPr>
              <a:t>… (more)</a:t>
            </a:r>
            <a:endParaRPr sz="1600" dirty="0">
              <a:solidFill>
                <a:srgbClr val="595959"/>
              </a:solidFill>
              <a:latin typeface="IBM Plex Mono"/>
              <a:ea typeface="IBM Plex Mono"/>
              <a:cs typeface="IBM Plex Mono"/>
              <a:sym typeface="IBM Plex Mono"/>
            </a:endParaRPr>
          </a:p>
        </p:txBody>
      </p:sp>
      <p:sp>
        <p:nvSpPr>
          <p:cNvPr id="321" name="Google Shape;321;p46"/>
          <p:cNvSpPr txBox="1">
            <a:spLocks noGrp="1"/>
          </p:cNvSpPr>
          <p:nvPr>
            <p:ph type="body" idx="1"/>
          </p:nvPr>
        </p:nvSpPr>
        <p:spPr>
          <a:xfrm>
            <a:off x="231175" y="4405884"/>
            <a:ext cx="4960500" cy="1612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200" dirty="0"/>
              <a:t>Here is sample data from the 2 tables.</a:t>
            </a:r>
            <a:endParaRPr sz="2200" dirty="0"/>
          </a:p>
          <a:p>
            <a:pPr marL="0" lvl="0" indent="0" algn="l" rtl="0">
              <a:spcBef>
                <a:spcPts val="1800"/>
              </a:spcBef>
              <a:spcAft>
                <a:spcPts val="1800"/>
              </a:spcAft>
              <a:buNone/>
            </a:pPr>
            <a:r>
              <a:rPr lang="en-US" sz="2200" b="1" dirty="0">
                <a:solidFill>
                  <a:srgbClr val="C00000"/>
                </a:solidFill>
              </a:rPr>
              <a:t>Note: </a:t>
            </a:r>
            <a:r>
              <a:rPr lang="en-US" sz="2200" dirty="0"/>
              <a:t>The value of the foreign key refers to the value in the primary key!</a:t>
            </a:r>
            <a:endParaRPr sz="22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25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barn(inVertical)">
                                      <p:cBhvr>
                                        <p:cTn id="7" dur="500"/>
                                        <p:tgtEl>
                                          <p:spTgt spid="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Effect transition="in" filter="barn(inVertical)">
                                      <p:cBhvr>
                                        <p:cTn id="12" dur="500"/>
                                        <p:tgtEl>
                                          <p:spTgt spid="3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B5B54C"/>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af92f5f-b7de-48a0-8ceb-b2ecdbad9266" xsi:nil="true"/>
    <lcf76f155ced4ddcb4097134ff3c332f xmlns="b02f8d7d-7bea-45ea-802c-6ef2eb648d4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221DD8CB34B44CB6B2CD9B4C5AE2D7" ma:contentTypeVersion="14" ma:contentTypeDescription="Create a new document." ma:contentTypeScope="" ma:versionID="309121ada395293f075219582f62dd12">
  <xsd:schema xmlns:xsd="http://www.w3.org/2001/XMLSchema" xmlns:xs="http://www.w3.org/2001/XMLSchema" xmlns:p="http://schemas.microsoft.com/office/2006/metadata/properties" xmlns:ns2="b02f8d7d-7bea-45ea-802c-6ef2eb648d45" xmlns:ns3="9af92f5f-b7de-48a0-8ceb-b2ecdbad9266" targetNamespace="http://schemas.microsoft.com/office/2006/metadata/properties" ma:root="true" ma:fieldsID="36485d4666a518ed914154167fcf00ce" ns2:_="" ns3:_="">
    <xsd:import namespace="b02f8d7d-7bea-45ea-802c-6ef2eb648d45"/>
    <xsd:import namespace="9af92f5f-b7de-48a0-8ceb-b2ecdbad92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2f8d7d-7bea-45ea-802c-6ef2eb648d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7413a6-e425-463b-b224-a4b5e77e4f1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f92f5f-b7de-48a0-8ceb-b2ecdbad92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893bfe85-6842-4359-8c81-831de79d7612}" ma:internalName="TaxCatchAll" ma:showField="CatchAllData" ma:web="9af92f5f-b7de-48a0-8ceb-b2ecdbad92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ECF2A2-D5E4-4A30-8CA4-85E144404928}">
  <ds:schemaRefs>
    <ds:schemaRef ds:uri="http://schemas.microsoft.com/office/2006/metadata/properties"/>
    <ds:schemaRef ds:uri="http://schemas.microsoft.com/office/infopath/2007/PartnerControls"/>
    <ds:schemaRef ds:uri="9af92f5f-b7de-48a0-8ceb-b2ecdbad9266"/>
    <ds:schemaRef ds:uri="b02f8d7d-7bea-45ea-802c-6ef2eb648d45"/>
  </ds:schemaRefs>
</ds:datastoreItem>
</file>

<file path=customXml/itemProps2.xml><?xml version="1.0" encoding="utf-8"?>
<ds:datastoreItem xmlns:ds="http://schemas.openxmlformats.org/officeDocument/2006/customXml" ds:itemID="{E8AABF78-92B9-48DA-8E41-A6E6F1EBD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2f8d7d-7bea-45ea-802c-6ef2eb648d45"/>
    <ds:schemaRef ds:uri="9af92f5f-b7de-48a0-8ceb-b2ecdbad92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213400-EF24-4242-9BFB-E5F335A663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696</TotalTime>
  <Words>2919</Words>
  <Application>Microsoft Office PowerPoint</Application>
  <PresentationFormat>全屏显示(4:3)</PresentationFormat>
  <Paragraphs>463</Paragraphs>
  <Slides>37</Slides>
  <Notes>37</Notes>
  <HiddenSlides>0</HiddenSlides>
  <MMClips>0</MMClips>
  <ScaleCrop>false</ScaleCrop>
  <HeadingPairs>
    <vt:vector size="4" baseType="variant">
      <vt:variant>
        <vt:lpstr>主题</vt:lpstr>
      </vt:variant>
      <vt:variant>
        <vt:i4>3</vt:i4>
      </vt:variant>
      <vt:variant>
        <vt:lpstr>幻灯片标题</vt:lpstr>
      </vt:variant>
      <vt:variant>
        <vt:i4>37</vt:i4>
      </vt:variant>
    </vt:vector>
  </HeadingPairs>
  <TitlesOfParts>
    <vt:vector size="40" baseType="lpstr">
      <vt:lpstr>Streamline</vt:lpstr>
      <vt:lpstr>Streamline</vt:lpstr>
      <vt:lpstr>Streamline</vt:lpstr>
      <vt:lpstr>SQL - Basic JOINs</vt:lpstr>
      <vt:lpstr>In These Slides . . .</vt:lpstr>
      <vt:lpstr>Multiple Tables</vt:lpstr>
      <vt:lpstr>Table Relationships</vt:lpstr>
      <vt:lpstr>Table Relationships - ERD</vt:lpstr>
      <vt:lpstr>Primary Keys (PK)</vt:lpstr>
      <vt:lpstr>Foreign Keys [FK]</vt:lpstr>
      <vt:lpstr>Parent - Child Table Relationships</vt:lpstr>
      <vt:lpstr>Table Relationships</vt:lpstr>
      <vt:lpstr>JOIN ON - Syntax</vt:lpstr>
      <vt:lpstr>JOIN ON - Syntax</vt:lpstr>
      <vt:lpstr>JOIN ON - Syntax</vt:lpstr>
      <vt:lpstr>JOIN ON - Syntax</vt:lpstr>
      <vt:lpstr>JOIN ON - Example</vt:lpstr>
      <vt:lpstr>JOIN Order of Operations - Example</vt:lpstr>
      <vt:lpstr>JOIN Order of Operations - Example</vt:lpstr>
      <vt:lpstr>JOIN Order of Operations - Example</vt:lpstr>
      <vt:lpstr>JOIN Order of Operations - Example</vt:lpstr>
      <vt:lpstr>JOIN Order of Operations - Example</vt:lpstr>
      <vt:lpstr>JOIN - Prefixing/Qualifying Table Names</vt:lpstr>
      <vt:lpstr>JOIN - Table Alias</vt:lpstr>
      <vt:lpstr>JOIN - INNER JOIN</vt:lpstr>
      <vt:lpstr>JOIN - INNER JOIN</vt:lpstr>
      <vt:lpstr>JOIN - INNER JOIN - Practice</vt:lpstr>
      <vt:lpstr>JOIN - INNER JOIN - Practice</vt:lpstr>
      <vt:lpstr>JOIN - INNER JOIN - Practice</vt:lpstr>
      <vt:lpstr>JOIN - INNER JOIN - Practice</vt:lpstr>
      <vt:lpstr>JOIN - INNER JOIN - Practice</vt:lpstr>
      <vt:lpstr>JOIN - Self JOIN </vt:lpstr>
      <vt:lpstr>JOIN - Self JOIN </vt:lpstr>
      <vt:lpstr>JOIN - Self JOIN </vt:lpstr>
      <vt:lpstr>JOIN - Self JOIN - Practice</vt:lpstr>
      <vt:lpstr>JOIN - Multiple Tables</vt:lpstr>
      <vt:lpstr>JOIN - Multiple Tables - Practice</vt:lpstr>
      <vt:lpstr>JOIN - Multiple Tables - Practice</vt:lpstr>
      <vt:lpstr>Summary</vt:lpstr>
      <vt:lpstr>Up Next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Basic JOINs</dc:title>
  <cp:lastModifiedBy>Buck</cp:lastModifiedBy>
  <cp:revision>42</cp:revision>
  <dcterms:modified xsi:type="dcterms:W3CDTF">2022-12-30T00:07:22Z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0x01010003221DD8CB34B44CB6B2CD9B4C5AE2D7</vt:lpwstr>
  </property>
</Properties>
</file>