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41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90" r:id="rId40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IBM Plex Mono" panose="020B0509050203000203" pitchFamily="49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Lato Light" panose="020F050202020403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6D674-AE60-464B-A1C2-F9EB53737046}" v="56" dt="2022-01-11T22:00:1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2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0209be782_0_2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90209be78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0209be782_0_20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90209be78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0209be782_0_2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90209be78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0209be782_0_2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90209be78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0209be782_0_2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90209be78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0209be782_0_2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90209be78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0209be782_0_29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90209be78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0209be782_0_27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It did NOT matter which column we choose on the Countries table.. they are all NULL</a:t>
            </a:r>
            <a:endParaRPr/>
          </a:p>
        </p:txBody>
      </p:sp>
      <p:sp>
        <p:nvSpPr>
          <p:cNvPr id="393" name="Google Shape;393;g90209be78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0209d2627_0_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It did NOT matter which column we choose on the Countries table.. they are all NULL</a:t>
            </a:r>
            <a:endParaRPr/>
          </a:p>
        </p:txBody>
      </p:sp>
      <p:sp>
        <p:nvSpPr>
          <p:cNvPr id="403" name="Google Shape;403;g90209d26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17d865ac6_0_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917d865ac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26d85f5e4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926d85f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0209be782_0_2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90209be782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0209d2627_0_1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g90209d262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0209d2627_0_2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90209d262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17d865ac6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917d865ac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26d85f5e4_0_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926d85f5e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26d85f5e4_0_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926d85f5e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26d85f5e4_0_9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926d85f5e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17d865ac6_0_1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917d865ac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17d865ac6_0_1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917d865ac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17d865ac6_0_1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917d865ac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917d865ac6_0_1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917d865ac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17d865ac6_0_16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917d865ac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17d865ac6_0_10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917d865ac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bd965f892_1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5bd965f89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0209be782_0_15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90209be78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26d85f5e4_0_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926d85f5e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0209be782_0_16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90209be78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0209be782_0_17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90209be78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0209be782_0_18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90209be78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0209be782_0_19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90209be78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1503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09050" y="926270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73342" y="76305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73342" y="4772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73342" y="883541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7674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27649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26316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7674" y="28504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77674" y="14132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SQL - Advanced JOINs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502925" y="1001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RIGHT OUTER JOIN</a:t>
            </a:r>
            <a:endParaRPr dirty="0"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1"/>
          </p:nvPr>
        </p:nvSpPr>
        <p:spPr>
          <a:xfrm>
            <a:off x="75149" y="2103731"/>
            <a:ext cx="8325900" cy="2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The following SQL will return: </a:t>
            </a:r>
          </a:p>
          <a:p>
            <a:pPr indent="-401638"/>
            <a:r>
              <a:rPr lang="en-US" dirty="0">
                <a:sym typeface="Lato"/>
              </a:rPr>
              <a:t>Countries who do not have a region</a:t>
            </a:r>
            <a:endParaRPr dirty="0"/>
          </a:p>
          <a:p>
            <a:r>
              <a:rPr lang="en-US" dirty="0"/>
              <a:t>Countries with Regions </a:t>
            </a:r>
            <a:endParaRPr dirty="0"/>
          </a:p>
          <a:p>
            <a:r>
              <a:rPr lang="en-US" dirty="0"/>
              <a:t>Regions with Countries</a:t>
            </a:r>
            <a:endParaRPr dirty="0"/>
          </a:p>
        </p:txBody>
      </p:sp>
      <p:sp>
        <p:nvSpPr>
          <p:cNvPr id="328" name="Google Shape;328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9" name="Google Shape;329;p47"/>
          <p:cNvSpPr txBox="1"/>
          <p:nvPr/>
        </p:nvSpPr>
        <p:spPr>
          <a:xfrm>
            <a:off x="321449" y="4316017"/>
            <a:ext cx="7833300" cy="175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regions r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RIGHT OUTER JOIN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countries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09160" y="529419"/>
            <a:ext cx="4306824" cy="2417104"/>
            <a:chOff x="4227793" y="2029962"/>
            <a:chExt cx="4742537" cy="2932800"/>
          </a:xfrm>
        </p:grpSpPr>
        <p:sp>
          <p:nvSpPr>
            <p:cNvPr id="6" name="Google Shape;317;p46"/>
            <p:cNvSpPr/>
            <p:nvPr/>
          </p:nvSpPr>
          <p:spPr>
            <a:xfrm>
              <a:off x="6037530" y="2029962"/>
              <a:ext cx="2932800" cy="2932800"/>
            </a:xfrm>
            <a:prstGeom prst="ellipse">
              <a:avLst/>
            </a:prstGeom>
            <a:solidFill>
              <a:srgbClr val="E06666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8;p46"/>
            <p:cNvSpPr txBox="1"/>
            <p:nvPr/>
          </p:nvSpPr>
          <p:spPr>
            <a:xfrm>
              <a:off x="4431292" y="2798887"/>
              <a:ext cx="1444800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Lato Light"/>
                  <a:ea typeface="Lato Light"/>
                  <a:cs typeface="Lato Light"/>
                  <a:sym typeface="Lato Light"/>
                </a:rPr>
                <a:t>TableA</a:t>
              </a: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Lato Light"/>
                  <a:ea typeface="Lato Light"/>
                  <a:cs typeface="Lato Light"/>
                  <a:sym typeface="Lato Light"/>
                </a:rPr>
                <a:t>LEFT</a:t>
              </a:r>
              <a:br>
                <a:rPr lang="en-US" sz="2400" dirty="0"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2400" dirty="0">
                  <a:latin typeface="Lato Light"/>
                  <a:ea typeface="Lato Light"/>
                  <a:cs typeface="Lato Light"/>
                  <a:sym typeface="Lato Light"/>
                </a:rPr>
                <a:t>OUTER</a:t>
              </a: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" name="Google Shape;319;p46"/>
            <p:cNvSpPr txBox="1"/>
            <p:nvPr/>
          </p:nvSpPr>
          <p:spPr>
            <a:xfrm>
              <a:off x="5827067" y="3071261"/>
              <a:ext cx="16107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Lato Light"/>
                  <a:ea typeface="Lato Light"/>
                  <a:cs typeface="Lato Light"/>
                  <a:sym typeface="Lato Light"/>
                </a:rPr>
                <a:t>INNER JOIN</a:t>
              </a: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" name="Google Shape;320;p46"/>
            <p:cNvSpPr txBox="1"/>
            <p:nvPr/>
          </p:nvSpPr>
          <p:spPr>
            <a:xfrm>
              <a:off x="7215367" y="2868862"/>
              <a:ext cx="1507800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err="1">
                  <a:latin typeface="Lato"/>
                  <a:ea typeface="Lato"/>
                  <a:cs typeface="Lato"/>
                  <a:sym typeface="Lato"/>
                </a:rPr>
                <a:t>TableB</a:t>
              </a:r>
              <a:endParaRPr sz="24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Lato"/>
                  <a:ea typeface="Lato"/>
                  <a:cs typeface="Lato"/>
                  <a:sym typeface="Lato"/>
                </a:rPr>
                <a:t>RIGHT</a:t>
              </a:r>
              <a:br>
                <a:rPr lang="en-US" sz="2400" b="1" dirty="0"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2400" b="1" dirty="0">
                  <a:latin typeface="Lato"/>
                  <a:ea typeface="Lato"/>
                  <a:cs typeface="Lato"/>
                  <a:sym typeface="Lato"/>
                </a:rPr>
                <a:t>OUTER</a:t>
              </a:r>
              <a:endParaRPr sz="24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" name="Google Shape;321;p46"/>
            <p:cNvSpPr/>
            <p:nvPr/>
          </p:nvSpPr>
          <p:spPr>
            <a:xfrm>
              <a:off x="4227793" y="2029962"/>
              <a:ext cx="2932800" cy="29328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D9D9D9"/>
                </a:highlight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RIGHT OUTER JOIN</a:t>
            </a:r>
            <a:endParaRPr dirty="0"/>
          </a:p>
        </p:txBody>
      </p:sp>
      <p:sp>
        <p:nvSpPr>
          <p:cNvPr id="335" name="Google Shape;335;p48"/>
          <p:cNvSpPr txBox="1">
            <a:spLocks noGrp="1"/>
          </p:cNvSpPr>
          <p:nvPr>
            <p:ph type="body" idx="1"/>
          </p:nvPr>
        </p:nvSpPr>
        <p:spPr>
          <a:xfrm>
            <a:off x="409050" y="763877"/>
            <a:ext cx="83259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Assuming the tables contain the following data, this would be the result of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-US" dirty="0"/>
              <a:t>OUTER JOIN:</a:t>
            </a:r>
            <a:endParaRPr dirty="0"/>
          </a:p>
        </p:txBody>
      </p:sp>
      <p:sp>
        <p:nvSpPr>
          <p:cNvPr id="336" name="Google Shape;336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502925" y="1737240"/>
            <a:ext cx="42612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region_name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 ---------------------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1 Europe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2 Americas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5 Middle Earth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5018300" y="1737240"/>
            <a:ext cx="3345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id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country_name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 dirty="0">
              <a:solidFill>
                <a:srgbClr val="C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 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lvl="0"/>
            <a:r>
              <a:rPr lang="de-DE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BE Belgium      1         </a:t>
            </a:r>
          </a:p>
          <a:p>
            <a:pPr lvl="0"/>
            <a:r>
              <a:rPr lang="de-DE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 Switzerland  1</a:t>
            </a:r>
            <a:endParaRPr lang="en-US"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AR Argentina    2              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 Atlantis     NULL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927300" y="3458690"/>
            <a:ext cx="72894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 REGION_NAME  COUNTRY_ID COUNTRY_NAME   REGION_ID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 ------------ ---------- --------------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BE 	    Belgium    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CH 	    Switzerland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      Americas     AR	    Argentina      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r>
              <a:rPr lang="en-US" sz="16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	    Atlantis       NULL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43" y="5174409"/>
            <a:ext cx="48230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21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"/>
              </a:rPr>
              <a:t>NOTE: </a:t>
            </a: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"/>
              </a:rPr>
              <a:t>RIGHT OUTER </a:t>
            </a: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JOIN results: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All Countries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Regions with Countries</a:t>
            </a: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4471416" y="5253409"/>
            <a:ext cx="46725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21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"/>
              </a:rPr>
              <a:t>NOTE2: </a:t>
            </a: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"/>
              </a:rPr>
              <a:t>Excluded </a:t>
            </a: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from results: </a:t>
            </a:r>
          </a:p>
          <a:p>
            <a:pPr marL="1371600" lvl="0" indent="-285750">
              <a:buSzPts val="24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Regions with no countries</a:t>
            </a:r>
            <a:endParaRPr lang="en-US" sz="2100" dirty="0">
              <a:solidFill>
                <a:schemeClr val="accent1"/>
              </a:solidFill>
              <a:latin typeface="Lato Light"/>
              <a:ea typeface="Lato Light"/>
              <a:cs typeface="Lato Light"/>
            </a:endParaRPr>
          </a:p>
          <a:p>
            <a:endParaRPr lang="en-US" sz="21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>
            <a:spLocks noGrp="1"/>
          </p:cNvSpPr>
          <p:nvPr>
            <p:ph type="body" idx="1"/>
          </p:nvPr>
        </p:nvSpPr>
        <p:spPr>
          <a:xfrm>
            <a:off x="237748" y="906130"/>
            <a:ext cx="8677651" cy="529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FULL OUTER JOIN</a:t>
            </a:r>
            <a:r>
              <a:rPr lang="en-US" dirty="0"/>
              <a:t> will return everything the INNER JOIN returned, in addition to any results that would have been missed on both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LEFT </a:t>
            </a:r>
            <a:r>
              <a:rPr lang="en-US" dirty="0"/>
              <a:t>tables.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TableA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(left) is Regions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TableB</a:t>
            </a:r>
            <a:r>
              <a:rPr lang="en-US" dirty="0"/>
              <a:t> (right)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is Countries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FULL OUTER </a:t>
            </a:r>
            <a:r>
              <a:rPr lang="en-US" dirty="0"/>
              <a:t>JOIN results:</a:t>
            </a:r>
          </a:p>
          <a:p>
            <a:pPr marL="342900" indent="-342900"/>
            <a:r>
              <a:rPr lang="en-US" dirty="0"/>
              <a:t>All Countries</a:t>
            </a:r>
          </a:p>
          <a:p>
            <a:pPr marL="342900" indent="-342900"/>
            <a:r>
              <a:rPr lang="en-US" dirty="0"/>
              <a:t>All Regions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Excluded </a:t>
            </a:r>
            <a:r>
              <a:rPr lang="en-US" dirty="0"/>
              <a:t>from results:</a:t>
            </a:r>
          </a:p>
          <a:p>
            <a:pPr marL="342900" indent="-342900"/>
            <a:r>
              <a:rPr lang="en-US" dirty="0"/>
              <a:t>Nothing!</a:t>
            </a:r>
            <a:endParaRPr dirty="0"/>
          </a:p>
        </p:txBody>
      </p:sp>
      <p:sp>
        <p:nvSpPr>
          <p:cNvPr id="346" name="Google Shape;346;p49"/>
          <p:cNvSpPr txBox="1">
            <a:spLocks noGrp="1"/>
          </p:cNvSpPr>
          <p:nvPr>
            <p:ph type="title"/>
          </p:nvPr>
        </p:nvSpPr>
        <p:spPr>
          <a:xfrm>
            <a:off x="502925" y="105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FULL OUTER JOIN</a:t>
            </a:r>
            <a:endParaRPr dirty="0"/>
          </a:p>
        </p:txBody>
      </p:sp>
      <p:sp>
        <p:nvSpPr>
          <p:cNvPr id="347" name="Google Shape;347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3992200" y="2081498"/>
            <a:ext cx="4742537" cy="2932800"/>
            <a:chOff x="3992200" y="2081498"/>
            <a:chExt cx="4742537" cy="2932800"/>
          </a:xfrm>
        </p:grpSpPr>
        <p:sp>
          <p:nvSpPr>
            <p:cNvPr id="345" name="Google Shape;345;p49"/>
            <p:cNvSpPr/>
            <p:nvPr/>
          </p:nvSpPr>
          <p:spPr>
            <a:xfrm>
              <a:off x="3992200" y="2081498"/>
              <a:ext cx="2932800" cy="2932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D9D9D9"/>
                </a:highlight>
              </a:endParaRPr>
            </a:p>
          </p:txBody>
        </p:sp>
        <p:sp>
          <p:nvSpPr>
            <p:cNvPr id="348" name="Google Shape;348;p49"/>
            <p:cNvSpPr/>
            <p:nvPr/>
          </p:nvSpPr>
          <p:spPr>
            <a:xfrm>
              <a:off x="5801937" y="2081498"/>
              <a:ext cx="2932800" cy="2932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9"/>
            <p:cNvSpPr txBox="1"/>
            <p:nvPr/>
          </p:nvSpPr>
          <p:spPr>
            <a:xfrm>
              <a:off x="4195699" y="2850423"/>
              <a:ext cx="1444800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TableA</a:t>
              </a: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LEFT</a:t>
              </a:r>
              <a:b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OUTER</a:t>
              </a: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0" name="Google Shape;350;p49"/>
            <p:cNvSpPr txBox="1"/>
            <p:nvPr/>
          </p:nvSpPr>
          <p:spPr>
            <a:xfrm>
              <a:off x="5591474" y="3351397"/>
              <a:ext cx="16107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INNER JOIN</a:t>
              </a: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1" name="Google Shape;351;p49"/>
            <p:cNvSpPr txBox="1"/>
            <p:nvPr/>
          </p:nvSpPr>
          <p:spPr>
            <a:xfrm>
              <a:off x="6979774" y="2920398"/>
              <a:ext cx="1507800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TableB</a:t>
              </a: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RIGHT</a:t>
              </a:r>
              <a:b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OUTER</a:t>
              </a: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52" name="Google Shape;352;p49"/>
            <p:cNvSpPr txBox="1"/>
            <p:nvPr/>
          </p:nvSpPr>
          <p:spPr>
            <a:xfrm>
              <a:off x="5134274" y="2360798"/>
              <a:ext cx="24654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Lato"/>
                  <a:ea typeface="Lato"/>
                  <a:cs typeface="Lato"/>
                  <a:sym typeface="Lato"/>
                </a:rPr>
                <a:t>FULL OUTER JOIN</a:t>
              </a:r>
              <a:endParaRPr sz="2400" b="1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>
            <a:spLocks noGrp="1"/>
          </p:cNvSpPr>
          <p:nvPr>
            <p:ph type="title"/>
          </p:nvPr>
        </p:nvSpPr>
        <p:spPr>
          <a:xfrm>
            <a:off x="502925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FULL OUTER JOIN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body" idx="1"/>
          </p:nvPr>
        </p:nvSpPr>
        <p:spPr>
          <a:xfrm>
            <a:off x="162446" y="1940462"/>
            <a:ext cx="8325900" cy="296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The following SQL will return: 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>
                <a:sym typeface="Lato"/>
              </a:rPr>
              <a:t>Countries who do not have a region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Countries with Regions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Regions with Countries</a:t>
            </a:r>
            <a:endParaRPr dirty="0"/>
          </a:p>
          <a:p>
            <a:pPr>
              <a:buFont typeface="Lato"/>
              <a:buChar char="●"/>
            </a:pPr>
            <a:r>
              <a:rPr lang="en-US" dirty="0">
                <a:sym typeface="Lato"/>
              </a:rPr>
              <a:t>Regions without a Country</a:t>
            </a:r>
            <a:endParaRPr dirty="0">
              <a:sym typeface="Lato"/>
            </a:endParaRPr>
          </a:p>
        </p:txBody>
      </p:sp>
      <p:sp>
        <p:nvSpPr>
          <p:cNvPr id="359" name="Google Shape;359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627208" y="4217534"/>
            <a:ext cx="8214330" cy="175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regions r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FULL OUTER JOIN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countries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37176" y="231211"/>
            <a:ext cx="4224528" cy="2280190"/>
            <a:chOff x="3992200" y="2081498"/>
            <a:chExt cx="4742537" cy="2932800"/>
          </a:xfrm>
        </p:grpSpPr>
        <p:sp>
          <p:nvSpPr>
            <p:cNvPr id="7" name="Google Shape;345;p49"/>
            <p:cNvSpPr/>
            <p:nvPr/>
          </p:nvSpPr>
          <p:spPr>
            <a:xfrm>
              <a:off x="3992200" y="2081498"/>
              <a:ext cx="2932800" cy="2932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D9D9D9"/>
                </a:highlight>
              </a:endParaRPr>
            </a:p>
          </p:txBody>
        </p:sp>
        <p:sp>
          <p:nvSpPr>
            <p:cNvPr id="8" name="Google Shape;348;p49"/>
            <p:cNvSpPr/>
            <p:nvPr/>
          </p:nvSpPr>
          <p:spPr>
            <a:xfrm>
              <a:off x="5801937" y="2081498"/>
              <a:ext cx="2932800" cy="2932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9;p49"/>
            <p:cNvSpPr txBox="1"/>
            <p:nvPr/>
          </p:nvSpPr>
          <p:spPr>
            <a:xfrm>
              <a:off x="4195699" y="2850423"/>
              <a:ext cx="1444800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Lato Light"/>
                  <a:ea typeface="Lato Light"/>
                  <a:cs typeface="Lato Light"/>
                  <a:sym typeface="Lato Light"/>
                </a:rPr>
                <a:t>TableA</a:t>
              </a: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LEFT</a:t>
              </a:r>
              <a:b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OUTER</a:t>
              </a:r>
              <a:endParaRPr sz="2000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0" name="Google Shape;350;p49"/>
            <p:cNvSpPr txBox="1"/>
            <p:nvPr/>
          </p:nvSpPr>
          <p:spPr>
            <a:xfrm>
              <a:off x="5591473" y="3351397"/>
              <a:ext cx="1610699" cy="85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Lato Light"/>
                  <a:ea typeface="Lato Light"/>
                  <a:cs typeface="Lato Light"/>
                  <a:sym typeface="Lato Light"/>
                </a:rPr>
                <a:t>INNER JOIN</a:t>
              </a:r>
              <a:endParaRPr sz="240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" name="Google Shape;351;p49"/>
            <p:cNvSpPr txBox="1"/>
            <p:nvPr/>
          </p:nvSpPr>
          <p:spPr>
            <a:xfrm>
              <a:off x="6979774" y="2920398"/>
              <a:ext cx="1507800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latin typeface="Lato Light"/>
                  <a:ea typeface="Lato Light"/>
                  <a:cs typeface="Lato Light"/>
                  <a:sym typeface="Lato Light"/>
                </a:rPr>
                <a:t>TableB</a:t>
              </a: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RIGHT</a:t>
              </a:r>
              <a:b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OUTER</a:t>
              </a:r>
              <a:endParaRPr sz="2000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352;p49"/>
            <p:cNvSpPr txBox="1"/>
            <p:nvPr/>
          </p:nvSpPr>
          <p:spPr>
            <a:xfrm>
              <a:off x="5134274" y="2360798"/>
              <a:ext cx="24654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Lato"/>
                  <a:ea typeface="Lato"/>
                  <a:cs typeface="Lato"/>
                  <a:sym typeface="Lato"/>
                </a:rPr>
                <a:t>FULL OUTER JOIN</a:t>
              </a:r>
              <a:endParaRPr sz="2400" b="1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502925" y="1489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FULL OUTER JOIN</a:t>
            </a:r>
            <a:endParaRPr dirty="0"/>
          </a:p>
        </p:txBody>
      </p:sp>
      <p:sp>
        <p:nvSpPr>
          <p:cNvPr id="366" name="Google Shape;366;p51"/>
          <p:cNvSpPr txBox="1">
            <a:spLocks noGrp="1"/>
          </p:cNvSpPr>
          <p:nvPr>
            <p:ph type="body" idx="1"/>
          </p:nvPr>
        </p:nvSpPr>
        <p:spPr>
          <a:xfrm>
            <a:off x="437608" y="817146"/>
            <a:ext cx="83259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Assuming the tables contain the following data, this would be the result of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FULL </a:t>
            </a:r>
            <a:r>
              <a:rPr lang="en-US" dirty="0"/>
              <a:t>OUTER JOIN:</a:t>
            </a:r>
            <a:endParaRPr dirty="0"/>
          </a:p>
        </p:txBody>
      </p:sp>
      <p:sp>
        <p:nvSpPr>
          <p:cNvPr id="367" name="Google Shape;367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502925" y="1718952"/>
            <a:ext cx="42612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region_id region_name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 ---------------------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1 Europe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2 Americas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</a:t>
            </a: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 Middle Earth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5018300" y="1718952"/>
            <a:ext cx="3345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id country_name region_id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 ------------ ---------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AR Argentina    2       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BE Belgium      1        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 Switzerland  1        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 Atlantis     NULL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927300" y="3440402"/>
            <a:ext cx="7289400" cy="1875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 REGION_NAME  COUNTRY_ID COUNTRY_NAME   REGION_ID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 ------------ ---------- --------------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BE 	    Belgium    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CH 	    Switzerland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      Americas     AR	    Argentina      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         Middle Earth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r>
              <a:rPr lang="en-US" sz="16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r>
              <a:rPr lang="en-US" sz="16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	    Atlantis       NULL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473342" y="1248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Outer Area Results Only</a:t>
            </a:r>
            <a:endParaRPr dirty="0"/>
          </a:p>
        </p:txBody>
      </p:sp>
      <p:sp>
        <p:nvSpPr>
          <p:cNvPr id="376" name="Google Shape;376;p52"/>
          <p:cNvSpPr txBox="1">
            <a:spLocks noGrp="1"/>
          </p:cNvSpPr>
          <p:nvPr>
            <p:ph type="body" idx="1"/>
          </p:nvPr>
        </p:nvSpPr>
        <p:spPr>
          <a:xfrm>
            <a:off x="384053" y="878699"/>
            <a:ext cx="8325900" cy="49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Let’s say we only want the results in the LEFT OUTER portion and not the INNER JOIN results?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TableA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(left) is Regions 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TableB</a:t>
            </a:r>
            <a:r>
              <a:rPr lang="en-US" sz="2200" dirty="0"/>
              <a:t> (right)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is Countries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LEFT OUTER </a:t>
            </a:r>
            <a:r>
              <a:rPr lang="en-US" sz="2200" dirty="0"/>
              <a:t>only results:</a:t>
            </a:r>
          </a:p>
          <a:p>
            <a:pPr marL="342900" indent="-342900"/>
            <a:r>
              <a:rPr lang="en-US" sz="2200" dirty="0"/>
              <a:t>Regions without Countries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Excluded </a:t>
            </a:r>
            <a:r>
              <a:rPr lang="en-US" sz="2200" dirty="0"/>
              <a:t>from results:</a:t>
            </a:r>
          </a:p>
          <a:p>
            <a:pPr marL="342900" indent="-342900"/>
            <a:r>
              <a:rPr lang="en-US" sz="2200" dirty="0"/>
              <a:t>Countries without a region</a:t>
            </a:r>
          </a:p>
          <a:p>
            <a:pPr marL="342900" indent="-342900"/>
            <a:r>
              <a:rPr lang="en-US" sz="2200" dirty="0"/>
              <a:t>Regions with Countries</a:t>
            </a:r>
            <a:endParaRPr sz="2200" dirty="0"/>
          </a:p>
        </p:txBody>
      </p:sp>
      <p:sp>
        <p:nvSpPr>
          <p:cNvPr id="377" name="Google Shape;377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4138504" y="1889474"/>
            <a:ext cx="2932800" cy="29328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D9D9"/>
              </a:highlight>
            </a:endParaRPr>
          </a:p>
        </p:txBody>
      </p:sp>
      <p:sp>
        <p:nvSpPr>
          <p:cNvPr id="379" name="Google Shape;379;p52"/>
          <p:cNvSpPr/>
          <p:nvPr/>
        </p:nvSpPr>
        <p:spPr>
          <a:xfrm>
            <a:off x="5948241" y="1889474"/>
            <a:ext cx="2932800" cy="29328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2"/>
          <p:cNvSpPr txBox="1"/>
          <p:nvPr/>
        </p:nvSpPr>
        <p:spPr>
          <a:xfrm>
            <a:off x="4342003" y="2658399"/>
            <a:ext cx="14448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Lato"/>
                <a:ea typeface="Lato"/>
                <a:cs typeface="Lato"/>
                <a:sym typeface="Lato"/>
              </a:rPr>
              <a:t>TableA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Lato"/>
                <a:ea typeface="Lato"/>
                <a:cs typeface="Lato"/>
                <a:sym typeface="Lato"/>
              </a:rPr>
              <a:t>LEFT</a:t>
            </a:r>
            <a:br>
              <a:rPr lang="en-US" sz="2400" b="1">
                <a:latin typeface="Lato"/>
                <a:ea typeface="Lato"/>
                <a:cs typeface="Lato"/>
                <a:sym typeface="Lato"/>
              </a:rPr>
            </a:br>
            <a:r>
              <a:rPr lang="en-US" sz="2400" b="1">
                <a:latin typeface="Lato"/>
                <a:ea typeface="Lato"/>
                <a:cs typeface="Lato"/>
                <a:sym typeface="Lato"/>
              </a:rPr>
              <a:t>OUTER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7126078" y="2728374"/>
            <a:ext cx="15078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TableB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RIGHT</a:t>
            </a:r>
            <a:br>
              <a:rPr lang="en-US" sz="240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OUTER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5737778" y="2930773"/>
            <a:ext cx="16107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INNER JOIN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>
            <a:spLocks noGrp="1"/>
          </p:cNvSpPr>
          <p:nvPr>
            <p:ph type="title"/>
          </p:nvPr>
        </p:nvSpPr>
        <p:spPr>
          <a:xfrm>
            <a:off x="409050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LEFT OUTER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388" name="Google Shape;388;p53"/>
          <p:cNvSpPr txBox="1">
            <a:spLocks noGrp="1"/>
          </p:cNvSpPr>
          <p:nvPr>
            <p:ph type="body" idx="1"/>
          </p:nvPr>
        </p:nvSpPr>
        <p:spPr>
          <a:xfrm>
            <a:off x="201168" y="992477"/>
            <a:ext cx="8814816" cy="4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Recall that the </a:t>
            </a:r>
            <a:r>
              <a:rPr lang="en-US" sz="2600" b="1" dirty="0"/>
              <a:t>RESULT</a:t>
            </a:r>
            <a:r>
              <a:rPr lang="en-US" sz="2600" dirty="0"/>
              <a:t> of a LEFT OUTER JOIN would be: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What data on this result would help us filter out the rows with Countries?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/>
            </a:br>
            <a:r>
              <a:rPr lang="en-US" sz="2600" dirty="0"/>
              <a:t>In other words, we only want “</a:t>
            </a:r>
            <a:r>
              <a:rPr lang="en-US" sz="2600" b="1" dirty="0">
                <a:solidFill>
                  <a:schemeClr val="accent3"/>
                </a:solidFill>
              </a:rPr>
              <a:t>Middle Earth</a:t>
            </a:r>
            <a:r>
              <a:rPr lang="en-US" sz="2600" dirty="0"/>
              <a:t>” to be in our final result set.</a:t>
            </a:r>
            <a:endParaRPr sz="2600" dirty="0"/>
          </a:p>
        </p:txBody>
      </p:sp>
      <p:sp>
        <p:nvSpPr>
          <p:cNvPr id="389" name="Google Shape;38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90" name="Google Shape;390;p53"/>
          <p:cNvSpPr txBox="1"/>
          <p:nvPr/>
        </p:nvSpPr>
        <p:spPr>
          <a:xfrm>
            <a:off x="927300" y="1535402"/>
            <a:ext cx="72894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 REGION_NAME  COUNTRY_ID COUNTRY_NAME   REGION_ID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 ------------ ---------- --------------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BE 	    Belgium    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CH 	    Switzerland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      Americas     AR	    Argentina      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5         Middle Earth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 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r>
              <a:rPr lang="en-US" sz="16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1600" b="1" dirty="0"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528125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LEFT OUTER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256037" y="1368808"/>
            <a:ext cx="83259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The following SQL will return: 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200" dirty="0">
                <a:sym typeface="Lato"/>
              </a:rPr>
              <a:t>Regions without Countries</a:t>
            </a:r>
            <a:endParaRPr sz="2200" dirty="0"/>
          </a:p>
        </p:txBody>
      </p:sp>
      <p:sp>
        <p:nvSpPr>
          <p:cNvPr id="397" name="Google Shape;397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281237" y="2318323"/>
            <a:ext cx="7833300" cy="201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Regions r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LEFT OUTER JOIN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countries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000" b="1" i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281237" y="4413773"/>
            <a:ext cx="7289400" cy="972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 REGION_NAME  COUNTRY_ID COUNTRY_NAME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 ------------ ---------- --------------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         Middle Earth NULL		 NULL           </a:t>
            </a:r>
            <a:r>
              <a:rPr lang="en-US" sz="1600" b="1" i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1600" b="1" i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0" name="Google Shape;400;p54"/>
          <p:cNvSpPr txBox="1">
            <a:spLocks noGrp="1"/>
          </p:cNvSpPr>
          <p:nvPr>
            <p:ph type="body" idx="1"/>
          </p:nvPr>
        </p:nvSpPr>
        <p:spPr>
          <a:xfrm>
            <a:off x="256037" y="5468223"/>
            <a:ext cx="8325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We can use any column that is defined as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NOT NULL </a:t>
            </a:r>
            <a:r>
              <a:rPr lang="en-US" sz="2200" dirty="0"/>
              <a:t>in Countries to check for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200" dirty="0"/>
              <a:t>s</a:t>
            </a:r>
            <a:endParaRPr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5294376" y="28257"/>
            <a:ext cx="3559649" cy="2221167"/>
            <a:chOff x="4138504" y="1889474"/>
            <a:chExt cx="4742537" cy="2932800"/>
          </a:xfrm>
        </p:grpSpPr>
        <p:sp>
          <p:nvSpPr>
            <p:cNvPr id="8" name="Google Shape;378;p52"/>
            <p:cNvSpPr/>
            <p:nvPr/>
          </p:nvSpPr>
          <p:spPr>
            <a:xfrm>
              <a:off x="4138504" y="1889474"/>
              <a:ext cx="2932800" cy="2932800"/>
            </a:xfrm>
            <a:prstGeom prst="ellipse">
              <a:avLst/>
            </a:prstGeom>
            <a:solidFill>
              <a:srgbClr val="E06666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D9D9D9"/>
                </a:highlight>
              </a:endParaRPr>
            </a:p>
          </p:txBody>
        </p:sp>
        <p:sp>
          <p:nvSpPr>
            <p:cNvPr id="9" name="Google Shape;379;p52"/>
            <p:cNvSpPr/>
            <p:nvPr/>
          </p:nvSpPr>
          <p:spPr>
            <a:xfrm>
              <a:off x="5948241" y="1889474"/>
              <a:ext cx="2932800" cy="2932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0;p52"/>
            <p:cNvSpPr txBox="1"/>
            <p:nvPr/>
          </p:nvSpPr>
          <p:spPr>
            <a:xfrm>
              <a:off x="4342003" y="2658399"/>
              <a:ext cx="1606239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Lato"/>
                  <a:ea typeface="Lato"/>
                  <a:cs typeface="Lato"/>
                  <a:sym typeface="Lato"/>
                </a:rPr>
                <a:t>Regions</a:t>
              </a:r>
              <a:endParaRPr sz="20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Lato"/>
                  <a:ea typeface="Lato"/>
                  <a:cs typeface="Lato"/>
                  <a:sym typeface="Lato"/>
                </a:rPr>
                <a:t>LEFT</a:t>
              </a:r>
              <a:br>
                <a:rPr lang="en-US" sz="2000" b="1" dirty="0"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2000" b="1" dirty="0">
                  <a:latin typeface="Lato"/>
                  <a:ea typeface="Lato"/>
                  <a:cs typeface="Lato"/>
                  <a:sym typeface="Lato"/>
                </a:rPr>
                <a:t>OUTER</a:t>
              </a:r>
              <a:endParaRPr sz="20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381;p52"/>
            <p:cNvSpPr txBox="1"/>
            <p:nvPr/>
          </p:nvSpPr>
          <p:spPr>
            <a:xfrm>
              <a:off x="7126078" y="2728374"/>
              <a:ext cx="1754963" cy="10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Countries</a:t>
              </a:r>
              <a:endParaRPr sz="20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RIGHT</a:t>
              </a:r>
              <a:b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</a:b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OUTER</a:t>
              </a:r>
              <a:endParaRPr sz="2000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382;p52"/>
            <p:cNvSpPr txBox="1"/>
            <p:nvPr/>
          </p:nvSpPr>
          <p:spPr>
            <a:xfrm>
              <a:off x="5737778" y="2930773"/>
              <a:ext cx="16107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Lato Light"/>
                  <a:ea typeface="Lato Light"/>
                  <a:cs typeface="Lato Light"/>
                  <a:sym typeface="Lato Light"/>
                </a:rPr>
                <a:t>INNER JOIN</a:t>
              </a:r>
              <a:endParaRPr sz="2000" dirty="0"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342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635792" y="13155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Review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365760" y="892826"/>
            <a:ext cx="8531352" cy="4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JOINs are useful to bring together rows from multiple tables into a single result set.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PRIMARY KEYS </a:t>
            </a:r>
            <a:r>
              <a:rPr lang="en-US" dirty="0"/>
              <a:t>from one table may be referenced by </a:t>
            </a:r>
            <a:r>
              <a:rPr lang="en-US" b="1" dirty="0"/>
              <a:t>FOREIGN KEYS </a:t>
            </a:r>
            <a:r>
              <a:rPr lang="en-US" dirty="0"/>
              <a:t>in other tables.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row of a table will be compared with every row in another table, whether it is added to the result set or not.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computer processor running time, this makes JOINs very expensive!</a:t>
            </a:r>
            <a:endParaRPr dirty="0"/>
          </a:p>
        </p:txBody>
      </p:sp>
      <p:sp>
        <p:nvSpPr>
          <p:cNvPr id="413" name="Google Shape;413;p56"/>
          <p:cNvSpPr txBox="1">
            <a:spLocks noGrp="1"/>
          </p:cNvSpPr>
          <p:nvPr>
            <p:ph type="sldNum" idx="12"/>
          </p:nvPr>
        </p:nvSpPr>
        <p:spPr>
          <a:xfrm>
            <a:off x="635792" y="6270050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 previous slides . . 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37608" y="96256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covered: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A review of Tables relationships: 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Keys and ERD basics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INNER JOIN ON Syntax: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Table prefixes (qualifying) and Aliases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Self-Joins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○"/>
            </a:pPr>
            <a:r>
              <a:rPr lang="en-US" sz="2200" dirty="0"/>
              <a:t>Joining multiple tables</a:t>
            </a:r>
            <a:endParaRPr sz="2200"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>
            <a:spLocks noGrp="1"/>
          </p:cNvSpPr>
          <p:nvPr>
            <p:ph type="title"/>
          </p:nvPr>
        </p:nvSpPr>
        <p:spPr>
          <a:xfrm>
            <a:off x="502925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OUTER JOIN Practice</a:t>
            </a:r>
            <a:endParaRPr dirty="0"/>
          </a:p>
        </p:txBody>
      </p:sp>
      <p:sp>
        <p:nvSpPr>
          <p:cNvPr id="419" name="Google Shape;419;p57"/>
          <p:cNvSpPr txBox="1">
            <a:spLocks noGrp="1"/>
          </p:cNvSpPr>
          <p:nvPr>
            <p:ph type="body" idx="1"/>
          </p:nvPr>
        </p:nvSpPr>
        <p:spPr>
          <a:xfrm>
            <a:off x="155448" y="646695"/>
            <a:ext cx="8616362" cy="4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the street address and city of all </a:t>
            </a:r>
            <a:br>
              <a:rPr lang="en-US" dirty="0"/>
            </a:br>
            <a:r>
              <a:rPr lang="en-US" dirty="0"/>
              <a:t>locations that do not have a department.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… #2!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the full name and job title of all employees who </a:t>
            </a:r>
            <a:br>
              <a:rPr lang="en-US" dirty="0"/>
            </a:br>
            <a:r>
              <a:rPr lang="en-US" b="1" dirty="0"/>
              <a:t>do not </a:t>
            </a:r>
            <a:r>
              <a:rPr lang="en-US" dirty="0"/>
              <a:t>have any job history. 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dirty="0"/>
              <a:t>: Only </a:t>
            </a:r>
            <a:br>
              <a:rPr lang="en-US" dirty="0"/>
            </a:br>
            <a:r>
              <a:rPr lang="en-US" dirty="0"/>
              <a:t>employees who have </a:t>
            </a:r>
            <a:br>
              <a:rPr lang="en-US" dirty="0"/>
            </a:br>
            <a:r>
              <a:rPr lang="en-US" dirty="0"/>
              <a:t>switched jobs will </a:t>
            </a:r>
            <a:br>
              <a:rPr lang="en-US" dirty="0"/>
            </a:br>
            <a:r>
              <a:rPr lang="en-US" dirty="0"/>
              <a:t>have a job history!</a:t>
            </a:r>
            <a:endParaRPr dirty="0"/>
          </a:p>
        </p:txBody>
      </p:sp>
      <p:sp>
        <p:nvSpPr>
          <p:cNvPr id="420" name="Google Shape;420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5367527" y="302259"/>
            <a:ext cx="3653861" cy="2417394"/>
            <a:chOff x="5367527" y="358127"/>
            <a:chExt cx="3653861" cy="24173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67527" y="358127"/>
              <a:ext cx="1453897" cy="13201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7863" y="946721"/>
              <a:ext cx="1533525" cy="1828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3463" y="1135316"/>
              <a:ext cx="914400" cy="54292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172968" y="3602735"/>
            <a:ext cx="5720404" cy="2569465"/>
            <a:chOff x="4370450" y="2719653"/>
            <a:chExt cx="7482077" cy="3543300"/>
          </a:xfrm>
        </p:grpSpPr>
        <p:grpSp>
          <p:nvGrpSpPr>
            <p:cNvPr id="9" name="Group 8"/>
            <p:cNvGrpSpPr/>
            <p:nvPr/>
          </p:nvGrpSpPr>
          <p:grpSpPr>
            <a:xfrm>
              <a:off x="4370450" y="2719653"/>
              <a:ext cx="5105400" cy="3543300"/>
              <a:chOff x="4370450" y="2719653"/>
              <a:chExt cx="5105400" cy="35433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450" y="2719653"/>
                <a:ext cx="1724025" cy="35433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4475" y="3072873"/>
                <a:ext cx="3381375" cy="2219325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0802" y="3072873"/>
              <a:ext cx="2371725" cy="249555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473342" y="955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OUTER JOIN - Practice</a:t>
            </a:r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body" idx="1"/>
          </p:nvPr>
        </p:nvSpPr>
        <p:spPr>
          <a:xfrm>
            <a:off x="384053" y="875400"/>
            <a:ext cx="8325900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- SOLUTION:</a:t>
            </a:r>
            <a:br>
              <a:rPr lang="en-US" sz="1000" b="1" dirty="0">
                <a:latin typeface="Lato"/>
                <a:ea typeface="Lato"/>
                <a:cs typeface="Lato"/>
                <a:sym typeface="Lato"/>
              </a:rPr>
            </a:br>
            <a:br>
              <a:rPr lang="en-US" sz="10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/>
              <a:t>Show the street address and city of all locations that do not have a department.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28" name="Google Shape;428;p58"/>
          <p:cNvSpPr txBox="1"/>
          <p:nvPr/>
        </p:nvSpPr>
        <p:spPr>
          <a:xfrm>
            <a:off x="473342" y="2561346"/>
            <a:ext cx="8355600" cy="1912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l.street_address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l.city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locations l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LEFT OUTER JOIN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departments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l.location_id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d.location_id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OUTER JOIN - Practice</a:t>
            </a:r>
            <a:endParaRPr dirty="0"/>
          </a:p>
        </p:txBody>
      </p:sp>
      <p:sp>
        <p:nvSpPr>
          <p:cNvPr id="434" name="Google Shape;434;p59"/>
          <p:cNvSpPr txBox="1">
            <a:spLocks noGrp="1"/>
          </p:cNvSpPr>
          <p:nvPr>
            <p:ph type="body" idx="1"/>
          </p:nvPr>
        </p:nvSpPr>
        <p:spPr>
          <a:xfrm>
            <a:off x="488200" y="866234"/>
            <a:ext cx="83259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 … #2! - SOLUTION:</a:t>
            </a:r>
            <a:br>
              <a:rPr lang="en-US" sz="1000" b="1" dirty="0">
                <a:latin typeface="Lato"/>
                <a:ea typeface="Lato"/>
                <a:cs typeface="Lato"/>
                <a:sym typeface="Lato"/>
              </a:rPr>
            </a:br>
            <a:br>
              <a:rPr lang="en-US" sz="1000" b="1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/>
              <a:t>Show the full name and job title of all employees who do not have any job history. </a:t>
            </a: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Only employees who have switched jobs will have a job history!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35" name="Google Shape;435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473350" y="2861806"/>
            <a:ext cx="8355600" cy="2558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JOIN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jobs j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LEFT OUTER JOIN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job_history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e.employee_id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h.employee_id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h.employee_id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IS NULL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</a:t>
            </a:r>
            <a:endParaRPr dirty="0"/>
          </a:p>
        </p:txBody>
      </p:sp>
      <p:sp>
        <p:nvSpPr>
          <p:cNvPr id="442" name="Google Shape;442;p60"/>
          <p:cNvSpPr txBox="1">
            <a:spLocks noGrp="1"/>
          </p:cNvSpPr>
          <p:nvPr>
            <p:ph type="body" idx="1"/>
          </p:nvPr>
        </p:nvSpPr>
        <p:spPr>
          <a:xfrm>
            <a:off x="473342" y="91684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have shown how to join two tables using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JOIN ON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syntax.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However, there are alternatives that you should be aware of and we will cover them here briefly.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title"/>
          </p:nvPr>
        </p:nvSpPr>
        <p:spPr>
          <a:xfrm>
            <a:off x="576087" y="120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WHERE</a:t>
            </a:r>
            <a:endParaRPr dirty="0"/>
          </a:p>
        </p:txBody>
      </p:sp>
      <p:sp>
        <p:nvSpPr>
          <p:cNvPr id="449" name="Google Shape;449;p61"/>
          <p:cNvSpPr txBox="1">
            <a:spLocks noGrp="1"/>
          </p:cNvSpPr>
          <p:nvPr>
            <p:ph type="body" idx="1"/>
          </p:nvPr>
        </p:nvSpPr>
        <p:spPr>
          <a:xfrm>
            <a:off x="456648" y="91684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clause can be used to JOIN tables, notice that we use commas between the table names here: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is an alternative to 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INNER JOIN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There are no alternatives to an OUTER JOIN.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51" name="Google Shape;451;p61"/>
          <p:cNvSpPr txBox="1"/>
          <p:nvPr/>
        </p:nvSpPr>
        <p:spPr>
          <a:xfrm>
            <a:off x="473350" y="1845066"/>
            <a:ext cx="8414618" cy="1353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e, jobs j</a:t>
            </a:r>
            <a:endParaRPr sz="24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4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4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chemeClr val="accent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WHERE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body" idx="1"/>
          </p:nvPr>
        </p:nvSpPr>
        <p:spPr>
          <a:xfrm>
            <a:off x="356616" y="944273"/>
            <a:ext cx="841502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</a:t>
            </a:r>
            <a:r>
              <a:rPr lang="en-US" sz="26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6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 join syntax is very popular!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It was originally the ONLY way to JOIN tables, so you will find it being used all over the internet when you search.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You should familiarize yourself with it.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Other instructors may even prefer it as their default syntax.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>
            <a:spLocks noGrp="1"/>
          </p:cNvSpPr>
          <p:nvPr>
            <p:ph type="title"/>
          </p:nvPr>
        </p:nvSpPr>
        <p:spPr>
          <a:xfrm>
            <a:off x="570450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WHERE</a:t>
            </a:r>
            <a:endParaRPr dirty="0"/>
          </a:p>
        </p:txBody>
      </p:sp>
      <p:sp>
        <p:nvSpPr>
          <p:cNvPr id="464" name="Google Shape;464;p63"/>
          <p:cNvSpPr txBox="1">
            <a:spLocks noGrp="1"/>
          </p:cNvSpPr>
          <p:nvPr>
            <p:ph type="body" idx="1"/>
          </p:nvPr>
        </p:nvSpPr>
        <p:spPr>
          <a:xfrm>
            <a:off x="473342" y="91684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When you join 3 or more tables using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180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Comma separate each table.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180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AND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keyword in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WHERE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clause.</a:t>
            </a:r>
          </a:p>
          <a:p>
            <a:pPr marL="342900" indent="-342900">
              <a:spcBef>
                <a:spcPts val="180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Put the conditions in the order you would have if you were using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INNER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JOIN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ON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syntax.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66" name="Google Shape;466;p63"/>
          <p:cNvSpPr txBox="1"/>
          <p:nvPr/>
        </p:nvSpPr>
        <p:spPr>
          <a:xfrm>
            <a:off x="100584" y="3780546"/>
            <a:ext cx="8942832" cy="1539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e.employee_id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d.department_name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r>
              <a:rPr lang="en-US" sz="22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jobs j</a:t>
            </a:r>
            <a:r>
              <a:rPr lang="en-US" sz="22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departments d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e.job_id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AND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d.department_id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e.department_id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title"/>
          </p:nvPr>
        </p:nvSpPr>
        <p:spPr>
          <a:xfrm>
            <a:off x="548655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NATURAL JOIN</a:t>
            </a:r>
            <a:endParaRPr dirty="0"/>
          </a:p>
        </p:txBody>
      </p:sp>
      <p:sp>
        <p:nvSpPr>
          <p:cNvPr id="472" name="Google Shape;472;p64"/>
          <p:cNvSpPr txBox="1">
            <a:spLocks noGrp="1"/>
          </p:cNvSpPr>
          <p:nvPr>
            <p:ph type="body" idx="1"/>
          </p:nvPr>
        </p:nvSpPr>
        <p:spPr>
          <a:xfrm>
            <a:off x="456648" y="105400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NATURAL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will take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columns with the same name in two tables and attempt to join based on their values: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1800"/>
              </a:spcBef>
            </a:pP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sz="1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180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example ONLY works because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job_id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is the only column with the same name in both tables!</a:t>
            </a:r>
          </a:p>
          <a:p>
            <a:pPr marL="342900" indent="-342900">
              <a:spcBef>
                <a:spcPts val="180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managed to remove a lot of code, this may seem appealing… </a:t>
            </a:r>
            <a:r>
              <a:rPr lang="en-US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however...</a:t>
            </a:r>
            <a:endParaRPr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4" name="Google Shape;474;p64"/>
          <p:cNvSpPr txBox="1"/>
          <p:nvPr/>
        </p:nvSpPr>
        <p:spPr>
          <a:xfrm>
            <a:off x="338328" y="1982226"/>
            <a:ext cx="8490622" cy="1208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NATURAL JOIN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jobs j;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>
            <a:spLocks noGrp="1"/>
          </p:cNvSpPr>
          <p:nvPr>
            <p:ph type="title"/>
          </p:nvPr>
        </p:nvSpPr>
        <p:spPr>
          <a:xfrm>
            <a:off x="612663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NATURAL JOIN</a:t>
            </a:r>
            <a:endParaRPr dirty="0"/>
          </a:p>
        </p:txBody>
      </p:sp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219456" y="971704"/>
            <a:ext cx="8778240" cy="487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NATURAL JOIN is NOT recommended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We only want you to be aware of its usage! They are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 to be used in this course.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Imagine trying to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NATURAL JOIN 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two tables that have the same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NON-KEY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 column names. It would attempt to JOIN on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 of them!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How often do you think these column names are used?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, 	</a:t>
            </a:r>
            <a:r>
              <a:rPr lang="en-US" sz="2600" b="1" dirty="0" err="1">
                <a:latin typeface="Lato"/>
                <a:ea typeface="Lato"/>
                <a:cs typeface="Lato"/>
                <a:sym typeface="Lato"/>
              </a:rPr>
              <a:t>modified_on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,	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description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,		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id</a:t>
            </a:r>
            <a:endParaRPr sz="2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Can you come up with more commonly used names?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>
            <a:spLocks noGrp="1"/>
          </p:cNvSpPr>
          <p:nvPr>
            <p:ph type="title"/>
          </p:nvPr>
        </p:nvSpPr>
        <p:spPr>
          <a:xfrm>
            <a:off x="603519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Alternative JOIN Syntax - JOIN USING</a:t>
            </a:r>
            <a:endParaRPr/>
          </a:p>
        </p:txBody>
      </p:sp>
      <p:sp>
        <p:nvSpPr>
          <p:cNvPr id="487" name="Google Shape;487;p66"/>
          <p:cNvSpPr txBox="1">
            <a:spLocks noGrp="1"/>
          </p:cNvSpPr>
          <p:nvPr>
            <p:ph type="body" idx="1"/>
          </p:nvPr>
        </p:nvSpPr>
        <p:spPr>
          <a:xfrm>
            <a:off x="182880" y="835674"/>
            <a:ext cx="881481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USING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syntax will attempt to join on a specified column name (must be the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SAME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in both tables: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200" dirty="0">
                <a:latin typeface="Lato"/>
                <a:ea typeface="Lato"/>
                <a:cs typeface="Lato"/>
                <a:sym typeface="Lato"/>
              </a:rPr>
            </a:br>
            <a:br>
              <a:rPr lang="en-US" sz="2200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This example works because </a:t>
            </a:r>
            <a:r>
              <a:rPr lang="en-US" sz="2200" b="1" dirty="0" err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job_id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US" sz="2200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is the same name in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BOTH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tables!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This would not have worked </a:t>
            </a:r>
            <a:br>
              <a:rPr lang="en-US" sz="2200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if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JOIN ON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condition was </a:t>
            </a:r>
            <a:br>
              <a:rPr lang="en-US" sz="2200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something like: </a:t>
            </a:r>
            <a:br>
              <a:rPr lang="en-US" sz="2200" dirty="0">
                <a:latin typeface="Lato"/>
                <a:ea typeface="Lato"/>
                <a:cs typeface="Lato"/>
                <a:sym typeface="Lato"/>
              </a:rPr>
            </a:br>
            <a:r>
              <a:rPr lang="en-US" sz="2200" dirty="0" err="1">
                <a:latin typeface="Lato"/>
                <a:ea typeface="Lato"/>
                <a:cs typeface="Lato"/>
                <a:sym typeface="Lato"/>
              </a:rPr>
              <a:t>manager_id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-US" sz="2200" dirty="0" err="1">
                <a:latin typeface="Lato"/>
                <a:ea typeface="Lato"/>
                <a:cs typeface="Lato"/>
                <a:sym typeface="Lato"/>
              </a:rPr>
              <a:t>employee_id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89" name="Google Shape;489;p66"/>
          <p:cNvSpPr txBox="1"/>
          <p:nvPr/>
        </p:nvSpPr>
        <p:spPr>
          <a:xfrm>
            <a:off x="246888" y="1689618"/>
            <a:ext cx="8582062" cy="1208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endParaRPr lang="en-US"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</a:t>
            </a:r>
            <a:endParaRPr sz="22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JOIN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jobs j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USING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200" b="1" dirty="0" err="1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job_id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22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64023" y="3305291"/>
            <a:ext cx="4158461" cy="3452125"/>
            <a:chOff x="5703585" y="2948675"/>
            <a:chExt cx="4334468" cy="36004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3585" y="2948675"/>
              <a:ext cx="1733550" cy="36004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8678" y="3480187"/>
              <a:ext cx="2619375" cy="15906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73342" y="108143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The OUTER JOINs: 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LEFT, RIGHT, FULL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Alternative JOIN Syntax: 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WHERE JOIN, 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NATURAL, 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USING,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○"/>
            </a:pPr>
            <a:r>
              <a:rPr lang="en-US" sz="2200" dirty="0"/>
              <a:t>CROSS JOIN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>
            <a:spLocks noGrp="1"/>
          </p:cNvSpPr>
          <p:nvPr>
            <p:ph type="title"/>
          </p:nvPr>
        </p:nvSpPr>
        <p:spPr>
          <a:xfrm>
            <a:off x="539511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CROSS JOIN</a:t>
            </a:r>
            <a:endParaRPr dirty="0"/>
          </a:p>
        </p:txBody>
      </p:sp>
      <p:sp>
        <p:nvSpPr>
          <p:cNvPr id="495" name="Google Shape;495;p67"/>
          <p:cNvSpPr txBox="1">
            <a:spLocks noGrp="1"/>
          </p:cNvSpPr>
          <p:nvPr>
            <p:ph type="body" idx="1"/>
          </p:nvPr>
        </p:nvSpPr>
        <p:spPr>
          <a:xfrm>
            <a:off x="310896" y="871121"/>
            <a:ext cx="8444054" cy="5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CROSS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JOIN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will take EVERY row in one table and join it to every row in the 2nd table: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If there were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1000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rows in Employees 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200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rows in Jobs. </a:t>
            </a:r>
          </a:p>
          <a:p>
            <a:pPr marL="342900" indent="-342900">
              <a:spcBef>
                <a:spcPts val="1800"/>
              </a:spcBef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would result in 1000 * 200 =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200,000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rows!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this will also happen if you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WHERE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syntax to join a Primary key and Foreign key and forget to use a condition in your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WHERE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clause!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Is also referred to a </a:t>
            </a:r>
            <a:r>
              <a:rPr lang="en-US" b="1" dirty="0"/>
              <a:t>CARTESIAN JOIN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67"/>
          <p:cNvSpPr txBox="1">
            <a:spLocks noGrp="1"/>
          </p:cNvSpPr>
          <p:nvPr>
            <p:ph type="sldNum" idx="12"/>
          </p:nvPr>
        </p:nvSpPr>
        <p:spPr>
          <a:xfrm>
            <a:off x="473344" y="6049505"/>
            <a:ext cx="11277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97" name="Google Shape;497;p67"/>
          <p:cNvSpPr txBox="1"/>
          <p:nvPr/>
        </p:nvSpPr>
        <p:spPr>
          <a:xfrm>
            <a:off x="456650" y="1735338"/>
            <a:ext cx="8463190" cy="1208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e.first_name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e.last_name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j.job_title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employees e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CROSS JOIN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jobs j;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36149" y="66607"/>
            <a:ext cx="8139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JOIN Syntax - CROSS JOIN Example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456650" y="4759184"/>
            <a:ext cx="82983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Why would you want this?  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Answer: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Mining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(not in the scope of our course!)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68"/>
          <p:cNvSpPr txBox="1">
            <a:spLocks noGrp="1"/>
          </p:cNvSpPr>
          <p:nvPr>
            <p:ph type="sldNum" idx="12"/>
          </p:nvPr>
        </p:nvSpPr>
        <p:spPr>
          <a:xfrm>
            <a:off x="473344" y="6049505"/>
            <a:ext cx="11277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pic>
        <p:nvPicPr>
          <p:cNvPr id="505" name="Google Shape;5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62" y="2405090"/>
            <a:ext cx="7730275" cy="22986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06" name="Google Shape;50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5" y="868459"/>
            <a:ext cx="2906753" cy="1457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07" name="Google Shape;50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675" y="1097059"/>
            <a:ext cx="4740274" cy="125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472184" y="1673352"/>
            <a:ext cx="1682496" cy="2651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4674" y="1638881"/>
            <a:ext cx="4562397" cy="2651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4674" y="1904057"/>
            <a:ext cx="4562397" cy="2651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3475" y="3230080"/>
            <a:ext cx="6651573" cy="2651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33475" y="3996289"/>
            <a:ext cx="6651573" cy="2651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>
            <a:spLocks noGrp="1"/>
          </p:cNvSpPr>
          <p:nvPr>
            <p:ph type="title"/>
          </p:nvPr>
        </p:nvSpPr>
        <p:spPr>
          <a:xfrm>
            <a:off x="473344" y="16719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Equality JOIN</a:t>
            </a:r>
            <a:endParaRPr dirty="0"/>
          </a:p>
        </p:txBody>
      </p:sp>
      <p:sp>
        <p:nvSpPr>
          <p:cNvPr id="513" name="Google Shape;513;p69"/>
          <p:cNvSpPr txBox="1">
            <a:spLocks noGrp="1"/>
          </p:cNvSpPr>
          <p:nvPr>
            <p:ph type="body" idx="1"/>
          </p:nvPr>
        </p:nvSpPr>
        <p:spPr>
          <a:xfrm>
            <a:off x="365760" y="980849"/>
            <a:ext cx="8604504" cy="5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In all of our examples we have assumed that we want to join based on the </a:t>
            </a:r>
            <a:r>
              <a:rPr lang="en-US" sz="2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Primary Key 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being equal in value to the </a:t>
            </a:r>
            <a:r>
              <a:rPr lang="en-US" sz="2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Foreign Key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. 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This is sometimes called an </a:t>
            </a:r>
            <a:r>
              <a:rPr lang="en-US" sz="2600" b="1" dirty="0" err="1">
                <a:latin typeface="Lato"/>
                <a:ea typeface="Lato"/>
                <a:cs typeface="Lato"/>
                <a:sym typeface="Lato"/>
              </a:rPr>
              <a:t>Equi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-JOIN</a:t>
            </a: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i="1" dirty="0">
                <a:latin typeface="Lato"/>
                <a:ea typeface="Lato"/>
                <a:cs typeface="Lato"/>
                <a:sym typeface="Lato"/>
              </a:rPr>
              <a:t>(or Equality Join).</a:t>
            </a:r>
            <a:endParaRPr sz="260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>
                <a:latin typeface="Lato"/>
                <a:ea typeface="Lato"/>
                <a:cs typeface="Lato"/>
                <a:sym typeface="Lato"/>
              </a:rPr>
              <a:t>This is the most common type of join and we will be using this kind of join throughout the course.</a:t>
            </a:r>
            <a:endParaRPr sz="2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69"/>
          <p:cNvSpPr txBox="1">
            <a:spLocks noGrp="1"/>
          </p:cNvSpPr>
          <p:nvPr>
            <p:ph type="sldNum" idx="12"/>
          </p:nvPr>
        </p:nvSpPr>
        <p:spPr>
          <a:xfrm>
            <a:off x="473344" y="6049505"/>
            <a:ext cx="11277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1"/>
          <p:cNvSpPr txBox="1">
            <a:spLocks noGrp="1"/>
          </p:cNvSpPr>
          <p:nvPr>
            <p:ph type="title"/>
          </p:nvPr>
        </p:nvSpPr>
        <p:spPr>
          <a:xfrm>
            <a:off x="456648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528" name="Google Shape;528;p71"/>
          <p:cNvSpPr txBox="1">
            <a:spLocks noGrp="1"/>
          </p:cNvSpPr>
          <p:nvPr>
            <p:ph type="body" idx="1"/>
          </p:nvPr>
        </p:nvSpPr>
        <p:spPr>
          <a:xfrm>
            <a:off x="456648" y="87112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covered: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A review of Tables relationships: </a:t>
            </a:r>
            <a:endParaRPr sz="2200" b="1" dirty="0"/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Keys and ERD basics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JOIN ON Syntax:</a:t>
            </a:r>
            <a:endParaRPr sz="2200" b="1" dirty="0"/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Table prefixes (qualifying) and Aliases</a:t>
            </a:r>
            <a:endParaRPr sz="2200" dirty="0"/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Joining multiple tables</a:t>
            </a:r>
            <a:endParaRPr sz="2200" dirty="0"/>
          </a:p>
          <a:p>
            <a:pPr marL="4572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INNER vs OUTER JOIN</a:t>
            </a:r>
            <a:endParaRPr sz="2200" b="1" dirty="0"/>
          </a:p>
          <a:p>
            <a:pPr marL="4572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Alternative JOIN Syntax: </a:t>
            </a:r>
            <a:endParaRPr sz="2200" b="1" dirty="0"/>
          </a:p>
          <a:p>
            <a:pPr marL="914400" lvl="1" indent="-3683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200"/>
              <a:buChar char="○"/>
            </a:pPr>
            <a:r>
              <a:rPr lang="en-US" sz="2200" dirty="0"/>
              <a:t>WHERE, NATURAL, USING, CROSSJOIN</a:t>
            </a:r>
            <a:endParaRPr sz="2200" dirty="0"/>
          </a:p>
        </p:txBody>
      </p:sp>
      <p:sp>
        <p:nvSpPr>
          <p:cNvPr id="529" name="Google Shape;529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 Next . . .</a:t>
            </a:r>
            <a:endParaRPr dirty="0"/>
          </a:p>
        </p:txBody>
      </p:sp>
      <p:sp>
        <p:nvSpPr>
          <p:cNvPr id="535" name="Google Shape;535;p72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/>
              <a:t>We will be learning about SET Operators:</a:t>
            </a:r>
            <a:endParaRPr b="1" dirty="0"/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UNION ALL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UNION</a:t>
            </a:r>
            <a:endParaRPr dirty="0"/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INTERSECT</a:t>
            </a:r>
            <a:endParaRPr dirty="0"/>
          </a:p>
        </p:txBody>
      </p:sp>
      <p:sp>
        <p:nvSpPr>
          <p:cNvPr id="536" name="Google Shape;536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OUTER JOIN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214604" y="927296"/>
            <a:ext cx="8584638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Not everything can be handled by an INNER JOIN. Some data is lost when the keys do not match.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Remember when we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EXCLUDED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Regions without Countries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and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Countries without Regions</a:t>
            </a:r>
            <a:r>
              <a:rPr lang="en-US" sz="2600" dirty="0"/>
              <a:t>?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In these slides we will see how to solve for these problems.</a:t>
            </a:r>
            <a:endParaRPr sz="2600"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309117" y="3242121"/>
            <a:ext cx="6904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3642" y="3271252"/>
            <a:ext cx="6904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59827" y="2037154"/>
            <a:ext cx="3769583" cy="2646813"/>
            <a:chOff x="5159827" y="2037154"/>
            <a:chExt cx="3769583" cy="2646813"/>
          </a:xfrm>
        </p:grpSpPr>
        <p:grpSp>
          <p:nvGrpSpPr>
            <p:cNvPr id="4" name="Group 3"/>
            <p:cNvGrpSpPr/>
            <p:nvPr/>
          </p:nvGrpSpPr>
          <p:grpSpPr>
            <a:xfrm>
              <a:off x="5159827" y="2037154"/>
              <a:ext cx="3769583" cy="2646813"/>
              <a:chOff x="5159827" y="2037154"/>
              <a:chExt cx="3769583" cy="264681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159827" y="2037154"/>
                <a:ext cx="3769583" cy="2646813"/>
                <a:chOff x="5159827" y="2037154"/>
                <a:chExt cx="3769583" cy="2646813"/>
              </a:xfrm>
            </p:grpSpPr>
            <p:pic>
              <p:nvPicPr>
                <p:cNvPr id="5" name="Google Shape;472;p6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159827" y="2037154"/>
                  <a:ext cx="3769583" cy="26468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" name="TextBox 1"/>
                <p:cNvSpPr txBox="1"/>
                <p:nvPr/>
              </p:nvSpPr>
              <p:spPr>
                <a:xfrm>
                  <a:off x="5309117" y="2908969"/>
                  <a:ext cx="85841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Regions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833041" y="2934344"/>
                  <a:ext cx="96106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Countries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5500401" y="3242121"/>
                <a:ext cx="4991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294925" y="3242120"/>
              <a:ext cx="4991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502925" y="951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OUTER JOIN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473342" y="929271"/>
            <a:ext cx="8325900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To get the rows that do not match in an INNER JOIN, we need an </a:t>
            </a: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OUTER JOIN</a:t>
            </a:r>
            <a:r>
              <a:rPr lang="en-US" sz="2800" dirty="0"/>
              <a:t>.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dirty="0"/>
              <a:t>There are 3 types of </a:t>
            </a:r>
            <a:r>
              <a:rPr lang="en-US" sz="2800" b="1" dirty="0"/>
              <a:t>OUTER</a:t>
            </a:r>
            <a:r>
              <a:rPr lang="en-US" sz="2800" dirty="0"/>
              <a:t> JOINS:</a:t>
            </a:r>
            <a:endParaRPr sz="2800" dirty="0"/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LEFT</a:t>
            </a:r>
            <a:endParaRPr sz="2800" dirty="0"/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RIGHT</a:t>
            </a:r>
            <a:endParaRPr sz="2800" dirty="0"/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8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FULL</a:t>
            </a:r>
            <a:endParaRPr sz="2800"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473342" y="5967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LEFT OUTER JOIN</a:t>
            </a:r>
            <a:endParaRPr dirty="0"/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297924" y="822960"/>
            <a:ext cx="8626619" cy="53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The </a:t>
            </a:r>
            <a:r>
              <a:rPr lang="en-US" sz="26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LEFT OUTER JOIN</a:t>
            </a:r>
            <a:r>
              <a:rPr lang="en-US" sz="2600" dirty="0"/>
              <a:t> will return everything the INNER JOIN returned, in addition to any results that would have been missed on the 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LEFT </a:t>
            </a:r>
            <a:r>
              <a:rPr lang="en-US" sz="2600" dirty="0"/>
              <a:t>table.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 err="1">
                <a:latin typeface="Lato"/>
                <a:ea typeface="Lato"/>
                <a:cs typeface="Lato"/>
                <a:sym typeface="Lato"/>
              </a:rPr>
              <a:t>TableA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dirty="0"/>
              <a:t>(left) is Regions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 err="1">
                <a:latin typeface="Lato"/>
                <a:ea typeface="Lato"/>
                <a:cs typeface="Lato"/>
                <a:sym typeface="Lato"/>
              </a:rPr>
              <a:t>TableB</a:t>
            </a:r>
            <a:r>
              <a:rPr lang="en-US" sz="2600" dirty="0"/>
              <a:t> (right)</a:t>
            </a: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 dirty="0"/>
              <a:t>is Countries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LEFT OUTER </a:t>
            </a:r>
            <a:r>
              <a:rPr lang="en-US" sz="2600" dirty="0"/>
              <a:t>JOIN results:</a:t>
            </a:r>
          </a:p>
          <a:p>
            <a:pPr indent="-457200"/>
            <a:r>
              <a:rPr lang="en-US" sz="2600" dirty="0"/>
              <a:t>All Regions</a:t>
            </a:r>
          </a:p>
          <a:p>
            <a:pPr indent="-457200"/>
            <a:r>
              <a:rPr lang="en-US" sz="2600" dirty="0"/>
              <a:t>Countries with Regions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600" dirty="0"/>
            </a:br>
            <a:r>
              <a:rPr lang="en-US" sz="2600" b="1" dirty="0">
                <a:latin typeface="Lato"/>
                <a:ea typeface="Lato"/>
                <a:cs typeface="Lato"/>
                <a:sym typeface="Lato"/>
              </a:rPr>
              <a:t>Excluded </a:t>
            </a:r>
            <a:r>
              <a:rPr lang="en-US" sz="2600" dirty="0"/>
              <a:t>from results:</a:t>
            </a:r>
          </a:p>
          <a:p>
            <a:pPr indent="-457200"/>
            <a:r>
              <a:rPr lang="en-US" sz="2600" dirty="0"/>
              <a:t>Countries not assigned to a Region!</a:t>
            </a:r>
            <a:endParaRPr sz="2600"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4257376" y="2026634"/>
            <a:ext cx="2932800" cy="29328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D9D9"/>
              </a:highlight>
            </a:endParaRPr>
          </a:p>
        </p:txBody>
      </p:sp>
      <p:sp>
        <p:nvSpPr>
          <p:cNvPr id="288" name="Google Shape;288;p43"/>
          <p:cNvSpPr/>
          <p:nvPr/>
        </p:nvSpPr>
        <p:spPr>
          <a:xfrm>
            <a:off x="6067113" y="2026634"/>
            <a:ext cx="2932800" cy="29328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4460875" y="2795559"/>
            <a:ext cx="14448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Lato"/>
                <a:ea typeface="Lato"/>
                <a:cs typeface="Lato"/>
                <a:sym typeface="Lato"/>
              </a:rPr>
              <a:t>TableA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Lato"/>
                <a:ea typeface="Lato"/>
                <a:cs typeface="Lato"/>
                <a:sym typeface="Lato"/>
              </a:rPr>
              <a:t>LEFT</a:t>
            </a:r>
            <a:br>
              <a:rPr lang="en-US" sz="2400" b="1">
                <a:latin typeface="Lato"/>
                <a:ea typeface="Lato"/>
                <a:cs typeface="Lato"/>
                <a:sym typeface="Lato"/>
              </a:rPr>
            </a:br>
            <a:r>
              <a:rPr lang="en-US" sz="2400" b="1">
                <a:latin typeface="Lato"/>
                <a:ea typeface="Lato"/>
                <a:cs typeface="Lato"/>
                <a:sym typeface="Lato"/>
              </a:rPr>
              <a:t>OUTER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5856650" y="3067933"/>
            <a:ext cx="16107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INNER JOIN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7244950" y="2865534"/>
            <a:ext cx="15078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TableB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RIGHT</a:t>
            </a:r>
            <a:br>
              <a:rPr lang="en-US" sz="240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>
                <a:latin typeface="Lato Light"/>
                <a:ea typeface="Lato Light"/>
                <a:cs typeface="Lato Light"/>
                <a:sym typeface="Lato Light"/>
              </a:rPr>
              <a:t>OUTER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LEFT OUTER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1"/>
          </p:nvPr>
        </p:nvSpPr>
        <p:spPr>
          <a:xfrm>
            <a:off x="100584" y="1465382"/>
            <a:ext cx="8453921" cy="503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following SQL will return: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Regions without Countries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Regions with Countries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Countries with Regions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IMPORTANT QUESTION: </a:t>
            </a:r>
            <a:r>
              <a:rPr lang="en-US" sz="2000" dirty="0"/>
              <a:t>What makes the Regions Table the LEFT table?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</a:rPr>
              <a:t>ANSWER: </a:t>
            </a:r>
            <a:r>
              <a:rPr lang="en-US" sz="2000" dirty="0"/>
              <a:t>It was called first. That’s it. :)</a:t>
            </a:r>
            <a:endParaRPr sz="2000" dirty="0"/>
          </a:p>
        </p:txBody>
      </p:sp>
      <p:sp>
        <p:nvSpPr>
          <p:cNvPr id="298" name="Google Shape;298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9" name="Google Shape;299;p44"/>
          <p:cNvSpPr txBox="1"/>
          <p:nvPr/>
        </p:nvSpPr>
        <p:spPr>
          <a:xfrm>
            <a:off x="482486" y="3200464"/>
            <a:ext cx="7833300" cy="175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c.country_name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regions r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LEFT OUTER JOIN 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countries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r.region_id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0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c.region_id</a:t>
            </a:r>
            <a:r>
              <a:rPr lang="en-US" sz="20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" name="Google Shape;287;p43"/>
          <p:cNvSpPr/>
          <p:nvPr/>
        </p:nvSpPr>
        <p:spPr>
          <a:xfrm>
            <a:off x="4407408" y="457200"/>
            <a:ext cx="2799066" cy="260604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D9D9"/>
              </a:highlight>
            </a:endParaRPr>
          </a:p>
        </p:txBody>
      </p:sp>
      <p:sp>
        <p:nvSpPr>
          <p:cNvPr id="11" name="Google Shape;288;p43"/>
          <p:cNvSpPr/>
          <p:nvPr/>
        </p:nvSpPr>
        <p:spPr>
          <a:xfrm>
            <a:off x="6134622" y="457200"/>
            <a:ext cx="2799066" cy="260604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89;p43"/>
          <p:cNvSpPr txBox="1"/>
          <p:nvPr/>
        </p:nvSpPr>
        <p:spPr>
          <a:xfrm>
            <a:off x="4498848" y="856894"/>
            <a:ext cx="1583499" cy="9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Lato"/>
                <a:ea typeface="Lato"/>
                <a:cs typeface="Lato"/>
                <a:sym typeface="Lato"/>
              </a:rPr>
              <a:t>TableA</a:t>
            </a: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 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LEFT</a:t>
            </a:r>
            <a:br>
              <a:rPr lang="en-US" sz="2400" dirty="0"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OUTER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290;p43"/>
          <p:cNvSpPr txBox="1"/>
          <p:nvPr/>
        </p:nvSpPr>
        <p:spPr>
          <a:xfrm>
            <a:off x="5966132" y="984664"/>
            <a:ext cx="1537253" cy="144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Google Shape;291;p43"/>
          <p:cNvSpPr txBox="1"/>
          <p:nvPr/>
        </p:nvSpPr>
        <p:spPr>
          <a:xfrm>
            <a:off x="7561646" y="876144"/>
            <a:ext cx="1439045" cy="89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Lato Light"/>
                <a:ea typeface="Lato Light"/>
                <a:cs typeface="Lato Light"/>
                <a:sym typeface="Lato Light"/>
              </a:rPr>
              <a:t>TableB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RIGHT</a:t>
            </a:r>
            <a:b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OUTER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LEFT OUTER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body" idx="1"/>
          </p:nvPr>
        </p:nvSpPr>
        <p:spPr>
          <a:xfrm>
            <a:off x="354186" y="690725"/>
            <a:ext cx="83259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Assuming the tables contain the following data, this would be the result of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LEFT </a:t>
            </a:r>
            <a:r>
              <a:rPr lang="en-US" dirty="0"/>
              <a:t>OUTER JOIN:</a:t>
            </a:r>
            <a:endParaRPr dirty="0"/>
          </a:p>
        </p:txBody>
      </p:sp>
      <p:sp>
        <p:nvSpPr>
          <p:cNvPr id="306" name="Google Shape;306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7" name="Google Shape;307;p45"/>
          <p:cNvSpPr txBox="1"/>
          <p:nvPr/>
        </p:nvSpPr>
        <p:spPr>
          <a:xfrm>
            <a:off x="448061" y="1645800"/>
            <a:ext cx="42612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region_name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 ---------------------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1 Europe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2 Americas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 Middle Earth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4963436" y="1645800"/>
            <a:ext cx="3345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id 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country_name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</a:t>
            </a:r>
            <a:endParaRPr sz="1600" b="1" dirty="0">
              <a:solidFill>
                <a:srgbClr val="C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 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lvl="0"/>
            <a:r>
              <a:rPr lang="de-DE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BE Belgium      1         </a:t>
            </a:r>
          </a:p>
          <a:p>
            <a:pPr lvl="0"/>
            <a:r>
              <a:rPr lang="de-DE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 Switzerland  1        </a:t>
            </a:r>
            <a:endParaRPr lang="en-US"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AR Argentina    2       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AT Atlantis     NULL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872436" y="3367250"/>
            <a:ext cx="72894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REGION_ID REGION_NAME  COUNTRY_ID COUNTRY_NAME   REGION_ID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 ------------ ---------- -------------- 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BE 	     Belgium    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Europe       CH 	     Switzerland    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      Americas     AR	     Argentina      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         Middle Earth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r>
              <a:rPr lang="en-US" sz="1600" b="1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0313" y="5079876"/>
            <a:ext cx="463600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400"/>
            </a:pPr>
            <a:r>
              <a:rPr lang="en-US" sz="23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"/>
              </a:rPr>
              <a:t>Note:  </a:t>
            </a:r>
            <a:r>
              <a:rPr lang="en-US" sz="23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"/>
              </a:rPr>
              <a:t>LEFT OUTER </a:t>
            </a:r>
            <a:r>
              <a:rPr lang="en-US" sz="23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JOIN results:</a:t>
            </a:r>
          </a:p>
          <a:p>
            <a:pPr marL="1427163" indent="-3937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All Regions</a:t>
            </a:r>
          </a:p>
          <a:p>
            <a:pPr marL="1427163" indent="-3937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Countries with Regions</a:t>
            </a:r>
          </a:p>
          <a:p>
            <a:pPr marL="1033463"/>
            <a:endParaRPr lang="en-US" sz="23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3436" y="5088700"/>
            <a:ext cx="40616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"/>
              </a:rPr>
              <a:t>Note2: </a:t>
            </a:r>
            <a:r>
              <a:rPr lang="en-US" sz="23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"/>
              </a:rPr>
              <a:t>Excluded </a:t>
            </a:r>
            <a:r>
              <a:rPr lang="en-US" sz="2300" dirty="0">
                <a:solidFill>
                  <a:schemeClr val="accent1"/>
                </a:solidFill>
                <a:latin typeface="Lato Light"/>
                <a:ea typeface="Lato Light"/>
                <a:cs typeface="Lato Light"/>
              </a:rPr>
              <a:t>from results: Countries not assigned to a Region</a:t>
            </a:r>
          </a:p>
          <a:p>
            <a:endParaRPr lang="en-US" sz="23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body" idx="1"/>
          </p:nvPr>
        </p:nvSpPr>
        <p:spPr>
          <a:xfrm>
            <a:off x="292608" y="1019186"/>
            <a:ext cx="8506634" cy="523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RIGHT OUTER JOIN</a:t>
            </a:r>
            <a:r>
              <a:rPr lang="en-US" dirty="0"/>
              <a:t> will return everything the INNER JOIN returned, in addition to any results that would have been missed on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RIGHT </a:t>
            </a:r>
            <a:r>
              <a:rPr lang="en-US" dirty="0"/>
              <a:t>table.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TableA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(left) is Regions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TableB</a:t>
            </a:r>
            <a:r>
              <a:rPr lang="en-US" dirty="0"/>
              <a:t> (right)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is Countries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RIGHT OUTER </a:t>
            </a:r>
            <a:r>
              <a:rPr lang="en-US" dirty="0"/>
              <a:t>JOIN results:</a:t>
            </a:r>
          </a:p>
          <a:p>
            <a:pPr marL="342900" indent="-342900"/>
            <a:r>
              <a:rPr lang="en-US" dirty="0"/>
              <a:t>All Countries</a:t>
            </a:r>
          </a:p>
          <a:p>
            <a:pPr marL="342900" indent="-342900"/>
            <a:r>
              <a:rPr lang="en-US" dirty="0"/>
              <a:t>Regions with Countries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Excluded </a:t>
            </a:r>
            <a:r>
              <a:rPr lang="en-US" dirty="0"/>
              <a:t>from results:</a:t>
            </a:r>
            <a:endParaRPr dirty="0"/>
          </a:p>
          <a:p>
            <a:pPr marL="342900" indent="-342900"/>
            <a:r>
              <a:rPr lang="en-US" dirty="0"/>
              <a:t>Regions with no countries!</a:t>
            </a:r>
            <a:endParaRPr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503767" y="1248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JOIN - RIGHT OUTER JOIN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7" name="Google Shape;317;p46"/>
          <p:cNvSpPr/>
          <p:nvPr/>
        </p:nvSpPr>
        <p:spPr>
          <a:xfrm>
            <a:off x="6037530" y="2029962"/>
            <a:ext cx="2932800" cy="29328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4431292" y="2798887"/>
            <a:ext cx="14448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Lato Light"/>
                <a:ea typeface="Lato Light"/>
                <a:cs typeface="Lato Light"/>
                <a:sym typeface="Lato Light"/>
              </a:rPr>
              <a:t>TableA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LEFT</a:t>
            </a:r>
            <a:b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OUTER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5827067" y="3071261"/>
            <a:ext cx="16107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 Light"/>
                <a:ea typeface="Lato Light"/>
                <a:cs typeface="Lato Light"/>
                <a:sym typeface="Lato Light"/>
              </a:rPr>
              <a:t>INNER JOIN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7215367" y="2868862"/>
            <a:ext cx="15078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Lato"/>
                <a:ea typeface="Lato"/>
                <a:cs typeface="Lato"/>
                <a:sym typeface="Lato"/>
              </a:rPr>
              <a:t>TableB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Lato"/>
                <a:ea typeface="Lato"/>
                <a:cs typeface="Lato"/>
                <a:sym typeface="Lato"/>
              </a:rPr>
              <a:t>RIGHT</a:t>
            </a:r>
            <a:br>
              <a:rPr lang="en-US" sz="2400" b="1">
                <a:latin typeface="Lato"/>
                <a:ea typeface="Lato"/>
                <a:cs typeface="Lato"/>
                <a:sym typeface="Lato"/>
              </a:rPr>
            </a:br>
            <a:r>
              <a:rPr lang="en-US" sz="2400" b="1">
                <a:latin typeface="Lato"/>
                <a:ea typeface="Lato"/>
                <a:cs typeface="Lato"/>
                <a:sym typeface="Lato"/>
              </a:rPr>
              <a:t>OUTER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4227793" y="2029962"/>
            <a:ext cx="2932800" cy="29328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B5B54C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FCFB0B-5FBE-49EF-97C8-5E39B20F95EA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2.xml><?xml version="1.0" encoding="utf-8"?>
<ds:datastoreItem xmlns:ds="http://schemas.openxmlformats.org/officeDocument/2006/customXml" ds:itemID="{1800A5AF-FAA4-4AFD-B77F-8B706478B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201CAA-7839-4A10-8905-5177041249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2604</Words>
  <Application>Microsoft Office PowerPoint</Application>
  <PresentationFormat>全屏显示(4:3)</PresentationFormat>
  <Paragraphs>423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Streamline</vt:lpstr>
      <vt:lpstr>Streamline</vt:lpstr>
      <vt:lpstr>Streamline</vt:lpstr>
      <vt:lpstr>SQL - Advanced JOINs</vt:lpstr>
      <vt:lpstr>In the previous slides . . .</vt:lpstr>
      <vt:lpstr>In These Slides . . .</vt:lpstr>
      <vt:lpstr>JOIN - OUTER JOIN</vt:lpstr>
      <vt:lpstr>JOIN - OUTER JOIN</vt:lpstr>
      <vt:lpstr>JOIN - LEFT OUTER JOIN</vt:lpstr>
      <vt:lpstr>JOIN - LEFT OUTER JOIN </vt:lpstr>
      <vt:lpstr>JOIN - LEFT OUTER JOIN </vt:lpstr>
      <vt:lpstr>JOIN - RIGHT OUTER JOIN</vt:lpstr>
      <vt:lpstr>JOIN - RIGHT OUTER JOIN</vt:lpstr>
      <vt:lpstr>JOIN - RIGHT OUTER JOIN</vt:lpstr>
      <vt:lpstr>JOIN - FULL OUTER JOIN</vt:lpstr>
      <vt:lpstr>JOIN - FULL OUTER JOIN</vt:lpstr>
      <vt:lpstr>JOIN - FULL OUTER JOIN</vt:lpstr>
      <vt:lpstr>JOIN - Outer Area Results Only</vt:lpstr>
      <vt:lpstr>JOIN - LEFT OUTER JOIN </vt:lpstr>
      <vt:lpstr>JOIN - LEFT OUTER JOIN </vt:lpstr>
      <vt:lpstr>PowerPoint 演示文稿</vt:lpstr>
      <vt:lpstr>JOIN - Review </vt:lpstr>
      <vt:lpstr>OUTER JOIN Practice</vt:lpstr>
      <vt:lpstr>OUTER JOIN - Practice</vt:lpstr>
      <vt:lpstr>OUTER JOIN - Practice</vt:lpstr>
      <vt:lpstr>Alternative JOIN Syntax</vt:lpstr>
      <vt:lpstr>Alternative JOIN Syntax - WHERE</vt:lpstr>
      <vt:lpstr>Alternative JOIN Syntax - WHERE</vt:lpstr>
      <vt:lpstr>Alternative JOIN Syntax - WHERE</vt:lpstr>
      <vt:lpstr>Alternative JOIN Syntax - NATURAL JOIN</vt:lpstr>
      <vt:lpstr>Alternative JOIN Syntax - NATURAL JOIN</vt:lpstr>
      <vt:lpstr>Alternative JOIN Syntax - JOIN USING</vt:lpstr>
      <vt:lpstr>Alternative JOIN Syntax - CROSS JOIN</vt:lpstr>
      <vt:lpstr>Alternative JOIN Syntax - CROSS JOIN Example</vt:lpstr>
      <vt:lpstr>Equality JOIN</vt:lpstr>
      <vt:lpstr>Summary</vt:lpstr>
      <vt:lpstr>Up Next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Advanced JOINs</dc:title>
  <cp:lastModifiedBy>Buck</cp:lastModifiedBy>
  <cp:revision>36</cp:revision>
  <dcterms:modified xsi:type="dcterms:W3CDTF">2022-12-30T00:07:44Z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