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2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IBM Plex Mono" panose="020B0509050203000203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Light" panose="020F050202020403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473B2-CD6E-4B7F-B8DD-E96E3F94A5D9}" v="12" dt="2022-01-11T22:19:30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5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17d865ac6_0_7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917d865ac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0209d2627_0_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90209d262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17d865ac6_0_2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917d865ac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865ac6_0_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917d865a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0209d2627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90209d262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17d865ac6_0_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917d865a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17d865ac6_0_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917d865ac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17d865ac6_0_9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g917d865ac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bd965f89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5bd965f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227f1f863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9227f1f8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0209be782_0_24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90209be78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0209be782_0_2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90209be782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227f1f863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9227f1f8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0209d2627_0_3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90209d262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17d865ac6_0_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917d865a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17d865ac6_0_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917d865ac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8" name="Google Shape;128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5" name="Google Shape;135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58" name="Google Shape;158;p2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65" name="Google Shape;16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22850" y="94336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27500" y="763056"/>
            <a:ext cx="8289000" cy="53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94" name="Google Shape;194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98" name="Google Shape;19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09" name="Google Shape;209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16" name="Google Shape;216;p3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220" name="Google Shape;22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31" name="Google Shape;231;p34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6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238" name="Google Shape;238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6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34354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97351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22043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73342" y="31578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473342" y="1382595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SET Operators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UNION ALL</a:t>
            </a:r>
            <a:endParaRPr dirty="0"/>
          </a:p>
        </p:txBody>
      </p:sp>
      <p:sp>
        <p:nvSpPr>
          <p:cNvPr id="322" name="Google Shape;322;p47"/>
          <p:cNvSpPr txBox="1">
            <a:spLocks noGrp="1"/>
          </p:cNvSpPr>
          <p:nvPr>
            <p:ph type="body" idx="1"/>
          </p:nvPr>
        </p:nvSpPr>
        <p:spPr>
          <a:xfrm>
            <a:off x="246888" y="951850"/>
            <a:ext cx="8787384" cy="494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Why would we want to use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UNION ALL</a:t>
            </a:r>
            <a:r>
              <a:rPr lang="en-US" b="1" dirty="0"/>
              <a:t>?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You may want duplicates</a:t>
            </a:r>
            <a:endParaRPr dirty="0"/>
          </a:p>
          <a:p>
            <a:pPr marL="342900" indent="-342900">
              <a:lnSpc>
                <a:spcPct val="115000"/>
              </a:lnSpc>
            </a:pPr>
            <a:endParaRPr dirty="0"/>
          </a:p>
          <a:p>
            <a:pPr marL="342900" indent="-342900">
              <a:lnSpc>
                <a:spcPct val="115000"/>
              </a:lnSpc>
            </a:pPr>
            <a:r>
              <a:rPr lang="en-US" dirty="0"/>
              <a:t>Another factor is running time</a:t>
            </a:r>
            <a:endParaRPr dirty="0"/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No filtering or comparisons are required here, just two sets of data combined into a  single result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Imagine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LARGE tables of over 1 million records</a:t>
            </a:r>
            <a:r>
              <a:rPr lang="en-US" dirty="0"/>
              <a:t> with even 1 comparison per row! That will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definitely slow things down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23" name="Google Shape;323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24" name="Google Shape;3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47" y="1016463"/>
            <a:ext cx="33623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title"/>
          </p:nvPr>
        </p:nvSpPr>
        <p:spPr>
          <a:xfrm>
            <a:off x="502925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UNION</a:t>
            </a:r>
            <a:endParaRPr dirty="0"/>
          </a:p>
        </p:txBody>
      </p:sp>
      <p:sp>
        <p:nvSpPr>
          <p:cNvPr id="330" name="Google Shape;330;p48"/>
          <p:cNvSpPr txBox="1">
            <a:spLocks noGrp="1"/>
          </p:cNvSpPr>
          <p:nvPr>
            <p:ph type="body" idx="1"/>
          </p:nvPr>
        </p:nvSpPr>
        <p:spPr>
          <a:xfrm>
            <a:off x="473341" y="979283"/>
            <a:ext cx="8442059" cy="4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  <a:r>
              <a:rPr lang="en-US" b="1" dirty="0"/>
              <a:t> operator: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results of both SELECT statements combined.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Duplicates are eliminated. </a:t>
            </a:r>
            <a:r>
              <a:rPr lang="en-US" dirty="0"/>
              <a:t>Data found in </a:t>
            </a:r>
            <a:r>
              <a:rPr lang="en-US" b="1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dirty="0"/>
              <a:t> will show only </a:t>
            </a:r>
            <a:r>
              <a:rPr lang="en-US" b="1" dirty="0"/>
              <a:t>once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  <a:r>
              <a:rPr lang="en-US" dirty="0"/>
              <a:t> results: </a:t>
            </a:r>
            <a:r>
              <a:rPr lang="en-US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-US" b="1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dirty="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370" y="3059983"/>
            <a:ext cx="33623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473342" y="10273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UNION</a:t>
            </a:r>
            <a:endParaRPr dirty="0"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539501" y="924419"/>
            <a:ext cx="8325900" cy="4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The following SQL will return both of these result combined: </a:t>
            </a:r>
            <a:endParaRPr b="1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Employees whose salary is between 0 and 4000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Employees whose salary is between 3000 and 5000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Employees with salaries between 3000 to 4000 will display only </a:t>
            </a:r>
            <a:r>
              <a:rPr lang="en-US" b="1" dirty="0"/>
              <a:t>once</a:t>
            </a:r>
            <a:r>
              <a:rPr lang="en-US" dirty="0"/>
              <a:t>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39" name="Google Shape;339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256033" y="3259319"/>
            <a:ext cx="8732520" cy="279400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BETWEEN 0 AND 4000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e2.first_name, e2.last_name, e2.salary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e2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e2.salary BETWEEN 3000 AND 5000;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>
            <a:spLocks noGrp="1"/>
          </p:cNvSpPr>
          <p:nvPr>
            <p:ph type="title"/>
          </p:nvPr>
        </p:nvSpPr>
        <p:spPr>
          <a:xfrm>
            <a:off x="502925" y="1300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UNION</a:t>
            </a:r>
            <a:endParaRPr dirty="0"/>
          </a:p>
        </p:txBody>
      </p:sp>
      <p:sp>
        <p:nvSpPr>
          <p:cNvPr id="346" name="Google Shape;346;p50"/>
          <p:cNvSpPr txBox="1">
            <a:spLocks noGrp="1"/>
          </p:cNvSpPr>
          <p:nvPr>
            <p:ph type="body" idx="1"/>
          </p:nvPr>
        </p:nvSpPr>
        <p:spPr>
          <a:xfrm>
            <a:off x="409050" y="850150"/>
            <a:ext cx="83259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Assuming the results contain the following data, this would be the result of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UNION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SET operator:</a:t>
            </a:r>
            <a:endParaRPr dirty="0"/>
          </a:p>
        </p:txBody>
      </p:sp>
      <p:sp>
        <p:nvSpPr>
          <p:cNvPr id="347" name="Google Shape;347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8" name="Google Shape;348;p50"/>
          <p:cNvSpPr txBox="1"/>
          <p:nvPr/>
        </p:nvSpPr>
        <p:spPr>
          <a:xfrm>
            <a:off x="502925" y="2106048"/>
            <a:ext cx="3934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Donald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OConnell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2600    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Shelli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Baida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2900 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</a:t>
            </a:r>
            <a:r>
              <a:rPr lang="en-US" sz="16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Khoo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3100 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4528625" y="2106048"/>
            <a:ext cx="3934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Khoo        3100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Jennifer    Whalen      4400 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Diana       Lorentz     4200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470100" y="3751298"/>
            <a:ext cx="3934500" cy="1890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Donald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OConnell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2600  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Shelli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Baida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2900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</a:t>
            </a:r>
            <a:r>
              <a:rPr lang="en-US" sz="16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Khoo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3100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Jennifer    Whalen      4400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Diana       Lorentz     4200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4528625" y="3751298"/>
            <a:ext cx="4494000" cy="2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Alexander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Khoo</a:t>
            </a:r>
            <a:r>
              <a:rPr lang="en-US" sz="2200" dirty="0"/>
              <a:t> has a salary between 0 and 4000, they also have a salary between 3000 and 5000.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In a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UNION</a:t>
            </a:r>
            <a:r>
              <a:rPr lang="en-US" sz="2200" dirty="0"/>
              <a:t>, the result is only shown </a:t>
            </a:r>
            <a:r>
              <a:rPr lang="en-US" sz="2200" b="1" dirty="0"/>
              <a:t>once</a:t>
            </a:r>
            <a:r>
              <a:rPr lang="en-US" sz="2200" dirty="0"/>
              <a:t>!</a:t>
            </a:r>
            <a:endParaRPr sz="2200" dirty="0"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109727" y="1763273"/>
            <a:ext cx="891289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        Salaries between 0 and 4000              Salaries between 3000 and 5000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INTERSECT</a:t>
            </a:r>
            <a:endParaRPr dirty="0"/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473342" y="933563"/>
            <a:ext cx="8378050" cy="4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/>
              <a:t>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INTERSECT</a:t>
            </a:r>
            <a:r>
              <a:rPr lang="en-US" sz="2300" b="1" dirty="0"/>
              <a:t> operator:</a:t>
            </a:r>
            <a:endParaRPr sz="23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Returns only those rows in both SELECT results.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300" dirty="0"/>
            </a:br>
            <a:r>
              <a:rPr lang="en-US" sz="2300" dirty="0"/>
              <a:t>Results from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300" dirty="0"/>
              <a:t> and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sz="2300" dirty="0"/>
              <a:t> are completely removed from the result.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INTERSECT</a:t>
            </a:r>
            <a:r>
              <a:rPr lang="en-US" sz="2300" dirty="0"/>
              <a:t> results: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b="1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 </a:t>
            </a:r>
            <a:endParaRPr sz="2300" b="1" dirty="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54" y="3279432"/>
            <a:ext cx="3377874" cy="203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473342" y="1167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INTERSECT</a:t>
            </a:r>
            <a:endParaRPr dirty="0"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402341" y="988427"/>
            <a:ext cx="8325900" cy="4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The following SQL will return both of these result combined: </a:t>
            </a:r>
            <a:endParaRPr b="1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Employees with salaries between 3000 to 4000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Duplicates </a:t>
            </a:r>
            <a:r>
              <a:rPr lang="en-US" b="1" dirty="0"/>
              <a:t>will not </a:t>
            </a:r>
            <a:r>
              <a:rPr lang="en-US" dirty="0"/>
              <a:t>be shown.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67" name="Google Shape;367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68" name="Google Shape;368;p52"/>
          <p:cNvSpPr txBox="1"/>
          <p:nvPr/>
        </p:nvSpPr>
        <p:spPr>
          <a:xfrm>
            <a:off x="503740" y="2456752"/>
            <a:ext cx="8375084" cy="260902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BETWEEN 0 AND 4000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INTERSECT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e2.first_name, e2.last_name, e2.salary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e2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e2.salary BETWEEN 3000 AND 5000;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>
            <a:spLocks noGrp="1"/>
          </p:cNvSpPr>
          <p:nvPr>
            <p:ph type="title"/>
          </p:nvPr>
        </p:nvSpPr>
        <p:spPr>
          <a:xfrm>
            <a:off x="470100" y="1300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INTERSECT</a:t>
            </a:r>
            <a:endParaRPr dirty="0"/>
          </a:p>
        </p:txBody>
      </p:sp>
      <p:sp>
        <p:nvSpPr>
          <p:cNvPr id="374" name="Google Shape;374;p53"/>
          <p:cNvSpPr txBox="1">
            <a:spLocks noGrp="1"/>
          </p:cNvSpPr>
          <p:nvPr>
            <p:ph type="body" idx="1"/>
          </p:nvPr>
        </p:nvSpPr>
        <p:spPr>
          <a:xfrm>
            <a:off x="409050" y="893350"/>
            <a:ext cx="83259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Assuming the results contain the following data, this would be the result of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INTERSECT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SET operator:</a:t>
            </a:r>
            <a:endParaRPr dirty="0"/>
          </a:p>
        </p:txBody>
      </p:sp>
      <p:sp>
        <p:nvSpPr>
          <p:cNvPr id="375" name="Google Shape;375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502925" y="2352936"/>
            <a:ext cx="3934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Donald      OConnell    2600     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Shelli      Baida       2900 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Khoo        3100 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4528625" y="2352936"/>
            <a:ext cx="3934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Khoo        3100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Jennifer    Whalen      4400 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Diana       Lorentz     4200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470100" y="3998186"/>
            <a:ext cx="3934500" cy="1031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</a:t>
            </a:r>
            <a:r>
              <a:rPr lang="en-US" sz="16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Khoo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3100</a:t>
            </a:r>
            <a:endParaRPr sz="1600" dirty="0">
              <a:solidFill>
                <a:schemeClr val="accent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9" name="Google Shape;379;p53"/>
          <p:cNvSpPr txBox="1">
            <a:spLocks noGrp="1"/>
          </p:cNvSpPr>
          <p:nvPr>
            <p:ph type="body" idx="1"/>
          </p:nvPr>
        </p:nvSpPr>
        <p:spPr>
          <a:xfrm>
            <a:off x="4528625" y="3998186"/>
            <a:ext cx="4494000" cy="2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Alexander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Khoo</a:t>
            </a:r>
            <a:r>
              <a:rPr lang="en-US" sz="2200" dirty="0"/>
              <a:t> is the only employee who appears in both results, therefore they are the only row to display in an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INTERSECT</a:t>
            </a:r>
            <a:r>
              <a:rPr lang="en-US" sz="2200" dirty="0"/>
              <a:t> set result.</a:t>
            </a:r>
            <a:endParaRPr sz="2200" dirty="0"/>
          </a:p>
        </p:txBody>
      </p:sp>
      <p:sp>
        <p:nvSpPr>
          <p:cNvPr id="380" name="Google Shape;380;p53"/>
          <p:cNvSpPr txBox="1">
            <a:spLocks noGrp="1"/>
          </p:cNvSpPr>
          <p:nvPr>
            <p:ph type="body" idx="1"/>
          </p:nvPr>
        </p:nvSpPr>
        <p:spPr>
          <a:xfrm>
            <a:off x="-1" y="2010161"/>
            <a:ext cx="90226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        Salaries between 0 and 4000 	Salaries between 3000 and 5000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>
            <a:spLocks noGrp="1"/>
          </p:cNvSpPr>
          <p:nvPr>
            <p:ph type="title"/>
          </p:nvPr>
        </p:nvSpPr>
        <p:spPr>
          <a:xfrm>
            <a:off x="502925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 - Practice</a:t>
            </a:r>
            <a:endParaRPr dirty="0"/>
          </a:p>
        </p:txBody>
      </p:sp>
      <p:sp>
        <p:nvSpPr>
          <p:cNvPr id="429" name="Google Shape;429;p59"/>
          <p:cNvSpPr txBox="1">
            <a:spLocks noGrp="1"/>
          </p:cNvSpPr>
          <p:nvPr>
            <p:ph type="body" idx="1"/>
          </p:nvPr>
        </p:nvSpPr>
        <p:spPr>
          <a:xfrm>
            <a:off x="473342" y="964631"/>
            <a:ext cx="8325900" cy="4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… #1! - SOLUTION:</a:t>
            </a:r>
            <a:br>
              <a:rPr lang="en-US" sz="1000" b="1" dirty="0">
                <a:latin typeface="Lato"/>
                <a:ea typeface="Lato"/>
                <a:cs typeface="Lato"/>
                <a:sym typeface="Lato"/>
              </a:rPr>
            </a:br>
            <a:br>
              <a:rPr lang="en-US" sz="1000" b="1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/>
              <a:t>Using a SET operator, show only the employee ID’s  who are managers of departments </a:t>
            </a:r>
            <a:r>
              <a:rPr lang="en-US" b="1" i="1" dirty="0"/>
              <a:t>and</a:t>
            </a:r>
            <a:r>
              <a:rPr lang="en-US" dirty="0"/>
              <a:t> whose salaries are greater than 13000.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31" name="Google Shape;431;p59"/>
          <p:cNvSpPr txBox="1"/>
          <p:nvPr/>
        </p:nvSpPr>
        <p:spPr>
          <a:xfrm>
            <a:off x="443642" y="2835666"/>
            <a:ext cx="8355600" cy="2550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e.employee_id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&gt; 13000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INTERSECT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departments d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NOT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437" name="Google Shape;437;p60"/>
          <p:cNvSpPr txBox="1">
            <a:spLocks noGrp="1"/>
          </p:cNvSpPr>
          <p:nvPr>
            <p:ph type="body" idx="1"/>
          </p:nvPr>
        </p:nvSpPr>
        <p:spPr>
          <a:xfrm>
            <a:off x="473342" y="95341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covered: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SET Operators: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UNION ALL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UNION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INTERSECT</a:t>
            </a:r>
            <a:endParaRPr dirty="0"/>
          </a:p>
          <a:p>
            <a:pPr marL="533400" lvl="1" indent="0" algn="l" rtl="0">
              <a:spcBef>
                <a:spcPts val="1800"/>
              </a:spcBef>
              <a:spcAft>
                <a:spcPts val="1800"/>
              </a:spcAft>
              <a:buSzPts val="2400"/>
              <a:buNone/>
            </a:pPr>
            <a:endParaRPr dirty="0"/>
          </a:p>
        </p:txBody>
      </p:sp>
      <p:sp>
        <p:nvSpPr>
          <p:cNvPr id="438" name="Google Shape;438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In the previous slides . . .</a:t>
            </a:r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73342" y="8345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We covered: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OUTER JOINs: </a:t>
            </a:r>
            <a:endParaRPr sz="220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RIGHT, LEFT, OUTER</a:t>
            </a:r>
            <a:endParaRPr sz="220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Alternative JOIN Syntax: </a:t>
            </a:r>
            <a:endParaRPr sz="220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WHERE, </a:t>
            </a:r>
            <a:endParaRPr sz="220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NATURAL, </a:t>
            </a:r>
            <a:endParaRPr sz="220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USING, </a:t>
            </a:r>
            <a:endParaRPr sz="2200"/>
          </a:p>
          <a:p>
            <a:pPr marL="914400" lvl="1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○"/>
            </a:pPr>
            <a:r>
              <a:rPr lang="en-US" sz="2200"/>
              <a:t>CROSS JOIN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9247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38450" y="8345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SET Operators: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UNION ALL</a:t>
            </a:r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UNION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INTERSECT</a:t>
            </a:r>
            <a:endParaRPr dirty="0"/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473342" y="933562"/>
            <a:ext cx="8325900" cy="492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ym typeface="IBM Plex Mono"/>
              </a:rPr>
              <a:t>SET</a:t>
            </a:r>
            <a:r>
              <a:rPr lang="en-US" b="1" dirty="0"/>
              <a:t> </a:t>
            </a:r>
            <a:r>
              <a:rPr lang="en-US" dirty="0"/>
              <a:t>Operators are a way of bringing data from multiple result sets together, we will be using the following new keywords: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lvl="0" indent="-374650">
              <a:lnSpc>
                <a:spcPct val="150000"/>
              </a:lnSpc>
              <a:buSzPts val="2300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  <a:r>
              <a:rPr lang="en-US" dirty="0"/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ALL</a:t>
            </a:r>
            <a:endParaRPr lang="en-US" dirty="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INTERSECT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1" dirty="0"/>
              <a:t>JOINs can be very slow! </a:t>
            </a:r>
            <a:r>
              <a:rPr lang="en-US" dirty="0"/>
              <a:t>So </a:t>
            </a:r>
            <a:r>
              <a:rPr lang="en-US" b="1" dirty="0"/>
              <a:t>SET</a:t>
            </a:r>
            <a:r>
              <a:rPr lang="en-US" dirty="0"/>
              <a:t> operators are sometimes used as an alternative solution.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</a:t>
            </a:r>
            <a:endParaRPr dirty="0"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29184" y="869555"/>
            <a:ext cx="8659368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>
                <a:solidFill>
                  <a:srgbClr val="C00000"/>
                </a:solidFill>
              </a:rPr>
              <a:t>Syntax:</a:t>
            </a:r>
            <a:endParaRPr sz="2800"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dirty="0"/>
              <a:t>You can take the result of ANY two </a:t>
            </a: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SELECT</a:t>
            </a:r>
            <a:r>
              <a:rPr lang="en-US" sz="2800" dirty="0"/>
              <a:t> queries and perform a </a:t>
            </a:r>
            <a:r>
              <a:rPr lang="en-US" sz="2800" b="1" dirty="0"/>
              <a:t>SET</a:t>
            </a:r>
            <a:r>
              <a:rPr lang="en-US" sz="2800" dirty="0"/>
              <a:t> operator to come up with a new result.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/>
              <a:t>The columns used in each </a:t>
            </a: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SELECT</a:t>
            </a:r>
            <a:r>
              <a:rPr lang="en-US" sz="2800" b="1" dirty="0"/>
              <a:t> result must match:</a:t>
            </a:r>
            <a:endParaRPr sz="2800" b="1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/>
              <a:t>Same number of columns</a:t>
            </a:r>
            <a:endParaRPr sz="2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/>
              <a:t>Columns have matching data types</a:t>
            </a:r>
            <a:endParaRPr sz="2800"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2446917" y="899680"/>
            <a:ext cx="3284220" cy="1368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	</a:t>
            </a:r>
            <a:r>
              <a:rPr lang="en-US" sz="2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</a:t>
            </a:r>
            <a:endParaRPr sz="28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 OPERATOR	</a:t>
            </a:r>
            <a:endParaRPr sz="28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	</a:t>
            </a:r>
            <a:r>
              <a:rPr lang="en-US" sz="2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;</a:t>
            </a:r>
            <a:endParaRPr sz="28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502925" y="887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</a:t>
            </a:r>
            <a:endParaRPr dirty="0"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329184" y="960995"/>
            <a:ext cx="8650223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Here’s an example of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SET</a:t>
            </a:r>
            <a:r>
              <a:rPr lang="en-US" b="1" dirty="0"/>
              <a:t> operator: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 number of columns in each select are the same and that the datatypes match, even if they are different column names:</a:t>
            </a:r>
            <a:endParaRPr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employee_id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is a number and so is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manager_id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first_name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department_name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are both character based</a:t>
            </a:r>
            <a:endParaRPr dirty="0"/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610912" y="1475275"/>
            <a:ext cx="7892700" cy="198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e.employee_id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d.manager_id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departments d;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502925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UNION ALL</a:t>
            </a:r>
            <a:endParaRPr dirty="0"/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294836" y="933563"/>
            <a:ext cx="8556555" cy="4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 dirty="0"/>
              <a:t>The </a:t>
            </a:r>
            <a:r>
              <a:rPr lang="en-US" sz="26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ALL</a:t>
            </a:r>
            <a:r>
              <a:rPr lang="en-US" sz="2600" b="1" dirty="0"/>
              <a:t> operator:</a:t>
            </a:r>
            <a:endParaRPr sz="26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Returns the results of </a:t>
            </a:r>
            <a:r>
              <a:rPr lang="en-US" sz="2600" b="1" dirty="0"/>
              <a:t>both</a:t>
            </a:r>
            <a:r>
              <a:rPr lang="en-US" sz="2600" dirty="0"/>
              <a:t> SELECT statements combined.</a:t>
            </a:r>
            <a:endParaRPr sz="2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Duplicates are </a:t>
            </a:r>
            <a:r>
              <a:rPr lang="en-US" sz="2600" b="1" dirty="0"/>
              <a:t>NOT</a:t>
            </a:r>
            <a:r>
              <a:rPr lang="en-US" sz="2600" dirty="0"/>
              <a:t> eliminated. Data found in </a:t>
            </a:r>
            <a:r>
              <a:rPr lang="en-US" sz="2600" b="1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600" dirty="0"/>
              <a:t> will show up </a:t>
            </a:r>
            <a:r>
              <a:rPr lang="en-US" sz="2600" b="1" dirty="0"/>
              <a:t>two times</a:t>
            </a:r>
            <a:endParaRPr sz="2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ALL</a:t>
            </a:r>
            <a:r>
              <a:rPr lang="en-US" sz="2600" dirty="0"/>
              <a:t> results: </a:t>
            </a:r>
            <a:r>
              <a:rPr lang="en-US" sz="2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(A +</a:t>
            </a:r>
            <a:r>
              <a:rPr lang="en-US" sz="2600" b="1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2600" b="1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n-US" sz="26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(B + </a:t>
            </a:r>
            <a:r>
              <a:rPr lang="en-US" sz="2600" b="1" dirty="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6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 </a:t>
            </a:r>
            <a:endParaRPr sz="2600" b="1" dirty="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079" y="3591262"/>
            <a:ext cx="33623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473342" y="10578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UNION ALL</a:t>
            </a:r>
            <a:endParaRPr dirty="0"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473342" y="869555"/>
            <a:ext cx="8325900" cy="4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The following SQL will return both of these result combined: </a:t>
            </a:r>
            <a:endParaRPr b="1" dirty="0"/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/>
              <a:t>All Employees whose salary is </a:t>
            </a:r>
            <a:r>
              <a:rPr lang="en-US" b="1" dirty="0">
                <a:solidFill>
                  <a:schemeClr val="accent3"/>
                </a:solidFill>
              </a:rPr>
              <a:t>between 0 and 4000</a:t>
            </a:r>
            <a:endParaRPr b="1" dirty="0">
              <a:solidFill>
                <a:schemeClr val="accent3"/>
              </a:solidFill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/>
              <a:t>All Employees whose salary is </a:t>
            </a:r>
            <a:r>
              <a:rPr lang="en-US" b="1" dirty="0">
                <a:solidFill>
                  <a:schemeClr val="accent3"/>
                </a:solidFill>
              </a:rPr>
              <a:t>between 3000 and 5000</a:t>
            </a:r>
            <a:endParaRPr b="1" dirty="0">
              <a:solidFill>
                <a:schemeClr val="accent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solidFill>
                  <a:srgbClr val="C00000"/>
                </a:solidFill>
              </a:rPr>
              <a:t>This means: </a:t>
            </a:r>
            <a:r>
              <a:rPr lang="en-US" dirty="0"/>
              <a:t>Employees with salaries between 3000 to 4000 will display twice!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3" name="Google Shape;303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137160" y="3319335"/>
            <a:ext cx="8933688" cy="301378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e.salary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BETWEEN 0 AND 4000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UNION ALL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e2.first_name, e2.last_name, e2.salary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e2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e2.salary BETWEEN 3000 AND 5000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sym typeface="IBM Plex Mono"/>
              </a:rPr>
              <a:t>ORDER BY </a:t>
            </a:r>
            <a:r>
              <a:rPr lang="en-US" sz="24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502925" y="1300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SET Operators - UNION ALL</a:t>
            </a:r>
            <a:endParaRPr dirty="0"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365675" y="742113"/>
            <a:ext cx="83259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Assuming the results contain the following data, this would be the result of a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UNION ALL </a:t>
            </a:r>
            <a:r>
              <a:rPr lang="en-US" dirty="0"/>
              <a:t>SET operator:</a:t>
            </a:r>
            <a:endParaRPr dirty="0"/>
          </a:p>
        </p:txBody>
      </p:sp>
      <p:sp>
        <p:nvSpPr>
          <p:cNvPr id="311" name="Google Shape;311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502925" y="2060328"/>
            <a:ext cx="3934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Donald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OConnell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2600    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Shelli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Baida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2900 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</a:t>
            </a:r>
            <a:r>
              <a:rPr lang="en-US" sz="16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Khoo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3100 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4528625" y="2060328"/>
            <a:ext cx="3934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Khoo        3100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Jennifer    Whalen      4400 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Diana       Lorentz     4200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470100" y="3733010"/>
            <a:ext cx="3934500" cy="2199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  LAST_NAME   SALARY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----------- 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Donald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OConnell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2600  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Shelli     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Baida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2900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Alexander   </a:t>
            </a:r>
            <a:r>
              <a:rPr lang="en-US" sz="16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Khoo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3100  Alexander   </a:t>
            </a:r>
            <a:r>
              <a:rPr lang="en-US" sz="16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Khoo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3100</a:t>
            </a:r>
            <a:endParaRPr sz="1600" b="1" dirty="0">
              <a:solidFill>
                <a:schemeClr val="accent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Jennifer    Whalen      4400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Diana       Lorentz     4200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1"/>
          </p:nvPr>
        </p:nvSpPr>
        <p:spPr>
          <a:xfrm>
            <a:off x="4528625" y="3705578"/>
            <a:ext cx="4494000" cy="2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Alexander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Khoo</a:t>
            </a:r>
            <a:r>
              <a:rPr lang="en-US" sz="2200" dirty="0"/>
              <a:t> has a salary between 0 and 4000, they also have a salary between 3000 and 5000.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In a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UNION ALL </a:t>
            </a:r>
            <a:r>
              <a:rPr lang="en-US" sz="2200" b="1" dirty="0"/>
              <a:t>the result is shown twice!</a:t>
            </a:r>
            <a:endParaRPr sz="2200" b="1"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body" idx="1"/>
          </p:nvPr>
        </p:nvSpPr>
        <p:spPr>
          <a:xfrm>
            <a:off x="1" y="1717553"/>
            <a:ext cx="90226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        Salaries between 0 and 4000 </a:t>
            </a:r>
            <a:r>
              <a:rPr lang="en-US" sz="1600" b="1" dirty="0">
                <a:latin typeface="Lato"/>
                <a:ea typeface="Lato"/>
                <a:cs typeface="Lato"/>
                <a:sym typeface="Lato"/>
              </a:rPr>
              <a:t>	                     Salaries between 3000 and 5000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B5B54C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67AD9B-1F73-43FB-8DBD-E81E219786C2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2.xml><?xml version="1.0" encoding="utf-8"?>
<ds:datastoreItem xmlns:ds="http://schemas.openxmlformats.org/officeDocument/2006/customXml" ds:itemID="{C837CE52-36EB-4360-9612-F9AF121A7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816632-61B7-4916-ACF9-A656CE9BB3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1201</Words>
  <Application>Microsoft Office PowerPoint</Application>
  <PresentationFormat>全屏显示(4:3)</PresentationFormat>
  <Paragraphs>213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Streamline</vt:lpstr>
      <vt:lpstr>Streamline</vt:lpstr>
      <vt:lpstr>Streamline</vt:lpstr>
      <vt:lpstr>SET Operators</vt:lpstr>
      <vt:lpstr>In the previous slides . . .</vt:lpstr>
      <vt:lpstr>In These Slides . . .</vt:lpstr>
      <vt:lpstr>SET Operators</vt:lpstr>
      <vt:lpstr>SET Operators</vt:lpstr>
      <vt:lpstr>SET Operators</vt:lpstr>
      <vt:lpstr>SET Operators - UNION ALL</vt:lpstr>
      <vt:lpstr>SET Operators - UNION ALL</vt:lpstr>
      <vt:lpstr>SET Operators - UNION ALL</vt:lpstr>
      <vt:lpstr>SET Operators - UNION ALL</vt:lpstr>
      <vt:lpstr>SET Operators - UNION</vt:lpstr>
      <vt:lpstr>SET Operators - UNION</vt:lpstr>
      <vt:lpstr>SET Operators - UNION</vt:lpstr>
      <vt:lpstr>SET Operators - INTERSECT</vt:lpstr>
      <vt:lpstr>SET Operators - INTERSECT</vt:lpstr>
      <vt:lpstr>SET Operators - INTERSECT</vt:lpstr>
      <vt:lpstr>SET Operator - Practice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Operators</dc:title>
  <cp:lastModifiedBy>Buck</cp:lastModifiedBy>
  <cp:revision>19</cp:revision>
  <dcterms:modified xsi:type="dcterms:W3CDTF">2022-12-30T00:08:00Z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