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3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IBM Plex Mono" panose="020B0509050203000203" pitchFamily="49" charset="0"/>
      <p:regular r:id="rId35"/>
      <p:bold r:id="rId36"/>
      <p:italic r:id="rId37"/>
      <p:boldItalic r:id="rId38"/>
    </p:embeddedFont>
    <p:embeddedFont>
      <p:font typeface="IBM Plex Mono SemiBold" panose="020B0709050203000203" pitchFamily="49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ato Light" panose="020F05020202040302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9.fntdata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4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da319b857_0_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9da319b85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da319b857_0_5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9da319b8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a319b857_0_5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9da319b85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da319b857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9da319b8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da319b857_0_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9da319b85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da319b857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9da319b85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da319b857_0_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9da319b8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da319b857_0_10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9da319b8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da319b857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9da319b8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da319b857_0_1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9da319b85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da319b857_0_12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9da319b85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da319b857_0_13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9da319b85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498df1244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a498df1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e812fc5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94e812f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cccd8f66e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9cccd8f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cccd8f66e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9cccd8f6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cccd8f66e_0_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9cccd8f6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da319b857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9da319b8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da319b857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9da319b8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da319b857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9da319b8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09050" y="8237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73342" y="82536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6648" y="220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6648" y="866449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17771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31578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356516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38096" y="122043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INSERTs, UPDATEs, and DELETEs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and Column details the IDE</a:t>
            </a: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1"/>
          </p:nvPr>
        </p:nvSpPr>
        <p:spPr>
          <a:xfrm>
            <a:off x="146304" y="675896"/>
            <a:ext cx="8887968" cy="4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We can use our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IDE </a:t>
            </a:r>
            <a:r>
              <a:rPr lang="en-US" sz="2300" dirty="0"/>
              <a:t>( </a:t>
            </a:r>
            <a:r>
              <a:rPr lang="en-US" sz="2300" dirty="0" err="1"/>
              <a:t>PgAdmin</a:t>
            </a:r>
            <a:r>
              <a:rPr lang="en-US" sz="2300" dirty="0"/>
              <a:t>) to discover table and column details.</a:t>
            </a:r>
            <a:endParaRPr sz="2300" dirty="0"/>
          </a:p>
          <a:p>
            <a:pPr lvl="0" indent="-4572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Expand </a:t>
            </a:r>
            <a:r>
              <a:rPr lang="en-US" sz="2300" b="1" dirty="0"/>
              <a:t>Tables</a:t>
            </a:r>
            <a:r>
              <a:rPr lang="en-US" sz="2300" dirty="0"/>
              <a:t> in the left pane to display the tables available</a:t>
            </a:r>
          </a:p>
          <a:p>
            <a:pPr lvl="0" indent="-457200" algn="l" rtl="0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Then expand the specific table and then expand the columns</a:t>
            </a:r>
          </a:p>
          <a:p>
            <a:pPr lvl="0" indent="-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300" dirty="0"/>
              <a:t>Right click any column name, choose properties, choose the definition tab</a:t>
            </a: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516F-B2A0-413D-8644-CE3F059F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96" y="3858438"/>
            <a:ext cx="5648325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426130" y="204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Example</a:t>
            </a:r>
            <a:endParaRPr dirty="0"/>
          </a:p>
        </p:txBody>
      </p:sp>
      <p:sp>
        <p:nvSpPr>
          <p:cNvPr id="334" name="Google Shape;334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754725"/>
            <a:ext cx="2498650" cy="3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>
            <a:spLocks noGrp="1"/>
          </p:cNvSpPr>
          <p:nvPr>
            <p:ph type="body" idx="1"/>
          </p:nvPr>
        </p:nvSpPr>
        <p:spPr>
          <a:xfrm>
            <a:off x="407000" y="1039025"/>
            <a:ext cx="59943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2300" dirty="0"/>
              <a:t>Now let’s add a new location and provide a value for each column...</a:t>
            </a:r>
            <a:endParaRPr sz="2300" dirty="0"/>
          </a:p>
        </p:txBody>
      </p:sp>
      <p:sp>
        <p:nvSpPr>
          <p:cNvPr id="337" name="Google Shape;337;p49"/>
          <p:cNvSpPr txBox="1"/>
          <p:nvPr/>
        </p:nvSpPr>
        <p:spPr>
          <a:xfrm>
            <a:off x="407000" y="2269937"/>
            <a:ext cx="5994300" cy="406318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 (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street_address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postal_code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city,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state_province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0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'555 Smith St'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'R2J 3R4'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0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Winterpeg</a:t>
            </a: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'Manitoba'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0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473342" y="1416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Missing columns</a:t>
            </a:r>
            <a:endParaRPr dirty="0"/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754725"/>
            <a:ext cx="2498650" cy="3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243290" y="1089660"/>
            <a:ext cx="8616000" cy="515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Here is another location with missing columns: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Two columns are missing: </a:t>
            </a: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street_address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and </a:t>
            </a: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postal_code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The default values for these columns will be set to: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IBM Plex Mono"/>
              </a:rPr>
              <a:t>Note: </a:t>
            </a:r>
            <a:r>
              <a:rPr lang="en-US" sz="2300" dirty="0">
                <a:sym typeface="IBM Plex Mono"/>
              </a:rPr>
              <a:t>An error would occur and prevented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sz="2300" dirty="0">
                <a:sym typeface="IBM Plex Mono"/>
              </a:rPr>
              <a:t> had either of the two columns had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 </a:t>
            </a:r>
            <a:r>
              <a:rPr lang="en-US" sz="2300" dirty="0">
                <a:sym typeface="IBM Plex Mono"/>
              </a:rPr>
              <a:t>constraint</a:t>
            </a:r>
            <a:endParaRPr sz="2300" dirty="0">
              <a:sym typeface="IBM Plex Mono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269840" y="1815785"/>
            <a:ext cx="6000900" cy="1615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 (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city,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state_province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)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 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9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3500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'Calgary'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'Alberta'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19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7714" y="1728916"/>
            <a:ext cx="1507918" cy="2919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7714" y="2133835"/>
            <a:ext cx="1507918" cy="2919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456648" y="162773"/>
            <a:ext cx="815859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Removing data from a database</a:t>
            </a:r>
            <a:endParaRPr dirty="0"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372995" y="922936"/>
            <a:ext cx="8325900" cy="504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DELETE</a:t>
            </a:r>
            <a:r>
              <a:rPr lang="en-US" b="1" dirty="0">
                <a:solidFill>
                  <a:srgbClr val="336699"/>
                </a:solidFill>
                <a:ea typeface="Lato"/>
                <a:cs typeface="Lato"/>
                <a:sym typeface="Lato"/>
              </a:rPr>
              <a:t> </a:t>
            </a:r>
            <a:r>
              <a:rPr lang="en-US" dirty="0"/>
              <a:t>command to remove rows from a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For each row if the conditions result in </a:t>
            </a:r>
            <a:r>
              <a:rPr lang="en-US" b="1" dirty="0">
                <a:ea typeface="Lato"/>
                <a:cs typeface="Lato"/>
                <a:sym typeface="Lato"/>
              </a:rPr>
              <a:t>TRUE</a:t>
            </a:r>
            <a:r>
              <a:rPr lang="en-US" dirty="0"/>
              <a:t>, the row will be removed.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IMPORTANT 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If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solidFill>
                  <a:srgbClr val="336699"/>
                </a:solidFill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is omitted, you delete ALL ROWS in the table!</a:t>
            </a:r>
            <a:endParaRPr dirty="0"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54" name="Google Shape;354;p51"/>
          <p:cNvSpPr txBox="1"/>
          <p:nvPr/>
        </p:nvSpPr>
        <p:spPr>
          <a:xfrm>
            <a:off x="426047" y="2204837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(conditions);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909545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Removing data from a database</a:t>
            </a:r>
            <a:endParaRPr dirty="0"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301752" y="913793"/>
            <a:ext cx="848079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Delete the Employee named: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'John Smith'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What concerns would you have executing this SQL?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many John Smith’s are there? 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do we know we’re deleting the right John Smith?</a:t>
            </a:r>
            <a:endParaRPr dirty="0"/>
          </a:p>
          <a:p>
            <a:pPr marL="1262063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We should use the </a:t>
            </a:r>
            <a:r>
              <a:rPr lang="en-US" b="1" dirty="0"/>
              <a:t>PRIMARY KEY </a:t>
            </a:r>
            <a:r>
              <a:rPr lang="en-US" dirty="0"/>
              <a:t>instead!</a:t>
            </a:r>
            <a:endParaRPr dirty="0"/>
          </a:p>
        </p:txBody>
      </p:sp>
      <p:sp>
        <p:nvSpPr>
          <p:cNvPr id="361" name="Google Shape;361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509700" y="1586093"/>
            <a:ext cx="5128800" cy="125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first_name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'John' </a:t>
            </a:r>
            <a:endParaRPr sz="2400" b="1" dirty="0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AND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last_name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Example with PK</a:t>
            </a:r>
            <a:endParaRPr dirty="0"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392640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Remove the location created in the previous example with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location_id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of </a:t>
            </a:r>
            <a:r>
              <a:rPr lang="en-US" sz="20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dirty="0"/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should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delete rows based on the PRIMARY KEY column when possible.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Why?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Aft>
                <a:spcPts val="0"/>
              </a:spcAft>
              <a:buSzPts val="2400"/>
              <a:buNone/>
            </a:pPr>
            <a:r>
              <a:rPr lang="en-US" dirty="0"/>
              <a:t>The PK column is unique and this will avoid accidentally deleting more rows than expected!</a:t>
            </a:r>
            <a:endParaRPr dirty="0"/>
          </a:p>
        </p:txBody>
      </p:sp>
      <p:sp>
        <p:nvSpPr>
          <p:cNvPr id="369" name="Google Shape;36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0" name="Google Shape;370;p53"/>
          <p:cNvSpPr txBox="1"/>
          <p:nvPr/>
        </p:nvSpPr>
        <p:spPr>
          <a:xfrm>
            <a:off x="473342" y="1967093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 = </a:t>
            </a:r>
            <a:r>
              <a:rPr lang="en-US" sz="2400" b="1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>
            <a:spLocks noGrp="1"/>
          </p:cNvSpPr>
          <p:nvPr>
            <p:ph type="title"/>
          </p:nvPr>
        </p:nvSpPr>
        <p:spPr>
          <a:xfrm>
            <a:off x="456648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Example IS NULL</a:t>
            </a:r>
            <a:endParaRPr dirty="0"/>
          </a:p>
        </p:txBody>
      </p:sp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137160" y="913792"/>
            <a:ext cx="8906256" cy="50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Remove all locations with a missing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postal_code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7663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Question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: Why do we use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I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S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instead of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=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?</a:t>
            </a:r>
          </a:p>
          <a:p>
            <a:pPr marL="347663" lvl="1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Answer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: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=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assumes a value.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NULL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is nothing. It is not a value. </a:t>
            </a:r>
            <a:endParaRPr lang="en-US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Sometimes we may want to delete multiple rows at the same time on purpose.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Ultimately, we can use any of our usual </a:t>
            </a:r>
            <a:r>
              <a:rPr lang="en-US" dirty="0" err="1"/>
              <a:t>boolean</a:t>
            </a:r>
            <a:r>
              <a:rPr lang="en-US" dirty="0"/>
              <a:t> expressions in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that we used in 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dirty="0"/>
              <a:t>s.</a:t>
            </a:r>
            <a:endParaRPr dirty="0"/>
          </a:p>
        </p:txBody>
      </p:sp>
      <p:sp>
        <p:nvSpPr>
          <p:cNvPr id="377" name="Google Shape;377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8" name="Google Shape;378;p54"/>
          <p:cNvSpPr txBox="1"/>
          <p:nvPr/>
        </p:nvSpPr>
        <p:spPr>
          <a:xfrm>
            <a:off x="445692" y="1586093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postal_code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IS NULL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832585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UPDATE - Modifying data within a database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1"/>
          </p:nvPr>
        </p:nvSpPr>
        <p:spPr>
          <a:xfrm>
            <a:off x="256032" y="813208"/>
            <a:ext cx="8686800" cy="51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 command to update rows from a table.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For each row, if the conditions result in </a:t>
            </a:r>
            <a:r>
              <a:rPr lang="en-US" b="1" dirty="0">
                <a:ea typeface="Lato"/>
                <a:cs typeface="Lato"/>
                <a:sym typeface="Lato"/>
              </a:rPr>
              <a:t>TRUE</a:t>
            </a:r>
            <a:r>
              <a:rPr lang="en-US" dirty="0"/>
              <a:t>, the row will be updated.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new values supplied will replace the old column values.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: Omitting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conditions will update ALL ROWS.</a:t>
            </a:r>
            <a:endParaRPr dirty="0"/>
          </a:p>
        </p:txBody>
      </p:sp>
      <p:sp>
        <p:nvSpPr>
          <p:cNvPr id="385" name="Google Shape;385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6" name="Google Shape;386;p55"/>
          <p:cNvSpPr txBox="1"/>
          <p:nvPr/>
        </p:nvSpPr>
        <p:spPr>
          <a:xfrm>
            <a:off x="378294" y="1927469"/>
            <a:ext cx="7723290" cy="1493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UPDATE  </a:t>
            </a:r>
            <a:r>
              <a:rPr lang="en-US" sz="2200" dirty="0" err="1">
                <a:solidFill>
                  <a:srgbClr val="595959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table_name</a:t>
            </a:r>
            <a:endParaRPr sz="2200" dirty="0">
              <a:solidFill>
                <a:srgbClr val="595959"/>
              </a:solidFill>
              <a:latin typeface="+mn-lt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SET	     </a:t>
            </a:r>
            <a:r>
              <a:rPr lang="en-US" sz="2200" dirty="0" err="1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column_name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  = </a:t>
            </a:r>
            <a:r>
              <a:rPr lang="en-US" sz="2200" b="1" dirty="0">
                <a:solidFill>
                  <a:srgbClr val="006FBF"/>
                </a:solidFill>
                <a:latin typeface="+mn-lt"/>
                <a:ea typeface="IBM Plex Mono"/>
                <a:cs typeface="IBM Plex Mono"/>
                <a:sym typeface="IBM Plex Mono"/>
              </a:rPr>
              <a:t>'new value'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                 column_name2 = </a:t>
            </a:r>
            <a:r>
              <a:rPr lang="en-US" sz="2200" b="1" dirty="0">
                <a:solidFill>
                  <a:srgbClr val="006FBF"/>
                </a:solidFill>
                <a:latin typeface="+mn-lt"/>
                <a:ea typeface="IBM Plex Mono"/>
                <a:cs typeface="IBM Plex Mono"/>
                <a:sym typeface="IBM Plex Mono"/>
              </a:rPr>
              <a:t>'new value2'</a:t>
            </a:r>
            <a:endParaRPr sz="2200" b="1" dirty="0">
              <a:solidFill>
                <a:srgbClr val="006FBF"/>
              </a:solidFill>
              <a:latin typeface="+mn-lt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WHERE   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(conditions);</a:t>
            </a:r>
            <a:endParaRPr sz="2200" dirty="0">
              <a:solidFill>
                <a:srgbClr val="595959"/>
              </a:solidFill>
              <a:latin typeface="+mn-lt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817688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392" name="Google Shape;392;p56"/>
          <p:cNvSpPr txBox="1">
            <a:spLocks noGrp="1"/>
          </p:cNvSpPr>
          <p:nvPr>
            <p:ph type="body" idx="1"/>
          </p:nvPr>
        </p:nvSpPr>
        <p:spPr>
          <a:xfrm>
            <a:off x="398833" y="8132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Before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 command executes...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table constraints are checked:</a:t>
            </a:r>
            <a:endParaRPr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 /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new values supplied must match the column datatype</a:t>
            </a:r>
            <a:endParaRPr dirty="0"/>
          </a:p>
        </p:txBody>
      </p:sp>
      <p:sp>
        <p:nvSpPr>
          <p:cNvPr id="393" name="Google Shape;393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20553" y="159725"/>
            <a:ext cx="806499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body" idx="1"/>
          </p:nvPr>
        </p:nvSpPr>
        <p:spPr>
          <a:xfrm>
            <a:off x="290099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Modify </a:t>
            </a:r>
            <a:r>
              <a:rPr lang="en-US" dirty="0" err="1"/>
              <a:t>employee_id</a:t>
            </a:r>
            <a:r>
              <a:rPr lang="en-US" dirty="0"/>
              <a:t>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dirty="0"/>
              <a:t>. Increase their salary to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25000</a:t>
            </a:r>
            <a:r>
              <a:rPr lang="en-US" dirty="0"/>
              <a:t>. Also change their last name to 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2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Kingster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dirty="0"/>
              <a:t> and their email to 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'SKINGSTER'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Using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 column in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dirty="0"/>
              <a:t> clause is useful to only update a specific record at a time.</a:t>
            </a:r>
            <a:endParaRPr sz="2200" dirty="0"/>
          </a:p>
        </p:txBody>
      </p:sp>
      <p:sp>
        <p:nvSpPr>
          <p:cNvPr id="400" name="Google Shape;400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01" name="Google Shape;401;p57"/>
          <p:cNvSpPr txBox="1"/>
          <p:nvPr/>
        </p:nvSpPr>
        <p:spPr>
          <a:xfrm>
            <a:off x="343151" y="2430389"/>
            <a:ext cx="7886700" cy="209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salary = 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25000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last_name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Kingster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email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'SKINGSTER'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= 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adding a new row to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deleting a row from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replacing the value(s) of column(s) on a row.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: A command to use after all of our changes.  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509700" y="121625"/>
            <a:ext cx="799422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407" name="Google Shape;407;p58"/>
          <p:cNvSpPr txBox="1">
            <a:spLocks noGrp="1"/>
          </p:cNvSpPr>
          <p:nvPr>
            <p:ph type="body" idx="1"/>
          </p:nvPr>
        </p:nvSpPr>
        <p:spPr>
          <a:xfrm>
            <a:off x="283464" y="895504"/>
            <a:ext cx="8677656" cy="506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Modify the country of Australia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country_id</a:t>
            </a:r>
            <a:r>
              <a:rPr lang="en-US" dirty="0"/>
              <a:t> is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'AU'</a:t>
            </a:r>
            <a:r>
              <a:rPr lang="en-US" dirty="0"/>
              <a:t>). Remove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as it is no longer considered part of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We do not use 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IS NULL</a:t>
            </a:r>
            <a:r>
              <a:rPr lang="en-US" sz="2200" dirty="0"/>
              <a:t> here, because we are assigning the value of 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sz="2200" dirty="0"/>
              <a:t>and not comparing it in a </a:t>
            </a:r>
            <a:r>
              <a:rPr lang="en-US" sz="2200" dirty="0" err="1"/>
              <a:t>boolean</a:t>
            </a:r>
            <a:r>
              <a:rPr lang="en-US" sz="2200" dirty="0"/>
              <a:t> expression.</a:t>
            </a:r>
          </a:p>
          <a:p>
            <a:pPr marL="457200" lvl="1">
              <a:spcBef>
                <a:spcPts val="0"/>
              </a:spcBef>
              <a:buClrTx/>
              <a:buFontTx/>
              <a:buChar char="•"/>
            </a:pPr>
            <a:r>
              <a:rPr lang="en-US" altLang="en-US" sz="2200" dirty="0">
                <a:latin typeface="+mn-lt"/>
              </a:rPr>
              <a:t>Notice how the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SET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clause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uses ‘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=</a:t>
            </a:r>
            <a:r>
              <a:rPr lang="en-US" altLang="en-US" sz="2200" dirty="0">
                <a:latin typeface="+mn-lt"/>
              </a:rPr>
              <a:t>‘ 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</a:p>
          <a:p>
            <a:pPr marL="457200" lvl="1">
              <a:spcBef>
                <a:spcPts val="0"/>
              </a:spcBef>
              <a:buClrTx/>
              <a:buFontTx/>
              <a:buChar char="•"/>
            </a:pPr>
            <a:r>
              <a:rPr lang="en-US" altLang="en-US" sz="2200" dirty="0">
                <a:latin typeface="+mn-lt"/>
              </a:rPr>
              <a:t>Whereas the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WHERE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clause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would use ‘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IS</a:t>
            </a:r>
            <a:r>
              <a:rPr lang="en-US" altLang="en-US" sz="26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NULL</a:t>
            </a:r>
            <a:r>
              <a:rPr lang="en-US" altLang="en-US" sz="2200" dirty="0">
                <a:latin typeface="+mn-lt"/>
              </a:rPr>
              <a:t>’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200" dirty="0"/>
          </a:p>
        </p:txBody>
      </p:sp>
      <p:sp>
        <p:nvSpPr>
          <p:cNvPr id="408" name="Google Shape;408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409" name="Google Shape;409;p58"/>
          <p:cNvSpPr txBox="1"/>
          <p:nvPr/>
        </p:nvSpPr>
        <p:spPr>
          <a:xfrm>
            <a:off x="526394" y="2406005"/>
            <a:ext cx="7886700" cy="1284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Countries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'AU'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87" y="1888938"/>
            <a:ext cx="2190390" cy="1664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827961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415" name="Google Shape;415;p59"/>
          <p:cNvSpPr txBox="1">
            <a:spLocks noGrp="1"/>
          </p:cNvSpPr>
          <p:nvPr>
            <p:ph type="body" idx="1"/>
          </p:nvPr>
        </p:nvSpPr>
        <p:spPr>
          <a:xfrm>
            <a:off x="427055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Increase the max salary by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dirty="0"/>
              <a:t> for the following jobs: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IT_PROG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SA_REP</a:t>
            </a:r>
            <a:r>
              <a:rPr lang="en-US" dirty="0"/>
              <a:t>,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MK_MAN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Three records will be updated here with a single statement</a:t>
            </a:r>
            <a:endParaRPr dirty="0"/>
          </a:p>
        </p:txBody>
      </p:sp>
      <p:sp>
        <p:nvSpPr>
          <p:cNvPr id="416" name="Google Shape;416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17" name="Google Shape;417;p59"/>
          <p:cNvSpPr txBox="1"/>
          <p:nvPr/>
        </p:nvSpPr>
        <p:spPr>
          <a:xfrm>
            <a:off x="524782" y="2201789"/>
            <a:ext cx="6906000" cy="1971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2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Jobs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max_salary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max_salary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+ 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job_id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(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'IT_PROG'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'SA_REP'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	'MK_MAN'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);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55437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COMMIT</a:t>
            </a:r>
            <a:endParaRPr dirty="0"/>
          </a:p>
        </p:txBody>
      </p:sp>
      <p:sp>
        <p:nvSpPr>
          <p:cNvPr id="423" name="Google Shape;423;p60"/>
          <p:cNvSpPr txBox="1">
            <a:spLocks noGrp="1"/>
          </p:cNvSpPr>
          <p:nvPr>
            <p:ph type="body" idx="1"/>
          </p:nvPr>
        </p:nvSpPr>
        <p:spPr>
          <a:xfrm>
            <a:off x="473342" y="913792"/>
            <a:ext cx="8325900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After making changes to the database you will want to use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 command at the end of your SQL file to save your changes to the server.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25" name="Google Shape;425;p60"/>
          <p:cNvSpPr txBox="1"/>
          <p:nvPr/>
        </p:nvSpPr>
        <p:spPr>
          <a:xfrm>
            <a:off x="473342" y="2703787"/>
            <a:ext cx="1466400" cy="57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sz="22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432" name="Google Shape;432;p61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covered: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adding a new row to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deleting a row from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replacing the value(s) of column(s) on a row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: command to use after all of our changes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Modifying Table Rows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the course so far we have been able to: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SELECT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rows from multiple tables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Create / Explain ERDs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Create our own tables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Following these sets of slides we will be able to modify the rows on existing tables.</a:t>
            </a:r>
            <a:endParaRPr b="1" dirty="0">
              <a:solidFill>
                <a:srgbClr val="3366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Modifying Table Rows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01752" y="840641"/>
            <a:ext cx="8714232" cy="54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modify rows in a table using these three 3 keywords: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 a new row to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deletes row(s) from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changes the value(s) of column(s) on a row in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These commands are done one table at a time, so if you need to modify two tables, it will take two separate commands…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Adding data to a database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74352" y="87721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command to add new rows to a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3000" dirty="0"/>
            </a:br>
            <a:br>
              <a:rPr lang="en-US" sz="3000" dirty="0"/>
            </a:br>
            <a:r>
              <a:rPr lang="en-US" dirty="0"/>
              <a:t>Columns are a list of comma separated column names.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Values are a list of comma separated values that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MUST </a:t>
            </a:r>
            <a:r>
              <a:rPr lang="en-US" dirty="0"/>
              <a:t>match the number and order of the columns.</a:t>
            </a:r>
            <a:endParaRPr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427404" y="2159117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 err="1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(column1,column2…)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(value1,value2…);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Columns</a:t>
            </a: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473342" y="865456"/>
            <a:ext cx="8325900" cy="4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Columns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Each column name must exist in the table</a:t>
            </a:r>
            <a:endParaRPr dirty="0"/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Can be in any order … however </a:t>
            </a:r>
            <a:r>
              <a:rPr lang="en-US" sz="2200" dirty="0"/>
              <a:t>you should use the order from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If a column is </a:t>
            </a:r>
            <a:r>
              <a:rPr lang="en-US" b="1" dirty="0"/>
              <a:t>not</a:t>
            </a:r>
            <a:r>
              <a:rPr lang="en-US" dirty="0"/>
              <a:t> specified during the 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/>
              <a:t>: </a:t>
            </a:r>
            <a:endParaRPr dirty="0"/>
          </a:p>
          <a:p>
            <a:pPr marL="914400" lvl="1" indent="-3683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The column value will be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2200" dirty="0">
                <a:solidFill>
                  <a:srgbClr val="336699"/>
                </a:solidFill>
              </a:rPr>
              <a:t>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DEFAULT</a:t>
            </a:r>
            <a:r>
              <a:rPr lang="en-US" sz="2200" dirty="0"/>
              <a:t> </a:t>
            </a:r>
            <a:r>
              <a:rPr lang="en-US" sz="2200" i="1" dirty="0"/>
              <a:t>(if specified)</a:t>
            </a:r>
            <a:endParaRPr sz="2200" i="1" dirty="0"/>
          </a:p>
          <a:p>
            <a:pPr marL="457200" lvl="0" indent="-3683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Columns with a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2200" dirty="0"/>
              <a:t> constraint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*MUST* </a:t>
            </a:r>
            <a:r>
              <a:rPr lang="en-US" sz="2200" dirty="0"/>
              <a:t>be included </a:t>
            </a:r>
            <a:br>
              <a:rPr lang="en-US" sz="2200" dirty="0"/>
            </a:br>
            <a:r>
              <a:rPr lang="en-US" sz="2200" dirty="0"/>
              <a:t>or will result in an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Values</a:t>
            </a:r>
            <a:endParaRPr dirty="0"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83498" y="859330"/>
            <a:ext cx="8325900" cy="4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sz="2300" dirty="0">
                <a:solidFill>
                  <a:schemeClr val="accent3"/>
                </a:solidFill>
              </a:rPr>
              <a:t>:</a:t>
            </a:r>
            <a:endParaRPr sz="2300" dirty="0">
              <a:solidFill>
                <a:schemeClr val="accent3"/>
              </a:solidFill>
            </a:endParaRPr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Must match the number of columns specified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○"/>
            </a:pPr>
            <a:r>
              <a:rPr lang="en-US" sz="2300" b="1" dirty="0">
                <a:solidFill>
                  <a:srgbClr val="C00000"/>
                </a:solidFill>
              </a:rPr>
              <a:t>Ex: </a:t>
            </a:r>
            <a:r>
              <a:rPr lang="en-US" sz="2300" dirty="0"/>
              <a:t>3 columns = 3 values</a:t>
            </a:r>
            <a:endParaRPr sz="2300" dirty="0"/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order of the columns will match 1 to 1 with the values:</a:t>
            </a:r>
            <a:endParaRPr sz="2300" dirty="0"/>
          </a:p>
          <a:p>
            <a:pPr marL="9144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column1 = value1, </a:t>
            </a:r>
          </a:p>
          <a:p>
            <a:pPr marL="9144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column2 = value2, etc… </a:t>
            </a:r>
            <a:endParaRPr sz="2300" dirty="0"/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Must match the column datatype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Ex: If column1 is </a:t>
            </a:r>
            <a:r>
              <a:rPr lang="en-US" sz="2300"/>
              <a:t>a VARCHAR(</a:t>
            </a:r>
            <a:r>
              <a:rPr lang="en-US" sz="2300" dirty="0"/>
              <a:t>50), the value must be less than 50 characters.</a:t>
            </a:r>
            <a:endParaRPr sz="2300"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8320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Values</a:t>
            </a:r>
            <a:endParaRPr dirty="0"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456650" y="2170957"/>
            <a:ext cx="8325900" cy="4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sz="2300" dirty="0"/>
              <a:t> are checked against all table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CONSTRAINTS</a:t>
            </a:r>
            <a:r>
              <a:rPr lang="en-US" sz="23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before the row is actually inserted: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 KEY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2" name="Google Shape;302;p45"/>
          <p:cNvSpPr txBox="1"/>
          <p:nvPr/>
        </p:nvSpPr>
        <p:spPr>
          <a:xfrm>
            <a:off x="483200" y="1119141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(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column1, column2…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(value1, value2…);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456650" y="71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Example</a:t>
            </a:r>
            <a:endParaRPr dirty="0"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430100" y="1321853"/>
            <a:ext cx="8325900" cy="4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Example: </a:t>
            </a:r>
            <a:endParaRPr sz="2300" b="1" dirty="0">
              <a:solidFill>
                <a:srgbClr val="C00000"/>
              </a:solidFill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Adding a new Region named </a:t>
            </a:r>
            <a:r>
              <a:rPr lang="en-US" sz="2300" b="1" dirty="0">
                <a:ea typeface="Lato"/>
                <a:cs typeface="Lato"/>
                <a:sym typeface="Lato"/>
              </a:rPr>
              <a:t>Oceanic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br>
              <a:rPr lang="en-US" sz="2300" dirty="0"/>
            </a:br>
            <a:br>
              <a:rPr lang="en-US" sz="2300" dirty="0"/>
            </a:br>
            <a:r>
              <a:rPr lang="en-US" sz="2300" b="1" dirty="0">
                <a:solidFill>
                  <a:srgbClr val="C00000"/>
                </a:solidFill>
              </a:rPr>
              <a:t>Note: </a:t>
            </a:r>
            <a:r>
              <a:rPr lang="en-US" sz="2300" dirty="0"/>
              <a:t>The number of values match the number of columns and the data types match as well… 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is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region_name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is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3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3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9" name="Google Shape;309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0" name="Google Shape;310;p46"/>
          <p:cNvSpPr txBox="1"/>
          <p:nvPr/>
        </p:nvSpPr>
        <p:spPr>
          <a:xfrm>
            <a:off x="483200" y="2683678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Regions (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'Oceanic'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r="64875" b="19839"/>
          <a:stretch/>
        </p:blipFill>
        <p:spPr>
          <a:xfrm>
            <a:off x="5971625" y="729996"/>
            <a:ext cx="2859075" cy="17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5A13A8-2C3C-480C-975E-1491F117EC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CB478B-BC54-45E2-AC41-CE8A1F130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AB7A22-D16B-40DD-8CBC-258936A3D76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1508</Words>
  <Application>Microsoft Office PowerPoint</Application>
  <PresentationFormat>全屏显示(4:3)</PresentationFormat>
  <Paragraphs>228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Streamline</vt:lpstr>
      <vt:lpstr>Streamline</vt:lpstr>
      <vt:lpstr>Streamline</vt:lpstr>
      <vt:lpstr>INSERTs, UPDATEs, and DELETEs</vt:lpstr>
      <vt:lpstr>In These Slides . . .</vt:lpstr>
      <vt:lpstr>Modifying Table Rows</vt:lpstr>
      <vt:lpstr>Modifying Table Rows</vt:lpstr>
      <vt:lpstr>INSERT - Adding data to a database</vt:lpstr>
      <vt:lpstr>INSERT - Columns</vt:lpstr>
      <vt:lpstr>INSERT - Values</vt:lpstr>
      <vt:lpstr>INSERT - Values</vt:lpstr>
      <vt:lpstr>INSERT - Example</vt:lpstr>
      <vt:lpstr>Table and Column details the IDE</vt:lpstr>
      <vt:lpstr>INSERT - Example</vt:lpstr>
      <vt:lpstr>INSERT - Missing columns</vt:lpstr>
      <vt:lpstr>DELETE - Removing data from a database</vt:lpstr>
      <vt:lpstr>DELETE - Removing data from a database</vt:lpstr>
      <vt:lpstr>DELETE - Example with PK</vt:lpstr>
      <vt:lpstr>DELETE - Example IS NULL</vt:lpstr>
      <vt:lpstr>UPDATE - Modifying data within a database</vt:lpstr>
      <vt:lpstr>UPDATE - Modifying data within a database</vt:lpstr>
      <vt:lpstr>UPDATE - Modifying data within a database</vt:lpstr>
      <vt:lpstr>UPDATE - Modifying data within a database</vt:lpstr>
      <vt:lpstr>UPDATE - Modifying data within a database</vt:lpstr>
      <vt:lpstr>COMMIT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INSERTs, UPDATEs, and DELETEs</dc:title>
  <cp:lastModifiedBy>Buck</cp:lastModifiedBy>
  <cp:revision>22</cp:revision>
  <dcterms:modified xsi:type="dcterms:W3CDTF">2022-12-30T00:09:39Z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