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724" r:id="rId2"/>
  </p:sldMasterIdLst>
  <p:sldIdLst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2" r:id="rId33"/>
    <p:sldId id="292" r:id="rId34"/>
    <p:sldId id="293" r:id="rId35"/>
    <p:sldId id="294" r:id="rId36"/>
    <p:sldId id="295" r:id="rId37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3"/>
    <p:restoredTop sz="94674"/>
  </p:normalViewPr>
  <p:slideViewPr>
    <p:cSldViewPr snapToGrid="0" snapToObjects="1" showGuides="1">
      <p:cViewPr varScale="1">
        <p:scale>
          <a:sx n="150" d="100"/>
          <a:sy n="150" d="100"/>
        </p:scale>
        <p:origin x="2064" y="12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925"/>
            <a:ext cx="51435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8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82700"/>
            <a:ext cx="5915025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3441700"/>
            <a:ext cx="5915025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70013"/>
            <a:ext cx="2881312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370013"/>
            <a:ext cx="2881313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1260475"/>
            <a:ext cx="2900363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1879600"/>
            <a:ext cx="2900363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62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62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4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0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741363"/>
            <a:ext cx="3471862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5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741363"/>
            <a:ext cx="3471862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274638"/>
            <a:ext cx="1477963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4638"/>
            <a:ext cx="4284662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6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ient_Protection_and_Affordable_Care_Act#Implement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 IS </a:t>
            </a:r>
            <a:r>
              <a:rPr lang="en-US" dirty="0" err="1">
                <a:solidFill>
                  <a:schemeClr val="accent1"/>
                </a:solidFill>
              </a:rPr>
              <a:t>is</a:t>
            </a:r>
            <a:r>
              <a:rPr lang="en-US" dirty="0">
                <a:solidFill>
                  <a:schemeClr val="accent1"/>
                </a:solidFill>
              </a:rPr>
              <a:t> a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89" y="1143001"/>
            <a:ext cx="4816422" cy="304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59" y="3136587"/>
            <a:ext cx="1558391" cy="9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Characteristics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49350"/>
            <a:ext cx="5915025" cy="3483373"/>
          </a:xfrm>
        </p:spPr>
        <p:txBody>
          <a:bodyPr>
            <a:normAutofit/>
          </a:bodyPr>
          <a:lstStyle/>
          <a:p>
            <a:r>
              <a:rPr lang="en-US" dirty="0"/>
              <a:t>Every system has: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Inputs and outputs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 purpose (what the system does)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 boundary (resources assigned to the IS)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An environment (where the IS  runs)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Subsystems and interfaces (connectors for supporting IS systems/subsystems)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Control using feedback and feed-forward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Some emergent property (system is more than the sum of its parts)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7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Examples of </a:t>
            </a:r>
            <a:r>
              <a:rPr lang="en-US" dirty="0" smtClean="0">
                <a:solidFill>
                  <a:schemeClr val="accent1"/>
                </a:solidFill>
              </a:rPr>
              <a:t>Feedback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36650"/>
            <a:ext cx="5915025" cy="3496073"/>
          </a:xfrm>
        </p:spPr>
        <p:txBody>
          <a:bodyPr>
            <a:noAutofit/>
          </a:bodyPr>
          <a:lstStyle/>
          <a:p>
            <a:r>
              <a:rPr lang="en-US" sz="1900" dirty="0"/>
              <a:t>Feedback may be positive or negative. The results may be positive or negative respectively, however, this feedback may have the opposite desired effect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1900" dirty="0"/>
              <a:t>Positive and negative examples would be adding or removing money from a bank account.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1900" dirty="0"/>
              <a:t>A negative feedback from a thermostat (for example turning it off) may set the proper temperature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1900" dirty="0"/>
              <a:t>A positive feedback such as additional data collected in a data collection system may overwhelm the system, resulting in a failure or loss of data </a:t>
            </a:r>
          </a:p>
          <a:p>
            <a:pPr>
              <a:buFont typeface="Calibri" panose="020F050202020403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1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System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dirty="0"/>
              <a:t>All useful systems </a:t>
            </a:r>
            <a:r>
              <a:rPr lang="en-US" i="1" dirty="0"/>
              <a:t>transform</a:t>
            </a:r>
            <a:r>
              <a:rPr lang="en-US" dirty="0"/>
              <a:t> their inputs into useful outputs </a:t>
            </a:r>
          </a:p>
          <a:p>
            <a:r>
              <a:rPr lang="en-US" dirty="0"/>
              <a:t>For IS, inputs are typically data or information and outputs are typically also information</a:t>
            </a:r>
          </a:p>
          <a:p>
            <a:r>
              <a:rPr lang="en-US" dirty="0"/>
              <a:t>This </a:t>
            </a:r>
            <a:r>
              <a:rPr lang="en-US" i="1" dirty="0"/>
              <a:t>transformation</a:t>
            </a:r>
            <a:r>
              <a:rPr lang="en-US" dirty="0"/>
              <a:t> is the whole reason for building and operating the system</a:t>
            </a:r>
          </a:p>
          <a:p>
            <a:r>
              <a:rPr lang="en-US" dirty="0"/>
              <a:t>It must render the input data useful in some new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Amazon’s online system may have inputs: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/>
              <a:t>Information about orders, available stock, customer addresses, delivery rates…</a:t>
            </a:r>
          </a:p>
          <a:p>
            <a:r>
              <a:rPr lang="en-US" dirty="0" smtClean="0"/>
              <a:t>It </a:t>
            </a:r>
            <a:r>
              <a:rPr lang="en-US" dirty="0"/>
              <a:t>may have outputs: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/>
              <a:t>Electronic content delivered to Kindles, shipping labels, gift certificates, emails…</a:t>
            </a:r>
          </a:p>
          <a:p>
            <a:r>
              <a:rPr lang="en-US" dirty="0"/>
              <a:t>How does this benefit Amazon?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Systems and Subsystems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1339849"/>
            <a:ext cx="5915025" cy="25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Systems in a typical car (2018)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092200"/>
            <a:ext cx="5915025" cy="3422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en-US" sz="1300" dirty="0" smtClean="0"/>
              <a:t>the PCM which is the main computer that communicates with all the other computers.</a:t>
            </a:r>
            <a:br>
              <a:rPr lang="en-US" sz="1300" dirty="0" smtClean="0"/>
            </a:br>
            <a:r>
              <a:rPr lang="en-US" sz="1300" dirty="0" smtClean="0"/>
              <a:t>- an Engine Control Module (ECM)</a:t>
            </a:r>
            <a:br>
              <a:rPr lang="en-US" sz="1300" dirty="0" smtClean="0"/>
            </a:br>
            <a:r>
              <a:rPr lang="en-US" sz="1300" dirty="0" smtClean="0"/>
              <a:t>- an emissions computer</a:t>
            </a:r>
            <a:br>
              <a:rPr lang="en-US" sz="1300" dirty="0" smtClean="0"/>
            </a:br>
            <a:r>
              <a:rPr lang="en-US" sz="1300" dirty="0" smtClean="0"/>
              <a:t>- a computer chip in the radio</a:t>
            </a:r>
            <a:br>
              <a:rPr lang="en-US" sz="1300" dirty="0" smtClean="0"/>
            </a:br>
            <a:r>
              <a:rPr lang="en-US" sz="1300" dirty="0" smtClean="0"/>
              <a:t>- body control computers somewhere in the back</a:t>
            </a:r>
            <a:br>
              <a:rPr lang="en-US" sz="1300" dirty="0" smtClean="0"/>
            </a:br>
            <a:r>
              <a:rPr lang="en-US" sz="1300" dirty="0" smtClean="0"/>
              <a:t>- a computer chip in the HVAC system</a:t>
            </a:r>
            <a:br>
              <a:rPr lang="en-US" sz="1300" dirty="0" smtClean="0"/>
            </a:br>
            <a:r>
              <a:rPr lang="en-US" sz="1300" dirty="0" smtClean="0"/>
              <a:t>- a computer chip in the clock</a:t>
            </a:r>
            <a:br>
              <a:rPr lang="en-US" sz="1300" dirty="0" smtClean="0"/>
            </a:br>
            <a:r>
              <a:rPr lang="en-US" sz="1300" dirty="0" smtClean="0"/>
              <a:t>- a computer for the ABS brakes</a:t>
            </a:r>
            <a:br>
              <a:rPr lang="en-US" sz="1300" dirty="0" smtClean="0"/>
            </a:br>
            <a:r>
              <a:rPr lang="en-US" sz="1300" dirty="0" smtClean="0"/>
              <a:t>- a computer in the electrically assisted steering system</a:t>
            </a:r>
            <a:br>
              <a:rPr lang="en-US" sz="1300" dirty="0" smtClean="0"/>
            </a:br>
            <a:r>
              <a:rPr lang="en-US" sz="1300" dirty="0" smtClean="0"/>
              <a:t>- airbag computer</a:t>
            </a:r>
            <a:br>
              <a:rPr lang="en-US" sz="1300" dirty="0" smtClean="0"/>
            </a:br>
            <a:r>
              <a:rPr lang="en-US" sz="1300" dirty="0" smtClean="0"/>
              <a:t>- a computer in the GPS system</a:t>
            </a:r>
            <a:br>
              <a:rPr lang="en-US" sz="1300" dirty="0" smtClean="0"/>
            </a:br>
            <a:r>
              <a:rPr lang="en-US" sz="1300" dirty="0" smtClean="0"/>
              <a:t>- a fuel mileage computer</a:t>
            </a:r>
            <a:br>
              <a:rPr lang="en-US" sz="1300" dirty="0" smtClean="0"/>
            </a:br>
            <a:r>
              <a:rPr lang="en-US" sz="1300" dirty="0" smtClean="0"/>
              <a:t>- a computer for the BLUETOOTH system</a:t>
            </a:r>
            <a:br>
              <a:rPr lang="en-US" sz="1300" dirty="0" smtClean="0"/>
            </a:br>
            <a:r>
              <a:rPr lang="en-US" sz="1300" dirty="0" smtClean="0"/>
              <a:t>- a chip in the auto headlamp system</a:t>
            </a:r>
            <a:br>
              <a:rPr lang="en-US" sz="1300" dirty="0" smtClean="0"/>
            </a:br>
            <a:r>
              <a:rPr lang="en-US" sz="1300" dirty="0" smtClean="0"/>
              <a:t>- a chip in the DVD player</a:t>
            </a:r>
            <a:br>
              <a:rPr lang="en-US" sz="1300" dirty="0" smtClean="0"/>
            </a:br>
            <a:r>
              <a:rPr lang="en-US" sz="1300" dirty="0" smtClean="0"/>
              <a:t>- and then there is the remote start</a:t>
            </a:r>
            <a:br>
              <a:rPr lang="en-US" sz="1300" dirty="0" smtClean="0"/>
            </a:br>
            <a:r>
              <a:rPr lang="en-US" sz="1300" dirty="0" smtClean="0"/>
              <a:t>- and the anti theft system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6482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 of 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b="1" dirty="0"/>
              <a:t>Operational Systems </a:t>
            </a:r>
            <a:r>
              <a:rPr lang="en-US" dirty="0"/>
              <a:t>assist or control business operations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Amazon may use a barcode system with readers to ensure boxes are loaded and shipped </a:t>
            </a:r>
          </a:p>
          <a:p>
            <a:r>
              <a:rPr lang="en-US" b="1" dirty="0"/>
              <a:t>Management Support Systems </a:t>
            </a:r>
            <a:r>
              <a:rPr lang="en-US" dirty="0"/>
              <a:t>help managers to decide or to communicate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Amazon will use inventory tracking software to check the performance of products, and adjust prices and inventory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4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 of IS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dirty="0"/>
              <a:t>Real-time Control Systems typically </a:t>
            </a:r>
            <a:r>
              <a:rPr lang="en-US" dirty="0" smtClean="0"/>
              <a:t>operate physical </a:t>
            </a:r>
            <a:r>
              <a:rPr lang="en-US" dirty="0"/>
              <a:t>equipment, often in safety-critical settings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Some cars have an Engine Management System to control fuel supply and ignition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Satellite control systems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Missile guiding systems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3D printers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Multiple Strategies for IS and 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92" y="1126730"/>
            <a:ext cx="5022508" cy="30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8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IS/IT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sz="2400" dirty="0"/>
              <a:t>Information Systems and Technology should be utilized as part of an organization’s overall business strategy and should be designed to support the organization’s overall business plan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9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6049962" cy="9941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Systems Development is a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68017"/>
            <a:ext cx="2914650" cy="3364706"/>
          </a:xfrm>
        </p:spPr>
        <p:txBody>
          <a:bodyPr/>
          <a:lstStyle/>
          <a:p>
            <a:r>
              <a:rPr lang="en-US" dirty="0"/>
              <a:t>Many possible routes</a:t>
            </a:r>
          </a:p>
          <a:p>
            <a:r>
              <a:rPr lang="en-US" dirty="0"/>
              <a:t>Developers need </a:t>
            </a:r>
            <a:br>
              <a:rPr lang="en-US" dirty="0"/>
            </a:br>
            <a:r>
              <a:rPr lang="en-US" dirty="0"/>
              <a:t>guidance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xkcd.com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02832" y="1268017"/>
            <a:ext cx="2172518" cy="29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Costs of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dirty="0"/>
              <a:t>These can be very high indeed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Initial rollout of Obama Care system</a:t>
            </a:r>
            <a:br>
              <a:rPr lang="en-US" sz="2100" dirty="0"/>
            </a:br>
            <a:r>
              <a:rPr lang="en-US" sz="2100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en-US" sz="2100" dirty="0" smtClean="0">
                <a:solidFill>
                  <a:schemeClr val="accent1"/>
                </a:solidFill>
                <a:hlinkClick r:id="rId2"/>
              </a:rPr>
              <a:t>en.wikipedia.org/wiki/Patient_Protection_and_Affordable_Care_Act#Implementation</a:t>
            </a:r>
            <a:endParaRPr lang="en-US" sz="2100" dirty="0" smtClean="0">
              <a:solidFill>
                <a:schemeClr val="accent1"/>
              </a:solidFill>
            </a:endParaRP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 smtClean="0"/>
              <a:t>One </a:t>
            </a:r>
            <a:r>
              <a:rPr lang="en-US" sz="2100" dirty="0"/>
              <a:t>survey shows up to 2 projects in 3 are unsuccessful in the USA (Standish 2009)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Another survey found less than 50% of UK projects met expectations (Veitch 2007)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2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Do We Mean by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62050"/>
            <a:ext cx="5915025" cy="32385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An IS project may fail before delivery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Avon’s failed SAP implementation in Canada</a:t>
            </a:r>
          </a:p>
          <a:p>
            <a:r>
              <a:rPr lang="en-US" sz="1800" dirty="0"/>
              <a:t>An IS may fail after delivery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Canadian Firearms Registry was cancelled after implementation, sighting cost overruns and problems – potential political decisions as well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Phoenix Pay System – Project was simply too focused on delivering the project on time and on budget resulting in dropping a lot of functions that were important to Phoenix. </a:t>
            </a:r>
          </a:p>
          <a:p>
            <a:r>
              <a:rPr lang="en-US" sz="1800" dirty="0"/>
              <a:t>An IS may be continue to be used, despite causing problems to its users, its owners or its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6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74750"/>
            <a:ext cx="5915025" cy="3457973"/>
          </a:xfrm>
        </p:spPr>
        <p:txBody>
          <a:bodyPr>
            <a:normAutofit/>
          </a:bodyPr>
          <a:lstStyle/>
          <a:p>
            <a:r>
              <a:rPr lang="en-US" sz="2000" dirty="0"/>
              <a:t>A Stakeholder, or project stakeholder, is anyone that has an interest in a given project. These stakeholders may be inside or outside an organization which: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/>
              <a:t>Sponsor a project, or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/>
              <a:t>Have an interest or a gain upon a successful completion of a project;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/>
              <a:t>May have a positive or negative influence in the project completion.</a:t>
            </a:r>
          </a:p>
          <a:p>
            <a:r>
              <a:rPr lang="en-US" sz="2000" dirty="0"/>
              <a:t>Stakeholders may be customers, users, project managers, project team members, testers,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81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Main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00150"/>
            <a:ext cx="5915025" cy="3432573"/>
          </a:xfrm>
        </p:spPr>
        <p:txBody>
          <a:bodyPr/>
          <a:lstStyle/>
          <a:p>
            <a:r>
              <a:rPr lang="en-US" dirty="0"/>
              <a:t>Three main types of stakeholder are involved in an IS development project: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Those who will benefit from the system’s outputs, directly or indirectly (</a:t>
            </a:r>
            <a:r>
              <a:rPr lang="en-US" sz="2100" dirty="0">
                <a:solidFill>
                  <a:schemeClr val="accent1"/>
                </a:solidFill>
              </a:rPr>
              <a:t>end-users</a:t>
            </a:r>
            <a:r>
              <a:rPr lang="en-US" sz="2100" dirty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Those who commission the project, pay for it or have the power to halt it (</a:t>
            </a:r>
            <a:r>
              <a:rPr lang="en-US" sz="2100" dirty="0">
                <a:solidFill>
                  <a:schemeClr val="accent1"/>
                </a:solidFill>
              </a:rPr>
              <a:t>owners or sponsors</a:t>
            </a:r>
            <a:r>
              <a:rPr lang="en-US" sz="2100" dirty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Those who will produce the software (</a:t>
            </a:r>
            <a:r>
              <a:rPr lang="en-US" sz="2100" dirty="0">
                <a:solidFill>
                  <a:schemeClr val="accent1"/>
                </a:solidFill>
              </a:rPr>
              <a:t>developers</a:t>
            </a:r>
            <a:r>
              <a:rPr lang="en-US" sz="21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8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End-user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dirty="0"/>
              <a:t>End-users may be those who directly operate the software</a:t>
            </a:r>
          </a:p>
          <a:p>
            <a:r>
              <a:rPr lang="en-US" dirty="0"/>
              <a:t>Or they may be more remote, e.g. a manager who receives printed reports</a:t>
            </a:r>
          </a:p>
          <a:p>
            <a:r>
              <a:rPr lang="en-US" dirty="0"/>
              <a:t>Typical concerns include: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 system that is promised but not delivered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 system that is difficult to use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 system that doesn’t meet its users’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End-user 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00150"/>
            <a:ext cx="5915025" cy="3432573"/>
          </a:xfrm>
        </p:spPr>
        <p:txBody>
          <a:bodyPr>
            <a:normAutofit/>
          </a:bodyPr>
          <a:lstStyle/>
          <a:p>
            <a:r>
              <a:rPr lang="en-US" dirty="0"/>
              <a:t>Systems that are hard to use may be seen as a failure by their users</a:t>
            </a:r>
          </a:p>
          <a:p>
            <a:r>
              <a:rPr lang="en-US" dirty="0"/>
              <a:t>Unhelpful error messages are just one of the ways a system can be hard to use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When some computer systems are powered on, they will issue a series of beeps to indicate a problem (POST Beeps).  For the average user, this is useless information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Windows Blue Screen of Death, Check Engine light in a vehicle.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Owner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87450"/>
            <a:ext cx="5915025" cy="3445273"/>
          </a:xfrm>
        </p:spPr>
        <p:txBody>
          <a:bodyPr/>
          <a:lstStyle/>
          <a:p>
            <a:r>
              <a:rPr lang="en-US" dirty="0"/>
              <a:t>Owners care about meeting business needs and about value for money</a:t>
            </a:r>
          </a:p>
          <a:p>
            <a:r>
              <a:rPr lang="en-US" dirty="0"/>
              <a:t>Typical concerns include: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/>
              <a:t>Projects that overspend their budget (may no longer have a net benefit)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/>
              <a:t>Systems that are delivered too late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/>
              <a:t>Badly managed projects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/>
              <a:t>Systems that are rendered irrelevant by events</a:t>
            </a:r>
          </a:p>
          <a:p>
            <a:pPr>
              <a:buFont typeface="Calibri" panose="020F050202020403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6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Developer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dirty="0"/>
              <a:t>IS developers sometimes have a difficult time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Budget and time constraints often conflict with doing the job properly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Users and owners may not know how to ask for what they really want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Technologies, development approaches and business needs all constantly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55700"/>
            <a:ext cx="5915025" cy="3637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this module you will learn: </a:t>
            </a:r>
            <a:endParaRPr lang="en-US" dirty="0"/>
          </a:p>
          <a:p>
            <a:pPr lvl="1"/>
            <a:r>
              <a:rPr lang="en-US" sz="2100" dirty="0" smtClean="0"/>
              <a:t>How </a:t>
            </a:r>
            <a:r>
              <a:rPr lang="en-US" sz="2100" dirty="0"/>
              <a:t>to define an information system (IS)</a:t>
            </a:r>
          </a:p>
          <a:p>
            <a:pPr lvl="1"/>
            <a:r>
              <a:rPr lang="en-US" sz="2100" dirty="0"/>
              <a:t>Some examples and types of IS</a:t>
            </a:r>
          </a:p>
          <a:p>
            <a:pPr lvl="1"/>
            <a:r>
              <a:rPr lang="en-US" sz="2100" dirty="0"/>
              <a:t>How to use the concepts of systems theory to explain the parts and </a:t>
            </a:r>
            <a:r>
              <a:rPr lang="en-US" sz="2100" dirty="0" err="1"/>
              <a:t>behaviour</a:t>
            </a:r>
            <a:r>
              <a:rPr lang="en-US" sz="2100" dirty="0"/>
              <a:t> of IS</a:t>
            </a:r>
          </a:p>
          <a:p>
            <a:pPr lvl="1"/>
            <a:r>
              <a:rPr lang="en-US" sz="2100" dirty="0"/>
              <a:t>How IS can be useful in managing organizations </a:t>
            </a:r>
          </a:p>
          <a:p>
            <a:pPr lvl="1"/>
            <a:r>
              <a:rPr lang="en-US" sz="2100" dirty="0"/>
              <a:t>Project Management Concepts</a:t>
            </a:r>
          </a:p>
          <a:p>
            <a:pPr lvl="1"/>
            <a:r>
              <a:rPr lang="en-US" sz="2100" dirty="0"/>
              <a:t>Project Issues</a:t>
            </a:r>
          </a:p>
          <a:p>
            <a:pPr lvl="1"/>
            <a:r>
              <a:rPr lang="en-US" sz="2100" dirty="0"/>
              <a:t>Ethics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38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Things Go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00150"/>
            <a:ext cx="5915025" cy="3432573"/>
          </a:xfrm>
        </p:spPr>
        <p:txBody>
          <a:bodyPr/>
          <a:lstStyle/>
          <a:p>
            <a:r>
              <a:rPr lang="en-US" dirty="0"/>
              <a:t>Whether a system is delivered or not, many things can go wrong: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Quality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Productivity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Installation &amp; Operation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4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2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4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1 - Quality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87450"/>
            <a:ext cx="5915025" cy="34452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wrong problem is addressed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Failure to align the project with business strategy</a:t>
            </a:r>
          </a:p>
          <a:p>
            <a:r>
              <a:rPr lang="en-US" dirty="0"/>
              <a:t>Neglect of the context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Project team or business managers don’t take the system environment into account</a:t>
            </a:r>
          </a:p>
          <a:p>
            <a:r>
              <a:rPr lang="en-US" dirty="0"/>
              <a:t>Incorrect analysis of requirements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Poor skills or not enough time allowed</a:t>
            </a:r>
          </a:p>
          <a:p>
            <a:r>
              <a:rPr lang="en-US" dirty="0"/>
              <a:t>Project undertaken for wrong reason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Technology pull or political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2 - Productivity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/>
          <a:lstStyle/>
          <a:p>
            <a:r>
              <a:rPr lang="en-US" dirty="0"/>
              <a:t>Users change their </a:t>
            </a:r>
            <a:r>
              <a:rPr lang="en-US" dirty="0" smtClean="0"/>
              <a:t>minds</a:t>
            </a:r>
          </a:p>
          <a:p>
            <a:pPr marL="342900" lvl="1" indent="0">
              <a:buNone/>
            </a:pPr>
            <a:r>
              <a:rPr lang="en-US" sz="2100" dirty="0" smtClean="0"/>
              <a:t>“Requirements </a:t>
            </a:r>
            <a:r>
              <a:rPr lang="en-US" sz="2100" dirty="0"/>
              <a:t>Drift” aka “Scope Creep”</a:t>
            </a:r>
          </a:p>
          <a:p>
            <a:r>
              <a:rPr lang="en-US" dirty="0"/>
              <a:t>External </a:t>
            </a:r>
            <a:r>
              <a:rPr lang="en-US" dirty="0" smtClean="0"/>
              <a:t>events</a:t>
            </a:r>
          </a:p>
          <a:p>
            <a:pPr marL="342900" lvl="1" indent="0">
              <a:buNone/>
            </a:pPr>
            <a:r>
              <a:rPr lang="en-US" sz="2100" dirty="0" smtClean="0"/>
              <a:t>E.g</a:t>
            </a:r>
            <a:r>
              <a:rPr lang="en-US" sz="2100" dirty="0"/>
              <a:t>. introduction of the Euro currency</a:t>
            </a:r>
          </a:p>
          <a:p>
            <a:r>
              <a:rPr lang="en-US" dirty="0"/>
              <a:t>Implementation not </a:t>
            </a:r>
            <a:r>
              <a:rPr lang="en-US" dirty="0" smtClean="0"/>
              <a:t>feasible</a:t>
            </a:r>
          </a:p>
          <a:p>
            <a:pPr marL="342900" lvl="1" indent="0">
              <a:buNone/>
            </a:pPr>
            <a:r>
              <a:rPr lang="en-US" sz="2100" dirty="0" smtClean="0"/>
              <a:t>This </a:t>
            </a:r>
            <a:r>
              <a:rPr lang="en-US" sz="2100" dirty="0"/>
              <a:t>may not be known at start of the project</a:t>
            </a:r>
          </a:p>
          <a:p>
            <a:r>
              <a:rPr lang="en-US" dirty="0"/>
              <a:t>Poor project </a:t>
            </a:r>
            <a:r>
              <a:rPr lang="en-US" dirty="0" smtClean="0"/>
              <a:t>control</a:t>
            </a:r>
          </a:p>
          <a:p>
            <a:pPr marL="342900" lvl="1" indent="0">
              <a:buNone/>
            </a:pPr>
            <a:r>
              <a:rPr lang="en-US" sz="2100" dirty="0" smtClean="0"/>
              <a:t>Inexperienced </a:t>
            </a:r>
            <a:r>
              <a:rPr lang="en-US" sz="2100" dirty="0"/>
              <a:t>management or political difficulties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9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 – Installation &amp;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364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Poor </a:t>
            </a:r>
            <a:r>
              <a:rPr lang="en-US" dirty="0" smtClean="0"/>
              <a:t>Installation</a:t>
            </a:r>
          </a:p>
          <a:p>
            <a:pPr marL="342900" lvl="1" indent="0">
              <a:buNone/>
            </a:pPr>
            <a:r>
              <a:rPr lang="en-US" sz="2100" dirty="0" smtClean="0"/>
              <a:t>Failure </a:t>
            </a:r>
            <a:r>
              <a:rPr lang="en-US" sz="2100" dirty="0"/>
              <a:t>to follow required specifications</a:t>
            </a:r>
          </a:p>
          <a:p>
            <a:r>
              <a:rPr lang="en-US" dirty="0"/>
              <a:t>Operational </a:t>
            </a:r>
            <a:r>
              <a:rPr lang="en-US" dirty="0" smtClean="0"/>
              <a:t>issues</a:t>
            </a:r>
          </a:p>
          <a:p>
            <a:pPr marL="342900" lvl="1" indent="0">
              <a:buNone/>
            </a:pPr>
            <a:r>
              <a:rPr lang="en-US" sz="2100" dirty="0" smtClean="0"/>
              <a:t>Poor </a:t>
            </a:r>
            <a:r>
              <a:rPr lang="en-US" sz="2100" dirty="0"/>
              <a:t>response times; Disconnected services</a:t>
            </a:r>
          </a:p>
          <a:p>
            <a:r>
              <a:rPr lang="en-US" dirty="0"/>
              <a:t>Poor maintenance </a:t>
            </a:r>
            <a:r>
              <a:rPr lang="en-US" dirty="0" smtClean="0"/>
              <a:t>documentation</a:t>
            </a:r>
          </a:p>
          <a:p>
            <a:pPr marL="342900" lvl="1" indent="0">
              <a:buNone/>
            </a:pPr>
            <a:r>
              <a:rPr lang="en-US" sz="2100" dirty="0" smtClean="0"/>
              <a:t>Out </a:t>
            </a:r>
            <a:r>
              <a:rPr lang="en-US" sz="2100" dirty="0"/>
              <a:t>of date checklists; performing shortcuts outside </a:t>
            </a:r>
            <a:r>
              <a:rPr lang="en-US" sz="2100" dirty="0" smtClean="0"/>
              <a:t>  documentation</a:t>
            </a:r>
            <a:endParaRPr lang="en-US" sz="2100" dirty="0"/>
          </a:p>
          <a:p>
            <a:r>
              <a:rPr lang="en-US" dirty="0"/>
              <a:t>Local resistance to new </a:t>
            </a:r>
            <a:r>
              <a:rPr lang="en-US" dirty="0" smtClean="0"/>
              <a:t>IS</a:t>
            </a:r>
          </a:p>
          <a:p>
            <a:pPr marL="342900" lvl="1" indent="0">
              <a:buNone/>
            </a:pPr>
            <a:r>
              <a:rPr lang="en-US" sz="2100" dirty="0" smtClean="0"/>
              <a:t>Poor </a:t>
            </a:r>
            <a:r>
              <a:rPr lang="en-US" sz="2100" dirty="0"/>
              <a:t>communication about IS; limited or no training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1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Ethics Issues and </a:t>
            </a:r>
            <a:r>
              <a:rPr lang="en-US" dirty="0" smtClean="0">
                <a:solidFill>
                  <a:schemeClr val="accent1"/>
                </a:solidFill>
              </a:rPr>
              <a:t>Stakeholder Problems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268017"/>
            <a:ext cx="5915025" cy="3364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IS may affect people far beyond obvious users and owners of the system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Cell phone companies collect data about subscribers’ calls and physical movements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This data can be passed to police and many other government agencies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Do you know what data is stored about you?  Who by?  And what it is used for?</a:t>
            </a:r>
          </a:p>
          <a:p>
            <a:pPr lvl="1">
              <a:buFont typeface="Calibri" panose="020F050202020403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87669"/>
            <a:ext cx="5915025" cy="3445054"/>
          </a:xfrm>
        </p:spPr>
        <p:txBody>
          <a:bodyPr/>
          <a:lstStyle/>
          <a:p>
            <a:r>
              <a:rPr lang="en-US" dirty="0"/>
              <a:t>Information Systems (IS) are created by people, and exist across all industries and organizations.</a:t>
            </a:r>
          </a:p>
          <a:p>
            <a:r>
              <a:rPr lang="en-US" dirty="0"/>
              <a:t>All IS must be able to select, store, process and retrieve relevant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IS do not necessarily depend on computers (ours will).  They are more about process and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2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in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68400"/>
            <a:ext cx="5915025" cy="346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have existed in some form throughout history: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Ancient Mesopotamian records of grain in city storehouses (3500 BCE)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Roman Empire records of property and tax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19th Century railway </a:t>
            </a:r>
            <a:r>
              <a:rPr lang="en-US" sz="2100" dirty="0" err="1"/>
              <a:t>signalling</a:t>
            </a:r>
            <a:r>
              <a:rPr lang="en-US" sz="2100" dirty="0"/>
              <a:t> systems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The RAF’s communication and control system used during the Battle of Britain(1940)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4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Emergence of Modern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93800"/>
            <a:ext cx="5915025" cy="3438923"/>
          </a:xfrm>
        </p:spPr>
        <p:txBody>
          <a:bodyPr/>
          <a:lstStyle/>
          <a:p>
            <a:r>
              <a:rPr lang="en-US" dirty="0"/>
              <a:t>Most IS today depend on digital electronic computers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Very few industries are at least partially IT</a:t>
            </a:r>
          </a:p>
          <a:p>
            <a:r>
              <a:rPr lang="en-US" dirty="0"/>
              <a:t>Earliest examples (in Second World War) include code-breaking Colossus Computer</a:t>
            </a:r>
          </a:p>
          <a:p>
            <a:r>
              <a:rPr lang="en-US" dirty="0"/>
              <a:t>First business computer, Leo 1, built in 1951, used for routine transactions like payroll and managing inventory</a:t>
            </a:r>
          </a:p>
          <a:p>
            <a:r>
              <a:rPr lang="en-US" dirty="0"/>
              <a:t>Modern IS used for vast range of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3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Role of the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6" y="1212850"/>
            <a:ext cx="5915025" cy="3419873"/>
          </a:xfrm>
        </p:spPr>
        <p:txBody>
          <a:bodyPr/>
          <a:lstStyle/>
          <a:p>
            <a:r>
              <a:rPr lang="en-US" dirty="0"/>
              <a:t>Computers carry out tasks done by people and by technologies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Storage: accounting ledger / hard disk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Display: Battle of Britain map / PC screen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Calculation: abacus / software program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Communication: traffic signals / </a:t>
            </a:r>
            <a:r>
              <a:rPr lang="en-US" sz="2100" dirty="0" err="1"/>
              <a:t>wifi</a:t>
            </a:r>
            <a:endParaRPr lang="en-US" sz="2100" dirty="0"/>
          </a:p>
          <a:p>
            <a:r>
              <a:rPr lang="en-US" dirty="0"/>
              <a:t>Typical advantages of computers: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high speed, low cost, reliability</a:t>
            </a:r>
          </a:p>
        </p:txBody>
      </p:sp>
    </p:spTree>
    <p:extLst>
      <p:ext uri="{BB962C8B-B14F-4D97-AF65-F5344CB8AC3E}">
        <p14:creationId xmlns:p14="http://schemas.microsoft.com/office/powerpoint/2010/main" val="297193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Amazon On-Line Retail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68400"/>
            <a:ext cx="5915025" cy="3464323"/>
          </a:xfrm>
        </p:spPr>
        <p:txBody>
          <a:bodyPr/>
          <a:lstStyle/>
          <a:p>
            <a:r>
              <a:rPr lang="en-US" dirty="0"/>
              <a:t>A typical modern IS with: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Online catalogue display and shopping cart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Back-office systems store stock details, orders, payment transactions, and more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Communications link to credit-card processing </a:t>
            </a:r>
            <a:r>
              <a:rPr lang="en-US" sz="2100" dirty="0" err="1"/>
              <a:t>centre</a:t>
            </a:r>
            <a:endParaRPr lang="en-US" sz="2100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Robot warehouse control system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Delivery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Structure of an 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1268018"/>
            <a:ext cx="5915025" cy="3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8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1620</Words>
  <Application>Microsoft Office PowerPoint</Application>
  <PresentationFormat>Custom</PresentationFormat>
  <Paragraphs>176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Custom Design</vt:lpstr>
      <vt:lpstr>PowerPoint Presentation</vt:lpstr>
      <vt:lpstr>Introduction to Information Systems</vt:lpstr>
      <vt:lpstr>Overview</vt:lpstr>
      <vt:lpstr>Introduction</vt:lpstr>
      <vt:lpstr>IS in History</vt:lpstr>
      <vt:lpstr>The Emergence of Modern IS</vt:lpstr>
      <vt:lpstr>The Role of the Computer</vt:lpstr>
      <vt:lpstr>Amazon On-Line Retail Site</vt:lpstr>
      <vt:lpstr>Structure of an IS</vt:lpstr>
      <vt:lpstr>An IS is a System</vt:lpstr>
      <vt:lpstr>Characteristics of Systems</vt:lpstr>
      <vt:lpstr>Examples of Feedback</vt:lpstr>
      <vt:lpstr>System Transformation</vt:lpstr>
      <vt:lpstr>Transformation Example</vt:lpstr>
      <vt:lpstr>Systems and Subsystems</vt:lpstr>
      <vt:lpstr>Systems in a typical car (2018)</vt:lpstr>
      <vt:lpstr>Types of IS </vt:lpstr>
      <vt:lpstr>Types of IS (cont’d)</vt:lpstr>
      <vt:lpstr>Multiple Strategies for IS and IT</vt:lpstr>
      <vt:lpstr>IS/IT Strategy</vt:lpstr>
      <vt:lpstr>Systems Development is a Journey</vt:lpstr>
      <vt:lpstr>Costs of Failure</vt:lpstr>
      <vt:lpstr>What Do We Mean by Problem?</vt:lpstr>
      <vt:lpstr>Stakeholder</vt:lpstr>
      <vt:lpstr>The Main Players</vt:lpstr>
      <vt:lpstr>End-user View</vt:lpstr>
      <vt:lpstr>End-user View (cont’d)</vt:lpstr>
      <vt:lpstr>Owner View</vt:lpstr>
      <vt:lpstr>Developer View</vt:lpstr>
      <vt:lpstr>Why Things Go Wrong</vt:lpstr>
      <vt:lpstr>PowerPoint Presentation</vt:lpstr>
      <vt:lpstr>1 - Quality Problems</vt:lpstr>
      <vt:lpstr>2 - Productivity Problems</vt:lpstr>
      <vt:lpstr>3 – Installation &amp; Operation</vt:lpstr>
      <vt:lpstr>Ethics Issues and Stakeholder Problems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Martel</dc:creator>
  <cp:lastModifiedBy>Ravneet Gill</cp:lastModifiedBy>
  <cp:revision>30</cp:revision>
  <dcterms:created xsi:type="dcterms:W3CDTF">2017-02-22T15:40:59Z</dcterms:created>
  <dcterms:modified xsi:type="dcterms:W3CDTF">2020-05-29T16:56:42Z</dcterms:modified>
</cp:coreProperties>
</file>