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65"/>
  </p:notesMasterIdLst>
  <p:handoutMasterIdLst>
    <p:handoutMasterId r:id="rId66"/>
  </p:handoutMasterIdLst>
  <p:sldIdLst>
    <p:sldId id="33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32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</p:sldIdLst>
  <p:sldSz cx="10080625" cy="7559675"/>
  <p:notesSz cx="7559675" cy="10691813"/>
  <p:defaultTextStyle>
    <a:defPPr>
      <a:defRPr lang="en-US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>
      <p:cViewPr varScale="1">
        <p:scale>
          <a:sx n="80" d="100"/>
          <a:sy n="80" d="100"/>
        </p:scale>
        <p:origin x="216" y="57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2749BE6-0971-4904-AE60-80A87B5D0D03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0880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EDEC6BE4-6B45-4CE9-93AA-1D80EE2D2507}" type="slidenum">
              <a:rPr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7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78" marR="0" indent="0" rtl="0" hangingPunct="0">
      <a:tabLst/>
      <a:defRPr lang="en-US" sz="2000" b="0" i="0" u="none" strike="noStrike">
        <a:ln>
          <a:noFill/>
        </a:ln>
        <a:latin typeface="Liberation Sans" pitchFamily="34"/>
        <a:cs typeface="Tahoma" pitchFamily="2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0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05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58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27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87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42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65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56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20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53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8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30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39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09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51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27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85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193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521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2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57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674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49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319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322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572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299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61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17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905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656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9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63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52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683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577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428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400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37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96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568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82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57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867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282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964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740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901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428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025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518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148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18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52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710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120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1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37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5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0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5C85-7503-B04B-AD0D-CD16BBDCD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6613"/>
            <a:ext cx="7560469" cy="2631887"/>
          </a:xfrm>
          <a:prstGeom prst="rect">
            <a:avLst/>
          </a:prstGeom>
        </p:spPr>
        <p:txBody>
          <a:bodyPr anchor="b"/>
          <a:lstStyle>
            <a:lvl1pPr algn="ctr">
              <a:defRPr sz="88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4471F-42FA-3A45-AE76-05ACF892B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1163"/>
            <a:ext cx="7560469" cy="18245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28"/>
            </a:lvl1pPr>
            <a:lvl2pPr marL="671993" indent="0" algn="ctr">
              <a:buNone/>
              <a:defRPr sz="2940"/>
            </a:lvl2pPr>
            <a:lvl3pPr marL="1343985" indent="0" algn="ctr">
              <a:buNone/>
              <a:defRPr sz="2646"/>
            </a:lvl3pPr>
            <a:lvl4pPr marL="2015978" indent="0" algn="ctr">
              <a:buNone/>
              <a:defRPr sz="2352"/>
            </a:lvl4pPr>
            <a:lvl5pPr marL="2687970" indent="0" algn="ctr">
              <a:buNone/>
              <a:defRPr sz="2352"/>
            </a:lvl5pPr>
            <a:lvl6pPr marL="3359963" indent="0" algn="ctr">
              <a:buNone/>
              <a:defRPr sz="2352"/>
            </a:lvl6pPr>
            <a:lvl7pPr marL="4031955" indent="0" algn="ctr">
              <a:buNone/>
              <a:defRPr sz="2352"/>
            </a:lvl7pPr>
            <a:lvl8pPr marL="4703948" indent="0" algn="ctr">
              <a:buNone/>
              <a:defRPr sz="2352"/>
            </a:lvl8pPr>
            <a:lvl9pPr marL="5375940" indent="0" algn="ctr">
              <a:buNone/>
              <a:defRPr sz="235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36D6-E2CB-4D47-84A0-DC8ED299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4D30-AE70-7440-8119-E2933E93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E3F1-33B9-5644-BDE7-CF53AECA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0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E300-B172-9845-961E-355AD7A6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4" y="403651"/>
            <a:ext cx="8694539" cy="14606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B38B9-3C12-6044-88C1-C85C738D1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4" y="2013581"/>
            <a:ext cx="8694539" cy="479479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9424-8E4E-584F-B232-8DF10C43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1C1A-5B9A-CC4E-9ABB-96EA44B7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4EF2-18B6-3547-9423-0C7B97C1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86DC6-2C97-8C4A-9F71-5EFB08F14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5115" y="403651"/>
            <a:ext cx="2172469" cy="640472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21539-762E-DA40-BEF6-5A55966F1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4" y="403651"/>
            <a:ext cx="6298056" cy="64047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9F63-B556-9748-8B00-235A9FE1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F5F8-43C3-7345-9D24-BD02EF17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72CB-DDE6-9A43-B349-805C72CB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92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237197"/>
            <a:ext cx="85685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79"/>
            <a:ext cx="7560469" cy="1825172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94" indent="0" algn="ctr">
              <a:buNone/>
              <a:defRPr sz="2205"/>
            </a:lvl2pPr>
            <a:lvl3pPr marL="1007989" indent="0" algn="ctr">
              <a:buNone/>
              <a:defRPr sz="1984"/>
            </a:lvl3pPr>
            <a:lvl4pPr marL="1511983" indent="0" algn="ctr">
              <a:buNone/>
              <a:defRPr sz="1764"/>
            </a:lvl4pPr>
            <a:lvl5pPr marL="2015978" indent="0" algn="ctr">
              <a:buNone/>
              <a:defRPr sz="1764"/>
            </a:lvl5pPr>
            <a:lvl6pPr marL="2519972" indent="0" algn="ctr">
              <a:buNone/>
              <a:defRPr sz="1764"/>
            </a:lvl6pPr>
            <a:lvl7pPr marL="3023967" indent="0" algn="ctr">
              <a:buNone/>
              <a:defRPr sz="1764"/>
            </a:lvl7pPr>
            <a:lvl8pPr marL="3527961" indent="0" algn="ctr">
              <a:buNone/>
              <a:defRPr sz="1764"/>
            </a:lvl8pPr>
            <a:lvl9pPr marL="4031955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4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57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4" y="1884672"/>
            <a:ext cx="8694539" cy="3144615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4" y="5059036"/>
            <a:ext cx="869453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8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8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9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96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96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95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4" y="2012414"/>
            <a:ext cx="4284266" cy="47965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7" y="2012414"/>
            <a:ext cx="4284266" cy="47965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61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7" y="402485"/>
            <a:ext cx="8694539" cy="1461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94" indent="0">
              <a:buNone/>
              <a:defRPr sz="2205" b="1"/>
            </a:lvl2pPr>
            <a:lvl3pPr marL="1007989" indent="0">
              <a:buNone/>
              <a:defRPr sz="1984" b="1"/>
            </a:lvl3pPr>
            <a:lvl4pPr marL="1511983" indent="0">
              <a:buNone/>
              <a:defRPr sz="1764" b="1"/>
            </a:lvl4pPr>
            <a:lvl5pPr marL="2015978" indent="0">
              <a:buNone/>
              <a:defRPr sz="1764" b="1"/>
            </a:lvl5pPr>
            <a:lvl6pPr marL="2519972" indent="0">
              <a:buNone/>
              <a:defRPr sz="1764" b="1"/>
            </a:lvl6pPr>
            <a:lvl7pPr marL="3023967" indent="0">
              <a:buNone/>
              <a:defRPr sz="1764" b="1"/>
            </a:lvl7pPr>
            <a:lvl8pPr marL="3527961" indent="0">
              <a:buNone/>
              <a:defRPr sz="1764" b="1"/>
            </a:lvl8pPr>
            <a:lvl9pPr marL="4031955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2"/>
            <a:ext cx="426457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8" y="1853171"/>
            <a:ext cx="4285578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94" indent="0">
              <a:buNone/>
              <a:defRPr sz="2205" b="1"/>
            </a:lvl2pPr>
            <a:lvl3pPr marL="1007989" indent="0">
              <a:buNone/>
              <a:defRPr sz="1984" b="1"/>
            </a:lvl3pPr>
            <a:lvl4pPr marL="1511983" indent="0">
              <a:buNone/>
              <a:defRPr sz="1764" b="1"/>
            </a:lvl4pPr>
            <a:lvl5pPr marL="2015978" indent="0">
              <a:buNone/>
              <a:defRPr sz="1764" b="1"/>
            </a:lvl5pPr>
            <a:lvl6pPr marL="2519972" indent="0">
              <a:buNone/>
              <a:defRPr sz="1764" b="1"/>
            </a:lvl6pPr>
            <a:lvl7pPr marL="3023967" indent="0">
              <a:buNone/>
              <a:defRPr sz="1764" b="1"/>
            </a:lvl7pPr>
            <a:lvl8pPr marL="3527961" indent="0">
              <a:buNone/>
              <a:defRPr sz="1764" b="1"/>
            </a:lvl8pPr>
            <a:lvl9pPr marL="4031955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8" y="2761382"/>
            <a:ext cx="4285578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79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98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33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5" cy="1763924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6"/>
            <a:ext cx="5103317" cy="5372269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5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94" indent="0">
              <a:buNone/>
              <a:defRPr sz="1543"/>
            </a:lvl2pPr>
            <a:lvl3pPr marL="1007989" indent="0">
              <a:buNone/>
              <a:defRPr sz="1323"/>
            </a:lvl3pPr>
            <a:lvl4pPr marL="1511983" indent="0">
              <a:buNone/>
              <a:defRPr sz="1102"/>
            </a:lvl4pPr>
            <a:lvl5pPr marL="2015978" indent="0">
              <a:buNone/>
              <a:defRPr sz="1102"/>
            </a:lvl5pPr>
            <a:lvl6pPr marL="2519972" indent="0">
              <a:buNone/>
              <a:defRPr sz="1102"/>
            </a:lvl6pPr>
            <a:lvl7pPr marL="3023967" indent="0">
              <a:buNone/>
              <a:defRPr sz="1102"/>
            </a:lvl7pPr>
            <a:lvl8pPr marL="3527961" indent="0">
              <a:buNone/>
              <a:defRPr sz="1102"/>
            </a:lvl8pPr>
            <a:lvl9pPr marL="4031955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0C56-FA5A-1B4A-B823-11AB762F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4" y="403651"/>
            <a:ext cx="8694539" cy="14606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66FA-E407-C143-BC67-61C742E1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4" y="2013581"/>
            <a:ext cx="8694539" cy="47947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D5-9EA1-7245-B6B6-3FC6C1F7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038C-0D6E-FD4F-89B8-3E7346BA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83E0-9D08-7444-B630-86852E18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2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5" cy="1763924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088456"/>
            <a:ext cx="5103317" cy="5372269"/>
          </a:xfrm>
        </p:spPr>
        <p:txBody>
          <a:bodyPr anchor="t"/>
          <a:lstStyle>
            <a:lvl1pPr marL="0" indent="0">
              <a:buNone/>
              <a:defRPr sz="3528"/>
            </a:lvl1pPr>
            <a:lvl2pPr marL="503994" indent="0">
              <a:buNone/>
              <a:defRPr sz="3087"/>
            </a:lvl2pPr>
            <a:lvl3pPr marL="1007989" indent="0">
              <a:buNone/>
              <a:defRPr sz="2646"/>
            </a:lvl3pPr>
            <a:lvl4pPr marL="1511983" indent="0">
              <a:buNone/>
              <a:defRPr sz="2205"/>
            </a:lvl4pPr>
            <a:lvl5pPr marL="2015978" indent="0">
              <a:buNone/>
              <a:defRPr sz="2205"/>
            </a:lvl5pPr>
            <a:lvl6pPr marL="2519972" indent="0">
              <a:buNone/>
              <a:defRPr sz="2205"/>
            </a:lvl6pPr>
            <a:lvl7pPr marL="3023967" indent="0">
              <a:buNone/>
              <a:defRPr sz="2205"/>
            </a:lvl7pPr>
            <a:lvl8pPr marL="3527961" indent="0">
              <a:buNone/>
              <a:defRPr sz="2205"/>
            </a:lvl8pPr>
            <a:lvl9pPr marL="4031955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5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94" indent="0">
              <a:buNone/>
              <a:defRPr sz="1543"/>
            </a:lvl2pPr>
            <a:lvl3pPr marL="1007989" indent="0">
              <a:buNone/>
              <a:defRPr sz="1323"/>
            </a:lvl3pPr>
            <a:lvl4pPr marL="1511983" indent="0">
              <a:buNone/>
              <a:defRPr sz="1102"/>
            </a:lvl4pPr>
            <a:lvl5pPr marL="2015978" indent="0">
              <a:buNone/>
              <a:defRPr sz="1102"/>
            </a:lvl5pPr>
            <a:lvl6pPr marL="2519972" indent="0">
              <a:buNone/>
              <a:defRPr sz="1102"/>
            </a:lvl6pPr>
            <a:lvl7pPr marL="3023967" indent="0">
              <a:buNone/>
              <a:defRPr sz="1102"/>
            </a:lvl7pPr>
            <a:lvl8pPr marL="3527961" indent="0">
              <a:buNone/>
              <a:defRPr sz="1102"/>
            </a:lvl8pPr>
            <a:lvl9pPr marL="4031955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00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61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9" y="402484"/>
            <a:ext cx="2173634" cy="64064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02484"/>
            <a:ext cx="6394897" cy="64064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27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CB125F-8EEE-5847-AEE6-CDBE668029E3}"/>
              </a:ext>
            </a:extLst>
          </p:cNvPr>
          <p:cNvSpPr/>
          <p:nvPr userDrawn="1"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B2006-ACD5-D74D-8243-FBAF49F06E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2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9A9B-9031-064B-ABDC-03F7C904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78" y="1885252"/>
            <a:ext cx="8694539" cy="3145198"/>
          </a:xfrm>
          <a:prstGeom prst="rect">
            <a:avLst/>
          </a:prstGeo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D86CC-F091-8A44-A39A-D96C11705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78" y="5058449"/>
            <a:ext cx="8694539" cy="1654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1pPr>
            <a:lvl2pPr marL="671993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3985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597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797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5996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195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394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594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9679E-BAA7-CF46-9FB1-F01D06A1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C2B9D-C2AF-2F46-937F-24E3E6D2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ECA1-EE4B-C842-82EF-8FF04821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6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C4BD-C422-1645-8490-493AE1EE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4" y="403651"/>
            <a:ext cx="8694539" cy="14606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1DD8-8CCF-7E4F-9F47-4AF8841E5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4" y="2013581"/>
            <a:ext cx="4235262" cy="47947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34876-0A0F-274C-A8E2-67005055B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2320" y="2013581"/>
            <a:ext cx="4235263" cy="47947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C6014-61C4-6144-A904-1FF7DFCA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A90A8-4371-4446-95F4-5106E3E7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91A1-8D90-3D44-9FEE-1C81DB2E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8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D502-D66A-434B-8B82-92D8F69F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77" y="403651"/>
            <a:ext cx="8694539" cy="14606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141B5-7D38-6842-9EE8-5BDB762E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77" y="1852588"/>
            <a:ext cx="4263265" cy="9099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528" b="1"/>
            </a:lvl1pPr>
            <a:lvl2pPr marL="671993" indent="0">
              <a:buNone/>
              <a:defRPr sz="2940" b="1"/>
            </a:lvl2pPr>
            <a:lvl3pPr marL="1343985" indent="0">
              <a:buNone/>
              <a:defRPr sz="2646" b="1"/>
            </a:lvl3pPr>
            <a:lvl4pPr marL="2015978" indent="0">
              <a:buNone/>
              <a:defRPr sz="2352" b="1"/>
            </a:lvl4pPr>
            <a:lvl5pPr marL="2687970" indent="0">
              <a:buNone/>
              <a:defRPr sz="2352" b="1"/>
            </a:lvl5pPr>
            <a:lvl6pPr marL="3359963" indent="0">
              <a:buNone/>
              <a:defRPr sz="2352" b="1"/>
            </a:lvl6pPr>
            <a:lvl7pPr marL="4031955" indent="0">
              <a:buNone/>
              <a:defRPr sz="2352" b="1"/>
            </a:lvl7pPr>
            <a:lvl8pPr marL="4703948" indent="0">
              <a:buNone/>
              <a:defRPr sz="2352" b="1"/>
            </a:lvl8pPr>
            <a:lvl9pPr marL="5375940" indent="0">
              <a:buNone/>
              <a:defRPr sz="23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6A18B-AFB2-7743-9149-A8C9D2A9A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377" y="2762548"/>
            <a:ext cx="4263265" cy="4059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3B076-37B5-BF4E-9DCA-081111C9E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8" y="1852588"/>
            <a:ext cx="4286598" cy="9099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528" b="1"/>
            </a:lvl1pPr>
            <a:lvl2pPr marL="671993" indent="0">
              <a:buNone/>
              <a:defRPr sz="2940" b="1"/>
            </a:lvl2pPr>
            <a:lvl3pPr marL="1343985" indent="0">
              <a:buNone/>
              <a:defRPr sz="2646" b="1"/>
            </a:lvl3pPr>
            <a:lvl4pPr marL="2015978" indent="0">
              <a:buNone/>
              <a:defRPr sz="2352" b="1"/>
            </a:lvl4pPr>
            <a:lvl5pPr marL="2687970" indent="0">
              <a:buNone/>
              <a:defRPr sz="2352" b="1"/>
            </a:lvl5pPr>
            <a:lvl6pPr marL="3359963" indent="0">
              <a:buNone/>
              <a:defRPr sz="2352" b="1"/>
            </a:lvl6pPr>
            <a:lvl7pPr marL="4031955" indent="0">
              <a:buNone/>
              <a:defRPr sz="2352" b="1"/>
            </a:lvl7pPr>
            <a:lvl8pPr marL="4703948" indent="0">
              <a:buNone/>
              <a:defRPr sz="2352" b="1"/>
            </a:lvl8pPr>
            <a:lvl9pPr marL="5375940" indent="0">
              <a:buNone/>
              <a:defRPr sz="23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B9DB5-56F2-BA4B-A862-8C5DB08A3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8" y="2762548"/>
            <a:ext cx="4286598" cy="4059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C4727-217E-834E-9358-E78DADA5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B8DB2-CEAA-2645-B989-D7B7236B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4EEFB-81A3-F145-A76C-EBA3F5FB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5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779F-E578-B84E-A29D-84E9BB2E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4" y="403651"/>
            <a:ext cx="8694539" cy="14606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047DB-0800-234F-AC11-050A3F3A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5BB02-587A-7947-8AAA-0AC57595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1BD62-79B0-2443-A161-9704774E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514F0-EE6F-E540-84C4-4987223E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201F2-3E67-384F-9BBA-95400323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4A03-0D28-6948-BE6B-E0DC2484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9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62EF-75CE-B64D-8D99-41689448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76" y="503978"/>
            <a:ext cx="3250536" cy="1763924"/>
          </a:xfrm>
          <a:prstGeom prst="rect">
            <a:avLst/>
          </a:prstGeom>
        </p:spPr>
        <p:txBody>
          <a:bodyPr anchor="b"/>
          <a:lstStyle>
            <a:lvl1pPr>
              <a:defRPr sz="47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5D95-A19D-F44E-9BE1-EBB77BDB3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600" y="1089622"/>
            <a:ext cx="5103316" cy="5371102"/>
          </a:xfrm>
          <a:prstGeom prst="rect">
            <a:avLst/>
          </a:prstGeom>
        </p:spPr>
        <p:txBody>
          <a:bodyPr/>
          <a:lstStyle>
            <a:lvl1pPr>
              <a:defRPr sz="4703"/>
            </a:lvl1pPr>
            <a:lvl2pPr>
              <a:defRPr sz="4115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32C47-8013-A148-AFE8-1CF01B8B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76" y="2267903"/>
            <a:ext cx="3250536" cy="42021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52"/>
            </a:lvl1pPr>
            <a:lvl2pPr marL="671993" indent="0">
              <a:buNone/>
              <a:defRPr sz="2058"/>
            </a:lvl2pPr>
            <a:lvl3pPr marL="1343985" indent="0">
              <a:buNone/>
              <a:defRPr sz="1764"/>
            </a:lvl3pPr>
            <a:lvl4pPr marL="2015978" indent="0">
              <a:buNone/>
              <a:defRPr sz="1470"/>
            </a:lvl4pPr>
            <a:lvl5pPr marL="2687970" indent="0">
              <a:buNone/>
              <a:defRPr sz="1470"/>
            </a:lvl5pPr>
            <a:lvl6pPr marL="3359963" indent="0">
              <a:buNone/>
              <a:defRPr sz="1470"/>
            </a:lvl6pPr>
            <a:lvl7pPr marL="4031955" indent="0">
              <a:buNone/>
              <a:defRPr sz="1470"/>
            </a:lvl7pPr>
            <a:lvl8pPr marL="4703948" indent="0">
              <a:buNone/>
              <a:defRPr sz="1470"/>
            </a:lvl8pPr>
            <a:lvl9pPr marL="5375940" indent="0">
              <a:buNone/>
              <a:defRPr sz="14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0F29B-0CF3-4B45-BD2E-A3472EF9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CF5F4-2291-AE45-89F7-7C293FFC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D5157-263D-9B4E-8496-EA1CEE96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D3AB-83FF-6447-AC9F-F54EB384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76" y="503978"/>
            <a:ext cx="3250536" cy="1763924"/>
          </a:xfrm>
          <a:prstGeom prst="rect">
            <a:avLst/>
          </a:prstGeom>
        </p:spPr>
        <p:txBody>
          <a:bodyPr anchor="b"/>
          <a:lstStyle>
            <a:lvl1pPr>
              <a:defRPr sz="47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746D2-CED6-2242-AB9E-1823EC16E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600" y="1089622"/>
            <a:ext cx="5103316" cy="53711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03"/>
            </a:lvl1pPr>
            <a:lvl2pPr marL="671993" indent="0">
              <a:buNone/>
              <a:defRPr sz="4115"/>
            </a:lvl2pPr>
            <a:lvl3pPr marL="1343985" indent="0">
              <a:buNone/>
              <a:defRPr sz="3528"/>
            </a:lvl3pPr>
            <a:lvl4pPr marL="2015978" indent="0">
              <a:buNone/>
              <a:defRPr sz="2940"/>
            </a:lvl4pPr>
            <a:lvl5pPr marL="2687970" indent="0">
              <a:buNone/>
              <a:defRPr sz="2940"/>
            </a:lvl5pPr>
            <a:lvl6pPr marL="3359963" indent="0">
              <a:buNone/>
              <a:defRPr sz="2940"/>
            </a:lvl6pPr>
            <a:lvl7pPr marL="4031955" indent="0">
              <a:buNone/>
              <a:defRPr sz="2940"/>
            </a:lvl7pPr>
            <a:lvl8pPr marL="4703948" indent="0">
              <a:buNone/>
              <a:defRPr sz="2940"/>
            </a:lvl8pPr>
            <a:lvl9pPr marL="5375940" indent="0">
              <a:buNone/>
              <a:defRPr sz="294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860E3-B671-694D-BED7-69CBCF9A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76" y="2267903"/>
            <a:ext cx="3250536" cy="42021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52"/>
            </a:lvl1pPr>
            <a:lvl2pPr marL="671993" indent="0">
              <a:buNone/>
              <a:defRPr sz="2058"/>
            </a:lvl2pPr>
            <a:lvl3pPr marL="1343985" indent="0">
              <a:buNone/>
              <a:defRPr sz="1764"/>
            </a:lvl3pPr>
            <a:lvl4pPr marL="2015978" indent="0">
              <a:buNone/>
              <a:defRPr sz="1470"/>
            </a:lvl4pPr>
            <a:lvl5pPr marL="2687970" indent="0">
              <a:buNone/>
              <a:defRPr sz="1470"/>
            </a:lvl5pPr>
            <a:lvl6pPr marL="3359963" indent="0">
              <a:buNone/>
              <a:defRPr sz="1470"/>
            </a:lvl6pPr>
            <a:lvl7pPr marL="4031955" indent="0">
              <a:buNone/>
              <a:defRPr sz="1470"/>
            </a:lvl7pPr>
            <a:lvl8pPr marL="4703948" indent="0">
              <a:buNone/>
              <a:defRPr sz="1470"/>
            </a:lvl8pPr>
            <a:lvl9pPr marL="5375940" indent="0">
              <a:buNone/>
              <a:defRPr sz="14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1BD4C-AFD3-894E-B4EA-06D8A70E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6B58C-A83D-BF43-A017-87FC5A3C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94FFF-491E-6445-9D69-88F7B7D2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9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42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43985" rtl="0" eaLnBrk="1" latinLnBrk="0" hangingPunct="1">
        <a:lnSpc>
          <a:spcPct val="90000"/>
        </a:lnSpc>
        <a:spcBef>
          <a:spcPct val="0"/>
        </a:spcBef>
        <a:buNone/>
        <a:defRPr sz="6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996" indent="-335996" algn="l" defTabSz="1343985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5" kern="1200">
          <a:solidFill>
            <a:schemeClr val="tx1"/>
          </a:solidFill>
          <a:latin typeface="+mn-lt"/>
          <a:ea typeface="+mn-ea"/>
          <a:cs typeface="+mn-cs"/>
        </a:defRPr>
      </a:lvl1pPr>
      <a:lvl2pPr marL="1007989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79981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1974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67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5959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7952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39944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1937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1993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3985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5978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7970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59963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1955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3948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5940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4" y="402485"/>
            <a:ext cx="8694539" cy="1461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4" y="2012414"/>
            <a:ext cx="8694539" cy="4796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4" y="7006701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698D-F562-EE42-82FA-274996C6D168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8" y="7006701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2" y="7006701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505820-785E-D747-8770-F8D0C38AA3C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9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txStyles>
    <p:titleStyle>
      <a:lvl1pPr algn="l" defTabSz="1007989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97" indent="-251997" algn="l" defTabSz="100798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5992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86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80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975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969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4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958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953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89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83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978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972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967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961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955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C483A7-D172-1E46-8306-BEEF9452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" y="-1"/>
            <a:ext cx="10079567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79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Partitions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Two additional Linux partitions should be considered as well:</a:t>
            </a:r>
          </a:p>
          <a:p>
            <a:pPr lvl="1" rtl="0" hangingPunct="0"/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boot</a:t>
            </a:r>
            <a:r>
              <a:rPr lang="en-US" dirty="0">
                <a:latin typeface="+mn-lt"/>
              </a:rPr>
              <a:t> partition can be added to store the kernel and related files</a:t>
            </a:r>
          </a:p>
          <a:p>
            <a:pPr lvl="1" rtl="0" hangingPunct="0"/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home</a:t>
            </a:r>
            <a:r>
              <a:rPr lang="en-US" dirty="0">
                <a:latin typeface="+mn-lt"/>
              </a:rPr>
              <a:t> partition should be added to store users personal files.</a:t>
            </a:r>
          </a:p>
          <a:p>
            <a:pPr lvl="1" rtl="0" hangingPunct="0"/>
            <a:r>
              <a:rPr lang="en-US" dirty="0">
                <a:latin typeface="+mn-lt"/>
              </a:rPr>
              <a:t>If the root partition is corrupted, having a separate home partition ensures that all the users’ information is not lost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Partitions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754165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Any number of partitions can be created and used as part of a file system.</a:t>
            </a:r>
          </a:p>
          <a:p>
            <a:pPr lvl="0"/>
            <a:r>
              <a:rPr lang="en-US" sz="2800" dirty="0">
                <a:latin typeface="+mn-lt"/>
              </a:rPr>
              <a:t>Limitations:</a:t>
            </a:r>
          </a:p>
          <a:p>
            <a:pPr lvl="1" rtl="0" hangingPunct="0"/>
            <a:r>
              <a:rPr lang="en-US" dirty="0">
                <a:latin typeface="+mn-lt"/>
              </a:rPr>
              <a:t>the number of disks that can be attached to a system.</a:t>
            </a:r>
          </a:p>
          <a:p>
            <a:pPr lvl="1" rtl="0" hangingPunct="0"/>
            <a:r>
              <a:rPr lang="en-US" dirty="0">
                <a:latin typeface="+mn-lt"/>
              </a:rPr>
              <a:t>the number of partitions that each disk supports.</a:t>
            </a:r>
          </a:p>
          <a:p>
            <a:pPr lvl="0"/>
            <a:r>
              <a:rPr lang="en-US" sz="2800" dirty="0">
                <a:latin typeface="+mn-lt"/>
              </a:rPr>
              <a:t>Technically, remote file systems can also be used to construct a system's directory tree, but this is beyond the scope of this course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Partitions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Additional partitions that should be considered are the </a:t>
            </a:r>
            <a:r>
              <a:rPr lang="en-US" sz="2800" b="1" dirty="0">
                <a:latin typeface="+mn-lt"/>
              </a:rPr>
              <a:t>usr </a:t>
            </a:r>
            <a:r>
              <a:rPr lang="en-US" sz="2800" dirty="0">
                <a:latin typeface="+mn-lt"/>
              </a:rPr>
              <a:t>and </a:t>
            </a:r>
            <a:r>
              <a:rPr lang="en-US" sz="2800" b="1" dirty="0">
                <a:latin typeface="+mn-lt"/>
              </a:rPr>
              <a:t>var</a:t>
            </a:r>
            <a:r>
              <a:rPr lang="en-US" sz="2800" dirty="0">
                <a:latin typeface="+mn-lt"/>
              </a:rPr>
              <a:t> partitions.</a:t>
            </a:r>
          </a:p>
          <a:p>
            <a:pPr lvl="0"/>
            <a:endParaRPr lang="en-US" sz="6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The usr partition would be a large partition that stores most operating system files and programs.</a:t>
            </a:r>
          </a:p>
          <a:p>
            <a:pPr lvl="0"/>
            <a:endParaRPr lang="en-US" sz="6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The var partition would be another large partition used to store files and directories that frequently change in size, such as the system's log files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Viewing Partitions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68061" y="1570037"/>
            <a:ext cx="8694539" cy="4796545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b="1" dirty="0">
                <a:latin typeface="+mn-lt"/>
              </a:rPr>
              <a:t>fdisk -l</a:t>
            </a:r>
          </a:p>
          <a:p>
            <a:pPr lvl="1" rtl="0" hangingPunct="0"/>
            <a:r>
              <a:rPr lang="en-US" dirty="0">
                <a:latin typeface="+mn-lt"/>
              </a:rPr>
              <a:t>list hard drive partitions</a:t>
            </a:r>
          </a:p>
          <a:p>
            <a:pPr lvl="0"/>
            <a:r>
              <a:rPr lang="en-US" sz="2800" dirty="0">
                <a:latin typeface="+mn-lt"/>
              </a:rPr>
              <a:t>To manage a drive, tell fdisk which drive you're interested in.</a:t>
            </a:r>
          </a:p>
          <a:p>
            <a:pPr lvl="0"/>
            <a:r>
              <a:rPr lang="en-US" sz="2800" b="1" dirty="0">
                <a:latin typeface="+mn-lt"/>
              </a:rPr>
              <a:t>fdisk /dev/sda</a:t>
            </a:r>
          </a:p>
          <a:p>
            <a:pPr lvl="1" rtl="0" hangingPunct="0"/>
            <a:r>
              <a:rPr lang="en-US" dirty="0">
                <a:latin typeface="+mn-lt"/>
              </a:rPr>
              <a:t>type </a:t>
            </a:r>
            <a:r>
              <a:rPr lang="en-US" b="1" dirty="0">
                <a:latin typeface="+mn-lt"/>
              </a:rPr>
              <a:t>p</a:t>
            </a:r>
            <a:r>
              <a:rPr lang="en-US" dirty="0">
                <a:latin typeface="+mn-lt"/>
              </a:rPr>
              <a:t> to print the partition table for the selected device</a:t>
            </a:r>
          </a:p>
          <a:p>
            <a:pPr lvl="1" rtl="0" hangingPunct="0"/>
            <a:r>
              <a:rPr lang="en-US" dirty="0">
                <a:latin typeface="+mn-lt"/>
              </a:rPr>
              <a:t>type </a:t>
            </a:r>
            <a:r>
              <a:rPr lang="en-US" b="1" dirty="0">
                <a:latin typeface="+mn-lt"/>
              </a:rPr>
              <a:t>m</a:t>
            </a:r>
            <a:r>
              <a:rPr lang="en-US" dirty="0">
                <a:latin typeface="+mn-lt"/>
              </a:rPr>
              <a:t> to print the help menu</a:t>
            </a:r>
          </a:p>
          <a:p>
            <a:pPr lvl="1" rtl="0" hangingPunct="0"/>
            <a:r>
              <a:rPr lang="en-US" dirty="0">
                <a:latin typeface="+mn-lt"/>
              </a:rPr>
              <a:t>type </a:t>
            </a:r>
            <a:r>
              <a:rPr lang="en-US" b="1" dirty="0">
                <a:latin typeface="+mn-lt"/>
              </a:rPr>
              <a:t>q</a:t>
            </a:r>
            <a:r>
              <a:rPr lang="en-US" dirty="0">
                <a:latin typeface="+mn-lt"/>
              </a:rPr>
              <a:t> to quit without saving changes</a:t>
            </a:r>
          </a:p>
          <a:p>
            <a:pPr lvl="1" rtl="0" hangingPunct="0"/>
            <a:r>
              <a:rPr lang="en-US" dirty="0">
                <a:latin typeface="+mn-lt"/>
              </a:rPr>
              <a:t>you'll see where the /dev comes from shortly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46075"/>
            <a:ext cx="8532813" cy="11731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Viewing Partitions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849312" y="1341437"/>
            <a:ext cx="8276399" cy="51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File Systems - ext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754165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In *nix, a file is the basic component for data storage.</a:t>
            </a:r>
          </a:p>
          <a:p>
            <a:pPr lvl="0">
              <a:buNone/>
            </a:pPr>
            <a:endParaRPr lang="en-US" sz="6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*nix considers everything it interacts with as a file, even attached devices such as monitors, keyboards, and mice.</a:t>
            </a:r>
          </a:p>
          <a:p>
            <a:pPr lvl="0">
              <a:buNone/>
            </a:pPr>
            <a:endParaRPr lang="en-US" sz="6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Partitions contain </a:t>
            </a:r>
            <a:r>
              <a:rPr lang="en-US" sz="2800" b="1" dirty="0">
                <a:latin typeface="+mn-lt"/>
              </a:rPr>
              <a:t>file systems</a:t>
            </a:r>
            <a:r>
              <a:rPr lang="en-US" sz="2800" dirty="0">
                <a:latin typeface="+mn-lt"/>
              </a:rPr>
              <a:t>, and file systems contain files and directories.</a:t>
            </a:r>
          </a:p>
          <a:p>
            <a:pPr lvl="0">
              <a:buNone/>
            </a:pPr>
            <a:endParaRPr lang="en-US" sz="6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The native Linux file system is the currently </a:t>
            </a:r>
            <a:r>
              <a:rPr lang="en-US" sz="2800" b="1" dirty="0">
                <a:latin typeface="+mn-lt"/>
              </a:rPr>
              <a:t>ext file system </a:t>
            </a:r>
            <a:r>
              <a:rPr lang="en-US" sz="2800" dirty="0">
                <a:latin typeface="+mn-lt"/>
              </a:rPr>
              <a:t>(the extended file system)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File Systems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Current versions are ext3 or ext4</a:t>
            </a:r>
          </a:p>
          <a:p>
            <a:pPr lvl="0">
              <a:buNone/>
            </a:pPr>
            <a:endParaRPr lang="en-US" sz="6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Both of these file systems use a journal to track changes being made to the file system, before they are made.</a:t>
            </a:r>
          </a:p>
          <a:p>
            <a:pPr lvl="1" rtl="0" hangingPunct="0"/>
            <a:r>
              <a:rPr lang="en-US" dirty="0">
                <a:latin typeface="+mn-lt"/>
              </a:rPr>
              <a:t>this improves reliability and reduces the chance of corruption after an forced shutdown, such as a power failure.</a:t>
            </a:r>
          </a:p>
          <a:p>
            <a:pPr lvl="0"/>
            <a:r>
              <a:rPr lang="en-US" sz="2800" dirty="0">
                <a:latin typeface="+mn-lt"/>
              </a:rPr>
              <a:t>Many other file systems are supported by the Linux kernel. Most notable are NTFS and VFAT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Navigation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You identify a specific a file or directory by specifying its path.</a:t>
            </a:r>
          </a:p>
          <a:p>
            <a:pPr lvl="0"/>
            <a:r>
              <a:rPr lang="en-US" sz="2800" dirty="0">
                <a:latin typeface="+mn-lt"/>
              </a:rPr>
              <a:t>The path simply follows the branches of the file system to the desired file.</a:t>
            </a:r>
          </a:p>
          <a:p>
            <a:pPr lvl="0"/>
            <a:r>
              <a:rPr lang="en-US" sz="2800" dirty="0">
                <a:latin typeface="+mn-lt"/>
              </a:rPr>
              <a:t>A forward slash (/) separates each file and directory name on a *nix system.</a:t>
            </a:r>
          </a:p>
          <a:p>
            <a:pPr lvl="0"/>
            <a:r>
              <a:rPr lang="en-US" sz="2800" dirty="0">
                <a:latin typeface="+mn-lt"/>
              </a:rPr>
              <a:t>A path can be stated as either an </a:t>
            </a:r>
            <a:r>
              <a:rPr lang="en-US" sz="2800" b="1" dirty="0">
                <a:latin typeface="+mn-lt"/>
              </a:rPr>
              <a:t>absolute path </a:t>
            </a:r>
            <a:r>
              <a:rPr lang="en-US" sz="2800" dirty="0">
                <a:latin typeface="+mn-lt"/>
              </a:rPr>
              <a:t>or a </a:t>
            </a:r>
            <a:r>
              <a:rPr lang="en-US" sz="2800" b="1" dirty="0">
                <a:latin typeface="+mn-lt"/>
              </a:rPr>
              <a:t>relative path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Navigation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An </a:t>
            </a:r>
            <a:r>
              <a:rPr lang="en-US" sz="2800" b="1" dirty="0">
                <a:latin typeface="+mn-lt"/>
              </a:rPr>
              <a:t>absolute path</a:t>
            </a:r>
            <a:r>
              <a:rPr lang="en-US" sz="2800" dirty="0">
                <a:latin typeface="+mn-lt"/>
              </a:rPr>
              <a:t> always begins at the root directory ( </a:t>
            </a:r>
            <a:r>
              <a:rPr lang="en-US" sz="2800" b="1" dirty="0">
                <a:latin typeface="+mn-lt"/>
              </a:rPr>
              <a:t>/</a:t>
            </a:r>
            <a:r>
              <a:rPr lang="en-US" sz="2800" dirty="0">
                <a:latin typeface="+mn-lt"/>
              </a:rPr>
              <a:t> for *nix )</a:t>
            </a:r>
          </a:p>
          <a:p>
            <a:pPr lvl="1" rtl="0" hangingPunct="0"/>
            <a:r>
              <a:rPr lang="en-US" dirty="0">
                <a:latin typeface="+mn-lt"/>
              </a:rPr>
              <a:t>you then list all subdirectories to the destination file or directory using this same separator.</a:t>
            </a:r>
          </a:p>
          <a:p>
            <a:pPr lvl="1" rtl="0" hangingPunct="0"/>
            <a:r>
              <a:rPr lang="en-US" dirty="0">
                <a:latin typeface="+mn-lt"/>
              </a:rPr>
              <a:t>Examples:</a:t>
            </a:r>
          </a:p>
          <a:p>
            <a:pPr lvl="0" algn="ctr">
              <a:buNone/>
            </a:pPr>
            <a:r>
              <a:rPr lang="en-US" sz="2800" dirty="0">
                <a:latin typeface="+mn-lt"/>
              </a:rPr>
              <a:t>/usr/local/bin</a:t>
            </a:r>
          </a:p>
          <a:p>
            <a:pPr lvl="1" algn="l" rtl="0" hangingPunct="0">
              <a:buNone/>
            </a:pPr>
            <a:r>
              <a:rPr lang="en-US" dirty="0">
                <a:latin typeface="+mn-lt"/>
              </a:rPr>
              <a:t>references this </a:t>
            </a:r>
            <a:r>
              <a:rPr lang="en-US" b="1" dirty="0">
                <a:latin typeface="+mn-lt"/>
              </a:rPr>
              <a:t>bin</a:t>
            </a:r>
            <a:r>
              <a:rPr lang="en-US" dirty="0">
                <a:latin typeface="+mn-lt"/>
              </a:rPr>
              <a:t> directory as a path starting from the root directory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Navigation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A </a:t>
            </a:r>
            <a:r>
              <a:rPr lang="en-US" sz="2800" b="1" dirty="0">
                <a:latin typeface="+mn-lt"/>
              </a:rPr>
              <a:t>relative path</a:t>
            </a:r>
            <a:r>
              <a:rPr lang="en-US" sz="2800" dirty="0">
                <a:latin typeface="+mn-lt"/>
              </a:rPr>
              <a:t> begins navigation from the current directory.</a:t>
            </a:r>
          </a:p>
          <a:p>
            <a:pPr lvl="1" rtl="0" hangingPunct="0"/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single dot</a:t>
            </a:r>
            <a:r>
              <a:rPr lang="en-US" dirty="0">
                <a:latin typeface="+mn-lt"/>
              </a:rPr>
              <a:t> refers to the current directory.</a:t>
            </a:r>
          </a:p>
          <a:p>
            <a:pPr lvl="0" algn="ctr">
              <a:buNone/>
            </a:pPr>
            <a:r>
              <a:rPr lang="en-US" sz="2800" b="1" dirty="0">
                <a:latin typeface="+mn-lt"/>
              </a:rPr>
              <a:t>. </a:t>
            </a:r>
            <a:r>
              <a:rPr lang="en-US" sz="2800" dirty="0">
                <a:latin typeface="+mn-lt"/>
              </a:rPr>
              <a:t>  or  </a:t>
            </a:r>
            <a:r>
              <a:rPr lang="en-US" sz="2800" b="1" dirty="0">
                <a:latin typeface="+mn-lt"/>
              </a:rPr>
              <a:t> ./</a:t>
            </a:r>
          </a:p>
          <a:p>
            <a:pPr lvl="1" rtl="0" hangingPunct="0"/>
            <a:r>
              <a:rPr lang="en-US" dirty="0">
                <a:latin typeface="+mn-lt"/>
              </a:rPr>
              <a:t>For example, if our current working directory is </a:t>
            </a:r>
            <a:r>
              <a:rPr lang="en-US" b="1" dirty="0">
                <a:latin typeface="+mn-lt"/>
              </a:rPr>
              <a:t>/usr</a:t>
            </a:r>
            <a:r>
              <a:rPr lang="en-US" dirty="0">
                <a:latin typeface="+mn-lt"/>
              </a:rPr>
              <a:t>  then</a:t>
            </a:r>
          </a:p>
          <a:p>
            <a:pPr lvl="0" algn="ctr">
              <a:buNone/>
            </a:pPr>
            <a:r>
              <a:rPr lang="en-US" sz="2800" b="1" dirty="0">
                <a:latin typeface="+mn-lt"/>
              </a:rPr>
              <a:t>./</a:t>
            </a:r>
            <a:r>
              <a:rPr lang="en-US" sz="2800" dirty="0">
                <a:latin typeface="+mn-lt"/>
              </a:rPr>
              <a:t>local/bin</a:t>
            </a:r>
          </a:p>
          <a:p>
            <a:pPr lvl="0">
              <a:buNone/>
            </a:pPr>
            <a:r>
              <a:rPr lang="en-US" sz="2800" dirty="0">
                <a:latin typeface="+mn-lt"/>
              </a:rPr>
              <a:t> 		is a path relative to /usr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  <a:br>
              <a:rPr lang="en-US" dirty="0"/>
            </a:br>
            <a:r>
              <a:rPr lang="en-US" dirty="0"/>
              <a:t>Linux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396880" y="6741720"/>
            <a:ext cx="4155839" cy="6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Navigation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1" rtl="0" hangingPunct="0"/>
            <a:r>
              <a:rPr lang="en-US" b="1" dirty="0">
                <a:latin typeface="+mn-lt"/>
              </a:rPr>
              <a:t>dot dot</a:t>
            </a:r>
            <a:r>
              <a:rPr lang="en-US" dirty="0">
                <a:latin typeface="+mn-lt"/>
              </a:rPr>
              <a:t> (two consecutive dots) refers to the parent directory of the current directory.</a:t>
            </a:r>
          </a:p>
          <a:p>
            <a:pPr lvl="0" algn="ctr">
              <a:buNone/>
            </a:pPr>
            <a:r>
              <a:rPr lang="en-US" sz="2800" b="1" dirty="0">
                <a:latin typeface="+mn-lt"/>
              </a:rPr>
              <a:t>..</a:t>
            </a:r>
            <a:r>
              <a:rPr lang="en-US" sz="2800" dirty="0">
                <a:latin typeface="+mn-lt"/>
              </a:rPr>
              <a:t>  or </a:t>
            </a:r>
            <a:r>
              <a:rPr lang="en-US" sz="2800" b="1" dirty="0">
                <a:latin typeface="+mn-lt"/>
              </a:rPr>
              <a:t> ../</a:t>
            </a:r>
          </a:p>
          <a:p>
            <a:pPr lvl="1" algn="l" rtl="0" hangingPunct="0"/>
            <a:r>
              <a:rPr lang="en-US" dirty="0">
                <a:latin typeface="+mn-lt"/>
              </a:rPr>
              <a:t>You can use dot dot notation to navigate back through a directory structure as required.</a:t>
            </a:r>
          </a:p>
          <a:p>
            <a:pPr lvl="0" algn="ctr">
              <a:buNone/>
            </a:pP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../../</a:t>
            </a:r>
          </a:p>
          <a:p>
            <a:pPr lvl="0" algn="ctr">
              <a:buNone/>
            </a:pPr>
            <a:r>
              <a:rPr lang="en-US" sz="2800" dirty="0">
                <a:latin typeface="+mn-lt"/>
              </a:rPr>
              <a:t> 		references the parent directory of the current directory's parent directory.</a:t>
            </a:r>
          </a:p>
          <a:p>
            <a:pPr lvl="0" algn="ctr"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Navigation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88114" y="1570037"/>
            <a:ext cx="8694539" cy="4796545"/>
          </a:xfrm>
        </p:spPr>
        <p:txBody>
          <a:bodyPr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The cd (change directory) command is used to navigate the *nix directory structure.</a:t>
            </a:r>
          </a:p>
          <a:p>
            <a:pPr lvl="0"/>
            <a:endParaRPr lang="en-US" sz="600" dirty="0">
              <a:latin typeface="+mn-lt"/>
            </a:endParaRPr>
          </a:p>
          <a:p>
            <a:pPr lvl="0" algn="ctr">
              <a:buNone/>
            </a:pPr>
            <a:r>
              <a:rPr lang="en-US" sz="2800" b="1" dirty="0">
                <a:latin typeface="+mn-lt"/>
              </a:rPr>
              <a:t>cd  [DIRECTORY]</a:t>
            </a:r>
          </a:p>
          <a:p>
            <a:pPr lvl="0">
              <a:buNone/>
            </a:pPr>
            <a:endParaRPr lang="en-US" sz="600" dirty="0">
              <a:latin typeface="+mn-lt"/>
            </a:endParaRPr>
          </a:p>
          <a:p>
            <a:pPr lvl="1" rtl="0" hangingPunct="0"/>
            <a:r>
              <a:rPr lang="en-US" dirty="0">
                <a:latin typeface="+mn-lt"/>
              </a:rPr>
              <a:t>No options are available for the cd command</a:t>
            </a:r>
          </a:p>
          <a:p>
            <a:pPr lvl="1" rtl="0" hangingPunct="0"/>
            <a:r>
              <a:rPr lang="en-US" dirty="0">
                <a:latin typeface="+mn-lt"/>
              </a:rPr>
              <a:t>All Linux commands are case-sensitive.</a:t>
            </a:r>
          </a:p>
          <a:p>
            <a:pPr lvl="0"/>
            <a:r>
              <a:rPr lang="en-US" sz="2800" dirty="0">
                <a:latin typeface="+mn-lt"/>
              </a:rPr>
              <a:t>A path can be absolute or relative:</a:t>
            </a:r>
          </a:p>
          <a:p>
            <a:pPr lvl="0" algn="ctr">
              <a:buNone/>
            </a:pPr>
            <a:r>
              <a:rPr lang="en-US" sz="2800" dirty="0">
                <a:latin typeface="+mn-lt"/>
              </a:rPr>
              <a:t>cd </a:t>
            </a:r>
            <a:r>
              <a:rPr lang="en-US" sz="2800" i="1" dirty="0">
                <a:latin typeface="+mn-lt"/>
              </a:rPr>
              <a:t>ABSOLUTE_PATH</a:t>
            </a:r>
          </a:p>
          <a:p>
            <a:pPr lvl="0" algn="ctr">
              <a:buNone/>
            </a:pPr>
            <a:r>
              <a:rPr lang="en-US" sz="2800" i="1" dirty="0">
                <a:latin typeface="+mn-lt"/>
              </a:rPr>
              <a:t> or</a:t>
            </a:r>
          </a:p>
          <a:p>
            <a:pPr lvl="0" algn="ctr">
              <a:buNone/>
            </a:pPr>
            <a:r>
              <a:rPr lang="en-US" sz="2800" dirty="0">
                <a:latin typeface="+mn-lt"/>
              </a:rPr>
              <a:t>cd </a:t>
            </a:r>
            <a:r>
              <a:rPr lang="en-US" sz="2800" i="1" dirty="0">
                <a:latin typeface="+mn-lt"/>
              </a:rPr>
              <a:t>RELATIVE_PATH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Navigation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570037"/>
            <a:ext cx="8694539" cy="5034712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marL="0" indent="0"/>
            <a:r>
              <a:rPr lang="en-US" sz="2800" dirty="0">
                <a:latin typeface="+mn-lt"/>
              </a:rPr>
              <a:t>Examples:</a:t>
            </a:r>
          </a:p>
          <a:p>
            <a:pPr marL="0" indent="0">
              <a:buNone/>
            </a:pPr>
            <a:r>
              <a:rPr lang="en-US" sz="2800" b="1" dirty="0">
                <a:latin typeface="+mn-lt"/>
              </a:rPr>
              <a:t> 		cd  /usr</a:t>
            </a:r>
          </a:p>
          <a:p>
            <a:pPr lvl="2" rtl="0" hangingPunct="0"/>
            <a:r>
              <a:rPr lang="en-US" sz="2800" dirty="0">
                <a:latin typeface="+mn-lt"/>
              </a:rPr>
              <a:t>use the absolute path to change to the /usr directory</a:t>
            </a:r>
          </a:p>
          <a:p>
            <a:pPr marL="0" indent="0">
              <a:buNone/>
            </a:pPr>
            <a:r>
              <a:rPr lang="en-US" sz="2800" b="1" dirty="0">
                <a:latin typeface="+mn-lt"/>
              </a:rPr>
              <a:t> 		cd  ./local</a:t>
            </a:r>
          </a:p>
          <a:p>
            <a:pPr lvl="2" rtl="0" hangingPunct="0"/>
            <a:r>
              <a:rPr lang="en-US" sz="2800" dirty="0">
                <a:latin typeface="+mn-lt"/>
              </a:rPr>
              <a:t>use a relative path to change to the /usr/local directory</a:t>
            </a:r>
          </a:p>
          <a:p>
            <a:pPr marL="0" indent="0">
              <a:buNone/>
            </a:pPr>
            <a:r>
              <a:rPr lang="en-US" sz="2800" b="1" dirty="0">
                <a:latin typeface="+mn-lt"/>
              </a:rPr>
              <a:t> 		cd  ../../</a:t>
            </a:r>
          </a:p>
          <a:p>
            <a:pPr lvl="2" rtl="0" hangingPunct="0"/>
            <a:r>
              <a:rPr lang="en-US" sz="2800" dirty="0">
                <a:latin typeface="+mn-lt"/>
              </a:rPr>
              <a:t>use a relative path to change to the / directory</a:t>
            </a:r>
          </a:p>
          <a:p>
            <a:pPr marL="0" indent="0">
              <a:buNone/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Navigation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Two cases deserve special note</a:t>
            </a:r>
          </a:p>
          <a:p>
            <a:pPr lvl="0">
              <a:buNone/>
            </a:pPr>
            <a:endParaRPr lang="en-US" sz="600" dirty="0">
              <a:latin typeface="+mn-lt"/>
            </a:endParaRPr>
          </a:p>
          <a:p>
            <a:pPr lvl="0">
              <a:buNone/>
            </a:pPr>
            <a:r>
              <a:rPr lang="en-US" sz="2800" dirty="0">
                <a:latin typeface="+mn-lt"/>
              </a:rPr>
              <a:t> 	</a:t>
            </a:r>
            <a:r>
              <a:rPr lang="en-US" sz="2800" b="1" dirty="0">
                <a:latin typeface="+mn-lt"/>
              </a:rPr>
              <a:t>cd</a:t>
            </a:r>
            <a:r>
              <a:rPr lang="en-US" sz="2800" dirty="0">
                <a:latin typeface="+mn-lt"/>
              </a:rPr>
              <a:t>			with no arguments changes to 				the current users home directory.</a:t>
            </a:r>
          </a:p>
          <a:p>
            <a:pPr lvl="0">
              <a:buNone/>
            </a:pPr>
            <a:endParaRPr lang="en-US" sz="600" dirty="0">
              <a:latin typeface="+mn-lt"/>
            </a:endParaRPr>
          </a:p>
          <a:p>
            <a:pPr lvl="0">
              <a:buNone/>
            </a:pPr>
            <a:r>
              <a:rPr lang="en-US" sz="2800" dirty="0">
                <a:latin typeface="+mn-lt"/>
              </a:rPr>
              <a:t> 	</a:t>
            </a:r>
            <a:r>
              <a:rPr lang="en-US" sz="2800" b="1" dirty="0">
                <a:latin typeface="+mn-lt"/>
              </a:rPr>
              <a:t>cd  ~</a:t>
            </a:r>
            <a:r>
              <a:rPr lang="en-US" sz="2800" dirty="0">
                <a:latin typeface="+mn-lt"/>
              </a:rPr>
              <a:t>       		references the current user’s 				home 	directory</a:t>
            </a:r>
          </a:p>
          <a:p>
            <a:pPr lvl="0">
              <a:buNone/>
            </a:pPr>
            <a:endParaRPr lang="en-US" sz="6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note that the tilde ( </a:t>
            </a:r>
            <a:r>
              <a:rPr lang="en-US" sz="2800" b="1" dirty="0">
                <a:latin typeface="+mn-lt"/>
              </a:rPr>
              <a:t>~</a:t>
            </a:r>
            <a:r>
              <a:rPr lang="en-US" sz="2800" dirty="0">
                <a:latin typeface="+mn-lt"/>
              </a:rPr>
              <a:t> ) always references a user's home directory.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Navigation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72072" y="1770207"/>
            <a:ext cx="8694539" cy="479654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When users log on, they begin navigating from their home directory.</a:t>
            </a:r>
          </a:p>
          <a:p>
            <a:pPr lvl="1" rtl="0" hangingPunct="0"/>
            <a:r>
              <a:rPr lang="en-US" dirty="0">
                <a:latin typeface="+mn-lt"/>
              </a:rPr>
              <a:t>ordinary users home directories are is usually located under the </a:t>
            </a:r>
            <a:r>
              <a:rPr lang="en-US" b="1" dirty="0">
                <a:latin typeface="+mn-lt"/>
              </a:rPr>
              <a:t>/home </a:t>
            </a:r>
            <a:r>
              <a:rPr lang="en-US" dirty="0">
                <a:latin typeface="+mn-lt"/>
              </a:rPr>
              <a:t>directory</a:t>
            </a:r>
          </a:p>
          <a:p>
            <a:pPr lvl="1" rtl="0" hangingPunct="0"/>
            <a:r>
              <a:rPr lang="en-US" dirty="0">
                <a:latin typeface="+mn-lt"/>
              </a:rPr>
              <a:t>the root user's home directory is</a:t>
            </a:r>
            <a:r>
              <a:rPr lang="en-US" b="1" dirty="0">
                <a:latin typeface="+mn-lt"/>
              </a:rPr>
              <a:t> /root</a:t>
            </a:r>
          </a:p>
          <a:p>
            <a:pPr lvl="1" rtl="0" hangingPunct="0"/>
            <a:endParaRPr lang="en-US" sz="6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Use the </a:t>
            </a:r>
            <a:r>
              <a:rPr lang="en-US" sz="2800" b="1" dirty="0">
                <a:latin typeface="+mn-lt"/>
              </a:rPr>
              <a:t>pwd</a:t>
            </a:r>
            <a:r>
              <a:rPr lang="en-US" sz="2800" dirty="0">
                <a:latin typeface="+mn-lt"/>
              </a:rPr>
              <a:t> command to display the current location within the file system</a:t>
            </a:r>
          </a:p>
          <a:p>
            <a:pPr lvl="0">
              <a:buNone/>
            </a:pPr>
            <a:r>
              <a:rPr lang="en-US" sz="2800" dirty="0">
                <a:latin typeface="+mn-lt"/>
              </a:rPr>
              <a:t> 	Syntax:	pwd [OPTION]</a:t>
            </a:r>
          </a:p>
          <a:p>
            <a:pPr lvl="1" rtl="0" hangingPunct="0"/>
            <a:r>
              <a:rPr lang="en-US" dirty="0">
                <a:latin typeface="+mn-lt"/>
              </a:rPr>
              <a:t>pwd stands for “print working directory</a:t>
            </a:r>
            <a:r>
              <a:rPr lang="en-US" dirty="0"/>
              <a:t>”</a:t>
            </a:r>
          </a:p>
          <a:p>
            <a:pPr lvl="0">
              <a:buNone/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Listing Directory Contents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 algn="l"/>
            <a:r>
              <a:rPr lang="en-US" sz="2800" dirty="0">
                <a:latin typeface="+mn-lt"/>
              </a:rPr>
              <a:t>Use the </a:t>
            </a:r>
            <a:r>
              <a:rPr lang="en-US" sz="2800" b="1" dirty="0">
                <a:latin typeface="+mn-lt"/>
              </a:rPr>
              <a:t>ls</a:t>
            </a:r>
            <a:r>
              <a:rPr lang="en-US" sz="2800" dirty="0">
                <a:latin typeface="+mn-lt"/>
              </a:rPr>
              <a:t> command to view information for files and directories</a:t>
            </a:r>
          </a:p>
          <a:p>
            <a:pPr lvl="0" algn="l"/>
            <a:endParaRPr lang="en-US" sz="2800" dirty="0">
              <a:latin typeface="+mn-lt"/>
            </a:endParaRPr>
          </a:p>
          <a:p>
            <a:pPr lvl="0" algn="ctr">
              <a:buNone/>
            </a:pPr>
            <a:r>
              <a:rPr lang="en-US" sz="2800" b="1" dirty="0">
                <a:latin typeface="+mn-lt"/>
              </a:rPr>
              <a:t>ls [OPTION]... [FILE or DIRECTORY]...</a:t>
            </a:r>
          </a:p>
          <a:p>
            <a:pPr lvl="0">
              <a:buNone/>
            </a:pPr>
            <a:endParaRPr lang="en-US" sz="28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Options allow us to view the listing for a specific file or to see the contents of a specific directory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Listing Directory Contents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Common options to the ls command include:</a:t>
            </a:r>
          </a:p>
          <a:p>
            <a:pPr lvl="1" rtl="0" hangingPunct="0">
              <a:buNone/>
            </a:pPr>
            <a:r>
              <a:rPr lang="en-US" b="1" dirty="0">
                <a:latin typeface="+mn-lt"/>
              </a:rPr>
              <a:t>-a	</a:t>
            </a:r>
            <a:r>
              <a:rPr lang="en-US" dirty="0">
                <a:latin typeface="+mn-lt"/>
              </a:rPr>
              <a:t>lists all files, including hidden files</a:t>
            </a:r>
          </a:p>
          <a:p>
            <a:pPr lvl="2" rtl="0" hangingPunct="0"/>
            <a:r>
              <a:rPr lang="en-US" sz="2800" b="1" dirty="0">
                <a:latin typeface="+mn-lt"/>
              </a:rPr>
              <a:t>NOTE:</a:t>
            </a:r>
            <a:r>
              <a:rPr lang="en-US" sz="2800" dirty="0">
                <a:latin typeface="+mn-lt"/>
              </a:rPr>
              <a:t> hidden files start with a dot ( . )</a:t>
            </a:r>
          </a:p>
          <a:p>
            <a:pPr lvl="1" rtl="0" hangingPunct="0">
              <a:buNone/>
            </a:pPr>
            <a:r>
              <a:rPr lang="en-US" b="1" dirty="0">
                <a:latin typeface="+mn-lt"/>
              </a:rPr>
              <a:t>-A	</a:t>
            </a:r>
            <a:r>
              <a:rPr lang="en-US" dirty="0">
                <a:latin typeface="+mn-lt"/>
              </a:rPr>
              <a:t>lists all files, except the special of  .  and  ..</a:t>
            </a:r>
          </a:p>
          <a:p>
            <a:pPr lvl="1" rtl="0" hangingPunct="0">
              <a:buNone/>
            </a:pPr>
            <a:r>
              <a:rPr lang="en-US" b="1" dirty="0">
                <a:latin typeface="+mn-lt"/>
              </a:rPr>
              <a:t>-d	</a:t>
            </a:r>
            <a:r>
              <a:rPr lang="en-US" dirty="0">
                <a:latin typeface="+mn-lt"/>
              </a:rPr>
              <a:t>lists directory entries instead of contents</a:t>
            </a:r>
            <a:r>
              <a:rPr lang="en-US" dirty="0"/>
              <a:t>.</a:t>
            </a:r>
          </a:p>
          <a:p>
            <a:pPr lvl="1" rtl="0" hangingPunct="0"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Listing Directory Contents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1" hangingPunct="0">
              <a:buNone/>
            </a:pPr>
            <a:r>
              <a:rPr lang="en-US" dirty="0"/>
              <a:t>Common options to the ls command include:</a:t>
            </a:r>
          </a:p>
          <a:p>
            <a:pPr lvl="1" rtl="0" hangingPunct="0">
              <a:buNone/>
            </a:pPr>
            <a:r>
              <a:rPr lang="en-US" b="1" dirty="0">
                <a:latin typeface="+mn-lt"/>
              </a:rPr>
              <a:t>-h	</a:t>
            </a:r>
            <a:r>
              <a:rPr lang="en-US" dirty="0">
                <a:latin typeface="+mn-lt"/>
              </a:rPr>
              <a:t>when used with -l prints sizes in human       readable format</a:t>
            </a:r>
          </a:p>
          <a:p>
            <a:pPr lvl="1" rtl="0" hangingPunct="0">
              <a:buNone/>
            </a:pPr>
            <a:r>
              <a:rPr lang="en-US" b="1" dirty="0">
                <a:latin typeface="+mn-lt"/>
              </a:rPr>
              <a:t>-l	</a:t>
            </a:r>
            <a:r>
              <a:rPr lang="en-US" dirty="0">
                <a:latin typeface="+mn-lt"/>
              </a:rPr>
              <a:t>prints out a long listing for each file, including permissions and file size.</a:t>
            </a:r>
          </a:p>
          <a:p>
            <a:pPr lvl="1" rtl="0" hangingPunct="0">
              <a:buNone/>
            </a:pPr>
            <a:r>
              <a:rPr lang="en-US" b="1" dirty="0">
                <a:latin typeface="+mn-lt"/>
              </a:rPr>
              <a:t>-R	</a:t>
            </a:r>
            <a:r>
              <a:rPr lang="en-US" dirty="0">
                <a:latin typeface="+mn-lt"/>
              </a:rPr>
              <a:t>recursively list subdirectories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Directory Tree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722437"/>
            <a:ext cx="8694539" cy="479654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*nix file systems are organized into a single tree-like structure</a:t>
            </a:r>
          </a:p>
          <a:p>
            <a:pPr lvl="0"/>
            <a:endParaRPr lang="en-US" sz="6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The *nix directory tree starts at the </a:t>
            </a:r>
            <a:r>
              <a:rPr lang="en-US" sz="2800" b="1" dirty="0">
                <a:latin typeface="+mn-lt"/>
              </a:rPr>
              <a:t>root</a:t>
            </a:r>
            <a:r>
              <a:rPr lang="en-US" sz="2800" dirty="0">
                <a:latin typeface="+mn-lt"/>
              </a:rPr>
              <a:t> directory which is denoted by the slash character (</a:t>
            </a:r>
            <a:r>
              <a:rPr lang="en-US" sz="2800" b="1" dirty="0">
                <a:latin typeface="+mn-lt"/>
              </a:rPr>
              <a:t> / </a:t>
            </a:r>
            <a:r>
              <a:rPr lang="en-US" sz="2800" dirty="0">
                <a:latin typeface="+mn-lt"/>
              </a:rPr>
              <a:t>)</a:t>
            </a:r>
          </a:p>
          <a:p>
            <a:pPr lvl="1" rtl="0" hangingPunct="0"/>
            <a:r>
              <a:rPr lang="en-US" dirty="0">
                <a:latin typeface="+mn-lt"/>
              </a:rPr>
              <a:t>A directory is a special kind of file that can contain other files and directories</a:t>
            </a:r>
          </a:p>
          <a:p>
            <a:pPr lvl="1" rtl="0" hangingPunct="0"/>
            <a:r>
              <a:rPr lang="en-US" dirty="0">
                <a:latin typeface="+mn-lt"/>
              </a:rPr>
              <a:t>Directory files store the names of regular files and the names of other directories, which are called subdirectories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Linux </a:t>
            </a:r>
            <a:r>
              <a:rPr lang="en-US" b="1" dirty="0"/>
              <a:t> /</a:t>
            </a:r>
            <a:r>
              <a:rPr lang="en-US" dirty="0"/>
              <a:t>  Directory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861429"/>
            <a:ext cx="8694539" cy="1047466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Typically contains only subdirectories.</a:t>
            </a:r>
          </a:p>
          <a:p>
            <a:pPr lvl="0"/>
            <a:r>
              <a:rPr lang="en-US" sz="2800" dirty="0">
                <a:latin typeface="+mn-lt"/>
              </a:rPr>
              <a:t>Typical subdirectories include: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752975" y="2995037"/>
            <a:ext cx="4164012" cy="3457575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en-US" sz="2400" dirty="0">
                <a:latin typeface="+mn-lt"/>
              </a:rPr>
              <a:t>/mnt</a:t>
            </a:r>
          </a:p>
          <a:p>
            <a:pPr lvl="0">
              <a:buNone/>
            </a:pPr>
            <a:r>
              <a:rPr lang="en-US" sz="2400" dirty="0">
                <a:latin typeface="+mn-lt"/>
              </a:rPr>
              <a:t>/proc</a:t>
            </a:r>
          </a:p>
          <a:p>
            <a:pPr lvl="0">
              <a:buNone/>
            </a:pPr>
            <a:r>
              <a:rPr lang="en-US" sz="2400" dirty="0">
                <a:latin typeface="+mn-lt"/>
              </a:rPr>
              <a:t>/root</a:t>
            </a:r>
          </a:p>
          <a:p>
            <a:pPr lvl="0">
              <a:buNone/>
            </a:pPr>
            <a:r>
              <a:rPr lang="en-US" sz="2400" dirty="0">
                <a:latin typeface="+mn-lt"/>
              </a:rPr>
              <a:t>/sbin</a:t>
            </a:r>
          </a:p>
          <a:p>
            <a:pPr lvl="0">
              <a:buNone/>
            </a:pPr>
            <a:r>
              <a:rPr lang="en-US" sz="2400" dirty="0">
                <a:latin typeface="+mn-lt"/>
              </a:rPr>
              <a:t>/srv</a:t>
            </a:r>
          </a:p>
          <a:p>
            <a:pPr lvl="0">
              <a:buNone/>
            </a:pPr>
            <a:r>
              <a:rPr lang="en-US" sz="2400" dirty="0">
                <a:latin typeface="+mn-lt"/>
              </a:rPr>
              <a:t>/usr</a:t>
            </a:r>
          </a:p>
          <a:p>
            <a:pPr lvl="0">
              <a:buNone/>
            </a:pPr>
            <a:r>
              <a:rPr lang="en-US" sz="2400" dirty="0">
                <a:latin typeface="+mn-lt"/>
              </a:rPr>
              <a:t>/var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1306512" y="2932958"/>
            <a:ext cx="3446463" cy="3457575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en-US" sz="2400" dirty="0">
                <a:latin typeface="+mn-lt"/>
              </a:rPr>
              <a:t>/bin</a:t>
            </a:r>
          </a:p>
          <a:p>
            <a:pPr lvl="0">
              <a:buNone/>
            </a:pPr>
            <a:r>
              <a:rPr lang="en-US" sz="2400" dirty="0">
                <a:latin typeface="+mn-lt"/>
              </a:rPr>
              <a:t>/boot</a:t>
            </a:r>
          </a:p>
          <a:p>
            <a:pPr lvl="0">
              <a:buNone/>
            </a:pPr>
            <a:r>
              <a:rPr lang="en-US" sz="2400" dirty="0">
                <a:latin typeface="+mn-lt"/>
              </a:rPr>
              <a:t>/dev</a:t>
            </a:r>
          </a:p>
          <a:p>
            <a:pPr lvl="0">
              <a:buNone/>
            </a:pPr>
            <a:r>
              <a:rPr lang="en-US" sz="2400" dirty="0">
                <a:latin typeface="+mn-lt"/>
              </a:rPr>
              <a:t>/etc</a:t>
            </a:r>
          </a:p>
          <a:p>
            <a:pPr lvl="0">
              <a:buNone/>
            </a:pPr>
            <a:r>
              <a:rPr lang="en-US" sz="2400" dirty="0">
                <a:latin typeface="+mn-lt"/>
              </a:rPr>
              <a:t>/home</a:t>
            </a:r>
          </a:p>
          <a:p>
            <a:pPr lvl="0">
              <a:buNone/>
            </a:pPr>
            <a:r>
              <a:rPr lang="en-US" sz="2400" dirty="0">
                <a:latin typeface="+mn-lt"/>
              </a:rPr>
              <a:t>/lib</a:t>
            </a:r>
          </a:p>
          <a:p>
            <a:pPr lvl="0">
              <a:buNone/>
            </a:pPr>
            <a:r>
              <a:rPr lang="en-US" sz="2400" dirty="0">
                <a:latin typeface="+mn-lt"/>
              </a:rPr>
              <a:t>/media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Overview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By the end of this module you should have developed an understanding of:</a:t>
            </a:r>
          </a:p>
          <a:p>
            <a:pPr lvl="1" rtl="0" hangingPunct="0"/>
            <a:r>
              <a:rPr lang="en-US" dirty="0">
                <a:latin typeface="+mn-lt"/>
              </a:rPr>
              <a:t>partitions and file systems</a:t>
            </a:r>
          </a:p>
          <a:p>
            <a:pPr lvl="1" rtl="0" hangingPunct="0"/>
            <a:r>
              <a:rPr lang="en-US" dirty="0">
                <a:latin typeface="+mn-lt"/>
              </a:rPr>
              <a:t>the Linux directory tree</a:t>
            </a:r>
          </a:p>
          <a:p>
            <a:pPr lvl="1" rtl="0" hangingPunct="0"/>
            <a:r>
              <a:rPr lang="en-US" dirty="0">
                <a:latin typeface="+mn-lt"/>
              </a:rPr>
              <a:t>navigating to files and directories</a:t>
            </a:r>
          </a:p>
          <a:p>
            <a:pPr lvl="1" rtl="0" hangingPunct="0"/>
            <a:r>
              <a:rPr lang="en-US" dirty="0">
                <a:latin typeface="+mn-lt"/>
              </a:rPr>
              <a:t>reading and setting file and directory permissions.</a:t>
            </a:r>
          </a:p>
          <a:p>
            <a:pPr lvl="1" rtl="0" hangingPunct="0"/>
            <a:r>
              <a:rPr lang="en-US" dirty="0">
                <a:latin typeface="+mn-lt"/>
              </a:rPr>
              <a:t>using wildcard characters ( * and ?)</a:t>
            </a:r>
          </a:p>
          <a:p>
            <a:pPr lvl="1" rtl="0" hangingPunct="0"/>
            <a:r>
              <a:rPr lang="en-US" dirty="0">
                <a:latin typeface="+mn-lt"/>
              </a:rPr>
              <a:t>creating, moving, and removing files and directories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Linux Directory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93043" y="1877625"/>
            <a:ext cx="8858405" cy="388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/bin Directory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The </a:t>
            </a:r>
            <a:r>
              <a:rPr lang="en-US" sz="2800" b="1" dirty="0">
                <a:latin typeface="+mn-lt"/>
              </a:rPr>
              <a:t>/bin</a:t>
            </a:r>
            <a:r>
              <a:rPr lang="en-US" sz="2800" dirty="0">
                <a:latin typeface="+mn-lt"/>
              </a:rPr>
              <a:t> directory contains binaries, or executables</a:t>
            </a:r>
          </a:p>
          <a:p>
            <a:pPr lvl="0"/>
            <a:endParaRPr lang="en-US" sz="6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Programs in this directory are needed to start the system and perform other essential system tasks</a:t>
            </a:r>
          </a:p>
          <a:p>
            <a:pPr lvl="0"/>
            <a:endParaRPr lang="en-US" sz="6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Programs in this directory may be used by normal users.</a:t>
            </a:r>
          </a:p>
          <a:p>
            <a:pPr lvl="0"/>
            <a:r>
              <a:rPr lang="en-US" sz="2800" dirty="0">
                <a:latin typeface="+mn-lt"/>
              </a:rPr>
              <a:t>For example, </a:t>
            </a:r>
            <a:r>
              <a:rPr lang="en-US" sz="2800" b="1" dirty="0">
                <a:latin typeface="+mn-lt"/>
              </a:rPr>
              <a:t>bash</a:t>
            </a:r>
            <a:r>
              <a:rPr lang="en-US" sz="2800" dirty="0">
                <a:latin typeface="+mn-lt"/>
              </a:rPr>
              <a:t>, </a:t>
            </a:r>
            <a:r>
              <a:rPr lang="en-US" sz="2800" b="1" dirty="0">
                <a:latin typeface="+mn-lt"/>
              </a:rPr>
              <a:t>cp</a:t>
            </a:r>
            <a:r>
              <a:rPr lang="en-US" sz="2800" dirty="0">
                <a:latin typeface="+mn-lt"/>
              </a:rPr>
              <a:t>, </a:t>
            </a:r>
            <a:r>
              <a:rPr lang="en-US" sz="2800" b="1" dirty="0">
                <a:latin typeface="+mn-lt"/>
              </a:rPr>
              <a:t>ls</a:t>
            </a:r>
            <a:r>
              <a:rPr lang="en-US" sz="2800" dirty="0">
                <a:latin typeface="+mn-lt"/>
              </a:rPr>
              <a:t>, and some of the other commands we'll be exploring that are located in this directory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 /boot Directory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2124" y="1786249"/>
            <a:ext cx="8694539" cy="479654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The </a:t>
            </a:r>
            <a:r>
              <a:rPr lang="en-US" sz="2800" b="1" dirty="0">
                <a:latin typeface="+mn-lt"/>
              </a:rPr>
              <a:t>/boot </a:t>
            </a:r>
            <a:r>
              <a:rPr lang="en-US" sz="2800" dirty="0">
                <a:latin typeface="+mn-lt"/>
              </a:rPr>
              <a:t>directory contains the kernel images (the operating system)</a:t>
            </a:r>
          </a:p>
          <a:p>
            <a:pPr lvl="0"/>
            <a:r>
              <a:rPr lang="en-US" sz="2800" dirty="0">
                <a:latin typeface="+mn-lt"/>
              </a:rPr>
              <a:t>Two files are key:</a:t>
            </a:r>
          </a:p>
          <a:p>
            <a:pPr lvl="1" rtl="0" hangingPunct="0"/>
            <a:r>
              <a:rPr lang="en-US" dirty="0">
                <a:latin typeface="+mn-lt"/>
              </a:rPr>
              <a:t>initrd</a:t>
            </a:r>
          </a:p>
          <a:p>
            <a:pPr lvl="2" rtl="0" hangingPunct="0"/>
            <a:r>
              <a:rPr lang="en-US" sz="2800" dirty="0">
                <a:latin typeface="+mn-lt"/>
              </a:rPr>
              <a:t>This is short for initial ram disk</a:t>
            </a:r>
          </a:p>
          <a:p>
            <a:pPr lvl="2" rtl="0" hangingPunct="0"/>
            <a:r>
              <a:rPr lang="en-US" sz="2800" dirty="0">
                <a:latin typeface="+mn-lt"/>
              </a:rPr>
              <a:t>Contains file required by the kernel before the root partition has been mounted.</a:t>
            </a:r>
          </a:p>
          <a:p>
            <a:pPr lvl="1" rtl="0" hangingPunct="0"/>
            <a:r>
              <a:rPr lang="en-US" dirty="0">
                <a:latin typeface="+mn-lt"/>
              </a:rPr>
              <a:t>vmlinuz</a:t>
            </a:r>
          </a:p>
          <a:p>
            <a:pPr lvl="2" rtl="0" hangingPunct="0"/>
            <a:r>
              <a:rPr lang="en-US" sz="2800" dirty="0">
                <a:latin typeface="+mn-lt"/>
              </a:rPr>
              <a:t>This IS the Linux kernel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/boot Directory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802291"/>
            <a:ext cx="8694539" cy="4796545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This directory can also contain files required by the </a:t>
            </a:r>
            <a:r>
              <a:rPr lang="en-US" sz="2800" b="1" dirty="0">
                <a:latin typeface="+mn-lt"/>
              </a:rPr>
              <a:t>bootstrap loader</a:t>
            </a:r>
          </a:p>
          <a:p>
            <a:pPr lvl="1" rtl="0" hangingPunct="0"/>
            <a:r>
              <a:rPr lang="en-US" dirty="0">
                <a:latin typeface="+mn-lt"/>
              </a:rPr>
              <a:t>the boot loader is a utility that starts the operating system</a:t>
            </a:r>
          </a:p>
          <a:p>
            <a:pPr lvl="1" rtl="0" hangingPunct="0"/>
            <a:r>
              <a:rPr lang="en-US" dirty="0">
                <a:latin typeface="+mn-lt"/>
              </a:rPr>
              <a:t>GRUB and GNU GRUB, a.k.a Grub 2, are used by many GNU/Linux variants.</a:t>
            </a:r>
          </a:p>
          <a:p>
            <a:pPr lvl="1" rtl="0" hangingPunct="0"/>
            <a:r>
              <a:rPr lang="en-US" dirty="0">
                <a:latin typeface="+mn-lt"/>
              </a:rPr>
              <a:t>GRUB stands for GRand Unified Bootloader</a:t>
            </a:r>
          </a:p>
          <a:p>
            <a:pPr lvl="1" rtl="0" hangingPunct="0"/>
            <a:r>
              <a:rPr lang="en-US" dirty="0">
                <a:latin typeface="+mn-lt"/>
              </a:rPr>
              <a:t>Changes can be made to GRUB's configuration through the file:</a:t>
            </a:r>
          </a:p>
          <a:p>
            <a:pPr lvl="0" algn="ctr">
              <a:buNone/>
            </a:pPr>
            <a:r>
              <a:rPr lang="en-US" sz="2800" dirty="0">
                <a:latin typeface="+mn-lt"/>
              </a:rPr>
              <a:t>/boot/grub/grub.cfg</a:t>
            </a:r>
          </a:p>
          <a:p>
            <a:pPr lvl="0" algn="ctr">
              <a:buNone/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/dev Directory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Files in </a:t>
            </a:r>
            <a:r>
              <a:rPr lang="en-US" sz="2800" b="1" dirty="0">
                <a:latin typeface="+mn-lt"/>
              </a:rPr>
              <a:t>/dev </a:t>
            </a:r>
            <a:r>
              <a:rPr lang="en-US" sz="2800" dirty="0">
                <a:latin typeface="+mn-lt"/>
              </a:rPr>
              <a:t>are device files that are used to access system devices and resources.</a:t>
            </a:r>
          </a:p>
          <a:p>
            <a:pPr lvl="0"/>
            <a:r>
              <a:rPr lang="en-US" sz="2800" dirty="0">
                <a:latin typeface="+mn-lt"/>
              </a:rPr>
              <a:t>All devices are represented as files: hard disks, the mouse, printers, consoles, modems, memory, the CD-ROM drive, ...</a:t>
            </a:r>
          </a:p>
          <a:p>
            <a:pPr lvl="0"/>
            <a:r>
              <a:rPr lang="en-US" sz="2800" dirty="0">
                <a:latin typeface="+mn-lt"/>
              </a:rPr>
              <a:t>For instance, the file sda1 will be located in this directory.</a:t>
            </a:r>
          </a:p>
          <a:p>
            <a:pPr lvl="0" algn="ctr">
              <a:buNone/>
            </a:pPr>
            <a:r>
              <a:rPr lang="en-US" sz="2800" dirty="0">
                <a:latin typeface="+mn-lt"/>
              </a:rPr>
              <a:t>ls  -l  /dev/sda1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/dev Directory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Device files are divided into two major classifications:</a:t>
            </a:r>
          </a:p>
          <a:p>
            <a:pPr lvl="1" rtl="0" hangingPunct="0"/>
            <a:r>
              <a:rPr lang="en-US" dirty="0">
                <a:latin typeface="+mn-lt"/>
              </a:rPr>
              <a:t>block special (such as disks)</a:t>
            </a:r>
          </a:p>
          <a:p>
            <a:pPr lvl="0" algn="ctr">
              <a:buNone/>
            </a:pPr>
            <a:r>
              <a:rPr lang="en-US" sz="2000" b="1" dirty="0">
                <a:latin typeface="+mn-lt"/>
              </a:rPr>
              <a:t>b</a:t>
            </a:r>
            <a:r>
              <a:rPr lang="en-US" sz="2000" dirty="0">
                <a:latin typeface="+mn-lt"/>
              </a:rPr>
              <a:t>rw-rw---- 1 root disk 8, 1 May 29 09:58 sda1</a:t>
            </a:r>
          </a:p>
          <a:p>
            <a:pPr lvl="1" rtl="0" hangingPunct="0"/>
            <a:r>
              <a:rPr lang="en-US" dirty="0">
                <a:latin typeface="+mn-lt"/>
              </a:rPr>
              <a:t>character special (such as printers and modems, consoles, ...)</a:t>
            </a:r>
          </a:p>
          <a:p>
            <a:pPr lvl="0" algn="ctr">
              <a:buNone/>
            </a:pPr>
            <a:r>
              <a:rPr lang="en-US" sz="2000" b="1" dirty="0">
                <a:latin typeface="+mn-lt"/>
              </a:rPr>
              <a:t>c</a:t>
            </a:r>
            <a:r>
              <a:rPr lang="en-US" sz="2000" dirty="0">
                <a:latin typeface="+mn-lt"/>
              </a:rPr>
              <a:t>rw--w----  1 root tty 4, 0 May 29 09:58 tty0</a:t>
            </a:r>
          </a:p>
          <a:p>
            <a:pPr lvl="0" algn="ctr">
              <a:buNone/>
            </a:pPr>
            <a:endParaRPr lang="en-US" sz="2000" dirty="0">
              <a:latin typeface="Courier" pitchFamily="49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/etc Directory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4938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The </a:t>
            </a:r>
            <a:r>
              <a:rPr lang="en-US" sz="2800" b="1" dirty="0">
                <a:latin typeface="+mn-lt"/>
              </a:rPr>
              <a:t>/etc </a:t>
            </a:r>
            <a:r>
              <a:rPr lang="en-US" sz="2800" dirty="0">
                <a:latin typeface="+mn-lt"/>
              </a:rPr>
              <a:t>directory contains configuration files for the system</a:t>
            </a:r>
          </a:p>
          <a:p>
            <a:pPr lvl="0"/>
            <a:r>
              <a:rPr lang="en-US" sz="2800" dirty="0">
                <a:latin typeface="+mn-lt"/>
              </a:rPr>
              <a:t>Most of this directory is reserved for the system administrator, and it contains system-critical information stored in files:</a:t>
            </a:r>
          </a:p>
          <a:p>
            <a:pPr lvl="1" rtl="0" hangingPunct="0"/>
            <a:r>
              <a:rPr lang="en-US" b="1" dirty="0">
                <a:latin typeface="+mn-lt"/>
              </a:rPr>
              <a:t>passwd</a:t>
            </a:r>
            <a:r>
              <a:rPr lang="en-US" dirty="0">
                <a:latin typeface="+mn-lt"/>
              </a:rPr>
              <a:t>, the user database</a:t>
            </a:r>
          </a:p>
          <a:p>
            <a:pPr lvl="1" rtl="0" hangingPunct="0"/>
            <a:r>
              <a:rPr lang="en-US" b="1" dirty="0">
                <a:latin typeface="+mn-lt"/>
              </a:rPr>
              <a:t>shadow</a:t>
            </a:r>
            <a:r>
              <a:rPr lang="en-US" dirty="0">
                <a:latin typeface="+mn-lt"/>
              </a:rPr>
              <a:t>, the password database</a:t>
            </a:r>
          </a:p>
          <a:p>
            <a:pPr lvl="1" rtl="0" hangingPunct="0"/>
            <a:r>
              <a:rPr lang="en-US" b="1" dirty="0">
                <a:latin typeface="+mn-lt"/>
              </a:rPr>
              <a:t>group</a:t>
            </a:r>
            <a:r>
              <a:rPr lang="en-US" dirty="0">
                <a:latin typeface="+mn-lt"/>
              </a:rPr>
              <a:t>, the user group database</a:t>
            </a:r>
          </a:p>
          <a:p>
            <a:pPr lvl="1" rtl="0" hangingPunct="0"/>
            <a:r>
              <a:rPr lang="en-US" b="1" dirty="0">
                <a:latin typeface="+mn-lt"/>
              </a:rPr>
              <a:t>init.d and rc.d</a:t>
            </a:r>
            <a:r>
              <a:rPr lang="en-US" dirty="0">
                <a:latin typeface="+mn-lt"/>
              </a:rPr>
              <a:t>, scripts and directories of scripts to run when the system starts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/home Directory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802291"/>
            <a:ext cx="8694539" cy="479654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Contains user home directories</a:t>
            </a:r>
          </a:p>
          <a:p>
            <a:pPr lvl="0"/>
            <a:endParaRPr lang="en-US" sz="6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Although users are restricted from reading information in other directories, a user owns and can access all files in their home directory</a:t>
            </a:r>
          </a:p>
          <a:p>
            <a:pPr lvl="0"/>
            <a:endParaRPr lang="en-US" sz="6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Users can grant or deny access to files within their home directory</a:t>
            </a:r>
          </a:p>
          <a:p>
            <a:pPr lvl="0"/>
            <a:r>
              <a:rPr lang="en-US" sz="2800" dirty="0">
                <a:latin typeface="+mn-lt"/>
              </a:rPr>
              <a:t>Good practice to create a separate partition to hold the contents of this directory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/lib Directory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863672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This directory houses shared libraries that programmers use to share / reuse code.</a:t>
            </a:r>
          </a:p>
          <a:p>
            <a:pPr lvl="1" rtl="0" hangingPunct="0"/>
            <a:r>
              <a:rPr lang="en-US" dirty="0">
                <a:latin typeface="+mn-lt"/>
              </a:rPr>
              <a:t>Using these libraries makes program smaller and faster.</a:t>
            </a:r>
          </a:p>
          <a:p>
            <a:pPr lvl="0"/>
            <a:r>
              <a:rPr lang="en-US" sz="2800" dirty="0">
                <a:latin typeface="+mn-lt"/>
              </a:rPr>
              <a:t>Many files in this directory are symbolic links</a:t>
            </a:r>
          </a:p>
          <a:p>
            <a:pPr lvl="1" rtl="0" hangingPunct="0"/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symbolic link</a:t>
            </a:r>
            <a:r>
              <a:rPr lang="en-US" dirty="0">
                <a:latin typeface="+mn-lt"/>
              </a:rPr>
              <a:t> is a reference to another file or directory and may reference other file systems.</a:t>
            </a:r>
          </a:p>
          <a:p>
            <a:pPr lvl="1" rtl="0" hangingPunct="0"/>
            <a:r>
              <a:rPr lang="en-US" b="1" dirty="0">
                <a:latin typeface="+mn-lt"/>
              </a:rPr>
              <a:t>hard links</a:t>
            </a:r>
            <a:r>
              <a:rPr lang="en-US" dirty="0">
                <a:latin typeface="+mn-lt"/>
              </a:rPr>
              <a:t> also reference other files or directories, but source and destination must reference the same file system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/media Directory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7224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Generic mount point for removable media like CD-ROM and USB flash drives.</a:t>
            </a:r>
          </a:p>
          <a:p>
            <a:pPr lvl="0"/>
            <a:r>
              <a:rPr lang="en-US" sz="2800" dirty="0">
                <a:latin typeface="+mn-lt"/>
              </a:rPr>
              <a:t>For example, when you plug a USB flash drive into your computer, the system can:	</a:t>
            </a:r>
          </a:p>
          <a:p>
            <a:pPr lvl="1" rtl="0" hangingPunct="0"/>
            <a:r>
              <a:rPr lang="en-US" dirty="0">
                <a:latin typeface="+mn-lt"/>
              </a:rPr>
              <a:t>detect the drive</a:t>
            </a:r>
          </a:p>
          <a:p>
            <a:pPr lvl="1" rtl="0" hangingPunct="0"/>
            <a:r>
              <a:rPr lang="en-US" dirty="0">
                <a:latin typeface="+mn-lt"/>
              </a:rPr>
              <a:t>create a temporary directory under /media to act as a mount point</a:t>
            </a:r>
          </a:p>
          <a:p>
            <a:pPr lvl="1" rtl="0" hangingPunct="0"/>
            <a:r>
              <a:rPr lang="en-US" dirty="0">
                <a:latin typeface="+mn-lt"/>
              </a:rPr>
              <a:t>attach the USB's file system to the directory tree using the temporary directory as the mount-point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Partitions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6462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A </a:t>
            </a:r>
            <a:r>
              <a:rPr lang="en-US" sz="2800" b="1" dirty="0">
                <a:latin typeface="+mn-lt"/>
              </a:rPr>
              <a:t>partition</a:t>
            </a:r>
            <a:r>
              <a:rPr lang="en-US" sz="2800" dirty="0">
                <a:latin typeface="+mn-lt"/>
              </a:rPr>
              <a:t> is a logical section of a physical disk.</a:t>
            </a:r>
          </a:p>
          <a:p>
            <a:pPr lvl="0">
              <a:buNone/>
            </a:pPr>
            <a:endParaRPr lang="en-US" sz="2800" dirty="0">
              <a:latin typeface="+mn-lt"/>
            </a:endParaRPr>
          </a:p>
          <a:p>
            <a:pPr lvl="0">
              <a:buNone/>
            </a:pPr>
            <a:endParaRPr lang="en-US" sz="28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Each partition contains a file system.</a:t>
            </a:r>
          </a:p>
          <a:p>
            <a:pPr lvl="0"/>
            <a:r>
              <a:rPr lang="en-US" sz="2800" dirty="0">
                <a:latin typeface="+mn-lt"/>
              </a:rPr>
              <a:t>Each file system has a root directory</a:t>
            </a:r>
          </a:p>
          <a:p>
            <a:pPr lvl="0"/>
            <a:r>
              <a:rPr lang="en-US" sz="2800" dirty="0">
                <a:latin typeface="+mn-lt"/>
              </a:rPr>
              <a:t>These concepts apply to both Windows and Linux systems.</a:t>
            </a:r>
          </a:p>
          <a:p>
            <a:pPr lvl="0"/>
            <a:r>
              <a:rPr lang="en-US" sz="2800" dirty="0">
                <a:latin typeface="+mn-lt"/>
              </a:rPr>
              <a:t>The difference lies in how disk partitions are presented to users and administrators.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74899" y="2514600"/>
            <a:ext cx="5943600" cy="685799"/>
            <a:chOff x="1600200" y="2514600"/>
            <a:chExt cx="5943600" cy="685799"/>
          </a:xfrm>
        </p:grpSpPr>
        <p:sp>
          <p:nvSpPr>
            <p:cNvPr id="5" name="Freeform 4"/>
            <p:cNvSpPr/>
            <p:nvPr/>
          </p:nvSpPr>
          <p:spPr>
            <a:xfrm>
              <a:off x="1600200" y="2514600"/>
              <a:ext cx="2971800" cy="6857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algn="ctr" hangingPunct="0">
                <a:buNone/>
              </a:pPr>
              <a:r>
                <a:rPr lang="en-US" dirty="0">
                  <a:latin typeface="Arial" pitchFamily="18"/>
                  <a:ea typeface="Arial" pitchFamily="2"/>
                  <a:cs typeface="Arial" pitchFamily="2"/>
                </a:rPr>
                <a:t>Disk 1, Partition 1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4572000" y="2514600"/>
              <a:ext cx="2971800" cy="6857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algn="ctr" hangingPunct="0">
                <a:buNone/>
              </a:pPr>
              <a:r>
                <a:rPr lang="en-US" dirty="0">
                  <a:latin typeface="Arial" pitchFamily="18"/>
                  <a:ea typeface="Arial" pitchFamily="2"/>
                  <a:cs typeface="Arial" pitchFamily="2"/>
                </a:rPr>
                <a:t>Disk 1, Partition 2</a:t>
              </a:r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/mnt Directory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A temporary mount point available to system administrators.</a:t>
            </a:r>
          </a:p>
          <a:p>
            <a:pPr lvl="0"/>
            <a:endParaRPr lang="en-US" sz="6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Prior to the addition of the /media directory, this directory often contained subdirectories such as </a:t>
            </a:r>
            <a:r>
              <a:rPr lang="en-US" sz="2800" i="1" dirty="0">
                <a:latin typeface="+mn-lt"/>
              </a:rPr>
              <a:t>cdrom</a:t>
            </a:r>
            <a:r>
              <a:rPr lang="en-US" sz="2800" dirty="0">
                <a:latin typeface="+mn-lt"/>
              </a:rPr>
              <a:t> and </a:t>
            </a:r>
            <a:r>
              <a:rPr lang="en-US" sz="2800" i="1" dirty="0">
                <a:latin typeface="+mn-lt"/>
              </a:rPr>
              <a:t>floppy</a:t>
            </a:r>
            <a:r>
              <a:rPr lang="en-US" sz="2800" dirty="0">
                <a:latin typeface="+mn-lt"/>
              </a:rPr>
              <a:t>.</a:t>
            </a:r>
          </a:p>
          <a:p>
            <a:pPr lvl="1" rtl="0" hangingPunct="0"/>
            <a:r>
              <a:rPr lang="en-US" dirty="0">
                <a:latin typeface="+mn-lt"/>
              </a:rPr>
              <a:t>These subdirectories were then used to attached removable file systems to the directory tree.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/proc Directory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80093" y="1646237"/>
            <a:ext cx="8694539" cy="4796545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The</a:t>
            </a:r>
            <a:r>
              <a:rPr lang="en-US" sz="2800" b="1" dirty="0">
                <a:latin typeface="+mn-lt"/>
              </a:rPr>
              <a:t> /proc </a:t>
            </a:r>
            <a:r>
              <a:rPr lang="en-US" sz="2800" dirty="0">
                <a:latin typeface="+mn-lt"/>
              </a:rPr>
              <a:t>directory occupies no disk space.</a:t>
            </a:r>
          </a:p>
          <a:p>
            <a:pPr lvl="1" rtl="0" hangingPunct="0"/>
            <a:r>
              <a:rPr lang="en-US" dirty="0">
                <a:latin typeface="+mn-lt"/>
              </a:rPr>
              <a:t>its contents are stored in a virtual file system allocated in memory.</a:t>
            </a:r>
          </a:p>
          <a:p>
            <a:pPr lvl="0"/>
            <a:r>
              <a:rPr lang="en-US" sz="2800" dirty="0">
                <a:latin typeface="+mn-lt"/>
              </a:rPr>
              <a:t>Files in /proc contain information on:</a:t>
            </a:r>
          </a:p>
          <a:p>
            <a:pPr lvl="1" rtl="0" hangingPunct="0"/>
            <a:r>
              <a:rPr lang="en-US" dirty="0">
                <a:latin typeface="+mn-lt"/>
              </a:rPr>
              <a:t>the current system, such as cpu and memory.</a:t>
            </a:r>
          </a:p>
          <a:p>
            <a:pPr lvl="1" rtl="0" hangingPunct="0"/>
            <a:r>
              <a:rPr lang="en-US" dirty="0">
                <a:latin typeface="+mn-lt"/>
              </a:rPr>
              <a:t>processes currently running on the system.</a:t>
            </a:r>
          </a:p>
          <a:p>
            <a:pPr lvl="0"/>
            <a:r>
              <a:rPr lang="en-US" sz="2800" dirty="0">
                <a:latin typeface="+mn-lt"/>
              </a:rPr>
              <a:t>As a regular user, execute the following commands and examine the results:</a:t>
            </a:r>
          </a:p>
          <a:p>
            <a:pPr lvl="0" algn="ctr">
              <a:buNone/>
            </a:pPr>
            <a:r>
              <a:rPr lang="en-US" sz="2800" b="1" dirty="0">
                <a:latin typeface="+mn-lt"/>
              </a:rPr>
              <a:t>cat /proc/cpuinfo</a:t>
            </a:r>
          </a:p>
          <a:p>
            <a:pPr lvl="0" algn="ctr">
              <a:buNone/>
            </a:pPr>
            <a:r>
              <a:rPr lang="en-US" sz="2800" b="1" dirty="0">
                <a:latin typeface="+mn-lt"/>
              </a:rPr>
              <a:t>cat /proc/meminfo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/root Directory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The </a:t>
            </a:r>
            <a:r>
              <a:rPr lang="en-US" sz="2800" b="1" dirty="0">
                <a:latin typeface="+mn-lt"/>
              </a:rPr>
              <a:t>/root </a:t>
            </a:r>
            <a:r>
              <a:rPr lang="en-US" sz="2800" dirty="0">
                <a:latin typeface="+mn-lt"/>
              </a:rPr>
              <a:t>directory is the home directory for the root user.</a:t>
            </a:r>
          </a:p>
          <a:p>
            <a:pPr lvl="0"/>
            <a:r>
              <a:rPr lang="en-US" sz="2800" dirty="0">
                <a:latin typeface="+mn-lt"/>
              </a:rPr>
              <a:t>By default, no other user or group may access the contents of this directory.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/sbin Directory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This directory is reserved for executable files intended primarily for the system administrator</a:t>
            </a:r>
          </a:p>
          <a:p>
            <a:pPr lvl="0"/>
            <a:r>
              <a:rPr lang="en-US" sz="2800" dirty="0">
                <a:latin typeface="+mn-lt"/>
              </a:rPr>
              <a:t>Programs that start the system, programs needed for file system repair, and essential network programs are stored here</a:t>
            </a:r>
          </a:p>
          <a:p>
            <a:pPr lvl="0" algn="ctr">
              <a:buNone/>
            </a:pPr>
            <a:r>
              <a:rPr lang="en-US" sz="2800" b="1" dirty="0">
                <a:latin typeface="+mn-lt"/>
              </a:rPr>
              <a:t>cd   /sbin  ;  ls -l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/tmp Directory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Many programs need a temporary place to store data during processing cycles</a:t>
            </a:r>
          </a:p>
          <a:p>
            <a:pPr lvl="0"/>
            <a:r>
              <a:rPr lang="en-US" sz="2800" dirty="0">
                <a:latin typeface="+mn-lt"/>
              </a:rPr>
              <a:t>The traditional location for these files is the  /tmp directory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/usr  Directory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Stores most operating system files and programs</a:t>
            </a:r>
          </a:p>
          <a:p>
            <a:pPr lvl="0"/>
            <a:r>
              <a:rPr lang="en-US" sz="2800" dirty="0">
                <a:latin typeface="+mn-lt"/>
              </a:rPr>
              <a:t>It might be advantageous to install this in its own physical partition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/var Directory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The </a:t>
            </a:r>
            <a:r>
              <a:rPr lang="en-US" sz="2800" b="1" dirty="0">
                <a:latin typeface="+mn-lt"/>
              </a:rPr>
              <a:t>/var </a:t>
            </a:r>
            <a:r>
              <a:rPr lang="en-US" sz="2800" dirty="0">
                <a:latin typeface="+mn-lt"/>
              </a:rPr>
              <a:t>directory holds subdirectories whose size often change</a:t>
            </a:r>
          </a:p>
          <a:p>
            <a:pPr lvl="0" algn="ctr">
              <a:buNone/>
            </a:pPr>
            <a:r>
              <a:rPr lang="en-US" sz="2800" b="1" dirty="0">
                <a:latin typeface="+mn-lt"/>
              </a:rPr>
              <a:t>cd  /var  ;  ls -l</a:t>
            </a:r>
          </a:p>
          <a:p>
            <a:pPr lvl="0"/>
            <a:r>
              <a:rPr lang="en-US" sz="2800" dirty="0">
                <a:latin typeface="+mn-lt"/>
              </a:rPr>
              <a:t>These subdirectories contain files such as error logs and other system performance logs that are useful to the system administrator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Other bin Directories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64051" y="1754165"/>
            <a:ext cx="8694539" cy="479654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/usr/bin</a:t>
            </a:r>
          </a:p>
          <a:p>
            <a:pPr lvl="1" rtl="0" hangingPunct="0"/>
            <a:r>
              <a:rPr lang="en-US" dirty="0">
                <a:latin typeface="+mn-lt"/>
              </a:rPr>
              <a:t>Used for standard software accessible to all system users</a:t>
            </a:r>
          </a:p>
          <a:p>
            <a:pPr lvl="0"/>
            <a:r>
              <a:rPr lang="en-US" sz="2800" dirty="0">
                <a:latin typeface="+mn-lt"/>
              </a:rPr>
              <a:t>/usr/local/bin</a:t>
            </a:r>
          </a:p>
          <a:p>
            <a:pPr lvl="1" rtl="0" hangingPunct="0"/>
            <a:r>
              <a:rPr lang="en-US" dirty="0">
                <a:latin typeface="+mn-lt"/>
              </a:rPr>
              <a:t>Used for non-standard software accessible to all system users.</a:t>
            </a:r>
          </a:p>
          <a:p>
            <a:pPr lvl="0"/>
            <a:r>
              <a:rPr lang="en-US" sz="2800" dirty="0">
                <a:latin typeface="+mn-lt"/>
              </a:rPr>
              <a:t>~/bin</a:t>
            </a:r>
          </a:p>
          <a:p>
            <a:pPr lvl="1" rtl="0" hangingPunct="0"/>
            <a:r>
              <a:rPr lang="en-US" dirty="0">
                <a:latin typeface="+mn-lt"/>
              </a:rPr>
              <a:t>Used for scripts and other executable files accessible to individual users.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Viewing Files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To create an file in Linux, type:</a:t>
            </a:r>
          </a:p>
          <a:p>
            <a:pPr lvl="1"/>
            <a:r>
              <a:rPr lang="en-US" sz="2400" dirty="0">
                <a:latin typeface="+mn-lt"/>
              </a:rPr>
              <a:t>cat &gt; </a:t>
            </a:r>
            <a:r>
              <a:rPr lang="en-US" sz="2400" i="1" dirty="0">
                <a:latin typeface="+mn-lt"/>
              </a:rPr>
              <a:t>filename</a:t>
            </a:r>
          </a:p>
          <a:p>
            <a:pPr lvl="1"/>
            <a:r>
              <a:rPr lang="en-US" sz="2400" dirty="0">
                <a:latin typeface="+mn-lt"/>
              </a:rPr>
              <a:t>touch  </a:t>
            </a:r>
            <a:r>
              <a:rPr lang="en-US" sz="2400" i="1" dirty="0">
                <a:latin typeface="+mn-lt"/>
              </a:rPr>
              <a:t>filename</a:t>
            </a:r>
          </a:p>
          <a:p>
            <a:pPr lvl="0"/>
            <a:r>
              <a:rPr lang="en-US" sz="2800" dirty="0">
                <a:latin typeface="+mn-lt"/>
              </a:rPr>
              <a:t>To view or modify files in Linux, type:</a:t>
            </a:r>
          </a:p>
          <a:p>
            <a:pPr lvl="1"/>
            <a:r>
              <a:rPr lang="en-US" sz="2400" dirty="0" err="1">
                <a:latin typeface="+mn-lt"/>
              </a:rPr>
              <a:t>nano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filename</a:t>
            </a:r>
          </a:p>
          <a:p>
            <a:pPr lvl="1"/>
            <a:r>
              <a:rPr lang="en-US" sz="2400" dirty="0">
                <a:latin typeface="+mn-lt"/>
              </a:rPr>
              <a:t>cat </a:t>
            </a:r>
            <a:r>
              <a:rPr lang="en-US" sz="2400" i="1" dirty="0">
                <a:latin typeface="+mn-lt"/>
              </a:rPr>
              <a:t>filename</a:t>
            </a:r>
          </a:p>
          <a:p>
            <a:pPr lvl="1"/>
            <a:r>
              <a:rPr lang="en-US" sz="2400" dirty="0">
                <a:latin typeface="+mn-lt"/>
              </a:rPr>
              <a:t>vi </a:t>
            </a:r>
            <a:r>
              <a:rPr lang="en-US" sz="2400" i="1" dirty="0">
                <a:latin typeface="+mn-lt"/>
              </a:rPr>
              <a:t>filename</a:t>
            </a:r>
          </a:p>
        </p:txBody>
      </p:sp>
    </p:spTree>
    <p:extLst>
      <p:ext uri="{BB962C8B-B14F-4D97-AF65-F5344CB8AC3E}">
        <p14:creationId xmlns:p14="http://schemas.microsoft.com/office/powerpoint/2010/main" val="418445882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Wildcards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570037"/>
            <a:ext cx="8694539" cy="4796545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A wildcard is a special character that can stand for any other character, or, in some cases, a group of characters.</a:t>
            </a:r>
          </a:p>
          <a:p>
            <a:pPr lvl="0"/>
            <a:endParaRPr lang="en-US" sz="6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Wildcards are useful when working with several files whose names are similar or with a file whose exact name can’t be recalled.</a:t>
            </a:r>
          </a:p>
          <a:p>
            <a:pPr lvl="0"/>
            <a:endParaRPr lang="en-US" sz="6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*nix supports several wildcard characters including * and ?</a:t>
            </a:r>
          </a:p>
          <a:p>
            <a:pPr lvl="1" rtl="0" hangingPunct="0"/>
            <a:r>
              <a:rPr lang="en-US" dirty="0">
                <a:latin typeface="+mn-lt"/>
              </a:rPr>
              <a:t>* matches zero or more characters</a:t>
            </a:r>
          </a:p>
          <a:p>
            <a:pPr lvl="1" rtl="0" hangingPunct="0"/>
            <a:r>
              <a:rPr lang="en-US" dirty="0">
                <a:latin typeface="+mn-lt"/>
              </a:rPr>
              <a:t>? matches exactly one character.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Partitions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For Unix style systems, each file system holds part (or all) of a directory tree.</a:t>
            </a:r>
          </a:p>
          <a:p>
            <a:pPr lvl="0"/>
            <a:r>
              <a:rPr lang="en-US" sz="2800" dirty="0">
                <a:latin typeface="+mn-lt"/>
              </a:rPr>
              <a:t>Linux partitions are identified with names such as “hda1” and “sda1”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Wildcards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For example:</a:t>
            </a:r>
          </a:p>
          <a:p>
            <a:pPr lvl="0"/>
            <a:endParaRPr lang="en-US" sz="2800" dirty="0">
              <a:latin typeface="+mn-lt"/>
            </a:endParaRPr>
          </a:p>
          <a:p>
            <a:pPr lvl="0">
              <a:buNone/>
            </a:pPr>
            <a:r>
              <a:rPr lang="en-US" sz="2800" dirty="0">
                <a:latin typeface="+mn-lt"/>
              </a:rPr>
              <a:t> 		&gt;  wildcard-test</a:t>
            </a:r>
          </a:p>
          <a:p>
            <a:pPr lvl="0">
              <a:buNone/>
            </a:pPr>
            <a:r>
              <a:rPr lang="en-US" sz="2800" dirty="0">
                <a:latin typeface="+mn-lt"/>
              </a:rPr>
              <a:t> 		ls -l *</a:t>
            </a:r>
          </a:p>
          <a:p>
            <a:pPr lvl="0">
              <a:buNone/>
            </a:pPr>
            <a:r>
              <a:rPr lang="en-US" sz="2800" dirty="0">
                <a:latin typeface="+mn-lt"/>
              </a:rPr>
              <a:t> 		ls -l w*</a:t>
            </a:r>
          </a:p>
          <a:p>
            <a:pPr lvl="0">
              <a:buNone/>
            </a:pPr>
            <a:r>
              <a:rPr lang="en-US" sz="2800" dirty="0">
                <a:latin typeface="+mn-lt"/>
              </a:rPr>
              <a:t> 		ls -l w?</a:t>
            </a:r>
          </a:p>
          <a:p>
            <a:pPr lvl="0">
              <a:buNone/>
            </a:pPr>
            <a:r>
              <a:rPr lang="en-US" sz="2800" dirty="0">
                <a:latin typeface="+mn-lt"/>
              </a:rPr>
              <a:t> 		rm  wildcard-test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Creating Directories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544512" y="1493837"/>
            <a:ext cx="8694539" cy="4796545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Use the mkdir command to create directories:</a:t>
            </a:r>
          </a:p>
          <a:p>
            <a:pPr lvl="0"/>
            <a:endParaRPr lang="en-US" sz="600" dirty="0">
              <a:latin typeface="+mn-lt"/>
            </a:endParaRPr>
          </a:p>
          <a:p>
            <a:pPr lvl="0" algn="ctr">
              <a:buNone/>
            </a:pPr>
            <a:r>
              <a:rPr lang="en-US" sz="2800" b="1" dirty="0">
                <a:latin typeface="+mn-lt"/>
              </a:rPr>
              <a:t>mkdir [OPTION] DIRECTORY...</a:t>
            </a:r>
          </a:p>
          <a:p>
            <a:pPr lvl="0" algn="l">
              <a:buNone/>
            </a:pPr>
            <a:endParaRPr lang="en-US" sz="600" dirty="0">
              <a:latin typeface="+mn-lt"/>
            </a:endParaRPr>
          </a:p>
          <a:p>
            <a:pPr lvl="0" algn="l"/>
            <a:r>
              <a:rPr lang="en-US" sz="2800" dirty="0">
                <a:latin typeface="+mn-lt"/>
              </a:rPr>
              <a:t>use the </a:t>
            </a:r>
            <a:r>
              <a:rPr lang="en-US" sz="2800" b="1" dirty="0">
                <a:latin typeface="+mn-lt"/>
              </a:rPr>
              <a:t>-m</a:t>
            </a:r>
            <a:r>
              <a:rPr lang="en-US" sz="2800" dirty="0">
                <a:latin typeface="+mn-lt"/>
              </a:rPr>
              <a:t> option to specify permissions as you create the directory. For example:</a:t>
            </a:r>
            <a:endParaRPr lang="en-US" sz="600" dirty="0">
              <a:latin typeface="+mn-lt"/>
            </a:endParaRPr>
          </a:p>
          <a:p>
            <a:pPr lvl="0" algn="ctr">
              <a:buNone/>
            </a:pPr>
            <a:r>
              <a:rPr lang="en-US" sz="2800" b="1" dirty="0">
                <a:latin typeface="+mn-lt"/>
              </a:rPr>
              <a:t>mkdir -m 700 testdir</a:t>
            </a:r>
          </a:p>
          <a:p>
            <a:pPr lvl="0" algn="l">
              <a:buNone/>
            </a:pPr>
            <a:endParaRPr lang="en-US" sz="600" dirty="0">
              <a:latin typeface="+mn-lt"/>
            </a:endParaRPr>
          </a:p>
          <a:p>
            <a:pPr lvl="0" algn="l"/>
            <a:r>
              <a:rPr lang="en-US" sz="2800" dirty="0">
                <a:latin typeface="+mn-lt"/>
              </a:rPr>
              <a:t>use the -p option to force creation of parent directories if they do not exist:</a:t>
            </a:r>
            <a:endParaRPr lang="en-US" sz="600" dirty="0">
              <a:latin typeface="+mn-lt"/>
            </a:endParaRPr>
          </a:p>
          <a:p>
            <a:pPr lvl="0" algn="ctr">
              <a:buNone/>
            </a:pPr>
            <a:r>
              <a:rPr lang="en-US" sz="2800" b="1" dirty="0">
                <a:latin typeface="+mn-lt"/>
              </a:rPr>
              <a:t>mkdir -p ./parent/testdir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Removing Empty Directories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Use the rmdir command to remove a directory.</a:t>
            </a:r>
          </a:p>
          <a:p>
            <a:pPr lvl="0"/>
            <a:endParaRPr lang="en-US" sz="600" dirty="0">
              <a:latin typeface="+mn-lt"/>
            </a:endParaRPr>
          </a:p>
          <a:p>
            <a:pPr lvl="0" algn="ctr">
              <a:buNone/>
            </a:pPr>
            <a:r>
              <a:rPr lang="en-US" sz="2800" b="1" dirty="0">
                <a:latin typeface="+mn-lt"/>
              </a:rPr>
              <a:t>rmdir [OPTION]... DIRECTORY...</a:t>
            </a:r>
          </a:p>
          <a:p>
            <a:pPr lvl="0">
              <a:buNone/>
            </a:pPr>
            <a:endParaRPr lang="en-US" sz="6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A directory </a:t>
            </a:r>
            <a:r>
              <a:rPr lang="en-US" sz="2800" b="1" dirty="0">
                <a:latin typeface="+mn-lt"/>
              </a:rPr>
              <a:t>must</a:t>
            </a:r>
            <a:r>
              <a:rPr lang="en-US" sz="2800" dirty="0">
                <a:latin typeface="+mn-lt"/>
              </a:rPr>
              <a:t> be empty before it can be removed using this command.</a:t>
            </a:r>
          </a:p>
          <a:p>
            <a:pPr lvl="0"/>
            <a:endParaRPr lang="en-US" sz="28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Use the </a:t>
            </a:r>
            <a:r>
              <a:rPr lang="en-US" sz="2800" b="1" dirty="0">
                <a:latin typeface="+mn-lt"/>
              </a:rPr>
              <a:t>-p</a:t>
            </a:r>
            <a:r>
              <a:rPr lang="en-US" sz="2800" dirty="0">
                <a:latin typeface="+mn-lt"/>
              </a:rPr>
              <a:t> option to remove empty parent directories at the same time.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Removing Files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84103" y="1646237"/>
            <a:ext cx="8694539" cy="4796545"/>
          </a:xfrm>
        </p:spPr>
        <p:txBody>
          <a:bodyPr>
            <a:normAutofit fontScale="925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Use the rm command to delete a file.</a:t>
            </a:r>
          </a:p>
          <a:p>
            <a:pPr lvl="0"/>
            <a:endParaRPr lang="en-US" sz="600" dirty="0">
              <a:latin typeface="+mn-lt"/>
            </a:endParaRPr>
          </a:p>
          <a:p>
            <a:pPr lvl="0" algn="ctr">
              <a:buNone/>
            </a:pPr>
            <a:r>
              <a:rPr lang="en-US" sz="2800" b="1" dirty="0">
                <a:latin typeface="+mn-lt"/>
              </a:rPr>
              <a:t> rm [OPTION]... FILE...</a:t>
            </a:r>
          </a:p>
          <a:p>
            <a:pPr lvl="0">
              <a:buNone/>
            </a:pPr>
            <a:endParaRPr lang="en-US" sz="6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Using rm without options causes *nix to delete each specified file without warning.</a:t>
            </a:r>
          </a:p>
          <a:p>
            <a:pPr lvl="0"/>
            <a:r>
              <a:rPr lang="en-US" sz="2800" dirty="0">
                <a:latin typeface="+mn-lt"/>
              </a:rPr>
              <a:t>By default the rm command does not remove directories</a:t>
            </a:r>
          </a:p>
          <a:p>
            <a:pPr lvl="0"/>
            <a:r>
              <a:rPr lang="en-US" sz="2800" dirty="0">
                <a:latin typeface="+mn-lt"/>
              </a:rPr>
              <a:t>Use the </a:t>
            </a:r>
            <a:r>
              <a:rPr lang="en-US" sz="2800" b="1" dirty="0">
                <a:latin typeface="+mn-lt"/>
              </a:rPr>
              <a:t>-i</a:t>
            </a:r>
            <a:r>
              <a:rPr lang="en-US" sz="2800" dirty="0">
                <a:latin typeface="+mn-lt"/>
              </a:rPr>
              <a:t> option to have *nix issue a warning before deleting every file listed.</a:t>
            </a:r>
          </a:p>
          <a:p>
            <a:pPr lvl="0"/>
            <a:r>
              <a:rPr lang="en-US" sz="2800" dirty="0">
                <a:latin typeface="+mn-lt"/>
              </a:rPr>
              <a:t>Use the</a:t>
            </a:r>
            <a:r>
              <a:rPr lang="en-US" sz="2800" b="1" dirty="0">
                <a:latin typeface="+mn-lt"/>
              </a:rPr>
              <a:t> -f</a:t>
            </a:r>
            <a:r>
              <a:rPr lang="en-US" sz="2800" dirty="0">
                <a:latin typeface="+mn-lt"/>
              </a:rPr>
              <a:t> option to have *nix suppress prompts and ignore non-existent files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Removing Directories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You may also use the </a:t>
            </a:r>
            <a:r>
              <a:rPr lang="en-US" sz="2800" b="1" dirty="0">
                <a:latin typeface="+mn-lt"/>
              </a:rPr>
              <a:t>rm</a:t>
            </a:r>
            <a:r>
              <a:rPr lang="en-US" sz="2800" dirty="0">
                <a:latin typeface="+mn-lt"/>
              </a:rPr>
              <a:t> command to remove nonempty directories by using the </a:t>
            </a:r>
            <a:r>
              <a:rPr lang="en-US" sz="2800" b="1" dirty="0">
                <a:latin typeface="+mn-lt"/>
              </a:rPr>
              <a:t>-r</a:t>
            </a:r>
            <a:r>
              <a:rPr lang="en-US" sz="2800" dirty="0">
                <a:latin typeface="+mn-lt"/>
              </a:rPr>
              <a:t> option.</a:t>
            </a:r>
          </a:p>
          <a:p>
            <a:pPr lvl="0"/>
            <a:r>
              <a:rPr lang="en-US" sz="2800" dirty="0">
                <a:latin typeface="+mn-lt"/>
              </a:rPr>
              <a:t>This tells the rm command to remove a directory and everything it contains, including subdirectories</a:t>
            </a:r>
          </a:p>
          <a:p>
            <a:pPr lvl="0"/>
            <a:r>
              <a:rPr lang="en-US" sz="2800" dirty="0">
                <a:latin typeface="+mn-lt"/>
              </a:rPr>
              <a:t>It even removes subdirectories of subdirectories</a:t>
            </a:r>
          </a:p>
          <a:p>
            <a:pPr lvl="0"/>
            <a:r>
              <a:rPr lang="en-US" sz="2800" dirty="0">
                <a:latin typeface="+mn-lt"/>
              </a:rPr>
              <a:t>Be very careful with the rm -r command. It can quickly and permanently delete massive amounts of information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Moving Files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76082" y="1570037"/>
            <a:ext cx="8694539" cy="4796545"/>
          </a:xfrm>
        </p:spPr>
        <p:txBody>
          <a:bodyPr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Use the </a:t>
            </a:r>
            <a:r>
              <a:rPr lang="en-US" sz="2800" b="1" dirty="0">
                <a:latin typeface="+mn-lt"/>
              </a:rPr>
              <a:t>mv</a:t>
            </a:r>
            <a:r>
              <a:rPr lang="en-US" sz="2800" dirty="0">
                <a:latin typeface="+mn-lt"/>
              </a:rPr>
              <a:t> command to move a file</a:t>
            </a:r>
          </a:p>
          <a:p>
            <a:pPr lvl="0"/>
            <a:endParaRPr lang="en-US" sz="600" dirty="0">
              <a:latin typeface="+mn-lt"/>
            </a:endParaRPr>
          </a:p>
          <a:p>
            <a:pPr lvl="0" algn="ctr">
              <a:buNone/>
            </a:pPr>
            <a:r>
              <a:rPr lang="en-US" sz="2800" b="1" dirty="0">
                <a:latin typeface="+mn-lt"/>
              </a:rPr>
              <a:t>mv [OPTION]... SOURCE  DEST</a:t>
            </a:r>
          </a:p>
          <a:p>
            <a:pPr lvl="0" algn="ctr">
              <a:buNone/>
            </a:pPr>
            <a:r>
              <a:rPr lang="en-US" sz="2800" dirty="0">
                <a:latin typeface="+mn-lt"/>
              </a:rPr>
              <a:t>or</a:t>
            </a:r>
          </a:p>
          <a:p>
            <a:pPr lvl="0" algn="ctr">
              <a:buNone/>
            </a:pPr>
            <a:r>
              <a:rPr lang="en-US" sz="2800" b="1" dirty="0">
                <a:latin typeface="+mn-lt"/>
              </a:rPr>
              <a:t> mv [OPTION]... SOURCE... DIRECTORY</a:t>
            </a:r>
          </a:p>
          <a:p>
            <a:pPr lvl="0" algn="ctr">
              <a:buNone/>
            </a:pPr>
            <a:endParaRPr lang="en-US" sz="600" dirty="0">
              <a:latin typeface="+mn-lt"/>
            </a:endParaRPr>
          </a:p>
          <a:p>
            <a:pPr lvl="1" algn="l" rtl="0" hangingPunct="0"/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-i</a:t>
            </a:r>
            <a:r>
              <a:rPr lang="en-US" dirty="0">
                <a:latin typeface="+mn-lt"/>
              </a:rPr>
              <a:t> option will have the system prompt you before overwriting a file.</a:t>
            </a:r>
          </a:p>
          <a:p>
            <a:pPr lvl="1" algn="l" rtl="0" hangingPunct="0"/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-f</a:t>
            </a:r>
            <a:r>
              <a:rPr lang="en-US" dirty="0">
                <a:latin typeface="+mn-lt"/>
              </a:rPr>
              <a:t> option will cause mv to overwrite files without prompting</a:t>
            </a:r>
          </a:p>
          <a:p>
            <a:pPr lvl="0"/>
            <a:r>
              <a:rPr lang="en-US" sz="2800" b="1" dirty="0">
                <a:latin typeface="+mn-lt"/>
              </a:rPr>
              <a:t>NOTE: </a:t>
            </a:r>
            <a:r>
              <a:rPr lang="en-US" sz="2800" dirty="0">
                <a:latin typeface="+mn-lt"/>
              </a:rPr>
              <a:t>Moving and renaming a file are the same 			operation.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Copying Files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Use the cp command to copy files:</a:t>
            </a:r>
          </a:p>
          <a:p>
            <a:pPr lvl="0"/>
            <a:endParaRPr lang="en-US" sz="600" dirty="0">
              <a:latin typeface="+mn-lt"/>
            </a:endParaRPr>
          </a:p>
          <a:p>
            <a:pPr lvl="0" algn="ctr">
              <a:buNone/>
            </a:pPr>
            <a:r>
              <a:rPr lang="en-US" sz="2800" b="1" dirty="0">
                <a:latin typeface="+mn-lt"/>
              </a:rPr>
              <a:t>cp [OPTION]... SOURCE ... DEST</a:t>
            </a:r>
          </a:p>
          <a:p>
            <a:pPr lvl="0">
              <a:buNone/>
            </a:pPr>
            <a:endParaRPr lang="en-US" sz="6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The command copies the file(s) specified by SOURCE to the location specified by the DEST</a:t>
            </a:r>
          </a:p>
          <a:p>
            <a:pPr lvl="0"/>
            <a:r>
              <a:rPr lang="en-US" sz="2800" dirty="0">
                <a:latin typeface="+mn-lt"/>
              </a:rPr>
              <a:t>If more than one file is specified as SOURCE, then DEST </a:t>
            </a:r>
            <a:r>
              <a:rPr lang="en-US" sz="2800" b="1" dirty="0">
                <a:latin typeface="+mn-lt"/>
              </a:rPr>
              <a:t>must</a:t>
            </a:r>
            <a:r>
              <a:rPr lang="en-US" sz="2800" dirty="0">
                <a:latin typeface="+mn-lt"/>
              </a:rPr>
              <a:t> be a directory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Copying Files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2124" y="1802291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Use the  </a:t>
            </a:r>
            <a:r>
              <a:rPr lang="en-US" sz="2800" b="1" dirty="0">
                <a:latin typeface="+mn-lt"/>
              </a:rPr>
              <a:t>-i </a:t>
            </a:r>
            <a:r>
              <a:rPr lang="en-US" sz="2800" dirty="0">
                <a:latin typeface="+mn-lt"/>
              </a:rPr>
              <a:t>option to have the system prompt before overwriting a destination file</a:t>
            </a:r>
          </a:p>
          <a:p>
            <a:pPr lvl="0"/>
            <a:r>
              <a:rPr lang="en-US" sz="2800" dirty="0">
                <a:latin typeface="+mn-lt"/>
              </a:rPr>
              <a:t>Use the </a:t>
            </a:r>
            <a:r>
              <a:rPr lang="en-US" sz="2800" b="1" dirty="0">
                <a:latin typeface="+mn-lt"/>
              </a:rPr>
              <a:t>-r</a:t>
            </a:r>
            <a:r>
              <a:rPr lang="en-US" sz="2800" dirty="0">
                <a:latin typeface="+mn-lt"/>
              </a:rPr>
              <a:t> option to recursively copy directories</a:t>
            </a:r>
          </a:p>
          <a:p>
            <a:pPr lvl="0"/>
            <a:r>
              <a:rPr lang="en-US" sz="2800" dirty="0">
                <a:latin typeface="+mn-lt"/>
              </a:rPr>
              <a:t>Use the </a:t>
            </a:r>
            <a:r>
              <a:rPr lang="en-US" sz="2800" b="1" dirty="0">
                <a:latin typeface="+mn-lt"/>
              </a:rPr>
              <a:t>-p</a:t>
            </a:r>
            <a:r>
              <a:rPr lang="en-US" sz="2800" dirty="0">
                <a:latin typeface="+mn-lt"/>
              </a:rPr>
              <a:t> option to preserve:</a:t>
            </a:r>
          </a:p>
          <a:p>
            <a:pPr lvl="1" rtl="0" hangingPunct="0"/>
            <a:r>
              <a:rPr lang="en-US" dirty="0">
                <a:latin typeface="+mn-lt"/>
              </a:rPr>
              <a:t>mode (permissions),</a:t>
            </a:r>
          </a:p>
          <a:p>
            <a:pPr lvl="1" rtl="0" hangingPunct="0"/>
            <a:r>
              <a:rPr lang="en-US" dirty="0">
                <a:latin typeface="+mn-lt"/>
              </a:rPr>
              <a:t>ownership,</a:t>
            </a:r>
          </a:p>
          <a:p>
            <a:pPr lvl="1" rtl="0" hangingPunct="0"/>
            <a:r>
              <a:rPr lang="en-US" dirty="0">
                <a:latin typeface="+mn-lt"/>
              </a:rPr>
              <a:t>and timestamps (to be discussed in a later module).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Copying Files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b="1" dirty="0">
                <a:latin typeface="+mn-lt"/>
              </a:rPr>
              <a:t>Example 1:</a:t>
            </a:r>
          </a:p>
          <a:p>
            <a:pPr lvl="1" rtl="0" hangingPunct="0"/>
            <a:r>
              <a:rPr lang="en-US" dirty="0">
                <a:latin typeface="+mn-lt"/>
              </a:rPr>
              <a:t>Assuming </a:t>
            </a:r>
            <a:r>
              <a:rPr lang="en-US" i="1" dirty="0">
                <a:latin typeface="+mn-lt"/>
              </a:rPr>
              <a:t>reminder</a:t>
            </a:r>
            <a:r>
              <a:rPr lang="en-US" dirty="0">
                <a:latin typeface="+mn-lt"/>
              </a:rPr>
              <a:t> is a file and </a:t>
            </a:r>
            <a:r>
              <a:rPr lang="en-US" i="1" dirty="0">
                <a:latin typeface="+mn-lt"/>
              </a:rPr>
              <a:t>duplicates</a:t>
            </a:r>
            <a:r>
              <a:rPr lang="en-US" dirty="0">
                <a:latin typeface="+mn-lt"/>
              </a:rPr>
              <a:t> is a directory, then the command:</a:t>
            </a:r>
          </a:p>
          <a:p>
            <a:pPr lvl="1" rtl="0" hangingPunct="0"/>
            <a:endParaRPr lang="en-US" sz="600" dirty="0">
              <a:latin typeface="+mn-lt"/>
            </a:endParaRPr>
          </a:p>
          <a:p>
            <a:pPr lvl="2" rtl="0" hangingPunct="0">
              <a:buNone/>
            </a:pPr>
            <a:r>
              <a:rPr lang="en-US" sz="2800" b="1" dirty="0">
                <a:latin typeface="+mn-lt"/>
              </a:rPr>
              <a:t>cp  reminder  duplicates</a:t>
            </a:r>
          </a:p>
          <a:p>
            <a:pPr lvl="2" rtl="0" hangingPunct="0">
              <a:buNone/>
            </a:pPr>
            <a:endParaRPr lang="en-US" sz="600" dirty="0">
              <a:latin typeface="+mn-lt"/>
            </a:endParaRPr>
          </a:p>
          <a:p>
            <a:pPr lvl="1" rtl="0" hangingPunct="0"/>
            <a:r>
              <a:rPr lang="en-US" dirty="0">
                <a:latin typeface="+mn-lt"/>
              </a:rPr>
              <a:t>will copy </a:t>
            </a:r>
            <a:r>
              <a:rPr lang="en-US" i="1" dirty="0">
                <a:latin typeface="+mn-lt"/>
              </a:rPr>
              <a:t>reminder</a:t>
            </a:r>
            <a:r>
              <a:rPr lang="en-US" dirty="0">
                <a:latin typeface="+mn-lt"/>
              </a:rPr>
              <a:t> to the </a:t>
            </a:r>
            <a:r>
              <a:rPr lang="en-US" i="1" dirty="0">
                <a:latin typeface="+mn-lt"/>
              </a:rPr>
              <a:t>duplicates</a:t>
            </a:r>
            <a:r>
              <a:rPr lang="en-US" dirty="0">
                <a:latin typeface="+mn-lt"/>
              </a:rPr>
              <a:t> directory. The new file will have the same name as the original file.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Copying Files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b="1" dirty="0">
                <a:latin typeface="+mn-lt"/>
              </a:rPr>
              <a:t>Example 2:</a:t>
            </a:r>
          </a:p>
          <a:p>
            <a:pPr lvl="1" rtl="0" hangingPunct="0"/>
            <a:r>
              <a:rPr lang="en-US" dirty="0">
                <a:latin typeface="+mn-lt"/>
              </a:rPr>
              <a:t>Assuming </a:t>
            </a:r>
            <a:r>
              <a:rPr lang="en-US" i="1" dirty="0">
                <a:latin typeface="+mn-lt"/>
              </a:rPr>
              <a:t>class_of_2009</a:t>
            </a:r>
            <a:r>
              <a:rPr lang="en-US" dirty="0">
                <a:latin typeface="+mn-lt"/>
              </a:rPr>
              <a:t> is a file, then</a:t>
            </a:r>
          </a:p>
          <a:p>
            <a:pPr lvl="1" rtl="0" hangingPunct="0"/>
            <a:endParaRPr lang="en-US" sz="600" dirty="0">
              <a:latin typeface="+mn-lt"/>
            </a:endParaRPr>
          </a:p>
          <a:p>
            <a:pPr lvl="1" rtl="0" hangingPunct="0"/>
            <a:r>
              <a:rPr lang="en-US" b="1" dirty="0">
                <a:latin typeface="+mn-lt"/>
              </a:rPr>
              <a:t>cp class_of_2009 duplicates/classmates</a:t>
            </a:r>
          </a:p>
          <a:p>
            <a:pPr lvl="1" rtl="0" hangingPunct="0"/>
            <a:endParaRPr lang="en-US" sz="600" dirty="0">
              <a:latin typeface="+mn-lt"/>
            </a:endParaRPr>
          </a:p>
          <a:p>
            <a:pPr lvl="1" rtl="0" hangingPunct="0"/>
            <a:r>
              <a:rPr lang="en-US" dirty="0">
                <a:latin typeface="+mn-lt"/>
              </a:rPr>
              <a:t>will copy this file to the </a:t>
            </a:r>
            <a:r>
              <a:rPr lang="en-US" i="1" dirty="0">
                <a:latin typeface="+mn-lt"/>
              </a:rPr>
              <a:t>duplicates</a:t>
            </a:r>
            <a:r>
              <a:rPr lang="en-US" dirty="0">
                <a:latin typeface="+mn-lt"/>
              </a:rPr>
              <a:t> directory and name the copy </a:t>
            </a:r>
            <a:r>
              <a:rPr lang="en-US" i="1" dirty="0">
                <a:latin typeface="+mn-lt"/>
              </a:rPr>
              <a:t>classmates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Partitions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417637"/>
            <a:ext cx="8694539" cy="4796545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In general Linux partition names have the form</a:t>
            </a:r>
          </a:p>
          <a:p>
            <a:pPr lvl="0"/>
            <a:endParaRPr lang="en-US" sz="600" dirty="0">
              <a:latin typeface="+mn-lt"/>
            </a:endParaRPr>
          </a:p>
          <a:p>
            <a:pPr lvl="0">
              <a:buNone/>
            </a:pPr>
            <a:r>
              <a:rPr lang="en-US" sz="2800" dirty="0">
                <a:latin typeface="+mn-lt"/>
              </a:rPr>
              <a:t> 			</a:t>
            </a:r>
            <a:r>
              <a:rPr lang="en-US" sz="2800" b="1" dirty="0" err="1">
                <a:latin typeface="+mn-lt"/>
              </a:rPr>
              <a:t>hdxn</a:t>
            </a:r>
            <a:r>
              <a:rPr lang="en-US" sz="2800" dirty="0">
                <a:latin typeface="+mn-lt"/>
              </a:rPr>
              <a:t>   or   </a:t>
            </a:r>
            <a:r>
              <a:rPr lang="en-US" sz="2800" b="1" dirty="0">
                <a:latin typeface="+mn-lt"/>
              </a:rPr>
              <a:t>sdxn</a:t>
            </a:r>
          </a:p>
          <a:p>
            <a:pPr lvl="0">
              <a:buNone/>
            </a:pPr>
            <a:endParaRPr lang="en-US" sz="600" dirty="0">
              <a:latin typeface="+mn-lt"/>
            </a:endParaRPr>
          </a:p>
          <a:p>
            <a:pPr lvl="1" rtl="0" hangingPunct="0"/>
            <a:r>
              <a:rPr lang="en-US" dirty="0">
                <a:latin typeface="+mn-lt"/>
              </a:rPr>
              <a:t>where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is a letter that uniquely identifies the drive, starting with </a:t>
            </a:r>
            <a:r>
              <a:rPr lang="en-US" b="1" dirty="0">
                <a:latin typeface="+mn-lt"/>
              </a:rPr>
              <a:t>a</a:t>
            </a:r>
          </a:p>
          <a:p>
            <a:pPr lvl="1" rtl="0" hangingPunct="0"/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n</a:t>
            </a:r>
            <a:r>
              <a:rPr lang="en-US" dirty="0">
                <a:latin typeface="+mn-lt"/>
              </a:rPr>
              <a:t> is a number that uniquely identifies a partition on a specific drive, starting with </a:t>
            </a:r>
            <a:r>
              <a:rPr lang="en-US" b="1" dirty="0">
                <a:latin typeface="+mn-lt"/>
              </a:rPr>
              <a:t>1</a:t>
            </a:r>
          </a:p>
          <a:p>
            <a:pPr lvl="1" rtl="0" hangingPunct="0"/>
            <a:endParaRPr lang="en-US" sz="600" b="1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For example, </a:t>
            </a:r>
            <a:r>
              <a:rPr lang="en-US" sz="2800" i="1" dirty="0">
                <a:latin typeface="+mn-lt"/>
              </a:rPr>
              <a:t>sda</a:t>
            </a:r>
            <a:r>
              <a:rPr lang="en-US" sz="2800" dirty="0">
                <a:latin typeface="+mn-lt"/>
              </a:rPr>
              <a:t> identifies the first available hard drive, and </a:t>
            </a:r>
            <a:r>
              <a:rPr lang="en-US" sz="2800" i="1" dirty="0">
                <a:latin typeface="+mn-lt"/>
              </a:rPr>
              <a:t>sda1</a:t>
            </a:r>
            <a:r>
              <a:rPr lang="en-US" sz="2800" dirty="0">
                <a:latin typeface="+mn-lt"/>
              </a:rPr>
              <a:t> identifies the first partition on the first hard drive.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Copying Files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b="1" dirty="0">
                <a:latin typeface="+mn-lt"/>
              </a:rPr>
              <a:t>Example 3:</a:t>
            </a:r>
          </a:p>
          <a:p>
            <a:pPr lvl="1" rtl="0" hangingPunct="0"/>
            <a:r>
              <a:rPr lang="en-US" dirty="0">
                <a:latin typeface="+mn-lt"/>
              </a:rPr>
              <a:t>The command</a:t>
            </a:r>
          </a:p>
          <a:p>
            <a:pPr lvl="1" rtl="0" hangingPunct="0"/>
            <a:endParaRPr lang="en-US" sz="600" dirty="0">
              <a:latin typeface="+mn-lt"/>
            </a:endParaRPr>
          </a:p>
          <a:p>
            <a:pPr lvl="0" algn="ctr">
              <a:buNone/>
            </a:pPr>
            <a:r>
              <a:rPr lang="en-US" sz="2800" b="1" dirty="0">
                <a:latin typeface="+mn-lt"/>
              </a:rPr>
              <a:t>cp  memo_to_boss  memo.safe</a:t>
            </a:r>
          </a:p>
          <a:p>
            <a:pPr lvl="0" algn="ctr">
              <a:buNone/>
            </a:pPr>
            <a:endParaRPr lang="en-US" sz="600" dirty="0">
              <a:latin typeface="+mn-lt"/>
            </a:endParaRPr>
          </a:p>
          <a:p>
            <a:pPr lvl="1" rtl="0" hangingPunct="0">
              <a:buNone/>
            </a:pPr>
            <a:r>
              <a:rPr lang="en-US" dirty="0">
                <a:latin typeface="+mn-lt"/>
              </a:rPr>
              <a:t>will create a copy of </a:t>
            </a:r>
            <a:r>
              <a:rPr lang="en-US" i="1" dirty="0">
                <a:latin typeface="+mn-lt"/>
              </a:rPr>
              <a:t>memo_to_boss</a:t>
            </a:r>
            <a:r>
              <a:rPr lang="en-US" dirty="0">
                <a:latin typeface="+mn-lt"/>
              </a:rPr>
              <a:t> in the current directory and name the copy </a:t>
            </a:r>
            <a:r>
              <a:rPr lang="en-US" i="1" dirty="0">
                <a:latin typeface="+mn-lt"/>
              </a:rPr>
              <a:t>memo.safe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Copying Files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b="1" dirty="0">
                <a:latin typeface="+mn-lt"/>
              </a:rPr>
              <a:t>Example 4:</a:t>
            </a:r>
          </a:p>
          <a:p>
            <a:pPr lvl="1" rtl="0" hangingPunct="0"/>
            <a:r>
              <a:rPr lang="en-US" dirty="0">
                <a:latin typeface="+mn-lt"/>
              </a:rPr>
              <a:t>Assuming </a:t>
            </a:r>
            <a:r>
              <a:rPr lang="en-US" i="1" dirty="0">
                <a:latin typeface="+mn-lt"/>
              </a:rPr>
              <a:t>pro1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pro2</a:t>
            </a:r>
            <a:r>
              <a:rPr lang="en-US" dirty="0">
                <a:latin typeface="+mn-lt"/>
              </a:rPr>
              <a:t>, and </a:t>
            </a:r>
            <a:r>
              <a:rPr lang="en-US" i="1" dirty="0">
                <a:latin typeface="+mn-lt"/>
              </a:rPr>
              <a:t>pro3</a:t>
            </a:r>
            <a:r>
              <a:rPr lang="en-US" dirty="0">
                <a:latin typeface="+mn-lt"/>
              </a:rPr>
              <a:t> are files, then the command</a:t>
            </a:r>
          </a:p>
          <a:p>
            <a:pPr lvl="1" rtl="0" hangingPunct="0"/>
            <a:endParaRPr lang="en-US" sz="600" dirty="0">
              <a:latin typeface="+mn-lt"/>
            </a:endParaRPr>
          </a:p>
          <a:p>
            <a:pPr lvl="0" algn="ctr">
              <a:buNone/>
            </a:pPr>
            <a:r>
              <a:rPr lang="en-US" sz="2800" b="1" dirty="0">
                <a:latin typeface="+mn-lt"/>
              </a:rPr>
              <a:t>cp  pro1  pro2  pro3  duplicates</a:t>
            </a:r>
          </a:p>
          <a:p>
            <a:pPr lvl="2" rtl="0" hangingPunct="0">
              <a:buNone/>
            </a:pPr>
            <a:endParaRPr lang="en-US" sz="600" dirty="0">
              <a:latin typeface="+mn-lt"/>
            </a:endParaRPr>
          </a:p>
          <a:p>
            <a:pPr lvl="1" rtl="0" hangingPunct="0"/>
            <a:r>
              <a:rPr lang="en-US" dirty="0">
                <a:latin typeface="+mn-lt"/>
              </a:rPr>
              <a:t>will copy all three files to the </a:t>
            </a:r>
            <a:r>
              <a:rPr lang="en-US" i="1" dirty="0">
                <a:latin typeface="+mn-lt"/>
              </a:rPr>
              <a:t>duplicates</a:t>
            </a:r>
            <a:r>
              <a:rPr lang="en-US" dirty="0">
                <a:latin typeface="+mn-lt"/>
              </a:rPr>
              <a:t> directory.</a:t>
            </a:r>
          </a:p>
          <a:p>
            <a:pPr lvl="1" rtl="0" hangingPunct="0"/>
            <a:r>
              <a:rPr lang="en-US" dirty="0">
                <a:latin typeface="+mn-lt"/>
              </a:rPr>
              <a:t>The new files retain the original names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Copying Files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722437"/>
            <a:ext cx="8694539" cy="4796545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b="1" dirty="0">
                <a:latin typeface="+mn-lt"/>
              </a:rPr>
              <a:t>Example 5:</a:t>
            </a:r>
          </a:p>
          <a:p>
            <a:pPr lvl="1" rtl="0" hangingPunct="0"/>
            <a:r>
              <a:rPr lang="en-US" dirty="0">
                <a:latin typeface="+mn-lt"/>
              </a:rPr>
              <a:t>the command</a:t>
            </a:r>
          </a:p>
          <a:p>
            <a:pPr lvl="1" rtl="0" hangingPunct="0"/>
            <a:endParaRPr lang="en-US" sz="600" dirty="0">
              <a:latin typeface="+mn-lt"/>
            </a:endParaRPr>
          </a:p>
          <a:p>
            <a:pPr lvl="0" algn="ctr">
              <a:buNone/>
            </a:pPr>
            <a:r>
              <a:rPr lang="en-US" sz="2800" dirty="0">
                <a:latin typeface="+mn-lt"/>
              </a:rPr>
              <a:t>cp designs/* duplicates/</a:t>
            </a:r>
          </a:p>
          <a:p>
            <a:pPr lvl="2" rtl="0" hangingPunct="0">
              <a:buNone/>
            </a:pPr>
            <a:endParaRPr lang="en-US" sz="600" dirty="0">
              <a:latin typeface="+mn-lt"/>
            </a:endParaRPr>
          </a:p>
          <a:p>
            <a:pPr lvl="1" rtl="0" hangingPunct="0"/>
            <a:r>
              <a:rPr lang="en-US" dirty="0">
                <a:latin typeface="+mn-lt"/>
              </a:rPr>
              <a:t>will copy all the files in the </a:t>
            </a:r>
            <a:r>
              <a:rPr lang="en-US" i="1" dirty="0">
                <a:latin typeface="+mn-lt"/>
              </a:rPr>
              <a:t>designs</a:t>
            </a:r>
            <a:r>
              <a:rPr lang="en-US" dirty="0">
                <a:latin typeface="+mn-lt"/>
              </a:rPr>
              <a:t> directory to the </a:t>
            </a:r>
            <a:r>
              <a:rPr lang="en-US" i="1" dirty="0">
                <a:latin typeface="+mn-lt"/>
              </a:rPr>
              <a:t>duplicates</a:t>
            </a:r>
            <a:r>
              <a:rPr lang="en-US" dirty="0">
                <a:latin typeface="+mn-lt"/>
              </a:rPr>
              <a:t> directory with all new files retaining the names of the originals.</a:t>
            </a:r>
          </a:p>
          <a:p>
            <a:pPr lvl="1" rtl="0" hangingPunct="0"/>
            <a:endParaRPr lang="en-US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All of these examples can be adapted to demonstrate the </a:t>
            </a:r>
            <a:r>
              <a:rPr lang="en-US" sz="2800" b="1" dirty="0">
                <a:latin typeface="+mn-lt"/>
              </a:rPr>
              <a:t>mv</a:t>
            </a:r>
            <a:r>
              <a:rPr lang="en-US" sz="2800" dirty="0">
                <a:latin typeface="+mn-lt"/>
              </a:rPr>
              <a:t> command. Take a few minutes to work through this.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Partitions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/>
            <a:r>
              <a:rPr lang="en-US" sz="2800" dirty="0">
                <a:latin typeface="+mn-lt"/>
              </a:rPr>
              <a:t>Traditionally, </a:t>
            </a:r>
            <a:r>
              <a:rPr lang="en-US" sz="2800" dirty="0" err="1">
                <a:latin typeface="+mn-lt"/>
              </a:rPr>
              <a:t>hdxn</a:t>
            </a:r>
            <a:r>
              <a:rPr lang="en-US" sz="2800" dirty="0">
                <a:latin typeface="+mn-lt"/>
              </a:rPr>
              <a:t> indicates an IDE device and sdxn indicated a SCSI device.</a:t>
            </a:r>
          </a:p>
          <a:p>
            <a:pPr lvl="0"/>
            <a:r>
              <a:rPr lang="en-US" sz="2800" dirty="0">
                <a:latin typeface="+mn-lt"/>
              </a:rPr>
              <a:t>SATA devices should also appear as </a:t>
            </a:r>
            <a:r>
              <a:rPr lang="en-US" sz="2800" i="1" dirty="0">
                <a:latin typeface="+mn-lt"/>
              </a:rPr>
              <a:t>sdxn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74899" y="2057401"/>
            <a:ext cx="5943600" cy="685799"/>
            <a:chOff x="1600200" y="2057400"/>
            <a:chExt cx="5943600" cy="685799"/>
          </a:xfrm>
        </p:grpSpPr>
        <p:sp>
          <p:nvSpPr>
            <p:cNvPr id="5" name="Freeform 4"/>
            <p:cNvSpPr/>
            <p:nvPr/>
          </p:nvSpPr>
          <p:spPr>
            <a:xfrm>
              <a:off x="1600200" y="2057400"/>
              <a:ext cx="2971800" cy="6857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algn="ctr" hangingPunct="0">
                <a:buNone/>
              </a:pPr>
              <a:r>
                <a:rPr lang="en-US" dirty="0">
                  <a:latin typeface="Arial" pitchFamily="18"/>
                  <a:ea typeface="Arial" pitchFamily="2"/>
                  <a:cs typeface="Arial" pitchFamily="2"/>
                </a:rPr>
                <a:t>/dev/sda1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4572000" y="2057400"/>
              <a:ext cx="2971800" cy="6857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algn="ctr" hangingPunct="0">
                <a:buNone/>
              </a:pPr>
              <a:r>
                <a:rPr lang="en-US" dirty="0">
                  <a:latin typeface="Arial" pitchFamily="18"/>
                  <a:ea typeface="Arial" pitchFamily="2"/>
                  <a:cs typeface="Arial" pitchFamily="2"/>
                </a:rPr>
                <a:t>/dev/sda2</a:t>
              </a: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Partitions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6462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How a hard drive is partitioned depends on number of users, planned use, ...</a:t>
            </a:r>
          </a:p>
          <a:p>
            <a:pPr lvl="0"/>
            <a:endParaRPr lang="en-US" sz="600" dirty="0">
              <a:latin typeface="+mn-lt"/>
            </a:endParaRPr>
          </a:p>
          <a:p>
            <a:pPr lvl="0"/>
            <a:r>
              <a:rPr lang="en-US" sz="2800" dirty="0">
                <a:latin typeface="+mn-lt"/>
              </a:rPr>
              <a:t>Linux  </a:t>
            </a:r>
            <a:r>
              <a:rPr lang="en-US" sz="2800" b="1" dirty="0">
                <a:latin typeface="+mn-lt"/>
              </a:rPr>
              <a:t>requires</a:t>
            </a:r>
            <a:r>
              <a:rPr lang="en-US" sz="2800" dirty="0">
                <a:latin typeface="+mn-lt"/>
              </a:rPr>
              <a:t> a single partition to contain required files and folders.</a:t>
            </a:r>
          </a:p>
          <a:p>
            <a:pPr lvl="1" rtl="0" hangingPunct="0"/>
            <a:r>
              <a:rPr lang="en-US" dirty="0">
                <a:latin typeface="+mn-lt"/>
              </a:rPr>
              <a:t>We'll call this the root partition</a:t>
            </a:r>
          </a:p>
          <a:p>
            <a:pPr lvl="0"/>
            <a:r>
              <a:rPr lang="en-US" sz="2800" dirty="0">
                <a:latin typeface="+mn-lt"/>
              </a:rPr>
              <a:t>Linux system should be allocated at least two partitions:		</a:t>
            </a:r>
            <a:r>
              <a:rPr lang="en-US" sz="2800" b="1" dirty="0">
                <a:latin typeface="+mn-lt"/>
              </a:rPr>
              <a:t>root</a:t>
            </a:r>
            <a:r>
              <a:rPr lang="en-US" sz="2800" dirty="0">
                <a:latin typeface="+mn-lt"/>
              </a:rPr>
              <a:t> and </a:t>
            </a:r>
            <a:r>
              <a:rPr lang="en-US" sz="2800" b="1" dirty="0">
                <a:latin typeface="+mn-lt"/>
              </a:rPr>
              <a:t>swap</a:t>
            </a:r>
          </a:p>
          <a:p>
            <a:pPr lvl="0"/>
            <a:r>
              <a:rPr lang="en-US" sz="2800" dirty="0">
                <a:latin typeface="+mn-lt"/>
              </a:rPr>
              <a:t>A swap partition acts like an extension of memory, known as virtual memory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Virtual Memory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Virtual memory allows the operating system to access information faster.</a:t>
            </a:r>
          </a:p>
          <a:p>
            <a:pPr lvl="1" rtl="0" hangingPunct="0"/>
            <a:r>
              <a:rPr lang="en-US" dirty="0">
                <a:latin typeface="+mn-lt"/>
              </a:rPr>
              <a:t>Finding and formatting data from a file system for storage in RAM takes time.</a:t>
            </a:r>
          </a:p>
          <a:p>
            <a:pPr lvl="1" rtl="0" hangingPunct="0"/>
            <a:r>
              <a:rPr lang="en-US" dirty="0">
                <a:latin typeface="+mn-lt"/>
              </a:rPr>
              <a:t>Swap partitions allow the operating system to store data in a more appropriate format for use as memory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RC Colours - Regula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B3"/>
      </a:accent1>
      <a:accent2>
        <a:srgbClr val="92BB3E"/>
      </a:accent2>
      <a:accent3>
        <a:srgbClr val="EBD119"/>
      </a:accent3>
      <a:accent4>
        <a:srgbClr val="F26130"/>
      </a:accent4>
      <a:accent5>
        <a:srgbClr val="ED1847"/>
      </a:accent5>
      <a:accent6>
        <a:srgbClr val="95A8C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edc</Template>
  <TotalTime>2252</TotalTime>
  <Words>3131</Words>
  <Application>Microsoft Macintosh PowerPoint</Application>
  <PresentationFormat>Custom</PresentationFormat>
  <Paragraphs>406</Paragraphs>
  <Slides>62</Slides>
  <Notes>61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Liberation Sans</vt:lpstr>
      <vt:lpstr>StarSymbol</vt:lpstr>
      <vt:lpstr>Thorndale</vt:lpstr>
      <vt:lpstr>Arial</vt:lpstr>
      <vt:lpstr>Calibri</vt:lpstr>
      <vt:lpstr>Calibri Light</vt:lpstr>
      <vt:lpstr>Courier</vt:lpstr>
      <vt:lpstr>Custom Design</vt:lpstr>
      <vt:lpstr>Office Theme</vt:lpstr>
      <vt:lpstr>PowerPoint Presentation</vt:lpstr>
      <vt:lpstr>Operating Systems Linux</vt:lpstr>
      <vt:lpstr>Overview</vt:lpstr>
      <vt:lpstr>Partitions</vt:lpstr>
      <vt:lpstr>Partitions</vt:lpstr>
      <vt:lpstr>Partitions</vt:lpstr>
      <vt:lpstr>Partitions</vt:lpstr>
      <vt:lpstr>Partitions</vt:lpstr>
      <vt:lpstr>Virtual Memory</vt:lpstr>
      <vt:lpstr>Partitions</vt:lpstr>
      <vt:lpstr>Partitions</vt:lpstr>
      <vt:lpstr>Partitions</vt:lpstr>
      <vt:lpstr>Viewing Partitions</vt:lpstr>
      <vt:lpstr>Viewing Partitions</vt:lpstr>
      <vt:lpstr>File Systems - ext</vt:lpstr>
      <vt:lpstr>File Systems</vt:lpstr>
      <vt:lpstr>Navigation</vt:lpstr>
      <vt:lpstr>Navigation</vt:lpstr>
      <vt:lpstr>Navigation</vt:lpstr>
      <vt:lpstr>Navigation</vt:lpstr>
      <vt:lpstr>Navigation</vt:lpstr>
      <vt:lpstr>Navigation</vt:lpstr>
      <vt:lpstr>Navigation</vt:lpstr>
      <vt:lpstr>Navigation</vt:lpstr>
      <vt:lpstr>Listing Directory Contents</vt:lpstr>
      <vt:lpstr>Listing Directory Contents</vt:lpstr>
      <vt:lpstr>Listing Directory Contents</vt:lpstr>
      <vt:lpstr>Directory Tree</vt:lpstr>
      <vt:lpstr>Linux  /  Directory</vt:lpstr>
      <vt:lpstr>Linux Directory Tree</vt:lpstr>
      <vt:lpstr>/bin Directory</vt:lpstr>
      <vt:lpstr> /boot Directory</vt:lpstr>
      <vt:lpstr>/boot Directory</vt:lpstr>
      <vt:lpstr>/dev Directory</vt:lpstr>
      <vt:lpstr>/dev Directory</vt:lpstr>
      <vt:lpstr>/etc Directory</vt:lpstr>
      <vt:lpstr>/home Directory</vt:lpstr>
      <vt:lpstr>/lib Directory</vt:lpstr>
      <vt:lpstr>/media Directory</vt:lpstr>
      <vt:lpstr>/mnt Directory</vt:lpstr>
      <vt:lpstr>/proc Directory</vt:lpstr>
      <vt:lpstr>/root Directory</vt:lpstr>
      <vt:lpstr>/sbin Directory</vt:lpstr>
      <vt:lpstr>/tmp Directory</vt:lpstr>
      <vt:lpstr>/usr  Directory</vt:lpstr>
      <vt:lpstr>/var Directory</vt:lpstr>
      <vt:lpstr>Other bin Directories</vt:lpstr>
      <vt:lpstr>Viewing Files</vt:lpstr>
      <vt:lpstr>Wildcards</vt:lpstr>
      <vt:lpstr>Wildcards</vt:lpstr>
      <vt:lpstr>Creating Directories</vt:lpstr>
      <vt:lpstr>Removing Empty Directories</vt:lpstr>
      <vt:lpstr>Removing Files</vt:lpstr>
      <vt:lpstr>Removing Directories</vt:lpstr>
      <vt:lpstr>Moving Files</vt:lpstr>
      <vt:lpstr>Copying Files</vt:lpstr>
      <vt:lpstr>Copying Files</vt:lpstr>
      <vt:lpstr>Copying Files</vt:lpstr>
      <vt:lpstr>Copying Files</vt:lpstr>
      <vt:lpstr>Copying Files</vt:lpstr>
      <vt:lpstr>Copying Files</vt:lpstr>
      <vt:lpstr>Copying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7</dc:title>
  <dc:creator>Stephen Jay</dc:creator>
  <cp:lastModifiedBy>李 一凡</cp:lastModifiedBy>
  <cp:revision>506</cp:revision>
  <dcterms:created xsi:type="dcterms:W3CDTF">2009-12-03T18:03:44Z</dcterms:created>
  <dcterms:modified xsi:type="dcterms:W3CDTF">2022-10-19T18:55:18Z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