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9"/>
  </p:notesMasterIdLst>
  <p:handoutMasterIdLst>
    <p:handoutMasterId r:id="rId60"/>
  </p:handoutMasterIdLst>
  <p:sldIdLst>
    <p:sldId id="401" r:id="rId3"/>
    <p:sldId id="256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342" r:id="rId16"/>
    <p:sldId id="385" r:id="rId17"/>
    <p:sldId id="343" r:id="rId18"/>
    <p:sldId id="386" r:id="rId19"/>
    <p:sldId id="344" r:id="rId20"/>
    <p:sldId id="345" r:id="rId21"/>
    <p:sldId id="346" r:id="rId22"/>
    <p:sldId id="382" r:id="rId23"/>
    <p:sldId id="347" r:id="rId24"/>
    <p:sldId id="348" r:id="rId25"/>
    <p:sldId id="350" r:id="rId26"/>
    <p:sldId id="351" r:id="rId27"/>
    <p:sldId id="352" r:id="rId28"/>
    <p:sldId id="353" r:id="rId29"/>
    <p:sldId id="354" r:id="rId30"/>
    <p:sldId id="405" r:id="rId31"/>
    <p:sldId id="355" r:id="rId32"/>
    <p:sldId id="356" r:id="rId33"/>
    <p:sldId id="357" r:id="rId34"/>
    <p:sldId id="358" r:id="rId35"/>
    <p:sldId id="387" r:id="rId36"/>
    <p:sldId id="388" r:id="rId37"/>
    <p:sldId id="383" r:id="rId38"/>
    <p:sldId id="359" r:id="rId39"/>
    <p:sldId id="360" r:id="rId40"/>
    <p:sldId id="361" r:id="rId41"/>
    <p:sldId id="362" r:id="rId42"/>
    <p:sldId id="363" r:id="rId43"/>
    <p:sldId id="364" r:id="rId44"/>
    <p:sldId id="38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7" r:id="rId57"/>
    <p:sldId id="381" r:id="rId58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34" y="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749BE6-0971-4904-AE60-80A87B5D0D0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880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DEC6BE4-6B45-4CE9-93AA-1D80EE2D2507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0" rtl="0" hangingPunct="0">
      <a:tabLst/>
      <a:defRPr lang="en-US" sz="2000" b="0" i="0" u="none" strike="noStrike">
        <a:ln>
          <a:noFill/>
        </a:ln>
        <a:latin typeface="Liberation Sans" pitchFamily="34"/>
        <a:cs typeface="Tahoma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52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61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2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05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3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8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5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89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17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8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02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36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95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4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0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35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7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4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6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23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63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1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1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5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7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8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8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9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57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7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76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07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853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22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93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6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2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8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6613"/>
            <a:ext cx="7560469" cy="2631887"/>
          </a:xfrm>
          <a:prstGeom prst="rect">
            <a:avLst/>
          </a:prstGeo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1163"/>
            <a:ext cx="7560469" cy="1824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28"/>
            </a:lvl1pPr>
            <a:lvl2pPr marL="671993" indent="0" algn="ctr">
              <a:buNone/>
              <a:defRPr sz="2940"/>
            </a:lvl2pPr>
            <a:lvl3pPr marL="1343985" indent="0" algn="ctr">
              <a:buNone/>
              <a:defRPr sz="2646"/>
            </a:lvl3pPr>
            <a:lvl4pPr marL="2015978" indent="0" algn="ctr">
              <a:buNone/>
              <a:defRPr sz="2352"/>
            </a:lvl4pPr>
            <a:lvl5pPr marL="2687970" indent="0" algn="ctr">
              <a:buNone/>
              <a:defRPr sz="2352"/>
            </a:lvl5pPr>
            <a:lvl6pPr marL="3359963" indent="0" algn="ctr">
              <a:buNone/>
              <a:defRPr sz="2352"/>
            </a:lvl6pPr>
            <a:lvl7pPr marL="4031955" indent="0" algn="ctr">
              <a:buNone/>
              <a:defRPr sz="2352"/>
            </a:lvl7pPr>
            <a:lvl8pPr marL="4703948" indent="0" algn="ctr">
              <a:buNone/>
              <a:defRPr sz="2352"/>
            </a:lvl8pPr>
            <a:lvl9pPr marL="5375940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5115" y="403651"/>
            <a:ext cx="2172469" cy="640472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403651"/>
            <a:ext cx="6298056" cy="64047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79"/>
            <a:ext cx="7560469" cy="182517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4" indent="0" algn="ctr">
              <a:buNone/>
              <a:defRPr sz="2205"/>
            </a:lvl2pPr>
            <a:lvl3pPr marL="1007989" indent="0" algn="ctr">
              <a:buNone/>
              <a:defRPr sz="1984"/>
            </a:lvl3pPr>
            <a:lvl4pPr marL="1511983" indent="0" algn="ctr">
              <a:buNone/>
              <a:defRPr sz="1764"/>
            </a:lvl4pPr>
            <a:lvl5pPr marL="2015978" indent="0" algn="ctr">
              <a:buNone/>
              <a:defRPr sz="1764"/>
            </a:lvl5pPr>
            <a:lvl6pPr marL="2519972" indent="0" algn="ctr">
              <a:buNone/>
              <a:defRPr sz="1764"/>
            </a:lvl6pPr>
            <a:lvl7pPr marL="3023967" indent="0" algn="ctr">
              <a:buNone/>
              <a:defRPr sz="1764"/>
            </a:lvl7pPr>
            <a:lvl8pPr marL="3527961" indent="0" algn="ctr">
              <a:buNone/>
              <a:defRPr sz="1764"/>
            </a:lvl8pPr>
            <a:lvl9pPr marL="4031955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1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4" y="1884672"/>
            <a:ext cx="8694539" cy="31446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4" y="5059036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5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4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402485"/>
            <a:ext cx="8694539" cy="1461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2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8" y="1853171"/>
            <a:ext cx="428557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8" y="2761382"/>
            <a:ext cx="4285578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8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3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6"/>
            <a:ext cx="5103317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0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6"/>
            <a:ext cx="5103317" cy="537226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3994" indent="0">
              <a:buNone/>
              <a:defRPr sz="3087"/>
            </a:lvl2pPr>
            <a:lvl3pPr marL="1007989" indent="0">
              <a:buNone/>
              <a:defRPr sz="2646"/>
            </a:lvl3pPr>
            <a:lvl4pPr marL="1511983" indent="0">
              <a:buNone/>
              <a:defRPr sz="2205"/>
            </a:lvl4pPr>
            <a:lvl5pPr marL="2015978" indent="0">
              <a:buNone/>
              <a:defRPr sz="2205"/>
            </a:lvl5pPr>
            <a:lvl6pPr marL="2519972" indent="0">
              <a:buNone/>
              <a:defRPr sz="2205"/>
            </a:lvl6pPr>
            <a:lvl7pPr marL="3023967" indent="0">
              <a:buNone/>
              <a:defRPr sz="2205"/>
            </a:lvl7pPr>
            <a:lvl8pPr marL="3527961" indent="0">
              <a:buNone/>
              <a:defRPr sz="2205"/>
            </a:lvl8pPr>
            <a:lvl9pPr marL="4031955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4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402484"/>
            <a:ext cx="2173634" cy="6406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4"/>
            <a:ext cx="6394897" cy="64064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1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8" y="1885252"/>
            <a:ext cx="8694539" cy="3145198"/>
          </a:xfrm>
          <a:prstGeom prst="rect">
            <a:avLst/>
          </a:prstGeo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8" y="5058449"/>
            <a:ext cx="8694539" cy="1654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199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398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597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797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5996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195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394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594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4" y="2013581"/>
            <a:ext cx="4235262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2320" y="2013581"/>
            <a:ext cx="4235263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7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77" y="1852588"/>
            <a:ext cx="4263265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77" y="2762548"/>
            <a:ext cx="4263265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8" y="1852588"/>
            <a:ext cx="4286598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8" y="2762548"/>
            <a:ext cx="4286598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>
              <a:defRPr sz="4703"/>
            </a:lvl1pPr>
            <a:lvl2pPr>
              <a:defRPr sz="4115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3"/>
            </a:lvl1pPr>
            <a:lvl2pPr marL="671993" indent="0">
              <a:buNone/>
              <a:defRPr sz="4115"/>
            </a:lvl2pPr>
            <a:lvl3pPr marL="1343985" indent="0">
              <a:buNone/>
              <a:defRPr sz="3528"/>
            </a:lvl3pPr>
            <a:lvl4pPr marL="2015978" indent="0">
              <a:buNone/>
              <a:defRPr sz="2940"/>
            </a:lvl4pPr>
            <a:lvl5pPr marL="2687970" indent="0">
              <a:buNone/>
              <a:defRPr sz="2940"/>
            </a:lvl5pPr>
            <a:lvl6pPr marL="3359963" indent="0">
              <a:buNone/>
              <a:defRPr sz="2940"/>
            </a:lvl6pPr>
            <a:lvl7pPr marL="4031955" indent="0">
              <a:buNone/>
              <a:defRPr sz="2940"/>
            </a:lvl7pPr>
            <a:lvl8pPr marL="4703948" indent="0">
              <a:buNone/>
              <a:defRPr sz="2940"/>
            </a:lvl8pPr>
            <a:lvl9pPr marL="537594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3985" rtl="0" eaLnBrk="1" latinLnBrk="0" hangingPunct="1">
        <a:lnSpc>
          <a:spcPct val="90000"/>
        </a:lnSpc>
        <a:spcBef>
          <a:spcPct val="0"/>
        </a:spcBef>
        <a:buNone/>
        <a:defRPr sz="6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96" indent="-335996" algn="l" defTabSz="1343985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79981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197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6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595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7952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3994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193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199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398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597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797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5996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195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394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594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4" y="402485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4" y="2012414"/>
            <a:ext cx="8694539" cy="479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4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8" y="7006701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1007989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6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80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75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9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4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8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53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9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3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8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72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67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61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55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windows/windows-10-specif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Windows 10 </a:t>
            </a:r>
            <a:r>
              <a:rPr lang="en-US" sz="2800" dirty="0">
                <a:latin typeface="+mn-lt"/>
              </a:rPr>
              <a:t>uses a three stage installation process:</a:t>
            </a:r>
          </a:p>
          <a:p>
            <a:pPr lvl="1" rtl="0" hangingPunct="0"/>
            <a:r>
              <a:rPr lang="en-US" b="1" dirty="0">
                <a:latin typeface="+mn-lt"/>
              </a:rPr>
              <a:t>Gather Information</a:t>
            </a:r>
          </a:p>
          <a:p>
            <a:pPr lvl="2" rtl="0" hangingPunct="0"/>
            <a:r>
              <a:rPr lang="en-US" sz="2800" dirty="0">
                <a:latin typeface="+mn-lt"/>
              </a:rPr>
              <a:t>Installation language</a:t>
            </a:r>
          </a:p>
          <a:p>
            <a:pPr lvl="2" rtl="0" hangingPunct="0"/>
            <a:r>
              <a:rPr lang="en-US" sz="2800" dirty="0">
                <a:latin typeface="+mn-lt"/>
              </a:rPr>
              <a:t>Installation type</a:t>
            </a:r>
          </a:p>
          <a:p>
            <a:pPr lvl="3" rtl="0" hangingPunct="0"/>
            <a:r>
              <a:rPr lang="en-US" sz="2800" dirty="0">
                <a:latin typeface="+mn-lt"/>
              </a:rPr>
              <a:t>New install or </a:t>
            </a:r>
            <a:r>
              <a:rPr lang="en-US" sz="2800" dirty="0" smtClean="0">
                <a:latin typeface="+mn-lt"/>
              </a:rPr>
              <a:t>upgrade</a:t>
            </a:r>
          </a:p>
          <a:p>
            <a:pPr lvl="3" rtl="0" hangingPunct="0"/>
            <a:r>
              <a:rPr lang="en-US" sz="2800" dirty="0" smtClean="0">
                <a:latin typeface="+mn-lt"/>
              </a:rPr>
              <a:t>Windows 10 – if new install, you will be prompted for your Windows product key</a:t>
            </a:r>
            <a:endParaRPr lang="en-US" sz="2800" dirty="0">
              <a:latin typeface="+mn-lt"/>
            </a:endParaRPr>
          </a:p>
          <a:p>
            <a:pPr lvl="2" rtl="0" hangingPunct="0"/>
            <a:r>
              <a:rPr lang="en-US" sz="2800" dirty="0">
                <a:latin typeface="+mn-lt"/>
              </a:rPr>
              <a:t>Keyboard type or input method</a:t>
            </a:r>
          </a:p>
          <a:p>
            <a:pPr lvl="2" rtl="0" hangingPunct="0"/>
            <a:r>
              <a:rPr lang="en-US" sz="2800" dirty="0">
                <a:latin typeface="+mn-lt"/>
              </a:rPr>
              <a:t>Time and Location</a:t>
            </a:r>
          </a:p>
          <a:p>
            <a:pPr lvl="2" rtl="0" hangingPunct="0"/>
            <a:r>
              <a:rPr lang="en-US" sz="2800" dirty="0">
                <a:latin typeface="+mn-lt"/>
              </a:rPr>
              <a:t>User acceptance of license agreement</a:t>
            </a:r>
          </a:p>
          <a:p>
            <a:pPr lvl="2" rtl="0" hangingPunct="0"/>
            <a:r>
              <a:rPr lang="en-US" sz="2800" dirty="0">
                <a:latin typeface="+mn-lt"/>
              </a:rPr>
              <a:t>Disk partitions</a:t>
            </a:r>
          </a:p>
        </p:txBody>
      </p:sp>
    </p:spTree>
    <p:extLst>
      <p:ext uri="{BB962C8B-B14F-4D97-AF65-F5344CB8AC3E}">
        <p14:creationId xmlns:p14="http://schemas.microsoft.com/office/powerpoint/2010/main" val="129104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+mn-lt"/>
              </a:rPr>
              <a:t>Install Windows</a:t>
            </a:r>
          </a:p>
          <a:p>
            <a:pPr lvl="2" hangingPunct="0"/>
            <a:r>
              <a:rPr lang="en-US" sz="2600" dirty="0">
                <a:latin typeface="+mn-lt"/>
              </a:rPr>
              <a:t>Copy all required files to a physical storage device</a:t>
            </a:r>
          </a:p>
          <a:p>
            <a:pPr lvl="2" hangingPunct="0"/>
            <a:r>
              <a:rPr lang="en-US" sz="2600" dirty="0">
                <a:latin typeface="+mn-lt"/>
              </a:rPr>
              <a:t>This part of the process takes the longest</a:t>
            </a:r>
          </a:p>
          <a:p>
            <a:r>
              <a:rPr lang="en-US" sz="2800" b="1" dirty="0">
                <a:solidFill>
                  <a:schemeClr val="tx1"/>
                </a:solidFill>
                <a:latin typeface="+mn-lt"/>
              </a:rPr>
              <a:t>Configure Windows</a:t>
            </a:r>
          </a:p>
          <a:p>
            <a:pPr lvl="2" hangingPunct="0"/>
            <a:r>
              <a:rPr lang="en-US" sz="2600" dirty="0">
                <a:latin typeface="+mn-lt"/>
              </a:rPr>
              <a:t>Username and computer name</a:t>
            </a:r>
          </a:p>
          <a:p>
            <a:pPr lvl="2" hangingPunct="0"/>
            <a:r>
              <a:rPr lang="en-US" sz="2600" dirty="0">
                <a:latin typeface="+mn-lt"/>
              </a:rPr>
              <a:t>Windows 10 – you may sign in with credentials from Microsoft, such as a hotmail.com account</a:t>
            </a:r>
          </a:p>
          <a:p>
            <a:pPr lvl="2" hangingPunct="0"/>
            <a:r>
              <a:rPr lang="en-US" sz="2600" dirty="0">
                <a:latin typeface="+mn-lt"/>
              </a:rPr>
              <a:t>Security settings</a:t>
            </a:r>
          </a:p>
          <a:p>
            <a:pPr lvl="2" hangingPunct="0"/>
            <a:r>
              <a:rPr lang="en-US" sz="2600" dirty="0">
                <a:latin typeface="+mn-lt"/>
              </a:rPr>
              <a:t>Product key</a:t>
            </a:r>
          </a:p>
        </p:txBody>
      </p:sp>
    </p:spTree>
    <p:extLst>
      <p:ext uri="{BB962C8B-B14F-4D97-AF65-F5344CB8AC3E}">
        <p14:creationId xmlns:p14="http://schemas.microsoft.com/office/powerpoint/2010/main" val="229006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Windows </a:t>
            </a:r>
            <a:r>
              <a:rPr lang="en-US" dirty="0" smtClean="0"/>
              <a:t>10 Activation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802291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latin typeface="+mn-lt"/>
              </a:rPr>
              <a:t>With Windows 10, the product key for Windows could be found in the BIOS or UEFI on certain motherboards, often from off-the-shelf vendors such as HP and Lenovo.  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+mn-lt"/>
              </a:rPr>
              <a:t>If you have a laptop or desktop with a Windows sticker on it, but no product key sticker, it is likely that the product key is stored in the UEFI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+mn-lt"/>
              </a:rPr>
              <a:t>When installing Windows 10 on these systems, the installer will pull the product key from the UEFI (or in some cases, the BIOS)</a:t>
            </a:r>
          </a:p>
        </p:txBody>
      </p:sp>
    </p:spTree>
    <p:extLst>
      <p:ext uri="{BB962C8B-B14F-4D97-AF65-F5344CB8AC3E}">
        <p14:creationId xmlns:p14="http://schemas.microsoft.com/office/powerpoint/2010/main" val="4195403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Windows </a:t>
            </a:r>
            <a:r>
              <a:rPr lang="en-US" dirty="0" smtClean="0"/>
              <a:t>10 Activation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latin typeface="+mn-lt"/>
              </a:rPr>
              <a:t>If your product key is not found in the BIOS, you must enter your own product key to license your software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5" t="6437" r="50033" b="15402"/>
          <a:stretch/>
        </p:blipFill>
        <p:spPr bwMode="auto">
          <a:xfrm>
            <a:off x="3287712" y="2599968"/>
            <a:ext cx="4724400" cy="384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8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 and 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600" b="1" dirty="0">
                <a:solidFill>
                  <a:srgbClr val="000000"/>
                </a:solidFill>
                <a:latin typeface="+mn-lt"/>
              </a:rPr>
              <a:t>partition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or a </a:t>
            </a:r>
            <a:r>
              <a:rPr lang="en-US" sz="2600" b="1" dirty="0">
                <a:solidFill>
                  <a:srgbClr val="000000"/>
                </a:solidFill>
                <a:latin typeface="+mn-lt"/>
              </a:rPr>
              <a:t>volume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allows us to allocate space on a mass storage device to a file system.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At least one partition is required on each physical mass storage device.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without this partition we have nowhere to install a file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Windows presents users and administrators with “Drives” that correspond to partitions.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Drives are assigned letters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Drive letters do not convey information about a partition’s location.</a:t>
            </a:r>
          </a:p>
        </p:txBody>
      </p:sp>
    </p:spTree>
    <p:extLst>
      <p:ext uri="{BB962C8B-B14F-4D97-AF65-F5344CB8AC3E}">
        <p14:creationId xmlns:p14="http://schemas.microsoft.com/office/powerpoint/2010/main" val="3957772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Partitions and 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A file system allows us to manage information within a partition.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without a file system we have no way of managing the thousands of files and directories (folders) required by a productive computer system.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Multiple partitions are used to allocate space on a physical device to multiple file systems.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Virtual memory allows the operating system to access information faster.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Finding and formatting data from a file system for storage in RAM takes time.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Windows uses a  page file to act as virtual memory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3424753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 smtClean="0"/>
              <a:t>Windows Supported </a:t>
            </a:r>
            <a:r>
              <a:rPr lang="en-US" sz="3600" dirty="0"/>
              <a:t>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b="1" dirty="0">
                <a:solidFill>
                  <a:srgbClr val="000000"/>
                </a:solidFill>
                <a:latin typeface="+mn-lt"/>
              </a:rPr>
              <a:t>FAT32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FAT stands for File Allocation Table.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First shipped with Windows 95 OSR2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Is an updated version of the FAT16 file system that shipped with the original release of Windows 95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Supports drive sizes from 512 MB to 2 TB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Partition sizes are limited to 32 GB under newer versions of Windows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 smtClean="0"/>
              <a:t>Windows Supported </a:t>
            </a:r>
            <a:r>
              <a:rPr lang="en-US" sz="3600" dirty="0"/>
              <a:t>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b="1" dirty="0">
                <a:solidFill>
                  <a:srgbClr val="000000"/>
                </a:solidFill>
                <a:latin typeface="+mn-lt"/>
              </a:rPr>
              <a:t>NTFS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New Technology File System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Not supported by Windows 95 or 98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Uses a Master File Table (MFT) to track information about files on disk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Contains a transaction log so that recovery may be possible if disk problems occur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- Windows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96880" y="6741720"/>
            <a:ext cx="4155839" cy="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 smtClean="0"/>
              <a:t>Windows Supported </a:t>
            </a:r>
            <a:r>
              <a:rPr lang="en-US" sz="3600" dirty="0"/>
              <a:t>File Systems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hangingPunct="0">
              <a:lnSpc>
                <a:spcPct val="80000"/>
              </a:lnSpc>
            </a:pPr>
            <a:r>
              <a:rPr lang="en-US" sz="2600" b="1" dirty="0">
                <a:solidFill>
                  <a:srgbClr val="000000"/>
                </a:solidFill>
                <a:latin typeface="+mn-lt"/>
              </a:rPr>
              <a:t>NTFS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Offers compression and encryption services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Supports partitions as large as 256 TB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Offers comprehensive file and folder security</a:t>
            </a:r>
          </a:p>
          <a:p>
            <a:pPr lvl="1" rtl="0" hangingPunct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ReFS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r>
              <a:rPr lang="en-US" sz="2600" dirty="0">
                <a:solidFill>
                  <a:srgbClr val="000000"/>
                </a:solidFill>
                <a:ea typeface="Andale Sans UI" pitchFamily="2"/>
                <a:cs typeface="Tahoma" pitchFamily="2"/>
              </a:rPr>
              <a:t>The newest file system from Microsoft is </a:t>
            </a:r>
            <a:r>
              <a:rPr lang="en-US" sz="2600" dirty="0" err="1">
                <a:solidFill>
                  <a:srgbClr val="000000"/>
                </a:solidFill>
                <a:ea typeface="Andale Sans UI" pitchFamily="2"/>
                <a:cs typeface="Tahoma" pitchFamily="2"/>
              </a:rPr>
              <a:t>ReFS</a:t>
            </a:r>
            <a:r>
              <a:rPr lang="en-US" sz="2600" dirty="0">
                <a:solidFill>
                  <a:srgbClr val="000000"/>
                </a:solidFill>
                <a:ea typeface="Andale Sans UI" pitchFamily="2"/>
                <a:cs typeface="Tahoma" pitchFamily="2"/>
              </a:rPr>
              <a:t>, or Resilient File System.  </a:t>
            </a:r>
            <a:endParaRPr lang="en-US" sz="2600" dirty="0" smtClean="0">
              <a:solidFill>
                <a:srgbClr val="000000"/>
              </a:solidFill>
              <a:ea typeface="Andale Sans UI" pitchFamily="2"/>
              <a:cs typeface="Tahoma" pitchFamily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endParaRPr lang="en-US" sz="2600" dirty="0">
              <a:solidFill>
                <a:srgbClr val="000000"/>
              </a:solidFill>
              <a:ea typeface="Andale Sans UI" pitchFamily="2"/>
              <a:cs typeface="Tahoma" pitchFamily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r>
              <a:rPr lang="en-US" sz="2600" dirty="0" smtClean="0">
                <a:solidFill>
                  <a:srgbClr val="000000"/>
                </a:solidFill>
                <a:ea typeface="Andale Sans UI" pitchFamily="2"/>
                <a:cs typeface="Tahoma" pitchFamily="2"/>
              </a:rPr>
              <a:t>It </a:t>
            </a:r>
            <a:r>
              <a:rPr lang="en-US" sz="2600" dirty="0">
                <a:solidFill>
                  <a:srgbClr val="000000"/>
                </a:solidFill>
                <a:ea typeface="Andale Sans UI" pitchFamily="2"/>
                <a:cs typeface="Tahoma" pitchFamily="2"/>
              </a:rPr>
              <a:t>is currently available in Windows Server, and is an option in Windows 8 and 10, but for now, requires a registry hack (going into the registry and changing settings) and/or special command line switches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endParaRPr lang="en-US" sz="2600" dirty="0" smtClean="0">
              <a:solidFill>
                <a:srgbClr val="000000"/>
              </a:solidFill>
              <a:ea typeface="Andale Sans UI" pitchFamily="2"/>
              <a:cs typeface="Tahoma" pitchFamily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endParaRPr lang="en-US" sz="2600" dirty="0">
              <a:solidFill>
                <a:srgbClr val="000000"/>
              </a:solidFill>
              <a:ea typeface="Andale Sans UI" pitchFamily="2"/>
              <a:cs typeface="Tahoma" pitchFamily="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80"/>
              </a:buClr>
              <a:buFont typeface="StarSymbol"/>
            </a:pPr>
            <a:r>
              <a:rPr lang="en-US" sz="2600" dirty="0" err="1" smtClean="0">
                <a:solidFill>
                  <a:srgbClr val="000000"/>
                </a:solidFill>
                <a:ea typeface="Andale Sans UI" pitchFamily="2"/>
                <a:cs typeface="Tahoma" pitchFamily="2"/>
              </a:rPr>
              <a:t>ReFS</a:t>
            </a:r>
            <a:r>
              <a:rPr lang="en-US" sz="2600" dirty="0" smtClean="0">
                <a:solidFill>
                  <a:srgbClr val="000000"/>
                </a:solidFill>
                <a:ea typeface="Andale Sans UI" pitchFamily="2"/>
                <a:cs typeface="Tahoma" pitchFamily="2"/>
              </a:rPr>
              <a:t> </a:t>
            </a:r>
            <a:r>
              <a:rPr lang="en-US" sz="2600" dirty="0">
                <a:solidFill>
                  <a:srgbClr val="000000"/>
                </a:solidFill>
                <a:ea typeface="Andale Sans UI" pitchFamily="2"/>
                <a:cs typeface="Tahoma" pitchFamily="2"/>
              </a:rPr>
              <a:t>is an improvement on NTFS, and is most often seen implemented in the server world</a:t>
            </a:r>
          </a:p>
        </p:txBody>
      </p:sp>
    </p:spTree>
    <p:extLst>
      <p:ext uri="{BB962C8B-B14F-4D97-AF65-F5344CB8AC3E}">
        <p14:creationId xmlns:p14="http://schemas.microsoft.com/office/powerpoint/2010/main" val="270035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Disk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On your host machine, left-click the Start button and choose Disk Management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You can access this program directly from the Windows Command Prompt by executing: </a:t>
            </a:r>
            <a:r>
              <a:rPr lang="en-US" sz="2600" dirty="0" err="1">
                <a:solidFill>
                  <a:srgbClr val="000000"/>
                </a:solidFill>
                <a:latin typeface="+mn-lt"/>
              </a:rPr>
              <a:t>diskmgmt</a:t>
            </a:r>
            <a:endParaRPr lang="en-US" sz="2600" dirty="0">
              <a:solidFill>
                <a:srgbClr val="000000"/>
              </a:solidFill>
              <a:latin typeface="+mn-lt"/>
            </a:endParaRP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You can also access the disk management utility by executing </a:t>
            </a:r>
            <a:r>
              <a:rPr lang="en-US" sz="2600" dirty="0" err="1">
                <a:solidFill>
                  <a:srgbClr val="000000"/>
                </a:solidFill>
                <a:latin typeface="+mn-lt"/>
              </a:rPr>
              <a:t>compmgmt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from a command prompt and then choosing Disk Management from the left-hand panel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Disk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Disks have to be initialized before use.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The MBR partition style allows us to create and use up to four primary partitions or up to three primary partitions and an extended partition.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Windows will make the appropriate primary and extended partition choices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Disk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FAT32 formatted partitions has deducted 4 MB from the total available space for its own use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100% of the remaining space is available to the end-user.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This does not mean that the FAT will not spill over into the user data area</a:t>
            </a:r>
          </a:p>
          <a:p>
            <a:pPr lvl="0">
              <a:lnSpc>
                <a:spcPct val="80000"/>
              </a:lnSpc>
            </a:pPr>
            <a:endParaRPr lang="en-US" sz="2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Disk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NTFS formatted partitions present 100% of the allocated space to the end user.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Unlike the FAT formatted partitions, part of the  space allocated to users is consumed by the MFT.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The amount of space required by the MFT means NTFS may not be the best choice for very small drives.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Files and Folders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Windows supports file names up to 255 characters.</a:t>
            </a:r>
          </a:p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A file or folder name can not contain any of the following characters:  	\  /  :  *  ?  "  &lt;  &gt;  |</a:t>
            </a:r>
          </a:p>
          <a:p>
            <a:pPr marL="576000" lvl="1" indent="0" rtl="0" hangingPunc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Files and Folders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File names are usually given a three character suffix to identify the file type. These include: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exe , bat , cab , msi , msc , dll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By default Windows does not display file types. </a:t>
            </a:r>
          </a:p>
          <a:p>
            <a:pPr lvl="1" hangingPunct="0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To display file types in Windows Explorer, choose View and click on ‘File Name Extensions’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Folder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8114" y="14176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600" dirty="0">
                <a:solidFill>
                  <a:srgbClr val="000000"/>
                </a:solidFill>
                <a:latin typeface="+mn-lt"/>
              </a:rPr>
              <a:t>The root directory of a Windows file system is identified by a backslash   \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  <a:latin typeface="+mn-lt"/>
              </a:rPr>
              <a:t>Disk partitions and the file systems they contain are identified by their assigned drive letter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  <a:latin typeface="+mn-lt"/>
              </a:rPr>
              <a:t>The root of a Windows 10 system volume (traditionally the C: drive) contains only four visible folders that we need to explore:</a:t>
            </a:r>
          </a:p>
          <a:p>
            <a:pPr lvl="1" hangingPunct="0">
              <a:buFont typeface="StarSymbol"/>
              <a:buNone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\Windows</a:t>
            </a:r>
          </a:p>
          <a:p>
            <a:pPr lvl="1" hangingPunct="0">
              <a:buFont typeface="StarSymbol"/>
              <a:buNone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\Users</a:t>
            </a:r>
          </a:p>
          <a:p>
            <a:pPr lvl="1" hangingPunct="0">
              <a:buFont typeface="StarSymbol"/>
              <a:buNone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\Program Files</a:t>
            </a:r>
          </a:p>
          <a:p>
            <a:pPr lvl="1" hangingPunct="0">
              <a:buFont typeface="StarSymbol"/>
              <a:buNone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\Program Files (x86)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Folder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12177" y="1754165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C:\Windows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Contains most of the files and folders required by Windows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.\System32 contains utilities and libraries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.\Temp provides a location for programs to store temporary files</a:t>
            </a:r>
          </a:p>
          <a:p>
            <a:pPr lvl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C:\Users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Users home </a:t>
            </a:r>
            <a:r>
              <a:rPr lang="en-US" sz="2600" dirty="0" smtClean="0">
                <a:solidFill>
                  <a:srgbClr val="000000"/>
                </a:solidFill>
                <a:latin typeface="+mn-lt"/>
              </a:rPr>
              <a:t>directories</a:t>
            </a:r>
            <a:endParaRPr lang="en-US" sz="2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158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By the end of this module you should have a basic understanding of:</a:t>
            </a:r>
          </a:p>
          <a:p>
            <a:pPr lvl="1" rtl="0" hangingPunct="0"/>
            <a:r>
              <a:rPr lang="en-US" dirty="0" smtClean="0">
                <a:latin typeface="+mn-lt"/>
              </a:rPr>
              <a:t>Windows 10</a:t>
            </a:r>
            <a:endParaRPr lang="en-US" dirty="0">
              <a:latin typeface="+mn-lt"/>
            </a:endParaRPr>
          </a:p>
          <a:p>
            <a:pPr lvl="2" rtl="0" hangingPunct="0"/>
            <a:r>
              <a:rPr lang="en-US" sz="2800" dirty="0" smtClean="0">
                <a:latin typeface="+mn-lt"/>
              </a:rPr>
              <a:t>hardware </a:t>
            </a:r>
            <a:r>
              <a:rPr lang="en-US" sz="2800" dirty="0">
                <a:latin typeface="+mn-lt"/>
              </a:rPr>
              <a:t>requirements</a:t>
            </a:r>
          </a:p>
          <a:p>
            <a:pPr lvl="2" rtl="0" hangingPunct="0"/>
            <a:r>
              <a:rPr lang="en-US" sz="2800" dirty="0">
                <a:latin typeface="+mn-lt"/>
              </a:rPr>
              <a:t>installation</a:t>
            </a:r>
          </a:p>
          <a:p>
            <a:pPr lvl="2" rtl="0" hangingPunct="0"/>
            <a:r>
              <a:rPr lang="en-US" sz="2800" dirty="0" smtClean="0">
                <a:latin typeface="+mn-lt"/>
              </a:rPr>
              <a:t>Activation</a:t>
            </a:r>
          </a:p>
          <a:p>
            <a:pPr lvl="2" hangingPunct="0"/>
            <a:r>
              <a:rPr lang="en-US" sz="2800" dirty="0">
                <a:latin typeface="+mn-lt"/>
              </a:rPr>
              <a:t>partitions and file systems.</a:t>
            </a:r>
          </a:p>
          <a:p>
            <a:pPr lvl="2" hangingPunct="0"/>
            <a:r>
              <a:rPr lang="en-US" sz="2800" dirty="0">
                <a:latin typeface="+mn-lt"/>
              </a:rPr>
              <a:t>file system attributes and permissions.</a:t>
            </a:r>
          </a:p>
          <a:p>
            <a:pPr lvl="2" hangingPunct="0"/>
            <a:r>
              <a:rPr lang="en-US" sz="2800" dirty="0" smtClean="0">
                <a:latin typeface="+mn-lt"/>
              </a:rPr>
              <a:t>folder </a:t>
            </a:r>
            <a:r>
              <a:rPr lang="en-US" sz="2800" dirty="0">
                <a:latin typeface="+mn-lt"/>
              </a:rPr>
              <a:t>structure and navigation.</a:t>
            </a:r>
          </a:p>
          <a:p>
            <a:pPr lvl="2" hangingPunct="0"/>
            <a:r>
              <a:rPr lang="en-US" sz="2800" dirty="0">
                <a:latin typeface="+mn-lt"/>
              </a:rPr>
              <a:t>working with files and folders </a:t>
            </a:r>
            <a:r>
              <a:rPr lang="en-US" sz="2800" dirty="0" smtClean="0">
                <a:latin typeface="+mn-lt"/>
              </a:rPr>
              <a:t>at the Command Prompt</a:t>
            </a:r>
            <a:r>
              <a:rPr lang="en-US" dirty="0" smtClean="0"/>
              <a:t>.</a:t>
            </a:r>
            <a:endParaRPr lang="en-US" dirty="0"/>
          </a:p>
          <a:p>
            <a:pPr lvl="2" rtl="0" hangingPunc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96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Folder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12177" y="1754165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sz="2600" dirty="0" smtClean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:\Program Files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Install location for third party software</a:t>
            </a:r>
          </a:p>
          <a:p>
            <a:pPr lvl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C:\Program Files (x86)</a:t>
            </a:r>
          </a:p>
          <a:p>
            <a:pPr lvl="1" hangingPunct="0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Install location for 32 bit third party software in a 64 bit environment.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We may navigate Windows file systems using either Windows Explorer or the Windows Command Prompt</a:t>
            </a:r>
          </a:p>
          <a:p>
            <a:pPr lvl="0"/>
            <a:r>
              <a:rPr lang="en-US" sz="2800" dirty="0" smtClean="0">
                <a:latin typeface="+mn-lt"/>
              </a:rPr>
              <a:t>Note that if administrative privileges are required,  right click the command prompt icon and select “Run as administrator”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List folder contents using the command: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n-lt"/>
              </a:rPr>
              <a:t>DIR [drive:][path][filename]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 		options include: /a  list all files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				  /w  wide listing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				/?  will provide a list of options (for any DOS command)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+mn-lt"/>
              </a:rPr>
              <a:t>dir</a:t>
            </a:r>
            <a:r>
              <a:rPr lang="en-US" sz="2400" dirty="0">
                <a:latin typeface="+mn-lt"/>
              </a:rPr>
              <a:t>  /a /w \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The Windows Command Prompt is not case sensitive.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n-lt"/>
              </a:rPr>
              <a:t>Also note that the Windows directory separator is the back-slash ( \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Paths can be stated in absolute or relative terms. </a:t>
            </a:r>
          </a:p>
          <a:p>
            <a:r>
              <a:rPr lang="en-US" sz="2800" dirty="0">
                <a:latin typeface="+mn-lt"/>
              </a:rPr>
              <a:t>Absolute path starts at the drive letter</a:t>
            </a:r>
          </a:p>
          <a:p>
            <a:r>
              <a:rPr lang="en-US" sz="2800" dirty="0">
                <a:latin typeface="+mn-lt"/>
              </a:rPr>
              <a:t>Relative path starts from where you are in the file system</a:t>
            </a:r>
          </a:p>
          <a:p>
            <a:r>
              <a:rPr lang="en-US" sz="2800" dirty="0">
                <a:latin typeface="+mn-lt"/>
              </a:rPr>
              <a:t>For example, assume you execute the command</a:t>
            </a:r>
          </a:p>
          <a:p>
            <a:r>
              <a:rPr lang="en-US" sz="2800" dirty="0">
                <a:latin typeface="+mn-lt"/>
              </a:rPr>
              <a:t> cd c:\Users </a:t>
            </a:r>
            <a:r>
              <a:rPr lang="en-US" sz="2800" dirty="0">
                <a:latin typeface="+mn-lt"/>
                <a:sym typeface="Wingdings" panose="05000000000000000000" pitchFamily="2" charset="2"/>
              </a:rPr>
              <a:t> this is an absolute path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then either   dir  \      (absolute)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or    dir ..\    (relative)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will list the contents of the root directory of the C: drive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b="1" dirty="0">
                <a:latin typeface="+mn-lt"/>
              </a:rPr>
              <a:t>dot dot </a:t>
            </a:r>
            <a:r>
              <a:rPr lang="en-US" sz="2800" dirty="0">
                <a:latin typeface="+mn-lt"/>
              </a:rPr>
              <a:t>(two consecutive dots) refers to the parent directory of the current directory.</a:t>
            </a:r>
          </a:p>
          <a:p>
            <a:r>
              <a:rPr lang="en-US" sz="2800" dirty="0">
                <a:latin typeface="+mn-lt"/>
              </a:rPr>
              <a:t>..  or  ..\</a:t>
            </a:r>
          </a:p>
          <a:p>
            <a:r>
              <a:rPr lang="en-US" sz="2800" dirty="0">
                <a:latin typeface="+mn-lt"/>
              </a:rPr>
              <a:t>You can use dot dot notation to navigate back through a directory structure as required.</a:t>
            </a:r>
          </a:p>
          <a:p>
            <a:r>
              <a:rPr lang="en-US" sz="2800" dirty="0">
                <a:latin typeface="+mn-lt"/>
              </a:rPr>
              <a:t> ..\..\</a:t>
            </a:r>
          </a:p>
          <a:p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references </a:t>
            </a:r>
            <a:r>
              <a:rPr lang="en-US" sz="2800" dirty="0">
                <a:latin typeface="+mn-lt"/>
              </a:rPr>
              <a:t>the parent directory of the current directory's parent directory.</a:t>
            </a:r>
          </a:p>
          <a:p>
            <a:pPr lvl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1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The cd (change directory) command is used to navigate the *nix directory structure.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cd  [DIRECTORY]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No options are available for the cd command.</a:t>
            </a:r>
          </a:p>
          <a:p>
            <a:r>
              <a:rPr lang="en-US" sz="2800" dirty="0">
                <a:latin typeface="+mn-lt"/>
              </a:rPr>
              <a:t>A path can be absolute or relative:</a:t>
            </a:r>
          </a:p>
          <a:p>
            <a:pPr lvl="1"/>
            <a:r>
              <a:rPr lang="en-US" sz="2400" dirty="0">
                <a:latin typeface="+mn-lt"/>
              </a:rPr>
              <a:t>cd ABSOLUTE_PATH</a:t>
            </a:r>
          </a:p>
          <a:p>
            <a:r>
              <a:rPr lang="en-US" sz="2800" dirty="0">
                <a:latin typeface="+mn-lt"/>
              </a:rPr>
              <a:t> or</a:t>
            </a:r>
          </a:p>
          <a:p>
            <a:pPr lvl="1"/>
            <a:r>
              <a:rPr lang="en-US" sz="2400" dirty="0">
                <a:latin typeface="+mn-lt"/>
              </a:rPr>
              <a:t>cd RELATIVE_PATH</a:t>
            </a:r>
          </a:p>
        </p:txBody>
      </p:sp>
    </p:spTree>
    <p:extLst>
      <p:ext uri="{BB962C8B-B14F-4D97-AF65-F5344CB8AC3E}">
        <p14:creationId xmlns:p14="http://schemas.microsoft.com/office/powerpoint/2010/main" val="1182496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Wildcards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570037"/>
            <a:ext cx="8694539" cy="479654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A wildcard is a special character that can stand for any other character, or, in some cases, a group of characters.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Wildcards are useful when working with several files whose names are similar or with a file whose exact name can’t be recalled.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Windows supports two wildcard characters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* and ?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*</a:t>
            </a:r>
            <a:r>
              <a:rPr lang="en-US" sz="2800" dirty="0">
                <a:latin typeface="+mn-lt"/>
              </a:rPr>
              <a:t> matches zero or more characters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?</a:t>
            </a:r>
            <a:r>
              <a:rPr lang="en-US" sz="2800" dirty="0">
                <a:latin typeface="+mn-lt"/>
              </a:rPr>
              <a:t> matches exactly one character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31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863672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The Windows Command Prompt supports the wild card characters. For example execute:</a:t>
            </a:r>
          </a:p>
          <a:p>
            <a:r>
              <a:rPr lang="en-US" sz="2800" dirty="0">
                <a:latin typeface="+mn-lt"/>
              </a:rPr>
              <a:t>D:</a:t>
            </a:r>
          </a:p>
          <a:p>
            <a:r>
              <a:rPr lang="en-US" sz="2800" dirty="0">
                <a:latin typeface="+mn-lt"/>
              </a:rPr>
              <a:t>will change to the root directory of D:</a:t>
            </a:r>
          </a:p>
          <a:p>
            <a:r>
              <a:rPr lang="en-US" sz="2800" dirty="0">
                <a:latin typeface="+mn-lt"/>
              </a:rPr>
              <a:t>dir c:\windows\*.exe</a:t>
            </a:r>
          </a:p>
          <a:p>
            <a:r>
              <a:rPr lang="en-US" sz="2800" dirty="0">
                <a:latin typeface="+mn-lt"/>
              </a:rPr>
              <a:t>will return all executable files in C:\Windows</a:t>
            </a:r>
          </a:p>
          <a:p>
            <a:r>
              <a:rPr lang="en-US" sz="2800" dirty="0">
                <a:latin typeface="+mn-lt"/>
              </a:rPr>
              <a:t>dir c:\windows\w????.exe</a:t>
            </a:r>
          </a:p>
          <a:p>
            <a:r>
              <a:rPr lang="en-US" sz="2800" dirty="0">
                <a:latin typeface="+mn-lt"/>
              </a:rPr>
              <a:t>will find all 5 character filenames starting with w and ending in .exe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Change directories using the cd command</a:t>
            </a:r>
          </a:p>
          <a:p>
            <a:r>
              <a:rPr lang="en-US" sz="2800" b="1" dirty="0">
                <a:latin typeface="+mn-lt"/>
              </a:rPr>
              <a:t>CD [/D] [drive:][path]</a:t>
            </a:r>
          </a:p>
          <a:p>
            <a:r>
              <a:rPr lang="en-US" sz="2800" dirty="0">
                <a:latin typeface="+mn-lt"/>
              </a:rPr>
              <a:t>/D is known as a switch</a:t>
            </a:r>
          </a:p>
          <a:p>
            <a:r>
              <a:rPr lang="en-US" sz="2800" dirty="0">
                <a:latin typeface="+mn-lt"/>
              </a:rPr>
              <a:t>this switch tells CD to change drives before navigating the specified path.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Navigation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You can also change file systems by simply entering the drive letter. For example:</a:t>
            </a:r>
          </a:p>
          <a:p>
            <a:r>
              <a:rPr lang="en-US" sz="2800" dirty="0">
                <a:latin typeface="+mn-lt"/>
              </a:rPr>
              <a:t>cd \windows\fonts</a:t>
            </a:r>
          </a:p>
          <a:p>
            <a:r>
              <a:rPr lang="en-US" sz="2800" dirty="0">
                <a:latin typeface="+mn-lt"/>
              </a:rPr>
              <a:t>D:    &lt;enter&gt;</a:t>
            </a:r>
          </a:p>
          <a:p>
            <a:r>
              <a:rPr lang="en-US" sz="2800" dirty="0">
                <a:latin typeface="+mn-lt"/>
              </a:rPr>
              <a:t>C:    &lt;enter&gt;.</a:t>
            </a:r>
          </a:p>
          <a:p>
            <a:r>
              <a:rPr lang="en-US" sz="2800" dirty="0">
                <a:latin typeface="+mn-lt"/>
              </a:rPr>
              <a:t>This will return us to our previous position on the C: drive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Hardware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83698" y="157003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Before installing a copy of Microsoft Windows it is important to verify that the target platform at very least meets the stated hardware requirements for the given operating system.</a:t>
            </a:r>
          </a:p>
          <a:p>
            <a:pPr lvl="0"/>
            <a:r>
              <a:rPr lang="en-US" sz="2800" dirty="0">
                <a:latin typeface="+mn-lt"/>
              </a:rPr>
              <a:t>For example, for Windows </a:t>
            </a:r>
            <a:r>
              <a:rPr lang="en-US" sz="2800" dirty="0" smtClean="0">
                <a:latin typeface="+mn-lt"/>
              </a:rPr>
              <a:t>7 &amp; 10: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8497"/>
              </p:ext>
            </p:extLst>
          </p:nvPr>
        </p:nvGraphicFramePr>
        <p:xfrm>
          <a:off x="620713" y="3779837"/>
          <a:ext cx="8839200" cy="275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GB (2 for 64bit)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GB (24</a:t>
                      </a:r>
                      <a:r>
                        <a:rPr lang="en-US" baseline="0" dirty="0" smtClean="0"/>
                        <a:t> GB for 64 bit)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Dirct</a:t>
                      </a:r>
                      <a:r>
                        <a:rPr lang="en-US" dirty="0" smtClean="0"/>
                        <a:t> X 9 with 128</a:t>
                      </a:r>
                      <a:r>
                        <a:rPr lang="en-US" baseline="0" dirty="0" smtClean="0"/>
                        <a:t> MB of RAM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Optical 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DVD-R/W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 Device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27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Working with folders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MKDIR [drive:]path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Creates a directory and any intermediate directories in the path, if needed.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e.g.    mkdir  e:\ntfs-testdir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latin typeface="+mn-lt"/>
              </a:rPr>
              <a:t>RMDIR </a:t>
            </a:r>
            <a:r>
              <a:rPr lang="en-US" sz="2800" b="1" dirty="0">
                <a:latin typeface="+mn-lt"/>
              </a:rPr>
              <a:t>[/S] [/Q] [drive:]path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/s 	Removes all directories and files in the </a:t>
            </a:r>
            <a:r>
              <a:rPr lang="en-US" sz="2800" dirty="0" smtClean="0">
                <a:latin typeface="+mn-lt"/>
              </a:rPr>
              <a:t>specified </a:t>
            </a:r>
            <a:r>
              <a:rPr lang="en-US" sz="2800" dirty="0">
                <a:latin typeface="+mn-lt"/>
              </a:rPr>
              <a:t>directory in addition to the </a:t>
            </a:r>
            <a:r>
              <a:rPr lang="en-US" sz="2800" dirty="0" smtClean="0">
                <a:latin typeface="+mn-lt"/>
              </a:rPr>
              <a:t>directory </a:t>
            </a:r>
            <a:r>
              <a:rPr lang="en-US" sz="2800" dirty="0">
                <a:latin typeface="+mn-lt"/>
              </a:rPr>
              <a:t>itself.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/q 	Quiet mode, do not ask if ok to remove 	a directory tree with /S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Working with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 fontScale="925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COPY source destination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Copies one or more files to another location.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execute copy /? and review the output. What switch must you provide in order for copied files to be verified as correct.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DEL names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names specifies a list of one or more files or directories.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Wildcards may be used to delete multiple files. If a directory is specified, all files within the directory will be deleted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Working with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To create an empty file, type:</a:t>
            </a:r>
          </a:p>
          <a:p>
            <a:r>
              <a:rPr lang="en-US" sz="2800" b="1" dirty="0">
                <a:latin typeface="+mn-lt"/>
              </a:rPr>
              <a:t>copy NUL tf.txt</a:t>
            </a:r>
          </a:p>
          <a:p>
            <a:r>
              <a:rPr lang="en-US" sz="2800" dirty="0">
                <a:latin typeface="+mn-lt"/>
              </a:rPr>
              <a:t>or (but, not truly empty)</a:t>
            </a:r>
          </a:p>
          <a:p>
            <a:r>
              <a:rPr lang="en-US" sz="2800" b="1" dirty="0">
                <a:latin typeface="+mn-lt"/>
              </a:rPr>
              <a:t>echo.  &gt;  tf2.txt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Working with Files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To view and/or edit a file, type:</a:t>
            </a:r>
          </a:p>
          <a:p>
            <a:pPr lvl="1"/>
            <a:r>
              <a:rPr lang="en-US" sz="2400" dirty="0">
                <a:latin typeface="+mn-lt"/>
              </a:rPr>
              <a:t>Type filename   (list only)</a:t>
            </a:r>
          </a:p>
          <a:p>
            <a:pPr lvl="1"/>
            <a:r>
              <a:rPr lang="en-US" sz="2400" dirty="0">
                <a:latin typeface="+mn-lt"/>
              </a:rPr>
              <a:t>Notepad filename</a:t>
            </a:r>
          </a:p>
          <a:p>
            <a:pPr lvl="1"/>
            <a:r>
              <a:rPr lang="en-US" sz="2400" dirty="0">
                <a:latin typeface="+mn-lt"/>
              </a:rPr>
              <a:t>Edit filename</a:t>
            </a:r>
          </a:p>
        </p:txBody>
      </p:sp>
    </p:spTree>
    <p:extLst>
      <p:ext uri="{BB962C8B-B14F-4D97-AF65-F5344CB8AC3E}">
        <p14:creationId xmlns:p14="http://schemas.microsoft.com/office/powerpoint/2010/main" val="155699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FAT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FAT files are assigned attributes:</a:t>
            </a:r>
          </a:p>
          <a:p>
            <a:r>
              <a:rPr lang="en-US" sz="2800" dirty="0">
                <a:latin typeface="+mn-lt"/>
              </a:rPr>
              <a:t>Read-Only</a:t>
            </a:r>
          </a:p>
          <a:p>
            <a:r>
              <a:rPr lang="en-US" sz="2800" dirty="0">
                <a:latin typeface="+mn-lt"/>
              </a:rPr>
              <a:t>Hidden</a:t>
            </a:r>
          </a:p>
          <a:p>
            <a:r>
              <a:rPr lang="en-US" sz="2800" dirty="0">
                <a:latin typeface="+mn-lt"/>
              </a:rPr>
              <a:t>System</a:t>
            </a:r>
          </a:p>
          <a:p>
            <a:r>
              <a:rPr lang="en-US" sz="2800" dirty="0">
                <a:latin typeface="+mn-lt"/>
              </a:rPr>
              <a:t>Archive</a:t>
            </a:r>
          </a:p>
          <a:p>
            <a:r>
              <a:rPr lang="en-US" sz="2800" dirty="0">
                <a:latin typeface="+mn-lt"/>
              </a:rPr>
              <a:t>File attributes can be viewed in the Windows GUI by right clicking a file, selecting properties, and viewing the details tab.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File attributes can also be viewed or changed at the Windows command prompt with the attrib command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ATTRIB [drive:][path][filename]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execute attrib  /? at the prompt and take a moment to examine the output.</a:t>
            </a:r>
          </a:p>
          <a:p>
            <a:r>
              <a:rPr lang="en-US" sz="2800" dirty="0">
                <a:latin typeface="+mn-lt"/>
              </a:rPr>
              <a:t>How would you add the hidden attribute to a file?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6135" y="1863672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NTFS supports the following attributes for files:</a:t>
            </a:r>
          </a:p>
          <a:p>
            <a:r>
              <a:rPr lang="en-US" sz="2800" dirty="0">
                <a:latin typeface="+mn-lt"/>
              </a:rPr>
              <a:t>System</a:t>
            </a:r>
          </a:p>
          <a:p>
            <a:r>
              <a:rPr lang="en-US" sz="2800" dirty="0">
                <a:latin typeface="+mn-lt"/>
              </a:rPr>
              <a:t>Read-only	</a:t>
            </a:r>
          </a:p>
          <a:p>
            <a:r>
              <a:rPr lang="en-US" sz="2800" dirty="0">
                <a:latin typeface="+mn-lt"/>
              </a:rPr>
              <a:t>Hidden</a:t>
            </a:r>
          </a:p>
          <a:p>
            <a:r>
              <a:rPr lang="en-US" sz="2800" dirty="0">
                <a:latin typeface="+mn-lt"/>
              </a:rPr>
              <a:t>Archive</a:t>
            </a:r>
          </a:p>
          <a:p>
            <a:r>
              <a:rPr lang="en-US" sz="2800" dirty="0">
                <a:latin typeface="+mn-lt"/>
              </a:rPr>
              <a:t>Compress</a:t>
            </a:r>
          </a:p>
          <a:p>
            <a:r>
              <a:rPr lang="en-US" sz="2800" dirty="0">
                <a:latin typeface="+mn-lt"/>
              </a:rPr>
              <a:t>Encrypt</a:t>
            </a:r>
          </a:p>
          <a:p>
            <a:r>
              <a:rPr lang="en-US" sz="2800" dirty="0">
                <a:latin typeface="+mn-lt"/>
              </a:rPr>
              <a:t>Index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>
                <a:latin typeface="+mn-lt"/>
              </a:rPr>
              <a:t>NTFS partitions allow you to specify access that each user has to specific files and folders.</a:t>
            </a:r>
          </a:p>
          <a:p>
            <a:r>
              <a:rPr lang="en-US" sz="2800" dirty="0">
                <a:latin typeface="+mn-lt"/>
              </a:rPr>
              <a:t>Permissions are based on the user's logon name and group associations</a:t>
            </a:r>
          </a:p>
          <a:p>
            <a:r>
              <a:rPr lang="en-US" sz="2800" dirty="0">
                <a:latin typeface="+mn-lt"/>
              </a:rPr>
              <a:t>An objects owner (files and folders are considered objects) or a user with appropriate rights can apply permissions to NTFS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If permissions are </a:t>
            </a:r>
            <a:r>
              <a:rPr lang="en-US" sz="2800" b="1" dirty="0">
                <a:latin typeface="+mn-lt"/>
              </a:rPr>
              <a:t>not</a:t>
            </a:r>
            <a:r>
              <a:rPr lang="en-US" sz="2800" dirty="0">
                <a:latin typeface="+mn-lt"/>
              </a:rPr>
              <a:t> explicitly granted they are implicitly denied.</a:t>
            </a:r>
          </a:p>
          <a:p>
            <a:pPr lvl="0"/>
            <a:r>
              <a:rPr lang="en-US" sz="2800" dirty="0">
                <a:latin typeface="+mn-lt"/>
              </a:rPr>
              <a:t>Explicitly denied permissions override explicitly granted permissions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NTFS security permissions for folders:</a:t>
            </a:r>
          </a:p>
          <a:p>
            <a:pPr lvl="1" rtl="0" hangingPunct="0"/>
            <a:r>
              <a:rPr lang="en-US" dirty="0">
                <a:latin typeface="+mn-lt"/>
              </a:rPr>
              <a:t>Full Control</a:t>
            </a:r>
          </a:p>
          <a:p>
            <a:pPr lvl="1" rtl="0" hangingPunct="0"/>
            <a:r>
              <a:rPr lang="en-US" dirty="0">
                <a:latin typeface="+mn-lt"/>
              </a:rPr>
              <a:t>Modify</a:t>
            </a:r>
          </a:p>
          <a:p>
            <a:pPr lvl="1" rtl="0" hangingPunct="0"/>
            <a:r>
              <a:rPr lang="en-US" dirty="0">
                <a:latin typeface="+mn-lt"/>
              </a:rPr>
              <a:t>Read &amp; Execute</a:t>
            </a:r>
          </a:p>
          <a:p>
            <a:pPr lvl="1" rtl="0" hangingPunct="0"/>
            <a:r>
              <a:rPr lang="en-US" dirty="0">
                <a:latin typeface="+mn-lt"/>
              </a:rPr>
              <a:t>List Folder Contents</a:t>
            </a:r>
          </a:p>
          <a:p>
            <a:pPr lvl="1" rtl="0" hangingPunct="0"/>
            <a:r>
              <a:rPr lang="en-US" dirty="0">
                <a:latin typeface="+mn-lt"/>
              </a:rPr>
              <a:t>Read</a:t>
            </a:r>
          </a:p>
          <a:p>
            <a:pPr lvl="1" rtl="0" hangingPunct="0"/>
            <a:r>
              <a:rPr lang="en-US" dirty="0">
                <a:latin typeface="+mn-lt"/>
              </a:rPr>
              <a:t>Write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Hardware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Hardware requirements are always listed as the minimum recommended requirements.</a:t>
            </a:r>
          </a:p>
          <a:p>
            <a:r>
              <a:rPr lang="en-US" sz="2800" dirty="0" smtClean="0">
                <a:latin typeface="+mn-lt"/>
              </a:rPr>
              <a:t>For Windows 10:</a:t>
            </a:r>
          </a:p>
          <a:p>
            <a:pPr lvl="0" algn="ctr">
              <a:buNone/>
            </a:pPr>
            <a:r>
              <a:rPr lang="en-US" sz="2800" dirty="0" smtClean="0">
                <a:latin typeface="+mn-lt"/>
                <a:hlinkClick r:id="rId3"/>
              </a:rPr>
              <a:t>Windows 10 Hardware Requirements</a:t>
            </a: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Take </a:t>
            </a:r>
            <a:r>
              <a:rPr lang="en-US" sz="2800" dirty="0">
                <a:latin typeface="+mn-lt"/>
              </a:rPr>
              <a:t>a moment to read through </a:t>
            </a:r>
            <a:r>
              <a:rPr lang="en-US" sz="2800" dirty="0" smtClean="0">
                <a:latin typeface="+mn-lt"/>
              </a:rPr>
              <a:t>these pages.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Permissions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NTFS security Permissions for files:</a:t>
            </a:r>
          </a:p>
          <a:p>
            <a:pPr lvl="1" rtl="0" hangingPunct="0"/>
            <a:r>
              <a:rPr lang="en-US" dirty="0">
                <a:latin typeface="+mn-lt"/>
              </a:rPr>
              <a:t>Full Control</a:t>
            </a:r>
          </a:p>
          <a:p>
            <a:pPr lvl="1" rtl="0" hangingPunct="0"/>
            <a:r>
              <a:rPr lang="en-US" dirty="0">
                <a:latin typeface="+mn-lt"/>
              </a:rPr>
              <a:t>Modify</a:t>
            </a:r>
          </a:p>
          <a:p>
            <a:pPr lvl="1" rtl="0" hangingPunct="0"/>
            <a:r>
              <a:rPr lang="en-US" dirty="0">
                <a:latin typeface="+mn-lt"/>
              </a:rPr>
              <a:t>Read &amp; Execute</a:t>
            </a:r>
          </a:p>
          <a:p>
            <a:pPr lvl="1" rtl="0" hangingPunct="0"/>
            <a:r>
              <a:rPr lang="en-US" dirty="0">
                <a:latin typeface="+mn-lt"/>
              </a:rPr>
              <a:t>Read</a:t>
            </a:r>
          </a:p>
          <a:p>
            <a:pPr lvl="1" rtl="0" hangingPunct="0"/>
            <a:r>
              <a:rPr lang="en-US" dirty="0">
                <a:latin typeface="+mn-lt"/>
              </a:rPr>
              <a:t>Write</a:t>
            </a:r>
          </a:p>
          <a:p>
            <a:pPr lvl="0"/>
            <a:r>
              <a:rPr lang="en-US" sz="2800" dirty="0">
                <a:latin typeface="+mn-lt"/>
              </a:rPr>
              <a:t>Working with NTFS permissions can be tricky.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 and Folder Properties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Create a new file at the </a:t>
            </a:r>
            <a:r>
              <a:rPr lang="en-US" sz="2800" dirty="0" err="1" smtClean="0">
                <a:latin typeface="+mn-lt"/>
              </a:rPr>
              <a:t>cmd</a:t>
            </a:r>
            <a:r>
              <a:rPr lang="en-US" sz="2800" dirty="0" smtClean="0">
                <a:latin typeface="+mn-lt"/>
              </a:rPr>
              <a:t> prompt</a:t>
            </a:r>
          </a:p>
          <a:p>
            <a:pPr lvl="1" rtl="0" hangingPunct="0">
              <a:buNone/>
            </a:pPr>
            <a:r>
              <a:rPr lang="en-US" dirty="0" smtClean="0">
                <a:latin typeface="+mn-lt"/>
              </a:rPr>
              <a:t>copy </a:t>
            </a:r>
            <a:r>
              <a:rPr lang="en-US" dirty="0" err="1" smtClean="0">
                <a:latin typeface="+mn-lt"/>
              </a:rPr>
              <a:t>nul</a:t>
            </a:r>
            <a:r>
              <a:rPr lang="en-US" dirty="0" smtClean="0">
                <a:latin typeface="+mn-lt"/>
              </a:rPr>
              <a:t> C:\ntfs-test.txt</a:t>
            </a:r>
          </a:p>
          <a:p>
            <a:pPr lvl="1" rtl="0" hangingPunct="0">
              <a:buNone/>
            </a:pPr>
            <a:endParaRPr lang="en-US" dirty="0" smtClean="0">
              <a:latin typeface="+mn-lt"/>
            </a:endParaRPr>
          </a:p>
          <a:p>
            <a:pPr lvl="0"/>
            <a:r>
              <a:rPr lang="en-US" sz="2800" dirty="0" smtClean="0">
                <a:latin typeface="+mn-lt"/>
              </a:rPr>
              <a:t>Launch Windows Explorer from the </a:t>
            </a:r>
            <a:r>
              <a:rPr lang="en-US" sz="2800" dirty="0" err="1" smtClean="0">
                <a:latin typeface="+mn-lt"/>
              </a:rPr>
              <a:t>cmd</a:t>
            </a:r>
            <a:r>
              <a:rPr lang="en-US" sz="2800" dirty="0" smtClean="0">
                <a:latin typeface="+mn-lt"/>
              </a:rPr>
              <a:t> prompt</a:t>
            </a:r>
          </a:p>
          <a:p>
            <a:pPr lvl="1" rtl="0" hangingPunct="0">
              <a:buNone/>
            </a:pPr>
            <a:r>
              <a:rPr lang="en-US" dirty="0" smtClean="0">
                <a:latin typeface="+mn-lt"/>
              </a:rPr>
              <a:t>explorer  C:\</a:t>
            </a:r>
          </a:p>
          <a:p>
            <a:pPr lvl="1" rtl="0" hangingPunct="0">
              <a:buNone/>
            </a:pPr>
            <a:endParaRPr lang="en-US" dirty="0" smtClean="0">
              <a:latin typeface="+mn-lt"/>
            </a:endParaRPr>
          </a:p>
          <a:p>
            <a:pPr lvl="0"/>
            <a:r>
              <a:rPr lang="en-US" sz="2800" dirty="0" smtClean="0">
                <a:latin typeface="+mn-lt"/>
              </a:rPr>
              <a:t>Right click the ntfs-test.txt file and select Properties</a:t>
            </a:r>
          </a:p>
          <a:p>
            <a:pPr lvl="0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File and Folder Properties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12206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Note the permissions tab on the properties dialog for ntfs-test.txt.</a:t>
            </a:r>
          </a:p>
          <a:p>
            <a:pPr lvl="0"/>
            <a:r>
              <a:rPr lang="en-US" sz="2800" dirty="0">
                <a:latin typeface="+mn-lt"/>
              </a:rPr>
              <a:t>A permissions tab does not exist for file on FAT file systems because these are not available on FAT file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86861" y="3551237"/>
            <a:ext cx="2245041" cy="306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876072" y="3569957"/>
            <a:ext cx="2231040" cy="304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Data Compression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NTFS has the ability to compress or decompress data under certain conditions.</a:t>
            </a:r>
          </a:p>
          <a:p>
            <a:pPr lvl="0"/>
            <a:r>
              <a:rPr lang="en-US" sz="2800" dirty="0">
                <a:latin typeface="+mn-lt"/>
              </a:rPr>
              <a:t>Files and folders are managed independently, which means:</a:t>
            </a:r>
          </a:p>
          <a:p>
            <a:pPr lvl="1" rtl="0" hangingPunct="0"/>
            <a:r>
              <a:rPr lang="en-US" dirty="0">
                <a:latin typeface="+mn-lt"/>
              </a:rPr>
              <a:t>uncompressed files can reside in a compressed folder.</a:t>
            </a:r>
          </a:p>
          <a:p>
            <a:pPr lvl="1" rtl="0" hangingPunct="0"/>
            <a:r>
              <a:rPr lang="en-US" dirty="0">
                <a:latin typeface="+mn-lt"/>
              </a:rPr>
              <a:t>compressed files can reside in an uncompressed folder.</a:t>
            </a:r>
          </a:p>
          <a:p>
            <a:pPr lvl="0"/>
            <a:r>
              <a:rPr lang="en-US" sz="2800" dirty="0">
                <a:latin typeface="+mn-lt"/>
              </a:rPr>
              <a:t>Compression can be managed through Windows explorer or through  the </a:t>
            </a:r>
            <a:r>
              <a:rPr lang="en-US" sz="2800" b="1" dirty="0">
                <a:latin typeface="+mn-lt"/>
              </a:rPr>
              <a:t>compact</a:t>
            </a:r>
            <a:r>
              <a:rPr lang="en-US" sz="2800" dirty="0">
                <a:latin typeface="+mn-lt"/>
              </a:rPr>
              <a:t> cmd line utility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NTFS Data Compression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2800" dirty="0">
                <a:latin typeface="+mn-lt"/>
              </a:rPr>
              <a:t>Using Windows Explorer, compression can be enabled or disabled using an object's properties dialog. Under the General tab, click  </a:t>
            </a:r>
            <a:r>
              <a:rPr lang="en-US" sz="2800" dirty="0" smtClean="0">
                <a:latin typeface="+mn-lt"/>
              </a:rPr>
              <a:t>Advanced                       </a:t>
            </a:r>
            <a:endParaRPr lang="en-US" sz="2800" dirty="0">
              <a:latin typeface="+mn-lt"/>
            </a:endParaRPr>
          </a:p>
          <a:p>
            <a:pPr lvl="0"/>
            <a:endParaRPr lang="en-US" sz="2800" dirty="0" smtClean="0">
              <a:latin typeface="+mn-lt"/>
            </a:endParaRPr>
          </a:p>
          <a:p>
            <a:pPr lvl="0"/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following dialog will appear:</a:t>
            </a:r>
          </a:p>
          <a:p>
            <a:pPr lvl="0"/>
            <a:endParaRPr lang="en-US" sz="2800" dirty="0">
              <a:latin typeface="+mn-lt"/>
            </a:endParaRPr>
          </a:p>
          <a:p>
            <a:pPr lvl="0"/>
            <a:endParaRPr lang="en-US" sz="2800" dirty="0">
              <a:latin typeface="+mn-lt"/>
            </a:endParaRPr>
          </a:p>
          <a:p>
            <a:pPr lvl="0"/>
            <a:endParaRPr lang="en-US" sz="2800" dirty="0">
              <a:latin typeface="+mn-lt"/>
            </a:endParaRPr>
          </a:p>
          <a:p>
            <a:pPr lvl="0"/>
            <a:endParaRPr lang="en-US" sz="2800" dirty="0">
              <a:latin typeface="+mn-lt"/>
            </a:endParaRPr>
          </a:p>
          <a:p>
            <a:pPr lvl="0"/>
            <a:r>
              <a:rPr lang="en-US" sz="2800" dirty="0" smtClean="0">
                <a:latin typeface="+mn-lt"/>
              </a:rPr>
              <a:t>Select </a:t>
            </a:r>
            <a:r>
              <a:rPr lang="en-US" sz="2800" dirty="0">
                <a:latin typeface="+mn-lt"/>
              </a:rPr>
              <a:t>or deselect the compression attribute. Click OK to apply changes.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096807" y="2315907"/>
            <a:ext cx="3593520" cy="2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Compressed Folders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6462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Compressed folders, which are another form of data compression, can be created using almost any combination of files and folders.</a:t>
            </a:r>
          </a:p>
          <a:p>
            <a:pPr lvl="0"/>
            <a:r>
              <a:rPr lang="en-US" sz="2800" dirty="0">
                <a:latin typeface="+mn-lt"/>
              </a:rPr>
              <a:t>Practice this by:</a:t>
            </a:r>
          </a:p>
          <a:p>
            <a:pPr lvl="1" rtl="0" hangingPunct="0"/>
            <a:r>
              <a:rPr lang="en-US" dirty="0">
                <a:latin typeface="+mn-lt"/>
              </a:rPr>
              <a:t>selecting ntfs-testdir and ntfs-test.txt</a:t>
            </a:r>
          </a:p>
          <a:p>
            <a:pPr lvl="1" rtl="0" hangingPunct="0"/>
            <a:r>
              <a:rPr lang="en-US" dirty="0">
                <a:latin typeface="+mn-lt"/>
              </a:rPr>
              <a:t>right clicking one of the files, select</a:t>
            </a:r>
            <a:r>
              <a:rPr lang="en-US" b="1" dirty="0">
                <a:latin typeface="+mn-lt"/>
              </a:rPr>
              <a:t> Send to &gt; Compressed (zipped) folder</a:t>
            </a:r>
          </a:p>
          <a:p>
            <a:pPr lvl="1" rtl="0" hangingPunct="0"/>
            <a:r>
              <a:rPr lang="en-US" dirty="0">
                <a:latin typeface="+mn-lt"/>
              </a:rPr>
              <a:t>You will get an error because the directory is empty. Clicking OK will create the archive without this directory.</a:t>
            </a:r>
          </a:p>
          <a:p>
            <a:pPr lvl="0"/>
            <a:r>
              <a:rPr lang="en-US" sz="2800" dirty="0">
                <a:latin typeface="+mn-lt"/>
              </a:rPr>
              <a:t>How do you extract the archived files?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Homework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5700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Recommended </a:t>
            </a:r>
            <a:r>
              <a:rPr lang="en-US" sz="2800" dirty="0">
                <a:latin typeface="+mn-lt"/>
              </a:rPr>
              <a:t>Activity:</a:t>
            </a:r>
          </a:p>
          <a:p>
            <a:pPr lvl="1" rtl="0" hangingPunct="0"/>
            <a:r>
              <a:rPr lang="en-US" dirty="0">
                <a:latin typeface="+mn-lt"/>
              </a:rPr>
              <a:t>Add </a:t>
            </a:r>
            <a:r>
              <a:rPr lang="en-US" dirty="0" smtClean="0">
                <a:latin typeface="+mn-lt"/>
              </a:rPr>
              <a:t>two </a:t>
            </a:r>
            <a:r>
              <a:rPr lang="en-US" dirty="0">
                <a:latin typeface="+mn-lt"/>
              </a:rPr>
              <a:t>virtual hard disks to your VirtualBox Windows Installation</a:t>
            </a:r>
          </a:p>
          <a:p>
            <a:pPr lvl="2" rtl="0" hangingPunct="0"/>
            <a:r>
              <a:rPr lang="en-US" sz="2800" dirty="0">
                <a:latin typeface="+mn-lt"/>
              </a:rPr>
              <a:t>2 * 100 MB </a:t>
            </a:r>
          </a:p>
          <a:p>
            <a:pPr lvl="1" rtl="0" hangingPunct="0"/>
            <a:r>
              <a:rPr lang="en-US" dirty="0">
                <a:latin typeface="+mn-lt"/>
              </a:rPr>
              <a:t>Initialize these disks using MBR</a:t>
            </a:r>
          </a:p>
          <a:p>
            <a:pPr lvl="1" rtl="0" hangingPunct="0"/>
            <a:r>
              <a:rPr lang="en-US" dirty="0" smtClean="0">
                <a:latin typeface="+mn-lt"/>
              </a:rPr>
              <a:t>install </a:t>
            </a:r>
            <a:r>
              <a:rPr lang="en-US" dirty="0">
                <a:latin typeface="+mn-lt"/>
              </a:rPr>
              <a:t>a FAT32 file system on one and NTFS on the other.</a:t>
            </a:r>
          </a:p>
          <a:p>
            <a:pPr lvl="1" rtl="0" hangingPunct="0"/>
            <a:r>
              <a:rPr lang="en-US" dirty="0">
                <a:latin typeface="+mn-lt"/>
              </a:rPr>
              <a:t>Examine the disks using the disk management utility</a:t>
            </a:r>
          </a:p>
          <a:p>
            <a:pPr lvl="1" rtl="0" hangingPunct="0"/>
            <a:r>
              <a:rPr lang="en-US" dirty="0">
                <a:latin typeface="+mn-lt"/>
              </a:rPr>
              <a:t>Explore file system attributes of FAT32 and NTFS file systems</a:t>
            </a:r>
            <a:r>
              <a:rPr lang="en-US" dirty="0" smtClean="0">
                <a:latin typeface="+mn-lt"/>
              </a:rPr>
              <a:t>.</a:t>
            </a:r>
          </a:p>
          <a:p>
            <a:pPr lvl="1" rtl="0" hangingPunct="0"/>
            <a:r>
              <a:rPr lang="en-US" dirty="0" smtClean="0">
                <a:latin typeface="+mn-lt"/>
              </a:rPr>
              <a:t>Install </a:t>
            </a:r>
            <a:r>
              <a:rPr lang="en-US" dirty="0" err="1" smtClean="0">
                <a:latin typeface="+mn-lt"/>
              </a:rPr>
              <a:t>whois</a:t>
            </a:r>
            <a:r>
              <a:rPr lang="en-US" dirty="0" smtClean="0">
                <a:latin typeface="+mn-lt"/>
              </a:rPr>
              <a:t> for Windows command line on your Windows Virtual Box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Hardware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Another issue you need to consider is hardware compatibility since not all hardware works with every operating system.</a:t>
            </a:r>
          </a:p>
          <a:p>
            <a:pPr lvl="0"/>
            <a:r>
              <a:rPr lang="en-US" sz="2800" dirty="0" smtClean="0">
                <a:latin typeface="+mn-lt"/>
              </a:rPr>
              <a:t>Microsoft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should have a </a:t>
            </a:r>
            <a:r>
              <a:rPr lang="en-US" sz="2800" dirty="0">
                <a:latin typeface="+mn-lt"/>
              </a:rPr>
              <a:t>HCL (Hardware Compatibility List) for </a:t>
            </a:r>
            <a:r>
              <a:rPr lang="en-US" sz="2800" dirty="0" smtClean="0">
                <a:latin typeface="+mn-lt"/>
              </a:rPr>
              <a:t>current versions </a:t>
            </a:r>
            <a:r>
              <a:rPr lang="en-US" sz="2800" dirty="0">
                <a:latin typeface="+mn-lt"/>
              </a:rPr>
              <a:t>of their operating </a:t>
            </a:r>
            <a:r>
              <a:rPr lang="en-US" sz="2800" dirty="0" smtClean="0">
                <a:latin typeface="+mn-lt"/>
              </a:rPr>
              <a:t>system, including server and </a:t>
            </a:r>
            <a:r>
              <a:rPr lang="en-US" sz="2800" dirty="0" err="1" smtClean="0">
                <a:latin typeface="+mn-lt"/>
              </a:rPr>
              <a:t>IoT</a:t>
            </a:r>
            <a:r>
              <a:rPr lang="en-US" sz="2800" dirty="0" smtClean="0">
                <a:latin typeface="+mn-lt"/>
              </a:rPr>
              <a:t> versions.  Search Microsoft for this, as it often changes.</a:t>
            </a:r>
          </a:p>
          <a:p>
            <a:pPr lvl="0"/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HCL tells you if a specific piece of hardware is known to work </a:t>
            </a:r>
            <a:r>
              <a:rPr lang="en-US" sz="2800" dirty="0" smtClean="0">
                <a:latin typeface="+mn-lt"/>
              </a:rPr>
              <a:t>with specific Windows systems (client and server)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94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Hardware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Devices that are not on the list may not have “drivers” available on the standard installation media or as a download from Microsoft.</a:t>
            </a:r>
          </a:p>
          <a:p>
            <a:pPr lvl="1" rtl="0" hangingPunct="0"/>
            <a:r>
              <a:rPr lang="en-US" dirty="0">
                <a:latin typeface="+mn-lt"/>
              </a:rPr>
              <a:t>If this is the case, check the manufacturers website.</a:t>
            </a:r>
          </a:p>
          <a:p>
            <a:pPr lvl="1" rtl="0" hangingPunct="0"/>
            <a:r>
              <a:rPr lang="en-US" dirty="0">
                <a:latin typeface="+mn-lt"/>
              </a:rPr>
              <a:t>If no driver is available then Windows will not recognize the hardware and it will not be enabled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0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Upgrading </a:t>
            </a:r>
            <a:r>
              <a:rPr lang="en-US" dirty="0" smtClean="0"/>
              <a:t>to Windows10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Microsoft has made upgrading from earlier versions of Windows to Windows 10 quite easy</a:t>
            </a:r>
          </a:p>
          <a:p>
            <a:pPr lvl="1"/>
            <a:r>
              <a:rPr lang="en-US" dirty="0" smtClean="0">
                <a:latin typeface="+mn-lt"/>
              </a:rPr>
              <a:t>Up until July 29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 smtClean="0">
                <a:latin typeface="+mn-lt"/>
              </a:rPr>
              <a:t> 2016, it was free</a:t>
            </a:r>
          </a:p>
          <a:p>
            <a:r>
              <a:rPr lang="en-US" dirty="0" smtClean="0">
                <a:latin typeface="+mn-lt"/>
              </a:rPr>
              <a:t>Upgrade works from Windows 7, 8, and 8.1 without issue.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425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Common Installation Problems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Media errors caused by damaged or defective installation media</a:t>
            </a:r>
          </a:p>
          <a:p>
            <a:pPr lvl="0"/>
            <a:r>
              <a:rPr lang="en-US" sz="2800" dirty="0">
                <a:latin typeface="+mn-lt"/>
              </a:rPr>
              <a:t>Insufficient disk space, memory, or processing power.</a:t>
            </a:r>
          </a:p>
          <a:p>
            <a:pPr lvl="0"/>
            <a:r>
              <a:rPr lang="en-US" sz="2800" dirty="0">
                <a:latin typeface="+mn-lt"/>
              </a:rPr>
              <a:t>Hardware not on the HCL or that has no driver.</a:t>
            </a:r>
          </a:p>
          <a:p>
            <a:pPr lvl="0"/>
            <a:r>
              <a:rPr lang="en-US" sz="2800" dirty="0">
                <a:latin typeface="+mn-lt"/>
              </a:rPr>
              <a:t>Incorrect product key</a:t>
            </a:r>
          </a:p>
          <a:p>
            <a:pPr lvl="0"/>
            <a:r>
              <a:rPr lang="en-US" sz="2800" dirty="0">
                <a:latin typeface="+mn-lt"/>
              </a:rPr>
              <a:t>Networking failure</a:t>
            </a:r>
          </a:p>
        </p:txBody>
      </p:sp>
    </p:spTree>
    <p:extLst>
      <p:ext uri="{BB962C8B-B14F-4D97-AF65-F5344CB8AC3E}">
        <p14:creationId xmlns:p14="http://schemas.microsoft.com/office/powerpoint/2010/main" val="41693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edc</Template>
  <TotalTime>3967</TotalTime>
  <Words>2669</Words>
  <Application>Microsoft Office PowerPoint</Application>
  <PresentationFormat>Custom</PresentationFormat>
  <Paragraphs>341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Andale Sans UI</vt:lpstr>
      <vt:lpstr>Arial</vt:lpstr>
      <vt:lpstr>Calibri</vt:lpstr>
      <vt:lpstr>Calibri Light</vt:lpstr>
      <vt:lpstr>Liberation Sans</vt:lpstr>
      <vt:lpstr>StarSymbol</vt:lpstr>
      <vt:lpstr>Tahoma</vt:lpstr>
      <vt:lpstr>Thorndale</vt:lpstr>
      <vt:lpstr>Wingdings</vt:lpstr>
      <vt:lpstr>Custom Design</vt:lpstr>
      <vt:lpstr>Office Theme</vt:lpstr>
      <vt:lpstr>PowerPoint Presentation</vt:lpstr>
      <vt:lpstr>Operating Systems - Windows</vt:lpstr>
      <vt:lpstr>Overview</vt:lpstr>
      <vt:lpstr>Hardware Requirements</vt:lpstr>
      <vt:lpstr>Hardware Requirements</vt:lpstr>
      <vt:lpstr>Hardware Requirements</vt:lpstr>
      <vt:lpstr>Hardware Requirements</vt:lpstr>
      <vt:lpstr>Upgrading to Windows10</vt:lpstr>
      <vt:lpstr>Common Installation Problems</vt:lpstr>
      <vt:lpstr>Installation</vt:lpstr>
      <vt:lpstr>Installation</vt:lpstr>
      <vt:lpstr>Windows 10 Activation</vt:lpstr>
      <vt:lpstr>Windows 10 Activation</vt:lpstr>
      <vt:lpstr>Partitions and File Systems</vt:lpstr>
      <vt:lpstr>Partitions</vt:lpstr>
      <vt:lpstr>Partitions and File Systems</vt:lpstr>
      <vt:lpstr>Virtual Memory</vt:lpstr>
      <vt:lpstr>Windows Supported File Systems</vt:lpstr>
      <vt:lpstr>Windows Supported File Systems</vt:lpstr>
      <vt:lpstr>Windows Supported File Systems</vt:lpstr>
      <vt:lpstr>Windows ReFS File System</vt:lpstr>
      <vt:lpstr>Disk Management</vt:lpstr>
      <vt:lpstr>Disk Management</vt:lpstr>
      <vt:lpstr>Disk Management</vt:lpstr>
      <vt:lpstr>Disk Management</vt:lpstr>
      <vt:lpstr>Files and Folders</vt:lpstr>
      <vt:lpstr>Files and Folders</vt:lpstr>
      <vt:lpstr>Folder Structure</vt:lpstr>
      <vt:lpstr>Folder Structure</vt:lpstr>
      <vt:lpstr>Folder Structure</vt:lpstr>
      <vt:lpstr>Navigation</vt:lpstr>
      <vt:lpstr>Navigation</vt:lpstr>
      <vt:lpstr>Navigation</vt:lpstr>
      <vt:lpstr>Navigation</vt:lpstr>
      <vt:lpstr>Navigation</vt:lpstr>
      <vt:lpstr>Wildcards</vt:lpstr>
      <vt:lpstr>Navigation</vt:lpstr>
      <vt:lpstr>Navigation</vt:lpstr>
      <vt:lpstr>Navigation</vt:lpstr>
      <vt:lpstr>Working with folders</vt:lpstr>
      <vt:lpstr>Working with Files</vt:lpstr>
      <vt:lpstr>Working with Files</vt:lpstr>
      <vt:lpstr>Working with Files</vt:lpstr>
      <vt:lpstr>FAT Attributes</vt:lpstr>
      <vt:lpstr>File Attributes</vt:lpstr>
      <vt:lpstr>NTFS Attributes</vt:lpstr>
      <vt:lpstr>NTFS Permissions</vt:lpstr>
      <vt:lpstr>NTFS Permissions</vt:lpstr>
      <vt:lpstr>NTFS Permissions</vt:lpstr>
      <vt:lpstr>NTFS Permissions</vt:lpstr>
      <vt:lpstr>File and Folder Properties</vt:lpstr>
      <vt:lpstr>File and Folder Properties</vt:lpstr>
      <vt:lpstr>NTFS Data Compression</vt:lpstr>
      <vt:lpstr>NTFS Data Compression</vt:lpstr>
      <vt:lpstr>Compressed Folders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Stephen Jay</dc:creator>
  <cp:lastModifiedBy>Nola Andrews</cp:lastModifiedBy>
  <cp:revision>516</cp:revision>
  <dcterms:created xsi:type="dcterms:W3CDTF">2009-12-03T18:03:44Z</dcterms:created>
  <dcterms:modified xsi:type="dcterms:W3CDTF">2021-09-16T21:12:35Z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