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0" r:id="rId1"/>
    <p:sldMasterId id="2147483792" r:id="rId2"/>
  </p:sldMasterIdLst>
  <p:notesMasterIdLst>
    <p:notesMasterId r:id="rId30"/>
  </p:notesMasterIdLst>
  <p:handoutMasterIdLst>
    <p:handoutMasterId r:id="rId31"/>
  </p:handoutMasterIdLst>
  <p:sldIdLst>
    <p:sldId id="42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424" r:id="rId15"/>
    <p:sldId id="328" r:id="rId16"/>
    <p:sldId id="329" r:id="rId17"/>
    <p:sldId id="330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426" r:id="rId28"/>
    <p:sldId id="425" r:id="rId29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CC0000"/>
    <a:srgbClr val="FF00FF"/>
    <a:srgbClr val="FFFF66"/>
    <a:srgbClr val="FFFF00"/>
    <a:srgbClr val="0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7" autoAdjust="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86912F1E-1BE4-4B53-96B4-A0472149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A2C345-D323-4A3F-A7DC-7343BDD0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734" y="366185"/>
            <a:ext cx="1970617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12883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7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6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4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4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710267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4588934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6684"/>
            <a:ext cx="3841749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1" y="1826684"/>
            <a:ext cx="3841751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67" y="1680634"/>
            <a:ext cx="3867151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7" y="2506133"/>
            <a:ext cx="3867151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0634"/>
            <a:ext cx="388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6133"/>
            <a:ext cx="388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5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8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5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5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4400" b="1" dirty="0" smtClean="0">
                <a:solidFill>
                  <a:schemeClr val="tx2"/>
                </a:solidFill>
              </a:rPr>
              <a:t>ER Notation</a:t>
            </a:r>
            <a:br>
              <a:rPr kumimoji="1" lang="en-US" sz="4400" b="1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7"/>
          <p:cNvSpPr>
            <a:spLocks noGrp="1"/>
          </p:cNvSpPr>
          <p:nvPr>
            <p:ph idx="1"/>
          </p:nvPr>
        </p:nvSpPr>
        <p:spPr>
          <a:xfrm>
            <a:off x="628651" y="1201511"/>
            <a:ext cx="7886700" cy="4351339"/>
          </a:xfrm>
        </p:spPr>
        <p:txBody>
          <a:bodyPr>
            <a:normAutofit lnSpcReduction="10000"/>
          </a:bodyPr>
          <a:lstStyle/>
          <a:p>
            <a:pPr marL="171450" indent="-171450" eaLnBrk="1" hangingPunct="1">
              <a:lnSpc>
                <a:spcPct val="80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400" dirty="0" smtClean="0"/>
              <a:t>Entity 		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400" dirty="0" smtClean="0"/>
              <a:t>Rectangular box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400" dirty="0" smtClean="0"/>
              <a:t>Enclosing the entity name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400" dirty="0" smtClean="0"/>
              <a:t>Name centered at top of box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altLang="en-US" sz="2400" dirty="0" smtClean="0"/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2400" dirty="0" smtClean="0"/>
              <a:t>There are several types of ERD’s you can draw – entities with only the entity name are the most basic</a:t>
            </a:r>
          </a:p>
          <a:p>
            <a:pPr marL="628650" lvl="1" indent="-171450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Verdana" pitchFamily="34" charset="0"/>
              <a:buNone/>
            </a:pPr>
            <a:endParaRPr lang="en-US" altLang="en-US" sz="2400" dirty="0" smtClean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73037-68EE-4F40-A24B-CF999AA252F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9870"/>
          <a:stretch/>
        </p:blipFill>
        <p:spPr>
          <a:xfrm>
            <a:off x="1341800" y="2680316"/>
            <a:ext cx="4962525" cy="16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ER Notation</a:t>
            </a:r>
            <a:br>
              <a:rPr lang="en-US" smtClean="0"/>
            </a:br>
            <a:endParaRPr lang="en-US" dirty="0"/>
          </a:p>
        </p:txBody>
      </p:sp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  <a:p>
            <a:pPr lvl="1" eaLnBrk="1" hangingPunct="1"/>
            <a:r>
              <a:rPr lang="en-US" altLang="en-US" smtClean="0"/>
              <a:t>Added for the more complex types of ERD’s</a:t>
            </a:r>
          </a:p>
          <a:p>
            <a:pPr lvl="1" eaLnBrk="1" hangingPunct="1"/>
            <a:r>
              <a:rPr lang="en-US" altLang="en-US" smtClean="0"/>
              <a:t>Entities may contain</a:t>
            </a:r>
          </a:p>
          <a:p>
            <a:pPr lvl="2" eaLnBrk="1" hangingPunct="1"/>
            <a:r>
              <a:rPr lang="en-US" altLang="en-US" smtClean="0"/>
              <a:t>Primary Key attributes only</a:t>
            </a:r>
          </a:p>
          <a:p>
            <a:pPr lvl="2" eaLnBrk="1" hangingPunct="1"/>
            <a:r>
              <a:rPr lang="en-US" altLang="en-US" smtClean="0"/>
              <a:t>All attributes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FB500-572B-463A-A04A-E0E262D8795D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ER Notation</a:t>
            </a:r>
            <a:br>
              <a:rPr lang="en-US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To define attributes:</a:t>
            </a:r>
          </a:p>
          <a:p>
            <a:pPr lvl="1"/>
            <a:r>
              <a:rPr lang="en-US" altLang="en-US" sz="2400" dirty="0" smtClean="0"/>
              <a:t>Double click on the Entity</a:t>
            </a:r>
          </a:p>
          <a:p>
            <a:pPr lvl="1"/>
            <a:r>
              <a:rPr lang="en-US" altLang="en-US" sz="2400" dirty="0" smtClean="0"/>
              <a:t>Click on the Attributes button</a:t>
            </a:r>
          </a:p>
          <a:p>
            <a:pPr lvl="1"/>
            <a:r>
              <a:rPr lang="en-US" altLang="en-US" sz="2400" dirty="0" smtClean="0"/>
              <a:t>Click New, and type in the Attribute Name </a:t>
            </a:r>
            <a:r>
              <a:rPr lang="en-US" altLang="en-US" sz="2400" dirty="0" err="1" smtClean="0"/>
              <a:t>EmpID</a:t>
            </a:r>
            <a:endParaRPr lang="en-US" altLang="en-US" sz="2400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746C0-214F-4378-81F2-5E59CBCA83C0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19" y="3438478"/>
            <a:ext cx="5665962" cy="307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506310"/>
            <a:ext cx="7886700" cy="4351339"/>
          </a:xfrm>
        </p:spPr>
        <p:txBody>
          <a:bodyPr/>
          <a:lstStyle/>
          <a:p>
            <a:r>
              <a:rPr lang="en-US" dirty="0" smtClean="0"/>
              <a:t>Click Close to close the Attributes dialog box.</a:t>
            </a:r>
          </a:p>
          <a:p>
            <a:r>
              <a:rPr lang="en-US" dirty="0" smtClean="0"/>
              <a:t>Click close to close Entities.</a:t>
            </a:r>
          </a:p>
          <a:p>
            <a:r>
              <a:rPr lang="en-US" dirty="0" smtClean="0"/>
              <a:t>Your ERD should now look like this: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33A14-0D0F-4112-BE32-CE6EBC053F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93" y="3057074"/>
            <a:ext cx="4962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ER Notation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457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Attributes</a:t>
            </a:r>
          </a:p>
          <a:p>
            <a:pPr lvl="1" eaLnBrk="1" hangingPunct="1"/>
            <a:r>
              <a:rPr lang="en-US" altLang="en-US" dirty="0" smtClean="0"/>
              <a:t>This can also be done from the New </a:t>
            </a:r>
            <a:r>
              <a:rPr lang="en-US" altLang="en-US" dirty="0" smtClean="0">
                <a:sym typeface="Wingdings" panose="05000000000000000000" pitchFamily="2" charset="2"/>
              </a:rPr>
              <a:t> Attribute menu option, and select the Employees entity and assign Attributes to it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You may also click on the Attributes button on the tool bar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A6052-49A7-42CA-A005-8993492ED682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9" y="4379039"/>
            <a:ext cx="5443744" cy="764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Attribute Notations</a:t>
            </a:r>
            <a:endParaRPr lang="en-US" dirty="0"/>
          </a:p>
        </p:txBody>
      </p:sp>
      <p:sp>
        <p:nvSpPr>
          <p:cNvPr id="25603" name="Content Placeholder 7"/>
          <p:cNvSpPr>
            <a:spLocks noGrp="1"/>
          </p:cNvSpPr>
          <p:nvPr>
            <p:ph idx="1"/>
          </p:nvPr>
        </p:nvSpPr>
        <p:spPr>
          <a:xfrm>
            <a:off x="628651" y="1433740"/>
            <a:ext cx="7886700" cy="4351339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Keyed Attributes</a:t>
            </a:r>
          </a:p>
          <a:p>
            <a:pPr lvl="1"/>
            <a:r>
              <a:rPr lang="en-US" altLang="en-US" sz="2400" dirty="0" smtClean="0"/>
              <a:t>Any value that is a Primary Key or a Foreign Key</a:t>
            </a:r>
          </a:p>
          <a:p>
            <a:pPr lvl="1"/>
            <a:r>
              <a:rPr lang="en-US" altLang="en-US" sz="2400" dirty="0" smtClean="0"/>
              <a:t>Are indicated with special markings on the ERD</a:t>
            </a:r>
          </a:p>
          <a:p>
            <a:r>
              <a:rPr lang="en-US" altLang="en-US" sz="2800" dirty="0" smtClean="0"/>
              <a:t>Non-key attributes</a:t>
            </a:r>
          </a:p>
          <a:p>
            <a:pPr lvl="1"/>
            <a:r>
              <a:rPr lang="en-US" altLang="en-US" sz="2400" dirty="0" smtClean="0"/>
              <a:t>Are not a part of the primary key, nor are they foreign keys</a:t>
            </a:r>
          </a:p>
          <a:p>
            <a:r>
              <a:rPr lang="en-US" altLang="en-US" sz="2800" dirty="0" smtClean="0"/>
              <a:t>Add the </a:t>
            </a:r>
            <a:r>
              <a:rPr lang="en-US" altLang="en-US" sz="2800" dirty="0" err="1" smtClean="0"/>
              <a:t>EmpName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/>
              <a:t>DeptNo</a:t>
            </a:r>
            <a:r>
              <a:rPr lang="en-US" altLang="en-US" sz="2800" dirty="0" smtClean="0"/>
              <a:t> Attributes</a:t>
            </a:r>
          </a:p>
          <a:p>
            <a:r>
              <a:rPr lang="en-US" altLang="en-US" sz="2800" dirty="0" smtClean="0"/>
              <a:t>In this diagram all</a:t>
            </a:r>
            <a:br>
              <a:rPr lang="en-US" altLang="en-US" sz="2800" dirty="0" smtClean="0"/>
            </a:br>
            <a:r>
              <a:rPr lang="en-US" altLang="en-US" sz="2800" dirty="0" smtClean="0"/>
              <a:t>attributes are non-key</a:t>
            </a:r>
          </a:p>
          <a:p>
            <a:pPr lvl="1"/>
            <a:endParaRPr lang="en-US" altLang="en-US" sz="2400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  <a:p>
            <a:endParaRPr lang="en-US" altLang="en-US" sz="28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82DDF-0C87-422A-8464-6B00E8F4EA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72" t="31858" r="75621" b="31059"/>
          <a:stretch/>
        </p:blipFill>
        <p:spPr>
          <a:xfrm>
            <a:off x="5212626" y="4470592"/>
            <a:ext cx="1245325" cy="1224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Attribute Notations</a:t>
            </a:r>
            <a:endParaRPr lang="en-US" dirty="0"/>
          </a:p>
        </p:txBody>
      </p:sp>
      <p:sp>
        <p:nvSpPr>
          <p:cNvPr id="2662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Primary Key Attributes</a:t>
            </a:r>
          </a:p>
          <a:p>
            <a:pPr lvl="1"/>
            <a:r>
              <a:rPr lang="en-US" altLang="en-US" dirty="0" smtClean="0"/>
              <a:t>Underlined</a:t>
            </a:r>
          </a:p>
          <a:p>
            <a:pPr lvl="1"/>
            <a:r>
              <a:rPr lang="en-US" altLang="en-US" dirty="0" err="1" smtClean="0"/>
              <a:t>ERAssistand</a:t>
            </a:r>
            <a:r>
              <a:rPr lang="en-US" altLang="en-US" dirty="0" smtClean="0"/>
              <a:t> does this automatically when we set an Attribute to Primary Key</a:t>
            </a:r>
          </a:p>
          <a:p>
            <a:endParaRPr lang="en-US" altLang="en-US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C9D79-BDDF-4538-8285-DD1F4FA382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618"/>
          <a:stretch/>
        </p:blipFill>
        <p:spPr>
          <a:xfrm>
            <a:off x="1031965" y="3616438"/>
            <a:ext cx="4152900" cy="1914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92" t="30899" r="74568" b="29780"/>
          <a:stretch/>
        </p:blipFill>
        <p:spPr>
          <a:xfrm>
            <a:off x="6154057" y="3413238"/>
            <a:ext cx="1632773" cy="151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Attribute Notations</a:t>
            </a:r>
            <a:endParaRPr lang="en-US" dirty="0"/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628651" y="1687926"/>
            <a:ext cx="7886700" cy="4351339"/>
          </a:xfrm>
        </p:spPr>
        <p:txBody>
          <a:bodyPr/>
          <a:lstStyle/>
          <a:p>
            <a:r>
              <a:rPr lang="en-US" altLang="en-US" sz="2800" dirty="0" smtClean="0"/>
              <a:t>Foreign Key Attributes</a:t>
            </a:r>
          </a:p>
          <a:p>
            <a:pPr lvl="1"/>
            <a:r>
              <a:rPr lang="en-US" altLang="en-US" sz="2400" dirty="0" smtClean="0"/>
              <a:t>Suffixed with ‘[FK]’</a:t>
            </a:r>
          </a:p>
          <a:p>
            <a:r>
              <a:rPr lang="en-US" altLang="en-US" sz="2800" dirty="0" err="1" smtClean="0"/>
              <a:t>ERAssistant</a:t>
            </a:r>
            <a:r>
              <a:rPr lang="en-US" altLang="en-US" sz="2800" dirty="0" smtClean="0"/>
              <a:t> does not have anything to indicate Foreign Keys columns, so we add [FK] to the name</a:t>
            </a:r>
          </a:p>
          <a:p>
            <a:pPr lvl="1"/>
            <a:r>
              <a:rPr lang="en-US" altLang="en-US" sz="2400" dirty="0" smtClean="0"/>
              <a:t>Other products do indicate foreign keys for you…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32B5E-E7FA-4EB2-A829-A3B92C0E6C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5599"/>
          <a:stretch/>
        </p:blipFill>
        <p:spPr>
          <a:xfrm>
            <a:off x="864144" y="4000908"/>
            <a:ext cx="4152900" cy="1721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22" t="32497" r="73765" b="28182"/>
          <a:stretch/>
        </p:blipFill>
        <p:spPr>
          <a:xfrm>
            <a:off x="5740672" y="4001294"/>
            <a:ext cx="1818821" cy="172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Attribute Notations</a:t>
            </a:r>
            <a:endParaRPr lang="en-US" dirty="0"/>
          </a:p>
        </p:txBody>
      </p:sp>
      <p:sp>
        <p:nvSpPr>
          <p:cNvPr id="2969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Regular Attributes</a:t>
            </a:r>
          </a:p>
          <a:p>
            <a:pPr lvl="1"/>
            <a:r>
              <a:rPr lang="en-US" altLang="en-US" smtClean="0"/>
              <a:t>Listed as is</a:t>
            </a:r>
          </a:p>
          <a:p>
            <a:pPr lvl="1"/>
            <a:r>
              <a:rPr lang="en-US" altLang="en-US" smtClean="0"/>
              <a:t>In this diagram the only non-key attribute is EmpName</a:t>
            </a:r>
          </a:p>
          <a:p>
            <a:endParaRPr lang="en-US" altLang="en-US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A03BB-8E19-4F1A-ACEC-727CC57D25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4988" y="3570288"/>
            <a:ext cx="2417762" cy="204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relationship logically associates two or more entities with each other</a:t>
            </a:r>
          </a:p>
          <a:p>
            <a:r>
              <a:rPr lang="en-US" altLang="en-US" smtClean="0"/>
              <a:t>Binary relationship associates two entities </a:t>
            </a:r>
          </a:p>
          <a:p>
            <a:r>
              <a:rPr lang="en-US" altLang="en-US" smtClean="0"/>
              <a:t>Ternary relationship associates three entities with each other</a:t>
            </a:r>
          </a:p>
          <a:p>
            <a:r>
              <a:rPr lang="en-US" altLang="en-US" smtClean="0"/>
              <a:t>N-ary relationship associates n entities with each other</a:t>
            </a:r>
          </a:p>
          <a:p>
            <a:endParaRPr lang="en-US" altLang="en-US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40C74-24E1-4B40-9104-788753C6A8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4400" b="1" dirty="0" smtClean="0">
                <a:solidFill>
                  <a:srgbClr val="000000"/>
                </a:solidFill>
              </a:rPr>
              <a:t>Entity Relationship Diagrams (ERD)</a:t>
            </a:r>
            <a:endParaRPr lang="en-US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772A8-27F1-4F2E-9156-B2308EC0146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Relationships on the ERD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 line connects entities that have relationships</a:t>
            </a:r>
          </a:p>
          <a:p>
            <a:pPr lvl="1"/>
            <a:r>
              <a:rPr lang="en-US" altLang="en-US" smtClean="0"/>
              <a:t>If no lines connect entities, there is no relationship</a:t>
            </a:r>
          </a:p>
          <a:p>
            <a:r>
              <a:rPr lang="en-US" altLang="en-US" smtClean="0"/>
              <a:t>Each relationship is named</a:t>
            </a:r>
          </a:p>
          <a:p>
            <a:pPr lvl="1"/>
            <a:r>
              <a:rPr lang="en-US" altLang="en-US" smtClean="0"/>
              <a:t>A verb that describes the relationship between entities</a:t>
            </a:r>
          </a:p>
          <a:p>
            <a:pPr lvl="1"/>
            <a:r>
              <a:rPr lang="en-US" altLang="en-US" smtClean="0"/>
              <a:t>Appears beside the line connecting the entities</a:t>
            </a:r>
          </a:p>
          <a:p>
            <a:r>
              <a:rPr lang="en-US" altLang="en-US" smtClean="0"/>
              <a:t>All relationships in an ERD must have a unique name</a:t>
            </a:r>
          </a:p>
          <a:p>
            <a:endParaRPr lang="en-US" altLang="en-US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CA750-E52F-4CCC-96E8-7E37300669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628651" y="1274082"/>
            <a:ext cx="7886700" cy="4351339"/>
          </a:xfrm>
        </p:spPr>
        <p:txBody>
          <a:bodyPr/>
          <a:lstStyle/>
          <a:p>
            <a:r>
              <a:rPr lang="en-US" altLang="en-US" dirty="0" smtClean="0"/>
              <a:t>Add another entity called Department, moving it to a suitable place on your ERD</a:t>
            </a:r>
          </a:p>
          <a:p>
            <a:endParaRPr lang="en-US" altLang="en-US" dirty="0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D79BF-1DB9-4949-BC6D-8D451926A8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43" y="2145302"/>
            <a:ext cx="5938566" cy="325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33796" name="Content Placeholder 5"/>
          <p:cNvSpPr>
            <a:spLocks noGrp="1"/>
          </p:cNvSpPr>
          <p:nvPr>
            <p:ph idx="1"/>
          </p:nvPr>
        </p:nvSpPr>
        <p:spPr>
          <a:xfrm>
            <a:off x="628651" y="1361168"/>
            <a:ext cx="7886700" cy="4351339"/>
          </a:xfrm>
        </p:spPr>
        <p:txBody>
          <a:bodyPr/>
          <a:lstStyle/>
          <a:p>
            <a:r>
              <a:rPr lang="en-US" altLang="en-US" dirty="0" smtClean="0"/>
              <a:t>Click on ‘Relationships’ under Insert, or Relationship’s button on toolbar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smtClean="0"/>
              <a:t>Relationship dialog box should show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8B0B8-D2D0-4649-843A-0B53C7D048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4" y="2163883"/>
            <a:ext cx="5121526" cy="719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94" y="3636835"/>
            <a:ext cx="4106500" cy="207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 before, click New Relationship, give it a </a:t>
            </a:r>
            <a:r>
              <a:rPr lang="en-US" altLang="en-US" dirty="0"/>
              <a:t>n</a:t>
            </a:r>
            <a:r>
              <a:rPr lang="en-US" altLang="en-US" dirty="0" smtClean="0"/>
              <a:t>ame like Work, and define the two entities in this relationship, Employees and Departments</a:t>
            </a:r>
          </a:p>
          <a:p>
            <a:r>
              <a:rPr lang="en-US" altLang="en-US" dirty="0" smtClean="0"/>
              <a:t>We will use the Identifying radio button to make a solid like connection between entities in this course.</a:t>
            </a:r>
          </a:p>
          <a:p>
            <a:r>
              <a:rPr lang="en-US" altLang="en-US" dirty="0" smtClean="0"/>
              <a:t>Don’t worry about other options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5A020-000A-4C0F-BAA8-519822895F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628651" y="1303110"/>
            <a:ext cx="7886700" cy="4351339"/>
          </a:xfrm>
        </p:spPr>
        <p:txBody>
          <a:bodyPr/>
          <a:lstStyle/>
          <a:p>
            <a:r>
              <a:rPr lang="en-US" altLang="en-US" dirty="0" smtClean="0"/>
              <a:t>Your Relationship dialog box should look like this.  Click Close, and drag your Relationship name on your ERD until it looks good.</a:t>
            </a:r>
          </a:p>
          <a:p>
            <a:endParaRPr lang="en-US" altLang="en-US" dirty="0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38EA7-2CA4-4109-A649-559E53DCFD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628673"/>
            <a:ext cx="610552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Relationships</a:t>
            </a:r>
            <a:br>
              <a:rPr lang="en-US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ERD should now look like this.  Again, drag Entities and Relationships around until it is well laid out.</a:t>
            </a:r>
            <a:endParaRPr lang="en-US" dirty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93B8D-4A37-4EB2-9DB2-65E1E3539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51" y="2757805"/>
            <a:ext cx="4962525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an ERD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Create an ERD based on the following:</a:t>
            </a:r>
          </a:p>
          <a:p>
            <a:r>
              <a:rPr lang="en-US" altLang="en-US" dirty="0" smtClean="0"/>
              <a:t>Supplier [Number, Name, Location]</a:t>
            </a:r>
          </a:p>
          <a:p>
            <a:r>
              <a:rPr lang="en-US" altLang="en-US" dirty="0" smtClean="0"/>
              <a:t>Project [Number, Name, </a:t>
            </a:r>
            <a:r>
              <a:rPr lang="en-US" altLang="en-US" dirty="0" err="1" smtClean="0"/>
              <a:t>PartNumber</a:t>
            </a:r>
            <a:r>
              <a:rPr lang="en-US" altLang="en-US" dirty="0" smtClean="0"/>
              <a:t>]</a:t>
            </a:r>
          </a:p>
          <a:p>
            <a:r>
              <a:rPr lang="en-US" altLang="en-US" dirty="0" smtClean="0"/>
              <a:t>Part [Number, Name, Quantity, Weight, </a:t>
            </a:r>
            <a:r>
              <a:rPr lang="en-US" altLang="en-US" dirty="0" err="1" smtClean="0"/>
              <a:t>SupplierNumber</a:t>
            </a:r>
            <a:r>
              <a:rPr lang="en-US" altLang="en-US" dirty="0" smtClean="0"/>
              <a:t>]</a:t>
            </a:r>
          </a:p>
          <a:p>
            <a:r>
              <a:rPr lang="en-US" altLang="en-US" dirty="0" smtClean="0"/>
              <a:t>Employee [Number, Name, Address, Salary, Project]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5A020-000A-4C0F-BAA8-519822895F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Saving/Submitting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completed your ERD, you  can save it as a .</a:t>
            </a:r>
            <a:r>
              <a:rPr lang="en-US" dirty="0" err="1" smtClean="0"/>
              <a:t>erd</a:t>
            </a:r>
            <a:r>
              <a:rPr lang="en-US" dirty="0" smtClean="0"/>
              <a:t> document.  For submission purposes, you may also select all items in </a:t>
            </a:r>
            <a:r>
              <a:rPr lang="en-US" dirty="0" err="1" smtClean="0"/>
              <a:t>ERAssistant</a:t>
            </a:r>
            <a:r>
              <a:rPr lang="en-US" dirty="0" smtClean="0"/>
              <a:t> (Ctrl + A), copy (Ctrl + C) and go to your word processor (Word most likely) and paste (Ctrl + V) and it should embed the ERD as an image in your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33A14-0D0F-4112-BE32-CE6EBC053F8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ERD Model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448254"/>
            <a:ext cx="7886700" cy="4351339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Entity-Relationship, ER Model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ER model describes data as entities, relationships and attributes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 picture that shows how data is related together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 “thing” in the real world with an independent existence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Physical existence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Person, car, house or employee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Conceptual existence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Company, job, university course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Entities become tables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BEB7-2B5D-4FA6-B25C-2FB037B73D5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ERD Model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1" y="1259568"/>
            <a:ext cx="7886700" cy="4351339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Attribute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Properties that describes the entity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Used to distinguish one thing from another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Examples: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EmployeeName</a:t>
            </a:r>
            <a:endParaRPr lang="en-US" dirty="0" smtClean="0"/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Address,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Age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HomePhone</a:t>
            </a:r>
            <a:r>
              <a:rPr lang="en-US" dirty="0" smtClean="0"/>
              <a:t>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CompanyName</a:t>
            </a:r>
            <a:r>
              <a:rPr lang="en-US" dirty="0" smtClean="0"/>
              <a:t>,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Headquarters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President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Attributes become the columns of a table</a:t>
            </a:r>
            <a:endParaRPr lang="en-US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C93F7-6B66-4588-B8EE-8BF993F9ACC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Entity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entity defines a collection object that have the same attributes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Entity is described by its name and attributes</a:t>
            </a:r>
          </a:p>
          <a:p>
            <a:pPr lvl="1" eaLnBrk="1" hangingPunct="1"/>
            <a:r>
              <a:rPr lang="en-US" altLang="en-US" smtClean="0"/>
              <a:t>Examples:</a:t>
            </a:r>
          </a:p>
          <a:p>
            <a:pPr lvl="2" eaLnBrk="1" hangingPunct="1"/>
            <a:r>
              <a:rPr lang="en-US" altLang="en-US" smtClean="0"/>
              <a:t>Employee [Number, Name, Title, Salary]</a:t>
            </a:r>
          </a:p>
          <a:p>
            <a:pPr lvl="2" eaLnBrk="1" hangingPunct="1"/>
            <a:r>
              <a:rPr lang="en-US" altLang="en-US" smtClean="0"/>
              <a:t>Project	  [Number, Budget, Location]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3262E-A2D5-4484-9885-B40FCC12DD7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Drawing ERD’s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There are a variety of tools available to draw ERDs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ERDs can also be drawn by hand (although this is almost never done)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Different packages do things different ways</a:t>
            </a:r>
          </a:p>
          <a:p>
            <a:pPr lvl="2" eaLnBrk="1" hangingPunct="1"/>
            <a:r>
              <a:rPr lang="en-US" altLang="en-US" dirty="0" smtClean="0"/>
              <a:t>We will use ‘</a:t>
            </a:r>
            <a:r>
              <a:rPr lang="en-US" altLang="en-US" dirty="0" err="1" smtClean="0"/>
              <a:t>ERAssistant</a:t>
            </a:r>
            <a:r>
              <a:rPr lang="en-US" altLang="en-US" dirty="0" smtClean="0"/>
              <a:t>’ this term, but in the future you will use Visual Paradigm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D953E-D992-44E4-AEFB-7B66B87A3B9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Drawing ERD’s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Download </a:t>
            </a:r>
            <a:r>
              <a:rPr lang="en-US" altLang="en-US" dirty="0" err="1" smtClean="0"/>
              <a:t>ERAssistant</a:t>
            </a:r>
            <a:r>
              <a:rPr lang="en-US" altLang="en-US" dirty="0" smtClean="0"/>
              <a:t> using the link in Learn</a:t>
            </a:r>
          </a:p>
          <a:p>
            <a:pPr eaLnBrk="1" hangingPunct="1"/>
            <a:r>
              <a:rPr lang="en-US" altLang="en-US" dirty="0" smtClean="0"/>
              <a:t>Start </a:t>
            </a:r>
            <a:r>
              <a:rPr lang="en-US" altLang="en-US" dirty="0" err="1" smtClean="0"/>
              <a:t>ERAssistant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On the menu click</a:t>
            </a:r>
          </a:p>
          <a:p>
            <a:pPr lvl="1" eaLnBrk="1" hangingPunct="1"/>
            <a:r>
              <a:rPr lang="en-US" altLang="en-US" dirty="0" smtClean="0"/>
              <a:t>File-&gt;</a:t>
            </a:r>
          </a:p>
          <a:p>
            <a:pPr lvl="1" eaLnBrk="1" hangingPunct="1"/>
            <a:r>
              <a:rPr lang="en-US" altLang="en-US" dirty="0" smtClean="0"/>
              <a:t>New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 smtClean="0"/>
              <a:t>This creates a blank window to draw an ERD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0024-828C-4302-9FA8-1BFB50BFB95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ER Notation</a:t>
            </a:r>
            <a:br>
              <a:rPr lang="en-US" smtClean="0"/>
            </a:br>
            <a:endParaRPr lang="en-US" dirty="0"/>
          </a:p>
        </p:txBody>
      </p:sp>
      <p:sp>
        <p:nvSpPr>
          <p:cNvPr id="19459" name="Content Placeholder 7"/>
          <p:cNvSpPr>
            <a:spLocks noGrp="1"/>
          </p:cNvSpPr>
          <p:nvPr>
            <p:ph idx="1"/>
          </p:nvPr>
        </p:nvSpPr>
        <p:spPr>
          <a:xfrm>
            <a:off x="628650" y="1249751"/>
            <a:ext cx="7886700" cy="4351339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First thing drawn is an entity</a:t>
            </a:r>
          </a:p>
          <a:p>
            <a:pPr lvl="1" eaLnBrk="1" hangingPunct="1"/>
            <a:r>
              <a:rPr lang="en-US" altLang="en-US" sz="2400" dirty="0" smtClean="0"/>
              <a:t>Click Insert Entities to bring up Entities dialog box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You may also just click on Entities on the toolbar</a:t>
            </a:r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C2360-F8E6-4999-B577-B5A930D0974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7808"/>
          <a:stretch/>
        </p:blipFill>
        <p:spPr>
          <a:xfrm>
            <a:off x="1079500" y="2089782"/>
            <a:ext cx="6781800" cy="1750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25" y="4725282"/>
            <a:ext cx="5731126" cy="804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ER Notation</a:t>
            </a:r>
            <a:br>
              <a:rPr lang="en-US" smtClean="0"/>
            </a:br>
            <a:endParaRPr lang="en-US" dirty="0"/>
          </a:p>
        </p:txBody>
      </p:sp>
      <p:sp>
        <p:nvSpPr>
          <p:cNvPr id="20483" name="Content Placeholder 7"/>
          <p:cNvSpPr>
            <a:spLocks noGrp="1"/>
          </p:cNvSpPr>
          <p:nvPr>
            <p:ph idx="1"/>
          </p:nvPr>
        </p:nvSpPr>
        <p:spPr>
          <a:xfrm>
            <a:off x="527051" y="1346654"/>
            <a:ext cx="7886700" cy="4351339"/>
          </a:xfrm>
        </p:spPr>
        <p:txBody>
          <a:bodyPr/>
          <a:lstStyle/>
          <a:p>
            <a:pPr lvl="1"/>
            <a:r>
              <a:rPr lang="en-US" altLang="en-US" dirty="0" smtClean="0"/>
              <a:t>Give the entity a proper name:</a:t>
            </a:r>
          </a:p>
          <a:p>
            <a:pPr lvl="2"/>
            <a:r>
              <a:rPr lang="en-US" altLang="en-US" dirty="0" smtClean="0"/>
              <a:t>Click on the New button, and type in the Name field</a:t>
            </a:r>
          </a:p>
          <a:p>
            <a:pPr lvl="2"/>
            <a:r>
              <a:rPr lang="en-US" altLang="en-US" dirty="0" smtClean="0"/>
              <a:t>Call it ‘Employees’</a:t>
            </a:r>
          </a:p>
          <a:p>
            <a:pPr lvl="2"/>
            <a:r>
              <a:rPr lang="en-US" altLang="en-US" dirty="0" smtClean="0"/>
              <a:t>Don’t worry about the other options.  Click Close when completed.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B25B-32F2-4219-A0D4-265A33EF1C6D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69" y="3055530"/>
            <a:ext cx="5860859" cy="242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15613</TotalTime>
  <Words>942</Words>
  <Application>Microsoft Office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Custom Design</vt:lpstr>
      <vt:lpstr>Office Theme</vt:lpstr>
      <vt:lpstr>PowerPoint Presentation</vt:lpstr>
      <vt:lpstr>Entity Relationship Diagrams (ERD)</vt:lpstr>
      <vt:lpstr>ERD Model </vt:lpstr>
      <vt:lpstr>ERD Model </vt:lpstr>
      <vt:lpstr>Entity </vt:lpstr>
      <vt:lpstr>Drawing ERD’s </vt:lpstr>
      <vt:lpstr>Drawing ERD’s </vt:lpstr>
      <vt:lpstr>ER Notation </vt:lpstr>
      <vt:lpstr>ER Notation </vt:lpstr>
      <vt:lpstr>ER Notation </vt:lpstr>
      <vt:lpstr>ER Notation </vt:lpstr>
      <vt:lpstr>ER Notation </vt:lpstr>
      <vt:lpstr>ER Notation</vt:lpstr>
      <vt:lpstr>ER Notation </vt:lpstr>
      <vt:lpstr>Attribute Notations</vt:lpstr>
      <vt:lpstr>Attribute Notations</vt:lpstr>
      <vt:lpstr>Attribute Notations</vt:lpstr>
      <vt:lpstr>Attribute Notations</vt:lpstr>
      <vt:lpstr>Relationships </vt:lpstr>
      <vt:lpstr>Relationships on the ERD </vt:lpstr>
      <vt:lpstr>Relationships </vt:lpstr>
      <vt:lpstr>Relationships </vt:lpstr>
      <vt:lpstr>Relationships </vt:lpstr>
      <vt:lpstr>Relationships </vt:lpstr>
      <vt:lpstr>Relationships </vt:lpstr>
      <vt:lpstr>Create an ERD  </vt:lpstr>
      <vt:lpstr>Saving/Submitting Work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Nola Andrews</cp:lastModifiedBy>
  <cp:revision>687</cp:revision>
  <cp:lastPrinted>1999-09-22T15:43:44Z</cp:lastPrinted>
  <dcterms:created xsi:type="dcterms:W3CDTF">1999-07-28T15:05:00Z</dcterms:created>
  <dcterms:modified xsi:type="dcterms:W3CDTF">2020-06-02T19:52:11Z</dcterms:modified>
</cp:coreProperties>
</file>