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80" r:id="rId1"/>
    <p:sldMasterId id="2147483792" r:id="rId2"/>
  </p:sldMasterIdLst>
  <p:notesMasterIdLst>
    <p:notesMasterId r:id="rId71"/>
  </p:notesMasterIdLst>
  <p:handoutMasterIdLst>
    <p:handoutMasterId r:id="rId72"/>
  </p:handoutMasterIdLst>
  <p:sldIdLst>
    <p:sldId id="327" r:id="rId3"/>
    <p:sldId id="25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3" r:id="rId20"/>
    <p:sldId id="324" r:id="rId21"/>
    <p:sldId id="257" r:id="rId22"/>
    <p:sldId id="306" r:id="rId23"/>
    <p:sldId id="325" r:id="rId24"/>
    <p:sldId id="258" r:id="rId25"/>
    <p:sldId id="260" r:id="rId26"/>
    <p:sldId id="326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2" r:id="rId57"/>
    <p:sldId id="293" r:id="rId58"/>
    <p:sldId id="294" r:id="rId59"/>
    <p:sldId id="295" r:id="rId60"/>
    <p:sldId id="296" r:id="rId61"/>
    <p:sldId id="297" r:id="rId62"/>
    <p:sldId id="298" r:id="rId63"/>
    <p:sldId id="299" r:id="rId64"/>
    <p:sldId id="300" r:id="rId65"/>
    <p:sldId id="301" r:id="rId66"/>
    <p:sldId id="302" r:id="rId67"/>
    <p:sldId id="303" r:id="rId68"/>
    <p:sldId id="304" r:id="rId69"/>
    <p:sldId id="305" r:id="rId70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33FF"/>
    <a:srgbClr val="CC0000"/>
    <a:srgbClr val="FF00FF"/>
    <a:srgbClr val="FFFF66"/>
    <a:srgbClr val="FFFF00"/>
    <a:srgbClr val="00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77" autoAdjust="0"/>
  </p:normalViewPr>
  <p:slideViewPr>
    <p:cSldViewPr snapToGrid="0">
      <p:cViewPr varScale="1">
        <p:scale>
          <a:sx n="53" d="100"/>
          <a:sy n="53" d="100"/>
        </p:scale>
        <p:origin x="1339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0469"/>
            <a:ext cx="186891" cy="278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510" tIns="46255" rIns="92510" bIns="46255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823509" y="90469"/>
            <a:ext cx="186891" cy="278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510" tIns="46255" rIns="92510" bIns="46255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7996"/>
            <a:ext cx="186891" cy="278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510" tIns="46255" rIns="92510" bIns="46255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40407" y="8958754"/>
            <a:ext cx="369993" cy="27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510" tIns="46255" rIns="92510" bIns="46255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86912F1E-1BE4-4B53-96B4-A04721494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25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5" rIns="92510" bIns="4625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1"/>
            <a:ext cx="3037840" cy="46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5" rIns="92510" bIns="4625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8038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733"/>
            <a:ext cx="5140960" cy="415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5" rIns="92510" bIns="462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873"/>
            <a:ext cx="3037840" cy="46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5" rIns="92510" bIns="4625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3873"/>
            <a:ext cx="3037840" cy="46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0" tIns="46255" rIns="92510" bIns="4625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A2C345-D323-4A3F-A7DC-7343BDD0B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3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5C85-7503-B04B-AD0D-CD16BBDCD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4471F-42FA-3A45-AE76-05ACF892B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568"/>
            <a:ext cx="6858000" cy="1655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36D6-E2CB-4D47-84A0-DC8ED299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44D30-AE70-7440-8119-E2933E93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AE3F1-33B9-5644-BDE7-CF53AECA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8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E300-B172-9845-961E-355AD7A6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B38B9-3C12-6044-88C1-C85C738D1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9424-8E4E-584F-B232-8DF10C43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1C1A-5B9A-CC4E-9ABB-96EA44B7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4EF2-18B6-3547-9423-0C7B97C1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3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86DC6-2C97-8C4A-9F71-5EFB08F14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734" y="366185"/>
            <a:ext cx="1970617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21539-762E-DA40-BEF6-5A55966F1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6185"/>
            <a:ext cx="5712883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A9F63-B556-9748-8B00-235A9FE1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F5F8-43C3-7345-9D24-BD02EF17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72CB-DDE6-9A43-B349-805C72CB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1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5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75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78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76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65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77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2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0C56-FA5A-1B4A-B823-11AB762F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C66FA-E407-C143-BC67-61C742E1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57D5-9EA1-7245-B6B6-3FC6C1F7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038C-0D6E-FD4F-89B8-3E7346BA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83E0-9D08-7444-B630-86852E18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54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25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42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623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CB125F-8EEE-5847-AEE6-CDBE668029E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B2006-ACD5-D74D-8243-FBAF49F06E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3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9A9B-9031-064B-ABDC-03F7C904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8" y="1710267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D86CC-F091-8A44-A39A-D96C11705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418" y="4588934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9679E-BAA7-CF46-9FB1-F01D06A1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C2B9D-C2AF-2F46-937F-24E3E6D2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ECA1-EE4B-C842-82EF-8FF04821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0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C4BD-C422-1645-8490-493AE1EE3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1DD8-8CCF-7E4F-9F47-4AF8841E5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1826684"/>
            <a:ext cx="3841749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34876-0A0F-274C-A8E2-67005055B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3601" y="1826684"/>
            <a:ext cx="3841751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C6014-61C4-6144-A904-1FF7DFCA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A90A8-4371-4446-95F4-5106E3E7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391A1-8D90-3D44-9FEE-1C81DB2E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D502-D66A-434B-8B82-92D8F69F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67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141B5-7D38-6842-9EE8-5BDB762E6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767" y="1680634"/>
            <a:ext cx="3867151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6A18B-AFB2-7743-9149-A8C9D2A9A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767" y="2506133"/>
            <a:ext cx="3867151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3B076-37B5-BF4E-9DCA-081111C9E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0634"/>
            <a:ext cx="3888316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B9DB5-56F2-BA4B-A862-8C5DB08A3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6133"/>
            <a:ext cx="3888316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C4727-217E-834E-9358-E78DADA5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B8DB2-CEAA-2645-B989-D7B7236B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4EEFB-81A3-F145-A76C-EBA3F5FB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3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779F-E578-B84E-A29D-84E9BB2E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047DB-0800-234F-AC11-050A3F3A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5BB02-587A-7947-8AAA-0AC57595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1BD62-79B0-2443-A161-9704774E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5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514F0-EE6F-E540-84C4-4987223E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201F2-3E67-384F-9BBA-95400323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D4A03-0D28-6948-BE6B-E0DC2484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1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62EF-75CE-B64D-8D99-41689448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67" y="457200"/>
            <a:ext cx="2948517" cy="1600200"/>
          </a:xfrm>
          <a:prstGeom prst="rect">
            <a:avLst/>
          </a:prstGeo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5D95-A19D-F44E-9BE1-EBB77BDB3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318" y="988485"/>
            <a:ext cx="4629149" cy="4872567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32C47-8013-A148-AFE8-1CF01B8B9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767" y="2057400"/>
            <a:ext cx="2948517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0F29B-0CF3-4B45-BD2E-A3472EF9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CF5F4-2291-AE45-89F7-7C293FFC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D5157-263D-9B4E-8496-EA1CEE96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9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D3AB-83FF-6447-AC9F-F54EB384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67" y="457200"/>
            <a:ext cx="2948517" cy="1600200"/>
          </a:xfrm>
          <a:prstGeom prst="rect">
            <a:avLst/>
          </a:prstGeo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746D2-CED6-2242-AB9E-1823EC16E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318" y="988485"/>
            <a:ext cx="4629149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860E3-B671-694D-BED7-69CBCF9AC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767" y="2057400"/>
            <a:ext cx="2948517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1BD4C-AFD3-894E-B4EA-06D8A70E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EB5C62C-AEA4-AB44-BF73-BE7C08796907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6B58C-A83D-BF43-A017-87FC5A3C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94FFF-491E-6445-9D69-88F7B7D2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3047D5D4-58E1-6E48-93BD-14936594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1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78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698D-F562-EE42-82FA-274996C6D168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D78F9-4011-F447-AA6F-4A5AEE30C6B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505820-785E-D747-8770-F8D0C38AA3C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6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5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C483A7-D172-1E46-8306-BEEF9452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3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3038" indent="-173038"/>
            <a:r>
              <a:rPr lang="en-US" b="1" dirty="0"/>
              <a:t>SQL Features and Benefits - cont</a:t>
            </a:r>
            <a:r>
              <a:rPr lang="en-US" b="1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520825"/>
            <a:ext cx="7886700" cy="4351339"/>
          </a:xfrm>
        </p:spPr>
        <p:txBody>
          <a:bodyPr>
            <a:normAutofit fontScale="92500"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IBM </a:t>
            </a:r>
            <a:r>
              <a:rPr lang="en-US" sz="2400" dirty="0"/>
              <a:t>endorsement(DB2)</a:t>
            </a:r>
          </a:p>
          <a:p>
            <a:pPr marL="635000" lvl="1" indent="-173038">
              <a:buClr>
                <a:srgbClr val="CC0000"/>
              </a:buClr>
              <a:buFontTx/>
              <a:buChar char="•"/>
            </a:pPr>
            <a:r>
              <a:rPr lang="en-US" sz="2400" dirty="0"/>
              <a:t>originally invented by IBM  researchers and has since become a strategic product for IBM based on DB2 database.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Microsoft </a:t>
            </a:r>
            <a:r>
              <a:rPr lang="en-US" sz="2400" dirty="0"/>
              <a:t>commitment (ODBC)</a:t>
            </a:r>
          </a:p>
          <a:p>
            <a:pPr marL="635000" lvl="1" indent="-173038">
              <a:buClr>
                <a:srgbClr val="CC0000"/>
              </a:buClr>
              <a:buFontTx/>
              <a:buChar char="•"/>
            </a:pPr>
            <a:r>
              <a:rPr lang="en-US" sz="2400" dirty="0"/>
              <a:t>Microsoft’s standard for providing database access in Open database Connectivity (ODBC) that is a SQL-based facility. </a:t>
            </a:r>
          </a:p>
          <a:p>
            <a:pPr marL="635000" lvl="1" indent="-173038">
              <a:buClr>
                <a:srgbClr val="CC0000"/>
              </a:buClr>
              <a:buFontTx/>
              <a:buChar char="•"/>
            </a:pPr>
            <a:r>
              <a:rPr lang="en-US" sz="2400" dirty="0"/>
              <a:t>ODBC is supported by leading Windows software applications such as spreadsheets, word processors, database, etc.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Relational </a:t>
            </a:r>
            <a:r>
              <a:rPr lang="en-US" sz="2400" dirty="0"/>
              <a:t>foundation</a:t>
            </a:r>
          </a:p>
          <a:p>
            <a:pPr marL="635000" lvl="1" indent="-173038">
              <a:buClr>
                <a:srgbClr val="CC0000"/>
              </a:buClr>
              <a:buFontTx/>
              <a:buChar char="•"/>
            </a:pPr>
            <a:r>
              <a:rPr lang="en-US" sz="2400" dirty="0"/>
              <a:t>It is a language for relational databases</a:t>
            </a:r>
          </a:p>
          <a:p>
            <a:pPr marL="635000" lvl="1" indent="-173038">
              <a:buClr>
                <a:srgbClr val="CC0000"/>
              </a:buClr>
              <a:buFontTx/>
              <a:buChar char="•"/>
            </a:pPr>
            <a:r>
              <a:rPr lang="en-US" sz="2400" dirty="0"/>
              <a:t>It has become popular along with relational database model</a:t>
            </a:r>
          </a:p>
          <a:p>
            <a:endParaRPr lang="en-US" dirty="0"/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FA2C5C-6C18-441F-8C57-7F6C430C792F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00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3038" indent="-173038"/>
            <a:r>
              <a:rPr lang="en-US" b="1" dirty="0"/>
              <a:t>SQL Features and Benefits - cont</a:t>
            </a:r>
            <a:r>
              <a:rPr lang="en-US" b="1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383394"/>
            <a:ext cx="7886700" cy="4351339"/>
          </a:xfrm>
        </p:spPr>
        <p:txBody>
          <a:bodyPr>
            <a:normAutofit lnSpcReduction="10000"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High-level</a:t>
            </a:r>
            <a:r>
              <a:rPr lang="en-US" sz="2400" dirty="0"/>
              <a:t>, English-like structure</a:t>
            </a:r>
          </a:p>
          <a:p>
            <a:pPr marL="635000" lvl="1" indent="-174625">
              <a:buClr>
                <a:srgbClr val="CC0000"/>
              </a:buClr>
              <a:buFontTx/>
              <a:buChar char="•"/>
            </a:pPr>
            <a:r>
              <a:rPr lang="en-US" sz="2400" dirty="0"/>
              <a:t>Looks like simple English sentences</a:t>
            </a:r>
          </a:p>
          <a:p>
            <a:pPr marL="635000" lvl="1" indent="-174625">
              <a:buClr>
                <a:srgbClr val="CC0000"/>
              </a:buClr>
              <a:buFontTx/>
              <a:buChar char="•"/>
            </a:pPr>
            <a:r>
              <a:rPr lang="en-US" sz="2400" dirty="0"/>
              <a:t>Makes it easy to learn it fast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Interactive</a:t>
            </a:r>
            <a:endParaRPr lang="en-US" sz="2400" dirty="0"/>
          </a:p>
          <a:p>
            <a:pPr marL="635000" lvl="1" indent="-174625">
              <a:buClr>
                <a:srgbClr val="CC0000"/>
              </a:buClr>
              <a:buFontTx/>
              <a:buChar char="•"/>
            </a:pPr>
            <a:r>
              <a:rPr lang="en-US" sz="2400" dirty="0"/>
              <a:t>It is an interactive language that gives users the ability to get answers to complex questions in a very short time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Programmatic </a:t>
            </a:r>
            <a:r>
              <a:rPr lang="en-US" sz="2400" dirty="0"/>
              <a:t>database access</a:t>
            </a:r>
          </a:p>
          <a:p>
            <a:pPr marL="635000" lvl="1" indent="-174625">
              <a:buClr>
                <a:srgbClr val="CC0000"/>
              </a:buClr>
              <a:buFontTx/>
              <a:buChar char="•"/>
            </a:pPr>
            <a:r>
              <a:rPr lang="en-US" sz="2400" dirty="0"/>
              <a:t>Using SQL, we can write applications that access a database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Multiple </a:t>
            </a:r>
            <a:r>
              <a:rPr lang="en-US" sz="2400" dirty="0"/>
              <a:t>views of data</a:t>
            </a:r>
          </a:p>
          <a:p>
            <a:pPr marL="635000" lvl="1" indent="-174625">
              <a:buClr>
                <a:srgbClr val="CC0000"/>
              </a:buClr>
              <a:buFontTx/>
              <a:buChar char="•"/>
            </a:pPr>
            <a:r>
              <a:rPr lang="en-US" sz="2400" dirty="0"/>
              <a:t>The creator of database can give different users of the database views of its structure and contents</a:t>
            </a:r>
          </a:p>
          <a:p>
            <a:endParaRPr lang="en-US" dirty="0"/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F82BF9-9DC8-435D-A297-C2F61F8AC538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10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SQL Features and Benefits - cont</a:t>
            </a:r>
            <a:r>
              <a:rPr lang="en-US" b="1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Complete </a:t>
            </a:r>
            <a:r>
              <a:rPr lang="en-US" sz="2400" dirty="0"/>
              <a:t>database language</a:t>
            </a:r>
          </a:p>
          <a:p>
            <a:pPr marL="635000" lvl="1" indent="-173038">
              <a:buClr>
                <a:srgbClr val="CC0000"/>
              </a:buClr>
              <a:buFontTx/>
              <a:buChar char="•"/>
            </a:pPr>
            <a:r>
              <a:rPr lang="en-US" sz="2400" dirty="0"/>
              <a:t>SQL provides a complete, consistent language for creating  a database, managing its security, updating its contents, retrieving data, and sharing data among many concurrent users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Dynamic </a:t>
            </a:r>
            <a:r>
              <a:rPr lang="en-US" sz="2400" dirty="0"/>
              <a:t>data definition</a:t>
            </a:r>
          </a:p>
          <a:p>
            <a:pPr marL="635000" lvl="1" indent="-173038">
              <a:buClr>
                <a:srgbClr val="CC0000"/>
              </a:buClr>
              <a:buFontTx/>
              <a:buChar char="•"/>
            </a:pPr>
            <a:r>
              <a:rPr lang="en-US" sz="2400" dirty="0"/>
              <a:t>SQL allows the structure of database can be changed dynamically even while users are accessing database contents.</a:t>
            </a:r>
          </a:p>
          <a:p>
            <a:pPr marL="0" indent="0">
              <a:buClr>
                <a:srgbClr val="CC0000"/>
              </a:buClr>
              <a:buNone/>
            </a:pPr>
            <a:endParaRPr lang="en-US" sz="2400" dirty="0"/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3089ED-9F6F-4145-A2FB-9EB9B52F9F36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360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3038" indent="-173038"/>
            <a:r>
              <a:rPr lang="en-US" b="1" dirty="0"/>
              <a:t>SQL Basics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dirty="0" smtClean="0"/>
              <a:t>We </a:t>
            </a:r>
            <a:r>
              <a:rPr lang="en-US" dirty="0"/>
              <a:t>will begin this section by looking at the basic structure of SQL statements and executing some SQL statements. 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endParaRPr lang="en-US" dirty="0"/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dirty="0" smtClean="0"/>
              <a:t>SQL </a:t>
            </a:r>
            <a:r>
              <a:rPr lang="en-US" dirty="0"/>
              <a:t>statements basically all have the same form. 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endParaRPr lang="en-US" dirty="0"/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dirty="0"/>
              <a:t>They always begin with a verb which is a SQL command or SQL verb.  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endParaRPr lang="en-US" dirty="0"/>
          </a:p>
          <a:p>
            <a:pPr marL="173038" indent="-173038">
              <a:buClr>
                <a:srgbClr val="CC0000"/>
              </a:buClr>
              <a:buFontTx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8DA5A1-F103-4168-AAB1-93F99D2F595F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56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SQL Basics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dirty="0" smtClean="0"/>
              <a:t>Typical </a:t>
            </a:r>
            <a:r>
              <a:rPr lang="en-US" dirty="0"/>
              <a:t>SQL </a:t>
            </a:r>
            <a:r>
              <a:rPr lang="en-US" dirty="0" smtClean="0"/>
              <a:t>commands are</a:t>
            </a:r>
            <a:r>
              <a:rPr lang="en-US" dirty="0" smtClean="0"/>
              <a:t>:</a:t>
            </a:r>
          </a:p>
          <a:p>
            <a:pPr marL="573088" lvl="1" indent="-173038">
              <a:buClr>
                <a:srgbClr val="CC0000"/>
              </a:buClr>
            </a:pPr>
            <a:r>
              <a:rPr lang="en-US" b="1" dirty="0" smtClean="0"/>
              <a:t>CREATE</a:t>
            </a:r>
            <a:r>
              <a:rPr lang="en-US" b="1" dirty="0"/>
              <a:t>, ALTER, DROP</a:t>
            </a:r>
          </a:p>
          <a:p>
            <a:pPr marL="573088" lvl="1" indent="-173038">
              <a:buClr>
                <a:srgbClr val="CC0000"/>
              </a:buClr>
            </a:pPr>
            <a:r>
              <a:rPr lang="en-US" b="1" dirty="0" smtClean="0"/>
              <a:t>SELECT</a:t>
            </a:r>
            <a:r>
              <a:rPr lang="en-US" b="1" dirty="0"/>
              <a:t>, </a:t>
            </a:r>
          </a:p>
          <a:p>
            <a:pPr marL="573088" lvl="1" indent="-173038">
              <a:buClr>
                <a:srgbClr val="CC0000"/>
              </a:buClr>
            </a:pPr>
            <a:r>
              <a:rPr lang="en-US" b="1" dirty="0" smtClean="0"/>
              <a:t>DELETE</a:t>
            </a:r>
            <a:r>
              <a:rPr lang="en-US" b="1" dirty="0"/>
              <a:t>, INSERT, UPDATE, 	 </a:t>
            </a:r>
          </a:p>
          <a:p>
            <a:pPr marL="573088" lvl="1" indent="-173038">
              <a:buClr>
                <a:srgbClr val="CC0000"/>
              </a:buClr>
            </a:pPr>
            <a:r>
              <a:rPr lang="en-US" b="1" dirty="0" smtClean="0"/>
              <a:t>GRANT</a:t>
            </a:r>
            <a:r>
              <a:rPr lang="en-US" b="1" dirty="0"/>
              <a:t>, REVOKE</a:t>
            </a:r>
          </a:p>
          <a:p>
            <a:endParaRPr lang="en-US" dirty="0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2E67B8-6B6E-4BCE-BA69-A2683676D09C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18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Basics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/>
              <a:t>The statement continues on with one or more clauses.  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clause may specify the data to be acted upon by the statements, or provide more detail about what the statement is supposed to do. 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Every </a:t>
            </a:r>
            <a:r>
              <a:rPr lang="en-US" sz="2400" dirty="0"/>
              <a:t>clause begins with a </a:t>
            </a:r>
            <a:r>
              <a:rPr lang="en-US" sz="2400" dirty="0" smtClean="0"/>
              <a:t>keyword</a:t>
            </a:r>
            <a:endParaRPr lang="en-US" sz="2400" dirty="0"/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sz="2400" dirty="0"/>
              <a:t>Not all clauses are required.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sz="2400" dirty="0"/>
              <a:t>Statements may use the same clauses as others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sz="2400" dirty="0"/>
              <a:t>Statements may use distinct clauses  </a:t>
            </a:r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651CF7-C1F6-42FF-9EF0-61991301734C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73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3038" indent="-173038"/>
            <a:r>
              <a:rPr lang="en-US" b="1" dirty="0" smtClean="0"/>
              <a:t>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259567"/>
            <a:ext cx="7886700" cy="4351339"/>
          </a:xfrm>
        </p:spPr>
        <p:txBody>
          <a:bodyPr>
            <a:normAutofit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By </a:t>
            </a:r>
            <a:r>
              <a:rPr lang="en-US" sz="2400" dirty="0"/>
              <a:t>assigning objects in a database unique names</a:t>
            </a:r>
            <a:r>
              <a:rPr lang="en-US" sz="2400" dirty="0" smtClean="0"/>
              <a:t>, we </a:t>
            </a:r>
            <a:r>
              <a:rPr lang="en-US" sz="2400" dirty="0"/>
              <a:t>can access all the objects of our database.  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Typical </a:t>
            </a:r>
            <a:r>
              <a:rPr lang="en-US" sz="2400" dirty="0"/>
              <a:t>objects that are named in a database are </a:t>
            </a:r>
          </a:p>
          <a:p>
            <a:pPr lvl="1">
              <a:buClr>
                <a:srgbClr val="CC0000"/>
              </a:buClr>
            </a:pPr>
            <a:r>
              <a:rPr lang="en-US" sz="2400" dirty="0"/>
              <a:t>Tables  </a:t>
            </a:r>
          </a:p>
          <a:p>
            <a:pPr lvl="1">
              <a:buClr>
                <a:srgbClr val="CC0000"/>
              </a:buClr>
            </a:pPr>
            <a:r>
              <a:rPr lang="en-US" sz="2400" dirty="0"/>
              <a:t>Table attributes (Columns)</a:t>
            </a:r>
          </a:p>
          <a:p>
            <a:pPr lvl="1">
              <a:buClr>
                <a:srgbClr val="CC0000"/>
              </a:buClr>
            </a:pPr>
            <a:r>
              <a:rPr lang="en-US" sz="2400" dirty="0"/>
              <a:t>Primary Keys</a:t>
            </a:r>
          </a:p>
          <a:p>
            <a:pPr lvl="1">
              <a:buClr>
                <a:srgbClr val="CC0000"/>
              </a:buClr>
            </a:pPr>
            <a:r>
              <a:rPr lang="en-US" sz="2400" dirty="0"/>
              <a:t>Relationships (Foreign Keys)</a:t>
            </a:r>
          </a:p>
          <a:p>
            <a:pPr lvl="1">
              <a:buClr>
                <a:srgbClr val="CC0000"/>
              </a:buClr>
            </a:pPr>
            <a:r>
              <a:rPr lang="en-US" sz="2400" dirty="0"/>
              <a:t>Constraints</a:t>
            </a:r>
          </a:p>
          <a:p>
            <a:pPr lvl="1">
              <a:buClr>
                <a:srgbClr val="CC0000"/>
              </a:buClr>
            </a:pPr>
            <a:r>
              <a:rPr lang="en-US" sz="2400" dirty="0"/>
              <a:t>Views</a:t>
            </a:r>
          </a:p>
          <a:p>
            <a:pPr lvl="1">
              <a:buClr>
                <a:srgbClr val="CC0000"/>
              </a:buClr>
            </a:pPr>
            <a:r>
              <a:rPr lang="en-US" sz="2400" dirty="0" smtClean="0"/>
              <a:t>Indexes</a:t>
            </a:r>
          </a:p>
          <a:p>
            <a:pPr lvl="1">
              <a:buClr>
                <a:srgbClr val="CC0000"/>
              </a:buClr>
            </a:pPr>
            <a:r>
              <a:rPr lang="en-US" sz="2400" dirty="0" smtClean="0"/>
              <a:t>Functions, Triggers, and DBMS specific object types</a:t>
            </a:r>
          </a:p>
          <a:p>
            <a:endParaRPr lang="en-US" dirty="0"/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7795AC-2AF5-4C54-8D6B-87763EDF289E}" type="slidenum">
              <a:rPr lang="en-US" smtClean="0"/>
              <a:pPr/>
              <a:t>16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44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3038" indent="-173038"/>
            <a:r>
              <a:rPr lang="en-US" b="1" dirty="0"/>
              <a:t>Table Names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Tables </a:t>
            </a:r>
            <a:r>
              <a:rPr lang="en-US" sz="2400" dirty="0"/>
              <a:t>are normally named identical to the name specified on the ERD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endParaRPr lang="en-US" sz="2400" dirty="0"/>
          </a:p>
          <a:p>
            <a:pPr marL="630238" lvl="1" indent="-173038">
              <a:buClr>
                <a:srgbClr val="CC0000"/>
              </a:buClr>
              <a:buFontTx/>
              <a:buChar char="•"/>
            </a:pPr>
            <a:r>
              <a:rPr lang="en-US" sz="2400" dirty="0"/>
              <a:t>Case of the </a:t>
            </a:r>
            <a:r>
              <a:rPr lang="en-US" sz="2400" dirty="0" smtClean="0"/>
              <a:t>name is normally </a:t>
            </a:r>
            <a:r>
              <a:rPr lang="en-US" sz="2400" dirty="0"/>
              <a:t>not </a:t>
            </a:r>
            <a:r>
              <a:rPr lang="en-US" sz="2400" dirty="0" smtClean="0"/>
              <a:t>important, </a:t>
            </a:r>
          </a:p>
          <a:p>
            <a:pPr marL="630238" lvl="1" indent="-173038"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Can </a:t>
            </a:r>
            <a:r>
              <a:rPr lang="en-US" sz="2400" dirty="0"/>
              <a:t>contain letters and numbers</a:t>
            </a:r>
          </a:p>
          <a:p>
            <a:pPr marL="630238" lvl="1" indent="-173038"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Should start </a:t>
            </a:r>
            <a:r>
              <a:rPr lang="en-US" sz="2400" dirty="0"/>
              <a:t>with a letter</a:t>
            </a:r>
          </a:p>
          <a:p>
            <a:pPr marL="630238" lvl="1" indent="-173038">
              <a:buClr>
                <a:srgbClr val="CC0000"/>
              </a:buClr>
              <a:buFontTx/>
              <a:buChar char="•"/>
            </a:pPr>
            <a:r>
              <a:rPr lang="en-US" sz="2400" dirty="0"/>
              <a:t>To avoid conflicts with other DBMS systems, avoid the use of any special </a:t>
            </a:r>
            <a:r>
              <a:rPr lang="en-US" sz="2400" dirty="0" smtClean="0"/>
              <a:t>characters, except underscore ( _ )</a:t>
            </a:r>
            <a:endParaRPr lang="en-US" sz="2400" dirty="0"/>
          </a:p>
          <a:p>
            <a:pPr marL="1087438" lvl="2" indent="-173038">
              <a:buClr>
                <a:srgbClr val="CC0000"/>
              </a:buClr>
              <a:buFontTx/>
              <a:buChar char="•"/>
            </a:pPr>
            <a:r>
              <a:rPr lang="en-US" dirty="0"/>
              <a:t>Keep names to </a:t>
            </a:r>
            <a:r>
              <a:rPr lang="en-US" dirty="0" smtClean="0"/>
              <a:t>letters, numbers, and underscore</a:t>
            </a:r>
            <a:endParaRPr lang="en-US" dirty="0"/>
          </a:p>
          <a:p>
            <a:endParaRPr lang="en-US" dirty="0"/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6FCF3E-D128-4C53-955C-6A84769C0F25}" type="slidenum">
              <a:rPr lang="en-US" smtClean="0"/>
              <a:pPr/>
              <a:t>17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090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Column </a:t>
            </a:r>
            <a:r>
              <a:rPr lang="en-US" b="1" dirty="0" smtClean="0"/>
              <a:t>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3038" indent="-173038"/>
            <a:endParaRPr lang="en-US" sz="2400" dirty="0"/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/>
              <a:t>Columns in a table are the attributes of a table.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sz="2400" dirty="0"/>
              <a:t>Column names must be unique within a table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sz="2400" dirty="0"/>
              <a:t>It is </a:t>
            </a:r>
            <a:r>
              <a:rPr lang="en-US" sz="2400" i="1" dirty="0"/>
              <a:t>very </a:t>
            </a:r>
            <a:r>
              <a:rPr lang="en-US" sz="2400" dirty="0"/>
              <a:t>common to have the same named column in several of your </a:t>
            </a:r>
            <a:r>
              <a:rPr lang="en-US" sz="2400" dirty="0" smtClean="0"/>
              <a:t>tables, such as:</a:t>
            </a:r>
            <a:endParaRPr lang="en-US" sz="2400" dirty="0"/>
          </a:p>
          <a:p>
            <a:pPr lvl="2">
              <a:buClr>
                <a:srgbClr val="CC0000"/>
              </a:buClr>
              <a:buFontTx/>
              <a:buChar char="•"/>
            </a:pPr>
            <a:r>
              <a:rPr lang="en-US" dirty="0"/>
              <a:t>Primary and Foreign Key Columns</a:t>
            </a:r>
          </a:p>
          <a:p>
            <a:pPr lvl="2">
              <a:buClr>
                <a:srgbClr val="CC0000"/>
              </a:buClr>
              <a:buFontTx/>
              <a:buChar char="•"/>
            </a:pPr>
            <a:r>
              <a:rPr lang="en-US" dirty="0"/>
              <a:t>Attributes like ‘Name’, ‘Address’, ‘City’ where the column is the same data, but for a different entity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endParaRPr lang="en-US" sz="2400" dirty="0"/>
          </a:p>
          <a:p>
            <a:endParaRPr lang="en-US" dirty="0"/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16D892-ED8B-4852-A610-B2D637BE8375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51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3038" indent="-173038"/>
            <a:r>
              <a:rPr lang="en-US" b="1" dirty="0"/>
              <a:t>Column </a:t>
            </a:r>
            <a:r>
              <a:rPr lang="en-US" b="1" dirty="0" smtClean="0"/>
              <a:t>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800" dirty="0" smtClean="0"/>
              <a:t>Columns </a:t>
            </a:r>
            <a:r>
              <a:rPr lang="en-US" sz="2800" dirty="0"/>
              <a:t>follow the same basic rules as tables: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Columns </a:t>
            </a:r>
            <a:r>
              <a:rPr lang="en-US" sz="2400" dirty="0"/>
              <a:t>are normally named identical to the </a:t>
            </a:r>
            <a:r>
              <a:rPr lang="en-US" sz="2400" dirty="0" smtClean="0"/>
              <a:t>Attribute name </a:t>
            </a:r>
            <a:r>
              <a:rPr lang="en-US" sz="2400" dirty="0"/>
              <a:t>specified on the ERD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sz="2400" dirty="0"/>
              <a:t>Case of the name is not </a:t>
            </a:r>
            <a:r>
              <a:rPr lang="en-US" sz="2400" dirty="0" smtClean="0"/>
              <a:t>important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Can </a:t>
            </a:r>
            <a:r>
              <a:rPr lang="en-US" sz="2400" dirty="0"/>
              <a:t>contain letters and numbers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sz="2400" dirty="0"/>
              <a:t>Must start with a letter</a:t>
            </a:r>
          </a:p>
          <a:p>
            <a:pPr marL="630238" lvl="1" indent="-173038">
              <a:buClr>
                <a:srgbClr val="CC0000"/>
              </a:buClr>
              <a:buFontTx/>
              <a:buChar char="•"/>
            </a:pPr>
            <a:r>
              <a:rPr lang="en-US" sz="2400" dirty="0"/>
              <a:t>To avoid conflicts with other DBMS systems, avoid the use of any special characters, except underscore ( _ )</a:t>
            </a:r>
          </a:p>
          <a:p>
            <a:pPr marL="1087438" lvl="2" indent="-173038">
              <a:buClr>
                <a:srgbClr val="CC0000"/>
              </a:buClr>
              <a:buFontTx/>
              <a:buChar char="•"/>
            </a:pPr>
            <a:r>
              <a:rPr lang="en-US" dirty="0"/>
              <a:t>Keep names to letters, numbers, and underscore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endParaRPr lang="en-US" sz="2800" dirty="0"/>
          </a:p>
          <a:p>
            <a:pPr marL="173038" indent="-173038">
              <a:buClr>
                <a:srgbClr val="CC0000"/>
              </a:buClr>
              <a:buFontTx/>
              <a:buChar char="•"/>
            </a:pPr>
            <a:endParaRPr lang="en-US" sz="2400" dirty="0"/>
          </a:p>
          <a:p>
            <a:endParaRPr lang="en-US" dirty="0"/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68BBFD-3E90-4669-9EFC-9839A80A7D4E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56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951" y="1553028"/>
            <a:ext cx="7772400" cy="303099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Introduction to Structured </a:t>
            </a:r>
            <a:r>
              <a:rPr lang="en-US" b="1" dirty="0"/>
              <a:t>Query </a:t>
            </a:r>
            <a:r>
              <a:rPr lang="en-US" b="1" dirty="0" smtClean="0"/>
              <a:t>Language</a:t>
            </a:r>
            <a:br>
              <a:rPr lang="en-US" b="1" dirty="0" smtClean="0"/>
            </a:br>
            <a:r>
              <a:rPr lang="en-US" b="1" dirty="0" smtClean="0"/>
              <a:t>SQL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20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DDA8C3-C9BE-4D0E-959C-FB5EB4BC4DA4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94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3038" indent="-173038"/>
            <a:r>
              <a:rPr kumimoji="1" lang="en-US" b="1" dirty="0"/>
              <a:t>Simple </a:t>
            </a:r>
            <a:r>
              <a:rPr kumimoji="1" lang="en-US" b="1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 smtClean="0"/>
              <a:t>As said before, all interactions with the database in a DBMS is handled via SQL.  Queries that return data, insert data, update data, or delete data are all done via SQL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 smtClean="0"/>
              <a:t>In future database courses and programming courses, you will develop all types of queries, but in this introduction to SQL, we will focus on retrieving data from the database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 smtClean="0"/>
              <a:t>Queries can pull data from many different tables and other databases, however, we will focus on pulling data from one table at a time in our own database.</a:t>
            </a:r>
            <a:endParaRPr kumimoji="1" lang="en-US" sz="2400" dirty="0"/>
          </a:p>
        </p:txBody>
      </p:sp>
      <p:sp>
        <p:nvSpPr>
          <p:cNvPr id="30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89C08C-7A84-4585-BF75-3803DE34F8E6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64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89C08C-7A84-4585-BF75-3803DE34F8E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1886" y="46489"/>
            <a:ext cx="7837714" cy="1143000"/>
          </a:xfrm>
        </p:spPr>
        <p:txBody>
          <a:bodyPr>
            <a:normAutofit/>
          </a:bodyPr>
          <a:lstStyle/>
          <a:p>
            <a:pPr marL="173038" indent="-173038"/>
            <a:r>
              <a:rPr kumimoji="1" lang="en-US" b="1" dirty="0"/>
              <a:t>Simple </a:t>
            </a:r>
            <a:r>
              <a:rPr kumimoji="1" lang="en-US" b="1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5751" y="1005114"/>
            <a:ext cx="8229600" cy="4964113"/>
          </a:xfrm>
        </p:spPr>
        <p:txBody>
          <a:bodyPr>
            <a:noAutofit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300" dirty="0" smtClean="0"/>
              <a:t>‘</a:t>
            </a:r>
            <a:r>
              <a:rPr kumimoji="1" lang="en-US" sz="2300" b="1" dirty="0">
                <a:solidFill>
                  <a:srgbClr val="0000CC"/>
                </a:solidFill>
                <a:latin typeface="Courier New" pitchFamily="49" charset="0"/>
              </a:rPr>
              <a:t>SELECT</a:t>
            </a:r>
            <a:r>
              <a:rPr kumimoji="1" lang="en-US" sz="2300" dirty="0"/>
              <a:t>’s are the most important thing that SQL can do. 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300" dirty="0" smtClean="0"/>
              <a:t>‘</a:t>
            </a:r>
            <a:r>
              <a:rPr kumimoji="1" lang="en-US" sz="2300" b="1" dirty="0">
                <a:solidFill>
                  <a:srgbClr val="0000CC"/>
                </a:solidFill>
                <a:latin typeface="Courier New" pitchFamily="49" charset="0"/>
              </a:rPr>
              <a:t>SELECT</a:t>
            </a:r>
            <a:r>
              <a:rPr kumimoji="1" lang="en-US" sz="2300" dirty="0"/>
              <a:t>’ lets you retrieve data from tables.  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300" dirty="0" smtClean="0"/>
              <a:t>The </a:t>
            </a:r>
            <a:r>
              <a:rPr kumimoji="1" lang="en-US" sz="2300" dirty="0"/>
              <a:t>full form of the select statement consists of 6 clauses:</a:t>
            </a:r>
          </a:p>
          <a:p>
            <a:pPr marL="0" indent="0">
              <a:buNone/>
            </a:pPr>
            <a:r>
              <a:rPr kumimoji="1" lang="en-US" sz="2300" b="1" dirty="0"/>
              <a:t>			</a:t>
            </a:r>
            <a:r>
              <a:rPr kumimoji="1" lang="en-US" sz="2300" b="1" dirty="0">
                <a:solidFill>
                  <a:srgbClr val="0000CC"/>
                </a:solidFill>
                <a:latin typeface="Courier New" pitchFamily="49" charset="0"/>
              </a:rPr>
              <a:t>SELECT</a:t>
            </a:r>
          </a:p>
          <a:p>
            <a:pPr marL="0" indent="0">
              <a:buNone/>
            </a:pPr>
            <a:r>
              <a:rPr kumimoji="1" lang="en-US" sz="2300" b="1" dirty="0">
                <a:solidFill>
                  <a:srgbClr val="0000CC"/>
                </a:solidFill>
                <a:latin typeface="Courier New" pitchFamily="49" charset="0"/>
              </a:rPr>
              <a:t>			FROM</a:t>
            </a:r>
          </a:p>
          <a:p>
            <a:pPr marL="0" indent="0">
              <a:buNone/>
            </a:pPr>
            <a:r>
              <a:rPr kumimoji="1" lang="en-US" sz="2300" b="1" dirty="0">
                <a:solidFill>
                  <a:srgbClr val="0000CC"/>
                </a:solidFill>
                <a:latin typeface="Courier New" pitchFamily="49" charset="0"/>
              </a:rPr>
              <a:t>			WHERE</a:t>
            </a:r>
          </a:p>
          <a:p>
            <a:pPr marL="0" indent="0">
              <a:buNone/>
            </a:pPr>
            <a:r>
              <a:rPr kumimoji="1" lang="en-US" sz="2300" b="1" dirty="0">
                <a:solidFill>
                  <a:srgbClr val="0000CC"/>
                </a:solidFill>
                <a:latin typeface="Courier New" pitchFamily="49" charset="0"/>
              </a:rPr>
              <a:t>			GROUP BY</a:t>
            </a:r>
          </a:p>
          <a:p>
            <a:pPr marL="0" indent="0">
              <a:buNone/>
            </a:pPr>
            <a:r>
              <a:rPr kumimoji="1" lang="en-US" sz="2300" b="1" dirty="0">
                <a:solidFill>
                  <a:srgbClr val="0000CC"/>
                </a:solidFill>
                <a:latin typeface="Courier New" pitchFamily="49" charset="0"/>
              </a:rPr>
              <a:t>			HAVING</a:t>
            </a:r>
          </a:p>
          <a:p>
            <a:pPr marL="0" indent="0">
              <a:buNone/>
            </a:pPr>
            <a:r>
              <a:rPr kumimoji="1" lang="en-US" sz="2300" b="1" dirty="0">
                <a:solidFill>
                  <a:srgbClr val="0000CC"/>
                </a:solidFill>
                <a:latin typeface="Courier New" pitchFamily="49" charset="0"/>
              </a:rPr>
              <a:t>			ORDER BY</a:t>
            </a:r>
            <a:r>
              <a:rPr kumimoji="1" lang="en-US" sz="2300" b="1" dirty="0"/>
              <a:t> </a:t>
            </a:r>
          </a:p>
          <a:p>
            <a:pPr marL="173038" indent="-173038">
              <a:buFontTx/>
              <a:buChar char="•"/>
            </a:pPr>
            <a:r>
              <a:rPr kumimoji="1" lang="en-US" sz="2300" dirty="0" smtClean="0"/>
              <a:t>Select</a:t>
            </a:r>
            <a:r>
              <a:rPr kumimoji="1" lang="en-US" sz="2300" dirty="0"/>
              <a:t>, From, Where , and Order By are discussed in this lecture. Group By and Having clauses will be studied </a:t>
            </a:r>
            <a:r>
              <a:rPr kumimoji="1" lang="en-US" sz="2300" dirty="0" smtClean="0"/>
              <a:t>in future database courses.</a:t>
            </a:r>
            <a:endParaRPr kumimoji="1" lang="en-US" sz="2300" dirty="0"/>
          </a:p>
        </p:txBody>
      </p:sp>
    </p:spTree>
    <p:extLst>
      <p:ext uri="{BB962C8B-B14F-4D97-AF65-F5344CB8AC3E}">
        <p14:creationId xmlns:p14="http://schemas.microsoft.com/office/powerpoint/2010/main" val="37284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89C08C-7A84-4585-BF75-3803DE34F8E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51542" y="274638"/>
            <a:ext cx="7678058" cy="1143000"/>
          </a:xfrm>
        </p:spPr>
        <p:txBody>
          <a:bodyPr>
            <a:normAutofit/>
          </a:bodyPr>
          <a:lstStyle/>
          <a:p>
            <a:pPr marL="173038" indent="-173038"/>
            <a:r>
              <a:rPr kumimoji="1" lang="en-US" b="1" dirty="0"/>
              <a:t>Simple </a:t>
            </a:r>
            <a:r>
              <a:rPr kumimoji="1" lang="en-US" b="1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51542" y="1600200"/>
            <a:ext cx="7678057" cy="4964113"/>
          </a:xfrm>
        </p:spPr>
        <p:txBody>
          <a:bodyPr>
            <a:noAutofit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 smtClean="0"/>
              <a:t>Most companies will enforce standard coding practices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 smtClean="0"/>
              <a:t>At RRC, we expect that you will capitalize all SQL reserved words and that each of the SELECT clauses starts on a new line</a:t>
            </a:r>
            <a:endParaRPr kumimoji="1" lang="en-US" sz="2400" dirty="0"/>
          </a:p>
        </p:txBody>
      </p:sp>
    </p:spTree>
    <p:extLst>
      <p:ext uri="{BB962C8B-B14F-4D97-AF65-F5344CB8AC3E}">
        <p14:creationId xmlns:p14="http://schemas.microsoft.com/office/powerpoint/2010/main" val="5882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4ACF8C-CF34-4B88-850F-455BF1C17BE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274638"/>
            <a:ext cx="7620000" cy="1143000"/>
          </a:xfrm>
        </p:spPr>
        <p:txBody>
          <a:bodyPr/>
          <a:lstStyle/>
          <a:p>
            <a:r>
              <a:rPr kumimoji="1" lang="en-US" b="1" dirty="0"/>
              <a:t>Simple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41763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/>
              <a:t>The 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SELECT</a:t>
            </a:r>
            <a:r>
              <a:rPr kumimoji="1" lang="en-US" sz="2400" dirty="0"/>
              <a:t> clause lists the data items to be retrieved in the query.  </a:t>
            </a:r>
          </a:p>
          <a:p>
            <a:pPr marL="635000" lvl="1" indent="-177800">
              <a:buClr>
                <a:srgbClr val="CC0000"/>
              </a:buClr>
              <a:buFontTx/>
              <a:buChar char="•"/>
            </a:pPr>
            <a:r>
              <a:rPr kumimoji="1" lang="en-US" sz="2400" dirty="0"/>
              <a:t>They may be columns from a database or </a:t>
            </a:r>
          </a:p>
          <a:p>
            <a:pPr marL="635000" lvl="1" indent="-177800">
              <a:buClr>
                <a:srgbClr val="CC0000"/>
              </a:buClr>
              <a:buFontTx/>
              <a:buChar char="•"/>
            </a:pPr>
            <a:r>
              <a:rPr kumimoji="1" lang="en-US" sz="2400" dirty="0"/>
              <a:t>Columns to be calculated by SQL as it performs the query or</a:t>
            </a:r>
          </a:p>
          <a:p>
            <a:pPr marL="635000" lvl="1" indent="-177800">
              <a:buClr>
                <a:srgbClr val="CC0000"/>
              </a:buClr>
              <a:buFontTx/>
              <a:buChar char="•"/>
            </a:pPr>
            <a:r>
              <a:rPr kumimoji="1" lang="en-US" sz="2400" dirty="0"/>
              <a:t>Literals which appear on each row returned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 smtClean="0"/>
              <a:t>The 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FROM</a:t>
            </a:r>
            <a:r>
              <a:rPr kumimoji="1" lang="en-US" sz="2400" dirty="0"/>
              <a:t> clause is use to state which table(s) we are querying from.  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 smtClean="0"/>
              <a:t>The 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WHERE</a:t>
            </a:r>
            <a:r>
              <a:rPr kumimoji="1" lang="en-US" sz="2400" dirty="0"/>
              <a:t> clause tells SQL to include only certain rows that satisfies given conditions.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 smtClean="0"/>
              <a:t>The 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ORDER</a:t>
            </a:r>
            <a:r>
              <a:rPr kumimoji="1" lang="en-US" sz="24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BY</a:t>
            </a:r>
            <a:r>
              <a:rPr kumimoji="1" lang="en-US" sz="2400" dirty="0"/>
              <a:t> clause sorts the query results based on the data in one or more columns specified in the clause.  </a:t>
            </a:r>
          </a:p>
          <a:p>
            <a:pPr marL="635000" lvl="1" indent="-177800">
              <a:buClr>
                <a:srgbClr val="CC0000"/>
              </a:buClr>
              <a:buFontTx/>
              <a:buChar char="•"/>
            </a:pPr>
            <a:r>
              <a:rPr kumimoji="1" lang="en-US" sz="2400" dirty="0"/>
              <a:t>When omitted, results are not sorted.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C607EB-CC51-4E74-AB09-CB10CE9A522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6058" y="274638"/>
            <a:ext cx="7663542" cy="1143000"/>
          </a:xfrm>
        </p:spPr>
        <p:txBody>
          <a:bodyPr>
            <a:normAutofit/>
          </a:bodyPr>
          <a:lstStyle/>
          <a:p>
            <a:pPr marL="173038" indent="-173038"/>
            <a:r>
              <a:rPr kumimoji="1" lang="en-US" b="1" dirty="0"/>
              <a:t>The </a:t>
            </a:r>
            <a:r>
              <a:rPr kumimoji="1" lang="en-US" b="1" i="1" dirty="0"/>
              <a:t>SELECT</a:t>
            </a:r>
            <a:r>
              <a:rPr kumimoji="1" lang="en-US" b="1" dirty="0"/>
              <a:t> </a:t>
            </a:r>
            <a:r>
              <a:rPr kumimoji="1" lang="en-US" b="1" dirty="0" smtClean="0"/>
              <a:t>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6058" y="1417638"/>
            <a:ext cx="8229600" cy="4525963"/>
          </a:xfrm>
        </p:spPr>
        <p:txBody>
          <a:bodyPr>
            <a:normAutofit lnSpcReduction="10000"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 smtClean="0"/>
              <a:t>The 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SELECT</a:t>
            </a:r>
            <a:r>
              <a:rPr kumimoji="1" lang="en-US" sz="2400" dirty="0"/>
              <a:t> clause specifies the data items to be retrieved in a query.  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 smtClean="0"/>
              <a:t>The </a:t>
            </a:r>
            <a:r>
              <a:rPr kumimoji="1" lang="en-US" sz="2400" dirty="0"/>
              <a:t>list is usually columns from a table where each column name is separated by a comma.  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 smtClean="0"/>
              <a:t>Each </a:t>
            </a:r>
            <a:r>
              <a:rPr kumimoji="1" lang="en-US" sz="2400" dirty="0"/>
              <a:t>item in the list generates a single column of query results, in left-to-right order. A select item can be:</a:t>
            </a:r>
          </a:p>
          <a:p>
            <a:pPr marL="635000" lvl="1" indent="-177800">
              <a:buClr>
                <a:srgbClr val="CC0000"/>
              </a:buClr>
              <a:buFontTx/>
              <a:buChar char="•"/>
            </a:pPr>
            <a:r>
              <a:rPr kumimoji="1" lang="en-US" sz="2400" dirty="0"/>
              <a:t>Column name(s) from a table (separated by commas)</a:t>
            </a:r>
          </a:p>
          <a:p>
            <a:pPr marL="635000" lvl="1" indent="-177800">
              <a:buClr>
                <a:srgbClr val="CC0000"/>
              </a:buClr>
              <a:buFontTx/>
              <a:buChar char="•"/>
            </a:pPr>
            <a:r>
              <a:rPr kumimoji="1" lang="en-US" sz="2400" dirty="0"/>
              <a:t>All columns from all table(s)  (use ‘*’)</a:t>
            </a:r>
          </a:p>
          <a:p>
            <a:pPr marL="635000" lvl="1" indent="-177800">
              <a:buClr>
                <a:srgbClr val="CC0000"/>
              </a:buClr>
              <a:buFontTx/>
              <a:buChar char="•"/>
            </a:pPr>
            <a:r>
              <a:rPr kumimoji="1" lang="en-US" sz="2400" dirty="0"/>
              <a:t>A constant, in which case the same constant appears in every row of the query result</a:t>
            </a:r>
          </a:p>
          <a:p>
            <a:pPr marL="635000" lvl="1" indent="-177800">
              <a:buClr>
                <a:srgbClr val="CC0000"/>
              </a:buClr>
              <a:buFontTx/>
              <a:buChar char="•"/>
            </a:pPr>
            <a:r>
              <a:rPr kumimoji="1" lang="en-US" sz="2400" dirty="0"/>
              <a:t>An SQL expression, indicating SQL must perform some calculation to yield the query result.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6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C607EB-CC51-4E74-AB09-CB10CE9A522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4456" y="274638"/>
            <a:ext cx="7765143" cy="1143000"/>
          </a:xfrm>
        </p:spPr>
        <p:txBody>
          <a:bodyPr>
            <a:normAutofit/>
          </a:bodyPr>
          <a:lstStyle/>
          <a:p>
            <a:pPr marL="173038" indent="-173038"/>
            <a:r>
              <a:rPr kumimoji="1" lang="en-US" b="1" dirty="0" smtClean="0"/>
              <a:t>Set up Your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7620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 your virtual </a:t>
            </a:r>
            <a:r>
              <a:rPr lang="en-US" dirty="0" err="1" smtClean="0"/>
              <a:t>Debian</a:t>
            </a:r>
            <a:r>
              <a:rPr lang="en-US" dirty="0" smtClean="0"/>
              <a:t> machine, you will need to install:</a:t>
            </a:r>
          </a:p>
          <a:p>
            <a:pPr lvl="1"/>
            <a:r>
              <a:rPr lang="en-US" dirty="0" smtClean="0"/>
              <a:t>Apache</a:t>
            </a:r>
          </a:p>
          <a:p>
            <a:pPr lvl="1"/>
            <a:r>
              <a:rPr lang="en-US" dirty="0" err="1" smtClean="0"/>
              <a:t>Phpmyadmin</a:t>
            </a:r>
            <a:endParaRPr lang="en-US" dirty="0" smtClean="0"/>
          </a:p>
          <a:p>
            <a:pPr lvl="1"/>
            <a:r>
              <a:rPr lang="en-US" dirty="0" err="1" smtClean="0"/>
              <a:t>Mysql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You will also have to upload the SQL file which will create and populate </a:t>
            </a:r>
            <a:r>
              <a:rPr lang="en-US" dirty="0"/>
              <a:t>your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Please </a:t>
            </a:r>
            <a:r>
              <a:rPr lang="en-US" dirty="0"/>
              <a:t>see the instructions in </a:t>
            </a:r>
            <a:r>
              <a:rPr lang="en-US" dirty="0" smtClean="0"/>
              <a:t>Learn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16753C-F871-45FD-8A77-BA71463F0AA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595956"/>
            <a:ext cx="8229600" cy="3803358"/>
          </a:xfrm>
        </p:spPr>
        <p:txBody>
          <a:bodyPr>
            <a:normAutofit fontScale="25000" lnSpcReduction="20000"/>
          </a:bodyPr>
          <a:lstStyle/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4400" b="1" i="1" dirty="0">
                <a:solidFill>
                  <a:srgbClr val="CC0000"/>
                </a:solidFill>
                <a:sym typeface="Symbol" pitchFamily="18" charset="2"/>
              </a:rPr>
              <a:t>Question:</a:t>
            </a:r>
          </a:p>
          <a:p>
            <a:pPr defTabSz="912813">
              <a:tabLst>
                <a:tab pos="912813" algn="l"/>
              </a:tabLst>
            </a:pPr>
            <a:r>
              <a:rPr kumimoji="1" lang="en-US" sz="4400" dirty="0">
                <a:sym typeface="Symbol" pitchFamily="18" charset="2"/>
              </a:rPr>
              <a:t>	</a:t>
            </a:r>
            <a:r>
              <a:rPr kumimoji="1" lang="en-US" sz="4400" dirty="0"/>
              <a:t>List all columns of all rows in the Offices table</a:t>
            </a:r>
          </a:p>
          <a:p>
            <a:pPr defTabSz="912813">
              <a:tabLst>
                <a:tab pos="912813" algn="l"/>
              </a:tabLst>
            </a:pPr>
            <a:endParaRPr kumimoji="1" lang="en-US" sz="1600" dirty="0"/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4400" b="1" i="1" dirty="0">
                <a:solidFill>
                  <a:srgbClr val="CC0000"/>
                </a:solidFill>
              </a:rPr>
              <a:t>Query:</a:t>
            </a:r>
            <a:endParaRPr kumimoji="1" lang="en-US" sz="4400" b="1" i="1" dirty="0"/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4400" dirty="0"/>
              <a:t>	</a:t>
            </a:r>
            <a:r>
              <a:rPr kumimoji="1" lang="en-US" dirty="0"/>
              <a:t>  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SELECT * 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	 FROM   Offices;</a:t>
            </a:r>
            <a:r>
              <a:rPr kumimoji="1" lang="en-US" sz="4400" b="1" dirty="0"/>
              <a:t>	</a:t>
            </a:r>
            <a:endParaRPr kumimoji="1" lang="en-US" sz="4400" dirty="0"/>
          </a:p>
          <a:p>
            <a:pPr defTabSz="912813">
              <a:tabLst>
                <a:tab pos="912813" algn="l"/>
              </a:tabLst>
            </a:pPr>
            <a:endParaRPr kumimoji="1" lang="en-US" sz="4400" b="1" i="1" dirty="0">
              <a:solidFill>
                <a:srgbClr val="CC0000"/>
              </a:solidFill>
            </a:endParaRP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4400" b="1" i="1" dirty="0">
                <a:solidFill>
                  <a:srgbClr val="CC0000"/>
                </a:solidFill>
              </a:rPr>
              <a:t>Result:</a:t>
            </a:r>
            <a:endParaRPr kumimoji="1" lang="en-US" sz="4400" b="1" i="1" dirty="0">
              <a:solidFill>
                <a:srgbClr val="FF9966"/>
              </a:solidFill>
            </a:endParaRP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dirty="0">
                <a:latin typeface="Courier New" pitchFamily="49" charset="0"/>
              </a:rPr>
              <a:t>OFFICE 	 CITY        REGION        MGR     TARGET      SALES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dirty="0">
                <a:latin typeface="Courier New" pitchFamily="49" charset="0"/>
              </a:rPr>
              <a:t>------- ----------- ---------- ------- ---------- ----------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dirty="0">
                <a:latin typeface="Courier New" pitchFamily="49" charset="0"/>
              </a:rPr>
              <a:t>     22 Denver      Western        108     300000     186042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dirty="0">
                <a:latin typeface="Courier New" pitchFamily="49" charset="0"/>
              </a:rPr>
              <a:t>     11 New York    Eastern        106     575000     692637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dirty="0">
                <a:latin typeface="Courier New" pitchFamily="49" charset="0"/>
              </a:rPr>
              <a:t>     12 Chicago     Eastern        104     800000     735042</a:t>
            </a:r>
          </a:p>
          <a:p>
            <a:pPr defTabSz="912813">
              <a:tabLst>
                <a:tab pos="912813" algn="l"/>
              </a:tabLst>
            </a:pPr>
            <a:endParaRPr kumimoji="1" lang="en-US" dirty="0">
              <a:latin typeface="Courier New" pitchFamily="49" charset="0"/>
            </a:endParaRPr>
          </a:p>
          <a:p>
            <a:pPr defTabSz="912813">
              <a:tabLst>
                <a:tab pos="912813" algn="l"/>
              </a:tabLst>
            </a:pPr>
            <a:r>
              <a:rPr kumimoji="1" lang="en-US" sz="4400" dirty="0" smtClean="0"/>
              <a:t>Notes: Case </a:t>
            </a:r>
            <a:r>
              <a:rPr kumimoji="1" lang="en-US" sz="4400" dirty="0"/>
              <a:t>of the statement does not matter (to the DBMS).</a:t>
            </a:r>
          </a:p>
          <a:p>
            <a:pPr lvl="1" defTabSz="912813">
              <a:tabLst>
                <a:tab pos="912813" algn="l"/>
              </a:tabLst>
            </a:pPr>
            <a:r>
              <a:rPr kumimoji="1" lang="en-US" sz="4000" dirty="0" smtClean="0"/>
              <a:t>Columns </a:t>
            </a:r>
            <a:r>
              <a:rPr kumimoji="1" lang="en-US" sz="4000" dirty="0"/>
              <a:t>returned in order defined when table is created</a:t>
            </a:r>
          </a:p>
          <a:p>
            <a:pPr lvl="1" defTabSz="912813">
              <a:tabLst>
                <a:tab pos="912813" algn="l"/>
              </a:tabLst>
            </a:pPr>
            <a:r>
              <a:rPr kumimoji="1" lang="en-US" sz="4000" dirty="0" smtClean="0"/>
              <a:t>NEVER </a:t>
            </a:r>
            <a:r>
              <a:rPr kumimoji="1" lang="en-US" sz="4000" dirty="0"/>
              <a:t>use ‘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*</a:t>
            </a:r>
            <a:r>
              <a:rPr kumimoji="1" lang="en-US" sz="4000" dirty="0"/>
              <a:t>’ inside an application </a:t>
            </a:r>
            <a:r>
              <a:rPr kumimoji="1" lang="en-US" sz="4000" dirty="0" smtClean="0"/>
              <a:t>program</a:t>
            </a:r>
            <a:endParaRPr lang="en-US" sz="4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0416" y="372446"/>
            <a:ext cx="8229600" cy="1143000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3038" indent="-173038" fontAlgn="auto">
              <a:spcAft>
                <a:spcPts val="0"/>
              </a:spcAft>
            </a:pPr>
            <a:r>
              <a:rPr lang="en-US" b="1" dirty="0">
                <a:latin typeface="Times New Roman" pitchFamily="18" charset="0"/>
              </a:rPr>
              <a:t>The </a:t>
            </a:r>
            <a:r>
              <a:rPr lang="en-US" b="1" i="1" dirty="0">
                <a:latin typeface="Times New Roman" pitchFamily="18" charset="0"/>
              </a:rPr>
              <a:t>SELECT</a:t>
            </a:r>
            <a:r>
              <a:rPr lang="en-US" b="1" dirty="0">
                <a:latin typeface="Times New Roman" pitchFamily="18" charset="0"/>
              </a:rPr>
              <a:t> Clause – </a:t>
            </a:r>
            <a:r>
              <a:rPr lang="en-US" b="1" dirty="0">
                <a:solidFill>
                  <a:srgbClr val="CC3300"/>
                </a:solidFill>
                <a:latin typeface="Times New Roman" pitchFamily="18" charset="0"/>
              </a:rPr>
              <a:t>Wildcard (*)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4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1C0F89-79C4-43A1-815A-B80D5C243A3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14400" y="1433514"/>
            <a:ext cx="8229600" cy="3893230"/>
          </a:xfrm>
        </p:spPr>
        <p:txBody>
          <a:bodyPr>
            <a:normAutofit fontScale="25000" lnSpcReduction="20000"/>
          </a:bodyPr>
          <a:lstStyle/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4400" b="1" i="1" dirty="0">
                <a:solidFill>
                  <a:srgbClr val="CC0000"/>
                </a:solidFill>
                <a:sym typeface="Symbol" pitchFamily="18" charset="2"/>
              </a:rPr>
              <a:t>Question:</a:t>
            </a:r>
          </a:p>
          <a:p>
            <a:pPr defTabSz="912813">
              <a:tabLst>
                <a:tab pos="912813" algn="l"/>
              </a:tabLst>
            </a:pPr>
            <a:r>
              <a:rPr kumimoji="1" lang="en-US" sz="4400" dirty="0">
                <a:sym typeface="Symbol" pitchFamily="18" charset="2"/>
              </a:rPr>
              <a:t>	</a:t>
            </a:r>
            <a:r>
              <a:rPr kumimoji="1" lang="en-US" sz="4400" dirty="0"/>
              <a:t>List all columns of all rows in the Offices table</a:t>
            </a:r>
          </a:p>
          <a:p>
            <a:pPr defTabSz="912813">
              <a:tabLst>
                <a:tab pos="912813" algn="l"/>
              </a:tabLst>
            </a:pPr>
            <a:endParaRPr kumimoji="1" lang="en-US" sz="1600" dirty="0"/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4400" b="1" i="1" dirty="0">
                <a:solidFill>
                  <a:srgbClr val="CC0000"/>
                </a:solidFill>
              </a:rPr>
              <a:t>Query:</a:t>
            </a:r>
            <a:endParaRPr kumimoji="1" lang="en-US" sz="4400" b="1" i="1" dirty="0"/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4400" dirty="0"/>
              <a:t>	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SELECT Office, City, Region, </a:t>
            </a:r>
            <a:r>
              <a:rPr kumimoji="1" lang="en-US" b="1" dirty="0" err="1">
                <a:solidFill>
                  <a:srgbClr val="0000CC"/>
                </a:solidFill>
                <a:latin typeface="Courier New" pitchFamily="49" charset="0"/>
              </a:rPr>
              <a:t>Mgr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, 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             Target, Sales 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	FROM   Offices;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4400" b="1" i="1" dirty="0" smtClean="0">
                <a:solidFill>
                  <a:srgbClr val="CC0000"/>
                </a:solidFill>
              </a:rPr>
              <a:t>Result</a:t>
            </a:r>
            <a:r>
              <a:rPr kumimoji="1" lang="en-US" sz="4400" b="1" i="1" dirty="0">
                <a:solidFill>
                  <a:srgbClr val="CC0000"/>
                </a:solidFill>
              </a:rPr>
              <a:t>:</a:t>
            </a:r>
            <a:endParaRPr kumimoji="1" lang="en-US" sz="4400" b="1" i="1" dirty="0">
              <a:solidFill>
                <a:srgbClr val="FF9966"/>
              </a:solidFill>
            </a:endParaRP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dirty="0">
                <a:latin typeface="Courier New" pitchFamily="49" charset="0"/>
              </a:rPr>
              <a:t>OFFICE 	 CITY        REGION        MGR     TARGET      SALES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dirty="0">
                <a:latin typeface="Courier New" pitchFamily="49" charset="0"/>
              </a:rPr>
              <a:t>------- ----------- ---------- ------- ---------- ----------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dirty="0">
                <a:latin typeface="Courier New" pitchFamily="49" charset="0"/>
              </a:rPr>
              <a:t>     22 Denver      Western        108     300000     186042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dirty="0">
                <a:latin typeface="Courier New" pitchFamily="49" charset="0"/>
              </a:rPr>
              <a:t>     11 New York    Eastern        106     575000     692637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dirty="0">
                <a:latin typeface="Courier New" pitchFamily="49" charset="0"/>
              </a:rPr>
              <a:t>     12 Chicago     Eastern        104     800000     735042</a:t>
            </a:r>
          </a:p>
          <a:p>
            <a:pPr defTabSz="912813">
              <a:tabLst>
                <a:tab pos="912813" algn="l"/>
              </a:tabLst>
            </a:pPr>
            <a:endParaRPr kumimoji="1" lang="en-US" dirty="0">
              <a:latin typeface="Courier New" pitchFamily="49" charset="0"/>
            </a:endParaRP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3800" dirty="0"/>
              <a:t>Notes: </a:t>
            </a:r>
            <a:r>
              <a:rPr kumimoji="1" lang="en-US" sz="3800" dirty="0" smtClean="0"/>
              <a:t>  Requires </a:t>
            </a:r>
            <a:r>
              <a:rPr kumimoji="1" lang="en-US" sz="3800" dirty="0"/>
              <a:t>that I know the column names (Use DESCRIBE </a:t>
            </a:r>
            <a:r>
              <a:rPr kumimoji="1" lang="en-US" sz="3800" b="1" i="1" dirty="0"/>
              <a:t>table</a:t>
            </a:r>
            <a:r>
              <a:rPr kumimoji="1" lang="en-US" sz="3800" dirty="0"/>
              <a:t>)</a:t>
            </a:r>
          </a:p>
          <a:p>
            <a:pPr defTabSz="912813">
              <a:tabLst>
                <a:tab pos="912813" algn="l"/>
              </a:tabLst>
            </a:pPr>
            <a:r>
              <a:rPr kumimoji="1" lang="en-US" sz="3800" dirty="0"/>
              <a:t>	Columns can be returned in any order</a:t>
            </a:r>
          </a:p>
          <a:p>
            <a:pPr defTabSz="912813">
              <a:tabLst>
                <a:tab pos="912813" algn="l"/>
              </a:tabLst>
            </a:pPr>
            <a:r>
              <a:rPr kumimoji="1" lang="en-US" sz="3800" dirty="0"/>
              <a:t>	This is how I expect you to code – notice spacing and CAPS</a:t>
            </a:r>
            <a:r>
              <a:rPr kumimoji="1" lang="en-US" dirty="0"/>
              <a:t>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290565"/>
            <a:ext cx="8229600" cy="1143000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3038" indent="-173038" fontAlgn="auto">
              <a:spcAft>
                <a:spcPts val="0"/>
              </a:spcAft>
            </a:pPr>
            <a:r>
              <a:rPr lang="en-US" b="1" dirty="0">
                <a:latin typeface="Times New Roman" pitchFamily="18" charset="0"/>
              </a:rPr>
              <a:t>The </a:t>
            </a:r>
            <a:r>
              <a:rPr lang="en-US" b="1" i="1" dirty="0">
                <a:latin typeface="Times New Roman" pitchFamily="18" charset="0"/>
              </a:rPr>
              <a:t>SELECT</a:t>
            </a:r>
            <a:r>
              <a:rPr lang="en-US" b="1" dirty="0">
                <a:latin typeface="Times New Roman" pitchFamily="18" charset="0"/>
              </a:rPr>
              <a:t> Clause - </a:t>
            </a:r>
            <a:r>
              <a:rPr lang="en-US" b="1" dirty="0">
                <a:solidFill>
                  <a:srgbClr val="CC3300"/>
                </a:solidFill>
                <a:latin typeface="Times New Roman" pitchFamily="18" charset="0"/>
              </a:rPr>
              <a:t>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A1A627-415D-4EB1-AA06-8B3651586F4A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72456" y="274638"/>
            <a:ext cx="7257144" cy="1143000"/>
          </a:xfr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173038" indent="-173038"/>
            <a:r>
              <a:rPr kumimoji="1" lang="en-US" b="1" dirty="0"/>
              <a:t>The SELECT Clause - Column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72456" y="1600200"/>
            <a:ext cx="7257143" cy="4525963"/>
          </a:xfrm>
        </p:spPr>
        <p:txBody>
          <a:bodyPr>
            <a:normAutofit fontScale="55000" lnSpcReduction="20000"/>
          </a:bodyPr>
          <a:lstStyle/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b="1" i="1" dirty="0">
                <a:solidFill>
                  <a:srgbClr val="CC0000"/>
                </a:solidFill>
                <a:sym typeface="Symbol" pitchFamily="18" charset="2"/>
              </a:rPr>
              <a:t>Question:</a:t>
            </a:r>
          </a:p>
          <a:p>
            <a:pPr defTabSz="912813">
              <a:tabLst>
                <a:tab pos="912813" algn="l"/>
              </a:tabLst>
            </a:pPr>
            <a:r>
              <a:rPr kumimoji="1" lang="en-US" dirty="0">
                <a:sym typeface="Symbol" pitchFamily="18" charset="2"/>
              </a:rPr>
              <a:t>	</a:t>
            </a:r>
            <a:r>
              <a:rPr kumimoji="1" lang="en-US" dirty="0"/>
              <a:t>List the CITY column of all rows in the Offices table</a:t>
            </a:r>
          </a:p>
          <a:p>
            <a:pPr defTabSz="912813">
              <a:tabLst>
                <a:tab pos="912813" algn="l"/>
              </a:tabLst>
            </a:pPr>
            <a:endParaRPr kumimoji="1" lang="en-US" dirty="0"/>
          </a:p>
          <a:p>
            <a:pPr defTabSz="912813">
              <a:tabLst>
                <a:tab pos="912813" algn="l"/>
              </a:tabLst>
            </a:pPr>
            <a:endParaRPr kumimoji="1" lang="en-US" sz="1100" dirty="0"/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b="1" i="1" dirty="0">
                <a:solidFill>
                  <a:srgbClr val="CC0000"/>
                </a:solidFill>
              </a:rPr>
              <a:t>Query:</a:t>
            </a:r>
            <a:endParaRPr kumimoji="1" lang="en-US" b="1" i="1" dirty="0"/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dirty="0"/>
              <a:t>	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SELECT City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	FROM   Offices;</a:t>
            </a:r>
          </a:p>
          <a:p>
            <a:pPr defTabSz="912813">
              <a:tabLst>
                <a:tab pos="912813" algn="l"/>
              </a:tabLst>
            </a:pPr>
            <a:endParaRPr kumimoji="1" lang="en-US" b="1" dirty="0">
              <a:solidFill>
                <a:srgbClr val="0000CC"/>
              </a:solidFill>
              <a:latin typeface="Courier New" pitchFamily="49" charset="0"/>
            </a:endParaRP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b="1" i="1" dirty="0">
                <a:solidFill>
                  <a:srgbClr val="CC0000"/>
                </a:solidFill>
              </a:rPr>
              <a:t>Result:</a:t>
            </a:r>
            <a:endParaRPr kumimoji="1" lang="en-US" b="1" i="1" dirty="0">
              <a:solidFill>
                <a:srgbClr val="FF9966"/>
              </a:solidFill>
            </a:endParaRP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2000" dirty="0">
                <a:latin typeface="Courier New" pitchFamily="49" charset="0"/>
              </a:rPr>
              <a:t>CITY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2000" dirty="0">
                <a:latin typeface="Courier New" pitchFamily="49" charset="0"/>
              </a:rPr>
              <a:t>---------------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2000" dirty="0">
                <a:latin typeface="Courier New" pitchFamily="49" charset="0"/>
              </a:rPr>
              <a:t>Denver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2000" dirty="0">
                <a:latin typeface="Courier New" pitchFamily="49" charset="0"/>
              </a:rPr>
              <a:t>New York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2000" dirty="0">
                <a:latin typeface="Courier New" pitchFamily="49" charset="0"/>
              </a:rPr>
              <a:t>Chicago</a:t>
            </a:r>
          </a:p>
          <a:p>
            <a:pPr defTabSz="912813">
              <a:tabLst>
                <a:tab pos="912813" algn="l"/>
              </a:tabLst>
            </a:pPr>
            <a:endParaRPr kumimoji="1" lang="en-US" sz="2000" dirty="0">
              <a:latin typeface="Courier New" pitchFamily="49" charset="0"/>
            </a:endParaRPr>
          </a:p>
          <a:p>
            <a:pPr defTabSz="912813">
              <a:tabLst>
                <a:tab pos="912813" algn="l"/>
              </a:tabLst>
            </a:pPr>
            <a:r>
              <a:rPr kumimoji="1" lang="en-US" dirty="0"/>
              <a:t>Note: 	Any combination of columns can be returned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9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734B0D-D81E-4421-BFBD-E931B9A079E3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51542" y="274638"/>
            <a:ext cx="7678057" cy="1143000"/>
          </a:xfr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173038" indent="-173038"/>
            <a:r>
              <a:rPr kumimoji="1" lang="en-US" b="1" dirty="0"/>
              <a:t>The SELECT Clause - Constant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11199" y="1417638"/>
            <a:ext cx="7518400" cy="4525963"/>
          </a:xfrm>
        </p:spPr>
        <p:txBody>
          <a:bodyPr>
            <a:normAutofit fontScale="92500" lnSpcReduction="10000"/>
          </a:bodyPr>
          <a:lstStyle/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2400" b="1" i="1" dirty="0">
                <a:solidFill>
                  <a:srgbClr val="CC0000"/>
                </a:solidFill>
                <a:sym typeface="Symbol" pitchFamily="18" charset="2"/>
              </a:rPr>
              <a:t>Question:</a:t>
            </a:r>
          </a:p>
          <a:p>
            <a:pPr defTabSz="912813">
              <a:tabLst>
                <a:tab pos="912813" algn="l"/>
              </a:tabLst>
            </a:pPr>
            <a:r>
              <a:rPr kumimoji="1" lang="en-US" dirty="0" smtClean="0"/>
              <a:t>List </a:t>
            </a:r>
            <a:r>
              <a:rPr kumimoji="1" lang="en-US" dirty="0"/>
              <a:t>the CITY column of all rows in the Offices table with a </a:t>
            </a:r>
            <a:r>
              <a:rPr kumimoji="1" lang="en-US" dirty="0" smtClean="0"/>
              <a:t>constant</a:t>
            </a:r>
            <a:endParaRPr kumimoji="1" lang="en-US" sz="2400" dirty="0"/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2400" b="1" i="1" dirty="0">
                <a:solidFill>
                  <a:srgbClr val="CC0000"/>
                </a:solidFill>
              </a:rPr>
              <a:t>Query:</a:t>
            </a:r>
            <a:endParaRPr kumimoji="1" lang="en-US" sz="2400" b="1" i="1" dirty="0"/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2400" dirty="0"/>
              <a:t>	</a:t>
            </a:r>
            <a:r>
              <a:rPr kumimoji="1" lang="en-US" b="1" dirty="0" smtClean="0">
                <a:solidFill>
                  <a:srgbClr val="0000CC"/>
                </a:solidFill>
                <a:latin typeface="Courier New" pitchFamily="49" charset="0"/>
              </a:rPr>
              <a:t>SELECT 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'City Name Is', City 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	FROM   Offices;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2400" b="1" i="1" dirty="0" smtClean="0">
                <a:solidFill>
                  <a:srgbClr val="CC0000"/>
                </a:solidFill>
              </a:rPr>
              <a:t>Result</a:t>
            </a:r>
            <a:r>
              <a:rPr kumimoji="1" lang="en-US" sz="2400" b="1" i="1" dirty="0">
                <a:solidFill>
                  <a:srgbClr val="CC0000"/>
                </a:solidFill>
              </a:rPr>
              <a:t>: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1600" dirty="0" smtClean="0">
                <a:latin typeface="Courier New" pitchFamily="49" charset="0"/>
              </a:rPr>
              <a:t>'CITYNAMEIS</a:t>
            </a:r>
            <a:r>
              <a:rPr kumimoji="1" lang="en-US" sz="1600" dirty="0">
                <a:latin typeface="Courier New" pitchFamily="49" charset="0"/>
              </a:rPr>
              <a:t>' CITY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1600" dirty="0">
                <a:latin typeface="Courier New" pitchFamily="49" charset="0"/>
              </a:rPr>
              <a:t>------------ ---------------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1600" dirty="0">
                <a:latin typeface="Courier New" pitchFamily="49" charset="0"/>
              </a:rPr>
              <a:t>City Name Is Denver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1600" dirty="0">
                <a:latin typeface="Courier New" pitchFamily="49" charset="0"/>
              </a:rPr>
              <a:t>City Name Is New York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1600" dirty="0">
                <a:latin typeface="Courier New" pitchFamily="49" charset="0"/>
              </a:rPr>
              <a:t>City Name Is Chicago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3038" indent="-173038"/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506311"/>
            <a:ext cx="7886700" cy="4351339"/>
          </a:xfrm>
        </p:spPr>
        <p:txBody>
          <a:bodyPr>
            <a:normAutofit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dirty="0" smtClean="0"/>
              <a:t>SQL </a:t>
            </a:r>
            <a:r>
              <a:rPr lang="en-US" dirty="0"/>
              <a:t>(Structured Query Language) is a tool used for every aspect of database implementation.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dirty="0" smtClean="0"/>
              <a:t>SQL </a:t>
            </a:r>
            <a:r>
              <a:rPr lang="en-US" dirty="0"/>
              <a:t>is used to retrieve data from databases, handle queries requested by users, keep the database secure, add/delete users from the database, and so on.  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dirty="0" smtClean="0"/>
              <a:t>When </a:t>
            </a:r>
            <a:r>
              <a:rPr lang="en-US" dirty="0"/>
              <a:t>a user requests data, he/she sends out a query using SQL.  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dirty="0" smtClean="0"/>
              <a:t>The </a:t>
            </a:r>
            <a:r>
              <a:rPr lang="en-US" dirty="0"/>
              <a:t>DBMS will process this SQL request and returns the required data to the user. 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endParaRPr lang="en-US" sz="1100" dirty="0"/>
          </a:p>
          <a:p>
            <a:endParaRPr lang="en-US" dirty="0"/>
          </a:p>
        </p:txBody>
      </p:sp>
      <p:sp>
        <p:nvSpPr>
          <p:cNvPr id="30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21943F-F109-4F48-BC49-7F140D91C529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489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5E095D-842F-48B5-8113-8DC108F22CDC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20914" y="274638"/>
            <a:ext cx="7808686" cy="1143000"/>
          </a:xfr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173038" indent="-173038"/>
            <a:r>
              <a:rPr kumimoji="1" lang="en-US" b="1" dirty="0"/>
              <a:t>The SELECT Clause - Expression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580571" y="1417638"/>
            <a:ext cx="7649029" cy="4525963"/>
          </a:xfrm>
        </p:spPr>
        <p:txBody>
          <a:bodyPr>
            <a:normAutofit fontScale="62500" lnSpcReduction="20000"/>
          </a:bodyPr>
          <a:lstStyle/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4400" b="1" i="1" dirty="0">
                <a:solidFill>
                  <a:srgbClr val="CC0000"/>
                </a:solidFill>
                <a:sym typeface="Symbol" pitchFamily="18" charset="2"/>
              </a:rPr>
              <a:t>Question:</a:t>
            </a:r>
          </a:p>
          <a:p>
            <a:pPr defTabSz="912813">
              <a:tabLst>
                <a:tab pos="912813" algn="l"/>
              </a:tabLst>
            </a:pPr>
            <a:r>
              <a:rPr kumimoji="1" lang="en-US" sz="4400" dirty="0" smtClean="0"/>
              <a:t>Find </a:t>
            </a:r>
            <a:r>
              <a:rPr kumimoji="1" lang="en-US" sz="4400" dirty="0"/>
              <a:t>out how far away the cities are from their target.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4400" b="1" i="1" dirty="0" smtClean="0">
                <a:solidFill>
                  <a:srgbClr val="CC0000"/>
                </a:solidFill>
              </a:rPr>
              <a:t>Query</a:t>
            </a:r>
            <a:r>
              <a:rPr kumimoji="1" lang="en-US" sz="4400" b="1" i="1" dirty="0">
                <a:solidFill>
                  <a:srgbClr val="CC0000"/>
                </a:solidFill>
              </a:rPr>
              <a:t>:</a:t>
            </a:r>
            <a:endParaRPr kumimoji="1" lang="en-US" sz="4400" b="1" i="1" dirty="0"/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4400" dirty="0"/>
              <a:t>	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SELECT City, Target-Sales 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	FROM   Offices;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4400" b="1" i="1" dirty="0" smtClean="0">
                <a:solidFill>
                  <a:srgbClr val="CC0000"/>
                </a:solidFill>
              </a:rPr>
              <a:t>Result</a:t>
            </a:r>
            <a:r>
              <a:rPr kumimoji="1" lang="en-US" sz="4400" b="1" i="1" dirty="0">
                <a:solidFill>
                  <a:srgbClr val="CC0000"/>
                </a:solidFill>
              </a:rPr>
              <a:t>: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dirty="0" smtClean="0">
                <a:latin typeface="Courier New" pitchFamily="49" charset="0"/>
              </a:rPr>
              <a:t>CITY            </a:t>
            </a:r>
            <a:r>
              <a:rPr kumimoji="1" lang="en-US" dirty="0">
                <a:latin typeface="Courier New" pitchFamily="49" charset="0"/>
              </a:rPr>
              <a:t>TARGET-SALES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dirty="0">
                <a:latin typeface="Courier New" pitchFamily="49" charset="0"/>
              </a:rPr>
              <a:t>--------------- ------------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dirty="0">
                <a:latin typeface="Courier New" pitchFamily="49" charset="0"/>
              </a:rPr>
              <a:t>Denver                113958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dirty="0">
                <a:latin typeface="Courier New" pitchFamily="49" charset="0"/>
              </a:rPr>
              <a:t>New York             -117637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dirty="0">
                <a:latin typeface="Courier New" pitchFamily="49" charset="0"/>
              </a:rPr>
              <a:t>Chicago                64958</a:t>
            </a:r>
          </a:p>
          <a:p>
            <a:pPr defTabSz="912813">
              <a:tabLst>
                <a:tab pos="912813" algn="l"/>
              </a:tabLst>
            </a:pPr>
            <a:endParaRPr kumimoji="1"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25387B-2F39-4BAE-A19A-7F531888655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96686" y="274638"/>
            <a:ext cx="7532914" cy="1143000"/>
          </a:xfr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173038" indent="-173038"/>
            <a:r>
              <a:rPr kumimoji="1" lang="en-US" b="1" dirty="0"/>
              <a:t>The SELECT Clause – Renaming Columns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98286" y="1624013"/>
            <a:ext cx="8229600" cy="4525963"/>
          </a:xfrm>
        </p:spPr>
        <p:txBody>
          <a:bodyPr>
            <a:normAutofit/>
          </a:bodyPr>
          <a:lstStyle/>
          <a:p>
            <a:pPr defTabSz="912813">
              <a:tabLst>
                <a:tab pos="912813" algn="l"/>
              </a:tabLst>
            </a:pPr>
            <a:r>
              <a:rPr kumimoji="1" lang="en-US" dirty="0"/>
              <a:t>Any column can be renamed using the ‘AS’ clause.</a:t>
            </a:r>
          </a:p>
          <a:p>
            <a:pPr defTabSz="912813">
              <a:tabLst>
                <a:tab pos="912813" algn="l"/>
              </a:tabLst>
            </a:pPr>
            <a:r>
              <a:rPr kumimoji="1" lang="en-US" dirty="0" smtClean="0"/>
              <a:t>Most </a:t>
            </a:r>
            <a:r>
              <a:rPr kumimoji="1" lang="en-US" dirty="0"/>
              <a:t>often used when:</a:t>
            </a:r>
          </a:p>
          <a:p>
            <a:pPr lvl="1" defTabSz="912813">
              <a:tabLst>
                <a:tab pos="912813" algn="l"/>
              </a:tabLst>
            </a:pPr>
            <a:r>
              <a:rPr kumimoji="1" lang="en-US" dirty="0" smtClean="0"/>
              <a:t>Column </a:t>
            </a:r>
            <a:r>
              <a:rPr kumimoji="1" lang="en-US" dirty="0"/>
              <a:t>name on table is not meaningful</a:t>
            </a:r>
          </a:p>
          <a:p>
            <a:pPr lvl="1" defTabSz="912813">
              <a:tabLst>
                <a:tab pos="912813" algn="l"/>
              </a:tabLst>
            </a:pPr>
            <a:r>
              <a:rPr kumimoji="1" lang="en-US" dirty="0" smtClean="0"/>
              <a:t>Column </a:t>
            </a:r>
            <a:r>
              <a:rPr kumimoji="1" lang="en-US" dirty="0"/>
              <a:t>is an expression</a:t>
            </a:r>
          </a:p>
          <a:p>
            <a:pPr lvl="2" defTabSz="912813">
              <a:tabLst>
                <a:tab pos="912813" algn="l"/>
              </a:tabLst>
            </a:pPr>
            <a:r>
              <a:rPr kumimoji="1" lang="en-US" sz="2800" dirty="0" smtClean="0"/>
              <a:t>Expression </a:t>
            </a:r>
            <a:r>
              <a:rPr kumimoji="1" lang="en-US" sz="2800" dirty="0"/>
              <a:t>appears as column heading, may not </a:t>
            </a:r>
            <a:r>
              <a:rPr kumimoji="1" lang="en-US" sz="2800" dirty="0" smtClean="0"/>
              <a:t>see the </a:t>
            </a:r>
            <a:r>
              <a:rPr kumimoji="1" lang="en-US" sz="2800" dirty="0"/>
              <a:t>entire thing…</a:t>
            </a:r>
          </a:p>
          <a:p>
            <a:pPr defTabSz="912813">
              <a:tabLst>
                <a:tab pos="912813" algn="l"/>
              </a:tabLst>
            </a:pPr>
            <a:r>
              <a:rPr kumimoji="1" lang="en-US" dirty="0" smtClean="0"/>
              <a:t>Syntax</a:t>
            </a:r>
            <a:r>
              <a:rPr kumimoji="1" lang="en-US" dirty="0"/>
              <a:t>:  </a:t>
            </a:r>
          </a:p>
          <a:p>
            <a:pPr marL="457200" lvl="1" indent="0" defTabSz="912813">
              <a:buNone/>
              <a:tabLst>
                <a:tab pos="912813" algn="l"/>
              </a:tabLst>
            </a:pPr>
            <a:r>
              <a:rPr kumimoji="1" lang="en-US" sz="3300" b="1" dirty="0" smtClean="0">
                <a:solidFill>
                  <a:srgbClr val="0000CC"/>
                </a:solidFill>
                <a:latin typeface="Courier New" pitchFamily="49" charset="0"/>
              </a:rPr>
              <a:t>SELECT </a:t>
            </a:r>
            <a:r>
              <a:rPr kumimoji="1" lang="en-US" sz="3300" b="1" dirty="0">
                <a:solidFill>
                  <a:srgbClr val="0000CC"/>
                </a:solidFill>
                <a:latin typeface="Courier New" pitchFamily="49" charset="0"/>
              </a:rPr>
              <a:t>column AS heading</a:t>
            </a:r>
            <a:endParaRPr kumimoji="1" lang="en-US" b="1" dirty="0">
              <a:solidFill>
                <a:srgbClr val="0000CC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6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0666A6-8AB4-4E35-B429-23C0B4FC5775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38628" y="274638"/>
            <a:ext cx="7590972" cy="1143000"/>
          </a:xfr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173038" indent="-173038"/>
            <a:r>
              <a:rPr kumimoji="1" lang="en-US" b="1" dirty="0"/>
              <a:t>The SELECT Clause – Renaming Columns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38628" y="1417638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defTabSz="912813">
              <a:tabLst>
                <a:tab pos="912813" algn="l"/>
              </a:tabLst>
            </a:pPr>
            <a:r>
              <a:rPr kumimoji="1" lang="en-US" dirty="0"/>
              <a:t>If the new heading is a single word: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b="1" i="1" dirty="0" smtClean="0">
                <a:solidFill>
                  <a:srgbClr val="CC0000"/>
                </a:solidFill>
              </a:rPr>
              <a:t>Query</a:t>
            </a:r>
            <a:r>
              <a:rPr kumimoji="1" lang="en-US" b="1" i="1" dirty="0">
                <a:solidFill>
                  <a:srgbClr val="CC0000"/>
                </a:solidFill>
              </a:rPr>
              <a:t>:</a:t>
            </a:r>
            <a:endParaRPr kumimoji="1" lang="en-US" b="1" i="1" dirty="0"/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dirty="0"/>
              <a:t>	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SELECT City AS Location 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	FROM    Offices;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b="1" i="1" dirty="0" smtClean="0">
                <a:solidFill>
                  <a:srgbClr val="CC0000"/>
                </a:solidFill>
              </a:rPr>
              <a:t>Result</a:t>
            </a:r>
            <a:r>
              <a:rPr kumimoji="1" lang="en-US" b="1" i="1" dirty="0">
                <a:solidFill>
                  <a:srgbClr val="CC0000"/>
                </a:solidFill>
              </a:rPr>
              <a:t>: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2000" dirty="0" smtClean="0">
                <a:latin typeface="Courier New" pitchFamily="49" charset="0"/>
              </a:rPr>
              <a:t>Location</a:t>
            </a:r>
            <a:endParaRPr kumimoji="1" lang="en-US" sz="2000" dirty="0">
              <a:latin typeface="Courier New" pitchFamily="49" charset="0"/>
            </a:endParaRP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2000" dirty="0">
                <a:latin typeface="Courier New" pitchFamily="49" charset="0"/>
              </a:rPr>
              <a:t>--------------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2000" dirty="0">
                <a:latin typeface="Courier New" pitchFamily="49" charset="0"/>
              </a:rPr>
              <a:t>Denver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2000" dirty="0">
                <a:latin typeface="Courier New" pitchFamily="49" charset="0"/>
              </a:rPr>
              <a:t>New York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2000" dirty="0">
                <a:latin typeface="Courier New" pitchFamily="49" charset="0"/>
              </a:rPr>
              <a:t>Chicago	</a:t>
            </a:r>
          </a:p>
          <a:p>
            <a:pPr defTabSz="912813">
              <a:tabLst>
                <a:tab pos="912813" algn="l"/>
              </a:tabLst>
            </a:pPr>
            <a:endParaRPr kumimoji="1" lang="en-US" sz="2000" dirty="0">
              <a:latin typeface="Courier New" pitchFamily="49" charset="0"/>
            </a:endParaRPr>
          </a:p>
          <a:p>
            <a:pPr defTabSz="912813">
              <a:tabLst>
                <a:tab pos="912813" algn="l"/>
              </a:tabLst>
            </a:pPr>
            <a:r>
              <a:rPr kumimoji="1" lang="en-US" dirty="0" smtClean="0"/>
              <a:t>Note</a:t>
            </a:r>
            <a:r>
              <a:rPr kumimoji="1" lang="en-US" dirty="0"/>
              <a:t>: </a:t>
            </a:r>
            <a:r>
              <a:rPr kumimoji="1" lang="en-US" dirty="0" smtClean="0"/>
              <a:t> in some DBMS systems, case will not be met.  Next slide addresses this.</a:t>
            </a:r>
            <a:endParaRPr kumimoji="1"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9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93BF1B-5695-4E70-9FD0-4089CCB64E4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4114" y="274638"/>
            <a:ext cx="7605486" cy="1143000"/>
          </a:xfr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173038" indent="-173038"/>
            <a:r>
              <a:rPr kumimoji="1" lang="en-US" b="1" dirty="0"/>
              <a:t>The SELECT Clause – Renaming Columns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522514" y="1417638"/>
            <a:ext cx="8229600" cy="4330019"/>
          </a:xfrm>
        </p:spPr>
        <p:txBody>
          <a:bodyPr>
            <a:normAutofit fontScale="77500" lnSpcReduction="20000"/>
          </a:bodyPr>
          <a:lstStyle/>
          <a:p>
            <a:pPr defTabSz="912813">
              <a:tabLst>
                <a:tab pos="912813" algn="l"/>
              </a:tabLst>
            </a:pPr>
            <a:r>
              <a:rPr kumimoji="1" lang="en-US" dirty="0"/>
              <a:t>If the new heading is a single word and you want to maintain </a:t>
            </a:r>
            <a:r>
              <a:rPr kumimoji="1" lang="en-US" dirty="0" smtClean="0"/>
              <a:t>case (DBMS Specific issue):</a:t>
            </a:r>
            <a:endParaRPr kumimoji="1" lang="en-US" dirty="0"/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b="1" i="1" dirty="0" smtClean="0">
                <a:solidFill>
                  <a:srgbClr val="CC0000"/>
                </a:solidFill>
              </a:rPr>
              <a:t>Query</a:t>
            </a:r>
            <a:r>
              <a:rPr kumimoji="1" lang="en-US" b="1" i="1" dirty="0">
                <a:solidFill>
                  <a:srgbClr val="CC0000"/>
                </a:solidFill>
              </a:rPr>
              <a:t>:</a:t>
            </a:r>
            <a:endParaRPr kumimoji="1" lang="en-US" b="1" i="1" dirty="0"/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dirty="0"/>
              <a:t>	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SELECT City AS "Location" 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	FROM   Offices;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b="1" i="1" dirty="0" smtClean="0">
                <a:solidFill>
                  <a:srgbClr val="CC0000"/>
                </a:solidFill>
              </a:rPr>
              <a:t>Result</a:t>
            </a:r>
            <a:r>
              <a:rPr kumimoji="1" lang="en-US" b="1" i="1" dirty="0">
                <a:solidFill>
                  <a:srgbClr val="CC0000"/>
                </a:solidFill>
              </a:rPr>
              <a:t>:</a:t>
            </a:r>
          </a:p>
          <a:p>
            <a:pPr marL="400050" lvl="1" indent="0" defTabSz="912813">
              <a:buNone/>
              <a:tabLst>
                <a:tab pos="912813" algn="l"/>
              </a:tabLst>
            </a:pPr>
            <a:r>
              <a:rPr kumimoji="1" lang="en-US" sz="2300" dirty="0" smtClean="0">
                <a:latin typeface="Courier New" pitchFamily="49" charset="0"/>
              </a:rPr>
              <a:t>Location</a:t>
            </a:r>
            <a:endParaRPr kumimoji="1" lang="en-US" sz="2300" dirty="0">
              <a:latin typeface="Courier New" pitchFamily="49" charset="0"/>
            </a:endParaRPr>
          </a:p>
          <a:p>
            <a:pPr marL="400050" lvl="1" indent="0" defTabSz="912813">
              <a:buNone/>
              <a:tabLst>
                <a:tab pos="912813" algn="l"/>
              </a:tabLst>
            </a:pPr>
            <a:r>
              <a:rPr kumimoji="1" lang="en-US" sz="2300" dirty="0">
                <a:latin typeface="Courier New" pitchFamily="49" charset="0"/>
              </a:rPr>
              <a:t>--------------</a:t>
            </a:r>
          </a:p>
          <a:p>
            <a:pPr marL="400050" lvl="1" indent="0" defTabSz="912813">
              <a:buNone/>
              <a:tabLst>
                <a:tab pos="912813" algn="l"/>
              </a:tabLst>
            </a:pPr>
            <a:r>
              <a:rPr kumimoji="1" lang="en-US" sz="2300" dirty="0">
                <a:latin typeface="Courier New" pitchFamily="49" charset="0"/>
              </a:rPr>
              <a:t>Denver</a:t>
            </a:r>
          </a:p>
          <a:p>
            <a:pPr marL="400050" lvl="1" indent="0" defTabSz="912813">
              <a:buNone/>
              <a:tabLst>
                <a:tab pos="912813" algn="l"/>
              </a:tabLst>
            </a:pPr>
            <a:r>
              <a:rPr kumimoji="1" lang="en-US" sz="2300" dirty="0">
                <a:latin typeface="Courier New" pitchFamily="49" charset="0"/>
              </a:rPr>
              <a:t>New York</a:t>
            </a:r>
          </a:p>
          <a:p>
            <a:pPr marL="400050" lvl="1" indent="0" defTabSz="912813">
              <a:buNone/>
              <a:tabLst>
                <a:tab pos="912813" algn="l"/>
              </a:tabLst>
            </a:pPr>
            <a:r>
              <a:rPr kumimoji="1" lang="en-US" sz="2300" dirty="0">
                <a:latin typeface="Courier New" pitchFamily="49" charset="0"/>
              </a:rPr>
              <a:t>Chicago	</a:t>
            </a:r>
          </a:p>
          <a:p>
            <a:pPr defTabSz="912813">
              <a:tabLst>
                <a:tab pos="912813" algn="l"/>
              </a:tabLst>
            </a:pPr>
            <a:endParaRPr kumimoji="1" lang="en-US" sz="2000" dirty="0">
              <a:latin typeface="Courier New" pitchFamily="49" charset="0"/>
            </a:endParaRPr>
          </a:p>
          <a:p>
            <a:pPr defTabSz="912813">
              <a:tabLst>
                <a:tab pos="912813" algn="l"/>
              </a:tabLst>
            </a:pPr>
            <a:r>
              <a:rPr kumimoji="1" lang="en-US" dirty="0"/>
              <a:t>Note: You must use double quotes</a:t>
            </a:r>
            <a:r>
              <a:rPr kumimoji="1" lang="en-US" dirty="0" smtClean="0"/>
              <a:t>(" ") </a:t>
            </a:r>
            <a:r>
              <a:rPr kumimoji="1" lang="en-US" dirty="0"/>
              <a:t>when renaming a column as single quotes </a:t>
            </a:r>
            <a:r>
              <a:rPr kumimoji="1" lang="en-US" dirty="0" smtClean="0"/>
              <a:t>(' ') </a:t>
            </a:r>
            <a:r>
              <a:rPr kumimoji="1" lang="en-US" dirty="0"/>
              <a:t>will cause an error</a:t>
            </a:r>
            <a:r>
              <a:rPr kumimoji="1" lang="en-US" dirty="0" smtClean="0"/>
              <a:t>.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3997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8B6D0D-8404-4077-BF7E-584BBC34B0EA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95085" y="274638"/>
            <a:ext cx="7920265" cy="1143000"/>
          </a:xfr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173038" indent="-173038"/>
            <a:r>
              <a:rPr kumimoji="1" lang="en-US" b="1" dirty="0"/>
              <a:t>The SELECT Clause – Renaming Columns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595086" y="1541464"/>
            <a:ext cx="8229600" cy="4046536"/>
          </a:xfrm>
        </p:spPr>
        <p:txBody>
          <a:bodyPr>
            <a:normAutofit fontScale="92500" lnSpcReduction="20000"/>
          </a:bodyPr>
          <a:lstStyle/>
          <a:p>
            <a:pPr defTabSz="912813">
              <a:tabLst>
                <a:tab pos="912813" algn="l"/>
              </a:tabLst>
            </a:pPr>
            <a:r>
              <a:rPr kumimoji="1" lang="en-US" sz="2400" dirty="0"/>
              <a:t>If the new heading contains spaces or special characters: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2400" b="1" i="1" dirty="0" smtClean="0">
                <a:solidFill>
                  <a:srgbClr val="CC0000"/>
                </a:solidFill>
              </a:rPr>
              <a:t>Query</a:t>
            </a:r>
            <a:r>
              <a:rPr kumimoji="1" lang="en-US" sz="2400" b="1" i="1" dirty="0">
                <a:solidFill>
                  <a:srgbClr val="CC0000"/>
                </a:solidFill>
              </a:rPr>
              <a:t>:</a:t>
            </a:r>
            <a:endParaRPr kumimoji="1" lang="en-US" sz="2400" b="1" i="1" dirty="0"/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2400" dirty="0"/>
              <a:t>	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SELECT City AS "Location is" 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	FROM   Offices;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2400" b="1" i="1" dirty="0" smtClean="0">
                <a:solidFill>
                  <a:srgbClr val="CC0000"/>
                </a:solidFill>
              </a:rPr>
              <a:t>Result:</a:t>
            </a:r>
            <a:endParaRPr kumimoji="1" lang="en-US" sz="2400" b="1" i="1" dirty="0">
              <a:solidFill>
                <a:srgbClr val="FF9966"/>
              </a:solidFill>
            </a:endParaRPr>
          </a:p>
          <a:p>
            <a:pPr marL="400050" lvl="1" indent="0" defTabSz="912813">
              <a:buNone/>
              <a:tabLst>
                <a:tab pos="912813" algn="l"/>
              </a:tabLst>
            </a:pPr>
            <a:r>
              <a:rPr kumimoji="1" lang="en-US" sz="1700" dirty="0">
                <a:latin typeface="Courier New" pitchFamily="49" charset="0"/>
              </a:rPr>
              <a:t>Location is</a:t>
            </a:r>
          </a:p>
          <a:p>
            <a:pPr marL="400050" lvl="1" indent="0" defTabSz="912813">
              <a:buNone/>
              <a:tabLst>
                <a:tab pos="912813" algn="l"/>
              </a:tabLst>
            </a:pPr>
            <a:r>
              <a:rPr kumimoji="1" lang="en-US" sz="1700" dirty="0">
                <a:latin typeface="Courier New" pitchFamily="49" charset="0"/>
              </a:rPr>
              <a:t>---------------</a:t>
            </a:r>
          </a:p>
          <a:p>
            <a:pPr marL="400050" lvl="1" indent="0" defTabSz="912813">
              <a:buNone/>
              <a:tabLst>
                <a:tab pos="912813" algn="l"/>
              </a:tabLst>
            </a:pPr>
            <a:r>
              <a:rPr kumimoji="1" lang="en-US" sz="1700" dirty="0">
                <a:latin typeface="Courier New" pitchFamily="49" charset="0"/>
              </a:rPr>
              <a:t>Denver</a:t>
            </a:r>
          </a:p>
          <a:p>
            <a:pPr marL="400050" lvl="1" indent="0" defTabSz="912813">
              <a:buNone/>
              <a:tabLst>
                <a:tab pos="912813" algn="l"/>
              </a:tabLst>
            </a:pPr>
            <a:r>
              <a:rPr kumimoji="1" lang="en-US" sz="1700" dirty="0">
                <a:latin typeface="Courier New" pitchFamily="49" charset="0"/>
              </a:rPr>
              <a:t>New York</a:t>
            </a:r>
          </a:p>
          <a:p>
            <a:pPr marL="400050" lvl="1" indent="0" defTabSz="912813">
              <a:buNone/>
              <a:tabLst>
                <a:tab pos="912813" algn="l"/>
              </a:tabLst>
            </a:pPr>
            <a:r>
              <a:rPr kumimoji="1" lang="en-US" sz="1700" dirty="0">
                <a:latin typeface="Courier New" pitchFamily="49" charset="0"/>
              </a:rPr>
              <a:t>Chicago</a:t>
            </a:r>
          </a:p>
          <a:p>
            <a:pPr marL="0" indent="0" defTabSz="912813">
              <a:buNone/>
              <a:tabLst>
                <a:tab pos="912813" algn="l"/>
              </a:tabLst>
            </a:pPr>
            <a:r>
              <a:rPr kumimoji="1" lang="en-US" sz="2400" dirty="0" smtClean="0"/>
              <a:t>Notes</a:t>
            </a:r>
            <a:r>
              <a:rPr kumimoji="1" lang="en-US" sz="2400" dirty="0"/>
              <a:t>: 	</a:t>
            </a:r>
          </a:p>
          <a:p>
            <a:pPr lvl="1" defTabSz="912813">
              <a:buFontTx/>
              <a:buChar char="•"/>
              <a:tabLst>
                <a:tab pos="912813" algn="l"/>
              </a:tabLst>
            </a:pPr>
            <a:r>
              <a:rPr kumimoji="1" lang="en-US" sz="2400" dirty="0"/>
              <a:t>You must use double quotes</a:t>
            </a:r>
            <a:r>
              <a:rPr kumimoji="1" lang="en-US" sz="2400" dirty="0" smtClean="0"/>
              <a:t>(" ") </a:t>
            </a:r>
            <a:r>
              <a:rPr kumimoji="1" lang="en-US" sz="2400" dirty="0"/>
              <a:t>as singles will cause an error.</a:t>
            </a:r>
          </a:p>
          <a:p>
            <a:pPr lvl="1" defTabSz="912813">
              <a:buFontTx/>
              <a:buChar char="•"/>
              <a:tabLst>
                <a:tab pos="912813" algn="l"/>
              </a:tabLst>
            </a:pPr>
            <a:r>
              <a:rPr kumimoji="1" lang="en-US" sz="2400" dirty="0"/>
              <a:t>Since quotes are used, case is maintained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9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3038" indent="-173038" defTabSz="917575">
              <a:tabLst>
                <a:tab pos="912813" algn="l"/>
                <a:tab pos="1825625" algn="l"/>
                <a:tab pos="2805113" algn="l"/>
                <a:tab pos="3651250" algn="l"/>
                <a:tab pos="4749800" algn="l"/>
                <a:tab pos="5715000" algn="l"/>
                <a:tab pos="6230938" algn="l"/>
              </a:tabLst>
            </a:pPr>
            <a:r>
              <a:rPr kumimoji="1" lang="en-US" b="1" dirty="0"/>
              <a:t>The </a:t>
            </a:r>
            <a:r>
              <a:rPr kumimoji="1" lang="en-US" sz="4800" b="1" dirty="0">
                <a:solidFill>
                  <a:srgbClr val="0000CC"/>
                </a:solidFill>
                <a:latin typeface="Courier New" pitchFamily="49" charset="0"/>
              </a:rPr>
              <a:t>FROM</a:t>
            </a:r>
            <a:r>
              <a:rPr kumimoji="1" lang="en-US" b="1" dirty="0"/>
              <a:t>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3038" indent="-173038" defTabSz="917575">
              <a:buClr>
                <a:srgbClr val="CC0000"/>
              </a:buClr>
              <a:buFontTx/>
              <a:buChar char="•"/>
              <a:tabLst>
                <a:tab pos="912813" algn="l"/>
                <a:tab pos="1825625" algn="l"/>
                <a:tab pos="2805113" algn="l"/>
                <a:tab pos="3651250" algn="l"/>
                <a:tab pos="4749800" algn="l"/>
                <a:tab pos="5715000" algn="l"/>
                <a:tab pos="6230938" algn="l"/>
              </a:tabLst>
            </a:pPr>
            <a:r>
              <a:rPr kumimoji="1" lang="en-US" dirty="0" smtClean="0"/>
              <a:t>The 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FROM</a:t>
            </a:r>
            <a:r>
              <a:rPr kumimoji="1" lang="en-US" dirty="0"/>
              <a:t> clause specifies which table(s) we are querying from. </a:t>
            </a:r>
            <a:endParaRPr kumimoji="1" lang="en-US" dirty="0" smtClean="0"/>
          </a:p>
          <a:p>
            <a:pPr marL="173038" indent="-173038" defTabSz="917575">
              <a:buClr>
                <a:srgbClr val="CC0000"/>
              </a:buClr>
              <a:buFontTx/>
              <a:buChar char="•"/>
              <a:tabLst>
                <a:tab pos="912813" algn="l"/>
                <a:tab pos="1825625" algn="l"/>
                <a:tab pos="2805113" algn="l"/>
                <a:tab pos="3651250" algn="l"/>
                <a:tab pos="4749800" algn="l"/>
                <a:tab pos="5715000" algn="l"/>
                <a:tab pos="6230938" algn="l"/>
              </a:tabLst>
            </a:pPr>
            <a:endParaRPr kumimoji="1" lang="en-US" dirty="0"/>
          </a:p>
          <a:p>
            <a:pPr marL="173038" indent="-173038" defTabSz="917575">
              <a:buClr>
                <a:srgbClr val="CC0000"/>
              </a:buClr>
              <a:buFontTx/>
              <a:buChar char="•"/>
              <a:tabLst>
                <a:tab pos="912813" algn="l"/>
                <a:tab pos="1825625" algn="l"/>
                <a:tab pos="2805113" algn="l"/>
                <a:tab pos="3651250" algn="l"/>
                <a:tab pos="4749800" algn="l"/>
                <a:tab pos="5715000" algn="l"/>
                <a:tab pos="6230938" algn="l"/>
              </a:tabLst>
            </a:pPr>
            <a:r>
              <a:rPr kumimoji="1" lang="en-US" dirty="0" smtClean="0"/>
              <a:t>In </a:t>
            </a:r>
            <a:r>
              <a:rPr kumimoji="1" lang="en-US" dirty="0"/>
              <a:t>this lecture we work with single table. </a:t>
            </a:r>
            <a:r>
              <a:rPr kumimoji="1" lang="en-US" dirty="0" smtClean="0"/>
              <a:t>In future database and programming courses,  you will do “join” queries, </a:t>
            </a:r>
            <a:r>
              <a:rPr kumimoji="1" lang="en-US" dirty="0"/>
              <a:t>and we’ll </a:t>
            </a:r>
            <a:r>
              <a:rPr kumimoji="1" lang="en-US" dirty="0" smtClean="0"/>
              <a:t>use multiple tables in queries</a:t>
            </a:r>
            <a:r>
              <a:rPr kumimoji="1" lang="en-US" dirty="0"/>
              <a:t>.</a:t>
            </a:r>
          </a:p>
          <a:p>
            <a:endParaRPr lang="en-US" dirty="0"/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116696-D300-44DE-B841-67B9FCBC7A24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24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3038" indent="-173038"/>
            <a:r>
              <a:rPr lang="en-US" b="1" dirty="0"/>
              <a:t>Table Names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3038" indent="-173038"/>
            <a:endParaRPr lang="en-US" sz="2400" dirty="0"/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/>
              <a:t>When a table name is specify by a user, SQL assumes that the user is referring to one of his/her own tables.  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endParaRPr lang="en-US" sz="2400" dirty="0"/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/>
              <a:t>To select from your table, simply specify its name: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endParaRPr lang="en-US" sz="2400" dirty="0"/>
          </a:p>
          <a:p>
            <a:pPr lvl="1">
              <a:buClr>
                <a:srgbClr val="CC0000"/>
              </a:buClr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FROM </a:t>
            </a:r>
            <a:r>
              <a:rPr kumimoji="1" lang="en-US" b="1" dirty="0" err="1">
                <a:solidFill>
                  <a:srgbClr val="0000CC"/>
                </a:solidFill>
                <a:latin typeface="Courier New" pitchFamily="49" charset="0"/>
              </a:rPr>
              <a:t>Salesreps</a:t>
            </a:r>
            <a:endParaRPr kumimoji="1" lang="en-US" b="1" dirty="0">
              <a:solidFill>
                <a:srgbClr val="0000CC"/>
              </a:solidFill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B38534-6C09-4922-9AEE-DE57D177EDC3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56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3038" indent="-173038"/>
            <a:r>
              <a:rPr lang="en-US" b="1" dirty="0"/>
              <a:t>Table Names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You </a:t>
            </a:r>
            <a:r>
              <a:rPr lang="en-US" sz="2400" dirty="0"/>
              <a:t>will receive </a:t>
            </a:r>
            <a:r>
              <a:rPr lang="en-US" sz="2400" dirty="0" smtClean="0"/>
              <a:t>an error </a:t>
            </a:r>
            <a:r>
              <a:rPr lang="en-US" sz="2400" dirty="0"/>
              <a:t>when: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dirty="0"/>
              <a:t>You specify one of your tables but it does not exist;</a:t>
            </a:r>
          </a:p>
          <a:p>
            <a:pPr lvl="2">
              <a:buClr>
                <a:srgbClr val="CC0000"/>
              </a:buClr>
              <a:buFontTx/>
              <a:buChar char="•"/>
            </a:pPr>
            <a:r>
              <a:rPr lang="en-US" dirty="0"/>
              <a:t>(It either has not been created yet, or has been dropped…)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dirty="0"/>
              <a:t>You misspell the table name (qualified or not)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dirty="0"/>
              <a:t>You try to access another users table, but do not have </a:t>
            </a:r>
            <a:r>
              <a:rPr lang="en-US" dirty="0" smtClean="0"/>
              <a:t>permission</a:t>
            </a:r>
            <a:endParaRPr lang="en-US" sz="2400" b="1" dirty="0">
              <a:solidFill>
                <a:srgbClr val="CC3300"/>
              </a:solidFill>
            </a:endParaRPr>
          </a:p>
          <a:p>
            <a:endParaRPr lang="en-US" dirty="0"/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C8D2CB-2904-4C60-8D11-17424398CF79}" type="slidenum">
              <a:rPr lang="en-US" smtClean="0"/>
              <a:pPr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645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365E1A-DCD7-4E85-ACF4-82511BDA3268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8628" y="274638"/>
            <a:ext cx="7590971" cy="1143000"/>
          </a:xfrm>
        </p:spPr>
        <p:txBody>
          <a:bodyPr>
            <a:normAutofit fontScale="90000"/>
          </a:bodyPr>
          <a:lstStyle/>
          <a:p>
            <a:pPr marL="173038" indent="-173038"/>
            <a:r>
              <a:rPr kumimoji="1" lang="en-US" b="1" dirty="0"/>
              <a:t>The 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WHERE</a:t>
            </a:r>
            <a:r>
              <a:rPr kumimoji="1" lang="en-US" b="1" dirty="0"/>
              <a:t> Clause</a:t>
            </a:r>
            <a:r>
              <a:rPr kumimoji="1" lang="en-US" sz="3600" b="1" dirty="0"/>
              <a:t/>
            </a:r>
            <a:br>
              <a:rPr kumimoji="1" lang="en-US" sz="3600" b="1" dirty="0"/>
            </a:br>
            <a:r>
              <a:rPr kumimoji="1" lang="en-US" sz="1200" dirty="0"/>
              <a:t/>
            </a:r>
            <a:br>
              <a:rPr kumimoji="1" lang="en-US" sz="12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38629" y="12954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 smtClean="0"/>
              <a:t>The 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WHERE</a:t>
            </a:r>
            <a:r>
              <a:rPr kumimoji="1" lang="en-US" sz="2400" dirty="0"/>
              <a:t> clause is used to restrict the rows return by a query by setting some condition that rows have to satisfy.  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endParaRPr kumimoji="1" lang="en-US" sz="1000" dirty="0"/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/>
              <a:t>What you can compare:		</a:t>
            </a:r>
          </a:p>
          <a:p>
            <a:pPr marL="0" indent="0">
              <a:buClr>
                <a:srgbClr val="CC0000"/>
              </a:buClr>
              <a:buNone/>
            </a:pPr>
            <a:r>
              <a:rPr kumimoji="1" lang="en-US" sz="2400" dirty="0"/>
              <a:t>	</a:t>
            </a:r>
            <a:r>
              <a:rPr kumimoji="1" lang="en-US" dirty="0" smtClean="0"/>
              <a:t>Column(s</a:t>
            </a:r>
            <a:r>
              <a:rPr kumimoji="1" lang="en-US" dirty="0"/>
              <a:t>) belonging to a table in 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FROM</a:t>
            </a:r>
            <a:r>
              <a:rPr kumimoji="1" lang="en-US" dirty="0"/>
              <a:t> clause</a:t>
            </a:r>
          </a:p>
          <a:p>
            <a:pPr marL="0" indent="0">
              <a:buClr>
                <a:srgbClr val="CC0000"/>
              </a:buClr>
              <a:buNone/>
            </a:pPr>
            <a:r>
              <a:rPr kumimoji="1" lang="en-US" dirty="0"/>
              <a:t>	</a:t>
            </a:r>
            <a:r>
              <a:rPr kumimoji="1" lang="en-US" dirty="0" smtClean="0"/>
              <a:t>Column </a:t>
            </a:r>
            <a:r>
              <a:rPr kumimoji="1" lang="en-US" dirty="0"/>
              <a:t>does not need to be on the ‘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SELECT</a:t>
            </a:r>
            <a:r>
              <a:rPr kumimoji="1" lang="en-US" dirty="0"/>
              <a:t>’ clause	</a:t>
            </a:r>
            <a:r>
              <a:rPr kumimoji="1" lang="en-US" dirty="0" smtClean="0"/>
              <a:t>Expression</a:t>
            </a:r>
            <a:endParaRPr kumimoji="1" lang="en-US" dirty="0"/>
          </a:p>
          <a:p>
            <a:pPr marL="0" indent="0">
              <a:buClr>
                <a:srgbClr val="CC0000"/>
              </a:buClr>
              <a:buNone/>
            </a:pPr>
            <a:r>
              <a:rPr kumimoji="1" lang="en-US" dirty="0"/>
              <a:t>	</a:t>
            </a:r>
            <a:r>
              <a:rPr kumimoji="1" lang="en-US" dirty="0" smtClean="0"/>
              <a:t>Constant </a:t>
            </a:r>
            <a:r>
              <a:rPr kumimoji="1" lang="en-US" dirty="0"/>
              <a:t>literal</a:t>
            </a:r>
          </a:p>
          <a:p>
            <a:pPr marL="173038" indent="-173038">
              <a:buClr>
                <a:srgbClr val="CC0000"/>
              </a:buClr>
            </a:pPr>
            <a:endParaRPr kumimoji="1" lang="en-US" sz="1000" dirty="0"/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/>
              <a:t>What you can compare to:</a:t>
            </a:r>
          </a:p>
          <a:p>
            <a:pPr marL="0" indent="0">
              <a:buClr>
                <a:srgbClr val="CC0000"/>
              </a:buClr>
              <a:buNone/>
            </a:pPr>
            <a:r>
              <a:rPr kumimoji="1" lang="en-US" dirty="0"/>
              <a:t>	</a:t>
            </a:r>
            <a:r>
              <a:rPr kumimoji="1" lang="en-US" dirty="0" smtClean="0"/>
              <a:t>Column </a:t>
            </a:r>
            <a:r>
              <a:rPr kumimoji="1" lang="en-US" dirty="0"/>
              <a:t>from table on 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FROM</a:t>
            </a:r>
            <a:r>
              <a:rPr kumimoji="1" lang="en-US" dirty="0"/>
              <a:t> clause			</a:t>
            </a:r>
          </a:p>
          <a:p>
            <a:pPr marL="0" indent="0">
              <a:buClr>
                <a:srgbClr val="CC0000"/>
              </a:buClr>
              <a:buNone/>
            </a:pPr>
            <a:r>
              <a:rPr kumimoji="1" lang="en-US" dirty="0"/>
              <a:t>	</a:t>
            </a:r>
            <a:r>
              <a:rPr kumimoji="1" lang="en-US" dirty="0" smtClean="0"/>
              <a:t>Does </a:t>
            </a:r>
            <a:r>
              <a:rPr kumimoji="1" lang="en-US" dirty="0"/>
              <a:t>not need to be on ‘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SELECT</a:t>
            </a:r>
            <a:r>
              <a:rPr kumimoji="1" lang="en-US" dirty="0"/>
              <a:t>’			</a:t>
            </a:r>
          </a:p>
          <a:p>
            <a:pPr marL="0" indent="0">
              <a:buClr>
                <a:srgbClr val="CC0000"/>
              </a:buClr>
              <a:buNone/>
            </a:pPr>
            <a:r>
              <a:rPr kumimoji="1" lang="en-US" sz="2400" dirty="0"/>
              <a:t>	</a:t>
            </a:r>
            <a:r>
              <a:rPr kumimoji="1" lang="en-US" dirty="0" smtClean="0"/>
              <a:t>Expression</a:t>
            </a:r>
            <a:endParaRPr kumimoji="1" lang="en-US" dirty="0"/>
          </a:p>
          <a:p>
            <a:pPr marL="0" indent="0">
              <a:buClr>
                <a:srgbClr val="CC0000"/>
              </a:buClr>
              <a:buNone/>
            </a:pPr>
            <a:r>
              <a:rPr kumimoji="1" lang="en-US" dirty="0"/>
              <a:t>	</a:t>
            </a:r>
            <a:r>
              <a:rPr kumimoji="1" lang="en-US" dirty="0" smtClean="0"/>
              <a:t>Constant </a:t>
            </a:r>
            <a:r>
              <a:rPr kumimoji="1" lang="en-US" dirty="0"/>
              <a:t>literal</a:t>
            </a:r>
          </a:p>
          <a:p>
            <a:pPr marL="173038" indent="-173038">
              <a:buClr>
                <a:srgbClr val="CC0000"/>
              </a:buClr>
            </a:pPr>
            <a:endParaRPr kumimoji="1"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3038" indent="-173038"/>
            <a:r>
              <a:rPr kumimoji="1" lang="en-US" b="1" dirty="0"/>
              <a:t>The 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WHERE</a:t>
            </a:r>
            <a:r>
              <a:rPr kumimoji="1" lang="en-US" b="1" dirty="0"/>
              <a:t> </a:t>
            </a:r>
            <a:r>
              <a:rPr kumimoji="1" lang="en-US" b="1" dirty="0" smtClean="0"/>
              <a:t>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 smtClean="0"/>
              <a:t>There </a:t>
            </a:r>
            <a:r>
              <a:rPr kumimoji="1" lang="en-US" sz="2400" dirty="0"/>
              <a:t>are  basically 5 types of search conditions we can apply to limit a query.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endParaRPr kumimoji="1" lang="en-US" sz="2400" dirty="0"/>
          </a:p>
          <a:p>
            <a:pPr marL="1544638" lvl="3" indent="-173038">
              <a:buClr>
                <a:srgbClr val="CC0000"/>
              </a:buClr>
            </a:pPr>
            <a:r>
              <a:rPr kumimoji="1" lang="en-US" sz="2400" b="1" dirty="0"/>
              <a:t>Comparison Test</a:t>
            </a:r>
          </a:p>
          <a:p>
            <a:pPr marL="1544638" lvl="3" indent="-173038">
              <a:buClr>
                <a:srgbClr val="CC0000"/>
              </a:buClr>
            </a:pPr>
            <a:r>
              <a:rPr kumimoji="1" lang="en-US" sz="2400" b="1" dirty="0"/>
              <a:t>Range Test</a:t>
            </a:r>
          </a:p>
          <a:p>
            <a:pPr marL="1544638" lvl="3" indent="-173038">
              <a:buClr>
                <a:srgbClr val="CC0000"/>
              </a:buClr>
            </a:pPr>
            <a:r>
              <a:rPr kumimoji="1" lang="en-US" sz="2400" b="1" dirty="0"/>
              <a:t>Set Member Test</a:t>
            </a:r>
          </a:p>
          <a:p>
            <a:pPr marL="1544638" lvl="3" indent="-173038">
              <a:buClr>
                <a:srgbClr val="CC0000"/>
              </a:buClr>
            </a:pPr>
            <a:r>
              <a:rPr kumimoji="1" lang="en-US" sz="2400" b="1" dirty="0"/>
              <a:t>Pattern Matching Test </a:t>
            </a:r>
          </a:p>
          <a:p>
            <a:pPr marL="1544638" lvl="3" indent="-173038">
              <a:buClr>
                <a:srgbClr val="CC0000"/>
              </a:buClr>
            </a:pPr>
            <a:r>
              <a:rPr kumimoji="1" lang="en-US" sz="2400" b="1" dirty="0"/>
              <a:t>Null </a:t>
            </a:r>
            <a:r>
              <a:rPr kumimoji="1" lang="en-US" sz="2400" b="1" dirty="0" smtClean="0"/>
              <a:t>Test</a:t>
            </a:r>
            <a:endParaRPr kumimoji="1" lang="en-US" sz="2400" b="1" dirty="0"/>
          </a:p>
        </p:txBody>
      </p:sp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E7EAA9-70D2-4A9F-9452-64FF0AE8CE78}" type="slidenum">
              <a:rPr lang="en-US" smtClean="0"/>
              <a:pPr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875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3038" indent="-173038"/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SQL </a:t>
            </a:r>
            <a:r>
              <a:rPr lang="en-US" sz="2400" dirty="0"/>
              <a:t>Is a sublanguage with specialized statements</a:t>
            </a:r>
          </a:p>
          <a:p>
            <a:pPr marL="635000" lvl="1" indent="-177800">
              <a:buClr>
                <a:srgbClr val="CC0000"/>
              </a:buClr>
              <a:buFontTx/>
              <a:buChar char="•"/>
            </a:pPr>
            <a:r>
              <a:rPr lang="en-US" sz="2400" dirty="0"/>
              <a:t>It differs from other programming languages in that it lacks ‘Conditional Logic’ and ‘Looping; and other ‘programming’ type mechanisms</a:t>
            </a:r>
          </a:p>
          <a:p>
            <a:pPr marL="635000" lvl="1" indent="-177800">
              <a:buClr>
                <a:srgbClr val="CC0000"/>
              </a:buClr>
              <a:buFontTx/>
              <a:buChar char="•"/>
            </a:pPr>
            <a:endParaRPr lang="en-US" sz="2400" dirty="0"/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/>
              <a:t>Note:</a:t>
            </a:r>
          </a:p>
          <a:p>
            <a:pPr marL="635000" lvl="1" indent="-177800">
              <a:buClr>
                <a:srgbClr val="CC0000"/>
              </a:buClr>
              <a:buFontTx/>
              <a:buChar char="•"/>
            </a:pPr>
            <a:r>
              <a:rPr lang="en-US" sz="2400" dirty="0"/>
              <a:t>Many DBMS vendors have added these constructs </a:t>
            </a:r>
            <a:r>
              <a:rPr lang="en-US" sz="2400" i="1" dirty="0"/>
              <a:t>to their implementation </a:t>
            </a:r>
            <a:r>
              <a:rPr lang="en-US" sz="2400" dirty="0"/>
              <a:t>of SQL</a:t>
            </a:r>
          </a:p>
          <a:p>
            <a:pPr marL="635000" lvl="1" indent="-177800">
              <a:buClr>
                <a:srgbClr val="CC0000"/>
              </a:buClr>
              <a:buFontTx/>
              <a:buChar char="•"/>
            </a:pPr>
            <a:r>
              <a:rPr lang="en-US" sz="2400" dirty="0"/>
              <a:t>As a result, Vendors often advertise ‘specific’ versions of </a:t>
            </a:r>
            <a:r>
              <a:rPr lang="en-US" sz="2400" dirty="0" smtClean="0"/>
              <a:t>SQL</a:t>
            </a:r>
            <a:endParaRPr lang="en-US" sz="2400" dirty="0"/>
          </a:p>
          <a:p>
            <a:endParaRPr lang="en-US" dirty="0"/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7469A5-BD55-474E-85B0-E52C58318A81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049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3038" indent="-173038">
              <a:lnSpc>
                <a:spcPct val="90000"/>
              </a:lnSpc>
            </a:pPr>
            <a:r>
              <a:rPr kumimoji="1" lang="en-US" b="1" dirty="0"/>
              <a:t>Comparison </a:t>
            </a:r>
            <a:r>
              <a:rPr kumimoji="1" lang="en-US" b="1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73038" indent="-173038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kumimoji="1" lang="en-US" sz="2400" dirty="0" smtClean="0"/>
              <a:t>This </a:t>
            </a:r>
            <a:r>
              <a:rPr kumimoji="1" lang="en-US" sz="2400" dirty="0"/>
              <a:t>is by far the most used type of search condition.  </a:t>
            </a:r>
          </a:p>
          <a:p>
            <a:pPr marL="173038" indent="-173038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kumimoji="1" lang="en-US" sz="2400" dirty="0" smtClean="0"/>
              <a:t>Using </a:t>
            </a:r>
            <a:r>
              <a:rPr kumimoji="1" lang="en-US" sz="2400" dirty="0"/>
              <a:t>“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=</a:t>
            </a:r>
            <a:r>
              <a:rPr kumimoji="1" lang="en-US" sz="2400" dirty="0"/>
              <a:t>,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&lt;&gt;</a:t>
            </a:r>
            <a:r>
              <a:rPr kumimoji="1" lang="en-US" sz="2400" dirty="0"/>
              <a:t>,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&lt;</a:t>
            </a:r>
            <a:r>
              <a:rPr kumimoji="1" lang="en-US" sz="2400" dirty="0"/>
              <a:t>,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&lt;=</a:t>
            </a:r>
            <a:r>
              <a:rPr kumimoji="1" lang="en-US" sz="2400" dirty="0"/>
              <a:t>,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&gt;</a:t>
            </a:r>
            <a:r>
              <a:rPr kumimoji="1" lang="en-US" sz="2400" dirty="0"/>
              <a:t>,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&gt;=</a:t>
            </a:r>
            <a:r>
              <a:rPr kumimoji="1" lang="en-US" sz="2400" dirty="0"/>
              <a:t>”  to compare values in rows to see if they satisfy certain criterions.</a:t>
            </a:r>
          </a:p>
          <a:p>
            <a:pPr marL="173038" indent="-173038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kumimoji="1" lang="en-US" sz="2400" dirty="0" smtClean="0"/>
              <a:t>Expression </a:t>
            </a:r>
            <a:r>
              <a:rPr kumimoji="1" lang="en-US" sz="2400" dirty="0"/>
              <a:t>can be simple or complicated.  Most people already have a good intuitive idea of the comparison test.</a:t>
            </a:r>
          </a:p>
          <a:p>
            <a:pPr marL="173038" indent="-173038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kumimoji="1" lang="en-US" sz="2400" dirty="0" smtClean="0"/>
              <a:t>Note</a:t>
            </a:r>
            <a:r>
              <a:rPr kumimoji="1" lang="en-US" sz="2400" dirty="0"/>
              <a:t>: 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kumimoji="1" lang="en-US" sz="2400" dirty="0"/>
              <a:t>The where clause should list columns or expressions on the left of the relational operator and values to compare against on the right</a:t>
            </a:r>
          </a:p>
          <a:p>
            <a:pPr marL="173038" indent="-173038">
              <a:lnSpc>
                <a:spcPct val="90000"/>
              </a:lnSpc>
              <a:buClr>
                <a:srgbClr val="CC0000"/>
              </a:buClr>
            </a:pPr>
            <a:r>
              <a:rPr kumimoji="1" lang="en-US" b="1" dirty="0" smtClean="0">
                <a:solidFill>
                  <a:schemeClr val="hlink"/>
                </a:solidFill>
                <a:latin typeface="Courier New" pitchFamily="49" charset="0"/>
              </a:rPr>
              <a:t>column/column </a:t>
            </a:r>
            <a:r>
              <a:rPr kumimoji="1" lang="en-US" b="1" dirty="0">
                <a:solidFill>
                  <a:schemeClr val="hlink"/>
                </a:solidFill>
                <a:latin typeface="Courier New" pitchFamily="49" charset="0"/>
              </a:rPr>
              <a:t>expression </a:t>
            </a:r>
            <a:r>
              <a:rPr kumimoji="1" lang="en-US" b="1" dirty="0">
                <a:latin typeface="Courier New" pitchFamily="49" charset="0"/>
              </a:rPr>
              <a:t>relational operator</a:t>
            </a:r>
            <a:r>
              <a:rPr kumimoji="1" lang="en-US" b="1" dirty="0">
                <a:solidFill>
                  <a:schemeClr val="hlink"/>
                </a:solidFill>
                <a:latin typeface="Courier New" pitchFamily="49" charset="0"/>
              </a:rPr>
              <a:t> value</a:t>
            </a:r>
          </a:p>
          <a:p>
            <a:endParaRPr lang="en-US" dirty="0"/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6407A3-1B95-40EF-8219-79F45BA877AD}" type="slidenum">
              <a:rPr lang="en-US" smtClean="0"/>
              <a:pPr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63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8E3B9-784E-4141-B0B4-2A12D8B5FB64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5085" y="274638"/>
            <a:ext cx="8229600" cy="1143000"/>
          </a:xfrm>
        </p:spPr>
        <p:txBody>
          <a:bodyPr>
            <a:normAutofit/>
          </a:bodyPr>
          <a:lstStyle/>
          <a:p>
            <a:pPr defTabSz="931863">
              <a:tabLst>
                <a:tab pos="912813" algn="l"/>
                <a:tab pos="1825625" algn="l"/>
                <a:tab pos="2686050" algn="l"/>
                <a:tab pos="3651250" algn="l"/>
                <a:tab pos="4576763" algn="l"/>
              </a:tabLst>
            </a:pPr>
            <a:r>
              <a:rPr kumimoji="1" lang="en-US" b="1" dirty="0"/>
              <a:t>Comparison test - </a:t>
            </a:r>
            <a:r>
              <a:rPr kumimoji="1"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5085" y="1417638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 defTabSz="931863">
              <a:buNone/>
              <a:tabLst>
                <a:tab pos="912813" algn="l"/>
                <a:tab pos="1825625" algn="l"/>
                <a:tab pos="2686050" algn="l"/>
                <a:tab pos="3651250" algn="l"/>
                <a:tab pos="4576763" algn="l"/>
              </a:tabLst>
            </a:pPr>
            <a:r>
              <a:rPr kumimoji="1" lang="en-US" b="1" i="1" dirty="0" smtClean="0">
                <a:solidFill>
                  <a:srgbClr val="CC0000"/>
                </a:solidFill>
                <a:sym typeface="Symbol" pitchFamily="18" charset="2"/>
              </a:rPr>
              <a:t>Question</a:t>
            </a:r>
            <a:r>
              <a:rPr kumimoji="1" lang="en-US" b="1" i="1" dirty="0">
                <a:solidFill>
                  <a:srgbClr val="CC0000"/>
                </a:solidFill>
                <a:sym typeface="Symbol" pitchFamily="18" charset="2"/>
              </a:rPr>
              <a:t>:</a:t>
            </a:r>
            <a:endParaRPr kumimoji="1" lang="en-US" dirty="0">
              <a:sym typeface="Symbol" pitchFamily="18" charset="2"/>
            </a:endParaRPr>
          </a:p>
          <a:p>
            <a:pPr defTabSz="931863">
              <a:tabLst>
                <a:tab pos="912813" algn="l"/>
                <a:tab pos="1825625" algn="l"/>
                <a:tab pos="2686050" algn="l"/>
                <a:tab pos="3651250" algn="l"/>
                <a:tab pos="4576763" algn="l"/>
              </a:tabLst>
            </a:pPr>
            <a:r>
              <a:rPr kumimoji="1" lang="en-US" dirty="0" smtClean="0">
                <a:sym typeface="Symbol" pitchFamily="18" charset="2"/>
              </a:rPr>
              <a:t>List </a:t>
            </a:r>
            <a:r>
              <a:rPr kumimoji="1" lang="en-US" dirty="0">
                <a:sym typeface="Symbol" pitchFamily="18" charset="2"/>
              </a:rPr>
              <a:t>the order number and order date of all orders </a:t>
            </a:r>
            <a:r>
              <a:rPr kumimoji="1" lang="en-US" dirty="0" smtClean="0">
                <a:sym typeface="Symbol" pitchFamily="18" charset="2"/>
              </a:rPr>
              <a:t>worth </a:t>
            </a:r>
            <a:r>
              <a:rPr kumimoji="1" lang="en-US" dirty="0">
                <a:sym typeface="Symbol" pitchFamily="18" charset="2"/>
              </a:rPr>
              <a:t>more than $100.00</a:t>
            </a:r>
            <a:endParaRPr kumimoji="1" lang="en-US" dirty="0"/>
          </a:p>
          <a:p>
            <a:pPr defTabSz="931863">
              <a:tabLst>
                <a:tab pos="912813" algn="l"/>
                <a:tab pos="1825625" algn="l"/>
                <a:tab pos="2686050" algn="l"/>
                <a:tab pos="3651250" algn="l"/>
                <a:tab pos="4576763" algn="l"/>
              </a:tabLst>
            </a:pPr>
            <a:endParaRPr kumimoji="1" lang="en-US" dirty="0"/>
          </a:p>
          <a:p>
            <a:pPr marL="0" indent="0" defTabSz="931863">
              <a:buNone/>
              <a:tabLst>
                <a:tab pos="912813" algn="l"/>
                <a:tab pos="1825625" algn="l"/>
                <a:tab pos="2686050" algn="l"/>
                <a:tab pos="3651250" algn="l"/>
                <a:tab pos="4576763" algn="l"/>
              </a:tabLst>
            </a:pPr>
            <a:r>
              <a:rPr kumimoji="1" lang="en-US" b="1" i="1" dirty="0">
                <a:solidFill>
                  <a:srgbClr val="CC0000"/>
                </a:solidFill>
              </a:rPr>
              <a:t>Query:</a:t>
            </a:r>
            <a:endParaRPr kumimoji="1" lang="en-US" dirty="0"/>
          </a:p>
          <a:p>
            <a:pPr marL="0" indent="0" defTabSz="931863">
              <a:buNone/>
              <a:tabLst>
                <a:tab pos="912813" algn="l"/>
                <a:tab pos="1825625" algn="l"/>
                <a:tab pos="2686050" algn="l"/>
                <a:tab pos="3651250" algn="l"/>
                <a:tab pos="4576763" algn="l"/>
              </a:tabLst>
            </a:pPr>
            <a:r>
              <a:rPr kumimoji="1" lang="en-US" dirty="0"/>
              <a:t>	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SELECT </a:t>
            </a:r>
            <a:r>
              <a:rPr kumimoji="1" lang="en-US" b="1" dirty="0" err="1">
                <a:solidFill>
                  <a:srgbClr val="0000CC"/>
                </a:solidFill>
                <a:latin typeface="Courier New" pitchFamily="49" charset="0"/>
              </a:rPr>
              <a:t>Ordernum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, </a:t>
            </a:r>
            <a:r>
              <a:rPr kumimoji="1" lang="en-US" b="1" dirty="0" err="1">
                <a:solidFill>
                  <a:srgbClr val="0000CC"/>
                </a:solidFill>
                <a:latin typeface="Courier New" pitchFamily="49" charset="0"/>
              </a:rPr>
              <a:t>Orderdate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</a:p>
          <a:p>
            <a:pPr marL="0" indent="0" defTabSz="931863">
              <a:buNone/>
              <a:tabLst>
                <a:tab pos="912813" algn="l"/>
                <a:tab pos="1825625" algn="l"/>
                <a:tab pos="2686050" algn="l"/>
                <a:tab pos="3651250" algn="l"/>
                <a:tab pos="4576763" algn="l"/>
              </a:tabLst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	FROM   Orders </a:t>
            </a:r>
          </a:p>
          <a:p>
            <a:pPr marL="0" indent="0" defTabSz="931863">
              <a:buNone/>
              <a:tabLst>
                <a:tab pos="912813" algn="l"/>
                <a:tab pos="1825625" algn="l"/>
                <a:tab pos="2686050" algn="l"/>
                <a:tab pos="3651250" algn="l"/>
                <a:tab pos="4576763" algn="l"/>
              </a:tabLst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	WHERE  Amount &gt; 100.00;</a:t>
            </a:r>
          </a:p>
          <a:p>
            <a:pPr defTabSz="931863">
              <a:tabLst>
                <a:tab pos="912813" algn="l"/>
                <a:tab pos="1825625" algn="l"/>
                <a:tab pos="2686050" algn="l"/>
                <a:tab pos="3651250" algn="l"/>
                <a:tab pos="4576763" algn="l"/>
              </a:tabLst>
            </a:pPr>
            <a:endParaRPr kumimoji="1" lang="en-US" b="1" dirty="0">
              <a:solidFill>
                <a:srgbClr val="0000CC"/>
              </a:solidFill>
              <a:latin typeface="Courier New" pitchFamily="49" charset="0"/>
            </a:endParaRPr>
          </a:p>
          <a:p>
            <a:pPr defTabSz="931863">
              <a:tabLst>
                <a:tab pos="912813" algn="l"/>
                <a:tab pos="1825625" algn="l"/>
                <a:tab pos="2686050" algn="l"/>
                <a:tab pos="3651250" algn="l"/>
                <a:tab pos="4576763" algn="l"/>
              </a:tabLst>
            </a:pPr>
            <a:r>
              <a:rPr kumimoji="1" lang="en-US" dirty="0"/>
              <a:t>Note: The ‘Amount’ column on the 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WHERE</a:t>
            </a:r>
            <a:r>
              <a:rPr kumimoji="1" lang="en-US" dirty="0"/>
              <a:t> clause is not on the </a:t>
            </a:r>
          </a:p>
          <a:p>
            <a:pPr marL="0" indent="0" defTabSz="931863">
              <a:buNone/>
              <a:tabLst>
                <a:tab pos="912813" algn="l"/>
                <a:tab pos="1825625" algn="l"/>
                <a:tab pos="2686050" algn="l"/>
                <a:tab pos="3651250" algn="l"/>
                <a:tab pos="4576763" algn="l"/>
              </a:tabLst>
            </a:pPr>
            <a:r>
              <a:rPr kumimoji="1" lang="en-US" dirty="0"/>
              <a:t>	</a:t>
            </a:r>
            <a:r>
              <a:rPr kumimoji="1" lang="en-US" b="1" dirty="0" smtClean="0">
                <a:solidFill>
                  <a:srgbClr val="0000CC"/>
                </a:solidFill>
                <a:latin typeface="Courier New" pitchFamily="49" charset="0"/>
              </a:rPr>
              <a:t>SELECT</a:t>
            </a:r>
            <a:r>
              <a:rPr kumimoji="1" lang="en-US" dirty="0" smtClean="0"/>
              <a:t> </a:t>
            </a:r>
            <a:r>
              <a:rPr kumimoji="1" lang="en-US" dirty="0"/>
              <a:t>clause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C705AD-3674-4525-9C97-A1F49051EA17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8000" y="235175"/>
            <a:ext cx="8229600" cy="1143000"/>
          </a:xfrm>
        </p:spPr>
        <p:txBody>
          <a:bodyPr/>
          <a:lstStyle/>
          <a:p>
            <a:r>
              <a:rPr kumimoji="1" lang="en-US" b="1" dirty="0"/>
              <a:t>Comparison test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8000" y="1199470"/>
            <a:ext cx="8229600" cy="47640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tabLst>
                <a:tab pos="965200" algn="l"/>
                <a:tab pos="1825625" algn="l"/>
                <a:tab pos="2805113" algn="l"/>
                <a:tab pos="5027613" algn="l"/>
                <a:tab pos="6005513" algn="l"/>
                <a:tab pos="6680200" algn="l"/>
              </a:tabLst>
            </a:pPr>
            <a:r>
              <a:rPr kumimoji="1" lang="en-US" sz="2400" b="1" i="1" dirty="0">
                <a:solidFill>
                  <a:srgbClr val="CC0000"/>
                </a:solidFill>
                <a:sym typeface="Symbol" pitchFamily="18" charset="2"/>
              </a:rPr>
              <a:t>Question:</a:t>
            </a:r>
            <a:endParaRPr kumimoji="1" lang="en-US" sz="2400" dirty="0">
              <a:sym typeface="Symbol" pitchFamily="18" charset="2"/>
            </a:endParaRPr>
          </a:p>
          <a:p>
            <a:pPr>
              <a:tabLst>
                <a:tab pos="965200" algn="l"/>
                <a:tab pos="1825625" algn="l"/>
                <a:tab pos="2805113" algn="l"/>
                <a:tab pos="5027613" algn="l"/>
                <a:tab pos="6005513" algn="l"/>
                <a:tab pos="6680200" algn="l"/>
              </a:tabLst>
            </a:pPr>
            <a:r>
              <a:rPr kumimoji="1" lang="en-US" sz="2400" dirty="0" smtClean="0"/>
              <a:t>List </a:t>
            </a:r>
            <a:r>
              <a:rPr kumimoji="1" lang="en-US" sz="2400" dirty="0"/>
              <a:t>the order date, product, quantity and amount of all </a:t>
            </a:r>
            <a:r>
              <a:rPr kumimoji="1" lang="en-US" sz="2400" dirty="0" smtClean="0"/>
              <a:t>of orders </a:t>
            </a:r>
            <a:r>
              <a:rPr kumimoji="1" lang="en-US" sz="2400" dirty="0"/>
              <a:t>for products by manufacturer IMM.</a:t>
            </a:r>
          </a:p>
          <a:p>
            <a:pPr>
              <a:tabLst>
                <a:tab pos="965200" algn="l"/>
                <a:tab pos="1825625" algn="l"/>
                <a:tab pos="2805113" algn="l"/>
                <a:tab pos="5027613" algn="l"/>
                <a:tab pos="6005513" algn="l"/>
                <a:tab pos="6680200" algn="l"/>
              </a:tabLst>
            </a:pPr>
            <a:endParaRPr kumimoji="1" lang="en-US" sz="2400" dirty="0"/>
          </a:p>
          <a:p>
            <a:pPr marL="0" indent="0">
              <a:buNone/>
              <a:tabLst>
                <a:tab pos="965200" algn="l"/>
                <a:tab pos="1825625" algn="l"/>
                <a:tab pos="2805113" algn="l"/>
                <a:tab pos="5027613" algn="l"/>
                <a:tab pos="6005513" algn="l"/>
                <a:tab pos="6680200" algn="l"/>
              </a:tabLst>
            </a:pPr>
            <a:r>
              <a:rPr kumimoji="1" lang="en-US" sz="2400" b="1" i="1" dirty="0">
                <a:solidFill>
                  <a:srgbClr val="CC0000"/>
                </a:solidFill>
              </a:rPr>
              <a:t>Query:</a:t>
            </a:r>
            <a:endParaRPr kumimoji="1" lang="en-US" sz="2400" dirty="0"/>
          </a:p>
          <a:p>
            <a:pPr marL="0" indent="0">
              <a:buNone/>
              <a:tabLst>
                <a:tab pos="965200" algn="l"/>
                <a:tab pos="1825625" algn="l"/>
                <a:tab pos="2805113" algn="l"/>
                <a:tab pos="5027613" algn="l"/>
                <a:tab pos="6005513" algn="l"/>
                <a:tab pos="6680200" algn="l"/>
              </a:tabLst>
            </a:pPr>
            <a:r>
              <a:rPr kumimoji="1" lang="en-US" b="1" dirty="0" smtClean="0">
                <a:solidFill>
                  <a:srgbClr val="0000CC"/>
                </a:solidFill>
                <a:latin typeface="Courier New" pitchFamily="49" charset="0"/>
              </a:rPr>
              <a:t>SELECT </a:t>
            </a:r>
            <a:r>
              <a:rPr kumimoji="1" lang="en-US" b="1" dirty="0" err="1">
                <a:solidFill>
                  <a:srgbClr val="0000CC"/>
                </a:solidFill>
                <a:latin typeface="Courier New" pitchFamily="49" charset="0"/>
              </a:rPr>
              <a:t>Ordernum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, Product, </a:t>
            </a:r>
            <a:r>
              <a:rPr kumimoji="1" lang="en-US" b="1" dirty="0" err="1">
                <a:solidFill>
                  <a:srgbClr val="0000CC"/>
                </a:solidFill>
                <a:latin typeface="Courier New" pitchFamily="49" charset="0"/>
              </a:rPr>
              <a:t>Qty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, Amount</a:t>
            </a:r>
          </a:p>
          <a:p>
            <a:pPr marL="0" indent="0">
              <a:buNone/>
              <a:tabLst>
                <a:tab pos="965200" algn="l"/>
                <a:tab pos="1825625" algn="l"/>
                <a:tab pos="2805113" algn="l"/>
                <a:tab pos="5027613" algn="l"/>
                <a:tab pos="6005513" algn="l"/>
                <a:tab pos="6680200" algn="l"/>
              </a:tabLst>
            </a:pPr>
            <a:r>
              <a:rPr kumimoji="1" lang="en-US" b="1" dirty="0" smtClean="0">
                <a:solidFill>
                  <a:srgbClr val="0000CC"/>
                </a:solidFill>
                <a:latin typeface="Courier New" pitchFamily="49" charset="0"/>
              </a:rPr>
              <a:t>FROM   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Orders</a:t>
            </a:r>
          </a:p>
          <a:p>
            <a:pPr marL="0" indent="0">
              <a:buNone/>
              <a:tabLst>
                <a:tab pos="965200" algn="l"/>
                <a:tab pos="1825625" algn="l"/>
                <a:tab pos="2805113" algn="l"/>
                <a:tab pos="5027613" algn="l"/>
                <a:tab pos="6005513" algn="l"/>
                <a:tab pos="6680200" algn="l"/>
              </a:tabLst>
            </a:pPr>
            <a:r>
              <a:rPr kumimoji="1" lang="en-US" b="1" dirty="0" smtClean="0">
                <a:solidFill>
                  <a:srgbClr val="0000CC"/>
                </a:solidFill>
                <a:latin typeface="Courier New" pitchFamily="49" charset="0"/>
              </a:rPr>
              <a:t>WHERE  </a:t>
            </a:r>
            <a:r>
              <a:rPr kumimoji="1" lang="en-US" b="1" dirty="0" err="1">
                <a:solidFill>
                  <a:srgbClr val="0000CC"/>
                </a:solidFill>
                <a:latin typeface="Courier New" pitchFamily="49" charset="0"/>
              </a:rPr>
              <a:t>Mfr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 = </a:t>
            </a:r>
            <a:r>
              <a:rPr kumimoji="1" lang="en-US" b="1" dirty="0" smtClean="0">
                <a:solidFill>
                  <a:srgbClr val="0000CC"/>
                </a:solidFill>
                <a:latin typeface="Courier New" pitchFamily="49" charset="0"/>
              </a:rPr>
              <a:t>'IMM';</a:t>
            </a:r>
          </a:p>
          <a:p>
            <a:pPr marL="0" indent="0">
              <a:buNone/>
              <a:tabLst>
                <a:tab pos="965200" algn="l"/>
                <a:tab pos="1825625" algn="l"/>
                <a:tab pos="2805113" algn="l"/>
                <a:tab pos="5027613" algn="l"/>
                <a:tab pos="6005513" algn="l"/>
                <a:tab pos="6680200" algn="l"/>
              </a:tabLst>
            </a:pPr>
            <a:endParaRPr kumimoji="1" lang="en-US" sz="2400" b="1" dirty="0" smtClean="0">
              <a:solidFill>
                <a:schemeClr val="hlink"/>
              </a:solidFill>
              <a:latin typeface="Courier New" pitchFamily="49" charset="0"/>
            </a:endParaRPr>
          </a:p>
          <a:p>
            <a:pPr marL="0" indent="0">
              <a:buNone/>
              <a:tabLst>
                <a:tab pos="965200" algn="l"/>
                <a:tab pos="1825625" algn="l"/>
                <a:tab pos="2805113" algn="l"/>
                <a:tab pos="5027613" algn="l"/>
                <a:tab pos="6005513" algn="l"/>
                <a:tab pos="6680200" algn="l"/>
              </a:tabLst>
            </a:pPr>
            <a:r>
              <a:rPr kumimoji="1" lang="en-US" sz="2400" b="1" dirty="0" smtClean="0"/>
              <a:t>Notes</a:t>
            </a:r>
            <a:r>
              <a:rPr kumimoji="1" lang="en-US" sz="2400" b="1" dirty="0"/>
              <a:t>:</a:t>
            </a:r>
          </a:p>
          <a:p>
            <a:pPr lvl="1">
              <a:buFontTx/>
              <a:buChar char="•"/>
              <a:tabLst>
                <a:tab pos="965200" algn="l"/>
                <a:tab pos="1825625" algn="l"/>
                <a:tab pos="2805113" algn="l"/>
                <a:tab pos="5027613" algn="l"/>
                <a:tab pos="6005513" algn="l"/>
                <a:tab pos="6680200" algn="l"/>
              </a:tabLst>
            </a:pPr>
            <a:r>
              <a:rPr kumimoji="1" lang="en-US" sz="2400" dirty="0"/>
              <a:t>When comparing strings, use the single quote (‘)</a:t>
            </a:r>
          </a:p>
          <a:p>
            <a:pPr lvl="1">
              <a:buFontTx/>
              <a:buChar char="•"/>
              <a:tabLst>
                <a:tab pos="965200" algn="l"/>
                <a:tab pos="1825625" algn="l"/>
                <a:tab pos="2805113" algn="l"/>
                <a:tab pos="5027613" algn="l"/>
                <a:tab pos="6005513" algn="l"/>
                <a:tab pos="6680200" algn="l"/>
              </a:tabLst>
            </a:pPr>
            <a:r>
              <a:rPr kumimoji="1" lang="en-US" sz="2400" dirty="0"/>
              <a:t>When comparing strings, case </a:t>
            </a:r>
            <a:r>
              <a:rPr kumimoji="1" lang="en-US" sz="2400" dirty="0" smtClean="0"/>
              <a:t>sensitivity is DBMS specific.  For us and our implementation of MySQL, it doesn’t matter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36003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b="1" dirty="0"/>
              <a:t>Range </a:t>
            </a:r>
            <a:r>
              <a:rPr kumimoji="1" lang="en-US" b="1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  <a:tabLst>
                <a:tab pos="463550" algn="l"/>
                <a:tab pos="965200" algn="l"/>
                <a:tab pos="1825625" algn="l"/>
                <a:tab pos="2857500" algn="l"/>
                <a:tab pos="4973638" algn="l"/>
                <a:tab pos="6005513" algn="l"/>
                <a:tab pos="6575425" algn="l"/>
              </a:tabLst>
            </a:pPr>
            <a:r>
              <a:rPr kumimoji="1" lang="en-US" dirty="0" smtClean="0"/>
              <a:t>Tests </a:t>
            </a:r>
            <a:r>
              <a:rPr kumimoji="1" lang="en-US" dirty="0"/>
              <a:t>whether the value of an expression falls within a specified range. </a:t>
            </a:r>
          </a:p>
          <a:p>
            <a:pPr marL="173038" indent="-173038">
              <a:buClr>
                <a:srgbClr val="CC0000"/>
              </a:buClr>
              <a:buFontTx/>
              <a:buChar char="•"/>
              <a:tabLst>
                <a:tab pos="463550" algn="l"/>
                <a:tab pos="965200" algn="l"/>
                <a:tab pos="1825625" algn="l"/>
                <a:tab pos="2857500" algn="l"/>
                <a:tab pos="4973638" algn="l"/>
                <a:tab pos="6005513" algn="l"/>
                <a:tab pos="6575425" algn="l"/>
              </a:tabLst>
            </a:pPr>
            <a:endParaRPr kumimoji="1" lang="en-US" dirty="0"/>
          </a:p>
          <a:p>
            <a:pPr marL="173038" indent="-173038">
              <a:buClr>
                <a:srgbClr val="CC0000"/>
              </a:buClr>
              <a:buFontTx/>
              <a:buChar char="•"/>
              <a:tabLst>
                <a:tab pos="463550" algn="l"/>
                <a:tab pos="965200" algn="l"/>
                <a:tab pos="1825625" algn="l"/>
                <a:tab pos="2857500" algn="l"/>
                <a:tab pos="4973638" algn="l"/>
                <a:tab pos="6005513" algn="l"/>
                <a:tab pos="6575425" algn="l"/>
              </a:tabLst>
            </a:pPr>
            <a:r>
              <a:rPr kumimoji="1" lang="en-US" dirty="0"/>
              <a:t>It uses the keyword 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BETWEEN</a:t>
            </a:r>
            <a:r>
              <a:rPr kumimoji="1" lang="en-US" dirty="0"/>
              <a:t>.  </a:t>
            </a:r>
          </a:p>
          <a:p>
            <a:pPr marL="173038" indent="-173038">
              <a:buClr>
                <a:srgbClr val="CC0000"/>
              </a:buClr>
              <a:buFontTx/>
              <a:buChar char="•"/>
              <a:tabLst>
                <a:tab pos="463550" algn="l"/>
                <a:tab pos="965200" algn="l"/>
                <a:tab pos="1825625" algn="l"/>
                <a:tab pos="2857500" algn="l"/>
                <a:tab pos="4973638" algn="l"/>
                <a:tab pos="6005513" algn="l"/>
                <a:tab pos="6575425" algn="l"/>
              </a:tabLst>
            </a:pPr>
            <a:endParaRPr kumimoji="1" lang="en-US" dirty="0"/>
          </a:p>
          <a:p>
            <a:pPr marL="173038" indent="-173038">
              <a:buClr>
                <a:srgbClr val="CC0000"/>
              </a:buClr>
              <a:buFontTx/>
              <a:buChar char="•"/>
              <a:tabLst>
                <a:tab pos="463550" algn="l"/>
                <a:tab pos="965200" algn="l"/>
                <a:tab pos="1825625" algn="l"/>
                <a:tab pos="2857500" algn="l"/>
                <a:tab pos="4973638" algn="l"/>
                <a:tab pos="6005513" algn="l"/>
                <a:tab pos="6575425" algn="l"/>
              </a:tabLst>
            </a:pPr>
            <a:r>
              <a:rPr kumimoji="1" lang="en-US" dirty="0"/>
              <a:t>The clause “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BETWEEN a AND b</a:t>
            </a:r>
            <a:r>
              <a:rPr kumimoji="1" lang="en-US" dirty="0"/>
              <a:t>” means including 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a</a:t>
            </a:r>
            <a:r>
              <a:rPr kumimoji="1" lang="en-US" dirty="0"/>
              <a:t> and 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b</a:t>
            </a:r>
          </a:p>
          <a:p>
            <a:pPr marL="173038" indent="-173038">
              <a:tabLst>
                <a:tab pos="463550" algn="l"/>
                <a:tab pos="965200" algn="l"/>
                <a:tab pos="1825625" algn="l"/>
                <a:tab pos="2857500" algn="l"/>
                <a:tab pos="4973638" algn="l"/>
                <a:tab pos="6005513" algn="l"/>
                <a:tab pos="6575425" algn="l"/>
              </a:tabLst>
            </a:pPr>
            <a:endParaRPr kumimoji="1" lang="en-US" dirty="0"/>
          </a:p>
          <a:p>
            <a:endParaRPr lang="en-US" dirty="0"/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E61780-7AA3-4804-94CA-BA28484BE3E2}" type="slidenum">
              <a:rPr lang="en-US" smtClean="0"/>
              <a:pPr/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555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461C93-6624-4E8F-A3F3-CCBCA242687F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4114" y="303667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b="1" dirty="0"/>
              <a:t>Range </a:t>
            </a:r>
            <a:r>
              <a:rPr kumimoji="1" lang="en-US" b="1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4114" y="126637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63550" algn="l"/>
                <a:tab pos="965200" algn="l"/>
                <a:tab pos="1825625" algn="l"/>
                <a:tab pos="2857500" algn="l"/>
                <a:tab pos="4973638" algn="l"/>
                <a:tab pos="6005513" algn="l"/>
                <a:tab pos="6575425" algn="l"/>
              </a:tabLst>
            </a:pPr>
            <a:r>
              <a:rPr kumimoji="1" lang="en-US" b="1" i="1" dirty="0" smtClean="0">
                <a:solidFill>
                  <a:srgbClr val="CC0000"/>
                </a:solidFill>
              </a:rPr>
              <a:t>Question</a:t>
            </a:r>
            <a:r>
              <a:rPr kumimoji="1" lang="en-US" b="1" i="1" dirty="0">
                <a:solidFill>
                  <a:srgbClr val="CC0000"/>
                </a:solidFill>
              </a:rPr>
              <a:t>:</a:t>
            </a:r>
            <a:endParaRPr kumimoji="1" lang="en-US" dirty="0"/>
          </a:p>
          <a:p>
            <a:pPr marL="173038" indent="-173038">
              <a:tabLst>
                <a:tab pos="463550" algn="l"/>
                <a:tab pos="965200" algn="l"/>
                <a:tab pos="1825625" algn="l"/>
                <a:tab pos="2857500" algn="l"/>
                <a:tab pos="4973638" algn="l"/>
                <a:tab pos="6005513" algn="l"/>
                <a:tab pos="6575425" algn="l"/>
              </a:tabLst>
            </a:pPr>
            <a:r>
              <a:rPr kumimoji="1" lang="en-US" dirty="0"/>
              <a:t>	List the product description for all products where the price is</a:t>
            </a:r>
          </a:p>
          <a:p>
            <a:pPr marL="173038" indent="-173038">
              <a:tabLst>
                <a:tab pos="463550" algn="l"/>
                <a:tab pos="965200" algn="l"/>
                <a:tab pos="1825625" algn="l"/>
                <a:tab pos="2857500" algn="l"/>
                <a:tab pos="4973638" algn="l"/>
                <a:tab pos="6005513" algn="l"/>
                <a:tab pos="6575425" algn="l"/>
              </a:tabLst>
            </a:pPr>
            <a:r>
              <a:rPr kumimoji="1" lang="en-US" dirty="0"/>
              <a:t>   from $25 to $50 </a:t>
            </a:r>
          </a:p>
          <a:p>
            <a:pPr marL="173038" indent="-173038">
              <a:tabLst>
                <a:tab pos="463550" algn="l"/>
                <a:tab pos="965200" algn="l"/>
                <a:tab pos="1825625" algn="l"/>
                <a:tab pos="2857500" algn="l"/>
                <a:tab pos="4973638" algn="l"/>
                <a:tab pos="6005513" algn="l"/>
                <a:tab pos="6575425" algn="l"/>
              </a:tabLst>
            </a:pPr>
            <a:endParaRPr kumimoji="1" lang="en-US" dirty="0"/>
          </a:p>
          <a:p>
            <a:pPr marL="0" indent="0">
              <a:buNone/>
              <a:tabLst>
                <a:tab pos="463550" algn="l"/>
                <a:tab pos="965200" algn="l"/>
                <a:tab pos="1825625" algn="l"/>
                <a:tab pos="2857500" algn="l"/>
                <a:tab pos="4973638" algn="l"/>
                <a:tab pos="6005513" algn="l"/>
                <a:tab pos="6575425" algn="l"/>
              </a:tabLst>
            </a:pPr>
            <a:r>
              <a:rPr kumimoji="1" lang="en-US" b="1" i="1" dirty="0">
                <a:solidFill>
                  <a:srgbClr val="CC0000"/>
                </a:solidFill>
              </a:rPr>
              <a:t>Query:</a:t>
            </a:r>
            <a:endParaRPr kumimoji="1" lang="en-US" dirty="0"/>
          </a:p>
          <a:p>
            <a:pPr marL="0" indent="0">
              <a:buNone/>
              <a:tabLst>
                <a:tab pos="463550" algn="l"/>
                <a:tab pos="965200" algn="l"/>
                <a:tab pos="1825625" algn="l"/>
                <a:tab pos="2857500" algn="l"/>
                <a:tab pos="4973638" algn="l"/>
                <a:tab pos="6005513" algn="l"/>
                <a:tab pos="6575425" algn="l"/>
              </a:tabLst>
            </a:pPr>
            <a:r>
              <a:rPr kumimoji="1" lang="en-US" dirty="0"/>
              <a:t> </a:t>
            </a:r>
            <a:r>
              <a:rPr kumimoji="1" lang="en-US" dirty="0" smtClean="0"/>
              <a:t>  </a:t>
            </a:r>
            <a:r>
              <a:rPr kumimoji="1" lang="en-US" b="1" dirty="0" smtClean="0">
                <a:solidFill>
                  <a:srgbClr val="0000CC"/>
                </a:solidFill>
                <a:latin typeface="Courier New" pitchFamily="49" charset="0"/>
              </a:rPr>
              <a:t>SELECT 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Description </a:t>
            </a:r>
          </a:p>
          <a:p>
            <a:pPr marL="0" indent="0">
              <a:buNone/>
              <a:tabLst>
                <a:tab pos="463550" algn="l"/>
                <a:tab pos="965200" algn="l"/>
                <a:tab pos="1825625" algn="l"/>
                <a:tab pos="2857500" algn="l"/>
                <a:tab pos="4973638" algn="l"/>
                <a:tab pos="6005513" algn="l"/>
                <a:tab pos="6575425" algn="l"/>
              </a:tabLst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 FROM   Products </a:t>
            </a:r>
          </a:p>
          <a:p>
            <a:pPr marL="0" indent="0">
              <a:buNone/>
              <a:tabLst>
                <a:tab pos="463550" algn="l"/>
                <a:tab pos="965200" algn="l"/>
                <a:tab pos="1825625" algn="l"/>
                <a:tab pos="2857500" algn="l"/>
                <a:tab pos="4973638" algn="l"/>
                <a:tab pos="6005513" algn="l"/>
                <a:tab pos="6575425" algn="l"/>
              </a:tabLst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 WHERE  Price BETWEEN 25 AND 50;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B91A28-FAA4-4B34-81EC-7349D153F308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78971" y="274638"/>
            <a:ext cx="8229600" cy="1143000"/>
          </a:xfrm>
        </p:spPr>
        <p:txBody>
          <a:bodyPr>
            <a:normAutofit/>
          </a:bodyPr>
          <a:lstStyle/>
          <a:p>
            <a:pPr marL="173038" indent="-173038">
              <a:tabLst>
                <a:tab pos="463550" algn="l"/>
                <a:tab pos="965200" algn="l"/>
                <a:tab pos="1825625" algn="l"/>
                <a:tab pos="2857500" algn="l"/>
                <a:tab pos="4973638" algn="l"/>
                <a:tab pos="6005513" algn="l"/>
                <a:tab pos="6575425" algn="l"/>
              </a:tabLst>
            </a:pPr>
            <a:r>
              <a:rPr kumimoji="1" lang="en-US" b="1" dirty="0"/>
              <a:t>Range </a:t>
            </a:r>
            <a:r>
              <a:rPr kumimoji="1" lang="en-US" b="1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25715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63550" algn="l"/>
                <a:tab pos="965200" algn="l"/>
                <a:tab pos="1825625" algn="l"/>
                <a:tab pos="2857500" algn="l"/>
                <a:tab pos="4973638" algn="l"/>
                <a:tab pos="6005513" algn="l"/>
                <a:tab pos="6575425" algn="l"/>
              </a:tabLst>
            </a:pPr>
            <a:r>
              <a:rPr kumimoji="1" lang="en-US" sz="2400" b="1" i="1" dirty="0" smtClean="0">
                <a:solidFill>
                  <a:srgbClr val="CC0000"/>
                </a:solidFill>
              </a:rPr>
              <a:t>Question</a:t>
            </a:r>
            <a:r>
              <a:rPr kumimoji="1" lang="en-US" sz="2400" b="1" i="1" dirty="0">
                <a:solidFill>
                  <a:srgbClr val="CC0000"/>
                </a:solidFill>
              </a:rPr>
              <a:t>:</a:t>
            </a:r>
            <a:endParaRPr kumimoji="1" lang="en-US" sz="2400" dirty="0"/>
          </a:p>
          <a:p>
            <a:pPr marL="173038" indent="-173038">
              <a:tabLst>
                <a:tab pos="463550" algn="l"/>
                <a:tab pos="965200" algn="l"/>
                <a:tab pos="1825625" algn="l"/>
                <a:tab pos="2857500" algn="l"/>
                <a:tab pos="4973638" algn="l"/>
                <a:tab pos="6005513" algn="l"/>
                <a:tab pos="6575425" algn="l"/>
              </a:tabLst>
            </a:pPr>
            <a:r>
              <a:rPr kumimoji="1" lang="en-US" sz="2400" dirty="0"/>
              <a:t>	List all </a:t>
            </a:r>
            <a:r>
              <a:rPr kumimoji="1" lang="en-US" sz="2400" dirty="0" err="1"/>
              <a:t>Salesrep</a:t>
            </a:r>
            <a:r>
              <a:rPr kumimoji="1" lang="en-US" sz="2400" dirty="0"/>
              <a:t> names hired in the 1990’s.</a:t>
            </a:r>
          </a:p>
          <a:p>
            <a:pPr marL="173038" indent="-173038">
              <a:tabLst>
                <a:tab pos="463550" algn="l"/>
                <a:tab pos="965200" algn="l"/>
                <a:tab pos="1825625" algn="l"/>
                <a:tab pos="2857500" algn="l"/>
                <a:tab pos="4973638" algn="l"/>
                <a:tab pos="6005513" algn="l"/>
                <a:tab pos="6575425" algn="l"/>
              </a:tabLst>
            </a:pPr>
            <a:endParaRPr kumimoji="1" lang="en-US" sz="2400" dirty="0"/>
          </a:p>
          <a:p>
            <a:pPr marL="0" indent="0">
              <a:buNone/>
              <a:tabLst>
                <a:tab pos="463550" algn="l"/>
                <a:tab pos="965200" algn="l"/>
                <a:tab pos="1825625" algn="l"/>
                <a:tab pos="2857500" algn="l"/>
                <a:tab pos="4973638" algn="l"/>
                <a:tab pos="6005513" algn="l"/>
                <a:tab pos="6575425" algn="l"/>
              </a:tabLst>
            </a:pPr>
            <a:r>
              <a:rPr kumimoji="1" lang="en-US" sz="2400" b="1" i="1" dirty="0">
                <a:solidFill>
                  <a:srgbClr val="CC0000"/>
                </a:solidFill>
              </a:rPr>
              <a:t>Query:</a:t>
            </a:r>
            <a:endParaRPr kumimoji="1" lang="en-US" sz="2400" dirty="0"/>
          </a:p>
          <a:p>
            <a:pPr marL="0" indent="0">
              <a:buNone/>
              <a:tabLst>
                <a:tab pos="463550" algn="l"/>
                <a:tab pos="965200" algn="l"/>
                <a:tab pos="1825625" algn="l"/>
                <a:tab pos="2857500" algn="l"/>
                <a:tab pos="4973638" algn="l"/>
                <a:tab pos="6005513" algn="l"/>
                <a:tab pos="6575425" algn="l"/>
              </a:tabLst>
            </a:pPr>
            <a:r>
              <a:rPr kumimoji="1" lang="en-US" sz="2400" dirty="0" smtClean="0"/>
              <a:t>	</a:t>
            </a:r>
            <a:r>
              <a:rPr kumimoji="1" lang="en-US" b="1" dirty="0" smtClean="0">
                <a:solidFill>
                  <a:srgbClr val="0000CC"/>
                </a:solidFill>
                <a:latin typeface="Courier New" pitchFamily="49" charset="0"/>
              </a:rPr>
              <a:t>SELECT 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Name</a:t>
            </a:r>
          </a:p>
          <a:p>
            <a:pPr marL="0" indent="0">
              <a:buNone/>
              <a:tabLst>
                <a:tab pos="463550" algn="l"/>
                <a:tab pos="965200" algn="l"/>
                <a:tab pos="1825625" algn="l"/>
                <a:tab pos="2857500" algn="l"/>
                <a:tab pos="4973638" algn="l"/>
                <a:tab pos="6005513" algn="l"/>
                <a:tab pos="6575425" algn="l"/>
              </a:tabLst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	FROM   </a:t>
            </a:r>
            <a:r>
              <a:rPr kumimoji="1" lang="en-US" b="1" dirty="0" err="1">
                <a:solidFill>
                  <a:srgbClr val="0000CC"/>
                </a:solidFill>
                <a:latin typeface="Courier New" pitchFamily="49" charset="0"/>
              </a:rPr>
              <a:t>Salesreps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</a:p>
          <a:p>
            <a:pPr marL="0" indent="0">
              <a:buNone/>
              <a:tabLst>
                <a:tab pos="463550" algn="l"/>
                <a:tab pos="965200" algn="l"/>
                <a:tab pos="1825625" algn="l"/>
                <a:tab pos="2857500" algn="l"/>
                <a:tab pos="4973638" algn="l"/>
                <a:tab pos="6005513" algn="l"/>
                <a:tab pos="6575425" algn="l"/>
              </a:tabLst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	WHERE  </a:t>
            </a:r>
            <a:r>
              <a:rPr kumimoji="1" lang="en-US" b="1" dirty="0" err="1">
                <a:solidFill>
                  <a:srgbClr val="0000CC"/>
                </a:solidFill>
                <a:latin typeface="Courier New" pitchFamily="49" charset="0"/>
              </a:rPr>
              <a:t>Hiredate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 BETWEEN </a:t>
            </a:r>
            <a:r>
              <a:rPr kumimoji="1" lang="en-US" b="1" dirty="0" smtClean="0">
                <a:solidFill>
                  <a:srgbClr val="0000CC"/>
                </a:solidFill>
                <a:latin typeface="Courier New" pitchFamily="49" charset="0"/>
              </a:rPr>
              <a:t>'1990-		01-01'AND 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'1999-12-31';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73C2A1-CA10-4979-AEDD-FFAEBD8C308B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96685" y="274638"/>
            <a:ext cx="8229600" cy="1143000"/>
          </a:xfrm>
        </p:spPr>
        <p:txBody>
          <a:bodyPr>
            <a:normAutofit/>
          </a:bodyPr>
          <a:lstStyle/>
          <a:p>
            <a:pPr marL="173038" indent="-173038"/>
            <a:r>
              <a:rPr kumimoji="1" lang="en-US" b="1" dirty="0"/>
              <a:t>Set Member Test (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IN</a:t>
            </a:r>
            <a:r>
              <a:rPr kumimoji="1"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51542" y="1441905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 smtClean="0"/>
              <a:t>Tests </a:t>
            </a:r>
            <a:r>
              <a:rPr kumimoji="1" lang="en-US" sz="2400" dirty="0"/>
              <a:t>whether a data value matches one of a list of target values.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/>
              <a:t>To use ‘IN’, there should be at least two values to check against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kumimoji="1" lang="en-US" sz="2400" dirty="0"/>
              <a:t>If you have only a single value, use ‘=‘ </a:t>
            </a:r>
          </a:p>
          <a:p>
            <a:pPr marL="0" indent="0">
              <a:buNone/>
            </a:pPr>
            <a:r>
              <a:rPr kumimoji="1" lang="en-US" sz="2400" b="1" i="1" dirty="0">
                <a:solidFill>
                  <a:srgbClr val="CC0000"/>
                </a:solidFill>
              </a:rPr>
              <a:t>Question:</a:t>
            </a:r>
            <a:endParaRPr kumimoji="1" lang="en-US" sz="2400" dirty="0"/>
          </a:p>
          <a:p>
            <a:pPr marL="173038" indent="-173038"/>
            <a:r>
              <a:rPr kumimoji="1" lang="en-US" sz="2400" dirty="0" smtClean="0"/>
              <a:t>Retrieve </a:t>
            </a:r>
            <a:r>
              <a:rPr kumimoji="1" lang="en-US" sz="2400" dirty="0"/>
              <a:t>the customer number for all customers that have placed an order for product codes ‘2A44L’, ‘779C’ or ‘L14’.</a:t>
            </a:r>
          </a:p>
          <a:p>
            <a:pPr marL="173038" indent="-173038"/>
            <a:endParaRPr kumimoji="1" lang="en-US" sz="2400" dirty="0"/>
          </a:p>
          <a:p>
            <a:pPr marL="0" indent="0">
              <a:buNone/>
            </a:pPr>
            <a:r>
              <a:rPr kumimoji="1" lang="en-US" sz="2400" b="1" i="1" dirty="0">
                <a:solidFill>
                  <a:srgbClr val="CC0000"/>
                </a:solidFill>
              </a:rPr>
              <a:t>Query:</a:t>
            </a:r>
            <a:endParaRPr kumimoji="1" lang="en-US" sz="2400" dirty="0"/>
          </a:p>
          <a:p>
            <a:pPr marL="0" indent="0">
              <a:buNone/>
            </a:pPr>
            <a:r>
              <a:rPr kumimoji="1" lang="en-US" sz="24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SELECT </a:t>
            </a:r>
            <a:r>
              <a:rPr kumimoji="1" lang="en-US" b="1" dirty="0" err="1">
                <a:solidFill>
                  <a:srgbClr val="0000CC"/>
                </a:solidFill>
                <a:latin typeface="Courier New" pitchFamily="49" charset="0"/>
              </a:rPr>
              <a:t>Cust</a:t>
            </a:r>
            <a:endParaRPr kumimoji="1" lang="en-US" b="1" dirty="0">
              <a:solidFill>
                <a:srgbClr val="0000CC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	FROM   Orders</a:t>
            </a:r>
          </a:p>
          <a:p>
            <a:pPr marL="0" indent="0">
              <a:buNone/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	WHERE  Product IN </a:t>
            </a:r>
            <a:r>
              <a:rPr kumimoji="1" lang="en-US" b="1" dirty="0" smtClean="0">
                <a:solidFill>
                  <a:srgbClr val="0000CC"/>
                </a:solidFill>
                <a:latin typeface="Courier New" pitchFamily="49" charset="0"/>
              </a:rPr>
              <a:t>	('2A44L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','779C','L14');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19ECE7-35E0-4FE6-9972-44349D26289D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80571" y="274638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b="1" dirty="0"/>
              <a:t>Set Member Test (IN) -- </a:t>
            </a:r>
            <a:r>
              <a:rPr kumimoji="1"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80571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96875" algn="l"/>
                <a:tab pos="912813" algn="l"/>
                <a:tab pos="1825625" algn="l"/>
                <a:tab pos="2976563" algn="l"/>
                <a:tab pos="5318125" algn="l"/>
                <a:tab pos="6456363" algn="l"/>
                <a:tab pos="7091363" algn="l"/>
              </a:tabLst>
            </a:pPr>
            <a:r>
              <a:rPr kumimoji="1" lang="en-US" b="1" i="1" dirty="0" smtClean="0">
                <a:solidFill>
                  <a:srgbClr val="CC0000"/>
                </a:solidFill>
                <a:sym typeface="Symbol" pitchFamily="18" charset="2"/>
              </a:rPr>
              <a:t>Question</a:t>
            </a:r>
            <a:r>
              <a:rPr kumimoji="1" lang="en-US" b="1" i="1" dirty="0">
                <a:solidFill>
                  <a:srgbClr val="CC0000"/>
                </a:solidFill>
                <a:sym typeface="Symbol" pitchFamily="18" charset="2"/>
              </a:rPr>
              <a:t>:</a:t>
            </a:r>
            <a:endParaRPr kumimoji="1" lang="en-US" dirty="0">
              <a:sym typeface="Symbol" pitchFamily="18" charset="2"/>
            </a:endParaRPr>
          </a:p>
          <a:p>
            <a:pPr marL="573088" lvl="1" indent="-173038">
              <a:tabLst>
                <a:tab pos="396875" algn="l"/>
                <a:tab pos="912813" algn="l"/>
                <a:tab pos="1825625" algn="l"/>
                <a:tab pos="2976563" algn="l"/>
                <a:tab pos="5318125" algn="l"/>
                <a:tab pos="6456363" algn="l"/>
                <a:tab pos="7091363" algn="l"/>
              </a:tabLst>
            </a:pPr>
            <a:r>
              <a:rPr kumimoji="1" lang="en-US" dirty="0" smtClean="0"/>
              <a:t> List </a:t>
            </a:r>
            <a:r>
              <a:rPr kumimoji="1" lang="en-US" dirty="0"/>
              <a:t>the name and hire date of all sales reps that work in office numbers 11, 21 or 30.</a:t>
            </a:r>
          </a:p>
          <a:p>
            <a:pPr marL="0" indent="0">
              <a:buNone/>
              <a:tabLst>
                <a:tab pos="396875" algn="l"/>
                <a:tab pos="912813" algn="l"/>
                <a:tab pos="1825625" algn="l"/>
                <a:tab pos="2976563" algn="l"/>
                <a:tab pos="5318125" algn="l"/>
                <a:tab pos="6456363" algn="l"/>
                <a:tab pos="7091363" algn="l"/>
              </a:tabLst>
            </a:pPr>
            <a:r>
              <a:rPr kumimoji="1" lang="en-US" b="1" i="1" dirty="0" smtClean="0">
                <a:solidFill>
                  <a:srgbClr val="CC0000"/>
                </a:solidFill>
              </a:rPr>
              <a:t>Query</a:t>
            </a:r>
            <a:r>
              <a:rPr kumimoji="1" lang="en-US" b="1" i="1" dirty="0">
                <a:solidFill>
                  <a:srgbClr val="CC0000"/>
                </a:solidFill>
              </a:rPr>
              <a:t>:</a:t>
            </a:r>
            <a:endParaRPr kumimoji="1" lang="en-US" dirty="0"/>
          </a:p>
          <a:p>
            <a:pPr marL="0" indent="0">
              <a:buNone/>
              <a:tabLst>
                <a:tab pos="396875" algn="l"/>
                <a:tab pos="912813" algn="l"/>
                <a:tab pos="1825625" algn="l"/>
                <a:tab pos="2976563" algn="l"/>
                <a:tab pos="5318125" algn="l"/>
                <a:tab pos="6456363" algn="l"/>
                <a:tab pos="7091363" algn="l"/>
              </a:tabLst>
            </a:pPr>
            <a:r>
              <a:rPr kumimoji="1" lang="en-US" dirty="0"/>
              <a:t>	</a:t>
            </a:r>
            <a:r>
              <a:rPr kumimoji="1" lang="en-US" sz="2800" b="1" dirty="0">
                <a:solidFill>
                  <a:srgbClr val="0000CC"/>
                </a:solidFill>
                <a:latin typeface="Courier New" pitchFamily="49" charset="0"/>
              </a:rPr>
              <a:t>SELECT Name, </a:t>
            </a:r>
            <a:r>
              <a:rPr kumimoji="1" lang="en-US" sz="2800" b="1" dirty="0" err="1">
                <a:solidFill>
                  <a:srgbClr val="0000CC"/>
                </a:solidFill>
                <a:latin typeface="Courier New" pitchFamily="49" charset="0"/>
              </a:rPr>
              <a:t>Hiredate</a:t>
            </a:r>
            <a:endParaRPr kumimoji="1" lang="en-US" sz="2800" b="1" dirty="0">
              <a:solidFill>
                <a:srgbClr val="0000CC"/>
              </a:solidFill>
              <a:latin typeface="Courier New" pitchFamily="49" charset="0"/>
            </a:endParaRPr>
          </a:p>
          <a:p>
            <a:pPr marL="0" indent="0">
              <a:buNone/>
              <a:tabLst>
                <a:tab pos="396875" algn="l"/>
                <a:tab pos="912813" algn="l"/>
                <a:tab pos="1825625" algn="l"/>
                <a:tab pos="2976563" algn="l"/>
                <a:tab pos="5318125" algn="l"/>
                <a:tab pos="6456363" algn="l"/>
                <a:tab pos="7091363" algn="l"/>
              </a:tabLst>
            </a:pPr>
            <a:r>
              <a:rPr kumimoji="1" lang="en-US" sz="2800" b="1" dirty="0">
                <a:solidFill>
                  <a:srgbClr val="0000CC"/>
                </a:solidFill>
                <a:latin typeface="Courier New" pitchFamily="49" charset="0"/>
              </a:rPr>
              <a:t>	FROM   </a:t>
            </a:r>
            <a:r>
              <a:rPr kumimoji="1" lang="en-US" sz="2800" b="1" dirty="0" err="1">
                <a:solidFill>
                  <a:srgbClr val="0000CC"/>
                </a:solidFill>
                <a:latin typeface="Courier New" pitchFamily="49" charset="0"/>
              </a:rPr>
              <a:t>Salesreps</a:t>
            </a:r>
            <a:endParaRPr kumimoji="1" lang="en-US" sz="2800" b="1" dirty="0">
              <a:solidFill>
                <a:srgbClr val="0000CC"/>
              </a:solidFill>
              <a:latin typeface="Courier New" pitchFamily="49" charset="0"/>
            </a:endParaRPr>
          </a:p>
          <a:p>
            <a:pPr marL="0" indent="0">
              <a:buNone/>
              <a:tabLst>
                <a:tab pos="396875" algn="l"/>
                <a:tab pos="912813" algn="l"/>
                <a:tab pos="1825625" algn="l"/>
                <a:tab pos="2976563" algn="l"/>
                <a:tab pos="5318125" algn="l"/>
                <a:tab pos="6456363" algn="l"/>
                <a:tab pos="7091363" algn="l"/>
              </a:tabLst>
            </a:pPr>
            <a:r>
              <a:rPr kumimoji="1" lang="en-US" sz="2800" b="1" dirty="0">
                <a:solidFill>
                  <a:srgbClr val="0000CC"/>
                </a:solidFill>
                <a:latin typeface="Courier New" pitchFamily="49" charset="0"/>
              </a:rPr>
              <a:t>	WHERE  </a:t>
            </a:r>
            <a:r>
              <a:rPr kumimoji="1" lang="en-US" sz="2800" b="1" dirty="0" err="1">
                <a:solidFill>
                  <a:srgbClr val="0000CC"/>
                </a:solidFill>
                <a:latin typeface="Courier New" pitchFamily="49" charset="0"/>
              </a:rPr>
              <a:t>Repoffice</a:t>
            </a:r>
            <a:r>
              <a:rPr kumimoji="1" lang="en-US" sz="2800" b="1" dirty="0">
                <a:solidFill>
                  <a:srgbClr val="0000CC"/>
                </a:solidFill>
                <a:latin typeface="Courier New" pitchFamily="49" charset="0"/>
              </a:rPr>
              <a:t> IN (11, 21, 30);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3038" indent="-173038"/>
            <a:r>
              <a:rPr kumimoji="1" lang="en-US" b="1" dirty="0"/>
              <a:t>Pattern Matching Test (</a:t>
            </a:r>
            <a:r>
              <a:rPr kumimoji="1" lang="en-US" sz="4000" b="1" dirty="0">
                <a:solidFill>
                  <a:srgbClr val="0000CC"/>
                </a:solidFill>
                <a:latin typeface="Courier New" pitchFamily="49" charset="0"/>
              </a:rPr>
              <a:t>LIKE</a:t>
            </a:r>
            <a:r>
              <a:rPr kumimoji="1"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610637"/>
            <a:ext cx="7886700" cy="4351339"/>
          </a:xfrm>
        </p:spPr>
        <p:txBody>
          <a:bodyPr>
            <a:normAutofit fontScale="92500" lnSpcReduction="10000"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 smtClean="0"/>
              <a:t>Use </a:t>
            </a:r>
            <a:r>
              <a:rPr kumimoji="1" lang="en-US" sz="2400" dirty="0"/>
              <a:t>to check to see whether the data value in a column matches a specific pattern. 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 smtClean="0"/>
              <a:t>The </a:t>
            </a:r>
            <a:r>
              <a:rPr kumimoji="1" lang="en-US" sz="2400" dirty="0"/>
              <a:t>pattern is a </a:t>
            </a:r>
            <a:r>
              <a:rPr kumimoji="1" lang="en-US" sz="2400" u="sng" dirty="0"/>
              <a:t>string</a:t>
            </a:r>
            <a:r>
              <a:rPr kumimoji="1" lang="en-US" sz="2400" dirty="0"/>
              <a:t> that may include one or more wildcard characters. 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kumimoji="1" lang="en-US" sz="2400" dirty="0"/>
              <a:t>The wildcard character ‘%’ matches any sequence of zero or more </a:t>
            </a:r>
            <a:r>
              <a:rPr kumimoji="1" lang="en-US" sz="2400" dirty="0" smtClean="0"/>
              <a:t>characters</a:t>
            </a:r>
            <a:r>
              <a:rPr kumimoji="1" lang="en-US" sz="2400" dirty="0"/>
              <a:t> </a:t>
            </a:r>
            <a:r>
              <a:rPr kumimoji="1" lang="en-US" sz="2400" dirty="0" smtClean="0"/>
              <a:t>(similar to * in Operating Systems)</a:t>
            </a:r>
            <a:endParaRPr kumimoji="1" lang="en-US" sz="2400" dirty="0"/>
          </a:p>
          <a:p>
            <a:pPr lvl="1">
              <a:buClr>
                <a:srgbClr val="CC0000"/>
              </a:buClr>
              <a:buFontTx/>
              <a:buChar char="•"/>
            </a:pPr>
            <a:r>
              <a:rPr kumimoji="1" lang="en-US" sz="2400" dirty="0"/>
              <a:t>The wildcard character ‘_’ matches exactly one </a:t>
            </a:r>
            <a:r>
              <a:rPr kumimoji="1" lang="en-US" sz="2400" dirty="0" smtClean="0"/>
              <a:t>character (similar to ? in Operating Systems)</a:t>
            </a:r>
            <a:endParaRPr kumimoji="1" lang="en-US" sz="2400" dirty="0"/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 smtClean="0"/>
              <a:t>The </a:t>
            </a:r>
            <a:r>
              <a:rPr kumimoji="1" lang="en-US" sz="2400" dirty="0"/>
              <a:t>column you are checking must be </a:t>
            </a:r>
            <a:r>
              <a:rPr kumimoji="1" lang="en-US" sz="2400" dirty="0" smtClean="0"/>
              <a:t>Text based</a:t>
            </a:r>
            <a:endParaRPr kumimoji="1" lang="en-US" b="1" dirty="0">
              <a:solidFill>
                <a:srgbClr val="0000CC"/>
              </a:solidFill>
              <a:latin typeface="Courier New" pitchFamily="49" charset="0"/>
            </a:endParaRP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 smtClean="0"/>
              <a:t>‘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LIKE</a:t>
            </a:r>
            <a:r>
              <a:rPr kumimoji="1" lang="en-US" sz="2400" dirty="0"/>
              <a:t>’ </a:t>
            </a:r>
            <a:r>
              <a:rPr kumimoji="1" lang="en-US" sz="2400" dirty="0" smtClean="0"/>
              <a:t> cannot </a:t>
            </a:r>
            <a:r>
              <a:rPr kumimoji="1" lang="en-US" sz="2400" dirty="0"/>
              <a:t>be used with relational operators, </a:t>
            </a:r>
            <a:r>
              <a:rPr kumimoji="1" lang="en-US" b="1" dirty="0" smtClean="0">
                <a:solidFill>
                  <a:srgbClr val="0000CC"/>
                </a:solidFill>
                <a:latin typeface="Courier New" pitchFamily="49" charset="0"/>
              </a:rPr>
              <a:t>BETWEEN </a:t>
            </a:r>
            <a:r>
              <a:rPr kumimoji="1" lang="en-US" sz="2400" dirty="0" smtClean="0"/>
              <a:t> </a:t>
            </a:r>
            <a:r>
              <a:rPr kumimoji="1" lang="en-US" sz="2400" dirty="0"/>
              <a:t>or 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IN</a:t>
            </a:r>
          </a:p>
          <a:p>
            <a:pPr marL="173038" indent="-173038">
              <a:buClr>
                <a:srgbClr val="CC0000"/>
              </a:buClr>
            </a:pPr>
            <a:r>
              <a:rPr kumimoji="1" lang="en-US" sz="2400" dirty="0"/>
              <a:t>  </a:t>
            </a:r>
            <a:r>
              <a:rPr kumimoji="1" lang="en-US" sz="2400" dirty="0" smtClean="0"/>
              <a:t>Pattern </a:t>
            </a:r>
            <a:r>
              <a:rPr kumimoji="1" lang="en-US" sz="2400" dirty="0"/>
              <a:t>matching is case sensitive.</a:t>
            </a:r>
          </a:p>
          <a:p>
            <a:endParaRPr lang="en-US" dirty="0"/>
          </a:p>
        </p:txBody>
      </p:sp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F303F5-143E-4359-A52D-9EB2AE186BEC}" type="slidenum">
              <a:rPr lang="en-US" smtClean="0"/>
              <a:pPr/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74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562936-435D-4C58-8F5F-BEF080079DBD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7657" y="274638"/>
            <a:ext cx="8229600" cy="1143000"/>
          </a:xfrm>
        </p:spPr>
        <p:txBody>
          <a:bodyPr>
            <a:normAutofit fontScale="90000"/>
          </a:bodyPr>
          <a:lstStyle/>
          <a:p>
            <a:pPr marL="173038" indent="-173038">
              <a:tabLst>
                <a:tab pos="463550" algn="l"/>
                <a:tab pos="912813" algn="l"/>
                <a:tab pos="1719263" algn="l"/>
                <a:tab pos="2686050" algn="l"/>
                <a:tab pos="5027613" algn="l"/>
                <a:tab pos="6111875" algn="l"/>
                <a:tab pos="6746875" algn="l"/>
              </a:tabLst>
            </a:pPr>
            <a:r>
              <a:rPr kumimoji="1" lang="en-US" b="1" dirty="0"/>
              <a:t>Pattern Matching Test (LIKE) -- </a:t>
            </a:r>
            <a:r>
              <a:rPr kumimoji="1"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67657" y="1417638"/>
            <a:ext cx="8229600" cy="4525963"/>
          </a:xfrm>
        </p:spPr>
        <p:txBody>
          <a:bodyPr>
            <a:normAutofit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  <a:tabLst>
                <a:tab pos="463550" algn="l"/>
                <a:tab pos="912813" algn="l"/>
                <a:tab pos="1719263" algn="l"/>
                <a:tab pos="2686050" algn="l"/>
                <a:tab pos="5027613" algn="l"/>
                <a:tab pos="6111875" algn="l"/>
                <a:tab pos="6746875" algn="l"/>
              </a:tabLst>
            </a:pPr>
            <a:endParaRPr kumimoji="1" lang="en-US" sz="2400" dirty="0"/>
          </a:p>
          <a:p>
            <a:pPr marL="0" indent="0">
              <a:buNone/>
              <a:tabLst>
                <a:tab pos="463550" algn="l"/>
                <a:tab pos="912813" algn="l"/>
                <a:tab pos="1719263" algn="l"/>
                <a:tab pos="2686050" algn="l"/>
                <a:tab pos="5027613" algn="l"/>
                <a:tab pos="6111875" algn="l"/>
                <a:tab pos="6746875" algn="l"/>
              </a:tabLst>
            </a:pPr>
            <a:r>
              <a:rPr kumimoji="1" lang="en-US" sz="2400" b="1" i="1" dirty="0">
                <a:solidFill>
                  <a:srgbClr val="CC0000"/>
                </a:solidFill>
              </a:rPr>
              <a:t>Question:</a:t>
            </a:r>
            <a:endParaRPr kumimoji="1" lang="en-US" sz="2400" dirty="0"/>
          </a:p>
          <a:p>
            <a:pPr marL="173038" indent="-173038">
              <a:tabLst>
                <a:tab pos="463550" algn="l"/>
                <a:tab pos="912813" algn="l"/>
                <a:tab pos="1719263" algn="l"/>
                <a:tab pos="2686050" algn="l"/>
                <a:tab pos="5027613" algn="l"/>
                <a:tab pos="6111875" algn="l"/>
                <a:tab pos="6746875" algn="l"/>
              </a:tabLst>
            </a:pPr>
            <a:r>
              <a:rPr kumimoji="1" lang="en-US" sz="2400" dirty="0"/>
              <a:t>	List all customers that have a name beginning with ‘F’.</a:t>
            </a:r>
          </a:p>
          <a:p>
            <a:pPr marL="173038" indent="-173038">
              <a:tabLst>
                <a:tab pos="463550" algn="l"/>
                <a:tab pos="912813" algn="l"/>
                <a:tab pos="1719263" algn="l"/>
                <a:tab pos="2686050" algn="l"/>
                <a:tab pos="5027613" algn="l"/>
                <a:tab pos="6111875" algn="l"/>
                <a:tab pos="6746875" algn="l"/>
              </a:tabLst>
            </a:pPr>
            <a:endParaRPr kumimoji="1" lang="en-US" sz="2400" dirty="0"/>
          </a:p>
          <a:p>
            <a:pPr marL="173038" indent="-173038">
              <a:tabLst>
                <a:tab pos="463550" algn="l"/>
                <a:tab pos="912813" algn="l"/>
                <a:tab pos="1719263" algn="l"/>
                <a:tab pos="2686050" algn="l"/>
                <a:tab pos="5027613" algn="l"/>
                <a:tab pos="6111875" algn="l"/>
                <a:tab pos="6746875" algn="l"/>
              </a:tabLst>
            </a:pPr>
            <a:endParaRPr kumimoji="1" lang="en-US" sz="2400" dirty="0"/>
          </a:p>
          <a:p>
            <a:pPr marL="0" indent="0">
              <a:buNone/>
              <a:tabLst>
                <a:tab pos="463550" algn="l"/>
                <a:tab pos="912813" algn="l"/>
                <a:tab pos="1719263" algn="l"/>
                <a:tab pos="2686050" algn="l"/>
                <a:tab pos="5027613" algn="l"/>
                <a:tab pos="6111875" algn="l"/>
                <a:tab pos="6746875" algn="l"/>
              </a:tabLst>
            </a:pPr>
            <a:r>
              <a:rPr kumimoji="1" lang="en-US" sz="2400" b="1" i="1" dirty="0">
                <a:solidFill>
                  <a:srgbClr val="CC0000"/>
                </a:solidFill>
              </a:rPr>
              <a:t>Query:</a:t>
            </a:r>
            <a:endParaRPr kumimoji="1" lang="en-US" sz="2400" dirty="0"/>
          </a:p>
          <a:p>
            <a:pPr marL="457200" lvl="1" indent="0">
              <a:buNone/>
              <a:tabLst>
                <a:tab pos="463550" algn="l"/>
                <a:tab pos="912813" algn="l"/>
                <a:tab pos="1719263" algn="l"/>
                <a:tab pos="2686050" algn="l"/>
                <a:tab pos="5027613" algn="l"/>
                <a:tab pos="6111875" algn="l"/>
                <a:tab pos="6746875" algn="l"/>
              </a:tabLst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SELECT Company</a:t>
            </a:r>
          </a:p>
          <a:p>
            <a:pPr marL="457200" lvl="1" indent="0">
              <a:buNone/>
              <a:tabLst>
                <a:tab pos="463550" algn="l"/>
                <a:tab pos="912813" algn="l"/>
                <a:tab pos="1719263" algn="l"/>
                <a:tab pos="2686050" algn="l"/>
                <a:tab pos="5027613" algn="l"/>
                <a:tab pos="6111875" algn="l"/>
                <a:tab pos="6746875" algn="l"/>
              </a:tabLst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FROM   Customers</a:t>
            </a:r>
          </a:p>
          <a:p>
            <a:pPr marL="457200" lvl="1" indent="0">
              <a:buNone/>
              <a:tabLst>
                <a:tab pos="463550" algn="l"/>
                <a:tab pos="912813" algn="l"/>
                <a:tab pos="1719263" algn="l"/>
                <a:tab pos="2686050" algn="l"/>
                <a:tab pos="5027613" algn="l"/>
                <a:tab pos="6111875" algn="l"/>
                <a:tab pos="6746875" algn="l"/>
              </a:tabLst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WHERE  Company LIKE 'F%';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3038" indent="-173038"/>
            <a:r>
              <a:rPr lang="en-US" b="1" dirty="0"/>
              <a:t>F</a:t>
            </a:r>
            <a:r>
              <a:rPr lang="en-US" b="1" dirty="0" smtClean="0"/>
              <a:t>unctions </a:t>
            </a:r>
            <a:r>
              <a:rPr lang="en-US" b="1" dirty="0"/>
              <a:t>that SQL provides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610637"/>
            <a:ext cx="7886700" cy="4351339"/>
          </a:xfrm>
        </p:spPr>
        <p:txBody>
          <a:bodyPr>
            <a:normAutofit lnSpcReduction="10000"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Data </a:t>
            </a:r>
            <a:r>
              <a:rPr lang="en-US" sz="2400" dirty="0"/>
              <a:t>Definition:</a:t>
            </a:r>
          </a:p>
          <a:p>
            <a:pPr marL="635000" lvl="1" indent="-174625">
              <a:buClr>
                <a:srgbClr val="CC0000"/>
              </a:buClr>
              <a:buFontTx/>
              <a:buChar char="•"/>
            </a:pPr>
            <a:r>
              <a:rPr lang="en-US" sz="2400" dirty="0"/>
              <a:t>allows the user to define the way data is to be stored  and the relationships among the stored data.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endParaRPr lang="en-US" sz="2400" dirty="0"/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/>
              <a:t>Data Retrieval:</a:t>
            </a:r>
          </a:p>
          <a:p>
            <a:pPr marL="635000" lvl="1" indent="-174625">
              <a:buClr>
                <a:srgbClr val="CC0000"/>
              </a:buClr>
              <a:buFontTx/>
              <a:buChar char="•"/>
            </a:pPr>
            <a:r>
              <a:rPr lang="en-US" sz="2400" dirty="0"/>
              <a:t>allows the user to access the data stored in a database (through queries).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endParaRPr lang="en-US" sz="2400" dirty="0"/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/>
              <a:t>Data Manipulation:</a:t>
            </a:r>
          </a:p>
          <a:p>
            <a:pPr marL="635000" lvl="1" indent="-174625">
              <a:buClr>
                <a:srgbClr val="CC0000"/>
              </a:buClr>
              <a:buFontTx/>
              <a:buChar char="•"/>
            </a:pPr>
            <a:r>
              <a:rPr lang="en-US" sz="2400" dirty="0"/>
              <a:t>allows the user to update a database through insertion, updating or deleting or data items.</a:t>
            </a:r>
          </a:p>
          <a:p>
            <a:pPr marL="1082675" lvl="2" indent="-174625">
              <a:buClr>
                <a:srgbClr val="CC0000"/>
              </a:buClr>
              <a:buFontTx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647D28-0A6D-43E6-86C9-072289E699A8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334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2EC776-E576-4300-BBBC-10B233310170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8629" y="274638"/>
            <a:ext cx="8229600" cy="1143000"/>
          </a:xfrm>
        </p:spPr>
        <p:txBody>
          <a:bodyPr>
            <a:normAutofit fontScale="90000"/>
          </a:bodyPr>
          <a:lstStyle/>
          <a:p>
            <a:pPr>
              <a:tabLst>
                <a:tab pos="912813" algn="l"/>
                <a:tab pos="1773238" algn="l"/>
                <a:tab pos="2805113" algn="l"/>
                <a:tab pos="4576763" algn="l"/>
                <a:tab pos="5715000" algn="l"/>
              </a:tabLst>
            </a:pPr>
            <a:r>
              <a:rPr kumimoji="1" lang="en-US" b="1" dirty="0"/>
              <a:t>Pattern Matching Test (LIKE) -- Example</a:t>
            </a:r>
            <a:r>
              <a:rPr kumimoji="1" lang="en-US" sz="3600" dirty="0">
                <a:sym typeface="Symbol" pitchFamily="18" charset="2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38629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912813" algn="l"/>
                <a:tab pos="1773238" algn="l"/>
                <a:tab pos="2805113" algn="l"/>
                <a:tab pos="4576763" algn="l"/>
                <a:tab pos="5715000" algn="l"/>
              </a:tabLst>
            </a:pPr>
            <a:r>
              <a:rPr kumimoji="1" lang="en-US" sz="2400" b="1" i="1" dirty="0" smtClean="0">
                <a:solidFill>
                  <a:srgbClr val="CC0000"/>
                </a:solidFill>
                <a:sym typeface="Symbol" pitchFamily="18" charset="2"/>
              </a:rPr>
              <a:t>Question</a:t>
            </a:r>
            <a:r>
              <a:rPr kumimoji="1" lang="en-US" sz="2400" b="1" i="1" dirty="0">
                <a:solidFill>
                  <a:srgbClr val="CC0000"/>
                </a:solidFill>
                <a:sym typeface="Symbol" pitchFamily="18" charset="2"/>
              </a:rPr>
              <a:t>:</a:t>
            </a:r>
            <a:endParaRPr kumimoji="1" lang="en-US" sz="2400" dirty="0">
              <a:sym typeface="Symbol" pitchFamily="18" charset="2"/>
            </a:endParaRPr>
          </a:p>
          <a:p>
            <a:pPr>
              <a:tabLst>
                <a:tab pos="912813" algn="l"/>
                <a:tab pos="1773238" algn="l"/>
                <a:tab pos="2805113" algn="l"/>
                <a:tab pos="4576763" algn="l"/>
                <a:tab pos="5715000" algn="l"/>
              </a:tabLst>
            </a:pPr>
            <a:r>
              <a:rPr kumimoji="1" lang="en-US" sz="2400" dirty="0">
                <a:sym typeface="Symbol" pitchFamily="18" charset="2"/>
              </a:rPr>
              <a:t>	</a:t>
            </a:r>
            <a:r>
              <a:rPr kumimoji="1" lang="en-US" sz="2400" dirty="0"/>
              <a:t>List all products dealing with ‘widgets’.</a:t>
            </a:r>
          </a:p>
          <a:p>
            <a:pPr>
              <a:tabLst>
                <a:tab pos="912813" algn="l"/>
                <a:tab pos="1773238" algn="l"/>
                <a:tab pos="2805113" algn="l"/>
                <a:tab pos="4576763" algn="l"/>
                <a:tab pos="5715000" algn="l"/>
              </a:tabLst>
            </a:pPr>
            <a:endParaRPr kumimoji="1" lang="en-US" sz="2400" dirty="0"/>
          </a:p>
          <a:p>
            <a:pPr marL="0" indent="0">
              <a:buNone/>
              <a:tabLst>
                <a:tab pos="912813" algn="l"/>
                <a:tab pos="1773238" algn="l"/>
                <a:tab pos="2805113" algn="l"/>
                <a:tab pos="4576763" algn="l"/>
                <a:tab pos="5715000" algn="l"/>
              </a:tabLst>
            </a:pPr>
            <a:r>
              <a:rPr kumimoji="1" lang="en-US" sz="2400" b="1" i="1" dirty="0">
                <a:solidFill>
                  <a:srgbClr val="CC0000"/>
                </a:solidFill>
              </a:rPr>
              <a:t>Query:</a:t>
            </a:r>
            <a:endParaRPr kumimoji="1" lang="en-US" sz="2400" dirty="0"/>
          </a:p>
          <a:p>
            <a:pPr marL="0" indent="0">
              <a:buNone/>
              <a:tabLst>
                <a:tab pos="912813" algn="l"/>
                <a:tab pos="1773238" algn="l"/>
                <a:tab pos="2805113" algn="l"/>
                <a:tab pos="4576763" algn="l"/>
                <a:tab pos="5715000" algn="l"/>
              </a:tabLst>
            </a:pPr>
            <a:r>
              <a:rPr kumimoji="1" lang="en-US" sz="2400" dirty="0"/>
              <a:t>	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SELECT * </a:t>
            </a:r>
          </a:p>
          <a:p>
            <a:pPr marL="0" indent="0">
              <a:buNone/>
              <a:tabLst>
                <a:tab pos="912813" algn="l"/>
                <a:tab pos="1773238" algn="l"/>
                <a:tab pos="2805113" algn="l"/>
                <a:tab pos="4576763" algn="l"/>
                <a:tab pos="5715000" algn="l"/>
              </a:tabLst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	FROM   Products </a:t>
            </a:r>
          </a:p>
          <a:p>
            <a:pPr marL="0" indent="0">
              <a:buNone/>
              <a:tabLst>
                <a:tab pos="912813" algn="l"/>
                <a:tab pos="1773238" algn="l"/>
                <a:tab pos="2805113" algn="l"/>
                <a:tab pos="4576763" algn="l"/>
                <a:tab pos="5715000" algn="l"/>
              </a:tabLst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	WHERE  Description LIKE '%widget%';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F7FB5C-FA89-4F84-9758-CC29155CA00D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7028" y="274638"/>
            <a:ext cx="8229600" cy="1143000"/>
          </a:xfrm>
        </p:spPr>
        <p:txBody>
          <a:bodyPr>
            <a:normAutofit fontScale="90000"/>
          </a:bodyPr>
          <a:lstStyle/>
          <a:p>
            <a:pPr marL="173038" indent="-173038"/>
            <a:r>
              <a:rPr kumimoji="1" lang="en-US" b="1" dirty="0"/>
              <a:t>Pattern Matching Test (LIKE) -- Example</a:t>
            </a:r>
            <a:r>
              <a:rPr kumimoji="1" lang="en-US" sz="3600" dirty="0">
                <a:sym typeface="Symbol" pitchFamily="18" charset="2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7028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sz="2400" b="1" i="1" dirty="0" smtClean="0">
                <a:solidFill>
                  <a:srgbClr val="CC0000"/>
                </a:solidFill>
                <a:sym typeface="Symbol" pitchFamily="18" charset="2"/>
              </a:rPr>
              <a:t>Question</a:t>
            </a:r>
            <a:r>
              <a:rPr kumimoji="1" lang="en-US" sz="2400" b="1" i="1" dirty="0">
                <a:solidFill>
                  <a:srgbClr val="CC0000"/>
                </a:solidFill>
                <a:sym typeface="Symbol" pitchFamily="18" charset="2"/>
              </a:rPr>
              <a:t>:</a:t>
            </a:r>
            <a:endParaRPr kumimoji="1" lang="en-US" sz="2400" dirty="0">
              <a:sym typeface="Symbol" pitchFamily="18" charset="2"/>
            </a:endParaRPr>
          </a:p>
          <a:p>
            <a:pPr marL="173038" indent="-173038"/>
            <a:r>
              <a:rPr kumimoji="1" lang="en-US" sz="2400" dirty="0" smtClean="0"/>
              <a:t>List </a:t>
            </a:r>
            <a:r>
              <a:rPr kumimoji="1" lang="en-US" sz="2400" dirty="0"/>
              <a:t>all product codes that are exactly 3 characters in length.</a:t>
            </a:r>
          </a:p>
          <a:p>
            <a:pPr marL="0" indent="0">
              <a:buNone/>
            </a:pPr>
            <a:endParaRPr kumimoji="1" lang="en-US" sz="2400" b="1" i="1" dirty="0" smtClean="0">
              <a:solidFill>
                <a:srgbClr val="CC0000"/>
              </a:solidFill>
            </a:endParaRPr>
          </a:p>
          <a:p>
            <a:pPr marL="0" indent="0">
              <a:buNone/>
            </a:pPr>
            <a:r>
              <a:rPr kumimoji="1" lang="en-US" sz="2400" b="1" i="1" dirty="0" smtClean="0">
                <a:solidFill>
                  <a:srgbClr val="CC0000"/>
                </a:solidFill>
              </a:rPr>
              <a:t>Query</a:t>
            </a:r>
            <a:r>
              <a:rPr kumimoji="1" lang="en-US" sz="2400" b="1" i="1" dirty="0">
                <a:solidFill>
                  <a:srgbClr val="CC0000"/>
                </a:solidFill>
              </a:rPr>
              <a:t>:</a:t>
            </a:r>
            <a:endParaRPr kumimoji="1" lang="en-US" sz="2400" dirty="0"/>
          </a:p>
          <a:p>
            <a:pPr marL="914400" lvl="2" indent="0">
              <a:buNone/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SELECT Product</a:t>
            </a:r>
          </a:p>
          <a:p>
            <a:pPr marL="914400" lvl="2" indent="0">
              <a:buNone/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FROM   Products</a:t>
            </a:r>
          </a:p>
          <a:p>
            <a:pPr marL="914400" lvl="2" indent="0">
              <a:buNone/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WHERE  Product LIKE </a:t>
            </a:r>
            <a:r>
              <a:rPr kumimoji="1" lang="en-US" b="1" dirty="0" smtClean="0">
                <a:solidFill>
                  <a:srgbClr val="0000CC"/>
                </a:solidFill>
                <a:latin typeface="Courier New" pitchFamily="49" charset="0"/>
              </a:rPr>
              <a:t>'___';</a:t>
            </a:r>
            <a:endParaRPr kumimoji="1" lang="en-US" b="1" dirty="0">
              <a:solidFill>
                <a:srgbClr val="0000CC"/>
              </a:solidFill>
              <a:latin typeface="Courier New" pitchFamily="49" charset="0"/>
            </a:endParaRPr>
          </a:p>
          <a:p>
            <a:pPr marL="914400" lvl="2" indent="0">
              <a:buNone/>
            </a:pPr>
            <a:endParaRPr kumimoji="1" lang="en-US" b="1" dirty="0">
              <a:solidFill>
                <a:schemeClr val="hlink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b="1" dirty="0" smtClean="0"/>
              <a:t>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317625"/>
            <a:ext cx="7886700" cy="4351339"/>
          </a:xfrm>
        </p:spPr>
        <p:txBody>
          <a:bodyPr>
            <a:normAutofit lnSpcReduction="10000"/>
          </a:bodyPr>
          <a:lstStyle/>
          <a:p>
            <a:pPr marL="173038" indent="-173038"/>
            <a:endParaRPr kumimoji="1" lang="en-US" sz="1200" dirty="0"/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800" dirty="0"/>
              <a:t>Treated like a string, but is not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800" dirty="0"/>
              <a:t>Can act like a number, but is </a:t>
            </a:r>
            <a:r>
              <a:rPr kumimoji="1" lang="en-US" sz="2800" dirty="0" smtClean="0"/>
              <a:t>not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800" dirty="0" smtClean="0"/>
              <a:t>Different from DBMS to DBMS</a:t>
            </a:r>
            <a:endParaRPr kumimoji="1" lang="en-US" sz="2800" dirty="0"/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800" dirty="0"/>
              <a:t>Date contains a </a:t>
            </a:r>
            <a:r>
              <a:rPr kumimoji="1" lang="en-US" sz="2800" dirty="0" smtClean="0"/>
              <a:t>time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800" dirty="0" smtClean="0"/>
              <a:t>When </a:t>
            </a:r>
            <a:r>
              <a:rPr kumimoji="1" lang="en-US" sz="2800" dirty="0"/>
              <a:t>comparing a date, you should compare only the date portion unless you are certain the time is valid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kumimoji="1" lang="en-US" dirty="0" smtClean="0"/>
              <a:t>If </a:t>
            </a:r>
            <a:r>
              <a:rPr kumimoji="1" lang="en-US" dirty="0"/>
              <a:t>you compare a date with a time that is not midnight, the compare will not match, even if the ‘date’ portion is the same</a:t>
            </a:r>
            <a:endParaRPr kumimoji="1" lang="en-US" sz="2400" dirty="0"/>
          </a:p>
          <a:p>
            <a:endParaRPr lang="en-US" dirty="0"/>
          </a:p>
        </p:txBody>
      </p:sp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A7D957-2E05-4BD7-A032-EA9D8D4CC924}" type="slidenum">
              <a:rPr lang="en-US" smtClean="0"/>
              <a:pPr/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140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F1B081-8B5B-41B4-A13E-CD878C60EBDB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7657" y="261939"/>
            <a:ext cx="8229600" cy="1143000"/>
          </a:xfrm>
        </p:spPr>
        <p:txBody>
          <a:bodyPr>
            <a:normAutofit/>
          </a:bodyPr>
          <a:lstStyle/>
          <a:p>
            <a:pPr marL="173038" indent="-173038"/>
            <a:r>
              <a:rPr kumimoji="1" lang="en-US" b="1" dirty="0" smtClean="0"/>
              <a:t>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67657" y="1404939"/>
            <a:ext cx="8229600" cy="4951413"/>
          </a:xfrm>
        </p:spPr>
        <p:txBody>
          <a:bodyPr>
            <a:normAutofit/>
          </a:bodyPr>
          <a:lstStyle/>
          <a:p>
            <a:pPr marL="0" indent="0">
              <a:buClr>
                <a:srgbClr val="CC0000"/>
              </a:buClr>
              <a:buNone/>
            </a:pPr>
            <a:r>
              <a:rPr kumimoji="1" lang="en-US" sz="2400" b="1" i="1" dirty="0" smtClean="0">
                <a:solidFill>
                  <a:srgbClr val="CC0000"/>
                </a:solidFill>
              </a:rPr>
              <a:t>Queries </a:t>
            </a:r>
            <a:r>
              <a:rPr kumimoji="1" lang="en-US" sz="2400" b="1" i="1" dirty="0">
                <a:solidFill>
                  <a:srgbClr val="CC0000"/>
                </a:solidFill>
              </a:rPr>
              <a:t>– Compare date and time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endParaRPr kumimoji="1" lang="en-US" sz="1000" b="1" i="1" dirty="0">
              <a:solidFill>
                <a:srgbClr val="CC0000"/>
              </a:solidFill>
            </a:endParaRPr>
          </a:p>
          <a:p>
            <a:pPr marL="1828800" lvl="4" indent="0">
              <a:buNone/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SELECT Name</a:t>
            </a:r>
          </a:p>
          <a:p>
            <a:pPr marL="1828800" lvl="4" indent="0">
              <a:buNone/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FROM   </a:t>
            </a:r>
            <a:r>
              <a:rPr kumimoji="1" lang="en-US" b="1" dirty="0" err="1">
                <a:solidFill>
                  <a:srgbClr val="0000CC"/>
                </a:solidFill>
                <a:latin typeface="Courier New" pitchFamily="49" charset="0"/>
              </a:rPr>
              <a:t>Salesreps</a:t>
            </a:r>
            <a:endParaRPr kumimoji="1" lang="en-US" b="1" dirty="0">
              <a:solidFill>
                <a:srgbClr val="0000CC"/>
              </a:solidFill>
              <a:latin typeface="Courier New" pitchFamily="49" charset="0"/>
            </a:endParaRPr>
          </a:p>
          <a:p>
            <a:pPr marL="1828800" lvl="4" indent="0">
              <a:buNone/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WHERE  </a:t>
            </a:r>
            <a:r>
              <a:rPr kumimoji="1" lang="en-US" b="1" dirty="0" err="1">
                <a:solidFill>
                  <a:srgbClr val="0000CC"/>
                </a:solidFill>
                <a:latin typeface="Courier New" pitchFamily="49" charset="0"/>
              </a:rPr>
              <a:t>Hiredate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 = '1988-02-12</a:t>
            </a:r>
            <a:r>
              <a:rPr kumimoji="1" lang="en-US" b="1" dirty="0" smtClean="0">
                <a:solidFill>
                  <a:srgbClr val="0000CC"/>
                </a:solidFill>
                <a:latin typeface="Courier New" pitchFamily="49" charset="0"/>
              </a:rPr>
              <a:t>';</a:t>
            </a:r>
            <a:endParaRPr kumimoji="1" lang="en-US" sz="2400" b="1" dirty="0" smtClean="0">
              <a:solidFill>
                <a:schemeClr val="hlink"/>
              </a:solidFill>
              <a:latin typeface="Courier New" pitchFamily="49" charset="0"/>
            </a:endParaRPr>
          </a:p>
          <a:p>
            <a:pPr marL="173038" indent="-173038">
              <a:buFontTx/>
              <a:buChar char="•"/>
            </a:pPr>
            <a:r>
              <a:rPr kumimoji="1" lang="en-US" sz="2800" dirty="0" smtClean="0"/>
              <a:t>Since </a:t>
            </a:r>
            <a:r>
              <a:rPr kumimoji="1" lang="en-US" sz="2800" dirty="0"/>
              <a:t>a time is not specified on the value being checked, midnight is assumed</a:t>
            </a:r>
          </a:p>
          <a:p>
            <a:pPr marL="173038" indent="-173038">
              <a:buFontTx/>
              <a:buChar char="•"/>
            </a:pPr>
            <a:r>
              <a:rPr kumimoji="1" lang="en-US" sz="2800" dirty="0"/>
              <a:t>If the </a:t>
            </a:r>
            <a:r>
              <a:rPr kumimoji="1" lang="en-US" sz="2800" dirty="0" err="1"/>
              <a:t>Salesrep</a:t>
            </a:r>
            <a:r>
              <a:rPr kumimoji="1" lang="en-US" sz="2800" dirty="0"/>
              <a:t> </a:t>
            </a:r>
            <a:r>
              <a:rPr kumimoji="1" lang="en-US" sz="2800" dirty="0" err="1"/>
              <a:t>Hiredate</a:t>
            </a:r>
            <a:r>
              <a:rPr kumimoji="1" lang="en-US" sz="2800" dirty="0"/>
              <a:t> includes a non-midnight time, the above comparison will ALWAYS fail</a:t>
            </a:r>
          </a:p>
          <a:p>
            <a:pPr marL="173038" indent="-173038">
              <a:buFontTx/>
              <a:buChar char="•"/>
            </a:pPr>
            <a:r>
              <a:rPr kumimoji="1" lang="en-US" sz="2800" dirty="0"/>
              <a:t>If the </a:t>
            </a:r>
            <a:r>
              <a:rPr kumimoji="1" lang="en-US" sz="2800" dirty="0" err="1"/>
              <a:t>Hiredate</a:t>
            </a:r>
            <a:r>
              <a:rPr kumimoji="1" lang="en-US" sz="2800" dirty="0"/>
              <a:t> was entered without a time, it will be set to midnight, so a valid comparison is possible.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5DA5B2-FBBD-4E8E-A19B-5C1922222FB8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95086" y="0"/>
            <a:ext cx="8229600" cy="1143000"/>
          </a:xfrm>
        </p:spPr>
        <p:txBody>
          <a:bodyPr>
            <a:normAutofit/>
          </a:bodyPr>
          <a:lstStyle/>
          <a:p>
            <a:pPr marL="173038" indent="-173038"/>
            <a:r>
              <a:rPr kumimoji="1" lang="en-US" b="1" dirty="0" smtClean="0"/>
              <a:t>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5086" y="961571"/>
            <a:ext cx="8229600" cy="5019675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rgbClr val="CC0000"/>
              </a:buClr>
              <a:buNone/>
            </a:pPr>
            <a:r>
              <a:rPr kumimoji="1" lang="en-US" sz="2400" b="1" i="1" dirty="0" smtClean="0">
                <a:solidFill>
                  <a:srgbClr val="CC0000"/>
                </a:solidFill>
              </a:rPr>
              <a:t>Queries </a:t>
            </a:r>
            <a:r>
              <a:rPr kumimoji="1" lang="en-US" sz="2400" b="1" i="1" dirty="0">
                <a:solidFill>
                  <a:srgbClr val="CC0000"/>
                </a:solidFill>
              </a:rPr>
              <a:t>– Compare date and time, specify the time</a:t>
            </a:r>
          </a:p>
          <a:p>
            <a:pPr marL="173038" indent="-173038">
              <a:buClr>
                <a:srgbClr val="CC0000"/>
              </a:buClr>
            </a:pPr>
            <a:endParaRPr kumimoji="1" lang="en-US" sz="2400" b="1" dirty="0">
              <a:solidFill>
                <a:schemeClr val="hlink"/>
              </a:solidFill>
              <a:latin typeface="Courier New" pitchFamily="49" charset="0"/>
            </a:endParaRPr>
          </a:p>
          <a:p>
            <a:pPr marL="0" indent="0">
              <a:buClr>
                <a:srgbClr val="CC0000"/>
              </a:buClr>
              <a:buNone/>
            </a:pPr>
            <a:r>
              <a:rPr kumimoji="1" lang="en-US" b="1" dirty="0" smtClean="0">
                <a:solidFill>
                  <a:srgbClr val="0000CC"/>
                </a:solidFill>
                <a:latin typeface="Courier New" pitchFamily="49" charset="0"/>
              </a:rPr>
              <a:t>SELECT Name, </a:t>
            </a:r>
            <a:r>
              <a:rPr kumimoji="1" lang="en-US" b="1" dirty="0" err="1" smtClean="0">
                <a:solidFill>
                  <a:srgbClr val="0000CC"/>
                </a:solidFill>
                <a:latin typeface="Courier New" pitchFamily="49" charset="0"/>
              </a:rPr>
              <a:t>Hiredate</a:t>
            </a:r>
            <a:endParaRPr kumimoji="1" lang="en-US" b="1" dirty="0">
              <a:solidFill>
                <a:srgbClr val="0000CC"/>
              </a:solidFill>
              <a:latin typeface="Courier New" pitchFamily="49" charset="0"/>
            </a:endParaRPr>
          </a:p>
          <a:p>
            <a:pPr marL="0" indent="0">
              <a:buClr>
                <a:srgbClr val="CC0000"/>
              </a:buClr>
              <a:buNone/>
            </a:pPr>
            <a:r>
              <a:rPr kumimoji="1" lang="en-US" b="1" dirty="0" smtClean="0">
                <a:solidFill>
                  <a:srgbClr val="0000CC"/>
                </a:solidFill>
                <a:latin typeface="Courier New" pitchFamily="49" charset="0"/>
              </a:rPr>
              <a:t>FROM   </a:t>
            </a:r>
            <a:r>
              <a:rPr kumimoji="1" lang="en-US" b="1" dirty="0" err="1">
                <a:solidFill>
                  <a:srgbClr val="0000CC"/>
                </a:solidFill>
                <a:latin typeface="Courier New" pitchFamily="49" charset="0"/>
              </a:rPr>
              <a:t>Salesreps</a:t>
            </a:r>
            <a:endParaRPr kumimoji="1" lang="en-US" b="1" dirty="0">
              <a:solidFill>
                <a:srgbClr val="0000CC"/>
              </a:solidFill>
              <a:latin typeface="Courier New" pitchFamily="49" charset="0"/>
            </a:endParaRPr>
          </a:p>
          <a:p>
            <a:pPr marL="0" indent="0">
              <a:buClr>
                <a:srgbClr val="CC0000"/>
              </a:buClr>
              <a:buNone/>
            </a:pPr>
            <a:r>
              <a:rPr kumimoji="1" lang="en-US" b="1" dirty="0" smtClean="0">
                <a:solidFill>
                  <a:srgbClr val="0000CC"/>
                </a:solidFill>
                <a:latin typeface="Courier New" pitchFamily="49" charset="0"/>
              </a:rPr>
              <a:t>WHERE  </a:t>
            </a:r>
            <a:r>
              <a:rPr kumimoji="1" lang="en-US" b="1" dirty="0" err="1">
                <a:solidFill>
                  <a:srgbClr val="0000CC"/>
                </a:solidFill>
                <a:latin typeface="Courier New" pitchFamily="49" charset="0"/>
              </a:rPr>
              <a:t>Hiredate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 = </a:t>
            </a:r>
            <a:endParaRPr kumimoji="1" lang="en-US" b="1" dirty="0" smtClean="0">
              <a:solidFill>
                <a:srgbClr val="0000CC"/>
              </a:solidFill>
              <a:latin typeface="Courier New" pitchFamily="49" charset="0"/>
            </a:endParaRPr>
          </a:p>
          <a:p>
            <a:pPr marL="0" indent="0">
              <a:buClr>
                <a:srgbClr val="CC0000"/>
              </a:buClr>
              <a:buNone/>
            </a:pPr>
            <a:r>
              <a:rPr kumimoji="1" lang="en-US" b="1" dirty="0" smtClean="0">
                <a:solidFill>
                  <a:srgbClr val="0000CC"/>
                </a:solidFill>
                <a:latin typeface="Courier New" pitchFamily="49" charset="0"/>
              </a:rPr>
              <a:t>STR_TO_DATE('February 12, 1988',    '%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M %</a:t>
            </a:r>
            <a:r>
              <a:rPr kumimoji="1" lang="en-US" b="1" dirty="0" err="1">
                <a:solidFill>
                  <a:srgbClr val="0000CC"/>
                </a:solidFill>
                <a:latin typeface="Courier New" pitchFamily="49" charset="0"/>
              </a:rPr>
              <a:t>d,%Y</a:t>
            </a:r>
            <a:r>
              <a:rPr kumimoji="1" lang="en-US" b="1" dirty="0" smtClean="0">
                <a:solidFill>
                  <a:srgbClr val="0000CC"/>
                </a:solidFill>
                <a:latin typeface="Courier New" pitchFamily="49" charset="0"/>
              </a:rPr>
              <a:t>'); </a:t>
            </a:r>
            <a:endParaRPr kumimoji="1" lang="en-US" b="1" dirty="0">
              <a:solidFill>
                <a:srgbClr val="0000CC"/>
              </a:solidFill>
              <a:latin typeface="Courier New" pitchFamily="49" charset="0"/>
            </a:endParaRPr>
          </a:p>
          <a:p>
            <a:pPr marL="173038" indent="-173038"/>
            <a:endParaRPr kumimoji="1" lang="en-US" b="1" dirty="0">
              <a:solidFill>
                <a:srgbClr val="0000CC"/>
              </a:solidFill>
              <a:latin typeface="Courier New" pitchFamily="49" charset="0"/>
            </a:endParaRPr>
          </a:p>
          <a:p>
            <a:pPr marL="173038" indent="-173038">
              <a:buFontTx/>
              <a:buChar char="•"/>
            </a:pPr>
            <a:r>
              <a:rPr kumimoji="1" lang="en-US" sz="2800" dirty="0" smtClean="0"/>
              <a:t>Use the ‘STR_TO_DATE’ function to convert a string that includes different date formats, and even time data if necessary</a:t>
            </a:r>
          </a:p>
          <a:p>
            <a:r>
              <a:rPr kumimoji="1" lang="en-US" sz="2800" b="1" dirty="0" smtClean="0"/>
              <a:t>Date functions are very DBMS specific</a:t>
            </a:r>
          </a:p>
          <a:p>
            <a:pPr lvl="1"/>
            <a:r>
              <a:rPr kumimoji="1" lang="en-US" b="1" dirty="0" smtClean="0"/>
              <a:t>Oracle uses TO_DATE(), and it is different in execution as well.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82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C280B1-1B0A-41B9-8B56-CAD1492BCB4F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9257" y="195148"/>
            <a:ext cx="8229600" cy="1143000"/>
          </a:xfrm>
        </p:spPr>
        <p:txBody>
          <a:bodyPr>
            <a:normAutofit/>
          </a:bodyPr>
          <a:lstStyle/>
          <a:p>
            <a:pPr marL="173038" indent="-173038"/>
            <a:r>
              <a:rPr kumimoji="1" lang="en-US" b="1" dirty="0" smtClean="0"/>
              <a:t>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9257" y="1251857"/>
            <a:ext cx="8229600" cy="4525963"/>
          </a:xfrm>
        </p:spPr>
        <p:txBody>
          <a:bodyPr>
            <a:normAutofit lnSpcReduction="10000"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800" dirty="0" smtClean="0"/>
              <a:t>Individual </a:t>
            </a:r>
            <a:r>
              <a:rPr kumimoji="1" lang="en-US" sz="2800" dirty="0"/>
              <a:t>parts of date can be accessed using 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endParaRPr kumimoji="1" lang="en-US" sz="2800" dirty="0"/>
          </a:p>
          <a:p>
            <a:pPr lvl="1">
              <a:buClr>
                <a:srgbClr val="CC0000"/>
              </a:buClr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EXTRACT (YEAR|MONTH|DAY FROM date)</a:t>
            </a:r>
          </a:p>
          <a:p>
            <a:pPr lvl="1">
              <a:buClr>
                <a:srgbClr val="CC0000"/>
              </a:buClr>
              <a:buFontTx/>
              <a:buChar char="•"/>
            </a:pPr>
            <a:endParaRPr kumimoji="1" lang="en-US" dirty="0"/>
          </a:p>
          <a:p>
            <a:pPr lvl="1">
              <a:buClr>
                <a:srgbClr val="CC0000"/>
              </a:buClr>
              <a:buFontTx/>
              <a:buChar char="•"/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YEAR</a:t>
            </a:r>
            <a:r>
              <a:rPr kumimoji="1" lang="en-US" dirty="0"/>
              <a:t> 	returns a 4 digit year value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MONTH</a:t>
            </a:r>
            <a:r>
              <a:rPr kumimoji="1" lang="en-US" dirty="0"/>
              <a:t> 	returns a 2 digit date from 1-12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</a:rPr>
              <a:t>DAY</a:t>
            </a:r>
            <a:r>
              <a:rPr kumimoji="1" lang="en-US" dirty="0"/>
              <a:t> 	returns a 2 digit day from 1-31</a:t>
            </a:r>
          </a:p>
          <a:p>
            <a:pPr lvl="2">
              <a:buClr>
                <a:srgbClr val="CC0000"/>
              </a:buClr>
              <a:buFontTx/>
              <a:buChar char="•"/>
            </a:pPr>
            <a:r>
              <a:rPr kumimoji="1" lang="en-US" sz="2800" dirty="0"/>
              <a:t>Highest value depends on the current month</a:t>
            </a:r>
          </a:p>
          <a:p>
            <a:pPr lvl="1">
              <a:buClr>
                <a:srgbClr val="CC0000"/>
              </a:buClr>
              <a:buFontTx/>
              <a:buChar char="•"/>
            </a:pPr>
            <a:endParaRPr kumimoji="1" lang="en-US" dirty="0"/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800" dirty="0"/>
              <a:t>Values are numbers that can be used in comparisons or </a:t>
            </a:r>
            <a:r>
              <a:rPr kumimoji="1" lang="en-US" sz="2800" dirty="0" smtClean="0"/>
              <a:t>formulas.  </a:t>
            </a:r>
            <a:endParaRPr kumimoji="1" lang="en-US" sz="2800" dirty="0"/>
          </a:p>
          <a:p>
            <a:pPr lvl="2">
              <a:buClr>
                <a:srgbClr val="CC0000"/>
              </a:buClr>
            </a:pPr>
            <a:endParaRPr kumimoji="1"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A28A08-579E-47E3-A1BD-0E3D457A5F5C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8629" y="274638"/>
            <a:ext cx="8229600" cy="1143000"/>
          </a:xfrm>
        </p:spPr>
        <p:txBody>
          <a:bodyPr>
            <a:normAutofit/>
          </a:bodyPr>
          <a:lstStyle/>
          <a:p>
            <a:pPr marL="173038" indent="-173038"/>
            <a:r>
              <a:rPr kumimoji="1" lang="en-US" b="1" dirty="0"/>
              <a:t>NULL value test (IS NULL)</a:t>
            </a:r>
            <a:r>
              <a:rPr kumimoji="1"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38629" y="1417638"/>
            <a:ext cx="8229600" cy="4525963"/>
          </a:xfrm>
        </p:spPr>
        <p:txBody>
          <a:bodyPr>
            <a:normAutofit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dirty="0" smtClean="0"/>
              <a:t>Tests </a:t>
            </a:r>
            <a:r>
              <a:rPr kumimoji="1" lang="en-US" dirty="0"/>
              <a:t>whether a value is NULL or not.  </a:t>
            </a:r>
          </a:p>
          <a:p>
            <a:pPr marL="0" indent="0">
              <a:buNone/>
            </a:pPr>
            <a:r>
              <a:rPr kumimoji="1" lang="en-US" b="1" i="1" dirty="0" smtClean="0">
                <a:solidFill>
                  <a:srgbClr val="CC0000"/>
                </a:solidFill>
              </a:rPr>
              <a:t>Question</a:t>
            </a:r>
            <a:r>
              <a:rPr kumimoji="1" lang="en-US" b="1" i="1" dirty="0">
                <a:solidFill>
                  <a:srgbClr val="CC0000"/>
                </a:solidFill>
              </a:rPr>
              <a:t>:</a:t>
            </a:r>
            <a:endParaRPr kumimoji="1" lang="en-US" dirty="0"/>
          </a:p>
          <a:p>
            <a:pPr marL="173038" indent="-173038"/>
            <a:r>
              <a:rPr kumimoji="1" lang="en-US" dirty="0" smtClean="0"/>
              <a:t>List </a:t>
            </a:r>
            <a:r>
              <a:rPr kumimoji="1" lang="en-US" dirty="0"/>
              <a:t>the names of all </a:t>
            </a:r>
            <a:r>
              <a:rPr kumimoji="1" lang="en-US" dirty="0" err="1"/>
              <a:t>salesreps</a:t>
            </a:r>
            <a:r>
              <a:rPr kumimoji="1" lang="en-US" dirty="0"/>
              <a:t> that are not assigned to an office.</a:t>
            </a:r>
          </a:p>
          <a:p>
            <a:pPr marL="0" indent="0">
              <a:buNone/>
            </a:pPr>
            <a:r>
              <a:rPr kumimoji="1" lang="en-US" b="1" i="1" dirty="0" smtClean="0">
                <a:solidFill>
                  <a:srgbClr val="CC0000"/>
                </a:solidFill>
              </a:rPr>
              <a:t>Query</a:t>
            </a:r>
            <a:r>
              <a:rPr kumimoji="1" lang="en-US" b="1" i="1" dirty="0">
                <a:solidFill>
                  <a:srgbClr val="CC0000"/>
                </a:solidFill>
              </a:rPr>
              <a:t>:</a:t>
            </a:r>
            <a:endParaRPr kumimoji="1" lang="en-US" dirty="0"/>
          </a:p>
          <a:p>
            <a:pPr marL="0" indent="0">
              <a:buNone/>
            </a:pPr>
            <a:r>
              <a:rPr kumimoji="1" lang="en-US" dirty="0"/>
              <a:t>		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SELECT * </a:t>
            </a:r>
          </a:p>
          <a:p>
            <a:pPr marL="0" indent="0">
              <a:buNone/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		FROM   </a:t>
            </a:r>
            <a:r>
              <a:rPr kumimoji="1" lang="en-US" b="1" dirty="0" err="1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Salesreps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		WHERE  </a:t>
            </a:r>
            <a:r>
              <a:rPr kumimoji="1" lang="en-US" b="1" dirty="0" err="1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Repoffice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 IS NULL;</a:t>
            </a:r>
          </a:p>
          <a:p>
            <a:pPr marL="173038" indent="-173038"/>
            <a:endParaRPr kumimoji="1"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9143C9-7615-4AB9-AF26-6B1DE99806C5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5751" y="166915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b="1" dirty="0"/>
              <a:t>Compound Search </a:t>
            </a:r>
            <a:r>
              <a:rPr kumimoji="1" lang="en-US" b="1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8000" y="1309915"/>
            <a:ext cx="8229600" cy="4525963"/>
          </a:xfrm>
        </p:spPr>
        <p:txBody>
          <a:bodyPr>
            <a:normAutofit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  <a:tabLst>
                <a:tab pos="463550" algn="l"/>
              </a:tabLst>
            </a:pPr>
            <a:r>
              <a:rPr kumimoji="1" lang="en-US" sz="2400" dirty="0" smtClean="0">
                <a:sym typeface="Symbol" pitchFamily="18" charset="2"/>
              </a:rPr>
              <a:t>C</a:t>
            </a:r>
            <a:r>
              <a:rPr kumimoji="1" lang="en-US" sz="2400" dirty="0" smtClean="0"/>
              <a:t>ombine </a:t>
            </a:r>
            <a:r>
              <a:rPr kumimoji="1" lang="en-US" sz="2400" dirty="0"/>
              <a:t>search conditions using keywords AND, OR and NOT.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kumimoji="1" lang="en-US" sz="2400" b="1" i="1" dirty="0" smtClean="0">
                <a:solidFill>
                  <a:srgbClr val="CC0000"/>
                </a:solidFill>
                <a:sym typeface="Symbol" pitchFamily="18" charset="2"/>
              </a:rPr>
              <a:t>Question</a:t>
            </a:r>
            <a:r>
              <a:rPr kumimoji="1" lang="en-US" sz="2400" b="1" i="1" dirty="0">
                <a:solidFill>
                  <a:srgbClr val="CC0000"/>
                </a:solidFill>
                <a:sym typeface="Symbol" pitchFamily="18" charset="2"/>
              </a:rPr>
              <a:t>:</a:t>
            </a:r>
            <a:endParaRPr kumimoji="1" lang="en-US" sz="2400" dirty="0">
              <a:sym typeface="Symbol" pitchFamily="18" charset="2"/>
            </a:endParaRPr>
          </a:p>
          <a:p>
            <a:pPr marL="173038" indent="-173038">
              <a:tabLst>
                <a:tab pos="463550" algn="l"/>
              </a:tabLst>
            </a:pPr>
            <a:r>
              <a:rPr kumimoji="1" lang="en-US" sz="2400" b="1" i="1" dirty="0">
                <a:solidFill>
                  <a:srgbClr val="CC0000"/>
                </a:solidFill>
              </a:rPr>
              <a:t>	</a:t>
            </a:r>
            <a:r>
              <a:rPr kumimoji="1" lang="en-US" sz="2400" dirty="0"/>
              <a:t>List the </a:t>
            </a:r>
            <a:r>
              <a:rPr kumimoji="1" lang="en-US" sz="2400" dirty="0" err="1"/>
              <a:t>salesrep</a:t>
            </a:r>
            <a:r>
              <a:rPr kumimoji="1" lang="en-US" sz="2400" dirty="0"/>
              <a:t> name, the office number they work in, the </a:t>
            </a:r>
            <a:r>
              <a:rPr kumimoji="1" lang="en-US" sz="2400" dirty="0" err="1"/>
              <a:t>salesreps</a:t>
            </a:r>
            <a:r>
              <a:rPr kumimoji="1" lang="en-US" sz="2400" dirty="0"/>
              <a:t> quota and sales where the </a:t>
            </a:r>
            <a:r>
              <a:rPr kumimoji="1" lang="en-US" sz="2400" dirty="0" err="1"/>
              <a:t>salesreps</a:t>
            </a:r>
            <a:r>
              <a:rPr kumimoji="1" lang="en-US" sz="2400" dirty="0"/>
              <a:t> quota is from $2,000 to $3,000 and their sales have exceed the quota.</a:t>
            </a:r>
            <a:endParaRPr kumimoji="1" lang="en-US" sz="2400" b="1" i="1" dirty="0">
              <a:solidFill>
                <a:srgbClr val="CC0000"/>
              </a:solidFill>
            </a:endParaRPr>
          </a:p>
          <a:p>
            <a:pPr marL="0" indent="0">
              <a:buNone/>
              <a:tabLst>
                <a:tab pos="463550" algn="l"/>
              </a:tabLst>
            </a:pPr>
            <a:r>
              <a:rPr kumimoji="1" lang="en-US" sz="2400" b="1" i="1" dirty="0" smtClean="0">
                <a:solidFill>
                  <a:srgbClr val="CC0000"/>
                </a:solidFill>
              </a:rPr>
              <a:t>Query</a:t>
            </a:r>
            <a:r>
              <a:rPr kumimoji="1" lang="en-US" sz="2400" b="1" i="1" dirty="0">
                <a:solidFill>
                  <a:srgbClr val="CC0000"/>
                </a:solidFill>
              </a:rPr>
              <a:t>:</a:t>
            </a:r>
            <a:endParaRPr kumimoji="1" lang="en-US" sz="2400" dirty="0"/>
          </a:p>
          <a:p>
            <a:pPr marL="457200" lvl="1" indent="0">
              <a:buNone/>
              <a:tabLst>
                <a:tab pos="463550" algn="l"/>
              </a:tabLst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SELECT Name, </a:t>
            </a:r>
            <a:r>
              <a:rPr kumimoji="1" lang="en-US" b="1" dirty="0" err="1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Repoffice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, Quota, Sales</a:t>
            </a:r>
          </a:p>
          <a:p>
            <a:pPr marL="457200" lvl="1" indent="0">
              <a:buNone/>
              <a:tabLst>
                <a:tab pos="463550" algn="l"/>
              </a:tabLst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FROM   </a:t>
            </a:r>
            <a:r>
              <a:rPr kumimoji="1" lang="en-US" b="1" dirty="0" err="1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Salesreps</a:t>
            </a:r>
            <a:endParaRPr kumimoji="1" lang="en-US" b="1" dirty="0">
              <a:solidFill>
                <a:srgbClr val="0000CC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lvl="1" indent="0">
              <a:buNone/>
              <a:tabLst>
                <a:tab pos="463550" algn="l"/>
              </a:tabLst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WHERE (Quota &gt; 2000 </a:t>
            </a:r>
          </a:p>
          <a:p>
            <a:pPr marL="457200" lvl="1" indent="0">
              <a:buNone/>
              <a:tabLst>
                <a:tab pos="463550" algn="l"/>
              </a:tabLst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	  AND  Quota &lt; 3000)</a:t>
            </a:r>
          </a:p>
          <a:p>
            <a:pPr marL="457200" lvl="1" indent="0">
              <a:buNone/>
              <a:tabLst>
                <a:tab pos="463550" algn="l"/>
              </a:tabLst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  AND  Sales &gt; Quota;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5539E7-CC11-46B1-8C39-008EFB23F39A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b="1" dirty="0" smtClean="0"/>
              <a:t>      Selecting </a:t>
            </a:r>
            <a:r>
              <a:rPr kumimoji="1" lang="en-US" b="1" dirty="0"/>
              <a:t>Distinct rows</a:t>
            </a:r>
            <a:br>
              <a:rPr kumimoji="1"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4115" y="102681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dirty="0" smtClean="0"/>
              <a:t>Sometimes </a:t>
            </a:r>
            <a:r>
              <a:rPr kumimoji="1" lang="en-US" dirty="0"/>
              <a:t>when rows are return, there could be duplicates. 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dirty="0" smtClean="0"/>
              <a:t>To </a:t>
            </a:r>
            <a:r>
              <a:rPr kumimoji="1" lang="en-US" dirty="0"/>
              <a:t>make each row returned unique </a:t>
            </a:r>
            <a:r>
              <a:rPr kumimoji="1" lang="en-US" dirty="0" smtClean="0"/>
              <a:t/>
            </a:r>
            <a:br>
              <a:rPr kumimoji="1" lang="en-US" dirty="0" smtClean="0"/>
            </a:br>
            <a:r>
              <a:rPr kumimoji="1" lang="en-US" dirty="0" smtClean="0"/>
              <a:t>we </a:t>
            </a:r>
            <a:r>
              <a:rPr kumimoji="1" lang="en-US" dirty="0"/>
              <a:t>follow SELECT by the keyword </a:t>
            </a:r>
            <a:r>
              <a:rPr kumimoji="1" lang="en-US" dirty="0" smtClean="0"/>
              <a:t/>
            </a:r>
            <a:br>
              <a:rPr kumimoji="1" lang="en-US" dirty="0" smtClean="0"/>
            </a:br>
            <a:r>
              <a:rPr kumimoji="1" lang="en-US" dirty="0" smtClean="0"/>
              <a:t>DISTINCT</a:t>
            </a:r>
            <a:r>
              <a:rPr kumimoji="1" lang="en-US" dirty="0"/>
              <a:t>.</a:t>
            </a:r>
          </a:p>
          <a:p>
            <a:pPr marL="0" indent="0">
              <a:buNone/>
            </a:pPr>
            <a:r>
              <a:rPr kumimoji="1" lang="en-US" b="1" i="1" dirty="0" smtClean="0">
                <a:solidFill>
                  <a:srgbClr val="CC0000"/>
                </a:solidFill>
              </a:rPr>
              <a:t>Question</a:t>
            </a:r>
            <a:r>
              <a:rPr kumimoji="1" lang="en-US" b="1" i="1" dirty="0">
                <a:solidFill>
                  <a:srgbClr val="CC0000"/>
                </a:solidFill>
              </a:rPr>
              <a:t>:</a:t>
            </a:r>
            <a:endParaRPr kumimoji="1" lang="en-US" dirty="0"/>
          </a:p>
          <a:p>
            <a:pPr marL="173038" indent="-173038"/>
            <a:r>
              <a:rPr kumimoji="1" lang="en-US" dirty="0" smtClean="0"/>
              <a:t>List </a:t>
            </a:r>
            <a:r>
              <a:rPr kumimoji="1" lang="en-US" dirty="0"/>
              <a:t>the descriptions of all products.</a:t>
            </a:r>
          </a:p>
          <a:p>
            <a:pPr marL="173038" indent="-173038"/>
            <a:endParaRPr kumimoji="1" lang="en-US" dirty="0" smtClean="0"/>
          </a:p>
          <a:p>
            <a:pPr marL="0" indent="0">
              <a:buNone/>
            </a:pPr>
            <a:r>
              <a:rPr kumimoji="1" lang="en-US" b="1" i="1" dirty="0" smtClean="0">
                <a:solidFill>
                  <a:srgbClr val="CC0000"/>
                </a:solidFill>
              </a:rPr>
              <a:t>Query</a:t>
            </a:r>
            <a:r>
              <a:rPr kumimoji="1" lang="en-US" b="1" i="1" dirty="0">
                <a:solidFill>
                  <a:srgbClr val="CC0000"/>
                </a:solidFill>
              </a:rPr>
              <a:t>:</a:t>
            </a:r>
            <a:r>
              <a:rPr kumimoji="1" lang="en-US" dirty="0"/>
              <a:t> </a:t>
            </a:r>
          </a:p>
          <a:p>
            <a:pPr marL="0" indent="0">
              <a:buNone/>
            </a:pPr>
            <a:r>
              <a:rPr kumimoji="1" lang="en-US" dirty="0"/>
              <a:t>	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SELECT Description </a:t>
            </a:r>
          </a:p>
          <a:p>
            <a:pPr marL="0" indent="0">
              <a:buNone/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	FROM   Products</a:t>
            </a:r>
          </a:p>
          <a:p>
            <a:endParaRPr lang="en-US" dirty="0"/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700315" y="340468"/>
            <a:ext cx="807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3038" indent="-173038" algn="l"/>
            <a:endParaRPr kumimoji="1" lang="en-US" sz="2400" b="1" dirty="0">
              <a:solidFill>
                <a:srgbClr val="0000CC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6762751" y="1605608"/>
            <a:ext cx="1219200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sz="800" dirty="0">
                <a:latin typeface="Courier New" pitchFamily="49" charset="0"/>
              </a:rPr>
              <a:t>DESCRIPTION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-----------------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Ratchet Link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Widget Remover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Reducer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Plate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900-lb Brace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Size 3 widget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Size3 4 widget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Handle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Brace Pin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Reducer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Left Hinge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Housing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Brace Holder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Retainer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Size 1 widget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500 </a:t>
            </a:r>
            <a:r>
              <a:rPr kumimoji="1" lang="en-US" sz="800" dirty="0" err="1">
                <a:latin typeface="Courier New" pitchFamily="49" charset="0"/>
              </a:rPr>
              <a:t>lb</a:t>
            </a:r>
            <a:r>
              <a:rPr kumimoji="1" lang="en-US" sz="800" dirty="0">
                <a:latin typeface="Courier New" pitchFamily="49" charset="0"/>
              </a:rPr>
              <a:t> Brace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Widget Installer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Reducer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Size 2 Widget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Right Hinge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300 </a:t>
            </a:r>
            <a:r>
              <a:rPr kumimoji="1" lang="en-US" sz="800" dirty="0" err="1">
                <a:latin typeface="Courier New" pitchFamily="49" charset="0"/>
              </a:rPr>
              <a:t>lb</a:t>
            </a:r>
            <a:r>
              <a:rPr kumimoji="1" lang="en-US" sz="800" dirty="0">
                <a:latin typeface="Courier New" pitchFamily="49" charset="0"/>
              </a:rPr>
              <a:t> Brace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Widget Adjuster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Motor Mount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Brace Retainer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Hinge Pin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Bar Clip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Hose</a:t>
            </a:r>
          </a:p>
          <a:p>
            <a:pPr algn="l"/>
            <a:r>
              <a:rPr kumimoji="1" lang="en-US" sz="800" dirty="0">
                <a:latin typeface="Courier New" pitchFamily="49" charset="0"/>
              </a:rPr>
              <a:t>Bowl</a:t>
            </a:r>
          </a:p>
        </p:txBody>
      </p:sp>
      <p:sp>
        <p:nvSpPr>
          <p:cNvPr id="155655" name="Oval 7"/>
          <p:cNvSpPr>
            <a:spLocks noChangeArrowheads="1"/>
          </p:cNvSpPr>
          <p:nvPr/>
        </p:nvSpPr>
        <p:spPr bwMode="auto">
          <a:xfrm>
            <a:off x="6810376" y="2129483"/>
            <a:ext cx="533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656" name="Oval 8"/>
          <p:cNvSpPr>
            <a:spLocks noChangeArrowheads="1"/>
          </p:cNvSpPr>
          <p:nvPr/>
        </p:nvSpPr>
        <p:spPr bwMode="auto">
          <a:xfrm>
            <a:off x="6810376" y="2996258"/>
            <a:ext cx="533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657" name="Oval 9"/>
          <p:cNvSpPr>
            <a:spLocks noChangeArrowheads="1"/>
          </p:cNvSpPr>
          <p:nvPr/>
        </p:nvSpPr>
        <p:spPr bwMode="auto">
          <a:xfrm>
            <a:off x="6791326" y="3967808"/>
            <a:ext cx="533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659" name="Text Box 11"/>
          <p:cNvSpPr txBox="1">
            <a:spLocks noChangeArrowheads="1"/>
          </p:cNvSpPr>
          <p:nvPr/>
        </p:nvSpPr>
        <p:spPr bwMode="auto">
          <a:xfrm>
            <a:off x="7677151" y="2643833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Duplicates</a:t>
            </a:r>
          </a:p>
        </p:txBody>
      </p:sp>
      <p:sp>
        <p:nvSpPr>
          <p:cNvPr id="155660" name="Line 12"/>
          <p:cNvSpPr>
            <a:spLocks noChangeShapeType="1"/>
          </p:cNvSpPr>
          <p:nvPr/>
        </p:nvSpPr>
        <p:spPr bwMode="auto">
          <a:xfrm flipH="1" flipV="1">
            <a:off x="7296151" y="2186633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5661" name="Line 13"/>
          <p:cNvSpPr>
            <a:spLocks noChangeShapeType="1"/>
          </p:cNvSpPr>
          <p:nvPr/>
        </p:nvSpPr>
        <p:spPr bwMode="auto">
          <a:xfrm flipH="1">
            <a:off x="7296151" y="2796233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662" name="Line 14"/>
          <p:cNvSpPr>
            <a:spLocks noChangeShapeType="1"/>
          </p:cNvSpPr>
          <p:nvPr/>
        </p:nvSpPr>
        <p:spPr bwMode="auto">
          <a:xfrm flipH="1">
            <a:off x="7010400" y="37338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1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4" grpId="0"/>
      <p:bldP spid="155655" grpId="0" animBg="1"/>
      <p:bldP spid="155656" grpId="0" animBg="1"/>
      <p:bldP spid="155657" grpId="0" animBg="1"/>
      <p:bldP spid="155659" grpId="0"/>
      <p:bldP spid="155660" grpId="0" animBg="1"/>
      <p:bldP spid="155661" grpId="0" animBg="1"/>
      <p:bldP spid="15566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572554-335A-4B3C-A035-B2A71160A9D7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5300" y="231775"/>
            <a:ext cx="8229600" cy="5719082"/>
          </a:xfrm>
        </p:spPr>
        <p:txBody>
          <a:bodyPr/>
          <a:lstStyle/>
          <a:p>
            <a:pPr marL="0" indent="0">
              <a:buNone/>
            </a:pPr>
            <a:r>
              <a:rPr kumimoji="1" lang="en-US" sz="2400" b="1" i="1" dirty="0">
                <a:solidFill>
                  <a:srgbClr val="CC0000"/>
                </a:solidFill>
              </a:rPr>
              <a:t>Query: </a:t>
            </a:r>
          </a:p>
          <a:p>
            <a:pPr marL="0" indent="0">
              <a:buNone/>
            </a:pPr>
            <a:r>
              <a:rPr kumimoji="1" lang="en-US" sz="2400" dirty="0"/>
              <a:t>	</a:t>
            </a:r>
            <a:r>
              <a:rPr kumimoji="1"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SELECT DISTINCT Description</a:t>
            </a:r>
          </a:p>
          <a:p>
            <a:pPr marL="0" indent="0">
              <a:buNone/>
            </a:pPr>
            <a:r>
              <a:rPr kumimoji="1"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     	FROM   Products;</a:t>
            </a:r>
          </a:p>
          <a:p>
            <a:endParaRPr kumimoji="1" lang="en-US" sz="2400" b="1" dirty="0">
              <a:solidFill>
                <a:srgbClr val="0000CC"/>
              </a:solidFill>
              <a:latin typeface="Courier New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kumimoji="1" lang="en-US" sz="2400" b="1" i="1" dirty="0">
                <a:solidFill>
                  <a:srgbClr val="CC0000"/>
                </a:solidFill>
              </a:rPr>
              <a:t>			Result:</a:t>
            </a:r>
            <a:endParaRPr lang="en-US" sz="2400" dirty="0"/>
          </a:p>
          <a:p>
            <a:endParaRPr lang="en-US" dirty="0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495300" y="5156997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3038" indent="-173038" algn="l">
              <a:buClr>
                <a:srgbClr val="CC0000"/>
              </a:buClr>
              <a:buFontTx/>
              <a:buChar char="•"/>
            </a:pPr>
            <a:r>
              <a:rPr kumimoji="1" lang="en-US" sz="2400" dirty="0"/>
              <a:t>This will eliminate all duplicates in the query result.</a:t>
            </a:r>
            <a:endParaRPr lang="en-US" sz="9600" dirty="0"/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5410200" y="1760538"/>
            <a:ext cx="13906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800" dirty="0">
                <a:latin typeface="Courier New" pitchFamily="49" charset="0"/>
              </a:rPr>
              <a:t>DESCRIPTION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--------------------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300 </a:t>
            </a:r>
            <a:r>
              <a:rPr kumimoji="1" lang="en-US" sz="800" dirty="0" err="1">
                <a:latin typeface="Courier New" pitchFamily="49" charset="0"/>
              </a:rPr>
              <a:t>lb</a:t>
            </a:r>
            <a:r>
              <a:rPr lang="en-US" sz="800" dirty="0">
                <a:latin typeface="Courier New" pitchFamily="49" charset="0"/>
              </a:rPr>
              <a:t> Brace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500 </a:t>
            </a:r>
            <a:r>
              <a:rPr lang="en-US" sz="800" dirty="0" err="1">
                <a:latin typeface="Courier New" pitchFamily="49" charset="0"/>
              </a:rPr>
              <a:t>lb</a:t>
            </a:r>
            <a:r>
              <a:rPr lang="en-US" sz="800" dirty="0">
                <a:latin typeface="Courier New" pitchFamily="49" charset="0"/>
              </a:rPr>
              <a:t> Brace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900-lb Brace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Bar Clip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Bowl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Brace Holder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Brace Pin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Brace Retainer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Handle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Hinge Pin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Hose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Housing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Left Hinge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Motor Mount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Plate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Ratchet Link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Reducer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Retainer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Right Hinge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Size 1 widget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Size 2 Widget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Size 3 widget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Size3 4 widget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Widget Adjuster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Widget Installer</a:t>
            </a:r>
          </a:p>
          <a:p>
            <a:pPr algn="l"/>
            <a:r>
              <a:rPr lang="en-US" sz="800" dirty="0">
                <a:latin typeface="Courier New" pitchFamily="49" charset="0"/>
              </a:rPr>
              <a:t>Widget Remover</a:t>
            </a:r>
          </a:p>
        </p:txBody>
      </p:sp>
      <p:sp>
        <p:nvSpPr>
          <p:cNvPr id="156678" name="Oval 6"/>
          <p:cNvSpPr>
            <a:spLocks noChangeArrowheads="1"/>
          </p:cNvSpPr>
          <p:nvPr/>
        </p:nvSpPr>
        <p:spPr bwMode="auto">
          <a:xfrm>
            <a:off x="5429250" y="3940175"/>
            <a:ext cx="609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6400800" y="3886200"/>
            <a:ext cx="1981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Only Appears Once</a:t>
            </a:r>
          </a:p>
        </p:txBody>
      </p:sp>
      <p:sp>
        <p:nvSpPr>
          <p:cNvPr id="156680" name="Line 8"/>
          <p:cNvSpPr>
            <a:spLocks noChangeShapeType="1"/>
          </p:cNvSpPr>
          <p:nvPr/>
        </p:nvSpPr>
        <p:spPr bwMode="auto">
          <a:xfrm flipH="1">
            <a:off x="5940184" y="4038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5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  <p:bldP spid="156678" grpId="0" animBg="1"/>
      <p:bldP spid="156679" grpId="0"/>
      <p:bldP spid="1566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Functions </a:t>
            </a:r>
            <a:r>
              <a:rPr lang="en-US" b="1" dirty="0"/>
              <a:t>that SQL provides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690690"/>
            <a:ext cx="7886700" cy="4351339"/>
          </a:xfrm>
        </p:spPr>
        <p:txBody>
          <a:bodyPr>
            <a:normAutofit fontScale="92500" lnSpcReduction="10000"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/>
              <a:t>Access Control:</a:t>
            </a:r>
          </a:p>
          <a:p>
            <a:pPr marL="635000" lvl="1" indent="-177800">
              <a:buClr>
                <a:srgbClr val="CC0000"/>
              </a:buClr>
              <a:buFontTx/>
              <a:buChar char="•"/>
            </a:pPr>
            <a:r>
              <a:rPr lang="en-US" sz="2400" dirty="0"/>
              <a:t>SQL can be used to control who can access which pieces of data.  The database administrator would use this to protect the database.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endParaRPr lang="en-US" sz="2400" dirty="0"/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/>
              <a:t>Data Sharing:</a:t>
            </a:r>
          </a:p>
          <a:p>
            <a:pPr marL="635000" lvl="1" indent="-177800">
              <a:buClr>
                <a:srgbClr val="CC0000"/>
              </a:buClr>
              <a:buFontTx/>
              <a:buChar char="•"/>
            </a:pPr>
            <a:r>
              <a:rPr lang="en-US" sz="2400" dirty="0"/>
              <a:t>allows the sharing of data among concurrent users making sure that they don’t interfere with each other.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endParaRPr lang="en-US" sz="2400" dirty="0"/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Data </a:t>
            </a:r>
            <a:r>
              <a:rPr lang="en-US" sz="2400" dirty="0"/>
              <a:t>Integrity:</a:t>
            </a:r>
          </a:p>
          <a:p>
            <a:pPr marL="635000" lvl="1" indent="-177800">
              <a:buClr>
                <a:srgbClr val="CC0000"/>
              </a:buClr>
              <a:buFontTx/>
              <a:buChar char="•"/>
            </a:pPr>
            <a:r>
              <a:rPr lang="en-US" sz="2400" dirty="0"/>
              <a:t>integrity constraints are used to protect database from corruption due to inconsistencies in the </a:t>
            </a:r>
            <a:r>
              <a:rPr lang="en-US" sz="2400" dirty="0" smtClean="0"/>
              <a:t>data</a:t>
            </a:r>
            <a:endParaRPr lang="en-US" sz="2400" dirty="0"/>
          </a:p>
          <a:p>
            <a:endParaRPr lang="en-US" dirty="0"/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65D20C-C7F3-4CD1-9447-BADAE8C4F655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7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5DE74A-C557-4832-BAC2-8E44D63CD74D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5375" y="48107"/>
            <a:ext cx="8229600" cy="1143000"/>
          </a:xfrm>
        </p:spPr>
        <p:txBody>
          <a:bodyPr/>
          <a:lstStyle/>
          <a:p>
            <a:r>
              <a:rPr lang="en-US" dirty="0" smtClean="0"/>
              <a:t>Distinct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19225"/>
            <a:ext cx="8229600" cy="4430032"/>
          </a:xfrm>
        </p:spPr>
        <p:txBody>
          <a:bodyPr>
            <a:normAutofit/>
          </a:bodyPr>
          <a:lstStyle/>
          <a:p>
            <a:pPr marL="2344738" lvl="5" indent="-173038">
              <a:lnSpc>
                <a:spcPct val="130000"/>
              </a:lnSpc>
              <a:buClr>
                <a:srgbClr val="CC0000"/>
              </a:buClr>
              <a:buFontTx/>
              <a:buChar char="•"/>
            </a:pPr>
            <a:r>
              <a:rPr kumimoji="1" lang="en-US" dirty="0"/>
              <a:t>Notice how the output has been sorted</a:t>
            </a:r>
          </a:p>
          <a:p>
            <a:pPr marL="2344738" lvl="5" indent="-173038">
              <a:lnSpc>
                <a:spcPct val="130000"/>
              </a:lnSpc>
              <a:buClr>
                <a:srgbClr val="CC0000"/>
              </a:buClr>
              <a:buFontTx/>
              <a:buChar char="•"/>
            </a:pPr>
            <a:r>
              <a:rPr lang="en-US" dirty="0"/>
              <a:t>The ‘distinct’ clause forces a sort, this is how duplicates are removed</a:t>
            </a:r>
          </a:p>
          <a:p>
            <a:pPr marL="2344738" lvl="5" indent="-173038">
              <a:lnSpc>
                <a:spcPct val="130000"/>
              </a:lnSpc>
              <a:buClr>
                <a:srgbClr val="CC0000"/>
              </a:buClr>
              <a:buFontTx/>
              <a:buChar char="•"/>
            </a:pPr>
            <a:r>
              <a:rPr lang="en-US" dirty="0"/>
              <a:t>This can be used to your advantage</a:t>
            </a:r>
          </a:p>
          <a:p>
            <a:pPr marL="2863850" lvl="6" indent="-177800">
              <a:lnSpc>
                <a:spcPct val="130000"/>
              </a:lnSpc>
              <a:buClr>
                <a:srgbClr val="CC0000"/>
              </a:buClr>
              <a:buFontTx/>
              <a:buChar char="•"/>
            </a:pPr>
            <a:r>
              <a:rPr lang="en-US" dirty="0"/>
              <a:t>If this query required sorting in alphabetical order, the ‘Order By’ clause would not be necessary</a:t>
            </a:r>
          </a:p>
          <a:p>
            <a:pPr marL="2863850" lvl="6" indent="-177800">
              <a:lnSpc>
                <a:spcPct val="130000"/>
              </a:lnSpc>
              <a:buClr>
                <a:srgbClr val="CC0000"/>
              </a:buClr>
              <a:buFontTx/>
              <a:buChar char="•"/>
            </a:pPr>
            <a:r>
              <a:rPr lang="en-US" dirty="0"/>
              <a:t>As a matter of fact, it should not be sorted as the results would be sorted twice</a:t>
            </a:r>
          </a:p>
          <a:p>
            <a:endParaRPr lang="en-US" dirty="0"/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1050925" y="962507"/>
            <a:ext cx="1158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sz="2400" b="1" i="1">
                <a:solidFill>
                  <a:srgbClr val="CC0000"/>
                </a:solidFill>
              </a:rPr>
              <a:t>Result:</a:t>
            </a:r>
            <a:endParaRPr lang="en-US" sz="2400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966788" y="1419707"/>
            <a:ext cx="16573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latin typeface="Courier New" pitchFamily="49" charset="0"/>
              </a:rPr>
              <a:t>DESCRIPTION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----------------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300 </a:t>
            </a:r>
            <a:r>
              <a:rPr lang="en-US" sz="1200" dirty="0" err="1">
                <a:latin typeface="Courier New" pitchFamily="49" charset="0"/>
              </a:rPr>
              <a:t>lb</a:t>
            </a:r>
            <a:r>
              <a:rPr lang="en-US" sz="1200" dirty="0">
                <a:latin typeface="Courier New" pitchFamily="49" charset="0"/>
              </a:rPr>
              <a:t> Brace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500 </a:t>
            </a:r>
            <a:r>
              <a:rPr lang="en-US" sz="1200" dirty="0" err="1">
                <a:latin typeface="Courier New" pitchFamily="49" charset="0"/>
              </a:rPr>
              <a:t>lb</a:t>
            </a:r>
            <a:r>
              <a:rPr lang="en-US" sz="1200" dirty="0">
                <a:latin typeface="Courier New" pitchFamily="49" charset="0"/>
              </a:rPr>
              <a:t> Brace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900-lb Brace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Bar Clip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Bowl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Brace Holder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Brace Pin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Brace Retainer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Handle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Hinge Pin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Hose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Housing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Left Hinge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Motor Mount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Plate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Ratchet Link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Reducer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Retainer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Right Hinge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Size 1 widget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Size 2 Widget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Size 3 widget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Size3 4 widget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Widget Adjuster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Widget Installer</a:t>
            </a:r>
          </a:p>
          <a:p>
            <a:pPr algn="l"/>
            <a:r>
              <a:rPr lang="en-US" sz="1200" dirty="0">
                <a:latin typeface="Courier New" pitchFamily="49" charset="0"/>
              </a:rPr>
              <a:t>Widget Remover</a:t>
            </a:r>
          </a:p>
        </p:txBody>
      </p:sp>
    </p:spTree>
    <p:extLst>
      <p:ext uri="{BB962C8B-B14F-4D97-AF65-F5344CB8AC3E}">
        <p14:creationId xmlns:p14="http://schemas.microsoft.com/office/powerpoint/2010/main" val="299192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C76FDE-7E60-4ED1-9945-E664A08F1029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96685" y="274638"/>
            <a:ext cx="8229600" cy="1143000"/>
          </a:xfrm>
        </p:spPr>
        <p:txBody>
          <a:bodyPr>
            <a:normAutofit/>
          </a:bodyPr>
          <a:lstStyle/>
          <a:p>
            <a:pPr marL="173038" indent="-173038"/>
            <a:r>
              <a:rPr lang="en-US" b="1" dirty="0" smtClean="0"/>
              <a:t>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45028" y="1417638"/>
            <a:ext cx="8229600" cy="4525963"/>
          </a:xfrm>
        </p:spPr>
        <p:txBody>
          <a:bodyPr/>
          <a:lstStyle/>
          <a:p>
            <a:pPr marL="173038" indent="-173038">
              <a:spcBef>
                <a:spcPct val="50000"/>
              </a:spcBef>
              <a:buClr>
                <a:srgbClr val="CC0000"/>
              </a:buClr>
              <a:buFontTx/>
              <a:buChar char="•"/>
            </a:pPr>
            <a:r>
              <a:rPr lang="en-US" sz="2400" dirty="0"/>
              <a:t>List office ids and 1% of their sales</a:t>
            </a:r>
          </a:p>
          <a:p>
            <a:pPr marL="173038" indent="-173038">
              <a:spcBef>
                <a:spcPct val="50000"/>
              </a:spcBef>
              <a:buClr>
                <a:srgbClr val="CC0000"/>
              </a:buClr>
              <a:buFontTx/>
              <a:buChar char="•"/>
            </a:pPr>
            <a:endParaRPr kumimoji="1" lang="en-US" b="1" i="1" dirty="0">
              <a:solidFill>
                <a:srgbClr val="CC0000"/>
              </a:solidFill>
            </a:endParaRPr>
          </a:p>
          <a:p>
            <a:pPr marL="0" indent="0">
              <a:spcBef>
                <a:spcPct val="50000"/>
              </a:spcBef>
              <a:buClr>
                <a:srgbClr val="CC0000"/>
              </a:buClr>
              <a:buNone/>
            </a:pPr>
            <a:r>
              <a:rPr kumimoji="1" lang="en-US" sz="2400" b="1" i="1" dirty="0">
                <a:solidFill>
                  <a:srgbClr val="CC0000"/>
                </a:solidFill>
              </a:rPr>
              <a:t>Query:</a:t>
            </a:r>
            <a:endParaRPr kumimoji="1" lang="en-US" sz="2400" b="1" i="1" dirty="0">
              <a:solidFill>
                <a:srgbClr val="CC0000"/>
              </a:solidFill>
              <a:cs typeface="Times New Roman" pitchFamily="18" charset="0"/>
            </a:endParaRPr>
          </a:p>
          <a:p>
            <a:pPr lvl="2">
              <a:buClr>
                <a:srgbClr val="CC0000"/>
              </a:buClr>
            </a:pPr>
            <a:endParaRPr kumimoji="1" lang="en-US" b="1" i="1" dirty="0">
              <a:solidFill>
                <a:srgbClr val="CC0000"/>
              </a:solidFill>
              <a:cs typeface="Times New Roman" pitchFamily="18" charset="0"/>
            </a:endParaRPr>
          </a:p>
          <a:p>
            <a:pPr marL="457200" lvl="1" indent="0">
              <a:buClr>
                <a:srgbClr val="CC0000"/>
              </a:buClr>
              <a:buNone/>
            </a:pPr>
            <a:r>
              <a:rPr kumimoji="1"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SELECT Office, (0.01*Sales)as </a:t>
            </a:r>
            <a:r>
              <a:rPr kumimoji="1" lang="en-US" sz="2400" b="1" dirty="0" smtClean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"1</a:t>
            </a:r>
            <a:r>
              <a:rPr kumimoji="1"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% of </a:t>
            </a:r>
            <a:r>
              <a:rPr kumimoji="1" lang="en-US" sz="2400" b="1" dirty="0" smtClean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Sales"</a:t>
            </a:r>
            <a:endParaRPr kumimoji="1" lang="en-US" sz="2400" b="1" dirty="0">
              <a:solidFill>
                <a:srgbClr val="0000CC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lvl="1" indent="0">
              <a:buClr>
                <a:srgbClr val="CC0000"/>
              </a:buClr>
              <a:buNone/>
            </a:pPr>
            <a:r>
              <a:rPr kumimoji="1"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FROM   Offices</a:t>
            </a:r>
          </a:p>
          <a:p>
            <a:pPr lvl="2">
              <a:buClr>
                <a:srgbClr val="CC0000"/>
              </a:buClr>
            </a:pPr>
            <a:endParaRPr kumimoji="1" lang="en-US" b="1" i="1" dirty="0">
              <a:solidFill>
                <a:srgbClr val="CC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629475-FFFD-4799-ADD8-58BA84335935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9943" y="304006"/>
            <a:ext cx="8229600" cy="1143000"/>
          </a:xfrm>
        </p:spPr>
        <p:txBody>
          <a:bodyPr>
            <a:normAutofit/>
          </a:bodyPr>
          <a:lstStyle/>
          <a:p>
            <a:pPr marL="173038" indent="-173038"/>
            <a:r>
              <a:rPr lang="en-US" b="1" dirty="0" smtClean="0"/>
              <a:t>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9943" y="1193800"/>
            <a:ext cx="8229600" cy="4525963"/>
          </a:xfrm>
        </p:spPr>
        <p:txBody>
          <a:bodyPr>
            <a:normAutofit/>
          </a:bodyPr>
          <a:lstStyle/>
          <a:p>
            <a:pPr marL="173038" indent="-173038">
              <a:spcBef>
                <a:spcPct val="50000"/>
              </a:spcBef>
              <a:buClr>
                <a:srgbClr val="CC0000"/>
              </a:buClr>
              <a:buFontTx/>
              <a:buChar char="•"/>
            </a:pPr>
            <a:r>
              <a:rPr lang="en-US" sz="2400" dirty="0"/>
              <a:t>List office ids, their sales and targets where the office has exceeded their target by 100%</a:t>
            </a:r>
            <a:endParaRPr lang="en-US" sz="2400" b="1" dirty="0"/>
          </a:p>
          <a:p>
            <a:pPr marL="0" indent="0">
              <a:spcBef>
                <a:spcPct val="50000"/>
              </a:spcBef>
              <a:buClr>
                <a:srgbClr val="CC0000"/>
              </a:buClr>
              <a:buNone/>
            </a:pPr>
            <a:r>
              <a:rPr kumimoji="1" lang="en-US" sz="2400" b="1" i="1" dirty="0">
                <a:solidFill>
                  <a:srgbClr val="CC0000"/>
                </a:solidFill>
              </a:rPr>
              <a:t>Query:</a:t>
            </a:r>
          </a:p>
          <a:p>
            <a:pPr lvl="2">
              <a:buClr>
                <a:srgbClr val="CC0000"/>
              </a:buClr>
            </a:pPr>
            <a:endParaRPr kumimoji="1" lang="en-US" b="1" i="1" dirty="0">
              <a:solidFill>
                <a:srgbClr val="CC0000"/>
              </a:solidFill>
            </a:endParaRPr>
          </a:p>
          <a:p>
            <a:pPr marL="914400" lvl="2" indent="0">
              <a:buClr>
                <a:srgbClr val="CC0000"/>
              </a:buClr>
              <a:buNone/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SELECT Office, Sales, Target</a:t>
            </a:r>
          </a:p>
          <a:p>
            <a:pPr marL="914400" lvl="2" indent="0">
              <a:buClr>
                <a:srgbClr val="CC0000"/>
              </a:buClr>
              <a:buNone/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FROM   Offices</a:t>
            </a:r>
          </a:p>
          <a:p>
            <a:pPr marL="914400" lvl="2" indent="0">
              <a:buClr>
                <a:srgbClr val="CC0000"/>
              </a:buClr>
              <a:buNone/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WHERE  Sales – Target  &gt; Target</a:t>
            </a:r>
          </a:p>
          <a:p>
            <a:pPr marL="173038" indent="-173038">
              <a:spcBef>
                <a:spcPct val="50000"/>
              </a:spcBef>
              <a:buClr>
                <a:srgbClr val="CC0000"/>
              </a:buClr>
            </a:pPr>
            <a:endParaRPr lang="en-US" sz="2400" dirty="0"/>
          </a:p>
          <a:p>
            <a:pPr marL="173038" indent="-173038">
              <a:spcBef>
                <a:spcPct val="50000"/>
              </a:spcBef>
              <a:buClr>
                <a:srgbClr val="CC0000"/>
              </a:buClr>
              <a:buFontTx/>
              <a:buChar char="•"/>
            </a:pPr>
            <a:endParaRPr lang="en-US" sz="2400" dirty="0"/>
          </a:p>
          <a:p>
            <a:pPr marL="173038" indent="-173038">
              <a:spcBef>
                <a:spcPct val="50000"/>
              </a:spcBef>
              <a:buClr>
                <a:srgbClr val="CC0000"/>
              </a:buClr>
              <a:buFontTx/>
              <a:buChar char="•"/>
            </a:pPr>
            <a:r>
              <a:rPr lang="en-US" sz="2400" dirty="0"/>
              <a:t>Note: </a:t>
            </a:r>
            <a:r>
              <a:rPr kumimoji="1" lang="en-US" sz="2400" b="1" dirty="0">
                <a:solidFill>
                  <a:schemeClr val="hlink"/>
                </a:solidFill>
                <a:latin typeface="Courier New" pitchFamily="49" charset="0"/>
                <a:cs typeface="Times New Roman" pitchFamily="18" charset="0"/>
              </a:rPr>
              <a:t>WHERE</a:t>
            </a:r>
            <a:r>
              <a:rPr lang="en-US" sz="2400" dirty="0"/>
              <a:t> could also be coded </a:t>
            </a:r>
            <a:r>
              <a:rPr kumimoji="1" lang="en-US" sz="2400" b="1" dirty="0">
                <a:solidFill>
                  <a:schemeClr val="hlink"/>
                </a:solidFill>
                <a:latin typeface="Courier New" pitchFamily="49" charset="0"/>
                <a:cs typeface="Times New Roman" pitchFamily="18" charset="0"/>
              </a:rPr>
              <a:t>SALES &gt; TARGET*2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F25BF5-775E-4B86-B018-C056A93B0E51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2514" y="274638"/>
            <a:ext cx="8229600" cy="1143000"/>
          </a:xfrm>
        </p:spPr>
        <p:txBody>
          <a:bodyPr>
            <a:normAutofit/>
          </a:bodyPr>
          <a:lstStyle/>
          <a:p>
            <a:pPr marL="173038" indent="-173038"/>
            <a:r>
              <a:rPr lang="en-US" b="1" dirty="0"/>
              <a:t>Another </a:t>
            </a:r>
            <a:r>
              <a:rPr lang="en-US" b="1" dirty="0" smtClean="0"/>
              <a:t>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2514" y="1417638"/>
            <a:ext cx="8229600" cy="4525963"/>
          </a:xfrm>
        </p:spPr>
        <p:txBody>
          <a:bodyPr>
            <a:normAutofit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What </a:t>
            </a:r>
            <a:r>
              <a:rPr lang="en-US" sz="2400" dirty="0"/>
              <a:t>is the total value of each product in the inventory. Print all information and the total value of each product.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endParaRPr lang="en-US" sz="2400" dirty="0"/>
          </a:p>
          <a:p>
            <a:pPr marL="514350" lvl="1" indent="0">
              <a:buClr>
                <a:srgbClr val="CC0000"/>
              </a:buClr>
              <a:buNone/>
            </a:pPr>
            <a:r>
              <a:rPr kumimoji="1" lang="en-US" b="1" dirty="0" smtClean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SELECT </a:t>
            </a:r>
            <a:r>
              <a:rPr kumimoji="1" lang="en-US" b="1" dirty="0" err="1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Mfr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, Product, Description, 	</a:t>
            </a:r>
            <a:r>
              <a:rPr kumimoji="1" lang="en-US" b="1" dirty="0" smtClean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Price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, </a:t>
            </a:r>
            <a:r>
              <a:rPr kumimoji="1" lang="en-US" b="1" dirty="0" err="1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QtyOnHand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, </a:t>
            </a:r>
          </a:p>
          <a:p>
            <a:pPr marL="514350" lvl="1" indent="0">
              <a:buClr>
                <a:srgbClr val="CC0000"/>
              </a:buClr>
              <a:buNone/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kumimoji="1" lang="en-US" b="1" dirty="0" smtClean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Price*</a:t>
            </a:r>
            <a:r>
              <a:rPr kumimoji="1" lang="en-US" b="1" dirty="0" err="1" smtClean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QtyOnHand</a:t>
            </a:r>
            <a:r>
              <a:rPr kumimoji="1" lang="en-US" b="1" dirty="0" smtClean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AS </a:t>
            </a:r>
            <a:r>
              <a:rPr kumimoji="1" lang="en-US" b="1" dirty="0" smtClean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"Total Value" </a:t>
            </a:r>
            <a:endParaRPr kumimoji="1" lang="en-US" b="1" dirty="0">
              <a:solidFill>
                <a:srgbClr val="0000CC"/>
              </a:solidFill>
              <a:latin typeface="Courier New" pitchFamily="49" charset="0"/>
              <a:cs typeface="Times New Roman" pitchFamily="18" charset="0"/>
            </a:endParaRPr>
          </a:p>
          <a:p>
            <a:pPr marL="514350" lvl="1" indent="0">
              <a:buClr>
                <a:srgbClr val="CC0000"/>
              </a:buClr>
              <a:buNone/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FROM  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8022C2-0E16-4E19-B1DE-6ED3FB404FC4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5751" y="260462"/>
            <a:ext cx="8229600" cy="1143000"/>
          </a:xfrm>
        </p:spPr>
        <p:txBody>
          <a:bodyPr>
            <a:normAutofit/>
          </a:bodyPr>
          <a:lstStyle/>
          <a:p>
            <a:pPr marL="173038" indent="-173038"/>
            <a:r>
              <a:rPr kumimoji="1" lang="en-US" b="1" dirty="0"/>
              <a:t>Sorting Query </a:t>
            </a:r>
            <a:r>
              <a:rPr kumimoji="1" lang="en-US" b="1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2514" y="1164771"/>
            <a:ext cx="8229600" cy="4525963"/>
          </a:xfrm>
        </p:spPr>
        <p:txBody>
          <a:bodyPr>
            <a:normAutofit lnSpcReduction="10000"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 smtClean="0">
                <a:sym typeface="Symbol" pitchFamily="18" charset="2"/>
              </a:rPr>
              <a:t>U</a:t>
            </a:r>
            <a:r>
              <a:rPr kumimoji="1" lang="en-US" sz="2400" dirty="0" smtClean="0"/>
              <a:t>sing </a:t>
            </a:r>
            <a:r>
              <a:rPr kumimoji="1" lang="en-US" sz="2400" dirty="0"/>
              <a:t>ORDER BY clause we can order or sort query results 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/>
              <a:t>Any column used to sort must be returned by the query </a:t>
            </a:r>
          </a:p>
          <a:p>
            <a:pPr lvl="2">
              <a:buClr>
                <a:srgbClr val="CC0000"/>
              </a:buClr>
              <a:buFontTx/>
              <a:buChar char="•"/>
            </a:pPr>
            <a:r>
              <a:rPr kumimoji="1" lang="en-US" dirty="0"/>
              <a:t>I.E. Sort columns must be on the SELECT clause</a:t>
            </a:r>
          </a:p>
          <a:p>
            <a:pPr marL="635000" lvl="1" indent="-177800">
              <a:buClr>
                <a:srgbClr val="CC0000"/>
              </a:buClr>
            </a:pPr>
            <a:endParaRPr kumimoji="1" lang="en-US" sz="1000" b="1" i="1" dirty="0">
              <a:solidFill>
                <a:srgbClr val="CC0000"/>
              </a:solidFill>
            </a:endParaRPr>
          </a:p>
          <a:p>
            <a:pPr marL="0" indent="0">
              <a:buNone/>
            </a:pPr>
            <a:r>
              <a:rPr kumimoji="1" lang="en-US" b="1" i="1" dirty="0" smtClean="0">
                <a:solidFill>
                  <a:srgbClr val="CC0000"/>
                </a:solidFill>
              </a:rPr>
              <a:t>Question</a:t>
            </a:r>
            <a:r>
              <a:rPr kumimoji="1" lang="en-US" b="1" i="1" dirty="0">
                <a:solidFill>
                  <a:srgbClr val="CC0000"/>
                </a:solidFill>
              </a:rPr>
              <a:t>:</a:t>
            </a:r>
            <a:endParaRPr kumimoji="1" lang="en-US" dirty="0"/>
          </a:p>
          <a:p>
            <a:pPr marL="173038" indent="-173038"/>
            <a:r>
              <a:rPr kumimoji="1" lang="en-US" dirty="0" smtClean="0"/>
              <a:t>  Select </a:t>
            </a:r>
            <a:r>
              <a:rPr kumimoji="1" lang="en-US" dirty="0"/>
              <a:t>the office number and city of all offices.  Sort by city name.</a:t>
            </a:r>
          </a:p>
          <a:p>
            <a:pPr marL="0" indent="0">
              <a:buNone/>
            </a:pPr>
            <a:r>
              <a:rPr kumimoji="1" lang="en-US" b="1" i="1" dirty="0" smtClean="0">
                <a:solidFill>
                  <a:srgbClr val="CC0000"/>
                </a:solidFill>
              </a:rPr>
              <a:t>Query</a:t>
            </a:r>
            <a:r>
              <a:rPr kumimoji="1" lang="en-US" b="1" i="1" dirty="0">
                <a:solidFill>
                  <a:srgbClr val="CC0000"/>
                </a:solidFill>
              </a:rPr>
              <a:t>:</a:t>
            </a:r>
            <a:endParaRPr kumimoji="1" lang="en-US" dirty="0"/>
          </a:p>
          <a:p>
            <a:pPr marL="0" indent="0">
              <a:buNone/>
            </a:pPr>
            <a:r>
              <a:rPr kumimoji="1" lang="en-US" dirty="0"/>
              <a:t>	</a:t>
            </a:r>
            <a:r>
              <a:rPr kumimoji="1"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SELECT Office, City</a:t>
            </a:r>
          </a:p>
          <a:p>
            <a:pPr marL="0" indent="0">
              <a:buNone/>
            </a:pPr>
            <a:r>
              <a:rPr kumimoji="1"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	FROM   Offices</a:t>
            </a:r>
          </a:p>
          <a:p>
            <a:pPr marL="0" indent="0">
              <a:buNone/>
            </a:pPr>
            <a:r>
              <a:rPr kumimoji="1"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	ORDER  BY City</a:t>
            </a:r>
          </a:p>
          <a:p>
            <a:pPr marL="173038" indent="-173038"/>
            <a:endParaRPr kumimoji="1" lang="en-US" sz="1000" b="1" dirty="0">
              <a:solidFill>
                <a:schemeClr val="hlink"/>
              </a:solidFill>
              <a:latin typeface="Courier New" pitchFamily="49" charset="0"/>
              <a:cs typeface="Times New Roman" pitchFamily="18" charset="0"/>
            </a:endParaRPr>
          </a:p>
          <a:p>
            <a:pPr marL="173038" indent="-173038"/>
            <a:endParaRPr kumimoji="1" lang="en-US" sz="1000" b="1" dirty="0">
              <a:solidFill>
                <a:schemeClr val="hlink"/>
              </a:solidFill>
              <a:latin typeface="Courier New" pitchFamily="49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0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70C0D1-957D-424C-A5B2-CFC2300699D1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2514" y="86292"/>
            <a:ext cx="8229600" cy="1143000"/>
          </a:xfrm>
        </p:spPr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2514" y="1179286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173038" indent="-173038"/>
            <a:r>
              <a:rPr kumimoji="1" lang="en-US" sz="3200" b="1" dirty="0">
                <a:solidFill>
                  <a:srgbClr val="FF0000"/>
                </a:solidFill>
              </a:rPr>
              <a:t>Sorting Query Results</a:t>
            </a:r>
          </a:p>
          <a:p>
            <a:pPr marL="173038" indent="-173038"/>
            <a:endParaRPr kumimoji="1" lang="en-US" dirty="0"/>
          </a:p>
          <a:p>
            <a:pPr marL="0" indent="0">
              <a:buNone/>
            </a:pPr>
            <a:r>
              <a:rPr kumimoji="1" lang="en-US" dirty="0" smtClean="0">
                <a:latin typeface="Courier New" pitchFamily="49" charset="0"/>
              </a:rPr>
              <a:t>OFFICE    </a:t>
            </a:r>
            <a:r>
              <a:rPr kumimoji="1" lang="en-US" dirty="0">
                <a:latin typeface="Courier New" pitchFamily="49" charset="0"/>
              </a:rPr>
              <a:t>CITY</a:t>
            </a:r>
          </a:p>
          <a:p>
            <a:pPr marL="0" indent="0">
              <a:buNone/>
            </a:pPr>
            <a:r>
              <a:rPr kumimoji="1" lang="en-US" dirty="0">
                <a:latin typeface="Courier New" pitchFamily="49" charset="0"/>
              </a:rPr>
              <a:t>---------- --------------</a:t>
            </a:r>
          </a:p>
          <a:p>
            <a:pPr marL="0" indent="0">
              <a:buNone/>
            </a:pPr>
            <a:r>
              <a:rPr kumimoji="1" lang="en-US" dirty="0">
                <a:latin typeface="Courier New" pitchFamily="49" charset="0"/>
              </a:rPr>
              <a:t>        13 Atlanta</a:t>
            </a:r>
          </a:p>
          <a:p>
            <a:pPr marL="0" indent="0">
              <a:buNone/>
            </a:pPr>
            <a:r>
              <a:rPr kumimoji="1" lang="en-US" dirty="0">
                <a:latin typeface="Courier New" pitchFamily="49" charset="0"/>
              </a:rPr>
              <a:t>        12 Chicago</a:t>
            </a:r>
          </a:p>
          <a:p>
            <a:pPr marL="0" indent="0">
              <a:buNone/>
            </a:pPr>
            <a:r>
              <a:rPr kumimoji="1" lang="en-US" dirty="0">
                <a:latin typeface="Courier New" pitchFamily="49" charset="0"/>
              </a:rPr>
              <a:t>        30 Dallas</a:t>
            </a:r>
          </a:p>
          <a:p>
            <a:pPr marL="0" indent="0">
              <a:buNone/>
            </a:pPr>
            <a:r>
              <a:rPr kumimoji="1" lang="en-US" dirty="0">
                <a:latin typeface="Courier New" pitchFamily="49" charset="0"/>
              </a:rPr>
              <a:t>        22 Denver</a:t>
            </a:r>
          </a:p>
          <a:p>
            <a:pPr marL="0" indent="0">
              <a:buNone/>
            </a:pPr>
            <a:r>
              <a:rPr kumimoji="1" lang="en-US" dirty="0">
                <a:latin typeface="Courier New" pitchFamily="49" charset="0"/>
              </a:rPr>
              <a:t>        21 Los Angeles</a:t>
            </a:r>
          </a:p>
          <a:p>
            <a:pPr marL="0" indent="0">
              <a:buNone/>
            </a:pPr>
            <a:r>
              <a:rPr kumimoji="1" lang="en-US" dirty="0">
                <a:latin typeface="Courier New" pitchFamily="49" charset="0"/>
              </a:rPr>
              <a:t>        11 New York</a:t>
            </a:r>
          </a:p>
          <a:p>
            <a:pPr marL="173038" indent="-173038"/>
            <a:endParaRPr kumimoji="1" lang="en-US" sz="1600" dirty="0">
              <a:latin typeface="Courier New" pitchFamily="49" charset="0"/>
            </a:endParaRPr>
          </a:p>
          <a:p>
            <a:pPr marL="173038" indent="-173038"/>
            <a:r>
              <a:rPr kumimoji="1" lang="en-US" dirty="0" smtClean="0"/>
              <a:t>Note</a:t>
            </a:r>
            <a:r>
              <a:rPr kumimoji="1" lang="en-US" dirty="0"/>
              <a:t>: 	</a:t>
            </a:r>
          </a:p>
          <a:p>
            <a:pPr marL="635000" lvl="1" indent="-177800">
              <a:buFontTx/>
              <a:buChar char="•"/>
            </a:pPr>
            <a:r>
              <a:rPr kumimoji="1" lang="en-US" dirty="0"/>
              <a:t>This query could also be sorted by office number if necessary.  </a:t>
            </a:r>
          </a:p>
          <a:p>
            <a:pPr marL="635000" lvl="1" indent="-177800">
              <a:buFontTx/>
              <a:buChar char="•"/>
            </a:pPr>
            <a:r>
              <a:rPr kumimoji="1" lang="en-US" dirty="0"/>
              <a:t>If any other column from the offices table was to be used to sort, it would have to be added to the ‘Select’ clause.</a:t>
            </a:r>
          </a:p>
          <a:p>
            <a:pPr marL="173038" indent="-173038"/>
            <a:endParaRPr kumimoji="1" lang="en-US" sz="1600" dirty="0">
              <a:latin typeface="Courier New" pitchFamily="49" charset="0"/>
            </a:endParaRP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3810000" y="2819400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Rows sorted on order by city name</a:t>
            </a:r>
          </a:p>
        </p:txBody>
      </p:sp>
    </p:spTree>
    <p:extLst>
      <p:ext uri="{BB962C8B-B14F-4D97-AF65-F5344CB8AC3E}">
        <p14:creationId xmlns:p14="http://schemas.microsoft.com/office/powerpoint/2010/main" val="29335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3038" indent="-173038"/>
            <a:r>
              <a:rPr kumimoji="1" lang="en-US" b="1" dirty="0"/>
              <a:t>Sorting Query </a:t>
            </a:r>
            <a:r>
              <a:rPr kumimoji="1" lang="en-US" b="1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 smtClean="0"/>
              <a:t>We </a:t>
            </a:r>
            <a:r>
              <a:rPr kumimoji="1" lang="en-US" sz="2400" dirty="0"/>
              <a:t>can use more than one column to sort. 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endParaRPr kumimoji="1" lang="en-US" sz="2400" dirty="0"/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/>
              <a:t>If 2 columns are given in the </a:t>
            </a:r>
            <a:r>
              <a:rPr kumimoji="1"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ORDER</a:t>
            </a:r>
            <a:r>
              <a:rPr kumimoji="1" lang="en-US" sz="2400" dirty="0"/>
              <a:t> </a:t>
            </a:r>
            <a:r>
              <a:rPr kumimoji="1"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BY</a:t>
            </a:r>
            <a:r>
              <a:rPr kumimoji="1" lang="en-US" sz="2400" dirty="0"/>
              <a:t> clause,</a:t>
            </a:r>
          </a:p>
          <a:p>
            <a:pPr marL="635000" lvl="1" indent="-177800">
              <a:buClr>
                <a:srgbClr val="CC0000"/>
              </a:buClr>
              <a:buFontTx/>
              <a:buChar char="•"/>
            </a:pPr>
            <a:r>
              <a:rPr kumimoji="1" lang="en-US" sz="2400" dirty="0"/>
              <a:t>It will sort in alphabetical order by the first column specified, </a:t>
            </a:r>
          </a:p>
          <a:p>
            <a:pPr marL="635000" lvl="1" indent="-177800">
              <a:buClr>
                <a:srgbClr val="CC0000"/>
              </a:buClr>
              <a:buFontTx/>
              <a:buChar char="•"/>
            </a:pPr>
            <a:r>
              <a:rPr kumimoji="1" lang="en-US" sz="2400" dirty="0"/>
              <a:t>Then, within each grouping (where values are the same in that column) of the first column, it’ll sort by the second column.</a:t>
            </a:r>
            <a:endParaRPr lang="en-US" sz="2400" dirty="0"/>
          </a:p>
          <a:p>
            <a:endParaRPr lang="en-US" dirty="0"/>
          </a:p>
        </p:txBody>
      </p:sp>
      <p:sp>
        <p:nvSpPr>
          <p:cNvPr id="624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E2702F-AEDC-492B-B709-C9B54B0F57C5}" type="slidenum">
              <a:rPr lang="en-US" smtClean="0"/>
              <a:pPr/>
              <a:t>66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295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3038" indent="-173038"/>
            <a:r>
              <a:rPr kumimoji="1" lang="en-US" b="1" dirty="0"/>
              <a:t>Sorting Query </a:t>
            </a:r>
            <a:r>
              <a:rPr kumimoji="1" lang="en-US" b="1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259568"/>
            <a:ext cx="7886700" cy="4351339"/>
          </a:xfrm>
        </p:spPr>
        <p:txBody>
          <a:bodyPr>
            <a:normAutofit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 smtClean="0"/>
              <a:t>If </a:t>
            </a:r>
            <a:r>
              <a:rPr kumimoji="1" lang="en-US" sz="2400" dirty="0"/>
              <a:t>not specified, the default sort order is Ascending</a:t>
            </a:r>
          </a:p>
          <a:p>
            <a:pPr marL="635000" lvl="1" indent="-177800">
              <a:buClr>
                <a:srgbClr val="CC0000"/>
              </a:buClr>
              <a:buFontTx/>
              <a:buChar char="•"/>
            </a:pPr>
            <a:r>
              <a:rPr kumimoji="1" lang="en-US" sz="2400" dirty="0" smtClean="0"/>
              <a:t>Sort </a:t>
            </a:r>
            <a:r>
              <a:rPr kumimoji="1" lang="en-US" sz="2400" dirty="0"/>
              <a:t>order can be </a:t>
            </a:r>
            <a:r>
              <a:rPr kumimoji="1" lang="en-US" sz="2400" dirty="0" smtClean="0"/>
              <a:t>Descending</a:t>
            </a:r>
          </a:p>
          <a:p>
            <a:pPr marL="635000" lvl="1" indent="-177800">
              <a:buClr>
                <a:srgbClr val="CC0000"/>
              </a:buClr>
              <a:buFontTx/>
              <a:buChar char="•"/>
            </a:pPr>
            <a:endParaRPr kumimoji="1" lang="en-US" sz="2400" dirty="0"/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 smtClean="0"/>
              <a:t>Can </a:t>
            </a:r>
            <a:r>
              <a:rPr kumimoji="1" lang="en-US" sz="2400" dirty="0"/>
              <a:t>specify </a:t>
            </a:r>
          </a:p>
          <a:p>
            <a:pPr marL="635000" lvl="1" indent="-177800">
              <a:buClr>
                <a:srgbClr val="CC0000"/>
              </a:buClr>
              <a:buFontTx/>
              <a:buChar char="•"/>
            </a:pPr>
            <a:r>
              <a:rPr kumimoji="1" lang="en-US" sz="2400" b="1" dirty="0" smtClean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ASC</a:t>
            </a:r>
            <a:r>
              <a:rPr kumimoji="1" lang="en-US" sz="2400" dirty="0" smtClean="0"/>
              <a:t> </a:t>
            </a:r>
            <a:r>
              <a:rPr kumimoji="1" lang="en-US" sz="2400" dirty="0"/>
              <a:t>– Default, so not normally specified</a:t>
            </a:r>
          </a:p>
          <a:p>
            <a:pPr marL="635000" lvl="1" indent="-177800">
              <a:buClr>
                <a:srgbClr val="CC0000"/>
              </a:buClr>
              <a:buFontTx/>
              <a:buChar char="•"/>
            </a:pPr>
            <a:r>
              <a:rPr kumimoji="1" lang="en-US" sz="2400" b="1" dirty="0" smtClean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DESC</a:t>
            </a:r>
            <a:r>
              <a:rPr kumimoji="1" lang="en-US" sz="2400" dirty="0" smtClean="0"/>
              <a:t> </a:t>
            </a:r>
            <a:r>
              <a:rPr kumimoji="1" lang="en-US" sz="2400" dirty="0"/>
              <a:t>– Sort in descending order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endParaRPr kumimoji="1" lang="en-US" sz="2400" dirty="0"/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kumimoji="1" lang="en-US" sz="2400" dirty="0"/>
              <a:t>Sort order can be specified on each column sorted</a:t>
            </a:r>
          </a:p>
          <a:p>
            <a:pPr marL="635000" lvl="1" indent="-177800">
              <a:buClr>
                <a:srgbClr val="CC0000"/>
              </a:buClr>
              <a:buFontTx/>
              <a:buChar char="•"/>
            </a:pPr>
            <a:r>
              <a:rPr kumimoji="1" lang="en-US" sz="2400" dirty="0"/>
              <a:t>Must be specified if you want </a:t>
            </a:r>
            <a:r>
              <a:rPr kumimoji="1" lang="en-US" sz="2400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DESC</a:t>
            </a:r>
            <a:r>
              <a:rPr kumimoji="1" lang="en-US" sz="2400" dirty="0"/>
              <a:t> on any of those columns</a:t>
            </a:r>
          </a:p>
          <a:p>
            <a:pPr marL="635000" lvl="1" indent="-177800">
              <a:buClr>
                <a:srgbClr val="CC0000"/>
              </a:buClr>
            </a:pPr>
            <a:endParaRPr lang="en-US" sz="2400" dirty="0"/>
          </a:p>
          <a:p>
            <a:endParaRPr lang="en-US" dirty="0"/>
          </a:p>
        </p:txBody>
      </p:sp>
      <p:sp>
        <p:nvSpPr>
          <p:cNvPr id="645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684521-C5BC-4F83-9C2B-F829F6E94B33}" type="slidenum">
              <a:rPr lang="en-US" smtClean="0"/>
              <a:pPr/>
              <a:t>67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7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2398E5-89CC-45A3-A86F-BB954822A480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8000" y="217939"/>
            <a:ext cx="8229600" cy="1143000"/>
          </a:xfrm>
        </p:spPr>
        <p:txBody>
          <a:bodyPr>
            <a:normAutofit/>
          </a:bodyPr>
          <a:lstStyle/>
          <a:p>
            <a:pPr>
              <a:tabLst>
                <a:tab pos="463550" algn="l"/>
                <a:tab pos="912813" algn="l"/>
                <a:tab pos="1773238" algn="l"/>
                <a:tab pos="2686050" algn="l"/>
                <a:tab pos="4854575" algn="l"/>
                <a:tab pos="5834063" algn="l"/>
                <a:tab pos="6508750" algn="l"/>
              </a:tabLst>
            </a:pPr>
            <a:r>
              <a:rPr kumimoji="1" lang="en-US" b="1" dirty="0"/>
              <a:t>Sorting Query Results --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8000" y="1309914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463550" algn="l"/>
                <a:tab pos="912813" algn="l"/>
                <a:tab pos="1773238" algn="l"/>
                <a:tab pos="2686050" algn="l"/>
                <a:tab pos="4854575" algn="l"/>
                <a:tab pos="5834063" algn="l"/>
                <a:tab pos="6508750" algn="l"/>
              </a:tabLst>
            </a:pPr>
            <a:r>
              <a:rPr kumimoji="1" lang="en-US" b="1" i="1" dirty="0" smtClean="0">
                <a:solidFill>
                  <a:srgbClr val="CC0000"/>
                </a:solidFill>
                <a:sym typeface="Symbol" pitchFamily="18" charset="2"/>
              </a:rPr>
              <a:t>Question</a:t>
            </a:r>
            <a:r>
              <a:rPr kumimoji="1" lang="en-US" b="1" i="1" dirty="0">
                <a:solidFill>
                  <a:srgbClr val="CC0000"/>
                </a:solidFill>
                <a:sym typeface="Symbol" pitchFamily="18" charset="2"/>
              </a:rPr>
              <a:t>:</a:t>
            </a:r>
            <a:endParaRPr kumimoji="1" lang="en-US" dirty="0">
              <a:sym typeface="Symbol" pitchFamily="18" charset="2"/>
            </a:endParaRPr>
          </a:p>
          <a:p>
            <a:pPr>
              <a:tabLst>
                <a:tab pos="463550" algn="l"/>
                <a:tab pos="912813" algn="l"/>
                <a:tab pos="1773238" algn="l"/>
                <a:tab pos="2686050" algn="l"/>
                <a:tab pos="4854575" algn="l"/>
                <a:tab pos="5834063" algn="l"/>
                <a:tab pos="6508750" algn="l"/>
              </a:tabLst>
            </a:pPr>
            <a:r>
              <a:rPr kumimoji="1" lang="en-US" dirty="0" smtClean="0"/>
              <a:t>List </a:t>
            </a:r>
            <a:r>
              <a:rPr kumimoji="1" lang="en-US" dirty="0"/>
              <a:t>all order information in descending order by amount.</a:t>
            </a:r>
          </a:p>
          <a:p>
            <a:pPr>
              <a:tabLst>
                <a:tab pos="463550" algn="l"/>
                <a:tab pos="912813" algn="l"/>
                <a:tab pos="1773238" algn="l"/>
                <a:tab pos="2686050" algn="l"/>
                <a:tab pos="4854575" algn="l"/>
                <a:tab pos="5834063" algn="l"/>
                <a:tab pos="6508750" algn="l"/>
              </a:tabLst>
            </a:pPr>
            <a:endParaRPr kumimoji="1" lang="en-US" dirty="0"/>
          </a:p>
          <a:p>
            <a:pPr marL="0" indent="0">
              <a:buNone/>
              <a:tabLst>
                <a:tab pos="463550" algn="l"/>
                <a:tab pos="912813" algn="l"/>
                <a:tab pos="1773238" algn="l"/>
                <a:tab pos="2686050" algn="l"/>
                <a:tab pos="4854575" algn="l"/>
                <a:tab pos="5834063" algn="l"/>
                <a:tab pos="6508750" algn="l"/>
              </a:tabLst>
            </a:pPr>
            <a:r>
              <a:rPr kumimoji="1" lang="en-US" b="1" i="1" dirty="0">
                <a:solidFill>
                  <a:srgbClr val="CC0000"/>
                </a:solidFill>
              </a:rPr>
              <a:t>Query:</a:t>
            </a:r>
            <a:endParaRPr kumimoji="1" lang="en-US" dirty="0"/>
          </a:p>
          <a:p>
            <a:pPr marL="0" indent="0">
              <a:buNone/>
              <a:tabLst>
                <a:tab pos="463550" algn="l"/>
                <a:tab pos="912813" algn="l"/>
                <a:tab pos="1773238" algn="l"/>
                <a:tab pos="2686050" algn="l"/>
                <a:tab pos="4854575" algn="l"/>
                <a:tab pos="5834063" algn="l"/>
                <a:tab pos="6508750" algn="l"/>
              </a:tabLst>
            </a:pPr>
            <a:r>
              <a:rPr kumimoji="1" lang="en-US" b="1" dirty="0" smtClean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SELECT   </a:t>
            </a:r>
            <a:r>
              <a:rPr kumimoji="1" lang="en-US" b="1" dirty="0" err="1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Ordernum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, </a:t>
            </a:r>
            <a:r>
              <a:rPr kumimoji="1" lang="en-US" b="1" dirty="0" err="1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Orderdate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, </a:t>
            </a:r>
            <a:r>
              <a:rPr kumimoji="1" lang="en-US" b="1" dirty="0" err="1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Cust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, Rep, </a:t>
            </a:r>
          </a:p>
          <a:p>
            <a:pPr marL="0" indent="0">
              <a:buNone/>
              <a:tabLst>
                <a:tab pos="463550" algn="l"/>
                <a:tab pos="912813" algn="l"/>
                <a:tab pos="1773238" algn="l"/>
                <a:tab pos="2686050" algn="l"/>
                <a:tab pos="4854575" algn="l"/>
                <a:tab pos="5834063" algn="l"/>
                <a:tab pos="6508750" algn="l"/>
              </a:tabLst>
            </a:pP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		 	  </a:t>
            </a:r>
            <a:r>
              <a:rPr kumimoji="1" lang="en-US" b="1" dirty="0" err="1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Mfr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, Product, </a:t>
            </a:r>
            <a:r>
              <a:rPr kumimoji="1" lang="en-US" b="1" dirty="0" err="1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Qty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, Amount </a:t>
            </a:r>
          </a:p>
          <a:p>
            <a:pPr marL="0" indent="0">
              <a:buNone/>
              <a:tabLst>
                <a:tab pos="463550" algn="l"/>
                <a:tab pos="912813" algn="l"/>
                <a:tab pos="1773238" algn="l"/>
                <a:tab pos="2686050" algn="l"/>
                <a:tab pos="4854575" algn="l"/>
                <a:tab pos="5834063" algn="l"/>
                <a:tab pos="6508750" algn="l"/>
              </a:tabLst>
            </a:pPr>
            <a:r>
              <a:rPr kumimoji="1" lang="en-US" b="1" dirty="0" smtClean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FROM     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Orders</a:t>
            </a:r>
          </a:p>
          <a:p>
            <a:pPr marL="0" indent="0">
              <a:buNone/>
              <a:tabLst>
                <a:tab pos="463550" algn="l"/>
                <a:tab pos="912813" algn="l"/>
                <a:tab pos="1773238" algn="l"/>
                <a:tab pos="2686050" algn="l"/>
                <a:tab pos="4854575" algn="l"/>
                <a:tab pos="5834063" algn="l"/>
                <a:tab pos="6508750" algn="l"/>
              </a:tabLst>
            </a:pPr>
            <a:r>
              <a:rPr kumimoji="1" lang="en-US" b="1" dirty="0" smtClean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ORDER </a:t>
            </a:r>
            <a:r>
              <a:rPr kumimoji="1" lang="en-US" b="1" dirty="0">
                <a:solidFill>
                  <a:srgbClr val="0000CC"/>
                </a:solidFill>
                <a:latin typeface="Courier New" pitchFamily="49" charset="0"/>
                <a:cs typeface="Times New Roman" pitchFamily="18" charset="0"/>
              </a:rPr>
              <a:t>BY Amount DESC;</a:t>
            </a:r>
          </a:p>
          <a:p>
            <a:pPr>
              <a:tabLst>
                <a:tab pos="463550" algn="l"/>
                <a:tab pos="912813" algn="l"/>
                <a:tab pos="1773238" algn="l"/>
                <a:tab pos="2686050" algn="l"/>
                <a:tab pos="4854575" algn="l"/>
                <a:tab pos="5834063" algn="l"/>
                <a:tab pos="6508750" algn="l"/>
              </a:tabLst>
            </a:pPr>
            <a:endParaRPr kumimoji="1" lang="en-US" b="1" dirty="0">
              <a:solidFill>
                <a:srgbClr val="0000CC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tabLst>
                <a:tab pos="463550" algn="l"/>
                <a:tab pos="912813" algn="l"/>
                <a:tab pos="1773238" algn="l"/>
                <a:tab pos="2686050" algn="l"/>
                <a:tab pos="4854575" algn="l"/>
                <a:tab pos="5834063" algn="l"/>
                <a:tab pos="6508750" algn="l"/>
              </a:tabLst>
            </a:pPr>
            <a:endParaRPr kumimoji="1" lang="en-US" b="1" dirty="0">
              <a:solidFill>
                <a:schemeClr val="hlink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tabLst>
                <a:tab pos="463550" algn="l"/>
                <a:tab pos="912813" algn="l"/>
                <a:tab pos="1773238" algn="l"/>
                <a:tab pos="2686050" algn="l"/>
                <a:tab pos="4854575" algn="l"/>
                <a:tab pos="5834063" algn="l"/>
                <a:tab pos="6508750" algn="l"/>
              </a:tabLst>
            </a:pPr>
            <a:r>
              <a:rPr kumimoji="1" lang="en-US" b="1" dirty="0"/>
              <a:t>DESC is required to sort in descending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8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</a:t>
            </a:r>
            <a:r>
              <a:rPr lang="en-US" b="1" dirty="0" smtClean="0"/>
              <a:t>unctions </a:t>
            </a:r>
            <a:r>
              <a:rPr lang="en-US" b="1" dirty="0"/>
              <a:t>that SQL provides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dirty="0"/>
              <a:t>SQL is the standard language for database access on a  relational database.  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dirty="0" smtClean="0"/>
              <a:t>Many </a:t>
            </a:r>
            <a:r>
              <a:rPr lang="en-US" dirty="0"/>
              <a:t>applications and tools such as Power-Builder and MS Access use SQL to retrieve data 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dirty="0" smtClean="0"/>
              <a:t>It </a:t>
            </a:r>
            <a:r>
              <a:rPr lang="en-US" dirty="0"/>
              <a:t>is to your advantage to understand SQL since many front end tools are not as flexible as SQL is.  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E14838-507C-459B-B3AB-6EC52403E8C5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465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777F99-803A-4647-85CB-AB802198769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Interaction of SQL with </a:t>
            </a:r>
            <a:r>
              <a:rPr lang="en-US" b="1" dirty="0" smtClean="0"/>
              <a:t>DBMS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0" y="1409700"/>
            <a:ext cx="8229600" cy="49498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990600" y="1387475"/>
            <a:ext cx="7369175" cy="4632325"/>
            <a:chOff x="673" y="1018"/>
            <a:chExt cx="4642" cy="2918"/>
          </a:xfrm>
        </p:grpSpPr>
        <p:sp>
          <p:nvSpPr>
            <p:cNvPr id="8197" name="Rectangle 4"/>
            <p:cNvSpPr>
              <a:spLocks noChangeArrowheads="1"/>
            </p:cNvSpPr>
            <p:nvPr/>
          </p:nvSpPr>
          <p:spPr bwMode="auto">
            <a:xfrm>
              <a:off x="684" y="2182"/>
              <a:ext cx="4464" cy="528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Database </a:t>
              </a:r>
              <a:r>
                <a:rPr lang="en-US" dirty="0"/>
                <a:t>Engine</a:t>
              </a:r>
            </a:p>
          </p:txBody>
        </p:sp>
        <p:sp>
          <p:nvSpPr>
            <p:cNvPr id="8198" name="Text Box 9"/>
            <p:cNvSpPr txBox="1">
              <a:spLocks noChangeArrowheads="1"/>
            </p:cNvSpPr>
            <p:nvPr/>
          </p:nvSpPr>
          <p:spPr bwMode="auto">
            <a:xfrm>
              <a:off x="673" y="1178"/>
              <a:ext cx="528" cy="252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2000" dirty="0" smtClean="0"/>
                <a:t>Forms</a:t>
              </a:r>
              <a:endParaRPr lang="en-US" sz="2000" dirty="0"/>
            </a:p>
          </p:txBody>
        </p:sp>
        <p:sp>
          <p:nvSpPr>
            <p:cNvPr id="8199" name="Text Box 11"/>
            <p:cNvSpPr txBox="1">
              <a:spLocks noChangeArrowheads="1"/>
            </p:cNvSpPr>
            <p:nvPr/>
          </p:nvSpPr>
          <p:spPr bwMode="auto">
            <a:xfrm>
              <a:off x="1632" y="1018"/>
              <a:ext cx="556" cy="446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2000" dirty="0"/>
                <a:t>Report</a:t>
              </a:r>
            </a:p>
            <a:p>
              <a:r>
                <a:rPr lang="en-US" sz="2000" dirty="0"/>
                <a:t>Writer</a:t>
              </a:r>
            </a:p>
          </p:txBody>
        </p:sp>
        <p:sp>
          <p:nvSpPr>
            <p:cNvPr id="8200" name="Text Box 12"/>
            <p:cNvSpPr txBox="1">
              <a:spLocks noChangeArrowheads="1"/>
            </p:cNvSpPr>
            <p:nvPr/>
          </p:nvSpPr>
          <p:spPr bwMode="auto">
            <a:xfrm>
              <a:off x="2448" y="1018"/>
              <a:ext cx="851" cy="446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2000" dirty="0"/>
                <a:t>Interactive</a:t>
              </a:r>
            </a:p>
            <a:p>
              <a:r>
                <a:rPr lang="en-US" sz="2000" dirty="0"/>
                <a:t>Query Tool</a:t>
              </a:r>
            </a:p>
          </p:txBody>
        </p:sp>
        <p:sp>
          <p:nvSpPr>
            <p:cNvPr id="8201" name="Text Box 13"/>
            <p:cNvSpPr txBox="1">
              <a:spLocks noChangeArrowheads="1"/>
            </p:cNvSpPr>
            <p:nvPr/>
          </p:nvSpPr>
          <p:spPr bwMode="auto">
            <a:xfrm>
              <a:off x="3408" y="1018"/>
              <a:ext cx="878" cy="446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2000" dirty="0"/>
                <a:t>Application</a:t>
              </a:r>
            </a:p>
            <a:p>
              <a:r>
                <a:rPr lang="en-US" sz="2000" dirty="0"/>
                <a:t>Program</a:t>
              </a:r>
            </a:p>
          </p:txBody>
        </p:sp>
        <p:sp>
          <p:nvSpPr>
            <p:cNvPr id="8202" name="Text Box 14"/>
            <p:cNvSpPr txBox="1">
              <a:spLocks noChangeArrowheads="1"/>
            </p:cNvSpPr>
            <p:nvPr/>
          </p:nvSpPr>
          <p:spPr bwMode="auto">
            <a:xfrm>
              <a:off x="4428" y="1018"/>
              <a:ext cx="752" cy="446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2000" dirty="0"/>
                <a:t>Database</a:t>
              </a:r>
            </a:p>
            <a:p>
              <a:r>
                <a:rPr lang="en-US" sz="2000" dirty="0"/>
                <a:t>Front-end</a:t>
              </a:r>
            </a:p>
          </p:txBody>
        </p:sp>
        <p:sp>
          <p:nvSpPr>
            <p:cNvPr id="8203" name="Line 16"/>
            <p:cNvSpPr>
              <a:spLocks noChangeShapeType="1"/>
            </p:cNvSpPr>
            <p:nvPr/>
          </p:nvSpPr>
          <p:spPr bwMode="auto">
            <a:xfrm>
              <a:off x="924" y="146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04" name="Line 17"/>
            <p:cNvSpPr>
              <a:spLocks noChangeShapeType="1"/>
            </p:cNvSpPr>
            <p:nvPr/>
          </p:nvSpPr>
          <p:spPr bwMode="auto">
            <a:xfrm>
              <a:off x="1884" y="151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05" name="Line 18"/>
            <p:cNvSpPr>
              <a:spLocks noChangeShapeType="1"/>
            </p:cNvSpPr>
            <p:nvPr/>
          </p:nvSpPr>
          <p:spPr bwMode="auto">
            <a:xfrm>
              <a:off x="2892" y="146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06" name="Line 19"/>
            <p:cNvSpPr>
              <a:spLocks noChangeShapeType="1"/>
            </p:cNvSpPr>
            <p:nvPr/>
          </p:nvSpPr>
          <p:spPr bwMode="auto">
            <a:xfrm>
              <a:off x="3804" y="146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07" name="Line 20"/>
            <p:cNvSpPr>
              <a:spLocks noChangeShapeType="1"/>
            </p:cNvSpPr>
            <p:nvPr/>
          </p:nvSpPr>
          <p:spPr bwMode="auto">
            <a:xfrm>
              <a:off x="4812" y="146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08" name="Line 23"/>
            <p:cNvSpPr>
              <a:spLocks noChangeShapeType="1"/>
            </p:cNvSpPr>
            <p:nvPr/>
          </p:nvSpPr>
          <p:spPr bwMode="auto">
            <a:xfrm>
              <a:off x="2784" y="2688"/>
              <a:ext cx="0" cy="4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09" name="Line 24"/>
            <p:cNvSpPr>
              <a:spLocks noChangeShapeType="1"/>
            </p:cNvSpPr>
            <p:nvPr/>
          </p:nvSpPr>
          <p:spPr bwMode="auto">
            <a:xfrm>
              <a:off x="2832" y="2688"/>
              <a:ext cx="0" cy="4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10" name="Line 25"/>
            <p:cNvSpPr>
              <a:spLocks noChangeShapeType="1"/>
            </p:cNvSpPr>
            <p:nvPr/>
          </p:nvSpPr>
          <p:spPr bwMode="auto">
            <a:xfrm>
              <a:off x="2880" y="2688"/>
              <a:ext cx="0" cy="4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2352" y="3168"/>
              <a:ext cx="1008" cy="768"/>
              <a:chOff x="4416" y="1632"/>
              <a:chExt cx="1008" cy="768"/>
            </a:xfrm>
          </p:grpSpPr>
          <p:grpSp>
            <p:nvGrpSpPr>
              <p:cNvPr id="4" name="Group 27"/>
              <p:cNvGrpSpPr>
                <a:grpSpLocks/>
              </p:cNvGrpSpPr>
              <p:nvPr/>
            </p:nvGrpSpPr>
            <p:grpSpPr bwMode="auto">
              <a:xfrm>
                <a:off x="4416" y="1632"/>
                <a:ext cx="1008" cy="768"/>
                <a:chOff x="4272" y="1632"/>
                <a:chExt cx="1008" cy="768"/>
              </a:xfrm>
            </p:grpSpPr>
            <p:sp>
              <p:nvSpPr>
                <p:cNvPr id="8219" name="AutoShape 28"/>
                <p:cNvSpPr>
                  <a:spLocks noChangeArrowheads="1"/>
                </p:cNvSpPr>
                <p:nvPr/>
              </p:nvSpPr>
              <p:spPr bwMode="auto">
                <a:xfrm>
                  <a:off x="4272" y="1824"/>
                  <a:ext cx="1008" cy="5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0" name="Oval 29"/>
                <p:cNvSpPr>
                  <a:spLocks noChangeArrowheads="1"/>
                </p:cNvSpPr>
                <p:nvPr/>
              </p:nvSpPr>
              <p:spPr bwMode="auto">
                <a:xfrm>
                  <a:off x="4320" y="1632"/>
                  <a:ext cx="912" cy="240"/>
                </a:xfrm>
                <a:prstGeom prst="ellipse">
                  <a:avLst/>
                </a:prstGeom>
                <a:solidFill>
                  <a:srgbClr val="99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218" name="Text Box 30"/>
              <p:cNvSpPr txBox="1">
                <a:spLocks noChangeArrowheads="1"/>
              </p:cNvSpPr>
              <p:nvPr/>
            </p:nvSpPr>
            <p:spPr bwMode="auto">
              <a:xfrm>
                <a:off x="4562" y="1966"/>
                <a:ext cx="826" cy="291"/>
              </a:xfrm>
              <a:prstGeom prst="rect">
                <a:avLst/>
              </a:prstGeom>
              <a:solidFill>
                <a:srgbClr val="99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2400" dirty="0" smtClean="0"/>
                  <a:t>Database</a:t>
                </a:r>
                <a:endParaRPr lang="en-US" sz="2400" dirty="0"/>
              </a:p>
            </p:txBody>
          </p:sp>
        </p:grpSp>
        <p:sp>
          <p:nvSpPr>
            <p:cNvPr id="8212" name="Text Box 31"/>
            <p:cNvSpPr txBox="1">
              <a:spLocks noChangeArrowheads="1"/>
            </p:cNvSpPr>
            <p:nvPr/>
          </p:nvSpPr>
          <p:spPr bwMode="auto">
            <a:xfrm>
              <a:off x="960" y="1728"/>
              <a:ext cx="4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/>
                <a:t>SQL</a:t>
              </a:r>
            </a:p>
          </p:txBody>
        </p:sp>
        <p:sp>
          <p:nvSpPr>
            <p:cNvPr id="8213" name="Text Box 32"/>
            <p:cNvSpPr txBox="1">
              <a:spLocks noChangeArrowheads="1"/>
            </p:cNvSpPr>
            <p:nvPr/>
          </p:nvSpPr>
          <p:spPr bwMode="auto">
            <a:xfrm>
              <a:off x="1920" y="1776"/>
              <a:ext cx="4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/>
                <a:t>SQL</a:t>
              </a:r>
            </a:p>
          </p:txBody>
        </p:sp>
        <p:sp>
          <p:nvSpPr>
            <p:cNvPr id="8214" name="Text Box 33"/>
            <p:cNvSpPr txBox="1">
              <a:spLocks noChangeArrowheads="1"/>
            </p:cNvSpPr>
            <p:nvPr/>
          </p:nvSpPr>
          <p:spPr bwMode="auto">
            <a:xfrm>
              <a:off x="2976" y="1776"/>
              <a:ext cx="4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/>
                <a:t>SQL</a:t>
              </a:r>
            </a:p>
          </p:txBody>
        </p:sp>
        <p:sp>
          <p:nvSpPr>
            <p:cNvPr id="8215" name="Text Box 34"/>
            <p:cNvSpPr txBox="1">
              <a:spLocks noChangeArrowheads="1"/>
            </p:cNvSpPr>
            <p:nvPr/>
          </p:nvSpPr>
          <p:spPr bwMode="auto">
            <a:xfrm>
              <a:off x="3888" y="1728"/>
              <a:ext cx="4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/>
                <a:t>SQL</a:t>
              </a:r>
            </a:p>
          </p:txBody>
        </p:sp>
        <p:sp>
          <p:nvSpPr>
            <p:cNvPr id="8216" name="Text Box 35"/>
            <p:cNvSpPr txBox="1">
              <a:spLocks noChangeArrowheads="1"/>
            </p:cNvSpPr>
            <p:nvPr/>
          </p:nvSpPr>
          <p:spPr bwMode="auto">
            <a:xfrm>
              <a:off x="4896" y="1776"/>
              <a:ext cx="4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/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8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73038" indent="-173038"/>
            <a:r>
              <a:rPr lang="en-US" b="1" dirty="0"/>
              <a:t>SQL Features and </a:t>
            </a:r>
            <a:r>
              <a:rPr lang="en-US" b="1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610637"/>
            <a:ext cx="7886700" cy="4351339"/>
          </a:xfrm>
        </p:spPr>
        <p:txBody>
          <a:bodyPr>
            <a:normAutofit lnSpcReduction="10000"/>
          </a:bodyPr>
          <a:lstStyle/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Vendor </a:t>
            </a:r>
            <a:r>
              <a:rPr lang="en-US" sz="2400" dirty="0"/>
              <a:t>independence</a:t>
            </a:r>
          </a:p>
          <a:p>
            <a:pPr marL="635000" lvl="1" indent="-174625">
              <a:buClr>
                <a:srgbClr val="CC0000"/>
              </a:buClr>
              <a:buFontTx/>
              <a:buChar char="•"/>
            </a:pPr>
            <a:r>
              <a:rPr lang="en-US" sz="2400" dirty="0"/>
              <a:t>The most important feature which makes it very popular</a:t>
            </a:r>
          </a:p>
          <a:p>
            <a:pPr marL="635000" lvl="1" indent="-174625">
              <a:buClr>
                <a:srgbClr val="CC0000"/>
              </a:buClr>
              <a:buFontTx/>
              <a:buChar char="•"/>
            </a:pPr>
            <a:r>
              <a:rPr lang="en-US" sz="2400" dirty="0"/>
              <a:t>SQL can be moved from one DBMS to another  with minimal conversion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Portability </a:t>
            </a:r>
            <a:r>
              <a:rPr lang="en-US" sz="2400" dirty="0"/>
              <a:t>across computer systems</a:t>
            </a:r>
          </a:p>
          <a:p>
            <a:pPr marL="635000" lvl="1" indent="-174625">
              <a:buClr>
                <a:srgbClr val="CC0000"/>
              </a:buClr>
              <a:buFontTx/>
              <a:buChar char="•"/>
            </a:pPr>
            <a:r>
              <a:rPr lang="en-US" sz="2400" dirty="0"/>
              <a:t>SQL-based applications that begin on single-user systems can be moved to larger minicomputers or mainframe systems as they grow</a:t>
            </a:r>
          </a:p>
          <a:p>
            <a:pPr marL="173038" indent="-173038">
              <a:buClr>
                <a:srgbClr val="CC0000"/>
              </a:buClr>
              <a:buFontTx/>
              <a:buChar char="•"/>
            </a:pPr>
            <a:r>
              <a:rPr lang="en-US" sz="2400" dirty="0" smtClean="0"/>
              <a:t>SQL </a:t>
            </a:r>
            <a:r>
              <a:rPr lang="en-US" sz="2400" dirty="0"/>
              <a:t>standards</a:t>
            </a:r>
          </a:p>
          <a:p>
            <a:pPr marL="635000" lvl="1" indent="-174625">
              <a:buClr>
                <a:srgbClr val="CC0000"/>
              </a:buClr>
              <a:buFontTx/>
              <a:buChar char="•"/>
            </a:pPr>
            <a:r>
              <a:rPr lang="en-US" sz="2400" dirty="0"/>
              <a:t>It was published by American national Standards (ANSI) and International Organizations for Standardization (ISO) in 1986 and expanded in 1992</a:t>
            </a:r>
          </a:p>
          <a:p>
            <a:endParaRPr lang="en-US" dirty="0"/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76F44E-1420-4E39-9A50-EF0A1B7C7EC7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96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RC Colours - Regula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B3"/>
      </a:accent1>
      <a:accent2>
        <a:srgbClr val="92BB3E"/>
      </a:accent2>
      <a:accent3>
        <a:srgbClr val="EBD119"/>
      </a:accent3>
      <a:accent4>
        <a:srgbClr val="F26130"/>
      </a:accent4>
      <a:accent5>
        <a:srgbClr val="ED1847"/>
      </a:accent5>
      <a:accent6>
        <a:srgbClr val="95A8C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15661</TotalTime>
  <Words>4294</Words>
  <Application>Microsoft Office PowerPoint</Application>
  <PresentationFormat>On-screen Show (4:3)</PresentationFormat>
  <Paragraphs>763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Calibri</vt:lpstr>
      <vt:lpstr>Calibri Light</vt:lpstr>
      <vt:lpstr>Courier New</vt:lpstr>
      <vt:lpstr>Symbol</vt:lpstr>
      <vt:lpstr>Times New Roman</vt:lpstr>
      <vt:lpstr>Custom Design</vt:lpstr>
      <vt:lpstr>Office Theme</vt:lpstr>
      <vt:lpstr>PowerPoint Presentation</vt:lpstr>
      <vt:lpstr> Introduction to Structured Query Language SQL </vt:lpstr>
      <vt:lpstr>Introduction</vt:lpstr>
      <vt:lpstr>Introduction</vt:lpstr>
      <vt:lpstr>Functions that SQL provides</vt:lpstr>
      <vt:lpstr>Functions that SQL provides</vt:lpstr>
      <vt:lpstr>Functions that SQL provides</vt:lpstr>
      <vt:lpstr>Interaction of SQL with DBMS</vt:lpstr>
      <vt:lpstr>SQL Features and Benefits</vt:lpstr>
      <vt:lpstr>SQL Features and Benefits - cont.</vt:lpstr>
      <vt:lpstr>SQL Features and Benefits - cont.</vt:lpstr>
      <vt:lpstr>SQL Features and Benefits - cont.</vt:lpstr>
      <vt:lpstr>SQL Basics </vt:lpstr>
      <vt:lpstr>SQL Basics </vt:lpstr>
      <vt:lpstr>SQL Basics </vt:lpstr>
      <vt:lpstr>Names</vt:lpstr>
      <vt:lpstr>Table Names </vt:lpstr>
      <vt:lpstr>Column Names</vt:lpstr>
      <vt:lpstr>Column Names</vt:lpstr>
      <vt:lpstr>Simple Queries</vt:lpstr>
      <vt:lpstr>Simple Queries</vt:lpstr>
      <vt:lpstr>Simple Queries</vt:lpstr>
      <vt:lpstr>Simple Queries</vt:lpstr>
      <vt:lpstr>The SELECT Clause</vt:lpstr>
      <vt:lpstr>Set up Your Environment</vt:lpstr>
      <vt:lpstr>PowerPoint Presentation</vt:lpstr>
      <vt:lpstr>PowerPoint Presentation</vt:lpstr>
      <vt:lpstr>The SELECT Clause - Column</vt:lpstr>
      <vt:lpstr>The SELECT Clause - Constant</vt:lpstr>
      <vt:lpstr>The SELECT Clause - Expression</vt:lpstr>
      <vt:lpstr>The SELECT Clause – Renaming Columns</vt:lpstr>
      <vt:lpstr>The SELECT Clause – Renaming Columns</vt:lpstr>
      <vt:lpstr>The SELECT Clause – Renaming Columns</vt:lpstr>
      <vt:lpstr>The SELECT Clause – Renaming Columns</vt:lpstr>
      <vt:lpstr>The FROM Clause</vt:lpstr>
      <vt:lpstr>Table Names </vt:lpstr>
      <vt:lpstr>Table Names </vt:lpstr>
      <vt:lpstr>The WHERE Clause  </vt:lpstr>
      <vt:lpstr>The WHERE Clause</vt:lpstr>
      <vt:lpstr>Comparison test</vt:lpstr>
      <vt:lpstr>Comparison test - Example</vt:lpstr>
      <vt:lpstr>Comparison test - Example</vt:lpstr>
      <vt:lpstr>Range Test</vt:lpstr>
      <vt:lpstr>Range Test</vt:lpstr>
      <vt:lpstr>Range Test</vt:lpstr>
      <vt:lpstr>Set Member Test (IN)</vt:lpstr>
      <vt:lpstr>Set Member Test (IN) -- Example</vt:lpstr>
      <vt:lpstr>Pattern Matching Test (LIKE)</vt:lpstr>
      <vt:lpstr>Pattern Matching Test (LIKE) -- Example</vt:lpstr>
      <vt:lpstr>Pattern Matching Test (LIKE) -- Example </vt:lpstr>
      <vt:lpstr>Pattern Matching Test (LIKE) -- Example </vt:lpstr>
      <vt:lpstr>Dates</vt:lpstr>
      <vt:lpstr>Dates</vt:lpstr>
      <vt:lpstr>Dates</vt:lpstr>
      <vt:lpstr>Dates</vt:lpstr>
      <vt:lpstr>NULL value test (IS NULL) </vt:lpstr>
      <vt:lpstr>Compound Search Conditions</vt:lpstr>
      <vt:lpstr>      Selecting Distinct rows </vt:lpstr>
      <vt:lpstr>PowerPoint Presentation</vt:lpstr>
      <vt:lpstr>Distinct</vt:lpstr>
      <vt:lpstr>Calculations</vt:lpstr>
      <vt:lpstr>Calculations</vt:lpstr>
      <vt:lpstr>Another Calculation</vt:lpstr>
      <vt:lpstr>Sorting Query Results</vt:lpstr>
      <vt:lpstr>Sorting</vt:lpstr>
      <vt:lpstr>Sorting Query Results</vt:lpstr>
      <vt:lpstr>Sorting Query Results</vt:lpstr>
      <vt:lpstr>Sorting Query Results -- Example </vt:lpstr>
    </vt:vector>
  </TitlesOfParts>
  <Company>Red River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ahadaegh</dc:creator>
  <cp:lastModifiedBy>Nola Andrews</cp:lastModifiedBy>
  <cp:revision>692</cp:revision>
  <cp:lastPrinted>2014-11-18T18:17:14Z</cp:lastPrinted>
  <dcterms:created xsi:type="dcterms:W3CDTF">1999-07-28T15:05:00Z</dcterms:created>
  <dcterms:modified xsi:type="dcterms:W3CDTF">2020-06-03T05:54:31Z</dcterms:modified>
</cp:coreProperties>
</file>