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3dffe7c9bb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3dffe7c9bb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3dffe7c9bb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3dffe7c9bb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3dffe7c9bb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3dffe7c9bb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3dfc00a50b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3dfc00a50b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3dfc00a50b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3dfc00a50b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3dfc00a50b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3dfc00a50b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32f862795d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32f862795d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3bfe26c790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3bfe26c790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3bfe26c790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3bfe26c790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3bfe26c790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3bfe26c790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32f862795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2f862795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3e6efd1ac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3e6efd1ac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32f862795d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32f862795d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3bfe26c79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3bfe26c79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3dfc00a50b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dfc00a50b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3dfc00a50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3dfc00a50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3dfc00a50b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3dfc00a50b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3dfc00a50b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3dfc00a50b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3dfc00a50b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3dfc00a50b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3dffe7c9b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3dffe7c9b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3dffe7c9bb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3dffe7c9bb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www.youtube.com/watch?v=0zKU7jDA2nc" TargetMode="External"/><Relationship Id="rId4" Type="http://schemas.openxmlformats.org/officeDocument/2006/relationships/image" Target="../media/image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www.youtube.com/watch?v=kWb1ysqtc4o" TargetMode="External"/><Relationship Id="rId4" Type="http://schemas.openxmlformats.org/officeDocument/2006/relationships/image" Target="../media/image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www.youtube.com/watch?v=_ldoV5FQn0k" TargetMode="External"/><Relationship Id="rId4" Type="http://schemas.openxmlformats.org/officeDocument/2006/relationships/image" Target="../media/image5.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www.youtube.com/watch?v=V1eYniJ0Rnk" TargetMode="External"/><Relationship Id="rId4" Type="http://schemas.openxmlformats.org/officeDocument/2006/relationships/image" Target="../media/image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www.youtube.com/watch?v=9xlSy9F5WtE" TargetMode="External"/><Relationship Id="rId4" Type="http://schemas.openxmlformats.org/officeDocument/2006/relationships/image" Target="../media/image8.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5.png"/><Relationship Id="rId4" Type="http://schemas.openxmlformats.org/officeDocument/2006/relationships/hyperlink" Target="http://www.youtube.com/watch?v=UZHTNBMAfAA" TargetMode="External"/><Relationship Id="rId5" Type="http://schemas.openxmlformats.org/officeDocument/2006/relationships/image" Target="../media/image2.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www.dataschool.io/git-and-github-videos-for-beginners/" TargetMode="External"/><Relationship Id="rId4" Type="http://schemas.openxmlformats.org/officeDocument/2006/relationships/hyperlink" Target="https://s3.amazonaws.com/anly-590/git-for-anly590.mov"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3.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ANLY 590</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Artificial Neural Networks and Deep Learning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NLP - Machine Translation</a:t>
            </a:r>
            <a:endParaRPr/>
          </a:p>
        </p:txBody>
      </p:sp>
      <p:pic>
        <p:nvPicPr>
          <p:cNvPr descr="SUBSCRIBE: https://goo.gl/CEsJyN &#10;FOLLOW US: https://twitter.com/NatAndLo&#10;TWEET THIS: http://ctt.ec/s6qdB&#10;&#10;If you’ve ever pressed the little camera button in the Google Translate app and used its instant camera translations feature, you know how crazy, sci-fi it is. So naturally, we wanted to know...how does it actually work? &#10;&#10;Check out our newest episode: http://bit.ly/NLNewVid&#10;&#10;More Google Translate stuff:&#10;*Get the app (for Android or iOS) - http://g.co/gettranslate&#10;*Bonus demo video (to the tune of &quot;La Bamba&quot;) - http://g.co/go/labamba&#10;&#10;Thanks to our musically-gifted friends Vibe Mountain and Huma-Huma (http://www.huma-huma.com) for letting us use lots of their awesome music in this episode. (Full music credits in order of appearance below to help answer the age old question &quot;What song is that?&quot;)&#10;&#10;“Red Rooster” by Huma Huma&#10;“Alberta” by Vibe Mountain&#10;“Bed Head” by Huma Huma&#10;“Thousands” by Huma Huma&#10;“Jake Goes Snowing” by Huma Huma&#10;“The Sign (Instrumental)” by Vibe Mountain&#10;&#10;And thanks to Otavio’s friend Jelena Jovanovic for the quadcopter wedding footage!&#10;&#10;&#10;:)&#10;Nat &amp; Lo's 20% Project&#10;http://youtube.com/natandlo -- a show about all the stuff we're curious about at Google." id="121" name="Google Shape;121;p22" title="Can Your Phone Translate Signs On The Fly?">
            <a:hlinkClick r:id="rId3"/>
          </p:cNvPr>
          <p:cNvPicPr preferRelativeResize="0"/>
          <p:nvPr/>
        </p:nvPicPr>
        <p:blipFill>
          <a:blip r:embed="rId4">
            <a:alphaModFix/>
          </a:blip>
          <a:stretch>
            <a:fillRect/>
          </a:stretch>
        </p:blipFill>
        <p:spPr>
          <a:xfrm>
            <a:off x="2457125" y="1138300"/>
            <a:ext cx="4572000" cy="3429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NLP - Machine Translation</a:t>
            </a:r>
            <a:endParaRPr/>
          </a:p>
        </p:txBody>
      </p:sp>
      <p:pic>
        <p:nvPicPr>
          <p:cNvPr id="127" name="Google Shape;127;p23" title="Google Pixel Buds Translate">
            <a:hlinkClick r:id="rId3"/>
          </p:cNvPr>
          <p:cNvPicPr preferRelativeResize="0"/>
          <p:nvPr/>
        </p:nvPicPr>
        <p:blipFill>
          <a:blip r:embed="rId4">
            <a:alphaModFix/>
          </a:blip>
          <a:stretch>
            <a:fillRect/>
          </a:stretch>
        </p:blipFill>
        <p:spPr>
          <a:xfrm>
            <a:off x="2286000" y="1170125"/>
            <a:ext cx="4572000" cy="3429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NLP - Natural Language Understanding</a:t>
            </a:r>
            <a:endParaRPr/>
          </a:p>
        </p:txBody>
      </p:sp>
      <p:pic>
        <p:nvPicPr>
          <p:cNvPr descr="Watch Google CEO Sundar Pichai make a couple of calls with the Google Assistant at Google I/O 2018.&#10;More: https://www.theeldridgefamily.com/google-assistant-making-calls-for-you/" id="133" name="Google Shape;133;p24" title="Google Assistant Making Calls: Demo">
            <a:hlinkClick r:id="rId3"/>
          </p:cNvPr>
          <p:cNvPicPr preferRelativeResize="0"/>
          <p:nvPr/>
        </p:nvPicPr>
        <p:blipFill>
          <a:blip r:embed="rId4">
            <a:alphaModFix/>
          </a:blip>
          <a:stretch>
            <a:fillRect/>
          </a:stretch>
        </p:blipFill>
        <p:spPr>
          <a:xfrm>
            <a:off x="2286000" y="1170125"/>
            <a:ext cx="4572000" cy="3429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Reinforcement Learning - Atari Games</a:t>
            </a:r>
            <a:endParaRPr/>
          </a:p>
        </p:txBody>
      </p:sp>
      <p:pic>
        <p:nvPicPr>
          <p:cNvPr descr="Google DeepMind created an artificial intelligence program using deep reinforcement learning that plays Atari games and improves itself to a superhuman level. It is capable of playing many Atari games and uses a combination of deep artificial neural networks and reinforcement learning. After presenting their initial results with the algorithm, Google almost immediately acquired the company for several hundred million dollars, hence the name Google DeepMind. Please enjoy the footage and let me know if you have any questions regarding deep learning!&#10;&#10;______________________&#10;&#10;Recommended for you:&#10;1. How DeepMind's AlphaGo Defeated Lee Sedol - https://www.youtube.com/watch?v=a-ovvd_ZrmA&amp;index=58&amp;list=PLujxSBD-JXgnqDD1n-V30pKtp6Q886x7e&#10;2. How DeepMind Conquered Go With Deep Learning (AlphaGo) - https://www.youtube.com/watch?v=IFmj5M5Q5jg&amp;index=42&amp;list=PLujxSBD-JXgnqDD1n-V30pKtp6Q886x7e&#10;3. Google DeepMind's Deep Q-Learning &amp; Superhuman Atari Gameplays - &#10;https://www.youtube.com/watch?v=Ih8EfvOzBOY&amp;index=14&amp;list=PLujxSBD-JXgnqDD1n-V30pKtp6Q886x7e&#10;&#10;Subscribe if you would like to see more content like this: http://www.youtube.com/subscription_center?add_user=keeroyz&#10;&#10;- Original DeepMind code: https://sites.google.com/a/deepmind.com/dqn/&#10;&#10;- Ilya Kuzovkin's fork with visualization:&#10;https://github.com/kuz/DeepMind-Atari-Deep-Q-Learner&#10;&#10;- This patch fixes the visualization when reloading a pre-trained network. The window will appear after the first evaluation batch is done (typically a few minutes):&#10;http://cg.tuwien.ac.at/~zsolnai/wp/wp-content/uploads/2015/03/train_agent.patch&#10;&#10;- This configuration file will run Ilya Kuzovkin's version with less than 1GB of VRAM:&#10;http://cg.tuwien.ac.at/~zsolnai/wp/wp-content/uploads/2015/03/run_gpu&#10;&#10;- The original Nature paper on this deep learning technique is available here:&#10;http://www.nature.com/nature/journal/v518/n7540/full/nature14236.html&#10;&#10;- And some mirrors that are not behind a paywall:&#10;http://www.cs.swarthmore.edu/~meeden/cs63/s15/nature15b.pdf&#10;http://diyhpl.us/~nmz787/pdf/Human-level_control_through_deep_reinforcement_learning.pdf&#10;&#10;Web → https://cg.tuwien.ac.at/~zsolnai/&#10;Twitter → https://twitter.com/karoly_zsolnai" id="139" name="Google Shape;139;p25" title="Google DeepMind's Deep Q-learning playing Atari Breakout">
            <a:hlinkClick r:id="rId3"/>
          </p:cNvPr>
          <p:cNvPicPr preferRelativeResize="0"/>
          <p:nvPr/>
        </p:nvPicPr>
        <p:blipFill>
          <a:blip r:embed="rId4">
            <a:alphaModFix/>
          </a:blip>
          <a:stretch>
            <a:fillRect/>
          </a:stretch>
        </p:blipFill>
        <p:spPr>
          <a:xfrm>
            <a:off x="2286000" y="1278850"/>
            <a:ext cx="4572000" cy="3429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Reinforcement Learning - AlphaGo</a:t>
            </a:r>
            <a:endParaRPr/>
          </a:p>
        </p:txBody>
      </p:sp>
      <p:pic>
        <p:nvPicPr>
          <p:cNvPr descr="The AlphaGo Zero paper &quot;Mastering the Game of Go without Human Knowledge&quot; is available here:&#10;https://deepmind.com/blog/alphago-zero-learning-scratch/&#10;https://deepmind.com/documents/119/agz_unformatted_nature.pdf&#10;&#10;Our Patreon page with the details:&#10;https://www.patreon.com/TwoMinutePapers&#10;&#10;We would like to thank our generous Patreon supporters who make Two Minute Papers possible:&#10;Andrew Melnychuk, Brian Gilman, Christoph Jadanowski, Dave Rushton-Smith, Dennis Abts, Eric Haddad, Esa Turkulainen, Evan Breznyik, Kaben Gabriel Nanlohy, Malek Cellier, Michael Albrecht, Michael Jensen, Michael Orenstein, Steef, Steve Messina, Sunil Kim, Torsten Reil.&#10;https://www.patreon.com/TwoMinutePapers&#10;&#10;Two Minute Papers Merch:&#10;US: http://twominutepapers.com/&#10;EU/Worldwide: https://shop.spreadshirt.net/TwoMinutePapers/&#10;&#10;Photo credits: &#10;Watson - AP Photo/Jeopardy Productions, Inc. &#10;Fan Hui match photo - Google DeepMind - https://www.youtube.com/watch?v=SUbqy... &#10;&#10;Go board image credits (all CC BY 2.0): &#10;Renato Ganoza - https://flic.kr/p/7nX4kK &#10;Jaro Larnos (changes were applied, mostly recoloring) - https://flic.kr/p/dDeQU9 &#10;Luis de Bethencourt - https://flic.kr/p/4c5RaR&#10;&#10;Go ratings:&#10;https://www.goratings.org/en/&#10;&#10;Music: Antarctica by Audionautix is licensed under a Creative Commons Attribution license (https://creativecommons.org/licenses/by/4.0/)&#10;Artist: http://audionautix.com/ &#10;&#10;Thumbnail background image credit: https://flic.kr/p/skJBM1&#10;Splash screen/thumbnail design: Felícia Fehér - http://felicia.hu&#10;&#10;Károly Zsolnai-Fehér's links:&#10;Facebook: https://www.facebook.com/TwoMinutePapers/&#10;Twitter: https://twitter.com/karoly_zsolnai&#10;Web: https://cg.tuwien.ac.at/~zsolnai/" id="145" name="Google Shape;145;p26" title="New DeepMind AI Beats AlphaGo 100-0 | Two Minute Papers #201">
            <a:hlinkClick r:id="rId3"/>
          </p:cNvPr>
          <p:cNvPicPr preferRelativeResize="0"/>
          <p:nvPr/>
        </p:nvPicPr>
        <p:blipFill>
          <a:blip r:embed="rId4">
            <a:alphaModFix/>
          </a:blip>
          <a:stretch>
            <a:fillRect/>
          </a:stretch>
        </p:blipFill>
        <p:spPr>
          <a:xfrm>
            <a:off x="2286000" y="1296600"/>
            <a:ext cx="4572000" cy="34290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Reinforcement Learning - StarCraft and Dota</a:t>
            </a:r>
            <a:endParaRPr/>
          </a:p>
        </p:txBody>
      </p:sp>
      <p:pic>
        <p:nvPicPr>
          <p:cNvPr id="151" name="Google Shape;151;p27"/>
          <p:cNvPicPr preferRelativeResize="0"/>
          <p:nvPr/>
        </p:nvPicPr>
        <p:blipFill>
          <a:blip r:embed="rId3">
            <a:alphaModFix/>
          </a:blip>
          <a:stretch>
            <a:fillRect/>
          </a:stretch>
        </p:blipFill>
        <p:spPr>
          <a:xfrm>
            <a:off x="311700" y="1447025"/>
            <a:ext cx="4393100" cy="2457475"/>
          </a:xfrm>
          <a:prstGeom prst="rect">
            <a:avLst/>
          </a:prstGeom>
          <a:noFill/>
          <a:ln>
            <a:noFill/>
          </a:ln>
        </p:spPr>
      </p:pic>
      <p:sp>
        <p:nvSpPr>
          <p:cNvPr id="152" name="Google Shape;152;p27"/>
          <p:cNvSpPr txBox="1"/>
          <p:nvPr/>
        </p:nvSpPr>
        <p:spPr>
          <a:xfrm>
            <a:off x="140525" y="4740650"/>
            <a:ext cx="3864600" cy="1968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https://blog.openai.com/openai-five/</a:t>
            </a:r>
            <a:endParaRPr/>
          </a:p>
        </p:txBody>
      </p:sp>
      <p:sp>
        <p:nvSpPr>
          <p:cNvPr id="153" name="Google Shape;153;p27"/>
          <p:cNvSpPr txBox="1"/>
          <p:nvPr/>
        </p:nvSpPr>
        <p:spPr>
          <a:xfrm>
            <a:off x="57650" y="4459550"/>
            <a:ext cx="4232400" cy="3936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https://github.com/Blizzard/s2client-proto</a:t>
            </a:r>
            <a:endParaRPr/>
          </a:p>
        </p:txBody>
      </p:sp>
      <p:sp>
        <p:nvSpPr>
          <p:cNvPr id="154" name="Google Shape;154;p27"/>
          <p:cNvSpPr txBox="1"/>
          <p:nvPr/>
        </p:nvSpPr>
        <p:spPr>
          <a:xfrm>
            <a:off x="0" y="4125775"/>
            <a:ext cx="7982400" cy="3936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https://deepmind.com/blog/deepmind-and-blizzard-open-starcraft-ii-ai-research-environment/</a:t>
            </a:r>
            <a:endParaRPr/>
          </a:p>
        </p:txBody>
      </p:sp>
      <p:pic>
        <p:nvPicPr>
          <p:cNvPr descr="Teamfighting, value prediction, searching the forest, ganking, and more — an overview of some of the behaviors that OpenAI Five has learned from 180 years worth of gameplay against itself every single day.&#10;&#10;See our blog post for more details: https://blog.openai.com/openai-five." id="155" name="Google Shape;155;p27" title="OpenAI Five: Dota Gameplay">
            <a:hlinkClick r:id="rId4"/>
          </p:cNvPr>
          <p:cNvPicPr preferRelativeResize="0"/>
          <p:nvPr/>
        </p:nvPicPr>
        <p:blipFill>
          <a:blip r:embed="rId5">
            <a:alphaModFix/>
          </a:blip>
          <a:stretch>
            <a:fillRect/>
          </a:stretch>
        </p:blipFill>
        <p:spPr>
          <a:xfrm>
            <a:off x="4956349" y="1170125"/>
            <a:ext cx="3737666" cy="28032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8"/>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Course Logistics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Administrative</a:t>
            </a:r>
            <a:endParaRPr/>
          </a:p>
        </p:txBody>
      </p:sp>
      <p:sp>
        <p:nvSpPr>
          <p:cNvPr id="166" name="Google Shape;166;p29"/>
          <p:cNvSpPr txBox="1"/>
          <p:nvPr>
            <p:ph idx="1" type="body"/>
          </p:nvPr>
        </p:nvSpPr>
        <p:spPr>
          <a:xfrm>
            <a:off x="311700" y="1152475"/>
            <a:ext cx="8520600" cy="3834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a:t>Course Location</a:t>
            </a:r>
            <a:r>
              <a:rPr lang="en"/>
              <a:t>: Car Barn 172</a:t>
            </a:r>
            <a:endParaRPr/>
          </a:p>
          <a:p>
            <a:pPr indent="0" lvl="0" marL="0">
              <a:spcBef>
                <a:spcPts val="1600"/>
              </a:spcBef>
              <a:spcAft>
                <a:spcPts val="0"/>
              </a:spcAft>
              <a:buNone/>
            </a:pPr>
            <a:r>
              <a:rPr b="1" lang="en"/>
              <a:t>Course Meeting time</a:t>
            </a:r>
            <a:r>
              <a:rPr lang="en"/>
              <a:t>: 6:30 PM Tues for Section 02 and Thurs for Section 01</a:t>
            </a:r>
            <a:endParaRPr/>
          </a:p>
          <a:p>
            <a:pPr indent="0" lvl="0" marL="0">
              <a:spcBef>
                <a:spcPts val="1600"/>
              </a:spcBef>
              <a:spcAft>
                <a:spcPts val="0"/>
              </a:spcAft>
              <a:buNone/>
            </a:pPr>
            <a:r>
              <a:rPr b="1" lang="en"/>
              <a:t>Office Hours</a:t>
            </a:r>
            <a:r>
              <a:rPr lang="en"/>
              <a:t>: Will be available prior to class each week. Send an email in advance to let me know you are interested in meeting.</a:t>
            </a:r>
            <a:endParaRPr/>
          </a:p>
          <a:p>
            <a:pPr indent="0" lvl="0" marL="0">
              <a:spcBef>
                <a:spcPts val="1600"/>
              </a:spcBef>
              <a:spcAft>
                <a:spcPts val="0"/>
              </a:spcAft>
              <a:buNone/>
            </a:pPr>
            <a:r>
              <a:rPr b="1" lang="en"/>
              <a:t>Class Content</a:t>
            </a:r>
            <a:r>
              <a:rPr lang="en"/>
              <a:t>: Each week will be a mix of lecture, guided coding examples, and small group exercises. </a:t>
            </a:r>
            <a:endParaRPr/>
          </a:p>
          <a:p>
            <a:pPr indent="0" lvl="0" marL="0">
              <a:spcBef>
                <a:spcPts val="1600"/>
              </a:spcBef>
              <a:spcAft>
                <a:spcPts val="1600"/>
              </a:spcAft>
              <a:buNone/>
            </a:pPr>
            <a:r>
              <a:rPr b="1" lang="en"/>
              <a:t>Expected </a:t>
            </a:r>
            <a:r>
              <a:rPr b="1" lang="en"/>
              <a:t>Etiquette</a:t>
            </a:r>
            <a:r>
              <a:rPr lang="en"/>
              <a:t>: Laptops and phones are to be put away while lectures are delivered. Laptops are only to be brought out during group work. Students are expected to be respectful and attentive, especially when their peers are presenting</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Course Work</a:t>
            </a:r>
            <a:endParaRPr/>
          </a:p>
        </p:txBody>
      </p:sp>
      <p:sp>
        <p:nvSpPr>
          <p:cNvPr id="172" name="Google Shape;172;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Assignments</a:t>
            </a:r>
            <a:endParaRPr/>
          </a:p>
          <a:p>
            <a:pPr indent="-317500" lvl="1" marL="914400" rtl="0">
              <a:spcBef>
                <a:spcPts val="0"/>
              </a:spcBef>
              <a:spcAft>
                <a:spcPts val="0"/>
              </a:spcAft>
              <a:buSzPts val="1400"/>
              <a:buChar char="○"/>
            </a:pPr>
            <a:r>
              <a:rPr lang="en"/>
              <a:t>There will be 4-5 graded assignments/projects</a:t>
            </a:r>
            <a:endParaRPr/>
          </a:p>
          <a:p>
            <a:pPr indent="-317500" lvl="1" marL="914400" rtl="0">
              <a:spcBef>
                <a:spcPts val="0"/>
              </a:spcBef>
              <a:spcAft>
                <a:spcPts val="0"/>
              </a:spcAft>
              <a:buSzPts val="1400"/>
              <a:buChar char="○"/>
            </a:pPr>
            <a:r>
              <a:rPr lang="en"/>
              <a:t>These will be a combination of theory and coding projects</a:t>
            </a:r>
            <a:endParaRPr/>
          </a:p>
          <a:p>
            <a:pPr indent="-317500" lvl="1" marL="914400" rtl="0">
              <a:spcBef>
                <a:spcPts val="0"/>
              </a:spcBef>
              <a:spcAft>
                <a:spcPts val="0"/>
              </a:spcAft>
              <a:buSzPts val="1400"/>
              <a:buChar char="○"/>
            </a:pPr>
            <a:r>
              <a:rPr lang="en"/>
              <a:t>Assignments will be turned in electronically</a:t>
            </a:r>
            <a:endParaRPr/>
          </a:p>
          <a:p>
            <a:pPr indent="-342900" lvl="0" marL="457200" rtl="0">
              <a:spcBef>
                <a:spcPts val="0"/>
              </a:spcBef>
              <a:spcAft>
                <a:spcPts val="0"/>
              </a:spcAft>
              <a:buSzPts val="1800"/>
              <a:buChar char="●"/>
            </a:pPr>
            <a:r>
              <a:rPr lang="en"/>
              <a:t>Midterm</a:t>
            </a:r>
            <a:endParaRPr/>
          </a:p>
          <a:p>
            <a:pPr indent="-317500" lvl="1" marL="914400" rtl="0">
              <a:spcBef>
                <a:spcPts val="0"/>
              </a:spcBef>
              <a:spcAft>
                <a:spcPts val="0"/>
              </a:spcAft>
              <a:buSzPts val="1400"/>
              <a:buChar char="○"/>
            </a:pPr>
            <a:r>
              <a:rPr lang="en"/>
              <a:t>There will be an in-class Midterm Exam. You will be expected to be able to derive and interpret relevant equations, reason about core concepts, interpret model outputs etc</a:t>
            </a:r>
            <a:endParaRPr/>
          </a:p>
          <a:p>
            <a:pPr indent="-342900" lvl="0" marL="457200" rtl="0">
              <a:spcBef>
                <a:spcPts val="0"/>
              </a:spcBef>
              <a:spcAft>
                <a:spcPts val="0"/>
              </a:spcAft>
              <a:buSzPts val="1800"/>
              <a:buChar char="●"/>
            </a:pPr>
            <a:r>
              <a:rPr lang="en"/>
              <a:t>Final Project</a:t>
            </a:r>
            <a:endParaRPr/>
          </a:p>
          <a:p>
            <a:pPr indent="-317500" lvl="1" marL="914400" rtl="0">
              <a:spcBef>
                <a:spcPts val="0"/>
              </a:spcBef>
              <a:spcAft>
                <a:spcPts val="0"/>
              </a:spcAft>
              <a:buSzPts val="1400"/>
              <a:buChar char="○"/>
            </a:pPr>
            <a:r>
              <a:rPr lang="en"/>
              <a:t>See next slide</a:t>
            </a:r>
            <a:endParaRPr/>
          </a:p>
          <a:p>
            <a:pPr indent="-342900" lvl="0" marL="457200">
              <a:spcBef>
                <a:spcPts val="0"/>
              </a:spcBef>
              <a:spcAft>
                <a:spcPts val="0"/>
              </a:spcAft>
              <a:buSzPts val="1800"/>
              <a:buChar char="●"/>
            </a:pPr>
            <a:r>
              <a:rPr lang="en"/>
              <a:t>There will be no final exam</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Final Project</a:t>
            </a:r>
            <a:endParaRPr/>
          </a:p>
        </p:txBody>
      </p:sp>
      <p:sp>
        <p:nvSpPr>
          <p:cNvPr id="178" name="Google Shape;178;p31"/>
          <p:cNvSpPr txBox="1"/>
          <p:nvPr>
            <p:ph idx="1" type="body"/>
          </p:nvPr>
        </p:nvSpPr>
        <p:spPr>
          <a:xfrm>
            <a:off x="311700" y="1152475"/>
            <a:ext cx="8520600" cy="19503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The culmination of the course will be a group project</a:t>
            </a:r>
            <a:endParaRPr/>
          </a:p>
          <a:p>
            <a:pPr indent="-317500" lvl="1" marL="914400" rtl="0">
              <a:spcBef>
                <a:spcPts val="0"/>
              </a:spcBef>
              <a:spcAft>
                <a:spcPts val="0"/>
              </a:spcAft>
              <a:buSzPts val="1400"/>
              <a:buChar char="○"/>
            </a:pPr>
            <a:r>
              <a:rPr lang="en"/>
              <a:t>You will work in groups of 2-4 people</a:t>
            </a:r>
            <a:endParaRPr/>
          </a:p>
          <a:p>
            <a:pPr indent="-317500" lvl="1" marL="914400" rtl="0">
              <a:spcBef>
                <a:spcPts val="0"/>
              </a:spcBef>
              <a:spcAft>
                <a:spcPts val="0"/>
              </a:spcAft>
              <a:buSzPts val="1400"/>
              <a:buChar char="○"/>
            </a:pPr>
            <a:r>
              <a:rPr lang="en"/>
              <a:t>You will devise a project of your own choosing to apply course concepts to any task or dataset that is of interest to you</a:t>
            </a:r>
            <a:endParaRPr/>
          </a:p>
          <a:p>
            <a:pPr indent="-317500" lvl="1" marL="914400" rtl="0">
              <a:spcBef>
                <a:spcPts val="0"/>
              </a:spcBef>
              <a:spcAft>
                <a:spcPts val="0"/>
              </a:spcAft>
              <a:buSzPts val="1400"/>
              <a:buChar char="○"/>
            </a:pPr>
            <a:r>
              <a:rPr lang="en"/>
              <a:t>Your major deliverable will be a scientific poster for our course </a:t>
            </a:r>
            <a:r>
              <a:rPr b="1" lang="en"/>
              <a:t>Poster Session</a:t>
            </a:r>
            <a:r>
              <a:rPr lang="en"/>
              <a:t> at the end of the semester</a:t>
            </a:r>
            <a:endParaRPr/>
          </a:p>
          <a:p>
            <a:pPr indent="-317500" lvl="1" marL="914400" rtl="0">
              <a:spcBef>
                <a:spcPts val="0"/>
              </a:spcBef>
              <a:spcAft>
                <a:spcPts val="0"/>
              </a:spcAft>
              <a:buSzPts val="1400"/>
              <a:buChar char="○"/>
            </a:pPr>
            <a:r>
              <a:rPr lang="en"/>
              <a:t>Your group will also complete a write-up of your work and results</a:t>
            </a:r>
            <a:endParaRPr/>
          </a:p>
        </p:txBody>
      </p:sp>
      <p:sp>
        <p:nvSpPr>
          <p:cNvPr id="179" name="Google Shape;179;p31"/>
          <p:cNvSpPr txBox="1"/>
          <p:nvPr/>
        </p:nvSpPr>
        <p:spPr>
          <a:xfrm>
            <a:off x="309850" y="3263750"/>
            <a:ext cx="8520600" cy="1722900"/>
          </a:xfrm>
          <a:prstGeom prst="rect">
            <a:avLst/>
          </a:prstGeom>
          <a:noFill/>
          <a:ln>
            <a:noFill/>
          </a:ln>
        </p:spPr>
        <p:txBody>
          <a:bodyPr anchorCtr="0" anchor="t" bIns="91425" lIns="91425" spcFirstLastPara="1" rIns="91425" wrap="square" tIns="91425">
            <a:noAutofit/>
          </a:bodyPr>
          <a:lstStyle/>
          <a:p>
            <a:pPr indent="-342900" lvl="0" marL="457200" rtl="0">
              <a:lnSpc>
                <a:spcPct val="115000"/>
              </a:lnSpc>
              <a:spcBef>
                <a:spcPts val="0"/>
              </a:spcBef>
              <a:spcAft>
                <a:spcPts val="0"/>
              </a:spcAft>
              <a:buClr>
                <a:schemeClr val="dk2"/>
              </a:buClr>
              <a:buSzPts val="1800"/>
              <a:buChar char="●"/>
            </a:pPr>
            <a:r>
              <a:rPr lang="en" sz="1800">
                <a:solidFill>
                  <a:schemeClr val="dk2"/>
                </a:solidFill>
              </a:rPr>
              <a:t>Project Milestones</a:t>
            </a:r>
            <a:endParaRPr sz="1800">
              <a:solidFill>
                <a:schemeClr val="dk2"/>
              </a:solidFill>
            </a:endParaRPr>
          </a:p>
          <a:p>
            <a:pPr indent="-317500" lvl="1" marL="914400" rtl="0">
              <a:lnSpc>
                <a:spcPct val="115000"/>
              </a:lnSpc>
              <a:spcBef>
                <a:spcPts val="0"/>
              </a:spcBef>
              <a:spcAft>
                <a:spcPts val="0"/>
              </a:spcAft>
              <a:buClr>
                <a:schemeClr val="dk2"/>
              </a:buClr>
              <a:buSzPts val="1400"/>
              <a:buChar char="○"/>
            </a:pPr>
            <a:r>
              <a:rPr lang="en">
                <a:solidFill>
                  <a:schemeClr val="dk2"/>
                </a:solidFill>
              </a:rPr>
              <a:t>Oct 15: Finalize your group members and write project proposal</a:t>
            </a:r>
            <a:endParaRPr>
              <a:solidFill>
                <a:schemeClr val="dk2"/>
              </a:solidFill>
            </a:endParaRPr>
          </a:p>
          <a:p>
            <a:pPr indent="-317500" lvl="1" marL="914400" rtl="0">
              <a:lnSpc>
                <a:spcPct val="115000"/>
              </a:lnSpc>
              <a:spcBef>
                <a:spcPts val="0"/>
              </a:spcBef>
              <a:spcAft>
                <a:spcPts val="0"/>
              </a:spcAft>
              <a:buClr>
                <a:schemeClr val="dk2"/>
              </a:buClr>
              <a:buSzPts val="1400"/>
              <a:buChar char="○"/>
            </a:pPr>
            <a:r>
              <a:rPr lang="en">
                <a:solidFill>
                  <a:schemeClr val="dk2"/>
                </a:solidFill>
              </a:rPr>
              <a:t>Nov 1: Identify data sets used and methods proposed</a:t>
            </a:r>
            <a:endParaRPr>
              <a:solidFill>
                <a:schemeClr val="dk2"/>
              </a:solidFill>
            </a:endParaRPr>
          </a:p>
          <a:p>
            <a:pPr indent="-317500" lvl="1" marL="914400" rtl="0">
              <a:lnSpc>
                <a:spcPct val="115000"/>
              </a:lnSpc>
              <a:spcBef>
                <a:spcPts val="0"/>
              </a:spcBef>
              <a:spcAft>
                <a:spcPts val="0"/>
              </a:spcAft>
              <a:buClr>
                <a:schemeClr val="dk2"/>
              </a:buClr>
              <a:buSzPts val="1400"/>
              <a:buChar char="○"/>
            </a:pPr>
            <a:r>
              <a:rPr lang="en">
                <a:solidFill>
                  <a:schemeClr val="dk2"/>
                </a:solidFill>
              </a:rPr>
              <a:t>Week of Nov 13:  Project Check-Ins</a:t>
            </a:r>
            <a:endParaRPr>
              <a:solidFill>
                <a:schemeClr val="dk2"/>
              </a:solidFill>
            </a:endParaRPr>
          </a:p>
          <a:p>
            <a:pPr indent="-317500" lvl="1" marL="914400" rtl="0">
              <a:lnSpc>
                <a:spcPct val="115000"/>
              </a:lnSpc>
              <a:spcBef>
                <a:spcPts val="0"/>
              </a:spcBef>
              <a:spcAft>
                <a:spcPts val="0"/>
              </a:spcAft>
              <a:buClr>
                <a:schemeClr val="dk2"/>
              </a:buClr>
              <a:buSzPts val="1400"/>
              <a:buChar char="○"/>
            </a:pPr>
            <a:r>
              <a:rPr lang="en">
                <a:solidFill>
                  <a:schemeClr val="dk2"/>
                </a:solidFill>
              </a:rPr>
              <a:t>Week of Dec 6: Poster Session</a:t>
            </a:r>
            <a:endParaRPr>
              <a:solidFill>
                <a:schemeClr val="dk2"/>
              </a:solidFill>
            </a:endParaRPr>
          </a:p>
          <a:p>
            <a:pPr indent="-317500" lvl="1" marL="914400" rtl="0">
              <a:lnSpc>
                <a:spcPct val="115000"/>
              </a:lnSpc>
              <a:spcBef>
                <a:spcPts val="0"/>
              </a:spcBef>
              <a:spcAft>
                <a:spcPts val="0"/>
              </a:spcAft>
              <a:buClr>
                <a:schemeClr val="dk2"/>
              </a:buClr>
              <a:buSzPts val="1400"/>
              <a:buChar char="○"/>
            </a:pPr>
            <a:r>
              <a:rPr lang="en">
                <a:solidFill>
                  <a:schemeClr val="dk2"/>
                </a:solidFill>
              </a:rPr>
              <a:t>Dec 12: Deadline to turn in write-up and repo</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Outline</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Overview of Recent Excitement in Deep Learning</a:t>
            </a:r>
            <a:endParaRPr/>
          </a:p>
          <a:p>
            <a:pPr indent="-342900" lvl="0" marL="457200" rtl="0">
              <a:spcBef>
                <a:spcPts val="0"/>
              </a:spcBef>
              <a:spcAft>
                <a:spcPts val="0"/>
              </a:spcAft>
              <a:buSzPts val="1800"/>
              <a:buChar char="●"/>
            </a:pPr>
            <a:r>
              <a:rPr lang="en"/>
              <a:t>Administrative Topics</a:t>
            </a:r>
            <a:endParaRPr/>
          </a:p>
          <a:p>
            <a:pPr indent="-317500" lvl="1" marL="914400" rtl="0">
              <a:spcBef>
                <a:spcPts val="0"/>
              </a:spcBef>
              <a:spcAft>
                <a:spcPts val="0"/>
              </a:spcAft>
              <a:buSzPts val="1400"/>
              <a:buChar char="○"/>
            </a:pPr>
            <a:r>
              <a:rPr lang="en"/>
              <a:t>Assignments, Exams, Projects, Grading</a:t>
            </a:r>
            <a:endParaRPr/>
          </a:p>
          <a:p>
            <a:pPr indent="-317500" lvl="1" marL="914400" rtl="0">
              <a:spcBef>
                <a:spcPts val="0"/>
              </a:spcBef>
              <a:spcAft>
                <a:spcPts val="0"/>
              </a:spcAft>
              <a:buSzPts val="1400"/>
              <a:buChar char="○"/>
            </a:pPr>
            <a:r>
              <a:rPr lang="en"/>
              <a:t>Course style</a:t>
            </a:r>
            <a:endParaRPr/>
          </a:p>
          <a:p>
            <a:pPr indent="-317500" lvl="1" marL="914400" rtl="0">
              <a:spcBef>
                <a:spcPts val="0"/>
              </a:spcBef>
              <a:spcAft>
                <a:spcPts val="0"/>
              </a:spcAft>
              <a:buSzPts val="1400"/>
              <a:buChar char="○"/>
            </a:pPr>
            <a:r>
              <a:rPr lang="en"/>
              <a:t>Prerequisite</a:t>
            </a:r>
            <a:r>
              <a:rPr lang="en"/>
              <a:t> knowledge</a:t>
            </a:r>
            <a:endParaRPr/>
          </a:p>
          <a:p>
            <a:pPr indent="-342900" lvl="0" marL="457200" rtl="0">
              <a:spcBef>
                <a:spcPts val="0"/>
              </a:spcBef>
              <a:spcAft>
                <a:spcPts val="0"/>
              </a:spcAft>
              <a:buSzPts val="1800"/>
              <a:buChar char="●"/>
            </a:pPr>
            <a:r>
              <a:rPr lang="en"/>
              <a:t>Major course topics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Github</a:t>
            </a:r>
            <a:endParaRPr/>
          </a:p>
        </p:txBody>
      </p:sp>
      <p:sp>
        <p:nvSpPr>
          <p:cNvPr id="185" name="Google Shape;185;p32"/>
          <p:cNvSpPr txBox="1"/>
          <p:nvPr>
            <p:ph idx="1" type="body"/>
          </p:nvPr>
        </p:nvSpPr>
        <p:spPr>
          <a:xfrm>
            <a:off x="311700" y="1152475"/>
            <a:ext cx="8520600" cy="38553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Each of you will use a Github repo to track and submit your coursework</a:t>
            </a:r>
            <a:endParaRPr/>
          </a:p>
          <a:p>
            <a:pPr indent="-342900" lvl="0" marL="457200" rtl="0">
              <a:spcBef>
                <a:spcPts val="0"/>
              </a:spcBef>
              <a:spcAft>
                <a:spcPts val="0"/>
              </a:spcAft>
              <a:buSzPts val="1800"/>
              <a:buChar char="●"/>
            </a:pPr>
            <a:r>
              <a:rPr lang="en"/>
              <a:t>Learning git and github can be a little tricky, but has important benefits</a:t>
            </a:r>
            <a:endParaRPr/>
          </a:p>
          <a:p>
            <a:pPr indent="0" lvl="0" marL="457200" rtl="0">
              <a:spcBef>
                <a:spcPts val="1600"/>
              </a:spcBef>
              <a:spcAft>
                <a:spcPts val="0"/>
              </a:spcAft>
              <a:buNone/>
            </a:pPr>
            <a:r>
              <a:rPr lang="en" sz="1400"/>
              <a:t>1. </a:t>
            </a:r>
            <a:r>
              <a:rPr lang="en" sz="1400"/>
              <a:t>The tech world uses github, it’s time to learn</a:t>
            </a:r>
            <a:endParaRPr sz="1400"/>
          </a:p>
          <a:p>
            <a:pPr indent="0" lvl="0" marL="457200" rtl="0">
              <a:spcBef>
                <a:spcPts val="1600"/>
              </a:spcBef>
              <a:spcAft>
                <a:spcPts val="0"/>
              </a:spcAft>
              <a:buNone/>
            </a:pPr>
            <a:r>
              <a:rPr lang="en" sz="1400"/>
              <a:t>2. Version controlling (and collaborating) your coding work is the </a:t>
            </a:r>
            <a:r>
              <a:rPr b="1" lang="en" sz="1400"/>
              <a:t>smart thing to do</a:t>
            </a:r>
            <a:endParaRPr sz="1400"/>
          </a:p>
          <a:p>
            <a:pPr indent="0" lvl="0" marL="457200" rtl="0">
              <a:spcBef>
                <a:spcPts val="1600"/>
              </a:spcBef>
              <a:spcAft>
                <a:spcPts val="0"/>
              </a:spcAft>
              <a:buNone/>
            </a:pPr>
            <a:r>
              <a:rPr lang="en" sz="1400"/>
              <a:t>3. At the end of our course, you will have a </a:t>
            </a:r>
            <a:r>
              <a:rPr b="1" lang="en" sz="1400"/>
              <a:t>public portfolio</a:t>
            </a:r>
            <a:r>
              <a:rPr lang="en" sz="1400"/>
              <a:t> of machine learning projects you have completed. This will aid in job search and interviews.  More generally, this helps to inform the world about what you’re interested in and knowledgeable about.</a:t>
            </a:r>
            <a:endParaRPr/>
          </a:p>
          <a:p>
            <a:pPr indent="-342900" lvl="0" marL="457200" rtl="0">
              <a:spcBef>
                <a:spcPts val="1600"/>
              </a:spcBef>
              <a:spcAft>
                <a:spcPts val="0"/>
              </a:spcAft>
              <a:buSzPts val="1800"/>
              <a:buChar char="●"/>
            </a:pPr>
            <a:r>
              <a:rPr lang="en"/>
              <a:t>Git tutorials</a:t>
            </a:r>
            <a:endParaRPr/>
          </a:p>
          <a:p>
            <a:pPr indent="-317500" lvl="1" marL="914400" rtl="0">
              <a:spcBef>
                <a:spcPts val="0"/>
              </a:spcBef>
              <a:spcAft>
                <a:spcPts val="0"/>
              </a:spcAft>
              <a:buSzPts val="1400"/>
              <a:buChar char="○"/>
            </a:pPr>
            <a:r>
              <a:rPr lang="en" u="sng">
                <a:solidFill>
                  <a:schemeClr val="hlink"/>
                </a:solidFill>
                <a:hlinkClick r:id="rId3"/>
              </a:rPr>
              <a:t>https://www.dataschool.io/git-and-github-videos-for-beginners/</a:t>
            </a:r>
            <a:endParaRPr/>
          </a:p>
          <a:p>
            <a:pPr indent="-317500" lvl="1" marL="914400" rtl="0">
              <a:spcBef>
                <a:spcPts val="0"/>
              </a:spcBef>
              <a:spcAft>
                <a:spcPts val="0"/>
              </a:spcAft>
              <a:buSzPts val="1400"/>
              <a:buChar char="○"/>
            </a:pPr>
            <a:r>
              <a:rPr lang="en" u="sng">
                <a:solidFill>
                  <a:schemeClr val="hlink"/>
                </a:solidFill>
                <a:hlinkClick r:id="rId4"/>
              </a:rPr>
              <a:t>https://s3.amazonaws.com/anly-590/git-for-anly590.mov</a:t>
            </a:r>
            <a:endParaRPr/>
          </a:p>
          <a:p>
            <a:pPr indent="0" lvl="0" marL="914400" rtl="0">
              <a:spcBef>
                <a:spcPts val="1600"/>
              </a:spcBef>
              <a:spcAft>
                <a:spcPts val="0"/>
              </a:spcAft>
              <a:buNone/>
            </a:pPr>
            <a:r>
              <a:t/>
            </a:r>
            <a:endParaRPr/>
          </a:p>
          <a:p>
            <a:pPr indent="0" lvl="0" marL="1828800" rtl="0">
              <a:spcBef>
                <a:spcPts val="1600"/>
              </a:spcBef>
              <a:spcAft>
                <a:spcPts val="0"/>
              </a:spcAft>
              <a:buNone/>
            </a:pPr>
            <a:r>
              <a:t/>
            </a:r>
            <a:endParaRPr sz="1400"/>
          </a:p>
          <a:p>
            <a:pPr indent="0" lvl="0" marL="1828800" rtl="0">
              <a:spcBef>
                <a:spcPts val="1600"/>
              </a:spcBef>
              <a:spcAft>
                <a:spcPts val="1600"/>
              </a:spcAft>
              <a:buNone/>
            </a:pPr>
            <a:r>
              <a:rPr lang="en" sz="1400"/>
              <a:t> </a:t>
            </a:r>
            <a:endParaRPr sz="14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3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Course Topics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34"/>
          <p:cNvSpPr/>
          <p:nvPr/>
        </p:nvSpPr>
        <p:spPr>
          <a:xfrm>
            <a:off x="557725" y="611450"/>
            <a:ext cx="1846800" cy="867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6" name="Google Shape;196;p34"/>
          <p:cNvSpPr txBox="1"/>
          <p:nvPr/>
        </p:nvSpPr>
        <p:spPr>
          <a:xfrm>
            <a:off x="743763" y="698168"/>
            <a:ext cx="1524300" cy="619800"/>
          </a:xfrm>
          <a:prstGeom prst="rect">
            <a:avLst/>
          </a:prstGeom>
          <a:noFill/>
          <a:ln>
            <a:noFill/>
          </a:ln>
        </p:spPr>
        <p:txBody>
          <a:bodyPr anchorCtr="0" anchor="t" bIns="91425" lIns="91425" spcFirstLastPara="1" rIns="91425" wrap="square" tIns="91425">
            <a:noAutofit/>
          </a:bodyPr>
          <a:lstStyle/>
          <a:p>
            <a:pPr indent="0" lvl="0" marL="0" algn="ctr">
              <a:spcBef>
                <a:spcPts val="0"/>
              </a:spcBef>
              <a:spcAft>
                <a:spcPts val="0"/>
              </a:spcAft>
              <a:buNone/>
            </a:pPr>
            <a:r>
              <a:rPr lang="en" sz="1800"/>
              <a:t>Feedforward Networks</a:t>
            </a:r>
            <a:endParaRPr sz="1800"/>
          </a:p>
        </p:txBody>
      </p:sp>
      <p:sp>
        <p:nvSpPr>
          <p:cNvPr id="197" name="Google Shape;197;p34"/>
          <p:cNvSpPr/>
          <p:nvPr/>
        </p:nvSpPr>
        <p:spPr>
          <a:xfrm>
            <a:off x="557725" y="2065225"/>
            <a:ext cx="1846800" cy="867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8" name="Google Shape;198;p34"/>
          <p:cNvSpPr txBox="1"/>
          <p:nvPr/>
        </p:nvSpPr>
        <p:spPr>
          <a:xfrm>
            <a:off x="557725" y="2151950"/>
            <a:ext cx="1846800" cy="67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t>Backprop and Inference</a:t>
            </a:r>
            <a:endParaRPr sz="1800"/>
          </a:p>
        </p:txBody>
      </p:sp>
      <p:sp>
        <p:nvSpPr>
          <p:cNvPr id="199" name="Google Shape;199;p34"/>
          <p:cNvSpPr/>
          <p:nvPr/>
        </p:nvSpPr>
        <p:spPr>
          <a:xfrm>
            <a:off x="557725" y="3502850"/>
            <a:ext cx="1846800" cy="867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0" name="Google Shape;200;p34"/>
          <p:cNvSpPr txBox="1"/>
          <p:nvPr/>
        </p:nvSpPr>
        <p:spPr>
          <a:xfrm>
            <a:off x="557775" y="3589575"/>
            <a:ext cx="1846800" cy="619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t>Deep Learning Toolkits</a:t>
            </a:r>
            <a:endParaRPr sz="1800"/>
          </a:p>
        </p:txBody>
      </p:sp>
      <p:sp>
        <p:nvSpPr>
          <p:cNvPr id="201" name="Google Shape;201;p34"/>
          <p:cNvSpPr/>
          <p:nvPr/>
        </p:nvSpPr>
        <p:spPr>
          <a:xfrm>
            <a:off x="3555675" y="574275"/>
            <a:ext cx="1846800" cy="867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2" name="Google Shape;202;p34"/>
          <p:cNvSpPr txBox="1"/>
          <p:nvPr/>
        </p:nvSpPr>
        <p:spPr>
          <a:xfrm>
            <a:off x="3648676" y="698175"/>
            <a:ext cx="1660800" cy="619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t>Convolutional</a:t>
            </a:r>
            <a:r>
              <a:rPr lang="en" sz="1800"/>
              <a:t> Networks</a:t>
            </a:r>
            <a:endParaRPr sz="1800"/>
          </a:p>
        </p:txBody>
      </p:sp>
      <p:sp>
        <p:nvSpPr>
          <p:cNvPr id="203" name="Google Shape;203;p34"/>
          <p:cNvSpPr/>
          <p:nvPr/>
        </p:nvSpPr>
        <p:spPr>
          <a:xfrm>
            <a:off x="3555675" y="1962350"/>
            <a:ext cx="1846800" cy="867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4" name="Google Shape;204;p34"/>
          <p:cNvSpPr txBox="1"/>
          <p:nvPr/>
        </p:nvSpPr>
        <p:spPr>
          <a:xfrm>
            <a:off x="3741713" y="2049068"/>
            <a:ext cx="1524300" cy="619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t>Recurrent</a:t>
            </a:r>
            <a:r>
              <a:rPr lang="en" sz="1800"/>
              <a:t> Networks</a:t>
            </a:r>
            <a:endParaRPr sz="1800"/>
          </a:p>
        </p:txBody>
      </p:sp>
      <p:sp>
        <p:nvSpPr>
          <p:cNvPr id="205" name="Google Shape;205;p34"/>
          <p:cNvSpPr/>
          <p:nvPr/>
        </p:nvSpPr>
        <p:spPr>
          <a:xfrm>
            <a:off x="3580475" y="3502850"/>
            <a:ext cx="1846800" cy="867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6" name="Google Shape;206;p34"/>
          <p:cNvSpPr txBox="1"/>
          <p:nvPr/>
        </p:nvSpPr>
        <p:spPr>
          <a:xfrm>
            <a:off x="3606450" y="3589575"/>
            <a:ext cx="1778700" cy="619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t>Unsupervised Deep Learning</a:t>
            </a:r>
            <a:endParaRPr sz="1800"/>
          </a:p>
        </p:txBody>
      </p:sp>
      <p:sp>
        <p:nvSpPr>
          <p:cNvPr id="207" name="Google Shape;207;p34"/>
          <p:cNvSpPr/>
          <p:nvPr/>
        </p:nvSpPr>
        <p:spPr>
          <a:xfrm>
            <a:off x="6482950" y="1962350"/>
            <a:ext cx="1846800" cy="867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8" name="Google Shape;208;p34"/>
          <p:cNvSpPr txBox="1"/>
          <p:nvPr/>
        </p:nvSpPr>
        <p:spPr>
          <a:xfrm>
            <a:off x="6517002" y="2086250"/>
            <a:ext cx="1778700" cy="619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t>Reinforcement Learning</a:t>
            </a:r>
            <a:endParaRPr sz="1800"/>
          </a:p>
        </p:txBody>
      </p:sp>
      <p:sp>
        <p:nvSpPr>
          <p:cNvPr id="209" name="Google Shape;209;p34"/>
          <p:cNvSpPr/>
          <p:nvPr/>
        </p:nvSpPr>
        <p:spPr>
          <a:xfrm>
            <a:off x="6482950" y="526575"/>
            <a:ext cx="1846800" cy="1028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0" name="Google Shape;210;p34"/>
          <p:cNvSpPr txBox="1"/>
          <p:nvPr/>
        </p:nvSpPr>
        <p:spPr>
          <a:xfrm>
            <a:off x="6668988" y="537093"/>
            <a:ext cx="1524300" cy="619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t>Generative Adversarial Networks</a:t>
            </a:r>
            <a:endParaRPr sz="1800"/>
          </a:p>
        </p:txBody>
      </p:sp>
      <p:sp>
        <p:nvSpPr>
          <p:cNvPr id="211" name="Google Shape;211;p34"/>
          <p:cNvSpPr/>
          <p:nvPr/>
        </p:nvSpPr>
        <p:spPr>
          <a:xfrm>
            <a:off x="6448900" y="3502850"/>
            <a:ext cx="1846800" cy="867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2" name="Google Shape;212;p34"/>
          <p:cNvSpPr txBox="1"/>
          <p:nvPr/>
        </p:nvSpPr>
        <p:spPr>
          <a:xfrm>
            <a:off x="6603163" y="3688668"/>
            <a:ext cx="1524300" cy="619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t>Guest Topics</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Deep Learning Successes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Image Analysis</a:t>
            </a:r>
            <a:endParaRPr/>
          </a:p>
        </p:txBody>
      </p:sp>
      <p:pic>
        <p:nvPicPr>
          <p:cNvPr id="72" name="Google Shape;72;p16"/>
          <p:cNvPicPr preferRelativeResize="0"/>
          <p:nvPr/>
        </p:nvPicPr>
        <p:blipFill>
          <a:blip r:embed="rId3">
            <a:alphaModFix/>
          </a:blip>
          <a:stretch>
            <a:fillRect/>
          </a:stretch>
        </p:blipFill>
        <p:spPr>
          <a:xfrm>
            <a:off x="1338650" y="1156075"/>
            <a:ext cx="6466700" cy="3508075"/>
          </a:xfrm>
          <a:prstGeom prst="rect">
            <a:avLst/>
          </a:prstGeom>
          <a:noFill/>
          <a:ln>
            <a:noFill/>
          </a:ln>
        </p:spPr>
      </p:pic>
      <p:sp>
        <p:nvSpPr>
          <p:cNvPr id="73" name="Google Shape;73;p16"/>
          <p:cNvSpPr txBox="1"/>
          <p:nvPr/>
        </p:nvSpPr>
        <p:spPr>
          <a:xfrm>
            <a:off x="388800" y="4650100"/>
            <a:ext cx="8755200" cy="3786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https://papers.nips.cc/paper/4824-imagenet-classification-with-deep-convolutional-neural-networks.pdf</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Image Analysis</a:t>
            </a:r>
            <a:endParaRPr/>
          </a:p>
        </p:txBody>
      </p:sp>
      <p:sp>
        <p:nvSpPr>
          <p:cNvPr id="79" name="Google Shape;79;p17"/>
          <p:cNvSpPr txBox="1"/>
          <p:nvPr/>
        </p:nvSpPr>
        <p:spPr>
          <a:xfrm>
            <a:off x="2805950" y="4537675"/>
            <a:ext cx="3981900" cy="378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https://arxiv.org/pdf/1703.06870.pdf</a:t>
            </a:r>
            <a:endParaRPr/>
          </a:p>
        </p:txBody>
      </p:sp>
      <p:pic>
        <p:nvPicPr>
          <p:cNvPr id="80" name="Google Shape;80;p17"/>
          <p:cNvPicPr preferRelativeResize="0"/>
          <p:nvPr/>
        </p:nvPicPr>
        <p:blipFill>
          <a:blip r:embed="rId3">
            <a:alphaModFix/>
          </a:blip>
          <a:stretch>
            <a:fillRect/>
          </a:stretch>
        </p:blipFill>
        <p:spPr>
          <a:xfrm>
            <a:off x="630200" y="1170125"/>
            <a:ext cx="8012550" cy="30123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Image Analysis</a:t>
            </a:r>
            <a:endParaRPr/>
          </a:p>
        </p:txBody>
      </p:sp>
      <p:sp>
        <p:nvSpPr>
          <p:cNvPr id="86" name="Google Shape;86;p18"/>
          <p:cNvSpPr txBox="1"/>
          <p:nvPr/>
        </p:nvSpPr>
        <p:spPr>
          <a:xfrm>
            <a:off x="311700" y="4565800"/>
            <a:ext cx="3981900" cy="378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https://arxiv.org/pdf/1611.08303.pdf</a:t>
            </a:r>
            <a:endParaRPr/>
          </a:p>
        </p:txBody>
      </p:sp>
      <p:pic>
        <p:nvPicPr>
          <p:cNvPr id="87" name="Google Shape;87;p18"/>
          <p:cNvPicPr preferRelativeResize="0"/>
          <p:nvPr/>
        </p:nvPicPr>
        <p:blipFill rotWithShape="1">
          <a:blip r:embed="rId3">
            <a:alphaModFix/>
          </a:blip>
          <a:srcRect b="0" l="0" r="66362" t="0"/>
          <a:stretch/>
        </p:blipFill>
        <p:spPr>
          <a:xfrm>
            <a:off x="152400" y="1170125"/>
            <a:ext cx="2997725" cy="1158050"/>
          </a:xfrm>
          <a:prstGeom prst="rect">
            <a:avLst/>
          </a:prstGeom>
          <a:noFill/>
          <a:ln>
            <a:noFill/>
          </a:ln>
        </p:spPr>
      </p:pic>
      <p:pic>
        <p:nvPicPr>
          <p:cNvPr id="88" name="Google Shape;88;p18"/>
          <p:cNvPicPr preferRelativeResize="0"/>
          <p:nvPr/>
        </p:nvPicPr>
        <p:blipFill>
          <a:blip r:embed="rId4">
            <a:alphaModFix/>
          </a:blip>
          <a:stretch>
            <a:fillRect/>
          </a:stretch>
        </p:blipFill>
        <p:spPr>
          <a:xfrm>
            <a:off x="4446000" y="1170125"/>
            <a:ext cx="4514850" cy="2362200"/>
          </a:xfrm>
          <a:prstGeom prst="rect">
            <a:avLst/>
          </a:prstGeom>
          <a:noFill/>
          <a:ln>
            <a:noFill/>
          </a:ln>
        </p:spPr>
      </p:pic>
      <p:sp>
        <p:nvSpPr>
          <p:cNvPr id="89" name="Google Shape;89;p18"/>
          <p:cNvSpPr txBox="1"/>
          <p:nvPr/>
        </p:nvSpPr>
        <p:spPr>
          <a:xfrm>
            <a:off x="4978950" y="4565800"/>
            <a:ext cx="3981900" cy="378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https://arxiv.org/pdf/1707.02432.pdf</a:t>
            </a:r>
            <a:endParaRPr/>
          </a:p>
        </p:txBody>
      </p:sp>
      <p:pic>
        <p:nvPicPr>
          <p:cNvPr id="90" name="Google Shape;90;p18"/>
          <p:cNvPicPr preferRelativeResize="0"/>
          <p:nvPr/>
        </p:nvPicPr>
        <p:blipFill rotWithShape="1">
          <a:blip r:embed="rId3">
            <a:alphaModFix/>
          </a:blip>
          <a:srcRect b="0" l="32692" r="32300" t="0"/>
          <a:stretch/>
        </p:blipFill>
        <p:spPr>
          <a:xfrm>
            <a:off x="79950" y="2328175"/>
            <a:ext cx="2997725" cy="1158050"/>
          </a:xfrm>
          <a:prstGeom prst="rect">
            <a:avLst/>
          </a:prstGeom>
          <a:noFill/>
          <a:ln>
            <a:noFill/>
          </a:ln>
        </p:spPr>
      </p:pic>
      <p:pic>
        <p:nvPicPr>
          <p:cNvPr id="91" name="Google Shape;91;p18"/>
          <p:cNvPicPr preferRelativeResize="0"/>
          <p:nvPr/>
        </p:nvPicPr>
        <p:blipFill rotWithShape="1">
          <a:blip r:embed="rId3">
            <a:alphaModFix/>
          </a:blip>
          <a:srcRect b="0" l="71640" r="0" t="0"/>
          <a:stretch/>
        </p:blipFill>
        <p:spPr>
          <a:xfrm>
            <a:off x="608025" y="3289975"/>
            <a:ext cx="2527425" cy="11580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Image Analysis</a:t>
            </a:r>
            <a:endParaRPr/>
          </a:p>
        </p:txBody>
      </p:sp>
      <p:sp>
        <p:nvSpPr>
          <p:cNvPr id="97" name="Google Shape;97;p19"/>
          <p:cNvSpPr txBox="1"/>
          <p:nvPr/>
        </p:nvSpPr>
        <p:spPr>
          <a:xfrm>
            <a:off x="72825" y="3258825"/>
            <a:ext cx="7979700" cy="470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200"/>
              <a:t>https://www.healthcarefinancenews.com/news/fda-approves-first-ai-tool-detecting-retinopathy-nih-shows-machine-learning-success-imaging</a:t>
            </a:r>
            <a:endParaRPr sz="1200"/>
          </a:p>
        </p:txBody>
      </p:sp>
      <p:sp>
        <p:nvSpPr>
          <p:cNvPr id="98" name="Google Shape;98;p19"/>
          <p:cNvSpPr txBox="1"/>
          <p:nvPr/>
        </p:nvSpPr>
        <p:spPr>
          <a:xfrm>
            <a:off x="106500" y="3877300"/>
            <a:ext cx="5761800" cy="572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1200"/>
              <a:t>https://jamanetwork.com/journals/jama/fullarticle/2588763</a:t>
            </a:r>
            <a:endParaRPr sz="1200"/>
          </a:p>
        </p:txBody>
      </p:sp>
      <p:pic>
        <p:nvPicPr>
          <p:cNvPr id="99" name="Google Shape;99;p19"/>
          <p:cNvPicPr preferRelativeResize="0"/>
          <p:nvPr/>
        </p:nvPicPr>
        <p:blipFill>
          <a:blip r:embed="rId3">
            <a:alphaModFix/>
          </a:blip>
          <a:stretch>
            <a:fillRect/>
          </a:stretch>
        </p:blipFill>
        <p:spPr>
          <a:xfrm>
            <a:off x="914326" y="1361700"/>
            <a:ext cx="6820099" cy="1748750"/>
          </a:xfrm>
          <a:prstGeom prst="rect">
            <a:avLst/>
          </a:prstGeom>
          <a:noFill/>
          <a:ln>
            <a:noFill/>
          </a:ln>
        </p:spPr>
      </p:pic>
      <p:sp>
        <p:nvSpPr>
          <p:cNvPr id="100" name="Google Shape;100;p19"/>
          <p:cNvSpPr txBox="1"/>
          <p:nvPr/>
        </p:nvSpPr>
        <p:spPr>
          <a:xfrm>
            <a:off x="72825" y="4369425"/>
            <a:ext cx="7504500" cy="572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1200"/>
              <a:t>https://www.semanticscholar.org/paper/Automated-Detection-of-Diabetic-Retinopathy-using-Lam-Yi/e9fbe155954c01560d8e2504741692a40e3ffa31</a:t>
            </a:r>
            <a:endParaRPr sz="12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NLP - Sentence Classification</a:t>
            </a:r>
            <a:endParaRPr/>
          </a:p>
        </p:txBody>
      </p:sp>
      <p:sp>
        <p:nvSpPr>
          <p:cNvPr id="106" name="Google Shape;106;p20"/>
          <p:cNvSpPr txBox="1"/>
          <p:nvPr/>
        </p:nvSpPr>
        <p:spPr>
          <a:xfrm>
            <a:off x="2787225" y="4529850"/>
            <a:ext cx="3157200" cy="3231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1200"/>
              <a:t>http://www.aclweb.org/anthology/D14-1181</a:t>
            </a:r>
            <a:endParaRPr sz="1200"/>
          </a:p>
        </p:txBody>
      </p:sp>
      <p:pic>
        <p:nvPicPr>
          <p:cNvPr id="107" name="Google Shape;107;p20"/>
          <p:cNvPicPr preferRelativeResize="0"/>
          <p:nvPr/>
        </p:nvPicPr>
        <p:blipFill>
          <a:blip r:embed="rId3">
            <a:alphaModFix/>
          </a:blip>
          <a:stretch>
            <a:fillRect/>
          </a:stretch>
        </p:blipFill>
        <p:spPr>
          <a:xfrm>
            <a:off x="1328738" y="1310650"/>
            <a:ext cx="6486525" cy="27908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NLP - Word Embeddings</a:t>
            </a:r>
            <a:endParaRPr/>
          </a:p>
        </p:txBody>
      </p:sp>
      <p:sp>
        <p:nvSpPr>
          <p:cNvPr id="113" name="Google Shape;113;p21"/>
          <p:cNvSpPr txBox="1"/>
          <p:nvPr/>
        </p:nvSpPr>
        <p:spPr>
          <a:xfrm>
            <a:off x="370050" y="4529850"/>
            <a:ext cx="8403900" cy="323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200"/>
              <a:t>https://papers.nips.cc/paper/5021-distributed-representations-of-words-and-phrases-and-their-compositionality.pdf</a:t>
            </a:r>
            <a:endParaRPr sz="1200"/>
          </a:p>
        </p:txBody>
      </p:sp>
      <p:pic>
        <p:nvPicPr>
          <p:cNvPr id="114" name="Google Shape;114;p21"/>
          <p:cNvPicPr preferRelativeResize="0"/>
          <p:nvPr/>
        </p:nvPicPr>
        <p:blipFill>
          <a:blip r:embed="rId3">
            <a:alphaModFix/>
          </a:blip>
          <a:stretch>
            <a:fillRect/>
          </a:stretch>
        </p:blipFill>
        <p:spPr>
          <a:xfrm>
            <a:off x="152400" y="1170125"/>
            <a:ext cx="4508409" cy="3207325"/>
          </a:xfrm>
          <a:prstGeom prst="rect">
            <a:avLst/>
          </a:prstGeom>
          <a:noFill/>
          <a:ln>
            <a:noFill/>
          </a:ln>
        </p:spPr>
      </p:pic>
      <p:pic>
        <p:nvPicPr>
          <p:cNvPr id="115" name="Google Shape;115;p21"/>
          <p:cNvPicPr preferRelativeResize="0"/>
          <p:nvPr/>
        </p:nvPicPr>
        <p:blipFill rotWithShape="1">
          <a:blip r:embed="rId4">
            <a:alphaModFix/>
          </a:blip>
          <a:srcRect b="0" l="38616" r="0" t="0"/>
          <a:stretch/>
        </p:blipFill>
        <p:spPr>
          <a:xfrm>
            <a:off x="4792170" y="1881350"/>
            <a:ext cx="4040125" cy="10953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