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0CDE84-222B-4941-B734-25DF23C424EA}">
  <a:tblStyle styleId="{A80CDE84-222B-4941-B734-25DF23C42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51d01e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51d01e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551160e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551160e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551160e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551160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51d01e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51d01e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551160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551160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551160e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551160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51d01e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51d01e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51d01e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51d01e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51d01e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51d01e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51d01e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51d01e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51d01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51d01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51d01e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951d01e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951d01e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951d01e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951d01ed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951d01ed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951d01e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951d01e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51d01ed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951d01ed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51d01e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51d01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551160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551160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551160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551160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551160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551160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551160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551160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51d01e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51d01e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551160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551160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keeganhines.shinyapps.io/bias_variance/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5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Foundations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(a small part of) ANLY-512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predict target </a:t>
            </a:r>
            <a:r>
              <a:rPr b="1" lang="en"/>
              <a:t>Y</a:t>
            </a:r>
            <a:r>
              <a:rPr lang="en"/>
              <a:t> from predictors </a:t>
            </a:r>
            <a:r>
              <a:rPr b="1" lang="en"/>
              <a:t>X </a:t>
            </a:r>
            <a:r>
              <a:rPr lang="en"/>
              <a:t>(Classification and Regression)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techniques for this class of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regression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 regression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Artificial neural networks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Vector Machines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Decision Trees, Random Forest, GBM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92574"/>
            <a:ext cx="3216475" cy="14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900" y="3192575"/>
            <a:ext cx="1910225" cy="17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predict target </a:t>
            </a:r>
            <a:r>
              <a:rPr b="1" lang="en"/>
              <a:t>Y</a:t>
            </a:r>
            <a:r>
              <a:rPr lang="en"/>
              <a:t> from predictors </a:t>
            </a:r>
            <a:r>
              <a:rPr b="1" lang="en"/>
              <a:t>X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very-high-dimensional data types (eg. images, sequences) we will learn about new techniques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Deep Networks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Convolutional Networks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Recurrent Networks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945075"/>
            <a:ext cx="57340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Metrics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20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R-squared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550350" y="1209400"/>
            <a:ext cx="22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Confusion Matrix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726750" y="1209400"/>
            <a:ext cx="20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ROC/AUC</a:t>
            </a:r>
            <a:endParaRPr b="1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25" y="2737538"/>
            <a:ext cx="2647950" cy="657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4"/>
          <p:cNvGraphicFramePr/>
          <p:nvPr/>
        </p:nvGraphicFramePr>
        <p:xfrm>
          <a:off x="3928188" y="263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{A80CDE84-222B-4941-B734-25DF23C424EA}</a:tableStyleId>
              </a:tblPr>
              <a:tblGrid>
                <a:gridCol w="727100"/>
                <a:gridCol w="827825"/>
              </a:tblGrid>
              <a:tr h="427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3874025" y="3822650"/>
            <a:ext cx="204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Positive Rate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871" y="2076321"/>
            <a:ext cx="2819350" cy="231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 (Model Selection)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hyperparameter</a:t>
            </a:r>
            <a:r>
              <a:rPr lang="en"/>
              <a:t> is a design choice we make and is not learned during model fitting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Random Forest model, we have to choose: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 Depth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Trees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Fraction of variables to sample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K-Nearest Neighbors model, we choose: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regularized regression model (LASSO or Ridge), we choose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Regularization penalty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 (Model Selection)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encounter new hyperparameters to worry about in deep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layers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hidden nodes in each layer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 rate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kernel shapes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kernels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Optimizers types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 (Model Selection)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critically evaluate these choices by fitting many different models. But it is more important to avoid </a:t>
            </a:r>
            <a:r>
              <a:rPr i="1" lang="en"/>
              <a:t>overfitting.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Train/Test Split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K-fold Cross Validation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Leave-One-Out Validation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95" y="3060733"/>
            <a:ext cx="2704275" cy="17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995" y="3579175"/>
            <a:ext cx="2811650" cy="6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645" y="3295307"/>
            <a:ext cx="2579754" cy="12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Variance Tradeoff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is problem in all modeling. It is a huge problem in deep learning.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https://keeganhines.shinyapps.io/bias_variance/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25" y="2015738"/>
            <a:ext cx="61531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Variance Tradeoff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5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is problem in all modeling. It is a huge problem in deep learning.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25" y="1905996"/>
            <a:ext cx="3645800" cy="1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325" y="1780075"/>
            <a:ext cx="4959975" cy="21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445150" y="3237500"/>
            <a:ext cx="3083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https://arxiv.org/pdf/1611.03530.pdf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636700" y="4261275"/>
            <a:ext cx="7353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networks have the “capacity” to memorize any relationships between inputs and outputs, even in extremely high-dimensional unstructured data like images and audio.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Interpretability-Accuracy Tradeoff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3" y="1375850"/>
            <a:ext cx="51339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5790100" y="1342200"/>
            <a:ext cx="31449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DL models are able to achieve incredible accuracy on challenging tasks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this comes at the cost of interpretability - these models are often referred to as “black box”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an emerging field working on Model Explainability, we’ll touch on a few of these topics later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4920050" y="3617025"/>
            <a:ext cx="6906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Deep Learning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209" name="Google Shape;209;p30"/>
          <p:cNvCxnSpPr/>
          <p:nvPr/>
        </p:nvCxnSpPr>
        <p:spPr>
          <a:xfrm>
            <a:off x="5303200" y="3995375"/>
            <a:ext cx="486900" cy="45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25125"/>
            <a:ext cx="25527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75" y="1273669"/>
            <a:ext cx="2552700" cy="259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3526500" y="2571750"/>
            <a:ext cx="5305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relationship between X and Y is approximately linear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additive Gaussian noise (epsilon)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assumptions: homoskedasticity, no collinearity, etc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1710325" y="3869825"/>
            <a:ext cx="622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simply need to find the best linear model that fits the data: we need to estimate the best values of the coefficients.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modeling concepts and foundations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and supervised learning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and regression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 &amp; Cross Validation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Variance Tradeoff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Accuracy-Interpretability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375" y="1330475"/>
            <a:ext cx="4687526" cy="22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689100" y="3975800"/>
            <a:ext cx="7950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Estimate the optimal </a:t>
            </a:r>
            <a:r>
              <a:rPr lang="en"/>
              <a:t>coefficients</a:t>
            </a:r>
            <a:r>
              <a:rPr lang="en"/>
              <a:t> by minimizing the loss function: Residual Sum of Squares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Here the loss surface is parabolic with a single global minimum. 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0" y="1828263"/>
            <a:ext cx="2998725" cy="12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50" y="882975"/>
            <a:ext cx="36957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364625" y="4196450"/>
            <a:ext cx="64518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optimal estimator is then a hyperplane through the feature space.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73" y="2211925"/>
            <a:ext cx="4012325" cy="12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252275" y="1168125"/>
            <a:ext cx="477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 easily to higher dimensions. The impact of each predictor on the target variable is </a:t>
            </a:r>
            <a:r>
              <a:rPr b="1" lang="en"/>
              <a:t>linear and </a:t>
            </a:r>
            <a:r>
              <a:rPr b="1" lang="en"/>
              <a:t>additive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50646" t="0"/>
          <a:stretch/>
        </p:blipFill>
        <p:spPr>
          <a:xfrm>
            <a:off x="4949475" y="1518713"/>
            <a:ext cx="2843799" cy="27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252275" y="1168125"/>
            <a:ext cx="477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Solution:</a:t>
            </a:r>
            <a:endParaRPr b="1"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775" y="1518725"/>
            <a:ext cx="3214230" cy="27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2034525" y="4570800"/>
            <a:ext cx="477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analytical solution for finding the best-fit model.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475" y="1557850"/>
            <a:ext cx="3798675" cy="27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88" y="1721013"/>
            <a:ext cx="30765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448" y="3042525"/>
            <a:ext cx="3308900" cy="6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311700" y="1152475"/>
            <a:ext cx="39999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Ridge Regression</a:t>
            </a:r>
            <a:endParaRPr b="1"/>
          </a:p>
        </p:txBody>
      </p:sp>
      <p:sp>
        <p:nvSpPr>
          <p:cNvPr id="259" name="Google Shape;259;p36"/>
          <p:cNvSpPr txBox="1"/>
          <p:nvPr>
            <p:ph idx="2" type="body"/>
          </p:nvPr>
        </p:nvSpPr>
        <p:spPr>
          <a:xfrm>
            <a:off x="4832400" y="1152475"/>
            <a:ext cx="39999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LASSO</a:t>
            </a:r>
            <a:endParaRPr b="1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50" y="1505050"/>
            <a:ext cx="21621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275" y="1437775"/>
            <a:ext cx="22239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450" y="2086425"/>
            <a:ext cx="1889625" cy="21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011425"/>
            <a:ext cx="1795150" cy="2146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2500" y="2582925"/>
            <a:ext cx="2223975" cy="194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8322" y="2613013"/>
            <a:ext cx="2223975" cy="188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79850" y="748173"/>
            <a:ext cx="1957145" cy="4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6425"/>
            <a:ext cx="8520600" cy="22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model</a:t>
            </a:r>
            <a:r>
              <a:rPr lang="en"/>
              <a:t> is a mathematical toy that helps us either (i) understand the world around us or (ii) predict the world around us or (iii) ideally both.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Q</a:t>
            </a:r>
            <a:r>
              <a:rPr lang="en"/>
              <a:t>: What is example of a model in the Natural Sciences? In the Social Sciences? How are these similar or different (in their goals) than some of the modeling techniques in Machine Learning?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21950" y="1262650"/>
            <a:ext cx="8520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We’ve gone out in the world and made </a:t>
            </a:r>
            <a:r>
              <a:rPr lang="en"/>
              <a:t>observations, we’ve gathered data. How can we use this data to be smarter in the future?</a:t>
            </a:r>
            <a:r>
              <a:rPr lang="en"/>
              <a:t> 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100" y="161720"/>
            <a:ext cx="1101196" cy="1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- Terminology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21950" y="1262650"/>
            <a:ext cx="8520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We aim to understand (or at least approximate) the relationships between some </a:t>
            </a:r>
            <a:r>
              <a:rPr b="1" lang="en" sz="2200"/>
              <a:t>input variables</a:t>
            </a:r>
            <a:r>
              <a:rPr lang="en" sz="2200"/>
              <a:t> and some </a:t>
            </a:r>
            <a:r>
              <a:rPr b="1" lang="en" sz="2200"/>
              <a:t>output variables</a:t>
            </a:r>
            <a:endParaRPr b="1" sz="2200"/>
          </a:p>
        </p:txBody>
      </p:sp>
      <p:sp>
        <p:nvSpPr>
          <p:cNvPr id="76" name="Google Shape;76;p16"/>
          <p:cNvSpPr txBox="1"/>
          <p:nvPr/>
        </p:nvSpPr>
        <p:spPr>
          <a:xfrm>
            <a:off x="2094300" y="2070500"/>
            <a:ext cx="29226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Features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Predictors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Regressions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Inputs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Independent Variables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Variables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X</a:t>
            </a:r>
            <a:endParaRPr b="1" sz="1800"/>
          </a:p>
        </p:txBody>
      </p:sp>
      <p:sp>
        <p:nvSpPr>
          <p:cNvPr id="77" name="Google Shape;77;p16"/>
          <p:cNvSpPr txBox="1"/>
          <p:nvPr/>
        </p:nvSpPr>
        <p:spPr>
          <a:xfrm>
            <a:off x="5717875" y="2070500"/>
            <a:ext cx="24030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Targets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Target Variables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Y</a:t>
            </a:r>
            <a:endParaRPr b="1" sz="1800"/>
          </a:p>
        </p:txBody>
      </p:sp>
      <p:sp>
        <p:nvSpPr>
          <p:cNvPr id="78" name="Google Shape;78;p16"/>
          <p:cNvSpPr/>
          <p:nvPr/>
        </p:nvSpPr>
        <p:spPr>
          <a:xfrm>
            <a:off x="2206350" y="4290800"/>
            <a:ext cx="717000" cy="6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endParaRPr sz="2400"/>
          </a:p>
        </p:txBody>
      </p:sp>
      <p:sp>
        <p:nvSpPr>
          <p:cNvPr id="79" name="Google Shape;79;p16"/>
          <p:cNvSpPr/>
          <p:nvPr/>
        </p:nvSpPr>
        <p:spPr>
          <a:xfrm>
            <a:off x="5914250" y="4290800"/>
            <a:ext cx="717000" cy="6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3860681" y="4388000"/>
            <a:ext cx="10017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F</a:t>
            </a:r>
            <a:r>
              <a:rPr lang="en" sz="2400"/>
              <a:t>(X)</a:t>
            </a:r>
            <a:endParaRPr sz="2400"/>
          </a:p>
        </p:txBody>
      </p:sp>
      <p:cxnSp>
        <p:nvCxnSpPr>
          <p:cNvPr id="81" name="Google Shape;81;p16"/>
          <p:cNvCxnSpPr>
            <a:stCxn id="78" idx="6"/>
            <a:endCxn id="80" idx="1"/>
          </p:cNvCxnSpPr>
          <p:nvPr/>
        </p:nvCxnSpPr>
        <p:spPr>
          <a:xfrm>
            <a:off x="2923350" y="4621100"/>
            <a:ext cx="9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3"/>
          </p:cNvCxnSpPr>
          <p:nvPr/>
        </p:nvCxnSpPr>
        <p:spPr>
          <a:xfrm>
            <a:off x="4862381" y="4621100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- Terminology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206350" y="1242800"/>
            <a:ext cx="717000" cy="6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endParaRPr sz="2400"/>
          </a:p>
        </p:txBody>
      </p:sp>
      <p:sp>
        <p:nvSpPr>
          <p:cNvPr id="89" name="Google Shape;89;p17"/>
          <p:cNvSpPr/>
          <p:nvPr/>
        </p:nvSpPr>
        <p:spPr>
          <a:xfrm>
            <a:off x="5914250" y="1242800"/>
            <a:ext cx="717000" cy="6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endParaRPr sz="2400"/>
          </a:p>
        </p:txBody>
      </p:sp>
      <p:sp>
        <p:nvSpPr>
          <p:cNvPr id="90" name="Google Shape;90;p17"/>
          <p:cNvSpPr/>
          <p:nvPr/>
        </p:nvSpPr>
        <p:spPr>
          <a:xfrm>
            <a:off x="3860681" y="1340000"/>
            <a:ext cx="10017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F</a:t>
            </a:r>
            <a:r>
              <a:rPr lang="en" sz="2400"/>
              <a:t>(X)</a:t>
            </a:r>
            <a:endParaRPr sz="2400"/>
          </a:p>
        </p:txBody>
      </p:sp>
      <p:cxnSp>
        <p:nvCxnSpPr>
          <p:cNvPr id="91" name="Google Shape;91;p17"/>
          <p:cNvCxnSpPr>
            <a:stCxn id="88" idx="6"/>
            <a:endCxn id="90" idx="1"/>
          </p:cNvCxnSpPr>
          <p:nvPr/>
        </p:nvCxnSpPr>
        <p:spPr>
          <a:xfrm>
            <a:off x="2923350" y="1573100"/>
            <a:ext cx="9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90" idx="3"/>
          </p:cNvCxnSpPr>
          <p:nvPr/>
        </p:nvCxnSpPr>
        <p:spPr>
          <a:xfrm>
            <a:off x="4862381" y="1573100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93850" y="2232325"/>
            <a:ext cx="85206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true data-generating process </a:t>
            </a:r>
            <a:r>
              <a:rPr i="1" lang="en" sz="2200"/>
              <a:t>F</a:t>
            </a:r>
            <a:r>
              <a:rPr lang="en" sz="2200"/>
              <a:t>(X) is unknown to us. All we can do is create a family of functions f(X) which we hope can approximate the true </a:t>
            </a:r>
            <a:r>
              <a:rPr i="1" lang="en" sz="2200"/>
              <a:t>F</a:t>
            </a:r>
            <a:r>
              <a:rPr lang="en" sz="2200"/>
              <a:t>(X). 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875" y="3923350"/>
            <a:ext cx="27813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- Terminology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206350" y="1242800"/>
            <a:ext cx="717000" cy="6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endParaRPr sz="2400"/>
          </a:p>
        </p:txBody>
      </p:sp>
      <p:sp>
        <p:nvSpPr>
          <p:cNvPr id="101" name="Google Shape;101;p18"/>
          <p:cNvSpPr/>
          <p:nvPr/>
        </p:nvSpPr>
        <p:spPr>
          <a:xfrm>
            <a:off x="5914250" y="1242800"/>
            <a:ext cx="717000" cy="6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endParaRPr sz="2400"/>
          </a:p>
        </p:txBody>
      </p:sp>
      <p:sp>
        <p:nvSpPr>
          <p:cNvPr id="102" name="Google Shape;102;p18"/>
          <p:cNvSpPr/>
          <p:nvPr/>
        </p:nvSpPr>
        <p:spPr>
          <a:xfrm>
            <a:off x="3860681" y="1340000"/>
            <a:ext cx="1001700" cy="4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F</a:t>
            </a:r>
            <a:r>
              <a:rPr lang="en" sz="2400"/>
              <a:t>(X)</a:t>
            </a:r>
            <a:endParaRPr sz="2400"/>
          </a:p>
        </p:txBody>
      </p:sp>
      <p:cxnSp>
        <p:nvCxnSpPr>
          <p:cNvPr id="103" name="Google Shape;103;p18"/>
          <p:cNvCxnSpPr>
            <a:stCxn id="100" idx="6"/>
            <a:endCxn id="102" idx="1"/>
          </p:cNvCxnSpPr>
          <p:nvPr/>
        </p:nvCxnSpPr>
        <p:spPr>
          <a:xfrm>
            <a:off x="2923350" y="1573100"/>
            <a:ext cx="9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102" idx="3"/>
          </p:cNvCxnSpPr>
          <p:nvPr/>
        </p:nvCxnSpPr>
        <p:spPr>
          <a:xfrm>
            <a:off x="4862381" y="1573100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93850" y="2232325"/>
            <a:ext cx="85206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After we have</a:t>
            </a:r>
            <a:r>
              <a:rPr b="1" lang="en" sz="2200"/>
              <a:t> fit </a:t>
            </a:r>
            <a:r>
              <a:rPr lang="en" sz="2200"/>
              <a:t>our model to a particular set of observations, we have a single estimator      . From this we can make our best-guess predictions     , for any previously observed X but also any yet-unseen X.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025" y="4084650"/>
            <a:ext cx="20764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025" y="2652000"/>
            <a:ext cx="402627" cy="4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625" y="3042000"/>
            <a:ext cx="336200" cy="41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- Terminology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857600" y="1017725"/>
            <a:ext cx="7560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Concrete Example</a:t>
            </a:r>
            <a:r>
              <a:rPr lang="en" sz="2200"/>
              <a:t>: Suppose we want to predict someone’s </a:t>
            </a:r>
            <a:r>
              <a:rPr b="1" lang="en" sz="2200"/>
              <a:t>income</a:t>
            </a:r>
            <a:r>
              <a:rPr lang="en" sz="2200"/>
              <a:t> from their </a:t>
            </a:r>
            <a:r>
              <a:rPr b="1" lang="en" sz="2200"/>
              <a:t>age</a:t>
            </a:r>
            <a:r>
              <a:rPr lang="en" sz="2200"/>
              <a:t>, </a:t>
            </a:r>
            <a:r>
              <a:rPr b="1" lang="en" sz="2200"/>
              <a:t>education</a:t>
            </a:r>
            <a:r>
              <a:rPr lang="en" sz="2200"/>
              <a:t>, </a:t>
            </a:r>
            <a:r>
              <a:rPr b="1" lang="en" sz="2200"/>
              <a:t>gender</a:t>
            </a:r>
            <a:r>
              <a:rPr lang="en" sz="2200"/>
              <a:t>, </a:t>
            </a:r>
            <a:r>
              <a:rPr b="1" lang="en" sz="2200"/>
              <a:t>birthplace</a:t>
            </a:r>
            <a:r>
              <a:rPr lang="en" sz="2200"/>
              <a:t>,...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26850" y="2128425"/>
            <a:ext cx="85206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Question</a:t>
            </a:r>
            <a:r>
              <a:rPr lang="en" sz="2200"/>
              <a:t>: What is one modeling technique we could use here?</a:t>
            </a:r>
            <a:endParaRPr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/>
              <a:t>Question</a:t>
            </a:r>
            <a:r>
              <a:rPr lang="en" sz="2200"/>
              <a:t>: What is the family of functions that is accessible by this model?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Question</a:t>
            </a:r>
            <a:r>
              <a:rPr lang="en" sz="2200"/>
              <a:t>: Is it possible that the true relationship that explains </a:t>
            </a:r>
            <a:r>
              <a:rPr b="1" lang="en" sz="2200"/>
              <a:t>income</a:t>
            </a:r>
            <a:r>
              <a:rPr lang="en" sz="2200"/>
              <a:t> is not accessible by our model?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08150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have no explicit target variable </a:t>
            </a:r>
            <a:r>
              <a:rPr b="1" lang="en"/>
              <a:t>Y</a:t>
            </a:r>
            <a:r>
              <a:rPr lang="en"/>
              <a:t>, we simply have data </a:t>
            </a:r>
            <a:r>
              <a:rPr b="1" lang="en"/>
              <a:t>X </a:t>
            </a:r>
            <a:r>
              <a:rPr lang="en"/>
              <a:t>and are interested in understanding the structure and patterns.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949" y="2411049"/>
            <a:ext cx="1844219" cy="24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825" y="2506325"/>
            <a:ext cx="3924000" cy="22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025850" y="2055250"/>
            <a:ext cx="1953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Clustering</a:t>
            </a:r>
            <a:endParaRPr sz="1800"/>
          </a:p>
        </p:txBody>
      </p:sp>
      <p:sp>
        <p:nvSpPr>
          <p:cNvPr id="125" name="Google Shape;125;p20"/>
          <p:cNvSpPr txBox="1"/>
          <p:nvPr/>
        </p:nvSpPr>
        <p:spPr>
          <a:xfrm>
            <a:off x="4960800" y="2123350"/>
            <a:ext cx="3731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Principal Component Analysis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08150"/>
            <a:ext cx="8520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have no explicit target variable </a:t>
            </a:r>
            <a:r>
              <a:rPr b="1" lang="en"/>
              <a:t>Y</a:t>
            </a:r>
            <a:r>
              <a:rPr lang="en"/>
              <a:t>, we simply have data </a:t>
            </a:r>
            <a:r>
              <a:rPr b="1" lang="en"/>
              <a:t>X </a:t>
            </a:r>
            <a:r>
              <a:rPr lang="en"/>
              <a:t>and are interested in understanding the structure and patterns.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1194525" y="2221875"/>
            <a:ext cx="265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Dense Embeddings</a:t>
            </a:r>
            <a:endParaRPr sz="1800"/>
          </a:p>
        </p:txBody>
      </p:sp>
      <p:sp>
        <p:nvSpPr>
          <p:cNvPr id="133" name="Google Shape;133;p21"/>
          <p:cNvSpPr txBox="1"/>
          <p:nvPr/>
        </p:nvSpPr>
        <p:spPr>
          <a:xfrm>
            <a:off x="5691575" y="2123350"/>
            <a:ext cx="2079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Autoencoders</a:t>
            </a:r>
            <a:endParaRPr sz="18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325" y="2631575"/>
            <a:ext cx="4519975" cy="18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950" y="2713875"/>
            <a:ext cx="2489625" cy="21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