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fa9fff0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fa9fff0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fa9fff08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fa9fff08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fa9fff08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fa9fff08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fa9fff08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fa9fff08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fa9fff08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fa9fff08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fa9fff0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fa9fff0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fa9fff0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fa9fff0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fa9fff0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fa9fff0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fa9fff08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fa9fff08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fa9fff086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fa9fff08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fa9fff086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fa9fff08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fa9fff08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fa9fff08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fa9fff08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fa9fff08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1ede080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1ede080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1ede080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1ede080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1ede080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1ede080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1ede0806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1ede0806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1ede0806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1ede080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fa9fff08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fa9fff08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fa9fff086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fa9fff08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fa9fff0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fa9fff0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fa9fff08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fa9fff08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fa9fff08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fa9fff08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fa9fff0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fa9fff0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fa9fff08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fa9fff0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fa9fff08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fa9fff08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Learning in Neural Networks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Gradient Descent and Backpropagation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a:t>
            </a:r>
            <a:endParaRPr/>
          </a:p>
        </p:txBody>
      </p:sp>
      <p:pic>
        <p:nvPicPr>
          <p:cNvPr id="113" name="Google Shape;113;p22"/>
          <p:cNvPicPr preferRelativeResize="0"/>
          <p:nvPr/>
        </p:nvPicPr>
        <p:blipFill>
          <a:blip r:embed="rId3">
            <a:alphaModFix/>
          </a:blip>
          <a:stretch>
            <a:fillRect/>
          </a:stretch>
        </p:blipFill>
        <p:spPr>
          <a:xfrm>
            <a:off x="487550" y="1017725"/>
            <a:ext cx="5485097" cy="3820975"/>
          </a:xfrm>
          <a:prstGeom prst="rect">
            <a:avLst/>
          </a:prstGeom>
          <a:noFill/>
          <a:ln>
            <a:noFill/>
          </a:ln>
        </p:spPr>
      </p:pic>
      <p:sp>
        <p:nvSpPr>
          <p:cNvPr id="114" name="Google Shape;114;p22"/>
          <p:cNvSpPr txBox="1"/>
          <p:nvPr/>
        </p:nvSpPr>
        <p:spPr>
          <a:xfrm>
            <a:off x="5719675" y="1213725"/>
            <a:ext cx="3424200" cy="342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Example:</a:t>
            </a:r>
            <a:endParaRPr/>
          </a:p>
          <a:p>
            <a:pPr indent="-317500" lvl="1" marL="914400" rtl="0" algn="l">
              <a:spcBef>
                <a:spcPts val="0"/>
              </a:spcBef>
              <a:spcAft>
                <a:spcPts val="0"/>
              </a:spcAft>
              <a:buSzPts val="1400"/>
              <a:buChar char="○"/>
            </a:pPr>
            <a:r>
              <a:rPr lang="en"/>
              <a:t>We start at x=-1.0</a:t>
            </a:r>
            <a:endParaRPr/>
          </a:p>
          <a:p>
            <a:pPr indent="-317500" lvl="1" marL="914400" rtl="0" algn="l">
              <a:spcBef>
                <a:spcPts val="0"/>
              </a:spcBef>
              <a:spcAft>
                <a:spcPts val="0"/>
              </a:spcAft>
              <a:buSzPts val="1400"/>
              <a:buChar char="○"/>
            </a:pPr>
            <a:r>
              <a:rPr lang="en"/>
              <a:t>The derivative here is f’(1)=-1</a:t>
            </a:r>
            <a:endParaRPr/>
          </a:p>
          <a:p>
            <a:pPr indent="-317500" lvl="1" marL="914400" rtl="0" algn="l">
              <a:spcBef>
                <a:spcPts val="0"/>
              </a:spcBef>
              <a:spcAft>
                <a:spcPts val="0"/>
              </a:spcAft>
              <a:buSzPts val="1400"/>
              <a:buChar char="○"/>
            </a:pPr>
            <a:r>
              <a:rPr lang="en"/>
              <a:t>We move in the direction of the negative gradient (we walk downhill). We move in the direction of - f’(-1) = -(-1)</a:t>
            </a:r>
            <a:endParaRPr/>
          </a:p>
          <a:p>
            <a:pPr indent="-317500" lvl="1" marL="914400" rtl="0" algn="l">
              <a:spcBef>
                <a:spcPts val="0"/>
              </a:spcBef>
              <a:spcAft>
                <a:spcPts val="0"/>
              </a:spcAft>
              <a:buSzPts val="1400"/>
              <a:buChar char="○"/>
            </a:pPr>
            <a:r>
              <a:rPr lang="en"/>
              <a:t>So we move the direction of larger x (rightward). And we would move toward the minimum.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a:t>
            </a:r>
            <a:endParaRPr/>
          </a:p>
        </p:txBody>
      </p:sp>
      <p:pic>
        <p:nvPicPr>
          <p:cNvPr id="120" name="Google Shape;120;p23"/>
          <p:cNvPicPr preferRelativeResize="0"/>
          <p:nvPr/>
        </p:nvPicPr>
        <p:blipFill>
          <a:blip r:embed="rId3">
            <a:alphaModFix/>
          </a:blip>
          <a:stretch>
            <a:fillRect/>
          </a:stretch>
        </p:blipFill>
        <p:spPr>
          <a:xfrm>
            <a:off x="487550" y="1017725"/>
            <a:ext cx="5485097" cy="3820975"/>
          </a:xfrm>
          <a:prstGeom prst="rect">
            <a:avLst/>
          </a:prstGeom>
          <a:noFill/>
          <a:ln>
            <a:noFill/>
          </a:ln>
        </p:spPr>
      </p:pic>
      <p:sp>
        <p:nvSpPr>
          <p:cNvPr id="121" name="Google Shape;121;p23"/>
          <p:cNvSpPr txBox="1"/>
          <p:nvPr/>
        </p:nvSpPr>
        <p:spPr>
          <a:xfrm>
            <a:off x="5719675" y="1213725"/>
            <a:ext cx="3424200" cy="342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
              <a:t>If we take very small step sizes, we can get from any x to a point very close to the minimum of f(x)</a:t>
            </a:r>
            <a:endParaRPr/>
          </a:p>
          <a:p>
            <a:pPr indent="-317500" lvl="0" marL="457200" marR="0" rtl="0" algn="l">
              <a:lnSpc>
                <a:spcPct val="100000"/>
              </a:lnSpc>
              <a:spcBef>
                <a:spcPts val="0"/>
              </a:spcBef>
              <a:spcAft>
                <a:spcPts val="0"/>
              </a:spcAft>
              <a:buSzPts val="1400"/>
              <a:buChar char="●"/>
            </a:pPr>
            <a:r>
              <a:rPr lang="en"/>
              <a:t>Small step sizes are important so that we don’t start walking back up the hill on the other side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27" name="Google Shape;127;p24"/>
          <p:cNvSpPr txBox="1"/>
          <p:nvPr/>
        </p:nvSpPr>
        <p:spPr>
          <a:xfrm>
            <a:off x="238900" y="1241825"/>
            <a:ext cx="8797200" cy="342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You’re going to code up the previously described gradient descent algorithm for this simple function.</a:t>
            </a:r>
            <a:endParaRPr/>
          </a:p>
          <a:p>
            <a:pPr indent="-317500" lvl="0" marL="457200" marR="0" rtl="0" algn="l">
              <a:lnSpc>
                <a:spcPct val="100000"/>
              </a:lnSpc>
              <a:spcBef>
                <a:spcPts val="0"/>
              </a:spcBef>
              <a:spcAft>
                <a:spcPts val="0"/>
              </a:spcAft>
              <a:buSzPts val="1400"/>
              <a:buChar char="●"/>
            </a:pPr>
            <a:r>
              <a:rPr lang="en"/>
              <a:t> The function we are trying to optimize is f(x) = ½ x^2</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AutoNum type="arabicPeriod"/>
            </a:pPr>
            <a:r>
              <a:rPr lang="en"/>
              <a:t>Write a main function </a:t>
            </a:r>
            <a:r>
              <a:rPr b="1" lang="en"/>
              <a:t>grad_descent(x_0, iterations, stepsize) </a:t>
            </a:r>
            <a:r>
              <a:rPr lang="en"/>
              <a:t>that takes in an initial starting point, number of iterations, and stepsize parameters. </a:t>
            </a:r>
            <a:endParaRPr/>
          </a:p>
          <a:p>
            <a:pPr indent="-317500" lvl="0" marL="457200" marR="0" rtl="0" algn="l">
              <a:lnSpc>
                <a:spcPct val="100000"/>
              </a:lnSpc>
              <a:spcBef>
                <a:spcPts val="0"/>
              </a:spcBef>
              <a:spcAft>
                <a:spcPts val="0"/>
              </a:spcAft>
              <a:buSzPts val="1400"/>
              <a:buAutoNum type="arabicPeriod"/>
            </a:pPr>
            <a:r>
              <a:rPr lang="en"/>
              <a:t>Write a helper function </a:t>
            </a:r>
            <a:r>
              <a:rPr b="1" lang="en"/>
              <a:t>grad_f(x)</a:t>
            </a:r>
            <a:r>
              <a:rPr lang="en"/>
              <a:t> that takes in a value of x and returns the gradient of our function at that x. (we already know f’(x)=x in this example function)</a:t>
            </a:r>
            <a:endParaRPr/>
          </a:p>
          <a:p>
            <a:pPr indent="-317500" lvl="0" marL="457200" marR="0" rtl="0" algn="l">
              <a:lnSpc>
                <a:spcPct val="100000"/>
              </a:lnSpc>
              <a:spcBef>
                <a:spcPts val="0"/>
              </a:spcBef>
              <a:spcAft>
                <a:spcPts val="0"/>
              </a:spcAft>
              <a:buSzPts val="1400"/>
              <a:buAutoNum type="arabicPeriod"/>
            </a:pPr>
            <a:r>
              <a:rPr lang="en"/>
              <a:t>Your main function should call your helper function many times. Each time, you get a calculation of the gradient, then you decide where to move next (using the gradient direction and the stepsize), and then you update x. </a:t>
            </a:r>
            <a:endParaRPr/>
          </a:p>
          <a:p>
            <a:pPr indent="-317500" lvl="0" marL="457200" marR="0" rtl="0" algn="l">
              <a:lnSpc>
                <a:spcPct val="100000"/>
              </a:lnSpc>
              <a:spcBef>
                <a:spcPts val="0"/>
              </a:spcBef>
              <a:spcAft>
                <a:spcPts val="0"/>
              </a:spcAft>
              <a:buSzPts val="1400"/>
              <a:buAutoNum type="arabicPeriod"/>
            </a:pPr>
            <a:r>
              <a:rPr lang="en"/>
              <a:t>Your main function should terminate after the proper number of iterations and then return the current location of x (the estimated minimum of f(x)).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33" name="Google Shape;133;p25"/>
          <p:cNvSpPr txBox="1"/>
          <p:nvPr/>
        </p:nvSpPr>
        <p:spPr>
          <a:xfrm>
            <a:off x="238900" y="1241825"/>
            <a:ext cx="8797200" cy="342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t>Things</a:t>
            </a:r>
            <a:r>
              <a:rPr lang="en" sz="1800"/>
              <a:t> to think about when you’re done</a:t>
            </a:r>
            <a:endParaRPr sz="1800"/>
          </a:p>
          <a:p>
            <a:pPr indent="-342900" lvl="0" marL="457200" marR="0" rtl="0" algn="l">
              <a:lnSpc>
                <a:spcPct val="100000"/>
              </a:lnSpc>
              <a:spcBef>
                <a:spcPts val="0"/>
              </a:spcBef>
              <a:spcAft>
                <a:spcPts val="0"/>
              </a:spcAft>
              <a:buSzPts val="1800"/>
              <a:buChar char="●"/>
            </a:pPr>
            <a:r>
              <a:rPr lang="en" sz="1800"/>
              <a:t>The step size - what happens when it is too big or too small?</a:t>
            </a:r>
            <a:endParaRPr sz="1800"/>
          </a:p>
          <a:p>
            <a:pPr indent="-342900" lvl="0" marL="457200" marR="0" rtl="0" algn="l">
              <a:lnSpc>
                <a:spcPct val="100000"/>
              </a:lnSpc>
              <a:spcBef>
                <a:spcPts val="0"/>
              </a:spcBef>
              <a:spcAft>
                <a:spcPts val="0"/>
              </a:spcAft>
              <a:buSzPts val="1800"/>
              <a:buChar char="●"/>
            </a:pPr>
            <a:r>
              <a:rPr lang="en" sz="1800"/>
              <a:t>The number of iterations - what happens when this is too big or too small? What would be another way to decide when the algorithm should stop?</a:t>
            </a:r>
            <a:endParaRPr sz="1800"/>
          </a:p>
          <a:p>
            <a:pPr indent="-342900" lvl="0" marL="457200" marR="0" rtl="0" algn="l">
              <a:lnSpc>
                <a:spcPct val="100000"/>
              </a:lnSpc>
              <a:spcBef>
                <a:spcPts val="0"/>
              </a:spcBef>
              <a:spcAft>
                <a:spcPts val="0"/>
              </a:spcAft>
              <a:buSzPts val="1800"/>
              <a:buChar char="●"/>
            </a:pPr>
            <a:r>
              <a:rPr lang="en" sz="1800"/>
              <a:t>Notice that at each location x, we just need to calculate or lookup the gradient at x. In fact, this separation-of-duties of made clear by hiding away all the gradient calculation code into a helper function. </a:t>
            </a:r>
            <a:endParaRPr sz="1800"/>
          </a:p>
          <a:p>
            <a:pPr indent="-342900" lvl="1" marL="914400" marR="0" rtl="0" algn="l">
              <a:lnSpc>
                <a:spcPct val="100000"/>
              </a:lnSpc>
              <a:spcBef>
                <a:spcPts val="0"/>
              </a:spcBef>
              <a:spcAft>
                <a:spcPts val="0"/>
              </a:spcAft>
              <a:buSzPts val="1800"/>
              <a:buChar char="○"/>
            </a:pPr>
            <a:r>
              <a:rPr lang="en" sz="1800"/>
              <a:t>So even if we don’t have a full analytical expression for f(x) or f’(x) over all x, if we can just calculate f’(x) for a single x at a time, we can walk down the gradient toward the optimum.</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Gradient Descent to ANNs</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are trying to optimize our loss function, which is a sum over all observations</a:t>
            </a:r>
            <a:endParaRPr/>
          </a:p>
          <a:p>
            <a:pPr indent="-342900" lvl="0" marL="457200" rtl="0" algn="l">
              <a:spcBef>
                <a:spcPts val="0"/>
              </a:spcBef>
              <a:spcAft>
                <a:spcPts val="0"/>
              </a:spcAft>
              <a:buSzPts val="1800"/>
              <a:buChar char="●"/>
            </a:pPr>
            <a:r>
              <a:rPr lang="en"/>
              <a:t>For any particular values of model parameters (weights), we compute the total loss, and the gradient of loss at that location </a:t>
            </a:r>
            <a:endParaRPr/>
          </a:p>
          <a:p>
            <a:pPr indent="-342900" lvl="0" marL="457200" rtl="0" algn="l">
              <a:spcBef>
                <a:spcPts val="0"/>
              </a:spcBef>
              <a:spcAft>
                <a:spcPts val="0"/>
              </a:spcAft>
              <a:buSzPts val="1800"/>
              <a:buChar char="●"/>
            </a:pPr>
            <a:r>
              <a:rPr lang="en"/>
              <a:t>We take a step in the direction of the negative gradient</a:t>
            </a:r>
            <a:endParaRPr/>
          </a:p>
          <a:p>
            <a:pPr indent="-342900" lvl="0" marL="457200" rtl="0" algn="l">
              <a:spcBef>
                <a:spcPts val="0"/>
              </a:spcBef>
              <a:spcAft>
                <a:spcPts val="0"/>
              </a:spcAft>
              <a:buSzPts val="1800"/>
              <a:buChar char="●"/>
            </a:pPr>
            <a:r>
              <a:rPr lang="en"/>
              <a:t>We repeat this process until our loss function seems to be no longer decreasing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Stochastic Gradient Descent - General Algorithm</a:t>
            </a:r>
            <a:endParaRPr/>
          </a:p>
        </p:txBody>
      </p:sp>
      <p:pic>
        <p:nvPicPr>
          <p:cNvPr id="145" name="Google Shape;145;p27"/>
          <p:cNvPicPr preferRelativeResize="0"/>
          <p:nvPr/>
        </p:nvPicPr>
        <p:blipFill>
          <a:blip r:embed="rId3">
            <a:alphaModFix/>
          </a:blip>
          <a:stretch>
            <a:fillRect/>
          </a:stretch>
        </p:blipFill>
        <p:spPr>
          <a:xfrm>
            <a:off x="595300" y="1324700"/>
            <a:ext cx="7953375" cy="2695575"/>
          </a:xfrm>
          <a:prstGeom prst="rect">
            <a:avLst/>
          </a:prstGeom>
          <a:noFill/>
          <a:ln>
            <a:noFill/>
          </a:ln>
        </p:spPr>
      </p:pic>
      <p:sp>
        <p:nvSpPr>
          <p:cNvPr id="146" name="Google Shape;146;p27"/>
          <p:cNvSpPr txBox="1"/>
          <p:nvPr/>
        </p:nvSpPr>
        <p:spPr>
          <a:xfrm>
            <a:off x="505925" y="4333100"/>
            <a:ext cx="804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now think about k different batches of data</a:t>
            </a:r>
            <a:endParaRPr/>
          </a:p>
          <a:p>
            <a:pPr indent="0" lvl="0" marL="0" rtl="0" algn="l">
              <a:spcBef>
                <a:spcPts val="0"/>
              </a:spcBef>
              <a:spcAft>
                <a:spcPts val="0"/>
              </a:spcAft>
              <a:buNone/>
            </a:pPr>
            <a:r>
              <a:rPr lang="en"/>
              <a:t>We now have learning rate hyperparameter (similar to stepsize), doesn’t have to be constant.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Surfaces</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Some loss surfaces are have “nice” geometries and optimization should be simple (convex optimization). With deep learning, we are optimizing highly non-convex surfaces composed of non-linear functions. These surfaces are not simple.</a:t>
            </a:r>
            <a:endParaRPr/>
          </a:p>
        </p:txBody>
      </p:sp>
      <p:pic>
        <p:nvPicPr>
          <p:cNvPr id="153" name="Google Shape;153;p28"/>
          <p:cNvPicPr preferRelativeResize="0"/>
          <p:nvPr/>
        </p:nvPicPr>
        <p:blipFill rotWithShape="1">
          <a:blip r:embed="rId3">
            <a:alphaModFix/>
          </a:blip>
          <a:srcRect b="0" l="48474" r="0" t="0"/>
          <a:stretch/>
        </p:blipFill>
        <p:spPr>
          <a:xfrm>
            <a:off x="955625" y="2514525"/>
            <a:ext cx="2415200" cy="2256650"/>
          </a:xfrm>
          <a:prstGeom prst="rect">
            <a:avLst/>
          </a:prstGeom>
          <a:noFill/>
          <a:ln>
            <a:noFill/>
          </a:ln>
        </p:spPr>
      </p:pic>
      <p:pic>
        <p:nvPicPr>
          <p:cNvPr id="154" name="Google Shape;154;p28"/>
          <p:cNvPicPr preferRelativeResize="0"/>
          <p:nvPr/>
        </p:nvPicPr>
        <p:blipFill>
          <a:blip r:embed="rId4">
            <a:alphaModFix/>
          </a:blip>
          <a:stretch>
            <a:fillRect/>
          </a:stretch>
        </p:blipFill>
        <p:spPr>
          <a:xfrm>
            <a:off x="4267650" y="2716821"/>
            <a:ext cx="4094025" cy="185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Loss Surfaces</a:t>
            </a:r>
            <a:endParaRPr/>
          </a:p>
        </p:txBody>
      </p:sp>
      <p:sp>
        <p:nvSpPr>
          <p:cNvPr id="160" name="Google Shape;160;p29"/>
          <p:cNvSpPr txBox="1"/>
          <p:nvPr>
            <p:ph idx="1" type="body"/>
          </p:nvPr>
        </p:nvSpPr>
        <p:spPr>
          <a:xfrm>
            <a:off x="311700" y="1152475"/>
            <a:ext cx="3045300" cy="158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Ill-conditioning</a:t>
            </a:r>
            <a:endParaRPr/>
          </a:p>
          <a:p>
            <a:pPr indent="-342900" lvl="0" marL="457200" rtl="0" algn="l">
              <a:spcBef>
                <a:spcPts val="0"/>
              </a:spcBef>
              <a:spcAft>
                <a:spcPts val="0"/>
              </a:spcAft>
              <a:buSzPts val="1800"/>
              <a:buChar char="●"/>
            </a:pPr>
            <a:r>
              <a:rPr lang="en"/>
              <a:t>Local minima</a:t>
            </a:r>
            <a:endParaRPr/>
          </a:p>
          <a:p>
            <a:pPr indent="-342900" lvl="0" marL="457200" rtl="0" algn="l">
              <a:spcBef>
                <a:spcPts val="0"/>
              </a:spcBef>
              <a:spcAft>
                <a:spcPts val="0"/>
              </a:spcAft>
              <a:buSzPts val="1800"/>
              <a:buChar char="●"/>
            </a:pPr>
            <a:r>
              <a:rPr lang="en"/>
              <a:t>Saddle nodes</a:t>
            </a:r>
            <a:endParaRPr/>
          </a:p>
          <a:p>
            <a:pPr indent="-342900" lvl="0" marL="457200" rtl="0" algn="l">
              <a:spcBef>
                <a:spcPts val="0"/>
              </a:spcBef>
              <a:spcAft>
                <a:spcPts val="0"/>
              </a:spcAft>
              <a:buSzPts val="1800"/>
              <a:buChar char="●"/>
            </a:pPr>
            <a:r>
              <a:rPr lang="en"/>
              <a:t>Plateaus</a:t>
            </a:r>
            <a:endParaRPr/>
          </a:p>
        </p:txBody>
      </p:sp>
      <p:pic>
        <p:nvPicPr>
          <p:cNvPr id="161" name="Google Shape;161;p29"/>
          <p:cNvPicPr preferRelativeResize="0"/>
          <p:nvPr/>
        </p:nvPicPr>
        <p:blipFill>
          <a:blip r:embed="rId3">
            <a:alphaModFix/>
          </a:blip>
          <a:stretch>
            <a:fillRect/>
          </a:stretch>
        </p:blipFill>
        <p:spPr>
          <a:xfrm>
            <a:off x="5361925" y="445025"/>
            <a:ext cx="2864500" cy="2291600"/>
          </a:xfrm>
          <a:prstGeom prst="rect">
            <a:avLst/>
          </a:prstGeom>
          <a:noFill/>
          <a:ln>
            <a:noFill/>
          </a:ln>
        </p:spPr>
      </p:pic>
      <p:pic>
        <p:nvPicPr>
          <p:cNvPr id="162" name="Google Shape;162;p29"/>
          <p:cNvPicPr preferRelativeResize="0"/>
          <p:nvPr/>
        </p:nvPicPr>
        <p:blipFill>
          <a:blip r:embed="rId4">
            <a:alphaModFix/>
          </a:blip>
          <a:stretch>
            <a:fillRect/>
          </a:stretch>
        </p:blipFill>
        <p:spPr>
          <a:xfrm>
            <a:off x="694450" y="2829250"/>
            <a:ext cx="3276600" cy="2152650"/>
          </a:xfrm>
          <a:prstGeom prst="rect">
            <a:avLst/>
          </a:prstGeom>
          <a:noFill/>
          <a:ln>
            <a:noFill/>
          </a:ln>
        </p:spPr>
      </p:pic>
      <p:pic>
        <p:nvPicPr>
          <p:cNvPr id="163" name="Google Shape;163;p29"/>
          <p:cNvPicPr preferRelativeResize="0"/>
          <p:nvPr/>
        </p:nvPicPr>
        <p:blipFill>
          <a:blip r:embed="rId5">
            <a:alphaModFix/>
          </a:blip>
          <a:stretch>
            <a:fillRect/>
          </a:stretch>
        </p:blipFill>
        <p:spPr>
          <a:xfrm>
            <a:off x="4844750" y="2829250"/>
            <a:ext cx="3898855" cy="2152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a:t>
            </a:r>
            <a:endParaRPr/>
          </a:p>
        </p:txBody>
      </p:sp>
      <p:pic>
        <p:nvPicPr>
          <p:cNvPr id="169" name="Google Shape;169;p30"/>
          <p:cNvPicPr preferRelativeResize="0"/>
          <p:nvPr/>
        </p:nvPicPr>
        <p:blipFill>
          <a:blip r:embed="rId3">
            <a:alphaModFix/>
          </a:blip>
          <a:stretch>
            <a:fillRect/>
          </a:stretch>
        </p:blipFill>
        <p:spPr>
          <a:xfrm>
            <a:off x="545900" y="1104900"/>
            <a:ext cx="3409950" cy="2933700"/>
          </a:xfrm>
          <a:prstGeom prst="rect">
            <a:avLst/>
          </a:prstGeom>
          <a:noFill/>
          <a:ln>
            <a:noFill/>
          </a:ln>
        </p:spPr>
      </p:pic>
      <p:pic>
        <p:nvPicPr>
          <p:cNvPr id="170" name="Google Shape;170;p30"/>
          <p:cNvPicPr preferRelativeResize="0"/>
          <p:nvPr/>
        </p:nvPicPr>
        <p:blipFill>
          <a:blip r:embed="rId4">
            <a:alphaModFix/>
          </a:blip>
          <a:stretch>
            <a:fillRect/>
          </a:stretch>
        </p:blipFill>
        <p:spPr>
          <a:xfrm>
            <a:off x="4824975" y="1104888"/>
            <a:ext cx="2838500" cy="2713275"/>
          </a:xfrm>
          <a:prstGeom prst="rect">
            <a:avLst/>
          </a:prstGeom>
          <a:noFill/>
          <a:ln>
            <a:noFill/>
          </a:ln>
        </p:spPr>
      </p:pic>
      <p:sp>
        <p:nvSpPr>
          <p:cNvPr id="171" name="Google Shape;171;p30"/>
          <p:cNvSpPr txBox="1"/>
          <p:nvPr/>
        </p:nvSpPr>
        <p:spPr>
          <a:xfrm>
            <a:off x="311700" y="4057725"/>
            <a:ext cx="8165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curvature is stronger in some dimensions than others, the gradient is dominated by one direction, leading to oscillatory behavior. This is wasteful and also causes us to move </a:t>
            </a:r>
            <a:r>
              <a:rPr b="1" lang="en"/>
              <a:t>very</a:t>
            </a:r>
            <a:r>
              <a:rPr lang="en"/>
              <a:t> slowly in the other dimensions.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a:t>
            </a:r>
            <a:endParaRPr/>
          </a:p>
        </p:txBody>
      </p:sp>
      <p:pic>
        <p:nvPicPr>
          <p:cNvPr id="177" name="Google Shape;177;p31"/>
          <p:cNvPicPr preferRelativeResize="0"/>
          <p:nvPr/>
        </p:nvPicPr>
        <p:blipFill>
          <a:blip r:embed="rId3">
            <a:alphaModFix/>
          </a:blip>
          <a:stretch>
            <a:fillRect/>
          </a:stretch>
        </p:blipFill>
        <p:spPr>
          <a:xfrm>
            <a:off x="545900" y="1104900"/>
            <a:ext cx="3409950" cy="2933700"/>
          </a:xfrm>
          <a:prstGeom prst="rect">
            <a:avLst/>
          </a:prstGeom>
          <a:noFill/>
          <a:ln>
            <a:noFill/>
          </a:ln>
        </p:spPr>
      </p:pic>
      <p:pic>
        <p:nvPicPr>
          <p:cNvPr id="178" name="Google Shape;178;p31"/>
          <p:cNvPicPr preferRelativeResize="0"/>
          <p:nvPr/>
        </p:nvPicPr>
        <p:blipFill>
          <a:blip r:embed="rId4">
            <a:alphaModFix/>
          </a:blip>
          <a:stretch>
            <a:fillRect/>
          </a:stretch>
        </p:blipFill>
        <p:spPr>
          <a:xfrm>
            <a:off x="4824975" y="1104888"/>
            <a:ext cx="2838500" cy="2713275"/>
          </a:xfrm>
          <a:prstGeom prst="rect">
            <a:avLst/>
          </a:prstGeom>
          <a:noFill/>
          <a:ln>
            <a:noFill/>
          </a:ln>
        </p:spPr>
      </p:pic>
      <p:sp>
        <p:nvSpPr>
          <p:cNvPr id="179" name="Google Shape;179;p31"/>
          <p:cNvSpPr txBox="1"/>
          <p:nvPr/>
        </p:nvSpPr>
        <p:spPr>
          <a:xfrm>
            <a:off x="311700" y="4057725"/>
            <a:ext cx="8165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Methods that incorporate </a:t>
            </a:r>
            <a:r>
              <a:rPr b="1" lang="en"/>
              <a:t>momentum</a:t>
            </a:r>
            <a:r>
              <a:rPr lang="en"/>
              <a:t> seek to use not just the instantaneous gradient, but also the past gradients of previous locations visited.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in Neural Networks - two ingredients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Arbitrarily</a:t>
            </a:r>
            <a:r>
              <a:rPr lang="en"/>
              <a:t> complicated functions can be optimized using </a:t>
            </a:r>
            <a:r>
              <a:rPr b="1" lang="en"/>
              <a:t>Gradient Descent</a:t>
            </a:r>
            <a:endParaRPr b="1"/>
          </a:p>
          <a:p>
            <a:pPr indent="-317500" lvl="1" marL="914400" rtl="0" algn="l">
              <a:spcBef>
                <a:spcPts val="0"/>
              </a:spcBef>
              <a:spcAft>
                <a:spcPts val="0"/>
              </a:spcAft>
              <a:buSzPts val="1400"/>
              <a:buChar char="○"/>
            </a:pPr>
            <a:r>
              <a:rPr lang="en"/>
              <a:t>An iterative algorithm that only depends on being to calculate the local gradient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With Neural Networks, the way we compute gradients of our Loss function is known as the </a:t>
            </a:r>
            <a:r>
              <a:rPr b="1" lang="en"/>
              <a:t>Backpropagation Algorithm</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a:t>
            </a:r>
            <a:endParaRPr/>
          </a:p>
        </p:txBody>
      </p:sp>
      <p:sp>
        <p:nvSpPr>
          <p:cNvPr id="185" name="Google Shape;185;p32"/>
          <p:cNvSpPr txBox="1"/>
          <p:nvPr/>
        </p:nvSpPr>
        <p:spPr>
          <a:xfrm>
            <a:off x="311700" y="1333975"/>
            <a:ext cx="3520800" cy="284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Keep track of a velocity vector that indicates the direction you were recently moving</a:t>
            </a:r>
            <a:endParaRPr/>
          </a:p>
          <a:p>
            <a:pPr indent="-317500" lvl="1" marL="914400" rtl="0" algn="l">
              <a:spcBef>
                <a:spcPts val="0"/>
              </a:spcBef>
              <a:spcAft>
                <a:spcPts val="0"/>
              </a:spcAft>
              <a:buSzPts val="1400"/>
              <a:buChar char="○"/>
            </a:pPr>
            <a:r>
              <a:rPr lang="en"/>
              <a:t>Over time, the velocity vector sums up all the previous gradients</a:t>
            </a:r>
            <a:endParaRPr/>
          </a:p>
          <a:p>
            <a:pPr indent="-317500" lvl="0" marL="457200" rtl="0" algn="l">
              <a:spcBef>
                <a:spcPts val="0"/>
              </a:spcBef>
              <a:spcAft>
                <a:spcPts val="0"/>
              </a:spcAft>
              <a:buSzPts val="1400"/>
              <a:buChar char="●"/>
            </a:pPr>
            <a:r>
              <a:rPr lang="en"/>
              <a:t>Now the update is not simply a step in the direction down the gradient</a:t>
            </a:r>
            <a:endParaRPr/>
          </a:p>
          <a:p>
            <a:pPr indent="-317500" lvl="0" marL="457200" rtl="0" algn="l">
              <a:spcBef>
                <a:spcPts val="0"/>
              </a:spcBef>
              <a:spcAft>
                <a:spcPts val="0"/>
              </a:spcAft>
              <a:buSzPts val="1400"/>
              <a:buChar char="●"/>
            </a:pPr>
            <a:r>
              <a:rPr lang="en"/>
              <a:t>The update is a weighted sum of the gradient and the previous direction of motion</a:t>
            </a:r>
            <a:endParaRPr/>
          </a:p>
        </p:txBody>
      </p:sp>
      <p:pic>
        <p:nvPicPr>
          <p:cNvPr id="186" name="Google Shape;186;p32"/>
          <p:cNvPicPr preferRelativeResize="0"/>
          <p:nvPr/>
        </p:nvPicPr>
        <p:blipFill>
          <a:blip r:embed="rId3">
            <a:alphaModFix/>
          </a:blip>
          <a:stretch>
            <a:fillRect/>
          </a:stretch>
        </p:blipFill>
        <p:spPr>
          <a:xfrm>
            <a:off x="4572000" y="1545750"/>
            <a:ext cx="3400425" cy="171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Momentum </a:t>
            </a:r>
            <a:endParaRPr/>
          </a:p>
        </p:txBody>
      </p:sp>
      <p:pic>
        <p:nvPicPr>
          <p:cNvPr id="192" name="Google Shape;192;p33"/>
          <p:cNvPicPr preferRelativeResize="0"/>
          <p:nvPr/>
        </p:nvPicPr>
        <p:blipFill>
          <a:blip r:embed="rId3">
            <a:alphaModFix/>
          </a:blip>
          <a:stretch>
            <a:fillRect/>
          </a:stretch>
        </p:blipFill>
        <p:spPr>
          <a:xfrm>
            <a:off x="433475" y="1282550"/>
            <a:ext cx="8067675" cy="303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a:t>
            </a:r>
            <a:endParaRPr/>
          </a:p>
        </p:txBody>
      </p:sp>
      <p:sp>
        <p:nvSpPr>
          <p:cNvPr id="198" name="Google Shape;198;p34"/>
          <p:cNvSpPr txBox="1"/>
          <p:nvPr/>
        </p:nvSpPr>
        <p:spPr>
          <a:xfrm>
            <a:off x="311700" y="1333975"/>
            <a:ext cx="8165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 can be seen as creating an exponentially-weighted combination of all previous iterations. </a:t>
            </a:r>
            <a:endParaRPr/>
          </a:p>
        </p:txBody>
      </p:sp>
      <p:pic>
        <p:nvPicPr>
          <p:cNvPr id="199" name="Google Shape;199;p34"/>
          <p:cNvPicPr preferRelativeResize="0"/>
          <p:nvPr/>
        </p:nvPicPr>
        <p:blipFill>
          <a:blip r:embed="rId3">
            <a:alphaModFix/>
          </a:blip>
          <a:stretch>
            <a:fillRect/>
          </a:stretch>
        </p:blipFill>
        <p:spPr>
          <a:xfrm>
            <a:off x="2771775" y="2005000"/>
            <a:ext cx="3600450" cy="1133475"/>
          </a:xfrm>
          <a:prstGeom prst="rect">
            <a:avLst/>
          </a:prstGeom>
          <a:noFill/>
          <a:ln>
            <a:noFill/>
          </a:ln>
        </p:spPr>
      </p:pic>
      <p:pic>
        <p:nvPicPr>
          <p:cNvPr id="200" name="Google Shape;200;p34"/>
          <p:cNvPicPr preferRelativeResize="0"/>
          <p:nvPr/>
        </p:nvPicPr>
        <p:blipFill>
          <a:blip r:embed="rId4">
            <a:alphaModFix/>
          </a:blip>
          <a:stretch>
            <a:fillRect/>
          </a:stretch>
        </p:blipFill>
        <p:spPr>
          <a:xfrm>
            <a:off x="2228850" y="3867175"/>
            <a:ext cx="4686300" cy="847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a:t>
            </a:r>
            <a:endParaRPr/>
          </a:p>
        </p:txBody>
      </p:sp>
      <p:sp>
        <p:nvSpPr>
          <p:cNvPr id="206" name="Google Shape;206;p35"/>
          <p:cNvSpPr txBox="1"/>
          <p:nvPr/>
        </p:nvSpPr>
        <p:spPr>
          <a:xfrm>
            <a:off x="311700" y="1333975"/>
            <a:ext cx="8165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 can be seen as creating an exponentially-weighted combination of all previous iterations. </a:t>
            </a:r>
            <a:endParaRPr/>
          </a:p>
        </p:txBody>
      </p:sp>
      <p:pic>
        <p:nvPicPr>
          <p:cNvPr id="207" name="Google Shape;207;p35"/>
          <p:cNvPicPr preferRelativeResize="0"/>
          <p:nvPr/>
        </p:nvPicPr>
        <p:blipFill>
          <a:blip r:embed="rId3">
            <a:alphaModFix/>
          </a:blip>
          <a:stretch>
            <a:fillRect/>
          </a:stretch>
        </p:blipFill>
        <p:spPr>
          <a:xfrm>
            <a:off x="2228850" y="1979800"/>
            <a:ext cx="4686300" cy="847725"/>
          </a:xfrm>
          <a:prstGeom prst="rect">
            <a:avLst/>
          </a:prstGeom>
          <a:noFill/>
          <a:ln>
            <a:noFill/>
          </a:ln>
        </p:spPr>
      </p:pic>
      <p:pic>
        <p:nvPicPr>
          <p:cNvPr id="208" name="Google Shape;208;p35"/>
          <p:cNvPicPr preferRelativeResize="0"/>
          <p:nvPr/>
        </p:nvPicPr>
        <p:blipFill>
          <a:blip r:embed="rId4">
            <a:alphaModFix/>
          </a:blip>
          <a:stretch>
            <a:fillRect/>
          </a:stretch>
        </p:blipFill>
        <p:spPr>
          <a:xfrm>
            <a:off x="2228838" y="3181625"/>
            <a:ext cx="4543425" cy="647700"/>
          </a:xfrm>
          <a:prstGeom prst="rect">
            <a:avLst/>
          </a:prstGeom>
          <a:noFill/>
          <a:ln>
            <a:noFill/>
          </a:ln>
        </p:spPr>
      </p:pic>
      <p:sp>
        <p:nvSpPr>
          <p:cNvPr id="209" name="Google Shape;209;p35"/>
          <p:cNvSpPr/>
          <p:nvPr/>
        </p:nvSpPr>
        <p:spPr>
          <a:xfrm>
            <a:off x="3184075" y="3188875"/>
            <a:ext cx="23052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5"/>
          <p:cNvSpPr txBox="1"/>
          <p:nvPr/>
        </p:nvSpPr>
        <p:spPr>
          <a:xfrm>
            <a:off x="3797500" y="3713400"/>
            <a:ext cx="1224600" cy="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present</a:t>
            </a:r>
            <a:endParaRPr b="1">
              <a:solidFill>
                <a:srgbClr val="0000FF"/>
              </a:solidFill>
            </a:endParaRPr>
          </a:p>
        </p:txBody>
      </p:sp>
      <p:sp>
        <p:nvSpPr>
          <p:cNvPr id="211" name="Google Shape;211;p35"/>
          <p:cNvSpPr/>
          <p:nvPr/>
        </p:nvSpPr>
        <p:spPr>
          <a:xfrm>
            <a:off x="5756950" y="3219125"/>
            <a:ext cx="10152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5"/>
          <p:cNvSpPr txBox="1"/>
          <p:nvPr/>
        </p:nvSpPr>
        <p:spPr>
          <a:xfrm>
            <a:off x="5833150" y="3713400"/>
            <a:ext cx="1224600" cy="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past</a:t>
            </a:r>
            <a:endParaRPr b="1">
              <a:solidFill>
                <a:srgbClr val="FF0000"/>
              </a:solidFill>
            </a:endParaRPr>
          </a:p>
        </p:txBody>
      </p:sp>
      <p:sp>
        <p:nvSpPr>
          <p:cNvPr id="213" name="Google Shape;213;p35"/>
          <p:cNvSpPr txBox="1"/>
          <p:nvPr/>
        </p:nvSpPr>
        <p:spPr>
          <a:xfrm>
            <a:off x="2228850" y="3741925"/>
            <a:ext cx="1224600" cy="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future</a:t>
            </a:r>
            <a:endParaRPr b="1">
              <a:solidFill>
                <a:srgbClr val="6AA84F"/>
              </a:solidFill>
            </a:endParaRPr>
          </a:p>
        </p:txBody>
      </p:sp>
      <p:sp>
        <p:nvSpPr>
          <p:cNvPr id="214" name="Google Shape;214;p35"/>
          <p:cNvSpPr/>
          <p:nvPr/>
        </p:nvSpPr>
        <p:spPr>
          <a:xfrm>
            <a:off x="2305200" y="3188875"/>
            <a:ext cx="441300" cy="5727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a:t>
            </a:r>
            <a:endParaRPr/>
          </a:p>
        </p:txBody>
      </p:sp>
      <p:sp>
        <p:nvSpPr>
          <p:cNvPr id="220" name="Google Shape;220;p36"/>
          <p:cNvSpPr txBox="1"/>
          <p:nvPr/>
        </p:nvSpPr>
        <p:spPr>
          <a:xfrm>
            <a:off x="311700" y="1333975"/>
            <a:ext cx="8165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 can be seen as creating an exponentially-weighted combination of all previous iterations. </a:t>
            </a:r>
            <a:endParaRPr/>
          </a:p>
        </p:txBody>
      </p:sp>
      <p:pic>
        <p:nvPicPr>
          <p:cNvPr id="221" name="Google Shape;221;p36"/>
          <p:cNvPicPr preferRelativeResize="0"/>
          <p:nvPr/>
        </p:nvPicPr>
        <p:blipFill>
          <a:blip r:embed="rId3">
            <a:alphaModFix/>
          </a:blip>
          <a:stretch>
            <a:fillRect/>
          </a:stretch>
        </p:blipFill>
        <p:spPr>
          <a:xfrm>
            <a:off x="2228838" y="1810025"/>
            <a:ext cx="4543425" cy="647700"/>
          </a:xfrm>
          <a:prstGeom prst="rect">
            <a:avLst/>
          </a:prstGeom>
          <a:noFill/>
          <a:ln>
            <a:noFill/>
          </a:ln>
        </p:spPr>
      </p:pic>
      <p:sp>
        <p:nvSpPr>
          <p:cNvPr id="222" name="Google Shape;222;p36"/>
          <p:cNvSpPr/>
          <p:nvPr/>
        </p:nvSpPr>
        <p:spPr>
          <a:xfrm>
            <a:off x="3184075" y="1817275"/>
            <a:ext cx="23052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6"/>
          <p:cNvSpPr txBox="1"/>
          <p:nvPr/>
        </p:nvSpPr>
        <p:spPr>
          <a:xfrm>
            <a:off x="3797500" y="2341800"/>
            <a:ext cx="1224600" cy="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present</a:t>
            </a:r>
            <a:endParaRPr b="1">
              <a:solidFill>
                <a:srgbClr val="0000FF"/>
              </a:solidFill>
            </a:endParaRPr>
          </a:p>
        </p:txBody>
      </p:sp>
      <p:sp>
        <p:nvSpPr>
          <p:cNvPr id="224" name="Google Shape;224;p36"/>
          <p:cNvSpPr/>
          <p:nvPr/>
        </p:nvSpPr>
        <p:spPr>
          <a:xfrm>
            <a:off x="5756950" y="1847525"/>
            <a:ext cx="10152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6"/>
          <p:cNvSpPr txBox="1"/>
          <p:nvPr/>
        </p:nvSpPr>
        <p:spPr>
          <a:xfrm>
            <a:off x="5833150" y="2341800"/>
            <a:ext cx="1224600" cy="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past</a:t>
            </a:r>
            <a:endParaRPr b="1">
              <a:solidFill>
                <a:srgbClr val="FF0000"/>
              </a:solidFill>
            </a:endParaRPr>
          </a:p>
        </p:txBody>
      </p:sp>
      <p:sp>
        <p:nvSpPr>
          <p:cNvPr id="226" name="Google Shape;226;p36"/>
          <p:cNvSpPr txBox="1"/>
          <p:nvPr/>
        </p:nvSpPr>
        <p:spPr>
          <a:xfrm>
            <a:off x="2228850" y="2370325"/>
            <a:ext cx="1224600" cy="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future</a:t>
            </a:r>
            <a:endParaRPr b="1">
              <a:solidFill>
                <a:srgbClr val="6AA84F"/>
              </a:solidFill>
            </a:endParaRPr>
          </a:p>
        </p:txBody>
      </p:sp>
      <p:sp>
        <p:nvSpPr>
          <p:cNvPr id="227" name="Google Shape;227;p36"/>
          <p:cNvSpPr/>
          <p:nvPr/>
        </p:nvSpPr>
        <p:spPr>
          <a:xfrm>
            <a:off x="2305200" y="1817275"/>
            <a:ext cx="441300" cy="5727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36"/>
          <p:cNvPicPr preferRelativeResize="0"/>
          <p:nvPr/>
        </p:nvPicPr>
        <p:blipFill>
          <a:blip r:embed="rId4">
            <a:alphaModFix/>
          </a:blip>
          <a:stretch>
            <a:fillRect/>
          </a:stretch>
        </p:blipFill>
        <p:spPr>
          <a:xfrm>
            <a:off x="1189725" y="2786638"/>
            <a:ext cx="5448300" cy="514350"/>
          </a:xfrm>
          <a:prstGeom prst="rect">
            <a:avLst/>
          </a:prstGeom>
          <a:noFill/>
          <a:ln>
            <a:noFill/>
          </a:ln>
        </p:spPr>
      </p:pic>
      <p:pic>
        <p:nvPicPr>
          <p:cNvPr id="229" name="Google Shape;229;p36"/>
          <p:cNvPicPr preferRelativeResize="0"/>
          <p:nvPr/>
        </p:nvPicPr>
        <p:blipFill>
          <a:blip r:embed="rId5">
            <a:alphaModFix/>
          </a:blip>
          <a:stretch>
            <a:fillRect/>
          </a:stretch>
        </p:blipFill>
        <p:spPr>
          <a:xfrm>
            <a:off x="1262888" y="3291225"/>
            <a:ext cx="5686425" cy="619125"/>
          </a:xfrm>
          <a:prstGeom prst="rect">
            <a:avLst/>
          </a:prstGeom>
          <a:noFill/>
          <a:ln>
            <a:noFill/>
          </a:ln>
        </p:spPr>
      </p:pic>
      <p:pic>
        <p:nvPicPr>
          <p:cNvPr id="230" name="Google Shape;230;p36"/>
          <p:cNvPicPr preferRelativeResize="0"/>
          <p:nvPr/>
        </p:nvPicPr>
        <p:blipFill>
          <a:blip r:embed="rId6">
            <a:alphaModFix/>
          </a:blip>
          <a:stretch>
            <a:fillRect/>
          </a:stretch>
        </p:blipFill>
        <p:spPr>
          <a:xfrm>
            <a:off x="1262888" y="3852525"/>
            <a:ext cx="5457825" cy="571500"/>
          </a:xfrm>
          <a:prstGeom prst="rect">
            <a:avLst/>
          </a:prstGeom>
          <a:noFill/>
          <a:ln>
            <a:noFill/>
          </a:ln>
        </p:spPr>
      </p:pic>
      <p:pic>
        <p:nvPicPr>
          <p:cNvPr id="231" name="Google Shape;231;p36"/>
          <p:cNvPicPr preferRelativeResize="0"/>
          <p:nvPr/>
        </p:nvPicPr>
        <p:blipFill>
          <a:blip r:embed="rId7">
            <a:alphaModFix/>
          </a:blip>
          <a:stretch>
            <a:fillRect/>
          </a:stretch>
        </p:blipFill>
        <p:spPr>
          <a:xfrm>
            <a:off x="2651625" y="4347825"/>
            <a:ext cx="2908975" cy="7392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a:t>
            </a:r>
            <a:endParaRPr/>
          </a:p>
        </p:txBody>
      </p:sp>
      <p:sp>
        <p:nvSpPr>
          <p:cNvPr id="237" name="Google Shape;237;p37"/>
          <p:cNvSpPr txBox="1"/>
          <p:nvPr/>
        </p:nvSpPr>
        <p:spPr>
          <a:xfrm>
            <a:off x="311700" y="1333975"/>
            <a:ext cx="8165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Momentum methods can be seen as creating an exponentially-weighted combination of all previous iterations. </a:t>
            </a:r>
            <a:endParaRPr/>
          </a:p>
        </p:txBody>
      </p:sp>
      <p:pic>
        <p:nvPicPr>
          <p:cNvPr id="238" name="Google Shape;238;p37"/>
          <p:cNvPicPr preferRelativeResize="0"/>
          <p:nvPr/>
        </p:nvPicPr>
        <p:blipFill>
          <a:blip r:embed="rId3">
            <a:alphaModFix/>
          </a:blip>
          <a:stretch>
            <a:fillRect/>
          </a:stretch>
        </p:blipFill>
        <p:spPr>
          <a:xfrm>
            <a:off x="2228838" y="1810025"/>
            <a:ext cx="4543425" cy="647700"/>
          </a:xfrm>
          <a:prstGeom prst="rect">
            <a:avLst/>
          </a:prstGeom>
          <a:noFill/>
          <a:ln>
            <a:noFill/>
          </a:ln>
        </p:spPr>
      </p:pic>
      <p:sp>
        <p:nvSpPr>
          <p:cNvPr id="239" name="Google Shape;239;p37"/>
          <p:cNvSpPr/>
          <p:nvPr/>
        </p:nvSpPr>
        <p:spPr>
          <a:xfrm>
            <a:off x="3184075" y="1817275"/>
            <a:ext cx="2305200" cy="572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txBox="1"/>
          <p:nvPr/>
        </p:nvSpPr>
        <p:spPr>
          <a:xfrm>
            <a:off x="3797500" y="2341800"/>
            <a:ext cx="1224600" cy="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present</a:t>
            </a:r>
            <a:endParaRPr b="1">
              <a:solidFill>
                <a:srgbClr val="0000FF"/>
              </a:solidFill>
            </a:endParaRPr>
          </a:p>
        </p:txBody>
      </p:sp>
      <p:sp>
        <p:nvSpPr>
          <p:cNvPr id="241" name="Google Shape;241;p37"/>
          <p:cNvSpPr/>
          <p:nvPr/>
        </p:nvSpPr>
        <p:spPr>
          <a:xfrm>
            <a:off x="5756950" y="1847525"/>
            <a:ext cx="10152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txBox="1"/>
          <p:nvPr/>
        </p:nvSpPr>
        <p:spPr>
          <a:xfrm>
            <a:off x="5833150" y="2341800"/>
            <a:ext cx="1224600" cy="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past</a:t>
            </a:r>
            <a:endParaRPr b="1">
              <a:solidFill>
                <a:srgbClr val="FF0000"/>
              </a:solidFill>
            </a:endParaRPr>
          </a:p>
        </p:txBody>
      </p:sp>
      <p:sp>
        <p:nvSpPr>
          <p:cNvPr id="243" name="Google Shape;243;p37"/>
          <p:cNvSpPr txBox="1"/>
          <p:nvPr/>
        </p:nvSpPr>
        <p:spPr>
          <a:xfrm>
            <a:off x="2228850" y="2370325"/>
            <a:ext cx="1224600" cy="1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future</a:t>
            </a:r>
            <a:endParaRPr b="1">
              <a:solidFill>
                <a:srgbClr val="6AA84F"/>
              </a:solidFill>
            </a:endParaRPr>
          </a:p>
        </p:txBody>
      </p:sp>
      <p:sp>
        <p:nvSpPr>
          <p:cNvPr id="244" name="Google Shape;244;p37"/>
          <p:cNvSpPr/>
          <p:nvPr/>
        </p:nvSpPr>
        <p:spPr>
          <a:xfrm>
            <a:off x="2305200" y="1817275"/>
            <a:ext cx="441300" cy="5727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37"/>
          <p:cNvPicPr preferRelativeResize="0"/>
          <p:nvPr/>
        </p:nvPicPr>
        <p:blipFill>
          <a:blip r:embed="rId4">
            <a:alphaModFix/>
          </a:blip>
          <a:stretch>
            <a:fillRect/>
          </a:stretch>
        </p:blipFill>
        <p:spPr>
          <a:xfrm>
            <a:off x="1838325" y="3852525"/>
            <a:ext cx="5324475" cy="1019175"/>
          </a:xfrm>
          <a:prstGeom prst="rect">
            <a:avLst/>
          </a:prstGeom>
          <a:noFill/>
          <a:ln>
            <a:noFill/>
          </a:ln>
        </p:spPr>
      </p:pic>
      <p:sp>
        <p:nvSpPr>
          <p:cNvPr id="246" name="Google Shape;246;p37"/>
          <p:cNvSpPr/>
          <p:nvPr/>
        </p:nvSpPr>
        <p:spPr>
          <a:xfrm>
            <a:off x="2630500" y="3929100"/>
            <a:ext cx="2037600" cy="6477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4817950" y="3852525"/>
            <a:ext cx="1954200" cy="892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1914525" y="3966600"/>
            <a:ext cx="441300" cy="5727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37"/>
          <p:cNvPicPr preferRelativeResize="0"/>
          <p:nvPr/>
        </p:nvPicPr>
        <p:blipFill>
          <a:blip r:embed="rId5">
            <a:alphaModFix/>
          </a:blip>
          <a:stretch>
            <a:fillRect/>
          </a:stretch>
        </p:blipFill>
        <p:spPr>
          <a:xfrm>
            <a:off x="2776538" y="2776363"/>
            <a:ext cx="3448050" cy="876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Adaptive Methods</a:t>
            </a:r>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now, we will focus on gradient descent and momentum. But many newer methods are used in practice, and these methods build upon the same principles but with adaptive learning rates and other innovations. </a:t>
            </a:r>
            <a:endParaRPr/>
          </a:p>
          <a:p>
            <a:pPr indent="-342900" lvl="0" marL="457200" rtl="0" algn="l">
              <a:spcBef>
                <a:spcPts val="1600"/>
              </a:spcBef>
              <a:spcAft>
                <a:spcPts val="0"/>
              </a:spcAft>
              <a:buSzPts val="1800"/>
              <a:buChar char="●"/>
            </a:pPr>
            <a:r>
              <a:rPr lang="en"/>
              <a:t>AdaGrad</a:t>
            </a:r>
            <a:endParaRPr/>
          </a:p>
          <a:p>
            <a:pPr indent="-342900" lvl="0" marL="457200" rtl="0" algn="l">
              <a:spcBef>
                <a:spcPts val="0"/>
              </a:spcBef>
              <a:spcAft>
                <a:spcPts val="0"/>
              </a:spcAft>
              <a:buSzPts val="1800"/>
              <a:buChar char="●"/>
            </a:pPr>
            <a:r>
              <a:rPr lang="en"/>
              <a:t>RMSProp</a:t>
            </a:r>
            <a:endParaRPr/>
          </a:p>
          <a:p>
            <a:pPr indent="-342900" lvl="0" marL="457200" rtl="0" algn="l">
              <a:spcBef>
                <a:spcPts val="0"/>
              </a:spcBef>
              <a:spcAft>
                <a:spcPts val="0"/>
              </a:spcAft>
              <a:buSzPts val="1800"/>
              <a:buChar char="●"/>
            </a:pPr>
            <a:r>
              <a:rPr lang="en"/>
              <a:t>Adam</a:t>
            </a:r>
            <a:endParaRPr/>
          </a:p>
          <a:p>
            <a:pPr indent="0" lvl="0" marL="0" rtl="0" algn="l">
              <a:spcBef>
                <a:spcPts val="1600"/>
              </a:spcBef>
              <a:spcAft>
                <a:spcPts val="1600"/>
              </a:spcAft>
              <a:buNone/>
            </a:pPr>
            <a:r>
              <a:rPr lang="en"/>
              <a:t>You can read about them in section 8.5 of Goodfellow to gain familiarity. We won’t dive into their details, but you might leverage them when using Keras or Tensorflow.</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 Order Methods</a:t>
            </a:r>
            <a:endParaRPr/>
          </a:p>
        </p:txBody>
      </p:sp>
      <p:sp>
        <p:nvSpPr>
          <p:cNvPr id="261" name="Google Shape;26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Methods that take into account the </a:t>
            </a:r>
            <a:r>
              <a:rPr b="1" lang="en"/>
              <a:t>curvature </a:t>
            </a:r>
            <a:r>
              <a:rPr lang="en"/>
              <a:t>of the Loss surface have the promise of more efficient optimization</a:t>
            </a:r>
            <a:endParaRPr/>
          </a:p>
          <a:p>
            <a:pPr indent="-342900" lvl="0" marL="457200" rtl="0" algn="l">
              <a:spcBef>
                <a:spcPts val="0"/>
              </a:spcBef>
              <a:spcAft>
                <a:spcPts val="0"/>
              </a:spcAft>
              <a:buSzPts val="1800"/>
              <a:buChar char="●"/>
            </a:pPr>
            <a:r>
              <a:rPr lang="en"/>
              <a:t>However, estimating the curvature (Hessian matrix) is quadratic in the number of parameters. For large models, this is impractical.</a:t>
            </a:r>
            <a:endParaRPr/>
          </a:p>
          <a:p>
            <a:pPr indent="-342900" lvl="0" marL="457200" rtl="0" algn="l">
              <a:spcBef>
                <a:spcPts val="0"/>
              </a:spcBef>
              <a:spcAft>
                <a:spcPts val="0"/>
              </a:spcAft>
              <a:buSzPts val="1800"/>
              <a:buChar char="●"/>
            </a:pPr>
            <a:r>
              <a:rPr lang="en"/>
              <a:t>Methods exist which aim to estimate curvature in linear time</a:t>
            </a:r>
            <a:endParaRPr/>
          </a:p>
          <a:p>
            <a:pPr indent="-342900" lvl="0" marL="457200" rtl="0" algn="l">
              <a:spcBef>
                <a:spcPts val="0"/>
              </a:spcBef>
              <a:spcAft>
                <a:spcPts val="0"/>
              </a:spcAft>
              <a:buSzPts val="1800"/>
              <a:buChar char="●"/>
            </a:pPr>
            <a:r>
              <a:rPr lang="en"/>
              <a:t>Chapter 8 of Goodfellow walks through several such ideas. Familiarize yourself with these concepts, but this topic is rare in practice today and is beyond what we need to discuss.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Gradient Descent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Training neural networks is achieved by finding the </a:t>
            </a:r>
            <a:r>
              <a:rPr b="1" lang="en"/>
              <a:t>model parameters</a:t>
            </a:r>
            <a:r>
              <a:rPr lang="en"/>
              <a:t> which minimize our designated </a:t>
            </a:r>
            <a:r>
              <a:rPr b="1" lang="en"/>
              <a:t>Loss function</a:t>
            </a:r>
            <a:endParaRPr b="1"/>
          </a:p>
          <a:p>
            <a:pPr indent="-317500" lvl="1" marL="914400" rtl="0" algn="l">
              <a:spcBef>
                <a:spcPts val="0"/>
              </a:spcBef>
              <a:spcAft>
                <a:spcPts val="0"/>
              </a:spcAft>
              <a:buSzPts val="1400"/>
              <a:buChar char="○"/>
            </a:pPr>
            <a:r>
              <a:rPr lang="en"/>
              <a:t>Loss functions</a:t>
            </a:r>
            <a:endParaRPr/>
          </a:p>
          <a:p>
            <a:pPr indent="-317500" lvl="2" marL="1371600" rtl="0" algn="l">
              <a:spcBef>
                <a:spcPts val="0"/>
              </a:spcBef>
              <a:spcAft>
                <a:spcPts val="0"/>
              </a:spcAft>
              <a:buSzPts val="1400"/>
              <a:buChar char="■"/>
            </a:pPr>
            <a:r>
              <a:rPr lang="en"/>
              <a:t>Remember, we get to choose this for our problem, but it is generally a measurement of how well our model is able to predict the actual observations. Might be squared-error loss for a regression task, might be cross-entropy for a classification task.</a:t>
            </a:r>
            <a:endParaRPr/>
          </a:p>
          <a:p>
            <a:pPr indent="-317500" lvl="1" marL="914400" rtl="0" algn="l">
              <a:spcBef>
                <a:spcPts val="0"/>
              </a:spcBef>
              <a:spcAft>
                <a:spcPts val="0"/>
              </a:spcAft>
              <a:buSzPts val="1400"/>
              <a:buChar char="○"/>
            </a:pPr>
            <a:r>
              <a:rPr lang="en"/>
              <a:t>Model parameters</a:t>
            </a:r>
            <a:endParaRPr/>
          </a:p>
          <a:p>
            <a:pPr indent="-317500" lvl="2" marL="1371600" rtl="0" algn="l">
              <a:spcBef>
                <a:spcPts val="0"/>
              </a:spcBef>
              <a:spcAft>
                <a:spcPts val="0"/>
              </a:spcAft>
              <a:buSzPts val="1400"/>
              <a:buChar char="■"/>
            </a:pPr>
            <a:r>
              <a:rPr lang="en"/>
              <a:t>These are the weights of the neural network. The generally don’t have interpretable meaning, unlike in Linear Regression.</a:t>
            </a:r>
            <a:endParaRPr/>
          </a:p>
          <a:p>
            <a:pPr indent="-317500" lvl="2" marL="1371600" rtl="0" algn="l">
              <a:spcBef>
                <a:spcPts val="0"/>
              </a:spcBef>
              <a:spcAft>
                <a:spcPts val="0"/>
              </a:spcAft>
              <a:buSzPts val="1400"/>
              <a:buChar char="■"/>
            </a:pPr>
            <a:r>
              <a:rPr lang="en"/>
              <a:t>Think of these are “tuning knobs” - depending on the setting of the knobs, a neural network can emulate many different functions. Our goal is to the find the setting that best captures relationships seen in our actual observations.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a:t>
            </a:r>
            <a:endParaRPr/>
          </a:p>
        </p:txBody>
      </p:sp>
      <p:sp>
        <p:nvSpPr>
          <p:cNvPr id="78" name="Google Shape;78;p17"/>
          <p:cNvSpPr txBox="1"/>
          <p:nvPr>
            <p:ph idx="1" type="body"/>
          </p:nvPr>
        </p:nvSpPr>
        <p:spPr>
          <a:xfrm>
            <a:off x="311700" y="1152475"/>
            <a:ext cx="8520600" cy="6510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1600"/>
              </a:spcAft>
              <a:buNone/>
            </a:pPr>
            <a:r>
              <a:rPr lang="en"/>
              <a:t>Finding the optima of a function - where the derivatives are zero</a:t>
            </a:r>
            <a:endParaRPr/>
          </a:p>
        </p:txBody>
      </p:sp>
      <p:pic>
        <p:nvPicPr>
          <p:cNvPr id="79" name="Google Shape;79;p17"/>
          <p:cNvPicPr preferRelativeResize="0"/>
          <p:nvPr/>
        </p:nvPicPr>
        <p:blipFill>
          <a:blip r:embed="rId3">
            <a:alphaModFix/>
          </a:blip>
          <a:stretch>
            <a:fillRect/>
          </a:stretch>
        </p:blipFill>
        <p:spPr>
          <a:xfrm>
            <a:off x="981550" y="2026150"/>
            <a:ext cx="3318750" cy="2313075"/>
          </a:xfrm>
          <a:prstGeom prst="rect">
            <a:avLst/>
          </a:prstGeom>
          <a:noFill/>
          <a:ln>
            <a:noFill/>
          </a:ln>
        </p:spPr>
      </p:pic>
      <p:pic>
        <p:nvPicPr>
          <p:cNvPr id="80" name="Google Shape;80;p17"/>
          <p:cNvPicPr preferRelativeResize="0"/>
          <p:nvPr/>
        </p:nvPicPr>
        <p:blipFill>
          <a:blip r:embed="rId4">
            <a:alphaModFix/>
          </a:blip>
          <a:stretch>
            <a:fillRect/>
          </a:stretch>
        </p:blipFill>
        <p:spPr>
          <a:xfrm>
            <a:off x="5014825" y="1938225"/>
            <a:ext cx="1895475" cy="197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a:t>
            </a:r>
            <a:endParaRPr/>
          </a:p>
        </p:txBody>
      </p:sp>
      <p:sp>
        <p:nvSpPr>
          <p:cNvPr id="86" name="Google Shape;86;p18"/>
          <p:cNvSpPr txBox="1"/>
          <p:nvPr>
            <p:ph idx="1" type="body"/>
          </p:nvPr>
        </p:nvSpPr>
        <p:spPr>
          <a:xfrm>
            <a:off x="311700" y="1152475"/>
            <a:ext cx="8640300" cy="2632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What if we have no analytical form for our function? We only have the ability to </a:t>
            </a:r>
            <a:r>
              <a:rPr lang="en"/>
              <a:t>evaluate</a:t>
            </a:r>
            <a:r>
              <a:rPr lang="en"/>
              <a:t> it for any given input </a:t>
            </a:r>
            <a:r>
              <a:rPr i="1" lang="en"/>
              <a:t>X, </a:t>
            </a:r>
            <a:r>
              <a:rPr lang="en"/>
              <a:t>what can we do?</a:t>
            </a:r>
            <a:endParaRPr/>
          </a:p>
          <a:p>
            <a:pPr indent="-342900" lvl="0" marL="457200" marR="0" rtl="0" algn="l">
              <a:lnSpc>
                <a:spcPct val="115000"/>
              </a:lnSpc>
              <a:spcBef>
                <a:spcPts val="0"/>
              </a:spcBef>
              <a:spcAft>
                <a:spcPts val="0"/>
              </a:spcAft>
              <a:buSzPts val="1800"/>
              <a:buChar char="●"/>
            </a:pPr>
            <a:r>
              <a:rPr lang="en"/>
              <a:t>And we certainly don’t have an </a:t>
            </a:r>
            <a:r>
              <a:rPr lang="en"/>
              <a:t>analytical</a:t>
            </a:r>
            <a:r>
              <a:rPr lang="en"/>
              <a:t> form of the derivative (or gradients) for the whole function space. But we could compute the gradient at a particular location </a:t>
            </a:r>
            <a:r>
              <a:rPr i="1" lang="en"/>
              <a:t>X</a:t>
            </a:r>
            <a:r>
              <a:rPr lang="en"/>
              <a:t>.</a:t>
            </a:r>
            <a:endParaRPr/>
          </a:p>
          <a:p>
            <a:pPr indent="-342900" lvl="0" marL="457200" marR="0" rtl="0" algn="l">
              <a:lnSpc>
                <a:spcPct val="115000"/>
              </a:lnSpc>
              <a:spcBef>
                <a:spcPts val="0"/>
              </a:spcBef>
              <a:spcAft>
                <a:spcPts val="0"/>
              </a:spcAft>
              <a:buSzPts val="1800"/>
              <a:buChar char="●"/>
            </a:pPr>
            <a:r>
              <a:rPr lang="en"/>
              <a:t>We’re going to follow the same intuition as before - we want to find locations where the gradient is zero (or very close).</a:t>
            </a:r>
            <a:endParaRPr/>
          </a:p>
          <a:p>
            <a:pPr indent="-342900" lvl="0" marL="457200" marR="0" rtl="0" algn="l">
              <a:lnSpc>
                <a:spcPct val="115000"/>
              </a:lnSpc>
              <a:spcBef>
                <a:spcPts val="0"/>
              </a:spcBef>
              <a:spcAft>
                <a:spcPts val="0"/>
              </a:spcAft>
              <a:buSzPts val="1800"/>
              <a:buChar char="●"/>
            </a:pPr>
            <a:r>
              <a:rPr lang="en"/>
              <a:t>We won’t be able to calculate it in one step as before. But instead we will iteratively search for locations with zero gradient.  And until we’ve found such a location, we keep looking.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a:t>
            </a:r>
            <a:endParaRPr/>
          </a:p>
        </p:txBody>
      </p:sp>
      <p:pic>
        <p:nvPicPr>
          <p:cNvPr id="92" name="Google Shape;92;p19"/>
          <p:cNvPicPr preferRelativeResize="0"/>
          <p:nvPr/>
        </p:nvPicPr>
        <p:blipFill>
          <a:blip r:embed="rId3">
            <a:alphaModFix/>
          </a:blip>
          <a:stretch>
            <a:fillRect/>
          </a:stretch>
        </p:blipFill>
        <p:spPr>
          <a:xfrm>
            <a:off x="487550" y="1017725"/>
            <a:ext cx="5485097" cy="3820975"/>
          </a:xfrm>
          <a:prstGeom prst="rect">
            <a:avLst/>
          </a:prstGeom>
          <a:noFill/>
          <a:ln>
            <a:noFill/>
          </a:ln>
        </p:spPr>
      </p:pic>
      <p:sp>
        <p:nvSpPr>
          <p:cNvPr id="93" name="Google Shape;93;p19"/>
          <p:cNvSpPr txBox="1"/>
          <p:nvPr/>
        </p:nvSpPr>
        <p:spPr>
          <a:xfrm>
            <a:off x="5972650" y="1381900"/>
            <a:ext cx="2859600" cy="342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Here is our familiar function f(x)=x^2 (blue)</a:t>
            </a:r>
            <a:endParaRPr/>
          </a:p>
          <a:p>
            <a:pPr indent="-317500" lvl="0" marL="457200" rtl="0" algn="l">
              <a:spcBef>
                <a:spcPts val="0"/>
              </a:spcBef>
              <a:spcAft>
                <a:spcPts val="0"/>
              </a:spcAft>
              <a:buSzPts val="1400"/>
              <a:buChar char="●"/>
            </a:pPr>
            <a:r>
              <a:rPr lang="en"/>
              <a:t>And we happen to know its derivative (green)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a:t>
            </a:r>
            <a:endParaRPr/>
          </a:p>
        </p:txBody>
      </p:sp>
      <p:pic>
        <p:nvPicPr>
          <p:cNvPr id="99" name="Google Shape;99;p20"/>
          <p:cNvPicPr preferRelativeResize="0"/>
          <p:nvPr/>
        </p:nvPicPr>
        <p:blipFill>
          <a:blip r:embed="rId3">
            <a:alphaModFix/>
          </a:blip>
          <a:stretch>
            <a:fillRect/>
          </a:stretch>
        </p:blipFill>
        <p:spPr>
          <a:xfrm>
            <a:off x="487550" y="1017725"/>
            <a:ext cx="5485097" cy="3820975"/>
          </a:xfrm>
          <a:prstGeom prst="rect">
            <a:avLst/>
          </a:prstGeom>
          <a:noFill/>
          <a:ln>
            <a:noFill/>
          </a:ln>
        </p:spPr>
      </p:pic>
      <p:sp>
        <p:nvSpPr>
          <p:cNvPr id="100" name="Google Shape;100;p20"/>
          <p:cNvSpPr txBox="1"/>
          <p:nvPr/>
        </p:nvSpPr>
        <p:spPr>
          <a:xfrm>
            <a:off x="5972650" y="1381900"/>
            <a:ext cx="2859600" cy="342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any given location </a:t>
            </a:r>
            <a:r>
              <a:rPr i="1" lang="en"/>
              <a:t>x</a:t>
            </a:r>
            <a:r>
              <a:rPr lang="en"/>
              <a:t>, we evaluate the derivative f’(x)</a:t>
            </a:r>
            <a:endParaRPr/>
          </a:p>
          <a:p>
            <a:pPr indent="-317500" lvl="0" marL="457200" rtl="0" algn="l">
              <a:spcBef>
                <a:spcPts val="0"/>
              </a:spcBef>
              <a:spcAft>
                <a:spcPts val="0"/>
              </a:spcAft>
              <a:buSzPts val="1400"/>
              <a:buChar char="●"/>
            </a:pPr>
            <a:r>
              <a:rPr lang="en"/>
              <a:t>If we move in the direction of the </a:t>
            </a:r>
            <a:r>
              <a:rPr i="1" lang="en"/>
              <a:t>negative gradient,</a:t>
            </a:r>
            <a:r>
              <a:rPr lang="en"/>
              <a:t> we know we will arrive at a new x which closer to the minimum of f(x) and not farther away.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a:t>
            </a:r>
            <a:endParaRPr/>
          </a:p>
        </p:txBody>
      </p:sp>
      <p:pic>
        <p:nvPicPr>
          <p:cNvPr id="106" name="Google Shape;106;p21"/>
          <p:cNvPicPr preferRelativeResize="0"/>
          <p:nvPr/>
        </p:nvPicPr>
        <p:blipFill>
          <a:blip r:embed="rId3">
            <a:alphaModFix/>
          </a:blip>
          <a:stretch>
            <a:fillRect/>
          </a:stretch>
        </p:blipFill>
        <p:spPr>
          <a:xfrm>
            <a:off x="487550" y="1017725"/>
            <a:ext cx="5485097" cy="3820975"/>
          </a:xfrm>
          <a:prstGeom prst="rect">
            <a:avLst/>
          </a:prstGeom>
          <a:noFill/>
          <a:ln>
            <a:noFill/>
          </a:ln>
        </p:spPr>
      </p:pic>
      <p:sp>
        <p:nvSpPr>
          <p:cNvPr id="107" name="Google Shape;107;p21"/>
          <p:cNvSpPr txBox="1"/>
          <p:nvPr/>
        </p:nvSpPr>
        <p:spPr>
          <a:xfrm>
            <a:off x="5719675" y="1213725"/>
            <a:ext cx="3424200" cy="342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Example:</a:t>
            </a:r>
            <a:endParaRPr/>
          </a:p>
          <a:p>
            <a:pPr indent="-317500" lvl="1" marL="914400" rtl="0" algn="l">
              <a:spcBef>
                <a:spcPts val="0"/>
              </a:spcBef>
              <a:spcAft>
                <a:spcPts val="0"/>
              </a:spcAft>
              <a:buSzPts val="1400"/>
              <a:buChar char="○"/>
            </a:pPr>
            <a:r>
              <a:rPr lang="en"/>
              <a:t>We start at x=1.0</a:t>
            </a:r>
            <a:endParaRPr/>
          </a:p>
          <a:p>
            <a:pPr indent="-317500" lvl="1" marL="914400" rtl="0" algn="l">
              <a:spcBef>
                <a:spcPts val="0"/>
              </a:spcBef>
              <a:spcAft>
                <a:spcPts val="0"/>
              </a:spcAft>
              <a:buSzPts val="1400"/>
              <a:buChar char="○"/>
            </a:pPr>
            <a:r>
              <a:rPr lang="en"/>
              <a:t>The derivative here is f’(1)=+1</a:t>
            </a:r>
            <a:endParaRPr/>
          </a:p>
          <a:p>
            <a:pPr indent="-317500" lvl="1" marL="914400" rtl="0" algn="l">
              <a:spcBef>
                <a:spcPts val="0"/>
              </a:spcBef>
              <a:spcAft>
                <a:spcPts val="0"/>
              </a:spcAft>
              <a:buSzPts val="1400"/>
              <a:buChar char="○"/>
            </a:pPr>
            <a:r>
              <a:rPr lang="en"/>
              <a:t>We move in the direction of the negative gradient (we walk downhill). We move in the direction of - f’(1) = -1</a:t>
            </a:r>
            <a:endParaRPr/>
          </a:p>
          <a:p>
            <a:pPr indent="-317500" lvl="1" marL="914400" rtl="0" algn="l">
              <a:spcBef>
                <a:spcPts val="0"/>
              </a:spcBef>
              <a:spcAft>
                <a:spcPts val="0"/>
              </a:spcAft>
              <a:buSzPts val="1400"/>
              <a:buChar char="○"/>
            </a:pPr>
            <a:r>
              <a:rPr lang="en"/>
              <a:t>So we move the direction of smaller x (leftward). And we would move toward the minimum.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