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436ac2705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36ac2705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436ac2705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36ac2705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436ac2705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36ac2705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436ac270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36ac270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436ac2705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36ac2705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436ac2705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36ac2705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436ac2705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36ac2705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436ac2705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36ac2705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436ac2705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36ac2705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436ac2705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36ac2705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436ac2705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36ac2705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Trailbot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Group 14: Brandon Christler, Michael Hitchcock, Garrett Monast, Yifan Wu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Schedule</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3" name="Google Shape;113;p22"/>
          <p:cNvPicPr preferRelativeResize="0"/>
          <p:nvPr/>
        </p:nvPicPr>
        <p:blipFill>
          <a:blip r:embed="rId3">
            <a:alphaModFix/>
          </a:blip>
          <a:stretch>
            <a:fillRect/>
          </a:stretch>
        </p:blipFill>
        <p:spPr>
          <a:xfrm>
            <a:off x="2592875" y="80950"/>
            <a:ext cx="5353050" cy="4981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Trailbot is a simple, user-tracking, obstacle-avoiding robot, designed specifically for paved trails, tracks, and roads, which will provide solutions to several problems encountered by nighttime joggers.</a:t>
            </a:r>
            <a:endParaRPr/>
          </a:p>
          <a:p>
            <a:pPr indent="0" lvl="0" marL="0" rtl="0" algn="l">
              <a:spcBef>
                <a:spcPts val="1600"/>
              </a:spcBef>
              <a:spcAft>
                <a:spcPts val="0"/>
              </a:spcAft>
              <a:buNone/>
            </a:pPr>
            <a:r>
              <a:rPr lang="en"/>
              <a:t>The team will construct a final design that is reliable, weather-resistant, low-cost,  and relatively low-weight, with a battery life of at least one hour.</a:t>
            </a:r>
            <a:endParaRPr/>
          </a:p>
          <a:p>
            <a:pPr indent="0" lvl="0" marL="0" rtl="0" algn="l">
              <a:spcBef>
                <a:spcPts val="1600"/>
              </a:spcBef>
              <a:spcAft>
                <a:spcPts val="1600"/>
              </a:spcAft>
              <a:buNone/>
            </a:pPr>
            <a:r>
              <a:rPr lang="en"/>
              <a:t>The design will combine the versatility and customizability of Arduino with the rugged, durable design of a commercial RC car chassis.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 Outline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Needs Statement</a:t>
            </a:r>
            <a:endParaRPr/>
          </a:p>
          <a:p>
            <a:pPr indent="-342900" lvl="0" marL="457200" rtl="0" algn="l">
              <a:spcBef>
                <a:spcPts val="0"/>
              </a:spcBef>
              <a:spcAft>
                <a:spcPts val="0"/>
              </a:spcAft>
              <a:buSzPts val="1800"/>
              <a:buChar char="-"/>
            </a:pPr>
            <a:r>
              <a:rPr lang="en"/>
              <a:t>Proposed Solution</a:t>
            </a:r>
            <a:endParaRPr/>
          </a:p>
          <a:p>
            <a:pPr indent="-342900" lvl="0" marL="457200" rtl="0" algn="l">
              <a:spcBef>
                <a:spcPts val="0"/>
              </a:spcBef>
              <a:spcAft>
                <a:spcPts val="0"/>
              </a:spcAft>
              <a:buSzPts val="1800"/>
              <a:buChar char="-"/>
            </a:pPr>
            <a:r>
              <a:rPr lang="en"/>
              <a:t>Preliminary High-Level Design</a:t>
            </a:r>
            <a:endParaRPr/>
          </a:p>
          <a:p>
            <a:pPr indent="-342900" lvl="0" marL="457200" rtl="0" algn="l">
              <a:spcBef>
                <a:spcPts val="0"/>
              </a:spcBef>
              <a:spcAft>
                <a:spcPts val="0"/>
              </a:spcAft>
              <a:buSzPts val="1800"/>
              <a:buChar char="-"/>
            </a:pPr>
            <a:r>
              <a:rPr lang="en"/>
              <a:t>Component-Level Design</a:t>
            </a:r>
            <a:endParaRPr/>
          </a:p>
          <a:p>
            <a:pPr indent="-342900" lvl="0" marL="457200" rtl="0" algn="l">
              <a:spcBef>
                <a:spcPts val="0"/>
              </a:spcBef>
              <a:spcAft>
                <a:spcPts val="0"/>
              </a:spcAft>
              <a:buSzPts val="1800"/>
              <a:buChar char="-"/>
            </a:pPr>
            <a:r>
              <a:rPr lang="en"/>
              <a:t>Progress and Issues</a:t>
            </a:r>
            <a:endParaRPr/>
          </a:p>
          <a:p>
            <a:pPr indent="-342900" lvl="0" marL="457200" rtl="0" algn="l">
              <a:spcBef>
                <a:spcPts val="0"/>
              </a:spcBef>
              <a:spcAft>
                <a:spcPts val="0"/>
              </a:spcAft>
              <a:buSzPts val="1800"/>
              <a:buChar char="-"/>
            </a:pPr>
            <a:r>
              <a:rPr lang="en"/>
              <a:t>Future Plans</a:t>
            </a:r>
            <a:endParaRPr/>
          </a:p>
          <a:p>
            <a:pPr indent="-342900" lvl="0" marL="457200" rtl="0" algn="l">
              <a:spcBef>
                <a:spcPts val="0"/>
              </a:spcBef>
              <a:spcAft>
                <a:spcPts val="0"/>
              </a:spcAft>
              <a:buSzPts val="1800"/>
              <a:buChar char="-"/>
            </a:pPr>
            <a:r>
              <a:rPr lang="en"/>
              <a:t>Schedule (Gantt Chart, WBS)</a:t>
            </a:r>
            <a:endParaRPr/>
          </a:p>
          <a:p>
            <a:pPr indent="-342900" lvl="0" marL="457200" rtl="0" algn="l">
              <a:spcBef>
                <a:spcPts val="0"/>
              </a:spcBef>
              <a:spcAft>
                <a:spcPts val="0"/>
              </a:spcAft>
              <a:buSzPts val="1800"/>
              <a:buChar char="-"/>
            </a:pPr>
            <a:r>
              <a:rPr lang="en"/>
              <a:t>Conclusion</a:t>
            </a:r>
            <a:endParaRPr/>
          </a:p>
          <a:p>
            <a:pPr indent="-342900" lvl="0" marL="457200" rtl="0" algn="l">
              <a:spcBef>
                <a:spcPts val="0"/>
              </a:spcBef>
              <a:spcAft>
                <a:spcPts val="0"/>
              </a:spcAft>
              <a:buSzPts val="1800"/>
              <a:buChar char="-"/>
            </a:pPr>
            <a:r>
              <a:rPr lang="en"/>
              <a:t>Q &amp; 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Needs Statement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Joggers sometimes like to, or have to</a:t>
            </a:r>
            <a:r>
              <a:rPr lang="en"/>
              <a:t>,									</a:t>
            </a:r>
            <a:r>
              <a:rPr lang="en"/>
              <a:t>run at night or during hours of limite</a:t>
            </a:r>
            <a:r>
              <a:rPr lang="en"/>
              <a:t>d									l</a:t>
            </a:r>
            <a:r>
              <a:rPr lang="en"/>
              <a:t>ight due to their schedules.</a:t>
            </a:r>
            <a:endParaRPr/>
          </a:p>
          <a:p>
            <a:pPr indent="-342900" lvl="0" marL="457200" rtl="0" algn="l">
              <a:lnSpc>
                <a:spcPct val="100000"/>
              </a:lnSpc>
              <a:spcBef>
                <a:spcPts val="0"/>
              </a:spcBef>
              <a:spcAft>
                <a:spcPts val="0"/>
              </a:spcAft>
              <a:buSzPts val="1800"/>
              <a:buChar char="-"/>
            </a:pPr>
            <a:r>
              <a:rPr lang="en"/>
              <a:t>Visibility is not always great.</a:t>
            </a:r>
            <a:endParaRPr/>
          </a:p>
          <a:p>
            <a:pPr indent="-342900" lvl="0" marL="457200" rtl="0" algn="l">
              <a:lnSpc>
                <a:spcPct val="100000"/>
              </a:lnSpc>
              <a:spcBef>
                <a:spcPts val="0"/>
              </a:spcBef>
              <a:spcAft>
                <a:spcPts val="0"/>
              </a:spcAft>
              <a:buSzPts val="1800"/>
              <a:buChar char="-"/>
            </a:pPr>
            <a:r>
              <a:rPr lang="en"/>
              <a:t>Joggers must carry items, such as										water bottles, phones, and chargers.</a:t>
            </a:r>
            <a:endParaRPr/>
          </a:p>
          <a:p>
            <a:pPr indent="-342900" lvl="0" marL="457200" rtl="0" algn="l">
              <a:lnSpc>
                <a:spcPct val="100000"/>
              </a:lnSpc>
              <a:spcBef>
                <a:spcPts val="0"/>
              </a:spcBef>
              <a:spcAft>
                <a:spcPts val="0"/>
              </a:spcAft>
              <a:buSzPts val="1800"/>
              <a:buChar char="-"/>
            </a:pPr>
            <a:r>
              <a:rPr lang="en"/>
              <a:t>Phone-charging capability desired.</a:t>
            </a:r>
            <a:endParaRPr/>
          </a:p>
          <a:p>
            <a:pPr indent="0" lvl="0" marL="457200" rtl="0" algn="l">
              <a:lnSpc>
                <a:spcPct val="100000"/>
              </a:lnSpc>
              <a:spcBef>
                <a:spcPts val="1600"/>
              </a:spcBef>
              <a:spcAft>
                <a:spcPts val="1600"/>
              </a:spcAft>
              <a:buNone/>
            </a:pPr>
            <a:r>
              <a:t/>
            </a:r>
            <a:endParaRPr/>
          </a:p>
        </p:txBody>
      </p:sp>
      <p:pic>
        <p:nvPicPr>
          <p:cNvPr id="68" name="Google Shape;68;p15"/>
          <p:cNvPicPr preferRelativeResize="0"/>
          <p:nvPr/>
        </p:nvPicPr>
        <p:blipFill rotWithShape="1">
          <a:blip r:embed="rId3">
            <a:alphaModFix/>
          </a:blip>
          <a:srcRect b="0" l="22569" r="25640" t="0"/>
          <a:stretch/>
        </p:blipFill>
        <p:spPr>
          <a:xfrm>
            <a:off x="4836670" y="1152475"/>
            <a:ext cx="3995632" cy="3857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lang="en" u="sng"/>
              <a:t>user-tracking robot</a:t>
            </a:r>
            <a:r>
              <a:rPr lang="en"/>
              <a:t> presents a useful solution idea. The robot will:</a:t>
            </a:r>
            <a:endParaRPr/>
          </a:p>
          <a:p>
            <a:pPr indent="-342900" lvl="0" marL="457200" rtl="0" algn="l">
              <a:spcBef>
                <a:spcPts val="1600"/>
              </a:spcBef>
              <a:spcAft>
                <a:spcPts val="0"/>
              </a:spcAft>
              <a:buSzPts val="1800"/>
              <a:buChar char="-"/>
            </a:pPr>
            <a:r>
              <a:rPr lang="en"/>
              <a:t>Follow the user using infrared (IR) sensors--</a:t>
            </a:r>
            <a:r>
              <a:rPr lang="en"/>
              <a:t>more </a:t>
            </a:r>
            <a:r>
              <a:rPr lang="en"/>
              <a:t>accurate than GPS.</a:t>
            </a:r>
            <a:endParaRPr/>
          </a:p>
          <a:p>
            <a:pPr indent="-342900" lvl="0" marL="457200" rtl="0" algn="l">
              <a:spcBef>
                <a:spcPts val="0"/>
              </a:spcBef>
              <a:spcAft>
                <a:spcPts val="0"/>
              </a:spcAft>
              <a:buSzPts val="1800"/>
              <a:buChar char="-"/>
            </a:pPr>
            <a:r>
              <a:rPr lang="en"/>
              <a:t>LED light racks will be mounted to chassis, to provide light to user.</a:t>
            </a:r>
            <a:endParaRPr/>
          </a:p>
          <a:p>
            <a:pPr indent="-342900" lvl="0" marL="457200" rtl="0" algn="l">
              <a:spcBef>
                <a:spcPts val="0"/>
              </a:spcBef>
              <a:spcAft>
                <a:spcPts val="0"/>
              </a:spcAft>
              <a:buSzPts val="1800"/>
              <a:buChar char="-"/>
            </a:pPr>
            <a:r>
              <a:rPr lang="en"/>
              <a:t>Robot will stop for, and attempt to circumnavigate, obstacles in its path.</a:t>
            </a:r>
            <a:endParaRPr/>
          </a:p>
          <a:p>
            <a:pPr indent="-342900" lvl="0" marL="457200" rtl="0" algn="l">
              <a:spcBef>
                <a:spcPts val="0"/>
              </a:spcBef>
              <a:spcAft>
                <a:spcPts val="0"/>
              </a:spcAft>
              <a:buSzPts val="1800"/>
              <a:buChar char="-"/>
            </a:pPr>
            <a:r>
              <a:rPr lang="en"/>
              <a:t>Phone-charging dock will be mounted to chassis.</a:t>
            </a:r>
            <a:endParaRPr/>
          </a:p>
          <a:p>
            <a:pPr indent="-342900" lvl="0" marL="457200" rtl="0" algn="l">
              <a:spcBef>
                <a:spcPts val="0"/>
              </a:spcBef>
              <a:spcAft>
                <a:spcPts val="0"/>
              </a:spcAft>
              <a:buSzPts val="1800"/>
              <a:buChar char="-"/>
            </a:pPr>
            <a:r>
              <a:rPr lang="en"/>
              <a:t>Carrier(s) for small items (e.g. water bottle, keys) will be mounted to chassis.</a:t>
            </a:r>
            <a:endParaRPr/>
          </a:p>
          <a:p>
            <a:pPr indent="-342900" lvl="0" marL="457200" rtl="0" algn="l">
              <a:spcBef>
                <a:spcPts val="0"/>
              </a:spcBef>
              <a:spcAft>
                <a:spcPts val="0"/>
              </a:spcAft>
              <a:buSzPts val="1800"/>
              <a:buChar char="-"/>
            </a:pPr>
            <a:r>
              <a:rPr lang="en"/>
              <a:t>Maintain appropriate distances when moving (jogging) and stopped.</a:t>
            </a:r>
            <a:endParaRPr/>
          </a:p>
          <a:p>
            <a:pPr indent="-342900" lvl="0" marL="457200" rtl="0" algn="l">
              <a:spcBef>
                <a:spcPts val="0"/>
              </a:spcBef>
              <a:spcAft>
                <a:spcPts val="0"/>
              </a:spcAft>
              <a:buSzPts val="1800"/>
              <a:buChar char="-"/>
            </a:pPr>
            <a:r>
              <a:rPr lang="en"/>
              <a:t>Will be designed for tracks, paved trails, and </a:t>
            </a:r>
            <a:r>
              <a:rPr lang="en"/>
              <a:t>finished roads in mind.</a:t>
            </a:r>
            <a:endParaRPr/>
          </a:p>
          <a:p>
            <a:pPr indent="-342900" lvl="0" marL="457200" rtl="0" algn="l">
              <a:spcBef>
                <a:spcPts val="0"/>
              </a:spcBef>
              <a:spcAft>
                <a:spcPts val="0"/>
              </a:spcAft>
              <a:buSzPts val="1800"/>
              <a:buChar char="-"/>
            </a:pPr>
            <a:r>
              <a:rPr lang="en"/>
              <a:t>User will wear a clip-on “fob,” which houses a transmitting IR beacon.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Preliminary High-Level Design</a:t>
            </a:r>
            <a:endParaRPr/>
          </a:p>
        </p:txBody>
      </p:sp>
      <p:pic>
        <p:nvPicPr>
          <p:cNvPr id="80" name="Google Shape;80;p17"/>
          <p:cNvPicPr preferRelativeResize="0"/>
          <p:nvPr/>
        </p:nvPicPr>
        <p:blipFill>
          <a:blip r:embed="rId3">
            <a:alphaModFix/>
          </a:blip>
          <a:stretch>
            <a:fillRect/>
          </a:stretch>
        </p:blipFill>
        <p:spPr>
          <a:xfrm>
            <a:off x="5063650" y="1149240"/>
            <a:ext cx="3768641" cy="3422875"/>
          </a:xfrm>
          <a:prstGeom prst="rect">
            <a:avLst/>
          </a:prstGeom>
          <a:noFill/>
          <a:ln>
            <a:noFill/>
          </a:ln>
        </p:spPr>
      </p:pic>
      <p:pic>
        <p:nvPicPr>
          <p:cNvPr id="81" name="Google Shape;81;p17"/>
          <p:cNvPicPr preferRelativeResize="0"/>
          <p:nvPr/>
        </p:nvPicPr>
        <p:blipFill>
          <a:blip r:embed="rId4">
            <a:alphaModFix/>
          </a:blip>
          <a:stretch>
            <a:fillRect/>
          </a:stretch>
        </p:blipFill>
        <p:spPr>
          <a:xfrm>
            <a:off x="122250" y="1383900"/>
            <a:ext cx="4941399" cy="2849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Progress and Issues</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600" u="sng">
                <a:solidFill>
                  <a:schemeClr val="dk1"/>
                </a:solidFill>
              </a:rPr>
              <a:t>Progress</a:t>
            </a:r>
            <a:endParaRPr b="1" sz="1600" u="sng">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Primary components obtained: Arduino Uno, motor shield, motors, chassis, ultrasonic/IR sensors.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Model chassis assembled.</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Basic “obstacle avoidance” achieved; motors run when unobstructed, and stop immediately when an obstacle is detected.</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Final chassis selected.</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Directional IR module designed, not yet incorporated</a:t>
            </a:r>
            <a:endParaRPr sz="16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Progress and Issues (cont’d)</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u="sng">
                <a:solidFill>
                  <a:schemeClr val="dk1"/>
                </a:solidFill>
              </a:rPr>
              <a:t>Issues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Current motor driver (full shield) takes up most of the pins on the Arduino, and makes “extra” pins unavailable. Modification can be done to resolve this, but ESCs would not pose this problem.</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Current motor driver on final chassis is likely designed to recognize specific signals from inherent microprocessor (e.g. voltage level, PWM). Motor driver will be researched, if possible, to determine interface options with Arduino. If interfacing is not feasible, a new motor driver (perhaps the shield on the model) will be utilized.</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9V batteries do not draw sufficient current to power motors, so larger batteries will be needed (i.e. batteries capable of discharging more current). </a:t>
            </a:r>
            <a:r>
              <a:rPr b="1" lang="en" sz="1600">
                <a:solidFill>
                  <a:schemeClr val="dk1"/>
                </a:solidFill>
              </a:rPr>
              <a:t>RESOLVED</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Plans</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Develop and integrate directional IR receiver module.</a:t>
            </a:r>
            <a:endParaRPr/>
          </a:p>
          <a:p>
            <a:pPr indent="-342900" lvl="0" marL="457200" rtl="0" algn="l">
              <a:spcBef>
                <a:spcPts val="0"/>
              </a:spcBef>
              <a:spcAft>
                <a:spcPts val="0"/>
              </a:spcAft>
              <a:buSzPts val="1800"/>
              <a:buChar char="-"/>
            </a:pPr>
            <a:r>
              <a:rPr lang="en"/>
              <a:t>Expand code to include obstacle circumnavigation and user-tracking.</a:t>
            </a:r>
            <a:endParaRPr/>
          </a:p>
          <a:p>
            <a:pPr indent="-342900" lvl="0" marL="457200" rtl="0" algn="l">
              <a:spcBef>
                <a:spcPts val="0"/>
              </a:spcBef>
              <a:spcAft>
                <a:spcPts val="0"/>
              </a:spcAft>
              <a:buSzPts val="1800"/>
              <a:buChar char="-"/>
            </a:pPr>
            <a:r>
              <a:rPr lang="en"/>
              <a:t>Incorporate control electronics onto final chassis.</a:t>
            </a:r>
            <a:endParaRPr/>
          </a:p>
          <a:p>
            <a:pPr indent="-342900" lvl="0" marL="457200" rtl="0" algn="l">
              <a:spcBef>
                <a:spcPts val="0"/>
              </a:spcBef>
              <a:spcAft>
                <a:spcPts val="0"/>
              </a:spcAft>
              <a:buSzPts val="1800"/>
              <a:buChar char="-"/>
            </a:pPr>
            <a:r>
              <a:rPr lang="en"/>
              <a:t>Determine and install chassis covering.</a:t>
            </a:r>
            <a:endParaRPr/>
          </a:p>
          <a:p>
            <a:pPr indent="-342900" lvl="0" marL="457200" rtl="0" algn="l">
              <a:spcBef>
                <a:spcPts val="0"/>
              </a:spcBef>
              <a:spcAft>
                <a:spcPts val="0"/>
              </a:spcAft>
              <a:buSzPts val="1800"/>
              <a:buChar char="-"/>
            </a:pPr>
            <a:r>
              <a:rPr lang="en"/>
              <a:t>Discuss and determine mounting strategy for LED rack and docking station.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Breakdown</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6" name="Google Shape;106;p21"/>
          <p:cNvPicPr preferRelativeResize="0"/>
          <p:nvPr/>
        </p:nvPicPr>
        <p:blipFill>
          <a:blip r:embed="rId3">
            <a:alphaModFix/>
          </a:blip>
          <a:stretch>
            <a:fillRect/>
          </a:stretch>
        </p:blipFill>
        <p:spPr>
          <a:xfrm>
            <a:off x="1690525" y="1017725"/>
            <a:ext cx="5864425" cy="4044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