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94660"/>
  </p:normalViewPr>
  <p:slideViewPr>
    <p:cSldViewPr snapToGrid="0">
      <p:cViewPr varScale="1">
        <p:scale>
          <a:sx n="81" d="100"/>
          <a:sy n="81" d="100"/>
        </p:scale>
        <p:origin x="9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BD61D-39DF-473E-9DB6-C3EE4885C2C8}" type="datetimeFigureOut">
              <a:rPr lang="zh-CN" altLang="en-US" smtClean="0"/>
              <a:t>2020/6/21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82379-A37D-4E9E-9FD0-7D4FEFC12A9D}" type="slidenum">
              <a:rPr lang="zh-CN" altLang="en-US" smtClean="0"/>
              <a:t>‹#›</a:t>
            </a:fld>
            <a:endParaRPr lang="zh-CN" altLang="en-US"/>
          </a:p>
        </p:txBody>
      </p:sp>
    </p:spTree>
    <p:extLst>
      <p:ext uri="{BB962C8B-B14F-4D97-AF65-F5344CB8AC3E}">
        <p14:creationId xmlns:p14="http://schemas.microsoft.com/office/powerpoint/2010/main" val="296415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5782379-A37D-4E9E-9FD0-7D4FEFC12A9D}" type="slidenum">
              <a:rPr lang="zh-CN" altLang="en-US" smtClean="0"/>
              <a:t>3</a:t>
            </a:fld>
            <a:endParaRPr lang="zh-CN" altLang="en-US"/>
          </a:p>
        </p:txBody>
      </p:sp>
    </p:spTree>
    <p:extLst>
      <p:ext uri="{BB962C8B-B14F-4D97-AF65-F5344CB8AC3E}">
        <p14:creationId xmlns:p14="http://schemas.microsoft.com/office/powerpoint/2010/main" val="167119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289EC-E723-47E3-9CB5-C2B096719B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4D746E-39E5-460E-A3E9-73F3F41611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94224F-88DD-4A9E-857E-CD9904753543}"/>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F69B1CF1-8873-4259-A09B-C23578AABF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B5466-7103-45AF-9802-BDB79DB2D87A}"/>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280762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6C3AC-5E8B-4D29-AE7E-7320A0F4F74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A3481F4-D10D-46DE-BB1C-75786F1356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67843B-19B2-4926-900C-342CC205AA70}"/>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828EBEAD-940E-4ABF-BF2D-0BE999965C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F88BDE-C75D-4A80-AEE6-8FD3E52F41FC}"/>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140005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85C862-7D1B-494A-95AE-F703AC0C69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CA2FAF-4BC9-4393-9D28-E9C72101432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CED938-C6BB-4D48-8B5E-9F5C2FE722A9}"/>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CC12636C-AB11-44A5-BCC1-9C6E95F5FA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29275-8B83-4492-B61A-25EBD7114260}"/>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341802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71BBD-1D28-4E82-9CD2-8B702ACB60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2DC4C7-1044-4239-8327-81BFAF7A87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56C112-A11E-4A24-A93E-C6BC2F86947A}"/>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4FCB4EB7-380D-4251-AF47-F4C6075476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16CAF0-C374-4AD7-8061-0B0388E2CC31}"/>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215833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BD983-DBB6-43E0-A550-EDC179A1A6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7AA9C5F-FAAE-41B5-80E9-0DEFA39F9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E82103-3BC2-4036-8EB9-A28AB6FD09F9}"/>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2C32A809-89DA-495F-92B5-F14F4F7962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22DC1C-3449-4E0B-93B0-8660D10017DC}"/>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232719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7CB31-DB1E-455A-841C-CB0863937C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6F21A-CE06-4CBA-B4DA-F9294420221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627C887-8A18-403D-8341-4829ECA5064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932F84B-2620-4EF8-90C7-7E5028B0588F}"/>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6" name="页脚占位符 5">
            <a:extLst>
              <a:ext uri="{FF2B5EF4-FFF2-40B4-BE49-F238E27FC236}">
                <a16:creationId xmlns:a16="http://schemas.microsoft.com/office/drawing/2014/main" id="{2BD005DC-289C-40CE-8FCC-483F84A2BA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C88103-A27E-4646-B05D-E8BE26868D95}"/>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65632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DDC88-D35D-40E4-9E8A-157CB28C38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CDCCD3-7D0D-4D9B-9E16-A8A056776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EBA291A-9F1A-43F8-8281-4E59D711BB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43AB67-7428-4B7C-87C9-9E4F18FF4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0F3F0D4-5F96-4DF6-9D2D-5D8103C3845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83592E0-019A-460F-A651-5E51E1F6077C}"/>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8" name="页脚占位符 7">
            <a:extLst>
              <a:ext uri="{FF2B5EF4-FFF2-40B4-BE49-F238E27FC236}">
                <a16:creationId xmlns:a16="http://schemas.microsoft.com/office/drawing/2014/main" id="{A904EC21-FB08-4030-B739-5A6123676B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AB6BD1-D68D-489E-BE4B-B7177D6F69F6}"/>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398633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B153F-CF72-41A1-A323-26CD77D0C4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AE24029-5309-42E9-87C8-077A39FB2A8F}"/>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4" name="页脚占位符 3">
            <a:extLst>
              <a:ext uri="{FF2B5EF4-FFF2-40B4-BE49-F238E27FC236}">
                <a16:creationId xmlns:a16="http://schemas.microsoft.com/office/drawing/2014/main" id="{95D53F64-4CBC-4806-9D9E-33570A261E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693E6C-F7E2-43CB-AB46-A331D468D867}"/>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20078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E64F61-2BD5-4EA1-AD92-8356696E09BB}"/>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3" name="页脚占位符 2">
            <a:extLst>
              <a:ext uri="{FF2B5EF4-FFF2-40B4-BE49-F238E27FC236}">
                <a16:creationId xmlns:a16="http://schemas.microsoft.com/office/drawing/2014/main" id="{91485CEF-BB61-4292-BA24-B9C684EEFB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DE72A0-7819-41AD-A0EF-4E1E04B86121}"/>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355002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BE30F-2A05-432E-BDCC-886EE4E00E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DC42E0-F87B-4B03-9382-81165D338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2BF9D9B-9ACF-4E69-BD40-855B0BDF9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3CE27A-2E3D-4E52-B06D-10746F3C3A2C}"/>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6" name="页脚占位符 5">
            <a:extLst>
              <a:ext uri="{FF2B5EF4-FFF2-40B4-BE49-F238E27FC236}">
                <a16:creationId xmlns:a16="http://schemas.microsoft.com/office/drawing/2014/main" id="{09C4063E-BBFB-43FF-925F-7F3DC43C3D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6C00DE-B285-436D-9ABB-FA00FA690BB3}"/>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385959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67509-35A4-463F-9B42-519CF95702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8D3577-F54A-4A2C-BD5F-04962C5F5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8869C6-4F04-43A9-9F78-90EC4EAC6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C3AE80-FC66-4843-B381-903885C3D90B}"/>
              </a:ext>
            </a:extLst>
          </p:cNvPr>
          <p:cNvSpPr>
            <a:spLocks noGrp="1"/>
          </p:cNvSpPr>
          <p:nvPr>
            <p:ph type="dt" sz="half" idx="10"/>
          </p:nvPr>
        </p:nvSpPr>
        <p:spPr/>
        <p:txBody>
          <a:bodyPr/>
          <a:lstStyle/>
          <a:p>
            <a:fld id="{35C901D2-58BF-4B49-9991-E81FAC289C15}" type="datetimeFigureOut">
              <a:rPr lang="zh-CN" altLang="en-US" smtClean="0"/>
              <a:t>2020/6/21</a:t>
            </a:fld>
            <a:endParaRPr lang="zh-CN" altLang="en-US"/>
          </a:p>
        </p:txBody>
      </p:sp>
      <p:sp>
        <p:nvSpPr>
          <p:cNvPr id="6" name="页脚占位符 5">
            <a:extLst>
              <a:ext uri="{FF2B5EF4-FFF2-40B4-BE49-F238E27FC236}">
                <a16:creationId xmlns:a16="http://schemas.microsoft.com/office/drawing/2014/main" id="{79A970D7-8CC5-44A9-B380-C131EDD56B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B597FE-8234-474A-A315-14ECF09A8FA0}"/>
              </a:ext>
            </a:extLst>
          </p:cNvPr>
          <p:cNvSpPr>
            <a:spLocks noGrp="1"/>
          </p:cNvSpPr>
          <p:nvPr>
            <p:ph type="sldNum" sz="quarter" idx="12"/>
          </p:nvPr>
        </p:nvSpPr>
        <p:spPr/>
        <p:txBody>
          <a:body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11258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18CD8D-7AC7-4ECB-B520-C6B933C5C4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18EEAE-BD45-4FFB-BE9E-3ED86626A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6AFF61-7FD0-4D08-BE97-CDE27EC5B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901D2-58BF-4B49-9991-E81FAC289C15}"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3CF9EC4A-46FC-432D-ABF2-B9EC07018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C572ED-7A22-4492-9540-628B9D568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C5345-914B-4C3D-91A3-2B0DB463B52E}" type="slidenum">
              <a:rPr lang="zh-CN" altLang="en-US" smtClean="0"/>
              <a:t>‹#›</a:t>
            </a:fld>
            <a:endParaRPr lang="zh-CN" altLang="en-US"/>
          </a:p>
        </p:txBody>
      </p:sp>
    </p:spTree>
    <p:extLst>
      <p:ext uri="{BB962C8B-B14F-4D97-AF65-F5344CB8AC3E}">
        <p14:creationId xmlns:p14="http://schemas.microsoft.com/office/powerpoint/2010/main" val="936836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awinsider.com/dictionary/private-residen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标题 1">
            <a:extLst>
              <a:ext uri="{FF2B5EF4-FFF2-40B4-BE49-F238E27FC236}">
                <a16:creationId xmlns:a16="http://schemas.microsoft.com/office/drawing/2014/main" id="{390731F9-EA86-403B-A1B6-229564500E02}"/>
              </a:ext>
            </a:extLst>
          </p:cNvPr>
          <p:cNvSpPr>
            <a:spLocks noGrp="1"/>
          </p:cNvSpPr>
          <p:nvPr>
            <p:ph type="ctrTitle"/>
          </p:nvPr>
        </p:nvSpPr>
        <p:spPr>
          <a:xfrm>
            <a:off x="4720689" y="2520377"/>
            <a:ext cx="5822343" cy="2439683"/>
          </a:xfrm>
        </p:spPr>
        <p:txBody>
          <a:bodyPr>
            <a:normAutofit/>
          </a:bodyPr>
          <a:lstStyle/>
          <a:p>
            <a:pPr algn="l"/>
            <a:r>
              <a:rPr lang="en-US" altLang="zh-CN" sz="4400" dirty="0">
                <a:solidFill>
                  <a:srgbClr val="FFFFFF"/>
                </a:solidFill>
              </a:rPr>
              <a:t>Google Street View and Image Recognition</a:t>
            </a:r>
            <a:br>
              <a:rPr lang="en-US" altLang="zh-CN" sz="5400" dirty="0">
                <a:solidFill>
                  <a:srgbClr val="FFFFFF"/>
                </a:solidFill>
              </a:rPr>
            </a:br>
            <a:r>
              <a:rPr lang="en-US" altLang="zh-CN" sz="5400" dirty="0">
                <a:solidFill>
                  <a:srgbClr val="FFFFFF"/>
                </a:solidFill>
              </a:rPr>
              <a:t>		</a:t>
            </a:r>
            <a:r>
              <a:rPr lang="en-US" altLang="zh-CN" sz="1600" dirty="0">
                <a:solidFill>
                  <a:srgbClr val="FFFFFF"/>
                </a:solidFill>
              </a:rPr>
              <a:t>Yifan</a:t>
            </a:r>
            <a:r>
              <a:rPr lang="zh-CN" altLang="en-US" sz="1600" dirty="0">
                <a:solidFill>
                  <a:srgbClr val="FFFFFF"/>
                </a:solidFill>
              </a:rPr>
              <a:t> </a:t>
            </a:r>
            <a:r>
              <a:rPr lang="en-US" altLang="zh-CN" sz="1600" dirty="0">
                <a:solidFill>
                  <a:srgbClr val="FFFFFF"/>
                </a:solidFill>
              </a:rPr>
              <a:t>Yang  40038814</a:t>
            </a:r>
            <a:endParaRPr lang="zh-CN" altLang="en-US" sz="1600" dirty="0">
              <a:solidFill>
                <a:srgbClr val="FFFFFF"/>
              </a:solidFill>
            </a:endParaRPr>
          </a:p>
        </p:txBody>
      </p:sp>
      <p:sp>
        <p:nvSpPr>
          <p:cNvPr id="13"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rker">
            <a:extLst>
              <a:ext uri="{FF2B5EF4-FFF2-40B4-BE49-F238E27FC236}">
                <a16:creationId xmlns:a16="http://schemas.microsoft.com/office/drawing/2014/main" id="{BCF0286B-0AAF-414A-AF53-E407A0B08B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298881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A6F44554-7B87-4586-B7D5-F5DFFA87FA09}"/>
              </a:ext>
            </a:extLst>
          </p:cNvPr>
          <p:cNvSpPr>
            <a:spLocks noGrp="1"/>
          </p:cNvSpPr>
          <p:nvPr>
            <p:ph type="title"/>
          </p:nvPr>
        </p:nvSpPr>
        <p:spPr>
          <a:xfrm>
            <a:off x="1047280" y="759805"/>
            <a:ext cx="10306520" cy="1325563"/>
          </a:xfrm>
        </p:spPr>
        <p:txBody>
          <a:bodyPr>
            <a:normAutofit/>
          </a:bodyPr>
          <a:lstStyle/>
          <a:p>
            <a:r>
              <a:rPr lang="en-US" altLang="zh-CN" sz="4000">
                <a:solidFill>
                  <a:srgbClr val="FFFFFF"/>
                </a:solidFill>
              </a:rPr>
              <a:t>Google Street View Overview</a:t>
            </a:r>
            <a:endParaRPr lang="zh-CN" altLang="en-US" sz="4000">
              <a:solidFill>
                <a:srgbClr val="FFFFFF"/>
              </a:solidFill>
            </a:endParaRPr>
          </a:p>
        </p:txBody>
      </p:sp>
      <p:sp>
        <p:nvSpPr>
          <p:cNvPr id="3" name="内容占位符 2">
            <a:extLst>
              <a:ext uri="{FF2B5EF4-FFF2-40B4-BE49-F238E27FC236}">
                <a16:creationId xmlns:a16="http://schemas.microsoft.com/office/drawing/2014/main" id="{85C3FC8C-9A81-452B-B4FF-BF449449E452}"/>
              </a:ext>
            </a:extLst>
          </p:cNvPr>
          <p:cNvSpPr>
            <a:spLocks noGrp="1"/>
          </p:cNvSpPr>
          <p:nvPr>
            <p:ph idx="1"/>
          </p:nvPr>
        </p:nvSpPr>
        <p:spPr>
          <a:xfrm>
            <a:off x="1424904" y="2494450"/>
            <a:ext cx="4053545" cy="3563159"/>
          </a:xfrm>
        </p:spPr>
        <p:txBody>
          <a:bodyPr>
            <a:normAutofit/>
          </a:bodyPr>
          <a:lstStyle/>
          <a:p>
            <a:r>
              <a:rPr lang="en-US" altLang="zh-CN" sz="1700" dirty="0"/>
              <a:t>Google Street View is a technology that provides interactive panoramas from positions along many streets in the world. It was launched in 2007 in several cities in the United States, and has since expanded to include cities and rural areas worldwide. [1]</a:t>
            </a:r>
          </a:p>
          <a:p>
            <a:r>
              <a:rPr lang="en-US" altLang="zh-CN" sz="1700" dirty="0"/>
              <a:t>Along Public Road</a:t>
            </a:r>
          </a:p>
          <a:p>
            <a:r>
              <a:rPr lang="en-US" altLang="zh-CN" sz="1700" dirty="0"/>
              <a:t>Car number plate and Human faces blurred</a:t>
            </a:r>
          </a:p>
          <a:p>
            <a:r>
              <a:rPr lang="en-US" altLang="zh-CN" sz="1700" dirty="0"/>
              <a:t>Sensitive government and military facilities removed</a:t>
            </a:r>
          </a:p>
          <a:p>
            <a:endParaRPr lang="zh-CN" altLang="zh-CN" sz="1700" dirty="0"/>
          </a:p>
          <a:p>
            <a:endParaRPr lang="zh-CN" altLang="en-US" sz="1700" dirty="0"/>
          </a:p>
        </p:txBody>
      </p:sp>
      <p:pic>
        <p:nvPicPr>
          <p:cNvPr id="7" name="Graphic 6">
            <a:extLst>
              <a:ext uri="{FF2B5EF4-FFF2-40B4-BE49-F238E27FC236}">
                <a16:creationId xmlns:a16="http://schemas.microsoft.com/office/drawing/2014/main" id="{0BEEE893-2CEE-4035-8DAD-2C4DBB88C0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8408" y="2492376"/>
            <a:ext cx="3563372" cy="3563372"/>
          </a:xfrm>
          <a:prstGeom prst="rect">
            <a:avLst/>
          </a:prstGeom>
        </p:spPr>
      </p:pic>
    </p:spTree>
    <p:extLst>
      <p:ext uri="{BB962C8B-B14F-4D97-AF65-F5344CB8AC3E}">
        <p14:creationId xmlns:p14="http://schemas.microsoft.com/office/powerpoint/2010/main" val="261694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84650004-2C56-4C67-BB16-4BB5149D6A15}"/>
              </a:ext>
            </a:extLst>
          </p:cNvPr>
          <p:cNvSpPr>
            <a:spLocks noGrp="1"/>
          </p:cNvSpPr>
          <p:nvPr>
            <p:ph type="title"/>
          </p:nvPr>
        </p:nvSpPr>
        <p:spPr>
          <a:xfrm>
            <a:off x="1047280" y="759805"/>
            <a:ext cx="10306520" cy="1325563"/>
          </a:xfrm>
        </p:spPr>
        <p:txBody>
          <a:bodyPr>
            <a:normAutofit/>
          </a:bodyPr>
          <a:lstStyle/>
          <a:p>
            <a:r>
              <a:rPr lang="en-US" altLang="zh-CN" sz="4000" u="sng" dirty="0">
                <a:solidFill>
                  <a:srgbClr val="FFFFFF"/>
                </a:solidFill>
              </a:rPr>
              <a:t>Private residence</a:t>
            </a:r>
            <a:endParaRPr lang="zh-CN" altLang="en-US" sz="4000" u="sng" dirty="0">
              <a:solidFill>
                <a:srgbClr val="FFFFFF"/>
              </a:solidFill>
            </a:endParaRPr>
          </a:p>
        </p:txBody>
      </p:sp>
      <p:sp>
        <p:nvSpPr>
          <p:cNvPr id="3" name="内容占位符 2">
            <a:extLst>
              <a:ext uri="{FF2B5EF4-FFF2-40B4-BE49-F238E27FC236}">
                <a16:creationId xmlns:a16="http://schemas.microsoft.com/office/drawing/2014/main" id="{74645A67-2A02-4387-A006-B1BBF871BF69}"/>
              </a:ext>
            </a:extLst>
          </p:cNvPr>
          <p:cNvSpPr>
            <a:spLocks noGrp="1"/>
          </p:cNvSpPr>
          <p:nvPr>
            <p:ph idx="1"/>
          </p:nvPr>
        </p:nvSpPr>
        <p:spPr>
          <a:xfrm>
            <a:off x="1047280" y="2494450"/>
            <a:ext cx="4431169" cy="3563159"/>
          </a:xfrm>
        </p:spPr>
        <p:txBody>
          <a:bodyPr>
            <a:normAutofit/>
          </a:bodyPr>
          <a:lstStyle/>
          <a:p>
            <a:r>
              <a:rPr lang="en-US" altLang="zh-CN" sz="2400" b="1" dirty="0">
                <a:hlinkClick r:id="rId3"/>
              </a:rPr>
              <a:t>Private residence</a:t>
            </a:r>
            <a:r>
              <a:rPr lang="en-US" altLang="zh-CN" sz="2400" dirty="0"/>
              <a:t> means any building, buildings, or part of a building owned by a private entity which serves as a permanent residence where sewage is generated.[2] </a:t>
            </a:r>
            <a:endParaRPr lang="zh-CN" altLang="en-US" sz="2400" dirty="0"/>
          </a:p>
        </p:txBody>
      </p:sp>
      <p:pic>
        <p:nvPicPr>
          <p:cNvPr id="4" name="图片 3">
            <a:extLst>
              <a:ext uri="{FF2B5EF4-FFF2-40B4-BE49-F238E27FC236}">
                <a16:creationId xmlns:a16="http://schemas.microsoft.com/office/drawing/2014/main" id="{078FA6C4-74CF-44C4-9EEB-921E07ABB01D}"/>
              </a:ext>
            </a:extLst>
          </p:cNvPr>
          <p:cNvPicPr>
            <a:picLocks noChangeAspect="1"/>
          </p:cNvPicPr>
          <p:nvPr/>
        </p:nvPicPr>
        <p:blipFill rotWithShape="1">
          <a:blip r:embed="rId4"/>
          <a:srcRect l="22700" r="5533" b="-3"/>
          <a:stretch/>
        </p:blipFill>
        <p:spPr>
          <a:xfrm>
            <a:off x="6098892" y="2492376"/>
            <a:ext cx="4802404" cy="3563372"/>
          </a:xfrm>
          <a:prstGeom prst="rect">
            <a:avLst/>
          </a:prstGeom>
        </p:spPr>
      </p:pic>
      <p:sp>
        <p:nvSpPr>
          <p:cNvPr id="5" name="文本框 4">
            <a:extLst>
              <a:ext uri="{FF2B5EF4-FFF2-40B4-BE49-F238E27FC236}">
                <a16:creationId xmlns:a16="http://schemas.microsoft.com/office/drawing/2014/main" id="{80E4A9F3-818B-4A94-BBDF-7EAE0B4BDF0B}"/>
              </a:ext>
            </a:extLst>
          </p:cNvPr>
          <p:cNvSpPr txBox="1"/>
          <p:nvPr/>
        </p:nvSpPr>
        <p:spPr>
          <a:xfrm>
            <a:off x="11070454" y="5948039"/>
            <a:ext cx="441146" cy="369332"/>
          </a:xfrm>
          <a:prstGeom prst="rect">
            <a:avLst/>
          </a:prstGeom>
          <a:noFill/>
        </p:spPr>
        <p:txBody>
          <a:bodyPr wrap="none" rtlCol="0">
            <a:spAutoFit/>
          </a:bodyPr>
          <a:lstStyle/>
          <a:p>
            <a:r>
              <a:rPr lang="en-US" altLang="zh-CN" dirty="0"/>
              <a:t>[3]</a:t>
            </a:r>
            <a:endParaRPr lang="zh-CN" altLang="en-US" dirty="0"/>
          </a:p>
        </p:txBody>
      </p:sp>
    </p:spTree>
    <p:extLst>
      <p:ext uri="{BB962C8B-B14F-4D97-AF65-F5344CB8AC3E}">
        <p14:creationId xmlns:p14="http://schemas.microsoft.com/office/powerpoint/2010/main" val="372902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72">
            <a:extLst>
              <a:ext uri="{FF2B5EF4-FFF2-40B4-BE49-F238E27FC236}">
                <a16:creationId xmlns:a16="http://schemas.microsoft.com/office/drawing/2014/main" id="{799709F6-819A-4A9B-B299-52B516DA2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2" name="Group 74">
            <a:extLst>
              <a:ext uri="{FF2B5EF4-FFF2-40B4-BE49-F238E27FC236}">
                <a16:creationId xmlns:a16="http://schemas.microsoft.com/office/drawing/2014/main" id="{DE956BBB-7B91-4BF1-8CC5-4F1F5C3E09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331C4F13-3AB4-4BD8-B1A2-76809863ED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52D8231F-00FF-4EE0-B405-28CC397CF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C80BB271-C270-4FB5-B9F1-D81F239ED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3" name="Freeform 47">
              <a:extLst>
                <a:ext uri="{FF2B5EF4-FFF2-40B4-BE49-F238E27FC236}">
                  <a16:creationId xmlns:a16="http://schemas.microsoft.com/office/drawing/2014/main" id="{1BDA5F0C-5FEC-4DA5-A154-3EC7AA690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E342B9BC-62E1-4F01-AE2D-4143126BE0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4EF779AA-CCB0-45B5-A86D-D54F96BEC0B9}"/>
              </a:ext>
            </a:extLst>
          </p:cNvPr>
          <p:cNvSpPr>
            <a:spLocks noGrp="1"/>
          </p:cNvSpPr>
          <p:nvPr>
            <p:ph type="title"/>
          </p:nvPr>
        </p:nvSpPr>
        <p:spPr>
          <a:xfrm>
            <a:off x="1047280" y="759805"/>
            <a:ext cx="10306520" cy="1325563"/>
          </a:xfrm>
        </p:spPr>
        <p:txBody>
          <a:bodyPr>
            <a:normAutofit/>
          </a:bodyPr>
          <a:lstStyle/>
          <a:p>
            <a:r>
              <a:rPr lang="en-US" altLang="zh-CN" sz="4000">
                <a:solidFill>
                  <a:srgbClr val="FFFFFF"/>
                </a:solidFill>
              </a:rPr>
              <a:t>Blur with image recognition</a:t>
            </a:r>
            <a:endParaRPr lang="zh-CN" altLang="en-US" sz="4000">
              <a:solidFill>
                <a:srgbClr val="FFFFFF"/>
              </a:solidFill>
            </a:endParaRPr>
          </a:p>
        </p:txBody>
      </p:sp>
      <p:sp>
        <p:nvSpPr>
          <p:cNvPr id="3" name="内容占位符 2">
            <a:extLst>
              <a:ext uri="{FF2B5EF4-FFF2-40B4-BE49-F238E27FC236}">
                <a16:creationId xmlns:a16="http://schemas.microsoft.com/office/drawing/2014/main" id="{AA36A836-A0E6-4253-853D-204F2669A030}"/>
              </a:ext>
            </a:extLst>
          </p:cNvPr>
          <p:cNvSpPr>
            <a:spLocks noGrp="1"/>
          </p:cNvSpPr>
          <p:nvPr>
            <p:ph idx="1"/>
          </p:nvPr>
        </p:nvSpPr>
        <p:spPr>
          <a:xfrm>
            <a:off x="1047280" y="2457047"/>
            <a:ext cx="7451241" cy="574676"/>
          </a:xfrm>
        </p:spPr>
        <p:txBody>
          <a:bodyPr anchor="ctr">
            <a:normAutofit fontScale="92500" lnSpcReduction="10000"/>
          </a:bodyPr>
          <a:lstStyle/>
          <a:p>
            <a:r>
              <a:rPr lang="en-US" altLang="zh-CN" sz="2000" dirty="0"/>
              <a:t>Blurring private residence automatically by default, apply for cancel the blur</a:t>
            </a:r>
          </a:p>
          <a:p>
            <a:endParaRPr lang="zh-CN" altLang="en-US" sz="2000" dirty="0"/>
          </a:p>
        </p:txBody>
      </p:sp>
      <p:pic>
        <p:nvPicPr>
          <p:cNvPr id="2052" name="Picture 4" descr="living room with blue sofas">
            <a:extLst>
              <a:ext uri="{FF2B5EF4-FFF2-40B4-BE49-F238E27FC236}">
                <a16:creationId xmlns:a16="http://schemas.microsoft.com/office/drawing/2014/main" id="{729428B5-DB13-4B53-856F-5E57BD9F86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5118" y="3220658"/>
            <a:ext cx="2300972" cy="2289467"/>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B70121C5-145F-434A-B9F0-6EBC35FB29E8}"/>
              </a:ext>
            </a:extLst>
          </p:cNvPr>
          <p:cNvPicPr>
            <a:picLocks noChangeAspect="1"/>
          </p:cNvPicPr>
          <p:nvPr/>
        </p:nvPicPr>
        <p:blipFill>
          <a:blip r:embed="rId3"/>
          <a:stretch>
            <a:fillRect/>
          </a:stretch>
        </p:blipFill>
        <p:spPr>
          <a:xfrm>
            <a:off x="8244049" y="3373310"/>
            <a:ext cx="2979153" cy="1363882"/>
          </a:xfrm>
          <a:prstGeom prst="rect">
            <a:avLst/>
          </a:prstGeom>
        </p:spPr>
      </p:pic>
      <p:pic>
        <p:nvPicPr>
          <p:cNvPr id="6" name="图片 5">
            <a:extLst>
              <a:ext uri="{FF2B5EF4-FFF2-40B4-BE49-F238E27FC236}">
                <a16:creationId xmlns:a16="http://schemas.microsoft.com/office/drawing/2014/main" id="{911C84FA-D513-4C6B-A275-886034C5B869}"/>
              </a:ext>
            </a:extLst>
          </p:cNvPr>
          <p:cNvPicPr>
            <a:picLocks noChangeAspect="1"/>
          </p:cNvPicPr>
          <p:nvPr/>
        </p:nvPicPr>
        <p:blipFill>
          <a:blip r:embed="rId4"/>
          <a:stretch>
            <a:fillRect/>
          </a:stretch>
        </p:blipFill>
        <p:spPr>
          <a:xfrm>
            <a:off x="4365098" y="3142981"/>
            <a:ext cx="2770332" cy="2444819"/>
          </a:xfrm>
          <a:prstGeom prst="rect">
            <a:avLst/>
          </a:prstGeom>
        </p:spPr>
      </p:pic>
      <p:sp>
        <p:nvSpPr>
          <p:cNvPr id="5" name="文本框 4">
            <a:extLst>
              <a:ext uri="{FF2B5EF4-FFF2-40B4-BE49-F238E27FC236}">
                <a16:creationId xmlns:a16="http://schemas.microsoft.com/office/drawing/2014/main" id="{87EFCA5D-6712-4D81-B40E-C78A74E7AAD4}"/>
              </a:ext>
            </a:extLst>
          </p:cNvPr>
          <p:cNvSpPr txBox="1"/>
          <p:nvPr/>
        </p:nvSpPr>
        <p:spPr>
          <a:xfrm>
            <a:off x="3521272" y="5140793"/>
            <a:ext cx="441146" cy="369332"/>
          </a:xfrm>
          <a:prstGeom prst="rect">
            <a:avLst/>
          </a:prstGeom>
          <a:noFill/>
        </p:spPr>
        <p:txBody>
          <a:bodyPr wrap="none" rtlCol="0">
            <a:spAutoFit/>
          </a:bodyPr>
          <a:lstStyle/>
          <a:p>
            <a:pPr>
              <a:spcAft>
                <a:spcPts val="600"/>
              </a:spcAft>
            </a:pPr>
            <a:r>
              <a:rPr lang="en-US" altLang="zh-CN" dirty="0"/>
              <a:t>[3]</a:t>
            </a:r>
            <a:endParaRPr lang="zh-CN" altLang="en-US" dirty="0"/>
          </a:p>
        </p:txBody>
      </p:sp>
      <p:sp>
        <p:nvSpPr>
          <p:cNvPr id="7" name="文本框 6">
            <a:extLst>
              <a:ext uri="{FF2B5EF4-FFF2-40B4-BE49-F238E27FC236}">
                <a16:creationId xmlns:a16="http://schemas.microsoft.com/office/drawing/2014/main" id="{83B4B833-6616-4516-B7A7-54A9468A9E95}"/>
              </a:ext>
            </a:extLst>
          </p:cNvPr>
          <p:cNvSpPr txBox="1"/>
          <p:nvPr/>
        </p:nvSpPr>
        <p:spPr>
          <a:xfrm>
            <a:off x="4280150" y="5612930"/>
            <a:ext cx="2940228" cy="369332"/>
          </a:xfrm>
          <a:prstGeom prst="rect">
            <a:avLst/>
          </a:prstGeom>
          <a:noFill/>
        </p:spPr>
        <p:txBody>
          <a:bodyPr wrap="none" rtlCol="0">
            <a:spAutoFit/>
          </a:bodyPr>
          <a:lstStyle/>
          <a:p>
            <a:pPr>
              <a:spcAft>
                <a:spcPts val="600"/>
              </a:spcAft>
            </a:pPr>
            <a:r>
              <a:rPr lang="en-US" altLang="zh-CN" dirty="0"/>
              <a:t>Extract and identify element</a:t>
            </a:r>
            <a:endParaRPr lang="zh-CN" altLang="en-US" dirty="0"/>
          </a:p>
        </p:txBody>
      </p:sp>
      <p:sp>
        <p:nvSpPr>
          <p:cNvPr id="11" name="文本框 10">
            <a:extLst>
              <a:ext uri="{FF2B5EF4-FFF2-40B4-BE49-F238E27FC236}">
                <a16:creationId xmlns:a16="http://schemas.microsoft.com/office/drawing/2014/main" id="{3D143874-5BD8-44B9-8F4A-18AB743C0E76}"/>
              </a:ext>
            </a:extLst>
          </p:cNvPr>
          <p:cNvSpPr txBox="1"/>
          <p:nvPr/>
        </p:nvSpPr>
        <p:spPr>
          <a:xfrm>
            <a:off x="9096165" y="5612930"/>
            <a:ext cx="1217000" cy="369332"/>
          </a:xfrm>
          <a:prstGeom prst="rect">
            <a:avLst/>
          </a:prstGeom>
          <a:noFill/>
        </p:spPr>
        <p:txBody>
          <a:bodyPr wrap="none" rtlCol="0">
            <a:spAutoFit/>
          </a:bodyPr>
          <a:lstStyle/>
          <a:p>
            <a:pPr>
              <a:spcAft>
                <a:spcPts val="600"/>
              </a:spcAft>
            </a:pPr>
            <a:r>
              <a:rPr lang="en-US" altLang="zh-CN" dirty="0"/>
              <a:t>categorize</a:t>
            </a:r>
            <a:endParaRPr lang="zh-CN" altLang="en-US" dirty="0"/>
          </a:p>
        </p:txBody>
      </p:sp>
      <p:sp>
        <p:nvSpPr>
          <p:cNvPr id="36" name="文本框 35">
            <a:extLst>
              <a:ext uri="{FF2B5EF4-FFF2-40B4-BE49-F238E27FC236}">
                <a16:creationId xmlns:a16="http://schemas.microsoft.com/office/drawing/2014/main" id="{9671416A-3A4E-43F7-A56A-5257F45F7155}"/>
              </a:ext>
            </a:extLst>
          </p:cNvPr>
          <p:cNvSpPr txBox="1"/>
          <p:nvPr/>
        </p:nvSpPr>
        <p:spPr>
          <a:xfrm>
            <a:off x="1232825" y="5732642"/>
            <a:ext cx="2509020" cy="369332"/>
          </a:xfrm>
          <a:prstGeom prst="rect">
            <a:avLst/>
          </a:prstGeom>
          <a:noFill/>
        </p:spPr>
        <p:txBody>
          <a:bodyPr wrap="none" rtlCol="0">
            <a:spAutoFit/>
          </a:bodyPr>
          <a:lstStyle/>
          <a:p>
            <a:pPr>
              <a:spcAft>
                <a:spcPts val="600"/>
              </a:spcAft>
            </a:pPr>
            <a:r>
              <a:rPr lang="en-US" altLang="zh-CN" dirty="0"/>
              <a:t>Label: private residence</a:t>
            </a:r>
            <a:endParaRPr lang="zh-CN" altLang="en-US" dirty="0"/>
          </a:p>
        </p:txBody>
      </p:sp>
    </p:spTree>
    <p:extLst>
      <p:ext uri="{BB962C8B-B14F-4D97-AF65-F5344CB8AC3E}">
        <p14:creationId xmlns:p14="http://schemas.microsoft.com/office/powerpoint/2010/main" val="352931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C3260C33-93FF-445C-A349-048B435B68BB}"/>
              </a:ext>
            </a:extLst>
          </p:cNvPr>
          <p:cNvSpPr>
            <a:spLocks noGrp="1"/>
          </p:cNvSpPr>
          <p:nvPr>
            <p:ph type="title"/>
          </p:nvPr>
        </p:nvSpPr>
        <p:spPr>
          <a:xfrm>
            <a:off x="643467" y="640080"/>
            <a:ext cx="3096427" cy="5613236"/>
          </a:xfrm>
        </p:spPr>
        <p:txBody>
          <a:bodyPr anchor="ctr">
            <a:normAutofit/>
          </a:bodyPr>
          <a:lstStyle/>
          <a:p>
            <a:r>
              <a:rPr lang="en-US" altLang="zh-CN">
                <a:solidFill>
                  <a:srgbClr val="FFFFFF"/>
                </a:solidFill>
              </a:rPr>
              <a:t>Early Warning</a:t>
            </a:r>
            <a:endParaRPr lang="zh-CN" altLang="en-US">
              <a:solidFill>
                <a:srgbClr val="FFFFFF"/>
              </a:solidFill>
            </a:endParaRPr>
          </a:p>
        </p:txBody>
      </p:sp>
      <p:sp>
        <p:nvSpPr>
          <p:cNvPr id="3" name="内容占位符 2">
            <a:extLst>
              <a:ext uri="{FF2B5EF4-FFF2-40B4-BE49-F238E27FC236}">
                <a16:creationId xmlns:a16="http://schemas.microsoft.com/office/drawing/2014/main" id="{CC25644C-7EE1-4279-BB3F-72D4F6C67B13}"/>
              </a:ext>
            </a:extLst>
          </p:cNvPr>
          <p:cNvSpPr>
            <a:spLocks noGrp="1"/>
          </p:cNvSpPr>
          <p:nvPr>
            <p:ph idx="1"/>
          </p:nvPr>
        </p:nvSpPr>
        <p:spPr>
          <a:xfrm>
            <a:off x="4699818" y="640082"/>
            <a:ext cx="6848715" cy="2484884"/>
          </a:xfrm>
        </p:spPr>
        <p:txBody>
          <a:bodyPr anchor="ctr">
            <a:normAutofit/>
          </a:bodyPr>
          <a:lstStyle/>
          <a:p>
            <a:r>
              <a:rPr lang="en-US" altLang="zh-CN" sz="2000" dirty="0"/>
              <a:t>Shallow processing -&gt; Deep processing</a:t>
            </a:r>
          </a:p>
          <a:p>
            <a:r>
              <a:rPr lang="en-US" altLang="zh-CN" sz="2000" dirty="0"/>
              <a:t>Additional law, which gives Google more authority to process data</a:t>
            </a:r>
          </a:p>
          <a:p>
            <a:r>
              <a:rPr lang="en-US" altLang="zh-CN" sz="2000" dirty="0"/>
              <a:t>Black box in coding</a:t>
            </a:r>
          </a:p>
          <a:p>
            <a:endParaRPr lang="zh-CN" altLang="en-US" sz="2000" dirty="0"/>
          </a:p>
        </p:txBody>
      </p:sp>
      <p:pic>
        <p:nvPicPr>
          <p:cNvPr id="4" name="图片 3">
            <a:extLst>
              <a:ext uri="{FF2B5EF4-FFF2-40B4-BE49-F238E27FC236}">
                <a16:creationId xmlns:a16="http://schemas.microsoft.com/office/drawing/2014/main" id="{D527B39D-80F7-4FE1-BD41-DE710CFE6455}"/>
              </a:ext>
            </a:extLst>
          </p:cNvPr>
          <p:cNvPicPr>
            <a:picLocks noChangeAspect="1"/>
          </p:cNvPicPr>
          <p:nvPr/>
        </p:nvPicPr>
        <p:blipFill>
          <a:blip r:embed="rId2"/>
          <a:stretch>
            <a:fillRect/>
          </a:stretch>
        </p:blipFill>
        <p:spPr>
          <a:xfrm>
            <a:off x="4654297" y="3564505"/>
            <a:ext cx="6894236" cy="2252721"/>
          </a:xfrm>
          <a:prstGeom prst="rect">
            <a:avLst/>
          </a:prstGeom>
        </p:spPr>
      </p:pic>
    </p:spTree>
    <p:extLst>
      <p:ext uri="{BB962C8B-B14F-4D97-AF65-F5344CB8AC3E}">
        <p14:creationId xmlns:p14="http://schemas.microsoft.com/office/powerpoint/2010/main" val="384560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标题 1">
            <a:extLst>
              <a:ext uri="{FF2B5EF4-FFF2-40B4-BE49-F238E27FC236}">
                <a16:creationId xmlns:a16="http://schemas.microsoft.com/office/drawing/2014/main" id="{2663F5CB-8645-4B87-87C5-3367145F8C91}"/>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altLang="zh-CN" sz="4000">
                <a:solidFill>
                  <a:srgbClr val="FFFFFF"/>
                </a:solidFill>
              </a:rPr>
              <a:t>			Respect cultural differences</a:t>
            </a:r>
          </a:p>
        </p:txBody>
      </p:sp>
      <p:sp>
        <p:nvSpPr>
          <p:cNvPr id="4" name="文本框 3">
            <a:extLst>
              <a:ext uri="{FF2B5EF4-FFF2-40B4-BE49-F238E27FC236}">
                <a16:creationId xmlns:a16="http://schemas.microsoft.com/office/drawing/2014/main" id="{346C49E2-BDEA-4726-B160-993DDAE38BE8}"/>
              </a:ext>
            </a:extLst>
          </p:cNvPr>
          <p:cNvSpPr txBox="1"/>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400" dirty="0"/>
              <a:t>So many people required to blur their houses that the Google manual processing is overloaded,  then Google had to close that service</a:t>
            </a:r>
          </a:p>
        </p:txBody>
      </p:sp>
      <p:pic>
        <p:nvPicPr>
          <p:cNvPr id="1026" name="Picture 2">
            <a:extLst>
              <a:ext uri="{FF2B5EF4-FFF2-40B4-BE49-F238E27FC236}">
                <a16:creationId xmlns:a16="http://schemas.microsoft.com/office/drawing/2014/main" id="{43D7F745-F57A-405C-B266-DED4718B264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280" r="19313"/>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1179DF48-7566-4647-BD3C-872F50904D73}"/>
              </a:ext>
            </a:extLst>
          </p:cNvPr>
          <p:cNvSpPr txBox="1"/>
          <p:nvPr/>
        </p:nvSpPr>
        <p:spPr>
          <a:xfrm>
            <a:off x="2712629" y="4209097"/>
            <a:ext cx="1478094" cy="207949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altLang="zh-CN" sz="2400" dirty="0"/>
          </a:p>
        </p:txBody>
      </p:sp>
      <p:sp>
        <p:nvSpPr>
          <p:cNvPr id="5" name="文本框 4">
            <a:extLst>
              <a:ext uri="{FF2B5EF4-FFF2-40B4-BE49-F238E27FC236}">
                <a16:creationId xmlns:a16="http://schemas.microsoft.com/office/drawing/2014/main" id="{681E542F-E7F2-4A43-B6D7-575515F6062F}"/>
              </a:ext>
            </a:extLst>
          </p:cNvPr>
          <p:cNvSpPr txBox="1"/>
          <p:nvPr/>
        </p:nvSpPr>
        <p:spPr>
          <a:xfrm>
            <a:off x="11141476" y="4891596"/>
            <a:ext cx="441146" cy="369332"/>
          </a:xfrm>
          <a:prstGeom prst="rect">
            <a:avLst/>
          </a:prstGeom>
          <a:noFill/>
        </p:spPr>
        <p:txBody>
          <a:bodyPr wrap="none" rtlCol="0">
            <a:spAutoFit/>
          </a:bodyPr>
          <a:lstStyle/>
          <a:p>
            <a:r>
              <a:rPr lang="en-US" altLang="zh-CN" dirty="0"/>
              <a:t>[4]</a:t>
            </a:r>
            <a:endParaRPr lang="zh-CN" altLang="en-US" dirty="0"/>
          </a:p>
        </p:txBody>
      </p:sp>
    </p:spTree>
    <p:extLst>
      <p:ext uri="{BB962C8B-B14F-4D97-AF65-F5344CB8AC3E}">
        <p14:creationId xmlns:p14="http://schemas.microsoft.com/office/powerpoint/2010/main" val="91740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标题 1">
            <a:extLst>
              <a:ext uri="{FF2B5EF4-FFF2-40B4-BE49-F238E27FC236}">
                <a16:creationId xmlns:a16="http://schemas.microsoft.com/office/drawing/2014/main" id="{3E53231E-FB20-4D30-BB50-AB1FB51FFD85}"/>
              </a:ext>
            </a:extLst>
          </p:cNvPr>
          <p:cNvSpPr>
            <a:spLocks noGrp="1"/>
          </p:cNvSpPr>
          <p:nvPr>
            <p:ph type="title"/>
          </p:nvPr>
        </p:nvSpPr>
        <p:spPr>
          <a:xfrm>
            <a:off x="958506" y="800392"/>
            <a:ext cx="10264697" cy="1212102"/>
          </a:xfrm>
        </p:spPr>
        <p:txBody>
          <a:bodyPr>
            <a:normAutofit/>
          </a:bodyPr>
          <a:lstStyle/>
          <a:p>
            <a:r>
              <a:rPr lang="en-US" altLang="zh-CN" sz="4000">
                <a:solidFill>
                  <a:srgbClr val="FFFFFF"/>
                </a:solidFill>
              </a:rPr>
              <a:t>References</a:t>
            </a:r>
            <a:endParaRPr lang="zh-CN" altLang="en-US" sz="4000">
              <a:solidFill>
                <a:srgbClr val="FFFFFF"/>
              </a:solidFill>
            </a:endParaRPr>
          </a:p>
        </p:txBody>
      </p:sp>
      <p:sp>
        <p:nvSpPr>
          <p:cNvPr id="3" name="内容占位符 2">
            <a:extLst>
              <a:ext uri="{FF2B5EF4-FFF2-40B4-BE49-F238E27FC236}">
                <a16:creationId xmlns:a16="http://schemas.microsoft.com/office/drawing/2014/main" id="{1F3B4205-6B0B-442A-ADC8-2D11A0619C5A}"/>
              </a:ext>
            </a:extLst>
          </p:cNvPr>
          <p:cNvSpPr>
            <a:spLocks noGrp="1"/>
          </p:cNvSpPr>
          <p:nvPr>
            <p:ph idx="1"/>
          </p:nvPr>
        </p:nvSpPr>
        <p:spPr>
          <a:xfrm>
            <a:off x="1367624" y="2490436"/>
            <a:ext cx="9708995" cy="3567173"/>
          </a:xfrm>
        </p:spPr>
        <p:txBody>
          <a:bodyPr anchor="ctr">
            <a:normAutofit/>
          </a:bodyPr>
          <a:lstStyle/>
          <a:p>
            <a:r>
              <a:rPr lang="en-US" altLang="zh-CN" sz="1500" dirty="0"/>
              <a:t>[1] Wikipedia. 2020. </a:t>
            </a:r>
            <a:r>
              <a:rPr lang="zh-CN" altLang="en-US" sz="1500" dirty="0"/>
              <a:t>“</a:t>
            </a:r>
            <a:r>
              <a:rPr lang="en-US" altLang="zh-CN" sz="1500" dirty="0"/>
              <a:t>Google Street View</a:t>
            </a:r>
            <a:r>
              <a:rPr lang="zh-CN" altLang="en-US" sz="1500" dirty="0"/>
              <a:t>” </a:t>
            </a:r>
            <a:r>
              <a:rPr lang="en-US" altLang="zh-CN" sz="1500" dirty="0"/>
              <a:t>Last  modified 4 June 2020.  https://en.wikipedia.org/wiki/Google_Street_View</a:t>
            </a:r>
          </a:p>
          <a:p>
            <a:r>
              <a:rPr lang="en-US" altLang="zh-CN" sz="1500" dirty="0"/>
              <a:t>[2] Google Street View. 2020. “12 </a:t>
            </a:r>
            <a:r>
              <a:rPr lang="en-US" altLang="zh-CN" sz="1500" dirty="0" err="1"/>
              <a:t>Kelvinway</a:t>
            </a:r>
            <a:r>
              <a:rPr lang="en-US" altLang="zh-CN" sz="1500" dirty="0"/>
              <a:t> Dr(Somewhere around this, I just don’t want to be too detailed, that why I said Google Street View needs more privacy for privacy residence)” Last modified June 2019</a:t>
            </a:r>
          </a:p>
          <a:p>
            <a:r>
              <a:rPr lang="en-US" altLang="zh-CN" sz="1500" dirty="0"/>
              <a:t> https://www.google.ca/maps/place/North+Bridlewood+Park/@43.7911158,-79.3210833,3a,53.7y,278.12h,92.83t/data=!3m6!1e1!3m4!1sblq9AU28TEofgNlm5qY5IQ!2e0!7i16384!8i8192!4m5!3m4!1s0x89d4d3b146ac379b:0xa7c5dcefc3645488!8m2!3d43.7910739!4d-79.3194283</a:t>
            </a:r>
          </a:p>
          <a:p>
            <a:r>
              <a:rPr lang="en-US" altLang="zh-CN" sz="1500" dirty="0"/>
              <a:t>[3] Hadley Mendelsohn .2020. “50 Easy Home Decor Ideas That Will Instantly Transform Your Space”  Last modified 26 Mar,2020 https://www.housebeautiful.com/home-remodeling/diy-projects/g1242/quick-easy-home-decorating-ideas-0612/</a:t>
            </a:r>
          </a:p>
          <a:p>
            <a:r>
              <a:rPr lang="en-US" altLang="zh-CN" sz="1500" dirty="0"/>
              <a:t>[4]Reddit, 2019. “Germany and Austria vs Google Street View”  https://www.reddit.com/r/europe/comments/c2di9j/germany_and_austria_vs_google_street_view/</a:t>
            </a:r>
            <a:endParaRPr lang="zh-CN" altLang="en-US" sz="1500" dirty="0"/>
          </a:p>
        </p:txBody>
      </p:sp>
    </p:spTree>
    <p:extLst>
      <p:ext uri="{BB962C8B-B14F-4D97-AF65-F5344CB8AC3E}">
        <p14:creationId xmlns:p14="http://schemas.microsoft.com/office/powerpoint/2010/main" val="230859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标题 1">
            <a:extLst>
              <a:ext uri="{FF2B5EF4-FFF2-40B4-BE49-F238E27FC236}">
                <a16:creationId xmlns:a16="http://schemas.microsoft.com/office/drawing/2014/main" id="{84D8A097-C6EE-4CDA-B5E5-700BD5EF105C}"/>
              </a:ext>
            </a:extLst>
          </p:cNvPr>
          <p:cNvSpPr>
            <a:spLocks noGrp="1"/>
          </p:cNvSpPr>
          <p:nvPr>
            <p:ph type="title"/>
          </p:nvPr>
        </p:nvSpPr>
        <p:spPr>
          <a:xfrm>
            <a:off x="962563" y="501649"/>
            <a:ext cx="10266875" cy="954625"/>
          </a:xfrm>
        </p:spPr>
        <p:txBody>
          <a:bodyPr>
            <a:normAutofit/>
          </a:bodyPr>
          <a:lstStyle/>
          <a:p>
            <a:pPr algn="ct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D5D8A2EE-0987-4C9E-A0B2-6FDA6B2DE8B2}"/>
              </a:ext>
            </a:extLst>
          </p:cNvPr>
          <p:cNvSpPr>
            <a:spLocks noGrp="1"/>
          </p:cNvSpPr>
          <p:nvPr>
            <p:ph idx="1"/>
          </p:nvPr>
        </p:nvSpPr>
        <p:spPr>
          <a:xfrm>
            <a:off x="1295400" y="1766888"/>
            <a:ext cx="9601200" cy="2128838"/>
          </a:xfrm>
        </p:spPr>
        <p:txBody>
          <a:bodyPr anchor="t">
            <a:normAutofit/>
          </a:bodyPr>
          <a:lstStyle/>
          <a:p>
            <a:r>
              <a:rPr lang="en-US" altLang="zh-CN" sz="2000" dirty="0">
                <a:solidFill>
                  <a:srgbClr val="FFFFFF"/>
                </a:solidFill>
              </a:rPr>
              <a:t>Thanks for watching!</a:t>
            </a:r>
            <a:endParaRPr lang="zh-CN" altLang="en-US" sz="2000" dirty="0">
              <a:solidFill>
                <a:srgbClr val="FFFFFF"/>
              </a:solidFill>
            </a:endParaRPr>
          </a:p>
        </p:txBody>
      </p:sp>
      <p:pic>
        <p:nvPicPr>
          <p:cNvPr id="7" name="Graphic 6">
            <a:extLst>
              <a:ext uri="{FF2B5EF4-FFF2-40B4-BE49-F238E27FC236}">
                <a16:creationId xmlns:a16="http://schemas.microsoft.com/office/drawing/2014/main" id="{6E8DE1B1-4B3A-457A-93C4-00605E39F0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5191" y="4744465"/>
            <a:ext cx="1301620" cy="1301620"/>
          </a:xfrm>
          <a:prstGeom prst="rect">
            <a:avLst/>
          </a:prstGeom>
        </p:spPr>
      </p:pic>
    </p:spTree>
    <p:extLst>
      <p:ext uri="{BB962C8B-B14F-4D97-AF65-F5344CB8AC3E}">
        <p14:creationId xmlns:p14="http://schemas.microsoft.com/office/powerpoint/2010/main" val="25942328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305</Words>
  <Application>Microsoft Office PowerPoint</Application>
  <PresentationFormat>Widescreen</PresentationFormat>
  <Paragraphs>30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等线</vt:lpstr>
      <vt:lpstr>等线 Light</vt:lpstr>
      <vt:lpstr>Arial</vt:lpstr>
      <vt:lpstr>Calibri</vt:lpstr>
      <vt:lpstr>Office 主题​​</vt:lpstr>
      <vt:lpstr>Google Street View and Image Recognition   Yifan Yang  40038814</vt:lpstr>
      <vt:lpstr>Google Street View Overview</vt:lpstr>
      <vt:lpstr>Private residence</vt:lpstr>
      <vt:lpstr>Blur with image recognition</vt:lpstr>
      <vt:lpstr>Early Warning</vt:lpstr>
      <vt:lpstr>   Respect cultural differences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Street View and Image Recognition</dc:title>
  <dc:creator>yang yifan</dc:creator>
  <cp:lastModifiedBy>yang yifan</cp:lastModifiedBy>
  <cp:revision>12</cp:revision>
  <dcterms:created xsi:type="dcterms:W3CDTF">2020-06-22T00:53:37Z</dcterms:created>
  <dcterms:modified xsi:type="dcterms:W3CDTF">2020-06-22T03:26:18Z</dcterms:modified>
</cp:coreProperties>
</file>