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64" r:id="rId5"/>
    <p:sldId id="265" r:id="rId6"/>
    <p:sldId id="258" r:id="rId7"/>
    <p:sldId id="259" r:id="rId8"/>
    <p:sldId id="260" r:id="rId9"/>
    <p:sldId id="261" r:id="rId10"/>
    <p:sldId id="262"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57" autoAdjust="0"/>
    <p:restoredTop sz="94660"/>
  </p:normalViewPr>
  <p:slideViewPr>
    <p:cSldViewPr snapToGrid="0">
      <p:cViewPr varScale="1">
        <p:scale>
          <a:sx n="81" d="100"/>
          <a:sy n="81" d="100"/>
        </p:scale>
        <p:origin x="-96" y="-2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4E07C90-AEDD-4B86-A7AD-1E4EC520C888}" type="datetimeFigureOut">
              <a:rPr lang="en-US" smtClean="0"/>
              <a:t>19-01-22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A731B-5BD9-4A43-8ABE-D19428D4528C}" type="slidenum">
              <a:rPr lang="en-US" smtClean="0"/>
              <a:t>‹#›</a:t>
            </a:fld>
            <a:endParaRPr lang="en-US"/>
          </a:p>
        </p:txBody>
      </p:sp>
    </p:spTree>
    <p:extLst>
      <p:ext uri="{BB962C8B-B14F-4D97-AF65-F5344CB8AC3E}">
        <p14:creationId xmlns:p14="http://schemas.microsoft.com/office/powerpoint/2010/main" val="209712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E07C90-AEDD-4B86-A7AD-1E4EC520C888}" type="datetimeFigureOut">
              <a:rPr lang="en-US" smtClean="0"/>
              <a:t>19-01-22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A731B-5BD9-4A43-8ABE-D19428D4528C}" type="slidenum">
              <a:rPr lang="en-US" smtClean="0"/>
              <a:t>‹#›</a:t>
            </a:fld>
            <a:endParaRPr lang="en-US"/>
          </a:p>
        </p:txBody>
      </p:sp>
    </p:spTree>
    <p:extLst>
      <p:ext uri="{BB962C8B-B14F-4D97-AF65-F5344CB8AC3E}">
        <p14:creationId xmlns:p14="http://schemas.microsoft.com/office/powerpoint/2010/main" val="4271786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E07C90-AEDD-4B86-A7AD-1E4EC520C888}" type="datetimeFigureOut">
              <a:rPr lang="en-US" smtClean="0"/>
              <a:t>19-01-22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A731B-5BD9-4A43-8ABE-D19428D4528C}" type="slidenum">
              <a:rPr lang="en-US" smtClean="0"/>
              <a:t>‹#›</a:t>
            </a:fld>
            <a:endParaRPr lang="en-US"/>
          </a:p>
        </p:txBody>
      </p:sp>
    </p:spTree>
    <p:extLst>
      <p:ext uri="{BB962C8B-B14F-4D97-AF65-F5344CB8AC3E}">
        <p14:creationId xmlns:p14="http://schemas.microsoft.com/office/powerpoint/2010/main" val="3301393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E07C90-AEDD-4B86-A7AD-1E4EC520C888}" type="datetimeFigureOut">
              <a:rPr lang="en-US" smtClean="0"/>
              <a:t>19-01-22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A731B-5BD9-4A43-8ABE-D19428D4528C}" type="slidenum">
              <a:rPr lang="en-US" smtClean="0"/>
              <a:t>‹#›</a:t>
            </a:fld>
            <a:endParaRPr lang="en-US"/>
          </a:p>
        </p:txBody>
      </p:sp>
    </p:spTree>
    <p:extLst>
      <p:ext uri="{BB962C8B-B14F-4D97-AF65-F5344CB8AC3E}">
        <p14:creationId xmlns:p14="http://schemas.microsoft.com/office/powerpoint/2010/main" val="280343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07C90-AEDD-4B86-A7AD-1E4EC520C888}" type="datetimeFigureOut">
              <a:rPr lang="en-US" smtClean="0"/>
              <a:t>19-01-22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A731B-5BD9-4A43-8ABE-D19428D4528C}" type="slidenum">
              <a:rPr lang="en-US" smtClean="0"/>
              <a:t>‹#›</a:t>
            </a:fld>
            <a:endParaRPr lang="en-US"/>
          </a:p>
        </p:txBody>
      </p:sp>
    </p:spTree>
    <p:extLst>
      <p:ext uri="{BB962C8B-B14F-4D97-AF65-F5344CB8AC3E}">
        <p14:creationId xmlns:p14="http://schemas.microsoft.com/office/powerpoint/2010/main" val="224675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E07C90-AEDD-4B86-A7AD-1E4EC520C888}" type="datetimeFigureOut">
              <a:rPr lang="en-US" smtClean="0"/>
              <a:t>19-01-22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DA731B-5BD9-4A43-8ABE-D19428D4528C}" type="slidenum">
              <a:rPr lang="en-US" smtClean="0"/>
              <a:t>‹#›</a:t>
            </a:fld>
            <a:endParaRPr lang="en-US"/>
          </a:p>
        </p:txBody>
      </p:sp>
    </p:spTree>
    <p:extLst>
      <p:ext uri="{BB962C8B-B14F-4D97-AF65-F5344CB8AC3E}">
        <p14:creationId xmlns:p14="http://schemas.microsoft.com/office/powerpoint/2010/main" val="725198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E07C90-AEDD-4B86-A7AD-1E4EC520C888}" type="datetimeFigureOut">
              <a:rPr lang="en-US" smtClean="0"/>
              <a:t>19-01-22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DA731B-5BD9-4A43-8ABE-D19428D4528C}" type="slidenum">
              <a:rPr lang="en-US" smtClean="0"/>
              <a:t>‹#›</a:t>
            </a:fld>
            <a:endParaRPr lang="en-US"/>
          </a:p>
        </p:txBody>
      </p:sp>
    </p:spTree>
    <p:extLst>
      <p:ext uri="{BB962C8B-B14F-4D97-AF65-F5344CB8AC3E}">
        <p14:creationId xmlns:p14="http://schemas.microsoft.com/office/powerpoint/2010/main" val="411800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E07C90-AEDD-4B86-A7AD-1E4EC520C888}" type="datetimeFigureOut">
              <a:rPr lang="en-US" smtClean="0"/>
              <a:t>19-01-22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DA731B-5BD9-4A43-8ABE-D19428D4528C}" type="slidenum">
              <a:rPr lang="en-US" smtClean="0"/>
              <a:t>‹#›</a:t>
            </a:fld>
            <a:endParaRPr lang="en-US"/>
          </a:p>
        </p:txBody>
      </p:sp>
    </p:spTree>
    <p:extLst>
      <p:ext uri="{BB962C8B-B14F-4D97-AF65-F5344CB8AC3E}">
        <p14:creationId xmlns:p14="http://schemas.microsoft.com/office/powerpoint/2010/main" val="4073915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E07C90-AEDD-4B86-A7AD-1E4EC520C888}" type="datetimeFigureOut">
              <a:rPr lang="en-US" smtClean="0"/>
              <a:t>19-01-22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DA731B-5BD9-4A43-8ABE-D19428D4528C}" type="slidenum">
              <a:rPr lang="en-US" smtClean="0"/>
              <a:t>‹#›</a:t>
            </a:fld>
            <a:endParaRPr lang="en-US"/>
          </a:p>
        </p:txBody>
      </p:sp>
    </p:spTree>
    <p:extLst>
      <p:ext uri="{BB962C8B-B14F-4D97-AF65-F5344CB8AC3E}">
        <p14:creationId xmlns:p14="http://schemas.microsoft.com/office/powerpoint/2010/main" val="3010675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E07C90-AEDD-4B86-A7AD-1E4EC520C888}" type="datetimeFigureOut">
              <a:rPr lang="en-US" smtClean="0"/>
              <a:t>19-01-22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DA731B-5BD9-4A43-8ABE-D19428D4528C}" type="slidenum">
              <a:rPr lang="en-US" smtClean="0"/>
              <a:t>‹#›</a:t>
            </a:fld>
            <a:endParaRPr lang="en-US"/>
          </a:p>
        </p:txBody>
      </p:sp>
    </p:spTree>
    <p:extLst>
      <p:ext uri="{BB962C8B-B14F-4D97-AF65-F5344CB8AC3E}">
        <p14:creationId xmlns:p14="http://schemas.microsoft.com/office/powerpoint/2010/main" val="32668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E07C90-AEDD-4B86-A7AD-1E4EC520C888}" type="datetimeFigureOut">
              <a:rPr lang="en-US" smtClean="0"/>
              <a:t>19-01-22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DA731B-5BD9-4A43-8ABE-D19428D4528C}" type="slidenum">
              <a:rPr lang="en-US" smtClean="0"/>
              <a:t>‹#›</a:t>
            </a:fld>
            <a:endParaRPr lang="en-US"/>
          </a:p>
        </p:txBody>
      </p:sp>
    </p:spTree>
    <p:extLst>
      <p:ext uri="{BB962C8B-B14F-4D97-AF65-F5344CB8AC3E}">
        <p14:creationId xmlns:p14="http://schemas.microsoft.com/office/powerpoint/2010/main" val="4731827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07C90-AEDD-4B86-A7AD-1E4EC520C888}" type="datetimeFigureOut">
              <a:rPr lang="en-US" smtClean="0"/>
              <a:t>19-01-22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A731B-5BD9-4A43-8ABE-D19428D4528C}" type="slidenum">
              <a:rPr lang="en-US" smtClean="0"/>
              <a:t>‹#›</a:t>
            </a:fld>
            <a:endParaRPr lang="en-US"/>
          </a:p>
        </p:txBody>
      </p:sp>
    </p:spTree>
    <p:extLst>
      <p:ext uri="{BB962C8B-B14F-4D97-AF65-F5344CB8AC3E}">
        <p14:creationId xmlns:p14="http://schemas.microsoft.com/office/powerpoint/2010/main" val="3370484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igsaw.vitalsource.com/books/9780321700377/epub/OEBPS/html/gloss01.html%23gloss01_056" TargetMode="External"/><Relationship Id="rId3"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igsaw.vitalsource.com/books/9780321700377/epub/OEBPS/html/gloss01.html%23gloss01_20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igsaw.vitalsource.com/books/9780321700377/epub/OEBPS/html/gloss01.html%23gloss01_09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SOEN 341</a:t>
            </a:r>
          </a:p>
        </p:txBody>
      </p:sp>
      <p:sp>
        <p:nvSpPr>
          <p:cNvPr id="3" name="Subtitle 2"/>
          <p:cNvSpPr>
            <a:spLocks noGrp="1"/>
          </p:cNvSpPr>
          <p:nvPr>
            <p:ph type="subTitle" idx="1"/>
          </p:nvPr>
        </p:nvSpPr>
        <p:spPr/>
        <p:txBody>
          <a:bodyPr/>
          <a:lstStyle/>
          <a:p>
            <a:r>
              <a:rPr lang="en-US" dirty="0"/>
              <a:t>User </a:t>
            </a:r>
            <a:r>
              <a:rPr lang="en-US" dirty="0" smtClean="0"/>
              <a:t>stories</a:t>
            </a:r>
          </a:p>
          <a:p>
            <a:r>
              <a:rPr lang="en-US" dirty="0" smtClean="0"/>
              <a:t>Ref: Essential Scrum by Kenneth S. Rubin</a:t>
            </a:r>
            <a:endParaRPr lang="en-US" dirty="0"/>
          </a:p>
        </p:txBody>
      </p:sp>
    </p:spTree>
    <p:extLst>
      <p:ext uri="{BB962C8B-B14F-4D97-AF65-F5344CB8AC3E}">
        <p14:creationId xmlns:p14="http://schemas.microsoft.com/office/powerpoint/2010/main" val="2997208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CA" sz="2800" dirty="0"/>
              <a:t>S</a:t>
            </a:r>
            <a:r>
              <a:rPr lang="en-CA" sz="2800" dirty="0" smtClean="0"/>
              <a:t>tories can be written at </a:t>
            </a:r>
            <a:r>
              <a:rPr lang="en-CA" sz="2800" dirty="0"/>
              <a:t>multiple levels of abstraction. The largest </a:t>
            </a:r>
            <a:r>
              <a:rPr lang="en-CA" sz="2800" dirty="0" smtClean="0"/>
              <a:t>could take a </a:t>
            </a:r>
            <a:r>
              <a:rPr lang="en-CA" sz="2800" dirty="0"/>
              <a:t>few to many months </a:t>
            </a:r>
            <a:r>
              <a:rPr lang="en-CA" sz="2800" dirty="0" smtClean="0"/>
              <a:t>to implement and </a:t>
            </a:r>
            <a:r>
              <a:rPr lang="en-CA" sz="2800" dirty="0"/>
              <a:t>might span an entire release or multiple releases. Many people refer to these as </a:t>
            </a:r>
            <a:r>
              <a:rPr lang="en-US" sz="2800" b="1" dirty="0">
                <a:hlinkClick r:id="rId2"/>
              </a:rPr>
              <a:t>epics</a:t>
            </a:r>
            <a:r>
              <a:rPr lang="en-CA" sz="2800" dirty="0"/>
              <a:t> </a:t>
            </a:r>
            <a:endParaRPr lang="en-US" sz="2800" dirty="0"/>
          </a:p>
        </p:txBody>
      </p:sp>
      <p:pic>
        <p:nvPicPr>
          <p:cNvPr id="6" name="Content Placeholder 5"/>
          <p:cNvPicPr>
            <a:picLocks noGrp="1"/>
          </p:cNvPicPr>
          <p:nvPr>
            <p:ph idx="1"/>
          </p:nvPr>
        </p:nvPicPr>
        <p:blipFill>
          <a:blip r:embed="rId3">
            <a:extLst>
              <a:ext uri="{28A0092B-C50C-407E-A947-70E740481C1C}">
                <a14:useLocalDpi xmlns:a14="http://schemas.microsoft.com/office/drawing/2010/main" val="0"/>
              </a:ext>
            </a:extLst>
          </a:blip>
          <a:srcRect t="1899" b="1899"/>
          <a:stretch>
            <a:fillRect/>
          </a:stretch>
        </p:blipFill>
        <p:spPr bwMode="auto">
          <a:prstGeom prst="rect">
            <a:avLst/>
          </a:prstGeom>
          <a:noFill/>
          <a:ln>
            <a:noFill/>
          </a:ln>
        </p:spPr>
      </p:pic>
    </p:spTree>
    <p:extLst>
      <p:ext uri="{BB962C8B-B14F-4D97-AF65-F5344CB8AC3E}">
        <p14:creationId xmlns:p14="http://schemas.microsoft.com/office/powerpoint/2010/main" val="2567713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Epics </a:t>
            </a:r>
            <a:r>
              <a:rPr lang="en-CA" dirty="0" smtClean="0"/>
              <a:t>give </a:t>
            </a:r>
            <a:r>
              <a:rPr lang="en-CA" dirty="0"/>
              <a:t>a very big-picture, high-level overview of what is desired </a:t>
            </a:r>
            <a:br>
              <a:rPr lang="en-CA"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25062" r="-25062"/>
          <a:stretch>
            <a:fillRect/>
          </a:stretch>
        </p:blipFill>
        <p:spPr bwMode="auto">
          <a:prstGeom prst="rect">
            <a:avLst/>
          </a:prstGeom>
          <a:noFill/>
          <a:ln>
            <a:noFill/>
          </a:ln>
        </p:spPr>
      </p:pic>
    </p:spTree>
    <p:extLst>
      <p:ext uri="{BB962C8B-B14F-4D97-AF65-F5344CB8AC3E}">
        <p14:creationId xmlns:p14="http://schemas.microsoft.com/office/powerpoint/2010/main" val="2218433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Epics</a:t>
            </a:r>
            <a:endParaRPr lang="en-US" dirty="0"/>
          </a:p>
        </p:txBody>
      </p:sp>
      <p:sp>
        <p:nvSpPr>
          <p:cNvPr id="3" name="Content Placeholder 2"/>
          <p:cNvSpPr>
            <a:spLocks noGrp="1"/>
          </p:cNvSpPr>
          <p:nvPr>
            <p:ph idx="1"/>
          </p:nvPr>
        </p:nvSpPr>
        <p:spPr/>
        <p:txBody>
          <a:bodyPr/>
          <a:lstStyle/>
          <a:p>
            <a:r>
              <a:rPr lang="en-CA" dirty="0"/>
              <a:t>A</a:t>
            </a:r>
            <a:r>
              <a:rPr lang="en-CA" dirty="0" smtClean="0"/>
              <a:t>n </a:t>
            </a:r>
            <a:r>
              <a:rPr lang="en-CA" dirty="0"/>
              <a:t>epic </a:t>
            </a:r>
            <a:r>
              <a:rPr lang="en-CA" dirty="0" smtClean="0"/>
              <a:t>would not be moved into </a:t>
            </a:r>
            <a:r>
              <a:rPr lang="en-CA" dirty="0"/>
              <a:t>a sprint for development because it is </a:t>
            </a:r>
            <a:r>
              <a:rPr lang="en-CA" dirty="0" smtClean="0"/>
              <a:t>too </a:t>
            </a:r>
            <a:r>
              <a:rPr lang="en-CA" dirty="0"/>
              <a:t>big and not </a:t>
            </a:r>
            <a:r>
              <a:rPr lang="en-CA" dirty="0" smtClean="0"/>
              <a:t>detailed</a:t>
            </a:r>
            <a:r>
              <a:rPr lang="en-CA" dirty="0"/>
              <a:t>. </a:t>
            </a:r>
            <a:endParaRPr lang="en-CA" dirty="0" smtClean="0"/>
          </a:p>
          <a:p>
            <a:pPr marL="0" indent="0">
              <a:buNone/>
            </a:pPr>
            <a:r>
              <a:rPr lang="en-CA" dirty="0" smtClean="0"/>
              <a:t>Epics </a:t>
            </a:r>
            <a:r>
              <a:rPr lang="en-CA" dirty="0"/>
              <a:t>are excellent placeholders for a large collection of more detailed stories to be created at an appropriate future time.</a:t>
            </a:r>
            <a:r>
              <a:rPr lang="en-CA" dirty="0"/>
              <a:t> </a:t>
            </a:r>
            <a:endParaRPr lang="en-CA" dirty="0" smtClean="0"/>
          </a:p>
          <a:p>
            <a:pPr marL="0" indent="0">
              <a:buNone/>
            </a:pPr>
            <a:r>
              <a:rPr lang="en-CA" dirty="0" smtClean="0"/>
              <a:t>The second level of abstraction of a story that could take weeks is called a feature.</a:t>
            </a:r>
          </a:p>
          <a:p>
            <a:pPr marL="0" indent="0">
              <a:buNone/>
            </a:pPr>
            <a:r>
              <a:rPr lang="en-CA" dirty="0" smtClean="0"/>
              <a:t>The </a:t>
            </a:r>
            <a:r>
              <a:rPr lang="en-CA" dirty="0"/>
              <a:t>term </a:t>
            </a:r>
            <a:r>
              <a:rPr lang="en-US" b="1" dirty="0">
                <a:hlinkClick r:id="rId2"/>
              </a:rPr>
              <a:t>theme</a:t>
            </a:r>
            <a:r>
              <a:rPr lang="en-CA" dirty="0"/>
              <a:t> </a:t>
            </a:r>
            <a:r>
              <a:rPr lang="en-CA" dirty="0" smtClean="0"/>
              <a:t>can be used to </a:t>
            </a:r>
            <a:r>
              <a:rPr lang="en-CA" dirty="0"/>
              <a:t>refer to a collection of related stories. Themes provide a convenient way to say that a bunch of stories have something in common, such as being in the same functional area. </a:t>
            </a:r>
            <a:endParaRPr lang="en-US" dirty="0"/>
          </a:p>
        </p:txBody>
      </p:sp>
    </p:spTree>
    <p:extLst>
      <p:ext uri="{BB962C8B-B14F-4D97-AF65-F5344CB8AC3E}">
        <p14:creationId xmlns:p14="http://schemas.microsoft.com/office/powerpoint/2010/main" val="993072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Theme </a:t>
            </a:r>
            <a:br>
              <a:rPr lang="en-US" dirty="0" smtClean="0"/>
            </a:br>
            <a:r>
              <a:rPr lang="en-US" sz="2700" dirty="0" smtClean="0"/>
              <a:t>This </a:t>
            </a:r>
            <a:r>
              <a:rPr lang="en-CA" sz="2800" dirty="0" smtClean="0"/>
              <a:t>theme </a:t>
            </a:r>
            <a:r>
              <a:rPr lang="en-CA" sz="2800" dirty="0"/>
              <a:t>represents the collection of stories that will provide the details of how to perform keyword training</a:t>
            </a:r>
            <a:r>
              <a:rPr lang="en-CA" sz="2800" dirty="0"/>
              <a:t> </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25062" r="-25062"/>
          <a:stretch>
            <a:fillRect/>
          </a:stretch>
        </p:blipFill>
        <p:spPr bwMode="auto">
          <a:prstGeom prst="rect">
            <a:avLst/>
          </a:prstGeom>
          <a:noFill/>
          <a:ln>
            <a:noFill/>
          </a:ln>
        </p:spPr>
      </p:pic>
    </p:spTree>
    <p:extLst>
      <p:ext uri="{BB962C8B-B14F-4D97-AF65-F5344CB8AC3E}">
        <p14:creationId xmlns:p14="http://schemas.microsoft.com/office/powerpoint/2010/main" val="3030393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2400" b="1" dirty="0"/>
              <a:t>The </a:t>
            </a:r>
            <a:r>
              <a:rPr lang="en-US" sz="2400" b="1" dirty="0">
                <a:hlinkClick r:id="rId2"/>
              </a:rPr>
              <a:t>INVEST</a:t>
            </a:r>
            <a:r>
              <a:rPr lang="en-CA" sz="2400" b="1" dirty="0"/>
              <a:t> criteria are </a:t>
            </a:r>
            <a:r>
              <a:rPr lang="en-CA" sz="2400" b="1" i="1" dirty="0"/>
              <a:t>Independent</a:t>
            </a:r>
            <a:r>
              <a:rPr lang="en-CA" sz="2400" b="1" dirty="0"/>
              <a:t>, </a:t>
            </a:r>
            <a:r>
              <a:rPr lang="en-CA" sz="2400" b="1" i="1" dirty="0"/>
              <a:t>Negotiable</a:t>
            </a:r>
            <a:r>
              <a:rPr lang="en-CA" sz="2400" b="1" dirty="0"/>
              <a:t>, </a:t>
            </a:r>
            <a:r>
              <a:rPr lang="en-CA" sz="2400" b="1" i="1" dirty="0"/>
              <a:t>Valuable</a:t>
            </a:r>
            <a:r>
              <a:rPr lang="en-CA" sz="2400" b="1" dirty="0"/>
              <a:t>, </a:t>
            </a:r>
            <a:r>
              <a:rPr lang="en-CA" sz="2400" b="1" i="1" dirty="0" err="1"/>
              <a:t>Estimatable</a:t>
            </a:r>
            <a:r>
              <a:rPr lang="en-CA" sz="2400" b="1" dirty="0"/>
              <a:t>, </a:t>
            </a:r>
            <a:r>
              <a:rPr lang="en-CA" sz="2400" b="1" i="1" dirty="0"/>
              <a:t>Small</a:t>
            </a:r>
            <a:r>
              <a:rPr lang="en-CA" sz="2400" b="1" dirty="0"/>
              <a:t> (sized appropriately), and </a:t>
            </a:r>
            <a:r>
              <a:rPr lang="en-CA" sz="2400" b="1" i="1" dirty="0"/>
              <a:t>Testable</a:t>
            </a:r>
            <a:r>
              <a:rPr lang="en-CA" sz="2400" b="1" dirty="0"/>
              <a:t>. </a:t>
            </a:r>
            <a:endParaRPr lang="en-US" sz="2400" b="1" dirty="0"/>
          </a:p>
        </p:txBody>
      </p:sp>
      <p:sp>
        <p:nvSpPr>
          <p:cNvPr id="3" name="Content Placeholder 2"/>
          <p:cNvSpPr>
            <a:spLocks noGrp="1"/>
          </p:cNvSpPr>
          <p:nvPr>
            <p:ph idx="1"/>
          </p:nvPr>
        </p:nvSpPr>
        <p:spPr/>
        <p:txBody>
          <a:bodyPr/>
          <a:lstStyle/>
          <a:p>
            <a:r>
              <a:rPr lang="en-CA" dirty="0" smtClean="0"/>
              <a:t>User </a:t>
            </a:r>
            <a:r>
              <a:rPr lang="en-CA" dirty="0"/>
              <a:t>stories should be </a:t>
            </a:r>
            <a:r>
              <a:rPr lang="en-CA" i="1" dirty="0"/>
              <a:t>independent</a:t>
            </a:r>
            <a:r>
              <a:rPr lang="en-CA" dirty="0"/>
              <a:t> or at least only loosely coupled with one another. Stories that exhibit a high degree of interdependence complicate estimating, prioritizing, and planning</a:t>
            </a:r>
            <a:r>
              <a:rPr lang="en-CA" dirty="0"/>
              <a:t> </a:t>
            </a:r>
            <a:endParaRPr lang="en-US" dirty="0"/>
          </a:p>
        </p:txBody>
      </p:sp>
    </p:spTree>
    <p:extLst>
      <p:ext uri="{BB962C8B-B14F-4D97-AF65-F5344CB8AC3E}">
        <p14:creationId xmlns:p14="http://schemas.microsoft.com/office/powerpoint/2010/main" val="3765971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a:t>
            </a:r>
            <a:r>
              <a:rPr lang="en-CA" dirty="0" smtClean="0"/>
              <a:t>tory </a:t>
            </a:r>
            <a:r>
              <a:rPr lang="en-CA" dirty="0"/>
              <a:t>#10 depends on many other stories.</a:t>
            </a:r>
            <a:r>
              <a:rPr lang="en-CA" dirty="0"/>
              <a:t> </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35859" r="-35859"/>
          <a:stretch>
            <a:fillRect/>
          </a:stretch>
        </p:blipFill>
        <p:spPr bwMode="auto">
          <a:prstGeom prst="rect">
            <a:avLst/>
          </a:prstGeom>
          <a:noFill/>
          <a:ln>
            <a:noFill/>
          </a:ln>
        </p:spPr>
      </p:pic>
    </p:spTree>
    <p:extLst>
      <p:ext uri="{BB962C8B-B14F-4D97-AF65-F5344CB8AC3E}">
        <p14:creationId xmlns:p14="http://schemas.microsoft.com/office/powerpoint/2010/main" val="2087721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Negotiable, Valuable</a:t>
            </a:r>
            <a:endParaRPr lang="en-US" dirty="0"/>
          </a:p>
        </p:txBody>
      </p:sp>
      <p:sp>
        <p:nvSpPr>
          <p:cNvPr id="3" name="Content Placeholder 2"/>
          <p:cNvSpPr>
            <a:spLocks noGrp="1"/>
          </p:cNvSpPr>
          <p:nvPr>
            <p:ph idx="1"/>
          </p:nvPr>
        </p:nvSpPr>
        <p:spPr/>
        <p:txBody>
          <a:bodyPr/>
          <a:lstStyle/>
          <a:p>
            <a:r>
              <a:rPr lang="en-CA" dirty="0"/>
              <a:t> Stories are not a written contract in the form of an up-front requirements document. </a:t>
            </a:r>
            <a:r>
              <a:rPr lang="en-CA" dirty="0"/>
              <a:t>S</a:t>
            </a:r>
            <a:r>
              <a:rPr lang="en-CA" dirty="0" smtClean="0"/>
              <a:t>tories </a:t>
            </a:r>
            <a:r>
              <a:rPr lang="en-CA" dirty="0"/>
              <a:t>are placeholders for the conversations where the details will be negotiated.</a:t>
            </a:r>
          </a:p>
          <a:p>
            <a:r>
              <a:rPr lang="en-US" dirty="0"/>
              <a:t>Stories need to be </a:t>
            </a:r>
            <a:r>
              <a:rPr lang="en-US" i="1" dirty="0"/>
              <a:t>valuable</a:t>
            </a:r>
            <a:r>
              <a:rPr lang="en-US" dirty="0"/>
              <a:t> to a customer, user, or both. </a:t>
            </a:r>
            <a:endParaRPr lang="en-US" dirty="0" smtClean="0"/>
          </a:p>
          <a:p>
            <a:r>
              <a:rPr lang="en-CA" dirty="0"/>
              <a:t>Technical stories may be </a:t>
            </a:r>
            <a:r>
              <a:rPr lang="en-CA" dirty="0" smtClean="0"/>
              <a:t>valuable</a:t>
            </a:r>
            <a:endParaRPr lang="en-CA"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605496" y="4059780"/>
            <a:ext cx="4954970" cy="2798219"/>
          </a:xfrm>
          <a:prstGeom prst="rect">
            <a:avLst/>
          </a:prstGeom>
          <a:noFill/>
          <a:ln>
            <a:noFill/>
          </a:ln>
        </p:spPr>
      </p:pic>
    </p:spTree>
    <p:extLst>
      <p:ext uri="{BB962C8B-B14F-4D97-AF65-F5344CB8AC3E}">
        <p14:creationId xmlns:p14="http://schemas.microsoft.com/office/powerpoint/2010/main" val="1235581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smtClean="0"/>
              <a:t>Estimatable</a:t>
            </a:r>
            <a:r>
              <a:rPr lang="en-US" b="1" i="1" dirty="0" smtClean="0"/>
              <a:t>, Small, Testable</a:t>
            </a:r>
            <a:endParaRPr lang="en-US" dirty="0"/>
          </a:p>
        </p:txBody>
      </p:sp>
      <p:sp>
        <p:nvSpPr>
          <p:cNvPr id="3" name="Content Placeholder 2"/>
          <p:cNvSpPr>
            <a:spLocks noGrp="1"/>
          </p:cNvSpPr>
          <p:nvPr>
            <p:ph idx="1"/>
          </p:nvPr>
        </p:nvSpPr>
        <p:spPr/>
        <p:txBody>
          <a:bodyPr/>
          <a:lstStyle/>
          <a:p>
            <a:r>
              <a:rPr lang="en-US" dirty="0"/>
              <a:t>Stories should be </a:t>
            </a:r>
            <a:r>
              <a:rPr lang="en-US" i="1" dirty="0" err="1"/>
              <a:t>estimatable</a:t>
            </a:r>
            <a:r>
              <a:rPr lang="en-US" dirty="0"/>
              <a:t> by the team that will design, build, and test them</a:t>
            </a:r>
            <a:r>
              <a:rPr lang="en-CA" dirty="0"/>
              <a:t> </a:t>
            </a:r>
            <a:endParaRPr lang="en-CA" dirty="0" smtClean="0"/>
          </a:p>
          <a:p>
            <a:r>
              <a:rPr lang="en-US" dirty="0"/>
              <a:t>Stories should be </a:t>
            </a:r>
            <a:r>
              <a:rPr lang="en-US" i="1" dirty="0"/>
              <a:t>sized appropriately</a:t>
            </a:r>
            <a:r>
              <a:rPr lang="en-US" dirty="0"/>
              <a:t> for when we plan to work on them. Stories worked on in sprints should be </a:t>
            </a:r>
            <a:r>
              <a:rPr lang="en-US" i="1" dirty="0"/>
              <a:t>small</a:t>
            </a:r>
            <a:r>
              <a:rPr lang="en-US" dirty="0"/>
              <a:t>. </a:t>
            </a:r>
            <a:endParaRPr lang="en-US" dirty="0" smtClean="0"/>
          </a:p>
          <a:p>
            <a:r>
              <a:rPr lang="en-US" dirty="0"/>
              <a:t>Stories should be </a:t>
            </a:r>
            <a:r>
              <a:rPr lang="en-US" i="1" dirty="0"/>
              <a:t>testable</a:t>
            </a:r>
            <a:r>
              <a:rPr lang="en-US" dirty="0"/>
              <a:t> in a binary way—they either pass or fail their associated tests. Being testable means having good acceptance criteria </a:t>
            </a:r>
            <a:endParaRPr lang="en-US" dirty="0"/>
          </a:p>
        </p:txBody>
      </p:sp>
    </p:spTree>
    <p:extLst>
      <p:ext uri="{BB962C8B-B14F-4D97-AF65-F5344CB8AC3E}">
        <p14:creationId xmlns:p14="http://schemas.microsoft.com/office/powerpoint/2010/main" val="1471800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err="1"/>
              <a:t>Nonfunctional</a:t>
            </a:r>
            <a:r>
              <a:rPr lang="en-CA" b="1" dirty="0"/>
              <a:t> Requirements</a:t>
            </a:r>
          </a:p>
        </p:txBody>
      </p:sp>
      <p:sp>
        <p:nvSpPr>
          <p:cNvPr id="3" name="Content Placeholder 2"/>
          <p:cNvSpPr>
            <a:spLocks noGrp="1"/>
          </p:cNvSpPr>
          <p:nvPr>
            <p:ph idx="1"/>
          </p:nvPr>
        </p:nvSpPr>
        <p:spPr/>
        <p:txBody>
          <a:bodyPr/>
          <a:lstStyle/>
          <a:p>
            <a:r>
              <a:rPr lang="en-US" dirty="0"/>
              <a:t> </a:t>
            </a:r>
            <a:r>
              <a:rPr lang="en-US" dirty="0" smtClean="0"/>
              <a:t>They represent </a:t>
            </a:r>
            <a:r>
              <a:rPr lang="en-US" dirty="0"/>
              <a:t>system-level constraints. </a:t>
            </a:r>
            <a:r>
              <a:rPr lang="en-CA" dirty="0" smtClean="0"/>
              <a:t>They are </a:t>
            </a:r>
            <a:r>
              <a:rPr lang="en-CA" dirty="0"/>
              <a:t>important because they affect the design and testing of most or all stories in the product backlog. </a:t>
            </a:r>
            <a:endParaRPr lang="en-CA" dirty="0" smtClean="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18708" y="3196918"/>
            <a:ext cx="8717250" cy="3545443"/>
          </a:xfrm>
          <a:prstGeom prst="rect">
            <a:avLst/>
          </a:prstGeom>
          <a:noFill/>
          <a:ln>
            <a:noFill/>
          </a:ln>
        </p:spPr>
      </p:pic>
    </p:spTree>
    <p:extLst>
      <p:ext uri="{BB962C8B-B14F-4D97-AF65-F5344CB8AC3E}">
        <p14:creationId xmlns:p14="http://schemas.microsoft.com/office/powerpoint/2010/main" val="21520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Knowledge-Acquisition </a:t>
            </a:r>
            <a:r>
              <a:rPr lang="en-CA" b="1" dirty="0" smtClean="0"/>
              <a:t>Stories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t="-18367" b="-18367"/>
          <a:stretch>
            <a:fillRect/>
          </a:stretch>
        </p:blipFill>
        <p:spPr bwMode="auto">
          <a:prstGeom prst="rect">
            <a:avLst/>
          </a:prstGeom>
          <a:noFill/>
          <a:ln>
            <a:noFill/>
          </a:ln>
        </p:spPr>
      </p:pic>
    </p:spTree>
    <p:extLst>
      <p:ext uri="{BB962C8B-B14F-4D97-AF65-F5344CB8AC3E}">
        <p14:creationId xmlns:p14="http://schemas.microsoft.com/office/powerpoint/2010/main" val="207579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t>Definition</a:t>
            </a:r>
            <a:endParaRPr lang="en-US" sz="3200" b="1" dirty="0"/>
          </a:p>
        </p:txBody>
      </p:sp>
      <p:sp>
        <p:nvSpPr>
          <p:cNvPr id="3" name="Content Placeholder 2"/>
          <p:cNvSpPr>
            <a:spLocks noGrp="1"/>
          </p:cNvSpPr>
          <p:nvPr>
            <p:ph idx="1"/>
          </p:nvPr>
        </p:nvSpPr>
        <p:spPr/>
        <p:txBody>
          <a:bodyPr/>
          <a:lstStyle/>
          <a:p>
            <a:r>
              <a:rPr lang="en-US" b="1" dirty="0"/>
              <a:t>User stories</a:t>
            </a:r>
            <a:r>
              <a:rPr lang="en-US" dirty="0"/>
              <a:t> are short, simple description of a feature told </a:t>
            </a:r>
            <a:r>
              <a:rPr lang="en-US" dirty="0" smtClean="0"/>
              <a:t>by a user or designer. They </a:t>
            </a:r>
            <a:r>
              <a:rPr lang="en-US" dirty="0"/>
              <a:t>typically follow a simple template</a:t>
            </a:r>
            <a:r>
              <a:rPr lang="en-US" dirty="0" smtClean="0"/>
              <a:t>:</a:t>
            </a:r>
          </a:p>
          <a:p>
            <a:endParaRPr lang="en-US" dirty="0"/>
          </a:p>
          <a:p>
            <a:r>
              <a:rPr lang="en-US" b="1" i="1" dirty="0">
                <a:effectLst/>
              </a:rPr>
              <a:t>As a &lt;type of user&gt;, I want &lt;some goal&gt; so that &lt;some reason&gt;. </a:t>
            </a:r>
            <a:endParaRPr lang="en-US" b="1" dirty="0">
              <a:effectLst/>
            </a:endParaRPr>
          </a:p>
          <a:p>
            <a:endParaRPr lang="en-CA" dirty="0" smtClean="0"/>
          </a:p>
          <a:p>
            <a:r>
              <a:rPr lang="en-CA" dirty="0" smtClean="0"/>
              <a:t>They </a:t>
            </a:r>
            <a:r>
              <a:rPr lang="en-CA" dirty="0"/>
              <a:t>can be written at various levels of granularity and are easy to progressively refine</a:t>
            </a:r>
            <a:r>
              <a:rPr lang="en-CA" dirty="0" smtClean="0"/>
              <a:t>.</a:t>
            </a:r>
          </a:p>
          <a:p>
            <a:r>
              <a:rPr lang="en-CA" dirty="0" smtClean="0"/>
              <a:t>They should be understandable </a:t>
            </a:r>
            <a:r>
              <a:rPr lang="en-CA" dirty="0"/>
              <a:t>to both business people and technical people</a:t>
            </a:r>
            <a:r>
              <a:rPr lang="en-CA" dirty="0"/>
              <a:t> </a:t>
            </a:r>
            <a:endParaRPr lang="en-CA" dirty="0"/>
          </a:p>
        </p:txBody>
      </p:sp>
    </p:spTree>
    <p:extLst>
      <p:ext uri="{BB962C8B-B14F-4D97-AF65-F5344CB8AC3E}">
        <p14:creationId xmlns:p14="http://schemas.microsoft.com/office/powerpoint/2010/main" val="139391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806" y="313599"/>
            <a:ext cx="10515600" cy="1722048"/>
          </a:xfrm>
        </p:spPr>
        <p:txBody>
          <a:bodyPr>
            <a:normAutofit/>
          </a:bodyPr>
          <a:lstStyle/>
          <a:p>
            <a:r>
              <a:rPr lang="en-US" dirty="0" smtClean="0"/>
              <a:t>Story Mapping</a:t>
            </a:r>
            <a:r>
              <a:rPr lang="en-CA" dirty="0"/>
              <a:t> </a:t>
            </a:r>
            <a:br>
              <a:rPr lang="en-CA" dirty="0"/>
            </a:br>
            <a:endParaRPr lang="en-US" dirty="0"/>
          </a:p>
        </p:txBody>
      </p:sp>
      <p:sp>
        <p:nvSpPr>
          <p:cNvPr id="3" name="Content Placeholder 2"/>
          <p:cNvSpPr>
            <a:spLocks noGrp="1"/>
          </p:cNvSpPr>
          <p:nvPr>
            <p:ph idx="1"/>
          </p:nvPr>
        </p:nvSpPr>
        <p:spPr/>
        <p:txBody>
          <a:bodyPr/>
          <a:lstStyle/>
          <a:p>
            <a:r>
              <a:rPr lang="en-CA" sz="2400" dirty="0"/>
              <a:t>D</a:t>
            </a:r>
            <a:r>
              <a:rPr lang="en-CA" dirty="0"/>
              <a:t>ecompose high-level user activity into a workflow that can be further decomposed into a set of detailed tasks</a:t>
            </a:r>
            <a:endParaRPr lang="en-US" dirty="0"/>
          </a:p>
        </p:txBody>
      </p:sp>
    </p:spTree>
    <p:extLst>
      <p:ext uri="{BB962C8B-B14F-4D97-AF65-F5344CB8AC3E}">
        <p14:creationId xmlns:p14="http://schemas.microsoft.com/office/powerpoint/2010/main" val="2696210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24791"/>
          </a:xfrm>
        </p:spPr>
        <p:txBody>
          <a:bodyPr>
            <a:normAutofit fontScale="90000"/>
          </a:bodyPr>
          <a:lstStyle/>
          <a:p>
            <a:r>
              <a:rPr lang="en-US" dirty="0" smtClean="0"/>
              <a:t> </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19156" r="-19156"/>
          <a:stretch>
            <a:fillRect/>
          </a:stretch>
        </p:blipFill>
        <p:spPr bwMode="auto">
          <a:xfrm>
            <a:off x="838200" y="314325"/>
            <a:ext cx="10515600" cy="5862638"/>
          </a:xfrm>
          <a:prstGeom prst="rect">
            <a:avLst/>
          </a:prstGeom>
          <a:noFill/>
          <a:ln>
            <a:noFill/>
          </a:ln>
        </p:spPr>
      </p:pic>
    </p:spTree>
    <p:extLst>
      <p:ext uri="{BB962C8B-B14F-4D97-AF65-F5344CB8AC3E}">
        <p14:creationId xmlns:p14="http://schemas.microsoft.com/office/powerpoint/2010/main" val="3339912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Backlog items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30828" r="-30828"/>
          <a:stretch>
            <a:fillRect/>
          </a:stretch>
        </p:blipFill>
        <p:spPr bwMode="auto">
          <a:xfrm>
            <a:off x="838200" y="1348472"/>
            <a:ext cx="10515600" cy="4828491"/>
          </a:xfrm>
          <a:prstGeom prst="rect">
            <a:avLst/>
          </a:prstGeom>
          <a:noFill/>
          <a:ln>
            <a:noFill/>
          </a:ln>
        </p:spPr>
      </p:pic>
    </p:spTree>
    <p:extLst>
      <p:ext uri="{BB962C8B-B14F-4D97-AF65-F5344CB8AC3E}">
        <p14:creationId xmlns:p14="http://schemas.microsoft.com/office/powerpoint/2010/main" val="2667991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3200" b="1" dirty="0"/>
              <a:t>Not all items in a product backlog will be at the same level of detail at the same time </a:t>
            </a:r>
            <a:br>
              <a:rPr lang="en-CA" sz="3200" b="1" dirty="0"/>
            </a:br>
            <a:endParaRPr lang="en-US" sz="3200"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116071" r="-116071"/>
          <a:stretch>
            <a:fillRect/>
          </a:stretch>
        </p:blipFill>
        <p:spPr bwMode="auto">
          <a:xfrm>
            <a:off x="838200" y="1317113"/>
            <a:ext cx="10515600" cy="5158689"/>
          </a:xfrm>
          <a:prstGeom prst="rect">
            <a:avLst/>
          </a:prstGeom>
          <a:noFill/>
          <a:ln>
            <a:noFill/>
          </a:ln>
        </p:spPr>
      </p:pic>
    </p:spTree>
    <p:extLst>
      <p:ext uri="{BB962C8B-B14F-4D97-AF65-F5344CB8AC3E}">
        <p14:creationId xmlns:p14="http://schemas.microsoft.com/office/powerpoint/2010/main" val="2607466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6307"/>
          </a:xfrm>
        </p:spPr>
        <p:txBody>
          <a:bodyPr>
            <a:noAutofit/>
          </a:bodyPr>
          <a:lstStyle/>
          <a:p>
            <a:r>
              <a:rPr lang="en-CA" sz="3200" dirty="0"/>
              <a:t>Each product backlog item has a size estimate corresponding to the effort required to develop the item</a:t>
            </a:r>
            <a:br>
              <a:rPr lang="en-CA" sz="3200" dirty="0"/>
            </a:br>
            <a:endParaRPr lang="en-US" sz="32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50393" r="-50393"/>
          <a:stretch>
            <a:fillRect/>
          </a:stretch>
        </p:blipFill>
        <p:spPr bwMode="auto">
          <a:xfrm>
            <a:off x="838200" y="1176338"/>
            <a:ext cx="10515600" cy="5000625"/>
          </a:xfrm>
          <a:prstGeom prst="rect">
            <a:avLst/>
          </a:prstGeom>
          <a:noFill/>
          <a:ln>
            <a:noFill/>
          </a:ln>
        </p:spPr>
      </p:pic>
    </p:spTree>
    <p:extLst>
      <p:ext uri="{BB962C8B-B14F-4D97-AF65-F5344CB8AC3E}">
        <p14:creationId xmlns:p14="http://schemas.microsoft.com/office/powerpoint/2010/main" val="32307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453"/>
            <a:ext cx="10515600" cy="805781"/>
          </a:xfrm>
        </p:spPr>
        <p:txBody>
          <a:bodyPr>
            <a:noAutofit/>
          </a:bodyPr>
          <a:lstStyle/>
          <a:p>
            <a:r>
              <a:rPr lang="en-CA" sz="2800" b="1" dirty="0"/>
              <a:t>It is useful to prioritize the near-term items </a:t>
            </a:r>
            <a:r>
              <a:rPr lang="en-CA" sz="2800" b="1" dirty="0" smtClean="0"/>
              <a:t>for </a:t>
            </a:r>
            <a:r>
              <a:rPr lang="en-CA" sz="2800" b="1" dirty="0"/>
              <a:t>the next few sprints. </a:t>
            </a:r>
            <a:r>
              <a:rPr lang="en-CA" sz="2800" b="1" dirty="0" smtClean="0"/>
              <a:t> </a:t>
            </a:r>
            <a:endParaRPr lang="en-US" sz="2800"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29543" r="-29543"/>
          <a:stretch>
            <a:fillRect/>
          </a:stretch>
        </p:blipFill>
        <p:spPr bwMode="auto">
          <a:xfrm>
            <a:off x="838200" y="1176338"/>
            <a:ext cx="10515600" cy="5000625"/>
          </a:xfrm>
          <a:prstGeom prst="rect">
            <a:avLst/>
          </a:prstGeom>
          <a:noFill/>
          <a:ln>
            <a:noFill/>
          </a:ln>
        </p:spPr>
      </p:pic>
    </p:spTree>
    <p:extLst>
      <p:ext uri="{BB962C8B-B14F-4D97-AF65-F5344CB8AC3E}">
        <p14:creationId xmlns:p14="http://schemas.microsoft.com/office/powerpoint/2010/main" val="3642431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Backlog and Stories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30136" r="-30136"/>
          <a:stretch>
            <a:fillRect/>
          </a:stretch>
        </p:blipFill>
        <p:spPr bwMode="auto">
          <a:prstGeom prst="rect">
            <a:avLst/>
          </a:prstGeom>
          <a:noFill/>
          <a:ln>
            <a:noFill/>
          </a:ln>
        </p:spPr>
      </p:pic>
    </p:spTree>
    <p:extLst>
      <p:ext uri="{BB962C8B-B14F-4D97-AF65-F5344CB8AC3E}">
        <p14:creationId xmlns:p14="http://schemas.microsoft.com/office/powerpoint/2010/main" val="1971391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25062" r="-25062"/>
          <a:stretch>
            <a:fillRect/>
          </a:stretch>
        </p:blipFill>
        <p:spPr bwMode="auto">
          <a:prstGeom prst="rect">
            <a:avLst/>
          </a:prstGeom>
          <a:noFill/>
          <a:ln>
            <a:noFill/>
          </a:ln>
        </p:spPr>
      </p:pic>
    </p:spTree>
    <p:extLst>
      <p:ext uri="{BB962C8B-B14F-4D97-AF65-F5344CB8AC3E}">
        <p14:creationId xmlns:p14="http://schemas.microsoft.com/office/powerpoint/2010/main" val="3362355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2400" dirty="0"/>
              <a:t>A user story </a:t>
            </a:r>
            <a:r>
              <a:rPr lang="en-CA" sz="2400" dirty="0" smtClean="0"/>
              <a:t>may contain </a:t>
            </a:r>
            <a:r>
              <a:rPr lang="en-CA" sz="2400" dirty="0"/>
              <a:t>confirmation information in the form of conditions of satisfaction. These are acceptance criteria that clarify the desired </a:t>
            </a:r>
            <a:r>
              <a:rPr lang="en-CA" sz="2400" dirty="0" err="1"/>
              <a:t>behavior</a:t>
            </a:r>
            <a:r>
              <a:rPr lang="en-CA" sz="2400" dirty="0"/>
              <a:t>. </a:t>
            </a:r>
            <a:r>
              <a:rPr lang="en-CA" sz="2400" dirty="0" smtClean="0"/>
              <a:t>satisfaction</a:t>
            </a:r>
            <a:r>
              <a:rPr lang="en-CA" sz="2400" dirty="0"/>
              <a:t>.</a:t>
            </a:r>
            <a:br>
              <a:rPr lang="en-CA" sz="2400" dirty="0"/>
            </a:br>
            <a:endParaRPr lang="en-US" sz="2400"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CA" dirty="0"/>
              <a:t>They </a:t>
            </a:r>
            <a:r>
              <a:rPr lang="en-CA" dirty="0" smtClean="0"/>
              <a:t>can be </a:t>
            </a:r>
            <a:r>
              <a:rPr lang="en-CA" dirty="0"/>
              <a:t>used by the development team to better understand what to build and test and by the product owner to confirm that the user story has been implemented to his </a:t>
            </a:r>
            <a:r>
              <a:rPr lang="en-CA" dirty="0" smtClean="0"/>
              <a:t>satisfaction</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85638" y="1693430"/>
            <a:ext cx="8466393" cy="3135982"/>
          </a:xfrm>
          <a:prstGeom prst="rect">
            <a:avLst/>
          </a:prstGeom>
          <a:noFill/>
          <a:ln>
            <a:noFill/>
          </a:ln>
        </p:spPr>
      </p:pic>
    </p:spTree>
    <p:extLst>
      <p:ext uri="{BB962C8B-B14F-4D97-AF65-F5344CB8AC3E}">
        <p14:creationId xmlns:p14="http://schemas.microsoft.com/office/powerpoint/2010/main" val="2210716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a:t>One of the benefits of agile user stories is that they can be written at varying levels of detail. We can write a user story to cover large amounts of functionality. These large user stories are generally known as epics. Here is an epic agile user story example from a desktop backup product:</a:t>
            </a:r>
          </a:p>
          <a:p>
            <a:r>
              <a:rPr lang="en-US" dirty="0"/>
              <a:t>As a user, I can backup my entire hard drive.</a:t>
            </a:r>
          </a:p>
        </p:txBody>
      </p:sp>
    </p:spTree>
    <p:extLst>
      <p:ext uri="{BB962C8B-B14F-4D97-AF65-F5344CB8AC3E}">
        <p14:creationId xmlns:p14="http://schemas.microsoft.com/office/powerpoint/2010/main" val="55778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a:t>
            </a:r>
          </a:p>
        </p:txBody>
      </p:sp>
      <p:sp>
        <p:nvSpPr>
          <p:cNvPr id="3" name="Content Placeholder 2"/>
          <p:cNvSpPr>
            <a:spLocks noGrp="1"/>
          </p:cNvSpPr>
          <p:nvPr>
            <p:ph idx="1"/>
          </p:nvPr>
        </p:nvSpPr>
        <p:spPr/>
        <p:txBody>
          <a:bodyPr/>
          <a:lstStyle/>
          <a:p>
            <a:r>
              <a:rPr lang="en-US" dirty="0"/>
              <a:t>Because an epic is generally too large for an agile team to complete in one iteration, it is split into multiple smaller user stories before it is worked on. The epic above could be split into dozens (or possibly hundreds), including these two:</a:t>
            </a:r>
          </a:p>
          <a:p>
            <a:r>
              <a:rPr lang="en-US" dirty="0"/>
              <a:t>As a power user, I can specify files or folders to backup based on file size, date created and date modified.</a:t>
            </a:r>
          </a:p>
          <a:p>
            <a:r>
              <a:rPr lang="en-US" dirty="0"/>
              <a:t>As a user, I can indicate folders not to backup so that my backup drive isn't filled up with things I don't need saved.</a:t>
            </a:r>
          </a:p>
        </p:txBody>
      </p:sp>
    </p:spTree>
    <p:extLst>
      <p:ext uri="{BB962C8B-B14F-4D97-AF65-F5344CB8AC3E}">
        <p14:creationId xmlns:p14="http://schemas.microsoft.com/office/powerpoint/2010/main" val="1011565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Detail=2</a:t>
            </a:r>
          </a:p>
        </p:txBody>
      </p:sp>
      <p:sp>
        <p:nvSpPr>
          <p:cNvPr id="3" name="Content Placeholder 2"/>
          <p:cNvSpPr>
            <a:spLocks noGrp="1"/>
          </p:cNvSpPr>
          <p:nvPr>
            <p:ph idx="1"/>
          </p:nvPr>
        </p:nvSpPr>
        <p:spPr/>
        <p:txBody>
          <a:bodyPr/>
          <a:lstStyle/>
          <a:p>
            <a:r>
              <a:rPr lang="en-US" dirty="0"/>
              <a:t>Detail can be added to user stories in two ways:</a:t>
            </a:r>
          </a:p>
          <a:p>
            <a:r>
              <a:rPr lang="en-US" dirty="0"/>
              <a:t>By splitting a user story into multiple, smaller user stories.</a:t>
            </a:r>
          </a:p>
          <a:p>
            <a:r>
              <a:rPr lang="en-US" dirty="0"/>
              <a:t>By adding “conditions of satisfaction.”</a:t>
            </a:r>
          </a:p>
          <a:p>
            <a:r>
              <a:rPr lang="en-US" dirty="0"/>
              <a:t>When a relatively large story is split into multiple, smaller agile user stories, it is natural to assume that detail has been added. After all, more has been written.</a:t>
            </a:r>
          </a:p>
        </p:txBody>
      </p:sp>
    </p:spTree>
    <p:extLst>
      <p:ext uri="{BB962C8B-B14F-4D97-AF65-F5344CB8AC3E}">
        <p14:creationId xmlns:p14="http://schemas.microsoft.com/office/powerpoint/2010/main" val="3566044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of Detail</a:t>
            </a:r>
            <a:endParaRPr lang="en-US" dirty="0"/>
          </a:p>
        </p:txBody>
      </p:sp>
      <p:sp>
        <p:nvSpPr>
          <p:cNvPr id="3" name="Content Placeholder 2"/>
          <p:cNvSpPr>
            <a:spLocks noGrp="1"/>
          </p:cNvSpPr>
          <p:nvPr>
            <p:ph idx="1"/>
          </p:nvPr>
        </p:nvSpPr>
        <p:spPr/>
        <p:txBody>
          <a:bodyPr/>
          <a:lstStyle/>
          <a:p>
            <a:pPr marL="0" indent="0">
              <a:buNone/>
            </a:pPr>
            <a:r>
              <a:rPr lang="en-CA" dirty="0"/>
              <a:t>Small stories used at the sprint level are too small and too numerous to support higher-level product and release planning. </a:t>
            </a:r>
            <a:endParaRPr lang="en-CA" dirty="0" smtClean="0"/>
          </a:p>
          <a:p>
            <a:pPr marL="0" indent="0">
              <a:buNone/>
            </a:pPr>
            <a:endParaRPr lang="en-CA" dirty="0"/>
          </a:p>
          <a:p>
            <a:pPr marL="0" indent="0">
              <a:buNone/>
            </a:pPr>
            <a:r>
              <a:rPr lang="en-CA" dirty="0" smtClean="0"/>
              <a:t>At </a:t>
            </a:r>
            <a:r>
              <a:rPr lang="en-CA" dirty="0"/>
              <a:t>these levels we need fewer, less detailed, more abstract items. Otherwise, we’ll be mired in a swamp of mostly irrelevant detail.</a:t>
            </a:r>
            <a:r>
              <a:rPr lang="en-CA" dirty="0"/>
              <a:t> </a:t>
            </a:r>
            <a:endParaRPr lang="en-CA" dirty="0" smtClean="0"/>
          </a:p>
          <a:p>
            <a:pPr marL="0" indent="0">
              <a:buNone/>
            </a:pPr>
            <a:endParaRPr lang="en-CA" dirty="0"/>
          </a:p>
          <a:p>
            <a:pPr marL="0" indent="0">
              <a:buNone/>
            </a:pPr>
            <a:r>
              <a:rPr lang="en-CA" dirty="0"/>
              <a:t>if there is only one (small) size of story, we will be obligated to define all requirements at a very fine-grained level of detail long before we should</a:t>
            </a:r>
            <a:r>
              <a:rPr lang="en-CA" dirty="0"/>
              <a:t> </a:t>
            </a:r>
            <a:endParaRPr lang="en-US" dirty="0"/>
          </a:p>
        </p:txBody>
      </p:sp>
    </p:spTree>
    <p:extLst>
      <p:ext uri="{BB962C8B-B14F-4D97-AF65-F5344CB8AC3E}">
        <p14:creationId xmlns:p14="http://schemas.microsoft.com/office/powerpoint/2010/main" val="2348830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700</Words>
  <Application>Microsoft Macintosh PowerPoint</Application>
  <PresentationFormat>Custom</PresentationFormat>
  <Paragraphs>68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SOEN 341</vt:lpstr>
      <vt:lpstr>Definition</vt:lpstr>
      <vt:lpstr>Product Backlog and Stories</vt:lpstr>
      <vt:lpstr>Example</vt:lpstr>
      <vt:lpstr>A user story may contain confirmation information in the form of conditions of satisfaction. These are acceptance criteria that clarify the desired behavior. satisfaction. </vt:lpstr>
      <vt:lpstr>Example</vt:lpstr>
      <vt:lpstr>Detail</vt:lpstr>
      <vt:lpstr>Detail=2</vt:lpstr>
      <vt:lpstr>Level of Detail</vt:lpstr>
      <vt:lpstr>Stories can be written at multiple levels of abstraction. The largest could take a few to many months to implement and might span an entire release or multiple releases. Many people refer to these as epics </vt:lpstr>
      <vt:lpstr>Epics give a very big-picture, high-level overview of what is desired  </vt:lpstr>
      <vt:lpstr>Epics</vt:lpstr>
      <vt:lpstr>Theme  This theme represents the collection of stories that will provide the details of how to perform keyword training </vt:lpstr>
      <vt:lpstr>The INVEST criteria are Independent, Negotiable, Valuable, Estimatable, Small (sized appropriately), and Testable. </vt:lpstr>
      <vt:lpstr>Story #10 depends on many other stories. </vt:lpstr>
      <vt:lpstr>Negotiable, Valuable</vt:lpstr>
      <vt:lpstr>Estimatable, Small, Testable</vt:lpstr>
      <vt:lpstr>Nonfunctional Requirements</vt:lpstr>
      <vt:lpstr>Knowledge-Acquisition Stories</vt:lpstr>
      <vt:lpstr>Story Mapping  </vt:lpstr>
      <vt:lpstr> </vt:lpstr>
      <vt:lpstr>Backlog items</vt:lpstr>
      <vt:lpstr>Not all items in a product backlog will be at the same level of detail at the same time  </vt:lpstr>
      <vt:lpstr>Each product backlog item has a size estimate corresponding to the effort required to develop the item </vt:lpstr>
      <vt:lpstr>It is useful to prioritize the near-term items for the next few sprints.  </vt:lpstr>
    </vt:vector>
  </TitlesOfParts>
  <Company>ENCS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SOEN 341</dc:title>
  <dc:creator>touris</dc:creator>
  <cp:lastModifiedBy>Terrill  Fancott</cp:lastModifiedBy>
  <cp:revision>21</cp:revision>
  <dcterms:created xsi:type="dcterms:W3CDTF">2014-09-10T13:44:50Z</dcterms:created>
  <dcterms:modified xsi:type="dcterms:W3CDTF">2019-01-23T03:18:33Z</dcterms:modified>
</cp:coreProperties>
</file>