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06" r:id="rId12"/>
    <p:sldId id="305" r:id="rId13"/>
    <p:sldId id="258" r:id="rId14"/>
    <p:sldId id="311" r:id="rId15"/>
    <p:sldId id="312" r:id="rId16"/>
    <p:sldId id="315" r:id="rId17"/>
    <p:sldId id="264" r:id="rId18"/>
    <p:sldId id="265" r:id="rId19"/>
    <p:sldId id="266" r:id="rId20"/>
    <p:sldId id="317" r:id="rId21"/>
    <p:sldId id="271" r:id="rId22"/>
    <p:sldId id="319" r:id="rId23"/>
    <p:sldId id="323" r:id="rId24"/>
    <p:sldId id="325" r:id="rId25"/>
    <p:sldId id="342" r:id="rId26"/>
    <p:sldId id="326" r:id="rId27"/>
    <p:sldId id="32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29FCE-E6C3-4F99-A5FC-8420B5959AAA}">
          <p14:sldIdLst>
            <p14:sldId id="256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06"/>
            <p14:sldId id="305"/>
            <p14:sldId id="258"/>
            <p14:sldId id="311"/>
            <p14:sldId id="312"/>
            <p14:sldId id="315"/>
            <p14:sldId id="264"/>
            <p14:sldId id="265"/>
            <p14:sldId id="266"/>
            <p14:sldId id="317"/>
            <p14:sldId id="271"/>
            <p14:sldId id="319"/>
            <p14:sldId id="323"/>
            <p14:sldId id="325"/>
            <p14:sldId id="342"/>
            <p14:sldId id="326"/>
            <p14:sldId id="329"/>
            <p14:sldId id="330"/>
          </p14:sldIdLst>
        </p14:section>
        <p14:section name="Untitled Section" id="{1443003A-3EA9-460D-A656-A8667D75413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 autoAdjust="0"/>
    <p:restoredTop sz="94607" autoAdjust="0"/>
  </p:normalViewPr>
  <p:slideViewPr>
    <p:cSldViewPr>
      <p:cViewPr>
        <p:scale>
          <a:sx n="90" d="100"/>
          <a:sy n="90" d="100"/>
        </p:scale>
        <p:origin x="-14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2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CCCD-4327-4D63-A408-3226A65B4690}" type="datetimeFigureOut">
              <a:rPr lang="en-CA" smtClean="0"/>
              <a:t>19-01-06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5299A-7CF1-4AD4-ACBF-192591F0C5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0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299A-7CF1-4AD4-ACBF-192591F0C57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341 </a:t>
            </a:r>
            <a:r>
              <a:rPr lang="en-US" dirty="0" err="1" smtClean="0"/>
              <a:t>wk</a:t>
            </a:r>
            <a:r>
              <a:rPr lang="en-US" dirty="0" smtClean="0"/>
              <a:t> 12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CMMI</a:t>
            </a:r>
          </a:p>
          <a:p>
            <a:r>
              <a:rPr lang="en-US" dirty="0" smtClean="0"/>
              <a:t>Software Engineering Institute</a:t>
            </a:r>
            <a:endParaRPr lang="en-CA" dirty="0"/>
          </a:p>
          <a:p>
            <a:r>
              <a:rPr lang="en-CA" dirty="0"/>
              <a:t> </a:t>
            </a:r>
            <a:r>
              <a:rPr lang="en-CA" b="1" dirty="0"/>
              <a:t>CMU/SEI-2010-TR-033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20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efined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</a:t>
            </a:r>
            <a:r>
              <a:rPr lang="en-US" b="0" i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defined process 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a </a:t>
            </a:r>
            <a:r>
              <a:rPr lang="en-US" b="0" i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managed process 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 is </a:t>
            </a:r>
            <a:r>
              <a:rPr lang="en-US" b="1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tailored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from the organization’s set of standard processes according to the organization’s tailoring guidelines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has </a:t>
            </a:r>
            <a:r>
              <a:rPr lang="en-US" b="1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maintained process description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 and contributes process related experiences to the </a:t>
            </a:r>
            <a:r>
              <a:rPr lang="en-US" b="1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organizational process assets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7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Maturity Levels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levels describe the </a:t>
            </a:r>
            <a:r>
              <a:rPr lang="en-US" b="1" dirty="0" smtClean="0"/>
              <a:t>maturity of organizational control </a:t>
            </a:r>
            <a:r>
              <a:rPr lang="en-US" dirty="0" smtClean="0"/>
              <a:t>of the development processes of a corporation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well a company </a:t>
            </a:r>
            <a:r>
              <a:rPr lang="en-US" b="1" dirty="0" smtClean="0"/>
              <a:t>sets up and manages the process of product development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 defines the </a:t>
            </a:r>
            <a:r>
              <a:rPr lang="en-US" b="1" dirty="0" smtClean="0"/>
              <a:t>quality of management of a software process</a:t>
            </a:r>
            <a:r>
              <a:rPr lang="en-US" dirty="0" smtClean="0"/>
              <a:t> for the development of systems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 levels are defined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18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91488" cy="646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88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CA" b="1" dirty="0"/>
              <a:t>CMMs focus on improving processes in an organization.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 smtClean="0"/>
              <a:t>They </a:t>
            </a:r>
            <a:r>
              <a:rPr lang="en-CA" dirty="0"/>
              <a:t>contain the </a:t>
            </a:r>
            <a:r>
              <a:rPr lang="en-CA" b="1" dirty="0"/>
              <a:t>essential elements of effective processes </a:t>
            </a:r>
            <a:r>
              <a:rPr lang="en-CA" dirty="0"/>
              <a:t>for one or more disciplines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They describe </a:t>
            </a:r>
            <a:r>
              <a:rPr lang="en-CA" dirty="0"/>
              <a:t>an </a:t>
            </a:r>
            <a:r>
              <a:rPr lang="en-CA" b="1" dirty="0"/>
              <a:t>evolutionary improvement path </a:t>
            </a:r>
            <a:r>
              <a:rPr lang="en-CA" dirty="0"/>
              <a:t>from ad hoc, immature processes to disciplined, mature processes with improved quality and effectiveness.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The SEI created the first CMM designed for software organizations and published it in a book, </a:t>
            </a:r>
            <a:r>
              <a:rPr lang="en-CA" i="1" dirty="0"/>
              <a:t>The Capability Maturity Model: Guidelines for Improving the Software Process </a:t>
            </a:r>
            <a:r>
              <a:rPr lang="en-CA" dirty="0"/>
              <a:t>[SEI 1995]. </a:t>
            </a:r>
          </a:p>
        </p:txBody>
      </p:sp>
    </p:spTree>
    <p:extLst>
      <p:ext uri="{BB962C8B-B14F-4D97-AF65-F5344CB8AC3E}">
        <p14:creationId xmlns:p14="http://schemas.microsoft.com/office/powerpoint/2010/main" val="403906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A specific goal </a:t>
            </a:r>
            <a:r>
              <a:rPr lang="en-CA" dirty="0"/>
              <a:t>describes the unique characteristics that must be present to satisfy the process </a:t>
            </a:r>
            <a:r>
              <a:rPr lang="en-CA" dirty="0" smtClean="0"/>
              <a:t>area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/>
              <a:t>Generic goals </a:t>
            </a:r>
            <a:r>
              <a:rPr lang="en-CA" dirty="0"/>
              <a:t>are called “generic” because the same goal statement applies to </a:t>
            </a:r>
            <a:r>
              <a:rPr lang="en-CA" b="1" dirty="0"/>
              <a:t>multiple process areas</a:t>
            </a:r>
            <a:r>
              <a:rPr lang="en-CA" dirty="0"/>
              <a:t>. A generic goal describes the characteristics that must be present to institutionalize processes that </a:t>
            </a:r>
            <a:r>
              <a:rPr lang="en-CA" dirty="0" smtClean="0"/>
              <a:t>implement </a:t>
            </a:r>
            <a:r>
              <a:rPr lang="en-CA" dirty="0"/>
              <a:t>a process area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0885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 and Generic Practices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A specific practice </a:t>
            </a:r>
            <a:r>
              <a:rPr lang="en-CA" dirty="0"/>
              <a:t>is the description of an activity that is considered important in achieving the associated </a:t>
            </a:r>
            <a:r>
              <a:rPr lang="en-CA" b="1" dirty="0"/>
              <a:t>specific goal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/>
              <a:t>A </a:t>
            </a:r>
            <a:r>
              <a:rPr lang="en-CA" b="1" dirty="0" err="1"/>
              <a:t>subpractice</a:t>
            </a:r>
            <a:r>
              <a:rPr lang="en-CA" b="1" dirty="0"/>
              <a:t> </a:t>
            </a:r>
            <a:r>
              <a:rPr lang="en-CA" dirty="0"/>
              <a:t>is a detailed description that provides </a:t>
            </a:r>
            <a:r>
              <a:rPr lang="en-CA" b="1" dirty="0"/>
              <a:t>guidance</a:t>
            </a:r>
            <a:r>
              <a:rPr lang="en-CA" dirty="0"/>
              <a:t> for interpreting and implementing a specific or generic </a:t>
            </a:r>
            <a:r>
              <a:rPr lang="en-CA" dirty="0" smtClean="0"/>
              <a:t>practice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A Generic </a:t>
            </a:r>
            <a:r>
              <a:rPr lang="en-CA" b="1" dirty="0"/>
              <a:t>practices </a:t>
            </a:r>
            <a:r>
              <a:rPr lang="en-CA" dirty="0"/>
              <a:t>are called “generic” because the same practice applies to multiple process areas. The generic practices are associated with a generic </a:t>
            </a:r>
            <a:r>
              <a:rPr lang="en-CA" dirty="0" smtClean="0"/>
              <a:t>goal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/>
              <a:t>A </a:t>
            </a:r>
            <a:r>
              <a:rPr lang="en-CA" b="1" dirty="0" smtClean="0"/>
              <a:t>informative note </a:t>
            </a:r>
            <a:r>
              <a:rPr lang="en-CA" dirty="0"/>
              <a:t>is text that can accompany nearly any other model component. It may provide detail, background, or rationale. A note is an informative model component.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847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Pages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The following are </a:t>
            </a:r>
            <a:r>
              <a:rPr lang="en-CA" dirty="0"/>
              <a:t>sample pages from process </a:t>
            </a:r>
            <a:r>
              <a:rPr lang="en-CA" dirty="0" smtClean="0"/>
              <a:t>areas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They </a:t>
            </a:r>
            <a:r>
              <a:rPr lang="en-CA" dirty="0"/>
              <a:t>show the </a:t>
            </a:r>
            <a:r>
              <a:rPr lang="en-CA" dirty="0" smtClean="0"/>
              <a:t>different </a:t>
            </a:r>
            <a:r>
              <a:rPr lang="en-CA" dirty="0"/>
              <a:t>process area components, labeled so that you can identify them.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Notice </a:t>
            </a:r>
            <a:r>
              <a:rPr lang="en-CA" dirty="0"/>
              <a:t>that components differ typographically so that you can easily identify each one.</a:t>
            </a:r>
          </a:p>
        </p:txBody>
      </p:sp>
    </p:spTree>
    <p:extLst>
      <p:ext uri="{BB962C8B-B14F-4D97-AF65-F5344CB8AC3E}">
        <p14:creationId xmlns:p14="http://schemas.microsoft.com/office/powerpoint/2010/main" val="60748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Page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9" y="1076324"/>
            <a:ext cx="8910022" cy="540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64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28600" y="152400"/>
            <a:ext cx="8229600" cy="76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9538"/>
            <a:ext cx="8191500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0200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52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 the 1930s, Walter </a:t>
            </a:r>
            <a:r>
              <a:rPr lang="en-US" dirty="0" err="1"/>
              <a:t>Shewhart</a:t>
            </a:r>
            <a:r>
              <a:rPr lang="en-US" dirty="0"/>
              <a:t> began work in process improvement with his principles of statistical quality control [</a:t>
            </a:r>
            <a:r>
              <a:rPr lang="en-US" dirty="0" err="1"/>
              <a:t>Shewhart</a:t>
            </a:r>
            <a:r>
              <a:rPr lang="en-US" dirty="0"/>
              <a:t> 1931].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principles were refined by W. Edwards Deming [Deming 1986], Phillip Crosby [Crosby 1979], and Joseph </a:t>
            </a:r>
            <a:r>
              <a:rPr lang="en-US" dirty="0" err="1"/>
              <a:t>Juran</a:t>
            </a:r>
            <a:r>
              <a:rPr lang="en-US" dirty="0"/>
              <a:t> [</a:t>
            </a:r>
            <a:r>
              <a:rPr lang="en-US" dirty="0" err="1"/>
              <a:t>Juran</a:t>
            </a:r>
            <a:r>
              <a:rPr lang="en-US" dirty="0"/>
              <a:t> 1988].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Watts </a:t>
            </a:r>
            <a:r>
              <a:rPr lang="en-US" dirty="0"/>
              <a:t>Humphrey, Ron </a:t>
            </a:r>
            <a:r>
              <a:rPr lang="en-US" dirty="0" err="1"/>
              <a:t>Radice</a:t>
            </a:r>
            <a:r>
              <a:rPr lang="en-US" dirty="0"/>
              <a:t>, and others extended these principles further and began applying them to software in their work at IBM (International Business Machines) and the SEI [Humphrey 1989]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Humphrey’s </a:t>
            </a:r>
            <a:r>
              <a:rPr lang="en-US" dirty="0"/>
              <a:t>book, </a:t>
            </a:r>
            <a:r>
              <a:rPr lang="en-US" i="1" dirty="0"/>
              <a:t>Managing the Software Process</a:t>
            </a:r>
            <a:r>
              <a:rPr lang="en-US" dirty="0"/>
              <a:t>, provides a description of the basic principles and concepts on which many of the Capability Maturity Models® (CMMs®) are based </a:t>
            </a:r>
          </a:p>
        </p:txBody>
      </p:sp>
    </p:spTree>
    <p:extLst>
      <p:ext uri="{BB962C8B-B14F-4D97-AF65-F5344CB8AC3E}">
        <p14:creationId xmlns:p14="http://schemas.microsoft.com/office/powerpoint/2010/main" val="11680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Improvement Paths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These two improvement paths are associated with the two types of levels: </a:t>
            </a:r>
            <a:endParaRPr lang="en-CA" dirty="0" smtClean="0"/>
          </a:p>
          <a:p>
            <a:pPr marL="400050" lvl="1" indent="0">
              <a:buNone/>
            </a:pPr>
            <a:r>
              <a:rPr lang="en-CA" sz="3300" b="1" dirty="0" smtClean="0"/>
              <a:t>capability </a:t>
            </a:r>
            <a:r>
              <a:rPr lang="en-CA" sz="3300" b="1" dirty="0"/>
              <a:t>levels and maturity levels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The two </a:t>
            </a:r>
            <a:r>
              <a:rPr lang="en-CA" dirty="0" smtClean="0"/>
              <a:t>paths are </a:t>
            </a:r>
            <a:r>
              <a:rPr lang="en-CA" dirty="0"/>
              <a:t>called “continuous” and “staged.”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Using </a:t>
            </a:r>
            <a:r>
              <a:rPr lang="en-CA" dirty="0"/>
              <a:t>the continuous </a:t>
            </a:r>
            <a:r>
              <a:rPr lang="en-CA" dirty="0" smtClean="0"/>
              <a:t>path enables </a:t>
            </a:r>
            <a:r>
              <a:rPr lang="en-CA" dirty="0"/>
              <a:t>you to achieve </a:t>
            </a:r>
            <a:r>
              <a:rPr lang="en-CA" b="1" dirty="0"/>
              <a:t>“capability levels.” </a:t>
            </a:r>
            <a:endParaRPr lang="en-CA" b="1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Using </a:t>
            </a:r>
            <a:r>
              <a:rPr lang="en-CA" dirty="0"/>
              <a:t>the staged </a:t>
            </a:r>
            <a:r>
              <a:rPr lang="en-CA" dirty="0" smtClean="0"/>
              <a:t>path enables </a:t>
            </a:r>
            <a:r>
              <a:rPr lang="en-CA" dirty="0"/>
              <a:t>you to achieve “</a:t>
            </a:r>
            <a:r>
              <a:rPr lang="en-CA" b="1" dirty="0"/>
              <a:t>maturity levels.”</a:t>
            </a:r>
          </a:p>
        </p:txBody>
      </p:sp>
    </p:spTree>
    <p:extLst>
      <p:ext uri="{BB962C8B-B14F-4D97-AF65-F5344CB8AC3E}">
        <p14:creationId xmlns:p14="http://schemas.microsoft.com/office/powerpoint/2010/main" val="261724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Capability and Maturity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2519"/>
            <a:ext cx="9153241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99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Capability and Maturity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Capability levels </a:t>
            </a:r>
            <a:r>
              <a:rPr lang="en-CA" dirty="0"/>
              <a:t>apply to an organization’s </a:t>
            </a:r>
            <a:r>
              <a:rPr lang="en-CA" b="1" dirty="0"/>
              <a:t>process improvement achievement in individual process areas</a:t>
            </a:r>
            <a:r>
              <a:rPr lang="en-CA" dirty="0"/>
              <a:t>. </a:t>
            </a:r>
            <a:endParaRPr lang="en-CA" dirty="0" smtClean="0"/>
          </a:p>
          <a:p>
            <a:pPr marL="400050" lvl="1" indent="0">
              <a:buNone/>
            </a:pPr>
            <a:r>
              <a:rPr lang="en-CA" dirty="0" smtClean="0"/>
              <a:t>These </a:t>
            </a:r>
            <a:r>
              <a:rPr lang="en-CA" dirty="0"/>
              <a:t>levels are a means for incrementally improving the processes corresponding to a given process area. The four capability levels are numbered 0 through 3.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Maturity levels </a:t>
            </a:r>
            <a:r>
              <a:rPr lang="en-CA" dirty="0"/>
              <a:t>apply to an organization’s </a:t>
            </a:r>
            <a:r>
              <a:rPr lang="en-CA" b="1" dirty="0"/>
              <a:t>process improvement achievement across multiple process areas</a:t>
            </a:r>
            <a:r>
              <a:rPr lang="en-CA" dirty="0"/>
              <a:t>. </a:t>
            </a:r>
            <a:endParaRPr lang="en-CA" dirty="0" smtClean="0"/>
          </a:p>
          <a:p>
            <a:pPr marL="400050" lvl="1" indent="0">
              <a:buNone/>
            </a:pPr>
            <a:r>
              <a:rPr lang="en-CA" dirty="0" smtClean="0"/>
              <a:t>These levels are a means of improving the processes corresponding to a given set of process areas (i.e., maturity level). The five maturity levels are numbered 1 through 5.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89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Capability levels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The capability levels of a process area are achieved through </a:t>
            </a:r>
            <a:r>
              <a:rPr lang="en-CA" b="1" dirty="0"/>
              <a:t>the application of generic practices</a:t>
            </a:r>
            <a:r>
              <a:rPr lang="en-CA" dirty="0"/>
              <a:t> or suitable alternatives to the processes associated with that process area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  <a:p>
            <a:pPr marL="400050" lvl="1" indent="0">
              <a:buNone/>
            </a:pPr>
            <a:r>
              <a:rPr lang="en-CA" sz="3400" dirty="0"/>
              <a:t>Reaching capability level 1 for a process area is equivalent to saying that the </a:t>
            </a:r>
            <a:r>
              <a:rPr lang="en-CA" sz="3400" b="1" dirty="0"/>
              <a:t>processes associated with that process area are </a:t>
            </a:r>
            <a:r>
              <a:rPr lang="en-CA" sz="3400" b="1" i="1" dirty="0"/>
              <a:t>performed processe</a:t>
            </a:r>
            <a:r>
              <a:rPr lang="en-CA" sz="3400" i="1" dirty="0"/>
              <a:t>s</a:t>
            </a:r>
            <a:r>
              <a:rPr lang="en-CA" sz="3400" dirty="0"/>
              <a:t>. </a:t>
            </a:r>
            <a:endParaRPr lang="en-CA" sz="3400" dirty="0" smtClean="0"/>
          </a:p>
          <a:p>
            <a:pPr marL="400050" lvl="1" indent="0">
              <a:buNone/>
            </a:pPr>
            <a:endParaRPr lang="en-CA" sz="3400" dirty="0"/>
          </a:p>
          <a:p>
            <a:pPr marL="400050" lvl="1" indent="0">
              <a:buNone/>
            </a:pPr>
            <a:r>
              <a:rPr lang="en-CA" sz="3400" dirty="0"/>
              <a:t>Reaching capability level 2 for a process area is equivalent to saying that there is a </a:t>
            </a:r>
            <a:r>
              <a:rPr lang="en-CA" sz="3400" b="1" dirty="0"/>
              <a:t>policy that indicates you will perform the </a:t>
            </a:r>
            <a:r>
              <a:rPr lang="en-CA" sz="3400" b="1" dirty="0" smtClean="0"/>
              <a:t>process</a:t>
            </a:r>
            <a:r>
              <a:rPr lang="en-CA" sz="3400" dirty="0" smtClean="0"/>
              <a:t>. </a:t>
            </a:r>
            <a:r>
              <a:rPr lang="en-CA" sz="3400" dirty="0"/>
              <a:t>A</a:t>
            </a:r>
            <a:r>
              <a:rPr lang="en-CA" sz="3400" dirty="0" smtClean="0"/>
              <a:t> </a:t>
            </a:r>
            <a:r>
              <a:rPr lang="en-CA" sz="3400" dirty="0"/>
              <a:t>capability level 2 process can be planned and monitored just like any project or support activity. </a:t>
            </a:r>
            <a:endParaRPr lang="en-CA" sz="3400" dirty="0" smtClean="0"/>
          </a:p>
          <a:p>
            <a:pPr marL="400050" lvl="1" indent="0">
              <a:buNone/>
            </a:pPr>
            <a:endParaRPr lang="en-CA" sz="3400" dirty="0" smtClean="0"/>
          </a:p>
          <a:p>
            <a:pPr marL="400050" lvl="1" indent="0">
              <a:buNone/>
            </a:pPr>
            <a:r>
              <a:rPr lang="en-CA" sz="3400" dirty="0"/>
              <a:t>Reaching capability level 3 for a process area is equivalent to saying that </a:t>
            </a:r>
            <a:r>
              <a:rPr lang="en-CA" sz="3400" b="1" dirty="0"/>
              <a:t>an organizational standard process exists associated with that process area, which can be tailored to the needs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341316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Maturity Levels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 maturity level consists of related specific and generic practices for </a:t>
            </a:r>
            <a:r>
              <a:rPr lang="en-CA" b="1" dirty="0"/>
              <a:t>a predefined set of process areas that improve the organization’s overall performance.</a:t>
            </a:r>
            <a:r>
              <a:rPr lang="en-CA" dirty="0"/>
              <a:t>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A maturity level is a </a:t>
            </a:r>
            <a:r>
              <a:rPr lang="en-CA" b="1" dirty="0"/>
              <a:t>defined evolutionary plateau for organizational process improvement</a:t>
            </a:r>
            <a:r>
              <a:rPr lang="en-CA" dirty="0"/>
              <a:t>. Each maturity level matures an important subset of the organization’s </a:t>
            </a:r>
            <a:r>
              <a:rPr lang="en-CA" dirty="0" smtClean="0"/>
              <a:t>processes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958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Maturity Levels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 maturity level consists of related specific and generic practices for </a:t>
            </a:r>
            <a:r>
              <a:rPr lang="en-CA" b="1" dirty="0"/>
              <a:t>a predefined set of process areas that improve the organization’s overall performance.</a:t>
            </a:r>
            <a:r>
              <a:rPr lang="en-CA" dirty="0"/>
              <a:t>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A maturity level is a </a:t>
            </a:r>
            <a:r>
              <a:rPr lang="en-CA" b="1" dirty="0"/>
              <a:t>defined evolutionary plateau for organizational process improvement</a:t>
            </a:r>
            <a:r>
              <a:rPr lang="en-CA" dirty="0"/>
              <a:t>. Each maturity level matures an important subset of the organization’s </a:t>
            </a:r>
            <a:r>
              <a:rPr lang="en-CA" dirty="0" smtClean="0"/>
              <a:t>processes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333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Maturity levels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At maturity level 1</a:t>
            </a:r>
            <a:r>
              <a:rPr lang="en-CA" dirty="0"/>
              <a:t>, processes are usually ad hoc and chaotic.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 smtClean="0"/>
              <a:t>At </a:t>
            </a:r>
            <a:r>
              <a:rPr lang="en-CA" b="1" dirty="0"/>
              <a:t>maturity level 2</a:t>
            </a:r>
            <a:r>
              <a:rPr lang="en-CA" dirty="0"/>
              <a:t>, the projects have ensured that processes are planned and executed </a:t>
            </a:r>
            <a:r>
              <a:rPr lang="en-CA" b="1" dirty="0"/>
              <a:t>in accordance with </a:t>
            </a:r>
            <a:r>
              <a:rPr lang="en-CA" b="1" dirty="0" smtClean="0"/>
              <a:t>policy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/>
              <a:t>At maturity level 3</a:t>
            </a:r>
            <a:r>
              <a:rPr lang="en-CA" dirty="0"/>
              <a:t>, processes are well characterized and understood, and are </a:t>
            </a:r>
            <a:r>
              <a:rPr lang="en-CA" b="1" dirty="0"/>
              <a:t>described in standards, procedures, tools, and methods.</a:t>
            </a:r>
            <a:r>
              <a:rPr lang="en-CA" dirty="0"/>
              <a:t>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/>
              <a:t>At maturity level 4</a:t>
            </a:r>
            <a:r>
              <a:rPr lang="en-CA" dirty="0"/>
              <a:t>, the organization and projects establish </a:t>
            </a:r>
            <a:r>
              <a:rPr lang="en-CA" b="1" dirty="0"/>
              <a:t>quantitative objectives for quality and process performance </a:t>
            </a:r>
            <a:r>
              <a:rPr lang="en-CA" dirty="0"/>
              <a:t>and use them as criteria in managing projects.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/>
              <a:t>At maturity level 5</a:t>
            </a:r>
            <a:r>
              <a:rPr lang="en-CA" dirty="0"/>
              <a:t>, an organization </a:t>
            </a:r>
            <a:r>
              <a:rPr lang="en-CA" b="1" dirty="0"/>
              <a:t>continually improves its processes </a:t>
            </a:r>
            <a:r>
              <a:rPr lang="en-CA" dirty="0"/>
              <a:t>based on a quantitative understanding of its business objectives and performance needs.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19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r>
              <a:rPr lang="en-CA" sz="3200" b="1" dirty="0"/>
              <a:t>Interpreting CMMI When Using Agile Approaches 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CMMI practices are designed to provide</a:t>
            </a:r>
            <a:r>
              <a:rPr lang="en-CA" b="1" dirty="0"/>
              <a:t> value across a range of different situations</a:t>
            </a:r>
            <a:r>
              <a:rPr lang="en-CA" dirty="0"/>
              <a:t> and thus are </a:t>
            </a:r>
            <a:r>
              <a:rPr lang="en-CA" b="1" dirty="0"/>
              <a:t>stated in general terms. </a:t>
            </a:r>
            <a:endParaRPr lang="en-CA" b="1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To </a:t>
            </a:r>
            <a:r>
              <a:rPr lang="en-CA" dirty="0"/>
              <a:t>help those who use Agile methods to interpret CMMI practices in their environments, </a:t>
            </a:r>
            <a:r>
              <a:rPr lang="en-CA" b="1" dirty="0"/>
              <a:t>notes have been added to selected process areas. </a:t>
            </a:r>
            <a:endParaRPr lang="en-CA" b="1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All </a:t>
            </a:r>
            <a:r>
              <a:rPr lang="en-CA" dirty="0"/>
              <a:t>of the notes begin with the words, “</a:t>
            </a:r>
            <a:r>
              <a:rPr lang="en-CA" b="1" dirty="0"/>
              <a:t>In Agile environments” and are in example boxes </a:t>
            </a:r>
            <a:r>
              <a:rPr lang="en-CA" dirty="0"/>
              <a:t>to help you to easily recognize them and remind you that these notes are examples of how to interpret </a:t>
            </a:r>
            <a:r>
              <a:rPr lang="en-CA" dirty="0" smtClean="0"/>
              <a:t>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91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Agile Approaches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287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Multiple Agile approaches exist.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The </a:t>
            </a:r>
            <a:r>
              <a:rPr lang="en-CA" dirty="0"/>
              <a:t>phrases </a:t>
            </a:r>
            <a:r>
              <a:rPr lang="en-CA" b="1" dirty="0"/>
              <a:t>“Agile environment” and “Agile method” </a:t>
            </a:r>
            <a:r>
              <a:rPr lang="en-CA" dirty="0"/>
              <a:t>are shorthand for any </a:t>
            </a:r>
            <a:r>
              <a:rPr lang="en-CA" dirty="0" smtClean="0"/>
              <a:t>Such </a:t>
            </a:r>
            <a:r>
              <a:rPr lang="en-CA" dirty="0"/>
              <a:t>approaches are characterized by the following: </a:t>
            </a:r>
            <a:endParaRPr lang="en-CA" dirty="0" smtClean="0"/>
          </a:p>
          <a:p>
            <a:pPr marL="400050" lvl="1" indent="0">
              <a:buNone/>
            </a:pPr>
            <a:r>
              <a:rPr lang="en-CA" dirty="0" smtClean="0"/>
              <a:t>Direct </a:t>
            </a:r>
            <a:r>
              <a:rPr lang="en-CA" dirty="0"/>
              <a:t>involvement of the customer in product development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Use </a:t>
            </a:r>
            <a:r>
              <a:rPr lang="en-CA" dirty="0"/>
              <a:t>of multiple development iterations to learn about and evolve the product </a:t>
            </a:r>
            <a:endParaRPr lang="en-CA" dirty="0" smtClean="0"/>
          </a:p>
          <a:p>
            <a:pPr marL="400050" lvl="1" indent="0">
              <a:buNone/>
            </a:pPr>
            <a:r>
              <a:rPr lang="en-CA" dirty="0" smtClean="0"/>
              <a:t>Customer </a:t>
            </a:r>
            <a:r>
              <a:rPr lang="en-CA" dirty="0"/>
              <a:t>willingness to share in the responsibility for decisions and risk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Many </a:t>
            </a:r>
            <a:r>
              <a:rPr lang="en-CA" b="1" dirty="0"/>
              <a:t>development and management approaches can share one or more of these characteristics and yet not be called “Agile.” </a:t>
            </a:r>
            <a:endParaRPr lang="en-CA" b="1" dirty="0" smtClean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 smtClean="0"/>
              <a:t>For </a:t>
            </a:r>
            <a:r>
              <a:rPr lang="en-CA" dirty="0"/>
              <a:t>example, some teams are arguably “Agile” even though the term Agile is not used. Even if you are not using an Agile approach, you might still find value in these notes. </a:t>
            </a:r>
          </a:p>
        </p:txBody>
      </p:sp>
    </p:spTree>
    <p:extLst>
      <p:ext uri="{BB962C8B-B14F-4D97-AF65-F5344CB8AC3E}">
        <p14:creationId xmlns:p14="http://schemas.microsoft.com/office/powerpoint/2010/main" val="24703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Like other CMMs, CMMI models provide </a:t>
            </a:r>
            <a:r>
              <a:rPr lang="en-US" sz="2000" b="1" dirty="0"/>
              <a:t>guidance</a:t>
            </a:r>
            <a:r>
              <a:rPr lang="en-US" sz="2000" dirty="0"/>
              <a:t> to use when developing processes. CMMI </a:t>
            </a:r>
            <a:r>
              <a:rPr lang="en-US" sz="2000" b="1" dirty="0"/>
              <a:t>models are not processes or process </a:t>
            </a:r>
            <a:r>
              <a:rPr lang="en-US" sz="2000" b="1" dirty="0" smtClean="0"/>
              <a:t>descriptions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SEI created the first CMM designed for software organizations and published it in a book, </a:t>
            </a:r>
            <a:r>
              <a:rPr lang="en-US" sz="2000" i="1" dirty="0"/>
              <a:t>The Capability Maturity Model: Guidelines for Improving the Software Process </a:t>
            </a:r>
            <a:r>
              <a:rPr lang="en-US" sz="2000" dirty="0"/>
              <a:t>[SEI 1995]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Today, CMMI is an application of the principles introduced almost a century ago to this never-ending cycle of process improvement.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In particular, the process areas of a CMMI model typically </a:t>
            </a:r>
            <a:r>
              <a:rPr lang="en-US" sz="2000" b="1" dirty="0"/>
              <a:t>do not map one to one with the processes used in your organization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715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9737" r="-49737"/>
          <a:stretch>
            <a:fillRect/>
          </a:stretch>
        </p:blipFill>
        <p:spPr>
          <a:xfrm>
            <a:off x="-2827338" y="-1298575"/>
            <a:ext cx="13744576" cy="7559675"/>
          </a:xfrm>
        </p:spPr>
      </p:pic>
    </p:spTree>
    <p:extLst>
      <p:ext uri="{BB962C8B-B14F-4D97-AF65-F5344CB8AC3E}">
        <p14:creationId xmlns:p14="http://schemas.microsoft.com/office/powerpoint/2010/main" val="140200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i="1" dirty="0" smtClean="0"/>
              <a:t>Institutionalization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Institutionalization </a:t>
            </a:r>
            <a:r>
              <a:rPr lang="en-US" dirty="0"/>
              <a:t>is an important concept in process improvement.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Institutionalization:</a:t>
            </a:r>
          </a:p>
          <a:p>
            <a:pPr marL="400050" lvl="1" indent="0">
              <a:buNone/>
            </a:pPr>
            <a:r>
              <a:rPr lang="en-US" dirty="0" smtClean="0"/>
              <a:t>The </a:t>
            </a:r>
            <a:r>
              <a:rPr lang="en-US" dirty="0"/>
              <a:t>process is ingrained in the way the work is performed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commitment and consistency to performing </a:t>
            </a:r>
            <a:r>
              <a:rPr lang="en-US" dirty="0" smtClean="0"/>
              <a:t>the </a:t>
            </a:r>
            <a:r>
              <a:rPr lang="en-US" dirty="0"/>
              <a:t>process. 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institutionalized process is more likely to be retained during times of stress.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/>
              <a:t>requirements and objectives </a:t>
            </a:r>
            <a:r>
              <a:rPr lang="en-US" dirty="0"/>
              <a:t>for the process change, </a:t>
            </a:r>
            <a:r>
              <a:rPr lang="en-US" dirty="0" smtClean="0"/>
              <a:t>the </a:t>
            </a:r>
            <a:r>
              <a:rPr lang="en-US" b="1" dirty="0"/>
              <a:t>implementation of the process may also need to change</a:t>
            </a:r>
            <a:r>
              <a:rPr lang="en-US" dirty="0"/>
              <a:t> to ensure that it remains effective.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The </a:t>
            </a:r>
            <a:r>
              <a:rPr lang="en-US" b="1" dirty="0"/>
              <a:t>generic practices </a:t>
            </a:r>
            <a:r>
              <a:rPr lang="en-US" dirty="0"/>
              <a:t>describe activities that address these aspects of institutionalization. </a:t>
            </a:r>
          </a:p>
        </p:txBody>
      </p:sp>
    </p:spTree>
    <p:extLst>
      <p:ext uri="{BB962C8B-B14F-4D97-AF65-F5344CB8AC3E}">
        <p14:creationId xmlns:p14="http://schemas.microsoft.com/office/powerpoint/2010/main" val="62319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degree of institutionalization is embodied in the </a:t>
            </a:r>
            <a:r>
              <a:rPr lang="en-US" b="1" dirty="0" smtClean="0"/>
              <a:t>generic goals </a:t>
            </a:r>
            <a:r>
              <a:rPr lang="en-US" dirty="0" smtClean="0"/>
              <a:t>and expressed in the </a:t>
            </a:r>
            <a:r>
              <a:rPr lang="en-US" b="1" dirty="0" smtClean="0"/>
              <a:t>names of the processes associated with each goal </a:t>
            </a:r>
            <a:r>
              <a:rPr lang="en-US" dirty="0" smtClean="0"/>
              <a:t>as indicated below.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/>
              <a:t>Generic Goals and Process Names </a:t>
            </a:r>
          </a:p>
          <a:p>
            <a:pPr marL="0" indent="0">
              <a:buNone/>
            </a:pPr>
            <a:r>
              <a:rPr lang="en-US" i="1" u="sng" dirty="0" smtClean="0"/>
              <a:t>Generic Goal </a:t>
            </a:r>
            <a:r>
              <a:rPr lang="en-US" dirty="0" smtClean="0"/>
              <a:t>	       </a:t>
            </a:r>
            <a:r>
              <a:rPr lang="en-US" i="1" u="sng" dirty="0" smtClean="0"/>
              <a:t>Progression of Processes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GG 1 				Performed process 	</a:t>
            </a:r>
          </a:p>
          <a:p>
            <a:pPr marL="0" indent="0">
              <a:buNone/>
            </a:pPr>
            <a:r>
              <a:rPr lang="en-US" dirty="0" smtClean="0"/>
              <a:t>GG 2 				Managed process 	</a:t>
            </a:r>
          </a:p>
          <a:p>
            <a:pPr marL="0" indent="0">
              <a:buNone/>
            </a:pPr>
            <a:r>
              <a:rPr lang="en-US" dirty="0" smtClean="0"/>
              <a:t>GG 3 				Defined process 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Performed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/>
              <a:t>performed </a:t>
            </a:r>
            <a:r>
              <a:rPr lang="en-US" dirty="0"/>
              <a:t>process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 process </a:t>
            </a:r>
            <a:r>
              <a:rPr lang="en-US" dirty="0"/>
              <a:t>that accomplishes the work necessary to satisfy the specific goals of a process area </a:t>
            </a:r>
          </a:p>
        </p:txBody>
      </p:sp>
    </p:spTree>
    <p:extLst>
      <p:ext uri="{BB962C8B-B14F-4D97-AF65-F5344CB8AC3E}">
        <p14:creationId xmlns:p14="http://schemas.microsoft.com/office/powerpoint/2010/main" val="42555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anaged process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managed process </a:t>
            </a:r>
            <a:r>
              <a:rPr lang="en-US" dirty="0"/>
              <a:t>is a </a:t>
            </a:r>
            <a:r>
              <a:rPr lang="en-US" i="1" dirty="0"/>
              <a:t>performed process </a:t>
            </a:r>
            <a:r>
              <a:rPr lang="en-US" dirty="0"/>
              <a:t>that is </a:t>
            </a:r>
            <a:r>
              <a:rPr lang="en-US" b="1" dirty="0"/>
              <a:t>planned and executed in accordance with </a:t>
            </a:r>
            <a:r>
              <a:rPr lang="en-US" b="1" dirty="0" smtClean="0"/>
              <a:t>policy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employs </a:t>
            </a:r>
            <a:r>
              <a:rPr lang="en-US" b="1" dirty="0"/>
              <a:t>skilled people </a:t>
            </a:r>
            <a:r>
              <a:rPr lang="en-US" dirty="0"/>
              <a:t>having </a:t>
            </a:r>
            <a:r>
              <a:rPr lang="en-US" b="1" dirty="0"/>
              <a:t>adequate resources</a:t>
            </a:r>
            <a:r>
              <a:rPr lang="en-US" dirty="0"/>
              <a:t> to produce </a:t>
            </a:r>
            <a:r>
              <a:rPr lang="en-US" b="1" dirty="0"/>
              <a:t>controlled </a:t>
            </a:r>
            <a:r>
              <a:rPr lang="en-US" b="1" dirty="0" smtClean="0"/>
              <a:t>outputs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involves </a:t>
            </a:r>
            <a:r>
              <a:rPr lang="en-US" dirty="0"/>
              <a:t>relevant </a:t>
            </a:r>
            <a:r>
              <a:rPr lang="en-US" dirty="0" smtClean="0"/>
              <a:t>stakeholders.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 </a:t>
            </a:r>
            <a:r>
              <a:rPr lang="en-US" dirty="0"/>
              <a:t>is </a:t>
            </a:r>
            <a:r>
              <a:rPr lang="en-US" b="1" dirty="0"/>
              <a:t>monitored</a:t>
            </a:r>
            <a:r>
              <a:rPr lang="en-US" dirty="0"/>
              <a:t>, </a:t>
            </a:r>
            <a:r>
              <a:rPr lang="en-US" b="1" dirty="0"/>
              <a:t>controlled</a:t>
            </a:r>
            <a:r>
              <a:rPr lang="en-US" dirty="0"/>
              <a:t>, and </a:t>
            </a:r>
            <a:r>
              <a:rPr lang="en-US" b="1" dirty="0"/>
              <a:t>reviewed</a:t>
            </a:r>
            <a:r>
              <a:rPr lang="en-US" dirty="0"/>
              <a:t>; and is </a:t>
            </a:r>
            <a:r>
              <a:rPr lang="en-US" b="1" dirty="0"/>
              <a:t>evaluated</a:t>
            </a:r>
            <a:r>
              <a:rPr lang="en-US" dirty="0"/>
              <a:t> for adherence to its process description. </a:t>
            </a:r>
          </a:p>
        </p:txBody>
      </p:sp>
    </p:spTree>
    <p:extLst>
      <p:ext uri="{BB962C8B-B14F-4D97-AF65-F5344CB8AC3E}">
        <p14:creationId xmlns:p14="http://schemas.microsoft.com/office/powerpoint/2010/main" val="342709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Distinction between levels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critical distinction between a </a:t>
            </a:r>
            <a:r>
              <a:rPr lang="en-US" i="1" dirty="0"/>
              <a:t>performed process </a:t>
            </a:r>
            <a:r>
              <a:rPr lang="en-US" dirty="0"/>
              <a:t>and a </a:t>
            </a:r>
            <a:r>
              <a:rPr lang="en-US" i="1" dirty="0"/>
              <a:t>managed process </a:t>
            </a:r>
            <a:r>
              <a:rPr lang="en-US" dirty="0"/>
              <a:t>is the </a:t>
            </a:r>
            <a:r>
              <a:rPr lang="en-US" b="1" dirty="0"/>
              <a:t>extent to which the process is managed.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managed process is </a:t>
            </a:r>
            <a:r>
              <a:rPr lang="en-US" b="1" dirty="0"/>
              <a:t>planned</a:t>
            </a:r>
            <a:r>
              <a:rPr lang="en-US" dirty="0"/>
              <a:t> (the plan can be part of a more encompassing plan) and the execution of the process is managed against the plan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Corrective </a:t>
            </a:r>
            <a:r>
              <a:rPr lang="en-US" dirty="0"/>
              <a:t>actions are taken when the actual </a:t>
            </a:r>
            <a:r>
              <a:rPr lang="en-US" b="1" dirty="0"/>
              <a:t>results and execution deviate significantly </a:t>
            </a:r>
            <a:r>
              <a:rPr lang="en-US" dirty="0"/>
              <a:t>from the plan.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/>
              <a:t>managed process </a:t>
            </a:r>
            <a:r>
              <a:rPr lang="en-US" dirty="0"/>
              <a:t>achieves the </a:t>
            </a:r>
            <a:r>
              <a:rPr lang="en-US" b="1" dirty="0"/>
              <a:t>objectives</a:t>
            </a:r>
            <a:r>
              <a:rPr lang="en-US" dirty="0"/>
              <a:t> of the plan and is </a:t>
            </a:r>
            <a:r>
              <a:rPr lang="en-US" b="1" dirty="0"/>
              <a:t>institutionalized</a:t>
            </a:r>
            <a:r>
              <a:rPr lang="en-US" dirty="0"/>
              <a:t> for consistent execution. </a:t>
            </a:r>
          </a:p>
        </p:txBody>
      </p:sp>
    </p:spTree>
    <p:extLst>
      <p:ext uri="{BB962C8B-B14F-4D97-AF65-F5344CB8AC3E}">
        <p14:creationId xmlns:p14="http://schemas.microsoft.com/office/powerpoint/2010/main" val="302630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328</TotalTime>
  <Words>1530</Words>
  <Application>Microsoft Macintosh PowerPoint</Application>
  <PresentationFormat>On-screen Show (4:3)</PresentationFormat>
  <Paragraphs>162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SOEN 341 wk 12</vt:lpstr>
      <vt:lpstr>History</vt:lpstr>
      <vt:lpstr>Purpose</vt:lpstr>
      <vt:lpstr>PowerPoint Presentation</vt:lpstr>
      <vt:lpstr>Institutionalization</vt:lpstr>
      <vt:lpstr>Degree</vt:lpstr>
      <vt:lpstr>Performed Process </vt:lpstr>
      <vt:lpstr>Managed process </vt:lpstr>
      <vt:lpstr>Distinction between levels</vt:lpstr>
      <vt:lpstr>Defined process </vt:lpstr>
      <vt:lpstr>Maturity Levels</vt:lpstr>
      <vt:lpstr>  </vt:lpstr>
      <vt:lpstr> CMMs focus on improving processes in an organization. </vt:lpstr>
      <vt:lpstr>Goals</vt:lpstr>
      <vt:lpstr>Specific and Generic Practices</vt:lpstr>
      <vt:lpstr>Sample Pages</vt:lpstr>
      <vt:lpstr>Sample Page 1</vt:lpstr>
      <vt:lpstr>  </vt:lpstr>
      <vt:lpstr>  </vt:lpstr>
      <vt:lpstr>Improvement Paths</vt:lpstr>
      <vt:lpstr>Capability and Maturity</vt:lpstr>
      <vt:lpstr>Capability and Maturity</vt:lpstr>
      <vt:lpstr>Capability levels</vt:lpstr>
      <vt:lpstr>Maturity Levels</vt:lpstr>
      <vt:lpstr>Maturity Levels</vt:lpstr>
      <vt:lpstr>Maturity levels</vt:lpstr>
      <vt:lpstr>Interpreting CMMI When Using Agile Approaches </vt:lpstr>
      <vt:lpstr>Agile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341 wk 12</dc:title>
  <dc:creator>fancott</dc:creator>
  <cp:lastModifiedBy>Terrill  Fancott</cp:lastModifiedBy>
  <cp:revision>71</cp:revision>
  <dcterms:created xsi:type="dcterms:W3CDTF">2006-08-16T00:00:00Z</dcterms:created>
  <dcterms:modified xsi:type="dcterms:W3CDTF">2019-01-07T02:35:27Z</dcterms:modified>
</cp:coreProperties>
</file>