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10"/>
    <p:restoredTop sz="94669"/>
  </p:normalViewPr>
  <p:slideViewPr>
    <p:cSldViewPr snapToGrid="0" snapToObjects="1">
      <p:cViewPr>
        <p:scale>
          <a:sx n="68" d="100"/>
          <a:sy n="68" d="100"/>
        </p:scale>
        <p:origin x="544" y="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B359-69C3-E647-992D-1DDC03770A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7DC287-5C9B-184F-83F8-E3DCE90A02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471BA3-8D52-DE4A-82B6-4CCA28A88098}"/>
              </a:ext>
            </a:extLst>
          </p:cNvPr>
          <p:cNvSpPr>
            <a:spLocks noGrp="1"/>
          </p:cNvSpPr>
          <p:nvPr>
            <p:ph type="dt" sz="half" idx="10"/>
          </p:nvPr>
        </p:nvSpPr>
        <p:spPr/>
        <p:txBody>
          <a:bodyPr/>
          <a:lstStyle/>
          <a:p>
            <a:fld id="{3FD5FD6C-624A-F04F-A1A2-149E282DA779}" type="datetimeFigureOut">
              <a:rPr lang="en-US" smtClean="0"/>
              <a:t>1/29/19</a:t>
            </a:fld>
            <a:endParaRPr lang="en-US"/>
          </a:p>
        </p:txBody>
      </p:sp>
      <p:sp>
        <p:nvSpPr>
          <p:cNvPr id="5" name="Footer Placeholder 4">
            <a:extLst>
              <a:ext uri="{FF2B5EF4-FFF2-40B4-BE49-F238E27FC236}">
                <a16:creationId xmlns:a16="http://schemas.microsoft.com/office/drawing/2014/main" id="{79E9E882-093E-2D43-801B-7F99630813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A2A69F-F0FF-2F45-A767-3BD193DD5062}"/>
              </a:ext>
            </a:extLst>
          </p:cNvPr>
          <p:cNvSpPr>
            <a:spLocks noGrp="1"/>
          </p:cNvSpPr>
          <p:nvPr>
            <p:ph type="sldNum" sz="quarter" idx="12"/>
          </p:nvPr>
        </p:nvSpPr>
        <p:spPr/>
        <p:txBody>
          <a:bodyPr/>
          <a:lstStyle/>
          <a:p>
            <a:fld id="{F3F2DAB4-809E-FA40-9A3D-B3848FE9F10D}" type="slidenum">
              <a:rPr lang="en-US" smtClean="0"/>
              <a:t>‹#›</a:t>
            </a:fld>
            <a:endParaRPr lang="en-US"/>
          </a:p>
        </p:txBody>
      </p:sp>
    </p:spTree>
    <p:extLst>
      <p:ext uri="{BB962C8B-B14F-4D97-AF65-F5344CB8AC3E}">
        <p14:creationId xmlns:p14="http://schemas.microsoft.com/office/powerpoint/2010/main" val="243780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EAE6-157A-9B4D-9A99-07DA4E1EF0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8A20CE-92C4-2044-94FC-655AA5DCFB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6E8D4-9116-B943-BE4C-5F7E19BFC1B0}"/>
              </a:ext>
            </a:extLst>
          </p:cNvPr>
          <p:cNvSpPr>
            <a:spLocks noGrp="1"/>
          </p:cNvSpPr>
          <p:nvPr>
            <p:ph type="dt" sz="half" idx="10"/>
          </p:nvPr>
        </p:nvSpPr>
        <p:spPr/>
        <p:txBody>
          <a:bodyPr/>
          <a:lstStyle/>
          <a:p>
            <a:fld id="{3FD5FD6C-624A-F04F-A1A2-149E282DA779}" type="datetimeFigureOut">
              <a:rPr lang="en-US" smtClean="0"/>
              <a:t>1/29/19</a:t>
            </a:fld>
            <a:endParaRPr lang="en-US"/>
          </a:p>
        </p:txBody>
      </p:sp>
      <p:sp>
        <p:nvSpPr>
          <p:cNvPr id="5" name="Footer Placeholder 4">
            <a:extLst>
              <a:ext uri="{FF2B5EF4-FFF2-40B4-BE49-F238E27FC236}">
                <a16:creationId xmlns:a16="http://schemas.microsoft.com/office/drawing/2014/main" id="{C04D5CDC-4915-E649-87CB-BCB3A2DA7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BD5F0D-EB9A-C94C-BBD4-943F7BB4B8F4}"/>
              </a:ext>
            </a:extLst>
          </p:cNvPr>
          <p:cNvSpPr>
            <a:spLocks noGrp="1"/>
          </p:cNvSpPr>
          <p:nvPr>
            <p:ph type="sldNum" sz="quarter" idx="12"/>
          </p:nvPr>
        </p:nvSpPr>
        <p:spPr/>
        <p:txBody>
          <a:bodyPr/>
          <a:lstStyle/>
          <a:p>
            <a:fld id="{F3F2DAB4-809E-FA40-9A3D-B3848FE9F10D}" type="slidenum">
              <a:rPr lang="en-US" smtClean="0"/>
              <a:t>‹#›</a:t>
            </a:fld>
            <a:endParaRPr lang="en-US"/>
          </a:p>
        </p:txBody>
      </p:sp>
    </p:spTree>
    <p:extLst>
      <p:ext uri="{BB962C8B-B14F-4D97-AF65-F5344CB8AC3E}">
        <p14:creationId xmlns:p14="http://schemas.microsoft.com/office/powerpoint/2010/main" val="3780677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45685E-D16A-B743-9FC9-383C1E8225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19C0C6-8B4F-EF43-8B64-9C27354B63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B1EE0B-DAC2-314C-9E39-F3FEC83607CC}"/>
              </a:ext>
            </a:extLst>
          </p:cNvPr>
          <p:cNvSpPr>
            <a:spLocks noGrp="1"/>
          </p:cNvSpPr>
          <p:nvPr>
            <p:ph type="dt" sz="half" idx="10"/>
          </p:nvPr>
        </p:nvSpPr>
        <p:spPr/>
        <p:txBody>
          <a:bodyPr/>
          <a:lstStyle/>
          <a:p>
            <a:fld id="{3FD5FD6C-624A-F04F-A1A2-149E282DA779}" type="datetimeFigureOut">
              <a:rPr lang="en-US" smtClean="0"/>
              <a:t>1/29/19</a:t>
            </a:fld>
            <a:endParaRPr lang="en-US"/>
          </a:p>
        </p:txBody>
      </p:sp>
      <p:sp>
        <p:nvSpPr>
          <p:cNvPr id="5" name="Footer Placeholder 4">
            <a:extLst>
              <a:ext uri="{FF2B5EF4-FFF2-40B4-BE49-F238E27FC236}">
                <a16:creationId xmlns:a16="http://schemas.microsoft.com/office/drawing/2014/main" id="{7957899F-0F94-4642-9988-04E72367A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6D2EC-796E-5547-850E-5F1C8A5A01CC}"/>
              </a:ext>
            </a:extLst>
          </p:cNvPr>
          <p:cNvSpPr>
            <a:spLocks noGrp="1"/>
          </p:cNvSpPr>
          <p:nvPr>
            <p:ph type="sldNum" sz="quarter" idx="12"/>
          </p:nvPr>
        </p:nvSpPr>
        <p:spPr/>
        <p:txBody>
          <a:bodyPr/>
          <a:lstStyle/>
          <a:p>
            <a:fld id="{F3F2DAB4-809E-FA40-9A3D-B3848FE9F10D}" type="slidenum">
              <a:rPr lang="en-US" smtClean="0"/>
              <a:t>‹#›</a:t>
            </a:fld>
            <a:endParaRPr lang="en-US"/>
          </a:p>
        </p:txBody>
      </p:sp>
    </p:spTree>
    <p:extLst>
      <p:ext uri="{BB962C8B-B14F-4D97-AF65-F5344CB8AC3E}">
        <p14:creationId xmlns:p14="http://schemas.microsoft.com/office/powerpoint/2010/main" val="346342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8D13C-15CA-BF45-90B0-5D1E17D941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20FFB0-17FC-A849-A290-A607CE43A1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58E08-8A6B-9342-AAAF-B7AA1C263E92}"/>
              </a:ext>
            </a:extLst>
          </p:cNvPr>
          <p:cNvSpPr>
            <a:spLocks noGrp="1"/>
          </p:cNvSpPr>
          <p:nvPr>
            <p:ph type="dt" sz="half" idx="10"/>
          </p:nvPr>
        </p:nvSpPr>
        <p:spPr/>
        <p:txBody>
          <a:bodyPr/>
          <a:lstStyle/>
          <a:p>
            <a:fld id="{3FD5FD6C-624A-F04F-A1A2-149E282DA779}" type="datetimeFigureOut">
              <a:rPr lang="en-US" smtClean="0"/>
              <a:t>1/29/19</a:t>
            </a:fld>
            <a:endParaRPr lang="en-US"/>
          </a:p>
        </p:txBody>
      </p:sp>
      <p:sp>
        <p:nvSpPr>
          <p:cNvPr id="5" name="Footer Placeholder 4">
            <a:extLst>
              <a:ext uri="{FF2B5EF4-FFF2-40B4-BE49-F238E27FC236}">
                <a16:creationId xmlns:a16="http://schemas.microsoft.com/office/drawing/2014/main" id="{32C28AA6-6179-5746-8E9D-0482D2CEA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82300-1DC8-174F-8793-80704741D99A}"/>
              </a:ext>
            </a:extLst>
          </p:cNvPr>
          <p:cNvSpPr>
            <a:spLocks noGrp="1"/>
          </p:cNvSpPr>
          <p:nvPr>
            <p:ph type="sldNum" sz="quarter" idx="12"/>
          </p:nvPr>
        </p:nvSpPr>
        <p:spPr/>
        <p:txBody>
          <a:bodyPr/>
          <a:lstStyle/>
          <a:p>
            <a:fld id="{F3F2DAB4-809E-FA40-9A3D-B3848FE9F10D}" type="slidenum">
              <a:rPr lang="en-US" smtClean="0"/>
              <a:t>‹#›</a:t>
            </a:fld>
            <a:endParaRPr lang="en-US"/>
          </a:p>
        </p:txBody>
      </p:sp>
    </p:spTree>
    <p:extLst>
      <p:ext uri="{BB962C8B-B14F-4D97-AF65-F5344CB8AC3E}">
        <p14:creationId xmlns:p14="http://schemas.microsoft.com/office/powerpoint/2010/main" val="111520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E5BAB-9DF5-CB40-9285-B4864F2ACC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1E4564-53DE-C146-969C-98DE76D9E4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6055EF-3760-A54F-BB55-1FF8AB5A2565}"/>
              </a:ext>
            </a:extLst>
          </p:cNvPr>
          <p:cNvSpPr>
            <a:spLocks noGrp="1"/>
          </p:cNvSpPr>
          <p:nvPr>
            <p:ph type="dt" sz="half" idx="10"/>
          </p:nvPr>
        </p:nvSpPr>
        <p:spPr/>
        <p:txBody>
          <a:bodyPr/>
          <a:lstStyle/>
          <a:p>
            <a:fld id="{3FD5FD6C-624A-F04F-A1A2-149E282DA779}" type="datetimeFigureOut">
              <a:rPr lang="en-US" smtClean="0"/>
              <a:t>1/29/19</a:t>
            </a:fld>
            <a:endParaRPr lang="en-US"/>
          </a:p>
        </p:txBody>
      </p:sp>
      <p:sp>
        <p:nvSpPr>
          <p:cNvPr id="5" name="Footer Placeholder 4">
            <a:extLst>
              <a:ext uri="{FF2B5EF4-FFF2-40B4-BE49-F238E27FC236}">
                <a16:creationId xmlns:a16="http://schemas.microsoft.com/office/drawing/2014/main" id="{5589E143-9BB6-8F4A-97DB-AE38DA660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07451-6FE3-764F-9901-ABE39E2AB49B}"/>
              </a:ext>
            </a:extLst>
          </p:cNvPr>
          <p:cNvSpPr>
            <a:spLocks noGrp="1"/>
          </p:cNvSpPr>
          <p:nvPr>
            <p:ph type="sldNum" sz="quarter" idx="12"/>
          </p:nvPr>
        </p:nvSpPr>
        <p:spPr/>
        <p:txBody>
          <a:bodyPr/>
          <a:lstStyle/>
          <a:p>
            <a:fld id="{F3F2DAB4-809E-FA40-9A3D-B3848FE9F10D}" type="slidenum">
              <a:rPr lang="en-US" smtClean="0"/>
              <a:t>‹#›</a:t>
            </a:fld>
            <a:endParaRPr lang="en-US"/>
          </a:p>
        </p:txBody>
      </p:sp>
    </p:spTree>
    <p:extLst>
      <p:ext uri="{BB962C8B-B14F-4D97-AF65-F5344CB8AC3E}">
        <p14:creationId xmlns:p14="http://schemas.microsoft.com/office/powerpoint/2010/main" val="1997965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4B4F-E949-6F45-BF4A-A47B373CF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7EB327-1F5A-7544-94C6-C2FA940E148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F7E18F-06A4-4D4B-B18F-9B12EC4DC0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D3047D-A37B-A843-AD94-0F1E4154CA7B}"/>
              </a:ext>
            </a:extLst>
          </p:cNvPr>
          <p:cNvSpPr>
            <a:spLocks noGrp="1"/>
          </p:cNvSpPr>
          <p:nvPr>
            <p:ph type="dt" sz="half" idx="10"/>
          </p:nvPr>
        </p:nvSpPr>
        <p:spPr/>
        <p:txBody>
          <a:bodyPr/>
          <a:lstStyle/>
          <a:p>
            <a:fld id="{3FD5FD6C-624A-F04F-A1A2-149E282DA779}" type="datetimeFigureOut">
              <a:rPr lang="en-US" smtClean="0"/>
              <a:t>1/29/19</a:t>
            </a:fld>
            <a:endParaRPr lang="en-US"/>
          </a:p>
        </p:txBody>
      </p:sp>
      <p:sp>
        <p:nvSpPr>
          <p:cNvPr id="6" name="Footer Placeholder 5">
            <a:extLst>
              <a:ext uri="{FF2B5EF4-FFF2-40B4-BE49-F238E27FC236}">
                <a16:creationId xmlns:a16="http://schemas.microsoft.com/office/drawing/2014/main" id="{09DE0854-2DA6-5D44-AB8C-45EE5B0D4C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BC4B9-D029-AB41-9B44-B2F8D113D325}"/>
              </a:ext>
            </a:extLst>
          </p:cNvPr>
          <p:cNvSpPr>
            <a:spLocks noGrp="1"/>
          </p:cNvSpPr>
          <p:nvPr>
            <p:ph type="sldNum" sz="quarter" idx="12"/>
          </p:nvPr>
        </p:nvSpPr>
        <p:spPr/>
        <p:txBody>
          <a:bodyPr/>
          <a:lstStyle/>
          <a:p>
            <a:fld id="{F3F2DAB4-809E-FA40-9A3D-B3848FE9F10D}" type="slidenum">
              <a:rPr lang="en-US" smtClean="0"/>
              <a:t>‹#›</a:t>
            </a:fld>
            <a:endParaRPr lang="en-US"/>
          </a:p>
        </p:txBody>
      </p:sp>
    </p:spTree>
    <p:extLst>
      <p:ext uri="{BB962C8B-B14F-4D97-AF65-F5344CB8AC3E}">
        <p14:creationId xmlns:p14="http://schemas.microsoft.com/office/powerpoint/2010/main" val="4086493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2DF67-C439-FC4E-A067-54B70626F3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BC0CD6-7C92-A54C-9307-3C9B016AB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81EFD7D-65BE-FD44-86A0-1F68FA5F25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CE83A3-9933-184E-BFA4-705791FC2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3BB931-DA1F-0D43-9E1A-DE158CDC9AE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74D727-6635-C54B-B09A-29D0AC0305EA}"/>
              </a:ext>
            </a:extLst>
          </p:cNvPr>
          <p:cNvSpPr>
            <a:spLocks noGrp="1"/>
          </p:cNvSpPr>
          <p:nvPr>
            <p:ph type="dt" sz="half" idx="10"/>
          </p:nvPr>
        </p:nvSpPr>
        <p:spPr/>
        <p:txBody>
          <a:bodyPr/>
          <a:lstStyle/>
          <a:p>
            <a:fld id="{3FD5FD6C-624A-F04F-A1A2-149E282DA779}" type="datetimeFigureOut">
              <a:rPr lang="en-US" smtClean="0"/>
              <a:t>1/29/19</a:t>
            </a:fld>
            <a:endParaRPr lang="en-US"/>
          </a:p>
        </p:txBody>
      </p:sp>
      <p:sp>
        <p:nvSpPr>
          <p:cNvPr id="8" name="Footer Placeholder 7">
            <a:extLst>
              <a:ext uri="{FF2B5EF4-FFF2-40B4-BE49-F238E27FC236}">
                <a16:creationId xmlns:a16="http://schemas.microsoft.com/office/drawing/2014/main" id="{06C35682-C034-3347-B0C4-75E3DD0D9B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285738-B31C-FE4E-BDBA-873FFBD4E7D9}"/>
              </a:ext>
            </a:extLst>
          </p:cNvPr>
          <p:cNvSpPr>
            <a:spLocks noGrp="1"/>
          </p:cNvSpPr>
          <p:nvPr>
            <p:ph type="sldNum" sz="quarter" idx="12"/>
          </p:nvPr>
        </p:nvSpPr>
        <p:spPr/>
        <p:txBody>
          <a:bodyPr/>
          <a:lstStyle/>
          <a:p>
            <a:fld id="{F3F2DAB4-809E-FA40-9A3D-B3848FE9F10D}" type="slidenum">
              <a:rPr lang="en-US" smtClean="0"/>
              <a:t>‹#›</a:t>
            </a:fld>
            <a:endParaRPr lang="en-US"/>
          </a:p>
        </p:txBody>
      </p:sp>
    </p:spTree>
    <p:extLst>
      <p:ext uri="{BB962C8B-B14F-4D97-AF65-F5344CB8AC3E}">
        <p14:creationId xmlns:p14="http://schemas.microsoft.com/office/powerpoint/2010/main" val="212648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61823-539E-AB45-9E10-2C2D3371C0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DE6970-E004-5A42-A1A2-E0984017E06A}"/>
              </a:ext>
            </a:extLst>
          </p:cNvPr>
          <p:cNvSpPr>
            <a:spLocks noGrp="1"/>
          </p:cNvSpPr>
          <p:nvPr>
            <p:ph type="dt" sz="half" idx="10"/>
          </p:nvPr>
        </p:nvSpPr>
        <p:spPr/>
        <p:txBody>
          <a:bodyPr/>
          <a:lstStyle/>
          <a:p>
            <a:fld id="{3FD5FD6C-624A-F04F-A1A2-149E282DA779}" type="datetimeFigureOut">
              <a:rPr lang="en-US" smtClean="0"/>
              <a:t>1/29/19</a:t>
            </a:fld>
            <a:endParaRPr lang="en-US"/>
          </a:p>
        </p:txBody>
      </p:sp>
      <p:sp>
        <p:nvSpPr>
          <p:cNvPr id="4" name="Footer Placeholder 3">
            <a:extLst>
              <a:ext uri="{FF2B5EF4-FFF2-40B4-BE49-F238E27FC236}">
                <a16:creationId xmlns:a16="http://schemas.microsoft.com/office/drawing/2014/main" id="{A40090DA-46C4-8244-B32A-899C840442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743DFC-2F12-1D4E-AAE5-E08D3FAB9417}"/>
              </a:ext>
            </a:extLst>
          </p:cNvPr>
          <p:cNvSpPr>
            <a:spLocks noGrp="1"/>
          </p:cNvSpPr>
          <p:nvPr>
            <p:ph type="sldNum" sz="quarter" idx="12"/>
          </p:nvPr>
        </p:nvSpPr>
        <p:spPr/>
        <p:txBody>
          <a:bodyPr/>
          <a:lstStyle/>
          <a:p>
            <a:fld id="{F3F2DAB4-809E-FA40-9A3D-B3848FE9F10D}" type="slidenum">
              <a:rPr lang="en-US" smtClean="0"/>
              <a:t>‹#›</a:t>
            </a:fld>
            <a:endParaRPr lang="en-US"/>
          </a:p>
        </p:txBody>
      </p:sp>
    </p:spTree>
    <p:extLst>
      <p:ext uri="{BB962C8B-B14F-4D97-AF65-F5344CB8AC3E}">
        <p14:creationId xmlns:p14="http://schemas.microsoft.com/office/powerpoint/2010/main" val="1900321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F2C843-188E-0A4B-8B1E-9077DB8E888B}"/>
              </a:ext>
            </a:extLst>
          </p:cNvPr>
          <p:cNvSpPr>
            <a:spLocks noGrp="1"/>
          </p:cNvSpPr>
          <p:nvPr>
            <p:ph type="dt" sz="half" idx="10"/>
          </p:nvPr>
        </p:nvSpPr>
        <p:spPr/>
        <p:txBody>
          <a:bodyPr/>
          <a:lstStyle/>
          <a:p>
            <a:fld id="{3FD5FD6C-624A-F04F-A1A2-149E282DA779}" type="datetimeFigureOut">
              <a:rPr lang="en-US" smtClean="0"/>
              <a:t>1/29/19</a:t>
            </a:fld>
            <a:endParaRPr lang="en-US"/>
          </a:p>
        </p:txBody>
      </p:sp>
      <p:sp>
        <p:nvSpPr>
          <p:cNvPr id="3" name="Footer Placeholder 2">
            <a:extLst>
              <a:ext uri="{FF2B5EF4-FFF2-40B4-BE49-F238E27FC236}">
                <a16:creationId xmlns:a16="http://schemas.microsoft.com/office/drawing/2014/main" id="{C2A3BD39-3DE1-3548-9A7F-3E339FDAF0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5E07B0-3B7C-3148-A27B-0FE23479E80C}"/>
              </a:ext>
            </a:extLst>
          </p:cNvPr>
          <p:cNvSpPr>
            <a:spLocks noGrp="1"/>
          </p:cNvSpPr>
          <p:nvPr>
            <p:ph type="sldNum" sz="quarter" idx="12"/>
          </p:nvPr>
        </p:nvSpPr>
        <p:spPr/>
        <p:txBody>
          <a:bodyPr/>
          <a:lstStyle/>
          <a:p>
            <a:fld id="{F3F2DAB4-809E-FA40-9A3D-B3848FE9F10D}" type="slidenum">
              <a:rPr lang="en-US" smtClean="0"/>
              <a:t>‹#›</a:t>
            </a:fld>
            <a:endParaRPr lang="en-US"/>
          </a:p>
        </p:txBody>
      </p:sp>
    </p:spTree>
    <p:extLst>
      <p:ext uri="{BB962C8B-B14F-4D97-AF65-F5344CB8AC3E}">
        <p14:creationId xmlns:p14="http://schemas.microsoft.com/office/powerpoint/2010/main" val="421616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0405-5F18-0942-ACE1-E419F725F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2FF12A-52F1-6F4B-A715-55F4066BDD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319CB-3751-584F-83F7-1E85D4E3D2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720C6B-0841-2846-8614-8A9C0923D27F}"/>
              </a:ext>
            </a:extLst>
          </p:cNvPr>
          <p:cNvSpPr>
            <a:spLocks noGrp="1"/>
          </p:cNvSpPr>
          <p:nvPr>
            <p:ph type="dt" sz="half" idx="10"/>
          </p:nvPr>
        </p:nvSpPr>
        <p:spPr/>
        <p:txBody>
          <a:bodyPr/>
          <a:lstStyle/>
          <a:p>
            <a:fld id="{3FD5FD6C-624A-F04F-A1A2-149E282DA779}" type="datetimeFigureOut">
              <a:rPr lang="en-US" smtClean="0"/>
              <a:t>1/29/19</a:t>
            </a:fld>
            <a:endParaRPr lang="en-US"/>
          </a:p>
        </p:txBody>
      </p:sp>
      <p:sp>
        <p:nvSpPr>
          <p:cNvPr id="6" name="Footer Placeholder 5">
            <a:extLst>
              <a:ext uri="{FF2B5EF4-FFF2-40B4-BE49-F238E27FC236}">
                <a16:creationId xmlns:a16="http://schemas.microsoft.com/office/drawing/2014/main" id="{7397AF65-2A45-D146-B45B-17D586E231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B12E9C-9C15-844E-981D-150AA8ED5946}"/>
              </a:ext>
            </a:extLst>
          </p:cNvPr>
          <p:cNvSpPr>
            <a:spLocks noGrp="1"/>
          </p:cNvSpPr>
          <p:nvPr>
            <p:ph type="sldNum" sz="quarter" idx="12"/>
          </p:nvPr>
        </p:nvSpPr>
        <p:spPr/>
        <p:txBody>
          <a:bodyPr/>
          <a:lstStyle/>
          <a:p>
            <a:fld id="{F3F2DAB4-809E-FA40-9A3D-B3848FE9F10D}" type="slidenum">
              <a:rPr lang="en-US" smtClean="0"/>
              <a:t>‹#›</a:t>
            </a:fld>
            <a:endParaRPr lang="en-US"/>
          </a:p>
        </p:txBody>
      </p:sp>
    </p:spTree>
    <p:extLst>
      <p:ext uri="{BB962C8B-B14F-4D97-AF65-F5344CB8AC3E}">
        <p14:creationId xmlns:p14="http://schemas.microsoft.com/office/powerpoint/2010/main" val="3931834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1603-94C1-3F4E-BE99-40AEE8145F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27F3E6-FE98-F346-9D2E-BCD905A2CF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274C68-AF26-644D-BEF9-E86F9F032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132AF8-6DD6-F340-8879-98C364107E80}"/>
              </a:ext>
            </a:extLst>
          </p:cNvPr>
          <p:cNvSpPr>
            <a:spLocks noGrp="1"/>
          </p:cNvSpPr>
          <p:nvPr>
            <p:ph type="dt" sz="half" idx="10"/>
          </p:nvPr>
        </p:nvSpPr>
        <p:spPr/>
        <p:txBody>
          <a:bodyPr/>
          <a:lstStyle/>
          <a:p>
            <a:fld id="{3FD5FD6C-624A-F04F-A1A2-149E282DA779}" type="datetimeFigureOut">
              <a:rPr lang="en-US" smtClean="0"/>
              <a:t>1/29/19</a:t>
            </a:fld>
            <a:endParaRPr lang="en-US"/>
          </a:p>
        </p:txBody>
      </p:sp>
      <p:sp>
        <p:nvSpPr>
          <p:cNvPr id="6" name="Footer Placeholder 5">
            <a:extLst>
              <a:ext uri="{FF2B5EF4-FFF2-40B4-BE49-F238E27FC236}">
                <a16:creationId xmlns:a16="http://schemas.microsoft.com/office/drawing/2014/main" id="{3D93DA48-4221-2143-AF5A-F304EDBBB9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CE9BA9-5E4C-F946-BCDF-3DC9F62D237A}"/>
              </a:ext>
            </a:extLst>
          </p:cNvPr>
          <p:cNvSpPr>
            <a:spLocks noGrp="1"/>
          </p:cNvSpPr>
          <p:nvPr>
            <p:ph type="sldNum" sz="quarter" idx="12"/>
          </p:nvPr>
        </p:nvSpPr>
        <p:spPr/>
        <p:txBody>
          <a:bodyPr/>
          <a:lstStyle/>
          <a:p>
            <a:fld id="{F3F2DAB4-809E-FA40-9A3D-B3848FE9F10D}" type="slidenum">
              <a:rPr lang="en-US" smtClean="0"/>
              <a:t>‹#›</a:t>
            </a:fld>
            <a:endParaRPr lang="en-US"/>
          </a:p>
        </p:txBody>
      </p:sp>
    </p:spTree>
    <p:extLst>
      <p:ext uri="{BB962C8B-B14F-4D97-AF65-F5344CB8AC3E}">
        <p14:creationId xmlns:p14="http://schemas.microsoft.com/office/powerpoint/2010/main" val="2408218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768567-CF94-3945-B937-BE7FD1326D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BA951E-FD4E-F64C-BEF9-CFD4DDA514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F2412-75EC-8047-8C66-14AC84ED73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5FD6C-624A-F04F-A1A2-149E282DA779}" type="datetimeFigureOut">
              <a:rPr lang="en-US" smtClean="0"/>
              <a:t>1/29/19</a:t>
            </a:fld>
            <a:endParaRPr lang="en-US"/>
          </a:p>
        </p:txBody>
      </p:sp>
      <p:sp>
        <p:nvSpPr>
          <p:cNvPr id="5" name="Footer Placeholder 4">
            <a:extLst>
              <a:ext uri="{FF2B5EF4-FFF2-40B4-BE49-F238E27FC236}">
                <a16:creationId xmlns:a16="http://schemas.microsoft.com/office/drawing/2014/main" id="{19E25CD8-7DD9-774C-B3E3-4E206F44B2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D51EC6-90CD-3C44-9AC7-63BF8635D2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2DAB4-809E-FA40-9A3D-B3848FE9F10D}" type="slidenum">
              <a:rPr lang="en-US" smtClean="0"/>
              <a:t>‹#›</a:t>
            </a:fld>
            <a:endParaRPr lang="en-US"/>
          </a:p>
        </p:txBody>
      </p:sp>
    </p:spTree>
    <p:extLst>
      <p:ext uri="{BB962C8B-B14F-4D97-AF65-F5344CB8AC3E}">
        <p14:creationId xmlns:p14="http://schemas.microsoft.com/office/powerpoint/2010/main" val="4086822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jigsaw.vitalsource.com/books/9780321700377/epub/OEBPS/html/gloss01.html#gloss01_077"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2B03E-0BD8-F449-8B9E-9D1619686AE7}"/>
              </a:ext>
            </a:extLst>
          </p:cNvPr>
          <p:cNvSpPr>
            <a:spLocks noGrp="1"/>
          </p:cNvSpPr>
          <p:nvPr>
            <p:ph type="ctrTitle"/>
          </p:nvPr>
        </p:nvSpPr>
        <p:spPr/>
        <p:txBody>
          <a:bodyPr/>
          <a:lstStyle/>
          <a:p>
            <a:r>
              <a:rPr lang="en-US" b="1" dirty="0"/>
              <a:t>SOEN341</a:t>
            </a:r>
          </a:p>
        </p:txBody>
      </p:sp>
      <p:sp>
        <p:nvSpPr>
          <p:cNvPr id="3" name="Subtitle 2">
            <a:extLst>
              <a:ext uri="{FF2B5EF4-FFF2-40B4-BE49-F238E27FC236}">
                <a16:creationId xmlns:a16="http://schemas.microsoft.com/office/drawing/2014/main" id="{9F19A3F7-0E77-574D-8697-71476C25A644}"/>
              </a:ext>
            </a:extLst>
          </p:cNvPr>
          <p:cNvSpPr>
            <a:spLocks noGrp="1"/>
          </p:cNvSpPr>
          <p:nvPr>
            <p:ph type="subTitle" idx="1"/>
          </p:nvPr>
        </p:nvSpPr>
        <p:spPr/>
        <p:txBody>
          <a:bodyPr/>
          <a:lstStyle/>
          <a:p>
            <a:r>
              <a:rPr lang="en-US" dirty="0"/>
              <a:t>SCRUM</a:t>
            </a:r>
          </a:p>
          <a:p>
            <a:r>
              <a:rPr lang="en-US" sz="4000" b="1" dirty="0"/>
              <a:t>Product Backlog</a:t>
            </a:r>
          </a:p>
        </p:txBody>
      </p:sp>
    </p:spTree>
    <p:extLst>
      <p:ext uri="{BB962C8B-B14F-4D97-AF65-F5344CB8AC3E}">
        <p14:creationId xmlns:p14="http://schemas.microsoft.com/office/powerpoint/2010/main" val="1593734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324FD-6FED-754C-844D-164371240C09}"/>
              </a:ext>
            </a:extLst>
          </p:cNvPr>
          <p:cNvSpPr>
            <a:spLocks noGrp="1"/>
          </p:cNvSpPr>
          <p:nvPr>
            <p:ph type="title"/>
          </p:nvPr>
        </p:nvSpPr>
        <p:spPr>
          <a:xfrm>
            <a:off x="838200" y="365125"/>
            <a:ext cx="2398776" cy="1325563"/>
          </a:xfrm>
        </p:spPr>
        <p:txBody>
          <a:bodyPr>
            <a:normAutofit/>
          </a:bodyPr>
          <a:lstStyle/>
          <a:p>
            <a:r>
              <a:rPr lang="en-US" sz="2800" b="1" dirty="0"/>
              <a:t>Grooming</a:t>
            </a:r>
          </a:p>
        </p:txBody>
      </p:sp>
      <p:pic>
        <p:nvPicPr>
          <p:cNvPr id="6146" name="Picture 2" descr="Image">
            <a:extLst>
              <a:ext uri="{FF2B5EF4-FFF2-40B4-BE49-F238E27FC236}">
                <a16:creationId xmlns:a16="http://schemas.microsoft.com/office/drawing/2014/main" id="{71767BFE-CFF2-3F4A-988A-03377446E2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0661" y="-1"/>
            <a:ext cx="7911403" cy="6757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842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04B6-3E1B-FE4B-99CC-6AC1C506847F}"/>
              </a:ext>
            </a:extLst>
          </p:cNvPr>
          <p:cNvSpPr>
            <a:spLocks noGrp="1"/>
          </p:cNvSpPr>
          <p:nvPr>
            <p:ph type="title"/>
          </p:nvPr>
        </p:nvSpPr>
        <p:spPr>
          <a:xfrm>
            <a:off x="304800" y="-30163"/>
            <a:ext cx="10515600" cy="663575"/>
          </a:xfrm>
        </p:spPr>
        <p:txBody>
          <a:bodyPr>
            <a:normAutofit fontScale="90000"/>
          </a:bodyPr>
          <a:lstStyle/>
          <a:p>
            <a:r>
              <a:rPr lang="en-US" b="1" dirty="0"/>
              <a:t>When</a:t>
            </a:r>
          </a:p>
        </p:txBody>
      </p:sp>
      <p:sp>
        <p:nvSpPr>
          <p:cNvPr id="3" name="Content Placeholder 2">
            <a:extLst>
              <a:ext uri="{FF2B5EF4-FFF2-40B4-BE49-F238E27FC236}">
                <a16:creationId xmlns:a16="http://schemas.microsoft.com/office/drawing/2014/main" id="{F55D3F2C-A306-2142-ACCB-E540EDC3948B}"/>
              </a:ext>
            </a:extLst>
          </p:cNvPr>
          <p:cNvSpPr>
            <a:spLocks noGrp="1"/>
          </p:cNvSpPr>
          <p:nvPr>
            <p:ph idx="1"/>
          </p:nvPr>
        </p:nvSpPr>
        <p:spPr>
          <a:xfrm>
            <a:off x="838200" y="838200"/>
            <a:ext cx="10515600" cy="5810250"/>
          </a:xfrm>
        </p:spPr>
        <p:txBody>
          <a:bodyPr>
            <a:noAutofit/>
          </a:bodyPr>
          <a:lstStyle/>
          <a:p>
            <a:r>
              <a:rPr lang="en-CA" sz="3200" b="1" dirty="0"/>
              <a:t>Initial grooming occurs as part of the release-planning activity</a:t>
            </a:r>
          </a:p>
          <a:p>
            <a:endParaRPr lang="en-CA" sz="3200" b="1" dirty="0"/>
          </a:p>
          <a:p>
            <a:r>
              <a:rPr lang="en-CA" sz="3200" b="1" dirty="0"/>
              <a:t>The product owner might schedule either a weekly or a once-a-sprint grooming workshop during sprint execution. </a:t>
            </a:r>
          </a:p>
          <a:p>
            <a:endParaRPr lang="en-CA" sz="3200" b="1" dirty="0"/>
          </a:p>
          <a:p>
            <a:r>
              <a:rPr lang="en-CA" sz="3200" b="1" dirty="0"/>
              <a:t>Doing so ensures that grooming occurs on a regular schedule </a:t>
            </a:r>
          </a:p>
          <a:p>
            <a:endParaRPr lang="en-CA" sz="3200" b="1" dirty="0"/>
          </a:p>
          <a:p>
            <a:r>
              <a:rPr lang="en-CA" sz="3200" b="1" dirty="0"/>
              <a:t>Most teams find that they do some grooming as part of the sprint review during sprint planning. </a:t>
            </a:r>
            <a:endParaRPr lang="en-US" sz="3200" b="1" dirty="0"/>
          </a:p>
        </p:txBody>
      </p:sp>
    </p:spTree>
    <p:extLst>
      <p:ext uri="{BB962C8B-B14F-4D97-AF65-F5344CB8AC3E}">
        <p14:creationId xmlns:p14="http://schemas.microsoft.com/office/powerpoint/2010/main" val="1483473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CF15-BDE9-4447-A713-55DBEFB1F64B}"/>
              </a:ext>
            </a:extLst>
          </p:cNvPr>
          <p:cNvSpPr>
            <a:spLocks noGrp="1"/>
          </p:cNvSpPr>
          <p:nvPr>
            <p:ph type="title"/>
          </p:nvPr>
        </p:nvSpPr>
        <p:spPr>
          <a:xfrm>
            <a:off x="838200" y="0"/>
            <a:ext cx="10515600" cy="603504"/>
          </a:xfrm>
        </p:spPr>
        <p:txBody>
          <a:bodyPr>
            <a:normAutofit fontScale="90000"/>
          </a:bodyPr>
          <a:lstStyle/>
          <a:p>
            <a:r>
              <a:rPr lang="en-CA" b="1" dirty="0"/>
              <a:t>Definition-of-Ready Checklist</a:t>
            </a:r>
            <a:endParaRPr lang="en-US" dirty="0"/>
          </a:p>
        </p:txBody>
      </p:sp>
      <p:pic>
        <p:nvPicPr>
          <p:cNvPr id="7170" name="Picture 2" descr="Image">
            <a:extLst>
              <a:ext uri="{FF2B5EF4-FFF2-40B4-BE49-F238E27FC236}">
                <a16:creationId xmlns:a16="http://schemas.microsoft.com/office/drawing/2014/main" id="{A62378BA-A066-2B4A-879F-7C3FC52D51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731" y="475487"/>
            <a:ext cx="10515600" cy="6349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421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488E-C6B0-2348-B1A1-A439396EA1BA}"/>
              </a:ext>
            </a:extLst>
          </p:cNvPr>
          <p:cNvSpPr>
            <a:spLocks noGrp="1"/>
          </p:cNvSpPr>
          <p:nvPr>
            <p:ph type="title"/>
          </p:nvPr>
        </p:nvSpPr>
        <p:spPr>
          <a:xfrm>
            <a:off x="403860" y="0"/>
            <a:ext cx="2234184" cy="1325563"/>
          </a:xfrm>
        </p:spPr>
        <p:txBody>
          <a:bodyPr>
            <a:normAutofit/>
          </a:bodyPr>
          <a:lstStyle/>
          <a:p>
            <a:r>
              <a:rPr lang="en-US" sz="2800" b="1" dirty="0"/>
              <a:t>Flow management</a:t>
            </a:r>
          </a:p>
        </p:txBody>
      </p:sp>
      <p:pic>
        <p:nvPicPr>
          <p:cNvPr id="8194" name="Picture 2" descr="Image">
            <a:extLst>
              <a:ext uri="{FF2B5EF4-FFF2-40B4-BE49-F238E27FC236}">
                <a16:creationId xmlns:a16="http://schemas.microsoft.com/office/drawing/2014/main" id="{E3A2F40C-6527-504E-A869-206853EC56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95672" y="-345907"/>
            <a:ext cx="5413248" cy="7811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038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AB42-AB42-A044-97A7-35BFAC477A16}"/>
              </a:ext>
            </a:extLst>
          </p:cNvPr>
          <p:cNvSpPr>
            <a:spLocks noGrp="1"/>
          </p:cNvSpPr>
          <p:nvPr>
            <p:ph type="title"/>
          </p:nvPr>
        </p:nvSpPr>
        <p:spPr>
          <a:xfrm>
            <a:off x="838200" y="365125"/>
            <a:ext cx="10515600" cy="663575"/>
          </a:xfrm>
        </p:spPr>
        <p:txBody>
          <a:bodyPr>
            <a:normAutofit fontScale="90000"/>
          </a:bodyPr>
          <a:lstStyle/>
          <a:p>
            <a:r>
              <a:rPr lang="en-US" dirty="0"/>
              <a:t>Estimation and Velocity</a:t>
            </a:r>
          </a:p>
        </p:txBody>
      </p:sp>
      <p:sp>
        <p:nvSpPr>
          <p:cNvPr id="3" name="Content Placeholder 2">
            <a:extLst>
              <a:ext uri="{FF2B5EF4-FFF2-40B4-BE49-F238E27FC236}">
                <a16:creationId xmlns:a16="http://schemas.microsoft.com/office/drawing/2014/main" id="{1A5741F9-4FDA-4C44-AAD3-005D8B3C10D8}"/>
              </a:ext>
            </a:extLst>
          </p:cNvPr>
          <p:cNvSpPr>
            <a:spLocks noGrp="1"/>
          </p:cNvSpPr>
          <p:nvPr>
            <p:ph idx="1"/>
          </p:nvPr>
        </p:nvSpPr>
        <p:spPr>
          <a:xfrm>
            <a:off x="838200" y="1295400"/>
            <a:ext cx="10515600" cy="5197475"/>
          </a:xfrm>
        </p:spPr>
        <p:txBody>
          <a:bodyPr>
            <a:normAutofit/>
          </a:bodyPr>
          <a:lstStyle/>
          <a:p>
            <a:r>
              <a:rPr lang="en-CA" sz="3200" b="1" dirty="0"/>
              <a:t>We need to estimate the size of what we are building and measure the velocity or rate at which we can get work done.</a:t>
            </a:r>
          </a:p>
          <a:p>
            <a:endParaRPr lang="en-CA" sz="3200" b="1" dirty="0"/>
          </a:p>
          <a:p>
            <a:r>
              <a:rPr lang="en-CA" sz="3200" b="1" dirty="0"/>
              <a:t>At the end of each sprint, we simply add the size estimates of every item that was completed during the sprint; if an item isn’t done, it doesn’t count toward velocity. </a:t>
            </a:r>
          </a:p>
          <a:p>
            <a:endParaRPr lang="en-CA" sz="3200" b="1" dirty="0"/>
          </a:p>
          <a:p>
            <a:r>
              <a:rPr lang="en-CA" sz="3200" b="1" dirty="0"/>
              <a:t>The sum of the sizes of all the completed product backlog items in a sprint is the team’s velocity for that sprint.</a:t>
            </a:r>
            <a:endParaRPr lang="en-US" sz="3200" b="1" dirty="0"/>
          </a:p>
        </p:txBody>
      </p:sp>
    </p:spTree>
    <p:extLst>
      <p:ext uri="{BB962C8B-B14F-4D97-AF65-F5344CB8AC3E}">
        <p14:creationId xmlns:p14="http://schemas.microsoft.com/office/powerpoint/2010/main" val="1766168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BA9DE-DD67-4345-8490-B22C0ECEC561}"/>
              </a:ext>
            </a:extLst>
          </p:cNvPr>
          <p:cNvSpPr>
            <a:spLocks noGrp="1"/>
          </p:cNvSpPr>
          <p:nvPr>
            <p:ph type="title"/>
          </p:nvPr>
        </p:nvSpPr>
        <p:spPr>
          <a:xfrm>
            <a:off x="0" y="456565"/>
            <a:ext cx="3166872" cy="1325563"/>
          </a:xfrm>
        </p:spPr>
        <p:txBody>
          <a:bodyPr>
            <a:normAutofit/>
          </a:bodyPr>
          <a:lstStyle/>
          <a:p>
            <a:r>
              <a:rPr lang="en-US" sz="2800" b="1" dirty="0"/>
              <a:t>Estimate and Velocity</a:t>
            </a:r>
          </a:p>
        </p:txBody>
      </p:sp>
      <p:pic>
        <p:nvPicPr>
          <p:cNvPr id="9218" name="Picture 2" descr="Image">
            <a:extLst>
              <a:ext uri="{FF2B5EF4-FFF2-40B4-BE49-F238E27FC236}">
                <a16:creationId xmlns:a16="http://schemas.microsoft.com/office/drawing/2014/main" id="{34F42295-B2A4-8042-9AFE-84672555D4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9339" y="1"/>
            <a:ext cx="893785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094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7D1C-BE00-864B-B0F7-F5A1A03804F8}"/>
              </a:ext>
            </a:extLst>
          </p:cNvPr>
          <p:cNvSpPr>
            <a:spLocks noGrp="1"/>
          </p:cNvSpPr>
          <p:nvPr>
            <p:ph type="title"/>
          </p:nvPr>
        </p:nvSpPr>
        <p:spPr>
          <a:xfrm>
            <a:off x="838200" y="147637"/>
            <a:ext cx="10515600" cy="919163"/>
          </a:xfrm>
        </p:spPr>
        <p:txBody>
          <a:bodyPr/>
          <a:lstStyle/>
          <a:p>
            <a:r>
              <a:rPr lang="en-US" dirty="0"/>
              <a:t>Ideal Hours</a:t>
            </a:r>
          </a:p>
        </p:txBody>
      </p:sp>
      <p:sp>
        <p:nvSpPr>
          <p:cNvPr id="3" name="Content Placeholder 2">
            <a:extLst>
              <a:ext uri="{FF2B5EF4-FFF2-40B4-BE49-F238E27FC236}">
                <a16:creationId xmlns:a16="http://schemas.microsoft.com/office/drawing/2014/main" id="{5077D97A-0483-0946-B632-3A008D05B8E7}"/>
              </a:ext>
            </a:extLst>
          </p:cNvPr>
          <p:cNvSpPr>
            <a:spLocks noGrp="1"/>
          </p:cNvSpPr>
          <p:nvPr>
            <p:ph idx="1"/>
          </p:nvPr>
        </p:nvSpPr>
        <p:spPr>
          <a:xfrm>
            <a:off x="933450" y="1333500"/>
            <a:ext cx="10515600" cy="5376863"/>
          </a:xfrm>
        </p:spPr>
        <p:txBody>
          <a:bodyPr>
            <a:noAutofit/>
          </a:bodyPr>
          <a:lstStyle/>
          <a:p>
            <a:r>
              <a:rPr lang="en-CA" sz="3200" b="1" dirty="0"/>
              <a:t>Tasks are sized in </a:t>
            </a:r>
            <a:r>
              <a:rPr lang="en-CA" sz="3200" b="1" dirty="0">
                <a:hlinkClick r:id="rId2"/>
              </a:rPr>
              <a:t>ideal hours</a:t>
            </a:r>
            <a:r>
              <a:rPr lang="en-CA" sz="3200" b="1" dirty="0"/>
              <a:t> (also referred to as effort-hours, man-hours, or person-hours). </a:t>
            </a:r>
          </a:p>
          <a:p>
            <a:endParaRPr lang="en-CA" sz="3200" b="1" dirty="0"/>
          </a:p>
          <a:p>
            <a:r>
              <a:rPr lang="en-CA" sz="3200" b="1" dirty="0"/>
              <a:t>The team estimates that the UI task will take five effort-hours to complete. That doesn’t mean it will take five elapsed hours. It might take one person a couple of days to code the UI, or it could take a couple of people working together less than a day.</a:t>
            </a:r>
          </a:p>
          <a:p>
            <a:endParaRPr lang="en-CA" sz="3200" b="1" dirty="0"/>
          </a:p>
          <a:p>
            <a:r>
              <a:rPr lang="en-CA" sz="3200" b="1" dirty="0"/>
              <a:t> The estimate simply states how much of the team’s effort is expected to complete the task.</a:t>
            </a:r>
            <a:endParaRPr lang="en-US" sz="3200" b="1" dirty="0"/>
          </a:p>
        </p:txBody>
      </p:sp>
    </p:spTree>
    <p:extLst>
      <p:ext uri="{BB962C8B-B14F-4D97-AF65-F5344CB8AC3E}">
        <p14:creationId xmlns:p14="http://schemas.microsoft.com/office/powerpoint/2010/main" val="1009506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9F88-3572-C647-820A-092D31685C7B}"/>
              </a:ext>
            </a:extLst>
          </p:cNvPr>
          <p:cNvSpPr>
            <a:spLocks noGrp="1"/>
          </p:cNvSpPr>
          <p:nvPr>
            <p:ph type="title"/>
          </p:nvPr>
        </p:nvSpPr>
        <p:spPr/>
        <p:txBody>
          <a:bodyPr/>
          <a:lstStyle/>
          <a:p>
            <a:r>
              <a:rPr lang="en-US" dirty="0"/>
              <a:t>Estimation</a:t>
            </a:r>
          </a:p>
        </p:txBody>
      </p:sp>
      <p:pic>
        <p:nvPicPr>
          <p:cNvPr id="10242" name="Picture 2" descr="Image">
            <a:extLst>
              <a:ext uri="{FF2B5EF4-FFF2-40B4-BE49-F238E27FC236}">
                <a16:creationId xmlns:a16="http://schemas.microsoft.com/office/drawing/2014/main" id="{072023E7-8BC1-4348-B46C-9BF8E98787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4207" y="1806603"/>
            <a:ext cx="9463101" cy="468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717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2EF8E-3728-9341-98BD-C5EFEEC24FE7}"/>
              </a:ext>
            </a:extLst>
          </p:cNvPr>
          <p:cNvSpPr>
            <a:spLocks noGrp="1"/>
          </p:cNvSpPr>
          <p:nvPr>
            <p:ph type="title"/>
          </p:nvPr>
        </p:nvSpPr>
        <p:spPr>
          <a:xfrm>
            <a:off x="838200" y="365125"/>
            <a:ext cx="10515600" cy="473075"/>
          </a:xfrm>
        </p:spPr>
        <p:txBody>
          <a:bodyPr>
            <a:normAutofit fontScale="90000"/>
          </a:bodyPr>
          <a:lstStyle/>
          <a:p>
            <a:r>
              <a:rPr lang="en-US" dirty="0"/>
              <a:t>PBI sizes</a:t>
            </a:r>
          </a:p>
        </p:txBody>
      </p:sp>
      <p:sp>
        <p:nvSpPr>
          <p:cNvPr id="3" name="Content Placeholder 2">
            <a:extLst>
              <a:ext uri="{FF2B5EF4-FFF2-40B4-BE49-F238E27FC236}">
                <a16:creationId xmlns:a16="http://schemas.microsoft.com/office/drawing/2014/main" id="{5E9408BA-87CB-984C-9BB9-759F0595CD3B}"/>
              </a:ext>
            </a:extLst>
          </p:cNvPr>
          <p:cNvSpPr>
            <a:spLocks noGrp="1"/>
          </p:cNvSpPr>
          <p:nvPr>
            <p:ph idx="1"/>
          </p:nvPr>
        </p:nvSpPr>
        <p:spPr>
          <a:xfrm>
            <a:off x="838200" y="838200"/>
            <a:ext cx="10515600" cy="5338763"/>
          </a:xfrm>
        </p:spPr>
        <p:txBody>
          <a:bodyPr>
            <a:normAutofit/>
          </a:bodyPr>
          <a:lstStyle/>
          <a:p>
            <a:r>
              <a:rPr lang="en-CA" sz="3000" b="1" dirty="0"/>
              <a:t>Estimate PBIs using relative sizes, not absolute sizes. Compare items to determine how large an item is relative to the others</a:t>
            </a:r>
          </a:p>
          <a:p>
            <a:r>
              <a:rPr lang="en-CA" sz="3000" b="1" dirty="0"/>
              <a:t>Although there is no standard unit for PBI size estimates, by far the two most common units are story points and ideal days.</a:t>
            </a:r>
          </a:p>
          <a:p>
            <a:r>
              <a:rPr lang="en-CA" sz="3000" b="1" dirty="0"/>
              <a:t>Story points combine factors like complexity and physical size into one relative size measure</a:t>
            </a:r>
          </a:p>
          <a:p>
            <a:r>
              <a:rPr lang="en-CA" sz="3000" b="1" dirty="0"/>
              <a:t>An alternative approach for estimating PBIs is to use ideal days. Ideal days are a familiar unit—they represent the number of effort-days or person-days needed to complete a story. Ideal time is not the same thing as elapsed time.</a:t>
            </a:r>
            <a:endParaRPr lang="en-US" sz="3000" b="1" dirty="0"/>
          </a:p>
        </p:txBody>
      </p:sp>
    </p:spTree>
    <p:extLst>
      <p:ext uri="{BB962C8B-B14F-4D97-AF65-F5344CB8AC3E}">
        <p14:creationId xmlns:p14="http://schemas.microsoft.com/office/powerpoint/2010/main" val="3012717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F539-6566-5B4E-9DAF-9D097DEB5933}"/>
              </a:ext>
            </a:extLst>
          </p:cNvPr>
          <p:cNvSpPr>
            <a:spLocks noGrp="1"/>
          </p:cNvSpPr>
          <p:nvPr>
            <p:ph type="title"/>
          </p:nvPr>
        </p:nvSpPr>
        <p:spPr>
          <a:xfrm>
            <a:off x="133350" y="0"/>
            <a:ext cx="4000500" cy="1325563"/>
          </a:xfrm>
        </p:spPr>
        <p:txBody>
          <a:bodyPr/>
          <a:lstStyle/>
          <a:p>
            <a:r>
              <a:rPr lang="en-US" dirty="0"/>
              <a:t>Planning poker</a:t>
            </a:r>
          </a:p>
        </p:txBody>
      </p:sp>
      <p:pic>
        <p:nvPicPr>
          <p:cNvPr id="11266" name="Picture 2" descr="Image">
            <a:extLst>
              <a:ext uri="{FF2B5EF4-FFF2-40B4-BE49-F238E27FC236}">
                <a16:creationId xmlns:a16="http://schemas.microsoft.com/office/drawing/2014/main" id="{15666376-9A93-B14A-9F50-D456C6DC7E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0783" y="922885"/>
            <a:ext cx="9081517" cy="5621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93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E8C5-1982-BA4F-A260-A455BE44FB7B}"/>
              </a:ext>
            </a:extLst>
          </p:cNvPr>
          <p:cNvSpPr>
            <a:spLocks noGrp="1"/>
          </p:cNvSpPr>
          <p:nvPr>
            <p:ph type="title"/>
          </p:nvPr>
        </p:nvSpPr>
        <p:spPr>
          <a:xfrm>
            <a:off x="838200" y="365125"/>
            <a:ext cx="10515600" cy="739775"/>
          </a:xfrm>
        </p:spPr>
        <p:txBody>
          <a:bodyPr/>
          <a:lstStyle/>
          <a:p>
            <a:r>
              <a:rPr lang="en-US" b="1" dirty="0"/>
              <a:t>Product Backlog</a:t>
            </a:r>
          </a:p>
        </p:txBody>
      </p:sp>
      <p:sp>
        <p:nvSpPr>
          <p:cNvPr id="3" name="Content Placeholder 2">
            <a:extLst>
              <a:ext uri="{FF2B5EF4-FFF2-40B4-BE49-F238E27FC236}">
                <a16:creationId xmlns:a16="http://schemas.microsoft.com/office/drawing/2014/main" id="{62583E6E-630A-6041-8C4A-9462E8E1062E}"/>
              </a:ext>
            </a:extLst>
          </p:cNvPr>
          <p:cNvSpPr>
            <a:spLocks noGrp="1"/>
          </p:cNvSpPr>
          <p:nvPr>
            <p:ph idx="1"/>
          </p:nvPr>
        </p:nvSpPr>
        <p:spPr>
          <a:xfrm>
            <a:off x="838200" y="1104900"/>
            <a:ext cx="10515600" cy="5072063"/>
          </a:xfrm>
        </p:spPr>
        <p:txBody>
          <a:bodyPr>
            <a:noAutofit/>
          </a:bodyPr>
          <a:lstStyle/>
          <a:p>
            <a:r>
              <a:rPr lang="en-CA" sz="3600" b="1" dirty="0"/>
              <a:t>The product backlog: </a:t>
            </a:r>
          </a:p>
          <a:p>
            <a:pPr lvl="1"/>
            <a:r>
              <a:rPr lang="en-CA" sz="3600" b="1" dirty="0"/>
              <a:t>A prioritized list of desired product functionality. </a:t>
            </a:r>
          </a:p>
          <a:p>
            <a:pPr marL="457200" lvl="1" indent="0">
              <a:buNone/>
            </a:pPr>
            <a:endParaRPr lang="en-CA" sz="3600" b="1" dirty="0"/>
          </a:p>
          <a:p>
            <a:pPr lvl="1"/>
            <a:r>
              <a:rPr lang="en-CA" sz="3600" b="1" dirty="0"/>
              <a:t>A centralized understanding of what to build and the order in which to build it. </a:t>
            </a:r>
          </a:p>
          <a:p>
            <a:pPr lvl="1"/>
            <a:endParaRPr lang="en-CA" sz="3600" b="1" dirty="0"/>
          </a:p>
          <a:p>
            <a:pPr lvl="1"/>
            <a:r>
              <a:rPr lang="en-CA" sz="3600" b="1" dirty="0"/>
              <a:t>A highly visible artifact at the heart of the Scrum framework that is accessible to all project participants</a:t>
            </a:r>
            <a:endParaRPr lang="en-US" sz="3600" b="1" dirty="0"/>
          </a:p>
        </p:txBody>
      </p:sp>
    </p:spTree>
    <p:extLst>
      <p:ext uri="{BB962C8B-B14F-4D97-AF65-F5344CB8AC3E}">
        <p14:creationId xmlns:p14="http://schemas.microsoft.com/office/powerpoint/2010/main" val="2016891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DC9C-EACA-574E-9764-82F7125367E7}"/>
              </a:ext>
            </a:extLst>
          </p:cNvPr>
          <p:cNvSpPr>
            <a:spLocks noGrp="1"/>
          </p:cNvSpPr>
          <p:nvPr>
            <p:ph type="title"/>
          </p:nvPr>
        </p:nvSpPr>
        <p:spPr>
          <a:xfrm>
            <a:off x="838200" y="365125"/>
            <a:ext cx="10515600" cy="606425"/>
          </a:xfrm>
        </p:spPr>
        <p:txBody>
          <a:bodyPr>
            <a:normAutofit fontScale="90000"/>
          </a:bodyPr>
          <a:lstStyle/>
          <a:p>
            <a:r>
              <a:rPr lang="en-US" dirty="0"/>
              <a:t>Poker technique</a:t>
            </a:r>
          </a:p>
        </p:txBody>
      </p:sp>
      <p:sp>
        <p:nvSpPr>
          <p:cNvPr id="3" name="Content Placeholder 2">
            <a:extLst>
              <a:ext uri="{FF2B5EF4-FFF2-40B4-BE49-F238E27FC236}">
                <a16:creationId xmlns:a16="http://schemas.microsoft.com/office/drawing/2014/main" id="{72CA733C-FDE5-BC4D-AFEB-99F1682F2F20}"/>
              </a:ext>
            </a:extLst>
          </p:cNvPr>
          <p:cNvSpPr>
            <a:spLocks noGrp="1"/>
          </p:cNvSpPr>
          <p:nvPr>
            <p:ph idx="1"/>
          </p:nvPr>
        </p:nvSpPr>
        <p:spPr>
          <a:xfrm>
            <a:off x="838200" y="971550"/>
            <a:ext cx="10515600" cy="5753100"/>
          </a:xfrm>
        </p:spPr>
        <p:txBody>
          <a:bodyPr>
            <a:noAutofit/>
          </a:bodyPr>
          <a:lstStyle/>
          <a:p>
            <a:r>
              <a:rPr lang="en-CA" sz="3000" b="1" dirty="0"/>
              <a:t>Planning Poker is a consensus-based technique for estimating effort. Knowledgeable people slated to work on a PBI engage in an intense discussion to expose assumptions, acquire a shared understanding, and size the PBI. </a:t>
            </a:r>
          </a:p>
          <a:p>
            <a:r>
              <a:rPr lang="en-CA" sz="3000" b="1" dirty="0"/>
              <a:t>Planning Poker yields relative size estimates by accurately grouping or binning together items of similar size. The team leverages its established PBI estimation history to more easily estimate the next set of PBIs.</a:t>
            </a:r>
          </a:p>
          <a:p>
            <a:r>
              <a:rPr lang="en-CA" sz="3000" b="1" dirty="0"/>
              <a:t>The full Scrum team participates when performing Planning Poker. During the session, the product owner presents, describes, and clarifies PBIs. The ScrumMaster coaches the team to help it better apply Planning Poker. </a:t>
            </a:r>
            <a:endParaRPr lang="en-US" sz="3000" b="1" dirty="0"/>
          </a:p>
        </p:txBody>
      </p:sp>
    </p:spTree>
    <p:extLst>
      <p:ext uri="{BB962C8B-B14F-4D97-AF65-F5344CB8AC3E}">
        <p14:creationId xmlns:p14="http://schemas.microsoft.com/office/powerpoint/2010/main" val="2864399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0D399-EC34-C44D-B395-4F987339EF89}"/>
              </a:ext>
            </a:extLst>
          </p:cNvPr>
          <p:cNvSpPr>
            <a:spLocks noGrp="1"/>
          </p:cNvSpPr>
          <p:nvPr>
            <p:ph type="title"/>
          </p:nvPr>
        </p:nvSpPr>
        <p:spPr>
          <a:xfrm>
            <a:off x="838200" y="365125"/>
            <a:ext cx="10515600" cy="45719"/>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8E262C5B-43C0-124D-95EC-730D3976B244}"/>
              </a:ext>
            </a:extLst>
          </p:cNvPr>
          <p:cNvSpPr>
            <a:spLocks noGrp="1"/>
          </p:cNvSpPr>
          <p:nvPr>
            <p:ph idx="1"/>
          </p:nvPr>
        </p:nvSpPr>
        <p:spPr>
          <a:xfrm>
            <a:off x="838200" y="-174667"/>
            <a:ext cx="11353800" cy="6568849"/>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endParaRPr lang="en-US" dirty="0"/>
          </a:p>
          <a:p>
            <a:endParaRPr lang="en-US" dirty="0"/>
          </a:p>
          <a:p>
            <a:endParaRPr lang="en-US" dirty="0"/>
          </a:p>
        </p:txBody>
      </p:sp>
      <p:pic>
        <p:nvPicPr>
          <p:cNvPr id="12296" name="Picture 8" descr="Image">
            <a:extLst>
              <a:ext uri="{FF2B5EF4-FFF2-40B4-BE49-F238E27FC236}">
                <a16:creationId xmlns:a16="http://schemas.microsoft.com/office/drawing/2014/main" id="{7F5F50CA-FFF2-3D42-89D9-495EEFA84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684480"/>
            <a:ext cx="10867746" cy="5489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776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BCB32-4367-CF41-9338-845A2279DF29}"/>
              </a:ext>
            </a:extLst>
          </p:cNvPr>
          <p:cNvSpPr>
            <a:spLocks noGrp="1"/>
          </p:cNvSpPr>
          <p:nvPr>
            <p:ph type="title"/>
          </p:nvPr>
        </p:nvSpPr>
        <p:spPr>
          <a:xfrm>
            <a:off x="838200" y="365126"/>
            <a:ext cx="10515600" cy="315912"/>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6E69C119-035D-3641-900D-1B0B5A7A59FC}"/>
              </a:ext>
            </a:extLst>
          </p:cNvPr>
          <p:cNvSpPr>
            <a:spLocks noGrp="1"/>
          </p:cNvSpPr>
          <p:nvPr>
            <p:ph idx="1"/>
          </p:nvPr>
        </p:nvSpPr>
        <p:spPr>
          <a:xfrm>
            <a:off x="1248747" y="365126"/>
            <a:ext cx="10515600" cy="5811837"/>
          </a:xfrm>
        </p:spPr>
        <p:txBody>
          <a:bodyPr/>
          <a:lstStyle/>
          <a:p>
            <a:r>
              <a:rPr lang="en-US" dirty="0"/>
              <a:t>  </a:t>
            </a:r>
          </a:p>
        </p:txBody>
      </p:sp>
      <p:pic>
        <p:nvPicPr>
          <p:cNvPr id="13314" name="Picture 2" descr="Image">
            <a:extLst>
              <a:ext uri="{FF2B5EF4-FFF2-40B4-BE49-F238E27FC236}">
                <a16:creationId xmlns:a16="http://schemas.microsoft.com/office/drawing/2014/main" id="{1F17D7B3-09DC-6D41-A7B8-C26B1299D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747" y="457994"/>
            <a:ext cx="10734730" cy="603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033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38D8-6F10-4F42-87FC-C6DE1A5BA86A}"/>
              </a:ext>
            </a:extLst>
          </p:cNvPr>
          <p:cNvSpPr>
            <a:spLocks noGrp="1"/>
          </p:cNvSpPr>
          <p:nvPr>
            <p:ph type="title"/>
          </p:nvPr>
        </p:nvSpPr>
        <p:spPr>
          <a:xfrm>
            <a:off x="838200" y="365125"/>
            <a:ext cx="10515600" cy="829193"/>
          </a:xfrm>
        </p:spPr>
        <p:txBody>
          <a:bodyPr>
            <a:normAutofit/>
          </a:bodyPr>
          <a:lstStyle/>
          <a:p>
            <a:r>
              <a:rPr lang="en-CA" dirty="0"/>
              <a:t>The rules of Planning Poker </a:t>
            </a:r>
            <a:endParaRPr lang="en-US" dirty="0"/>
          </a:p>
        </p:txBody>
      </p:sp>
      <p:sp>
        <p:nvSpPr>
          <p:cNvPr id="3" name="Content Placeholder 2">
            <a:extLst>
              <a:ext uri="{FF2B5EF4-FFF2-40B4-BE49-F238E27FC236}">
                <a16:creationId xmlns:a16="http://schemas.microsoft.com/office/drawing/2014/main" id="{ED5906E5-A39B-E84E-B27E-295D5377313B}"/>
              </a:ext>
            </a:extLst>
          </p:cNvPr>
          <p:cNvSpPr>
            <a:spLocks noGrp="1"/>
          </p:cNvSpPr>
          <p:nvPr>
            <p:ph idx="1"/>
          </p:nvPr>
        </p:nvSpPr>
        <p:spPr>
          <a:xfrm>
            <a:off x="838200" y="1194317"/>
            <a:ext cx="10515600" cy="5298557"/>
          </a:xfrm>
        </p:spPr>
        <p:txBody>
          <a:bodyPr>
            <a:normAutofit fontScale="92500" lnSpcReduction="20000"/>
          </a:bodyPr>
          <a:lstStyle/>
          <a:p>
            <a:r>
              <a:rPr lang="en-CA" b="1" dirty="0"/>
              <a:t>1.</a:t>
            </a:r>
            <a:r>
              <a:rPr lang="en-CA" dirty="0"/>
              <a:t> The product owner selects a PBI to be estimated and reads the item to the team.</a:t>
            </a:r>
          </a:p>
          <a:p>
            <a:r>
              <a:rPr lang="en-CA" b="1" dirty="0"/>
              <a:t>2.</a:t>
            </a:r>
            <a:r>
              <a:rPr lang="en-CA" dirty="0"/>
              <a:t> Development team members discuss the item and ask clarifying questions to the product owner, who answers the questions.</a:t>
            </a:r>
          </a:p>
          <a:p>
            <a:r>
              <a:rPr lang="en-CA" b="1" dirty="0"/>
              <a:t>3.</a:t>
            </a:r>
            <a:r>
              <a:rPr lang="en-CA" dirty="0"/>
              <a:t> Each estimator privately selects a card representing his estimate.</a:t>
            </a:r>
          </a:p>
          <a:p>
            <a:r>
              <a:rPr lang="en-CA" b="1" dirty="0"/>
              <a:t>4.</a:t>
            </a:r>
            <a:r>
              <a:rPr lang="en-CA" dirty="0"/>
              <a:t> Once each estimator has made a private selection, all private estimates are simultaneously exposed to all estimators.</a:t>
            </a:r>
          </a:p>
          <a:p>
            <a:r>
              <a:rPr lang="en-CA" b="1" dirty="0"/>
              <a:t>5.</a:t>
            </a:r>
            <a:r>
              <a:rPr lang="en-CA" dirty="0"/>
              <a:t> If everyone selects the same card, we have consensus, and that consensus number becomes the PBI estimate.</a:t>
            </a:r>
          </a:p>
          <a:p>
            <a:r>
              <a:rPr lang="en-CA" b="1" dirty="0"/>
              <a:t>6.</a:t>
            </a:r>
            <a:r>
              <a:rPr lang="en-CA" dirty="0"/>
              <a:t> If the estimates are not the same, the team members engage in a focused discussion to expose assumptions and misunderstandings. Typically we start by asking the high and low estimators to explain or justify their estimates.</a:t>
            </a:r>
          </a:p>
          <a:p>
            <a:r>
              <a:rPr lang="en-CA" b="1" dirty="0"/>
              <a:t>7.</a:t>
            </a:r>
            <a:r>
              <a:rPr lang="en-CA" dirty="0"/>
              <a:t> After the discussion, we return to step 3 and repeat until consensus is reached.</a:t>
            </a:r>
          </a:p>
          <a:p>
            <a:endParaRPr lang="en-US" dirty="0"/>
          </a:p>
        </p:txBody>
      </p:sp>
    </p:spTree>
    <p:extLst>
      <p:ext uri="{BB962C8B-B14F-4D97-AF65-F5344CB8AC3E}">
        <p14:creationId xmlns:p14="http://schemas.microsoft.com/office/powerpoint/2010/main" val="2164355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B4D7-823F-5B4A-980F-E2F03598A5D4}"/>
              </a:ext>
            </a:extLst>
          </p:cNvPr>
          <p:cNvSpPr>
            <a:spLocks noGrp="1"/>
          </p:cNvSpPr>
          <p:nvPr>
            <p:ph type="title"/>
          </p:nvPr>
        </p:nvSpPr>
        <p:spPr>
          <a:xfrm>
            <a:off x="285750" y="1162051"/>
            <a:ext cx="2686050" cy="1976438"/>
          </a:xfrm>
        </p:spPr>
        <p:txBody>
          <a:bodyPr>
            <a:noAutofit/>
          </a:bodyPr>
          <a:lstStyle/>
          <a:p>
            <a:r>
              <a:rPr lang="en-CA" sz="2400" b="1" dirty="0"/>
              <a:t>For planning purposes, velocity is most useful when expressed as a range, such as “The team is typically able to complete between 25 and 30 points each sprint.</a:t>
            </a:r>
            <a:endParaRPr lang="en-US" sz="2400" b="1" dirty="0"/>
          </a:p>
        </p:txBody>
      </p:sp>
      <p:pic>
        <p:nvPicPr>
          <p:cNvPr id="14338" name="Picture 2" descr="Image">
            <a:extLst>
              <a:ext uri="{FF2B5EF4-FFF2-40B4-BE49-F238E27FC236}">
                <a16:creationId xmlns:a16="http://schemas.microsoft.com/office/drawing/2014/main" id="{16A367BB-1856-BC4E-9941-57F23A95F2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0178" y="152400"/>
            <a:ext cx="8335192"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69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5C7D2-B1ED-0C41-83EB-8DBE231DB89D}"/>
              </a:ext>
            </a:extLst>
          </p:cNvPr>
          <p:cNvSpPr>
            <a:spLocks noGrp="1"/>
          </p:cNvSpPr>
          <p:nvPr>
            <p:ph type="title"/>
          </p:nvPr>
        </p:nvSpPr>
        <p:spPr>
          <a:xfrm>
            <a:off x="838200" y="186706"/>
            <a:ext cx="1981200" cy="1451594"/>
          </a:xfrm>
        </p:spPr>
        <p:txBody>
          <a:bodyPr>
            <a:normAutofit fontScale="90000"/>
          </a:bodyPr>
          <a:lstStyle/>
          <a:p>
            <a:r>
              <a:rPr lang="en-US" dirty="0"/>
              <a:t>Backlog</a:t>
            </a:r>
            <a:br>
              <a:rPr lang="en-US" dirty="0"/>
            </a:br>
            <a:r>
              <a:rPr lang="en-US" dirty="0"/>
              <a:t>Diagram</a:t>
            </a:r>
          </a:p>
        </p:txBody>
      </p:sp>
      <p:pic>
        <p:nvPicPr>
          <p:cNvPr id="1026" name="Picture 2" descr="Image">
            <a:extLst>
              <a:ext uri="{FF2B5EF4-FFF2-40B4-BE49-F238E27FC236}">
                <a16:creationId xmlns:a16="http://schemas.microsoft.com/office/drawing/2014/main" id="{86282242-6220-574B-836E-243BFF3611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9899" y="0"/>
            <a:ext cx="9006247" cy="6671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83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FB42-9196-9E4C-AD02-FC694948B417}"/>
              </a:ext>
            </a:extLst>
          </p:cNvPr>
          <p:cNvSpPr>
            <a:spLocks noGrp="1"/>
          </p:cNvSpPr>
          <p:nvPr>
            <p:ph type="title"/>
          </p:nvPr>
        </p:nvSpPr>
        <p:spPr>
          <a:xfrm>
            <a:off x="838200" y="0"/>
            <a:ext cx="10515600" cy="494411"/>
          </a:xfrm>
        </p:spPr>
        <p:txBody>
          <a:bodyPr>
            <a:normAutofit fontScale="90000"/>
          </a:bodyPr>
          <a:lstStyle/>
          <a:p>
            <a:r>
              <a:rPr lang="en-US" b="1" dirty="0"/>
              <a:t>Backlog items</a:t>
            </a:r>
          </a:p>
        </p:txBody>
      </p:sp>
      <p:pic>
        <p:nvPicPr>
          <p:cNvPr id="2050" name="Picture 2" descr="Image">
            <a:extLst>
              <a:ext uri="{FF2B5EF4-FFF2-40B4-BE49-F238E27FC236}">
                <a16:creationId xmlns:a16="http://schemas.microsoft.com/office/drawing/2014/main" id="{320E00B4-B04A-1B48-8D11-AB8B7E55C6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790" y="685800"/>
            <a:ext cx="11946767" cy="565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0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125E-CB4D-0E4D-BE7E-24082954D1C4}"/>
              </a:ext>
            </a:extLst>
          </p:cNvPr>
          <p:cNvSpPr>
            <a:spLocks noGrp="1"/>
          </p:cNvSpPr>
          <p:nvPr>
            <p:ph type="title"/>
          </p:nvPr>
        </p:nvSpPr>
        <p:spPr>
          <a:xfrm>
            <a:off x="838200" y="365125"/>
            <a:ext cx="10515600" cy="450849"/>
          </a:xfrm>
        </p:spPr>
        <p:txBody>
          <a:bodyPr>
            <a:normAutofit fontScale="90000"/>
          </a:bodyPr>
          <a:lstStyle/>
          <a:p>
            <a:r>
              <a:rPr lang="en-US" b="1" dirty="0"/>
              <a:t>Levels of detail</a:t>
            </a:r>
          </a:p>
        </p:txBody>
      </p:sp>
      <p:pic>
        <p:nvPicPr>
          <p:cNvPr id="3074" name="Picture 2" descr="Image">
            <a:extLst>
              <a:ext uri="{FF2B5EF4-FFF2-40B4-BE49-F238E27FC236}">
                <a16:creationId xmlns:a16="http://schemas.microsoft.com/office/drawing/2014/main" id="{AF3B12A8-2BB1-6B40-9177-78B03200CE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97452" y="0"/>
            <a:ext cx="5157216" cy="7087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B3FF-2800-3947-BCA8-DBB61BBA90C5}"/>
              </a:ext>
            </a:extLst>
          </p:cNvPr>
          <p:cNvSpPr>
            <a:spLocks noGrp="1"/>
          </p:cNvSpPr>
          <p:nvPr>
            <p:ph type="title"/>
          </p:nvPr>
        </p:nvSpPr>
        <p:spPr>
          <a:xfrm>
            <a:off x="838200" y="365125"/>
            <a:ext cx="10515600" cy="739775"/>
          </a:xfrm>
        </p:spPr>
        <p:txBody>
          <a:bodyPr/>
          <a:lstStyle/>
          <a:p>
            <a:r>
              <a:rPr lang="en-US" b="1" dirty="0"/>
              <a:t>PB Items</a:t>
            </a:r>
          </a:p>
        </p:txBody>
      </p:sp>
      <p:sp>
        <p:nvSpPr>
          <p:cNvPr id="3" name="Content Placeholder 2">
            <a:extLst>
              <a:ext uri="{FF2B5EF4-FFF2-40B4-BE49-F238E27FC236}">
                <a16:creationId xmlns:a16="http://schemas.microsoft.com/office/drawing/2014/main" id="{F8BB712D-7683-B149-ABE1-013480BAC95C}"/>
              </a:ext>
            </a:extLst>
          </p:cNvPr>
          <p:cNvSpPr>
            <a:spLocks noGrp="1"/>
          </p:cNvSpPr>
          <p:nvPr>
            <p:ph idx="1"/>
          </p:nvPr>
        </p:nvSpPr>
        <p:spPr>
          <a:xfrm>
            <a:off x="838200" y="1104900"/>
            <a:ext cx="10515600" cy="5600700"/>
          </a:xfrm>
        </p:spPr>
        <p:txBody>
          <a:bodyPr>
            <a:normAutofit/>
          </a:bodyPr>
          <a:lstStyle/>
          <a:p>
            <a:r>
              <a:rPr lang="en-CA" dirty="0"/>
              <a:t>PBIs that we plan to work on soon should be near the top of the backlog, small in size, and very detailed so that they can be worked on in a near-term sprint. </a:t>
            </a:r>
          </a:p>
          <a:p>
            <a:r>
              <a:rPr lang="en-CA" dirty="0"/>
              <a:t>PBIs that we won’t work on for some time should be toward the bottom of the backlog, larger in size, and less detailed</a:t>
            </a:r>
          </a:p>
          <a:p>
            <a:r>
              <a:rPr lang="en-CA" dirty="0"/>
              <a:t>As we get closer to working on a larger PBI, such as an epic, we will break that story down into a collection of smaller, sprint-ready stories. This should happen in a just-in-time fashion.</a:t>
            </a:r>
          </a:p>
          <a:p>
            <a:r>
              <a:rPr lang="en-CA" dirty="0"/>
              <a:t>The structure of the product backlog is constantly emerging over time. </a:t>
            </a:r>
          </a:p>
          <a:p>
            <a:r>
              <a:rPr lang="en-CA" dirty="0"/>
              <a:t>As new items are added or existing items are refined, the product owner must rebalance and reprioritize the product backlog, </a:t>
            </a:r>
            <a:endParaRPr lang="en-US" dirty="0"/>
          </a:p>
        </p:txBody>
      </p:sp>
    </p:spTree>
    <p:extLst>
      <p:ext uri="{BB962C8B-B14F-4D97-AF65-F5344CB8AC3E}">
        <p14:creationId xmlns:p14="http://schemas.microsoft.com/office/powerpoint/2010/main" val="1728874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45F7F-5C52-2948-A63C-F03C3F6D2ECE}"/>
              </a:ext>
            </a:extLst>
          </p:cNvPr>
          <p:cNvSpPr>
            <a:spLocks noGrp="1"/>
          </p:cNvSpPr>
          <p:nvPr>
            <p:ph type="title"/>
          </p:nvPr>
        </p:nvSpPr>
        <p:spPr>
          <a:xfrm>
            <a:off x="585216" y="365125"/>
            <a:ext cx="3193034" cy="2158619"/>
          </a:xfrm>
        </p:spPr>
        <p:txBody>
          <a:bodyPr>
            <a:noAutofit/>
          </a:bodyPr>
          <a:lstStyle/>
          <a:p>
            <a:r>
              <a:rPr lang="en-CA" sz="2800" b="1" dirty="0"/>
              <a:t>Each product backlog item has a size estimate corresponding to the effort required to develop the item</a:t>
            </a:r>
            <a:endParaRPr lang="en-US" sz="2800" b="1" dirty="0"/>
          </a:p>
        </p:txBody>
      </p:sp>
      <p:pic>
        <p:nvPicPr>
          <p:cNvPr id="4098" name="Picture 2" descr="Image">
            <a:extLst>
              <a:ext uri="{FF2B5EF4-FFF2-40B4-BE49-F238E27FC236}">
                <a16:creationId xmlns:a16="http://schemas.microsoft.com/office/drawing/2014/main" id="{8DC58039-663B-5944-B6F4-C9EEC2F98A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78250" y="0"/>
            <a:ext cx="7300682" cy="696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64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1B8E-D790-3244-987B-5932FF061D09}"/>
              </a:ext>
            </a:extLst>
          </p:cNvPr>
          <p:cNvSpPr>
            <a:spLocks noGrp="1"/>
          </p:cNvSpPr>
          <p:nvPr>
            <p:ph type="title"/>
          </p:nvPr>
        </p:nvSpPr>
        <p:spPr>
          <a:xfrm>
            <a:off x="266700" y="631825"/>
            <a:ext cx="3221736" cy="1811147"/>
          </a:xfrm>
        </p:spPr>
        <p:txBody>
          <a:bodyPr>
            <a:normAutofit fontScale="90000"/>
          </a:bodyPr>
          <a:lstStyle/>
          <a:p>
            <a:r>
              <a:rPr lang="en-CA" sz="2800" b="1" dirty="0"/>
              <a:t>Although the product backlog is a prioritized list of PBIs, it is unlikely that </a:t>
            </a:r>
            <a:r>
              <a:rPr lang="en-CA" sz="2800" b="1" i="1" dirty="0"/>
              <a:t>all</a:t>
            </a:r>
            <a:r>
              <a:rPr lang="en-CA" sz="2800" b="1" dirty="0"/>
              <a:t> of the items in the backlog will be prioritized</a:t>
            </a:r>
            <a:endParaRPr lang="en-US" sz="2800" b="1" dirty="0"/>
          </a:p>
        </p:txBody>
      </p:sp>
      <p:pic>
        <p:nvPicPr>
          <p:cNvPr id="5122" name="Picture 2" descr="Image">
            <a:extLst>
              <a:ext uri="{FF2B5EF4-FFF2-40B4-BE49-F238E27FC236}">
                <a16:creationId xmlns:a16="http://schemas.microsoft.com/office/drawing/2014/main" id="{E057776A-02DF-D541-8B69-BBE0F6EEA7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55971" y="0"/>
            <a:ext cx="824480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656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D0C44-6E15-454E-BBFE-F243466060E4}"/>
              </a:ext>
            </a:extLst>
          </p:cNvPr>
          <p:cNvSpPr>
            <a:spLocks noGrp="1"/>
          </p:cNvSpPr>
          <p:nvPr>
            <p:ph type="title"/>
          </p:nvPr>
        </p:nvSpPr>
        <p:spPr>
          <a:xfrm>
            <a:off x="838200" y="131762"/>
            <a:ext cx="10515600" cy="549275"/>
          </a:xfrm>
        </p:spPr>
        <p:txBody>
          <a:bodyPr>
            <a:normAutofit fontScale="90000"/>
          </a:bodyPr>
          <a:lstStyle/>
          <a:p>
            <a:r>
              <a:rPr lang="en-US" dirty="0"/>
              <a:t>Grooming</a:t>
            </a:r>
          </a:p>
        </p:txBody>
      </p:sp>
      <p:sp>
        <p:nvSpPr>
          <p:cNvPr id="3" name="Content Placeholder 2">
            <a:extLst>
              <a:ext uri="{FF2B5EF4-FFF2-40B4-BE49-F238E27FC236}">
                <a16:creationId xmlns:a16="http://schemas.microsoft.com/office/drawing/2014/main" id="{FAB0F169-DF6F-E347-8714-F6FE03B8E0D3}"/>
              </a:ext>
            </a:extLst>
          </p:cNvPr>
          <p:cNvSpPr>
            <a:spLocks noGrp="1"/>
          </p:cNvSpPr>
          <p:nvPr>
            <p:ph idx="1"/>
          </p:nvPr>
        </p:nvSpPr>
        <p:spPr>
          <a:xfrm>
            <a:off x="838200" y="914400"/>
            <a:ext cx="10515600" cy="5262563"/>
          </a:xfrm>
        </p:spPr>
        <p:txBody>
          <a:bodyPr>
            <a:normAutofit/>
          </a:bodyPr>
          <a:lstStyle/>
          <a:p>
            <a:r>
              <a:rPr lang="en-CA" sz="3000" b="1" dirty="0"/>
              <a:t>It is useful to prioritize the near-term items that are destined for the next few sprints. </a:t>
            </a:r>
          </a:p>
          <a:p>
            <a:r>
              <a:rPr lang="en-CA" sz="3000" b="1" dirty="0"/>
              <a:t>It is valuable to prioritize as far down in the backlog as we think we can get in Release 1</a:t>
            </a:r>
          </a:p>
          <a:p>
            <a:r>
              <a:rPr lang="en-CA" sz="3000" b="1" dirty="0"/>
              <a:t>As new items emerge during the course of development, the product owner is responsible for inserting them in the correct order based on the items that currently exist in the backlog.</a:t>
            </a:r>
          </a:p>
          <a:p>
            <a:endParaRPr lang="en-CA" sz="3000" b="1" dirty="0"/>
          </a:p>
          <a:p>
            <a:r>
              <a:rPr lang="en-CA" sz="3000" b="1" dirty="0"/>
              <a:t>Grooming refers to a set of three principal activities: creating and refining (adding details to) PBIs, estimating PBIs, and prioritizing PBIs.</a:t>
            </a:r>
            <a:endParaRPr lang="en-US" sz="3000" b="1" dirty="0"/>
          </a:p>
        </p:txBody>
      </p:sp>
    </p:spTree>
    <p:extLst>
      <p:ext uri="{BB962C8B-B14F-4D97-AF65-F5344CB8AC3E}">
        <p14:creationId xmlns:p14="http://schemas.microsoft.com/office/powerpoint/2010/main" val="2391105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745</Words>
  <Application>Microsoft Macintosh PowerPoint</Application>
  <PresentationFormat>Widescreen</PresentationFormat>
  <Paragraphs>85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SOEN341</vt:lpstr>
      <vt:lpstr>Product Backlog</vt:lpstr>
      <vt:lpstr>Backlog Diagram</vt:lpstr>
      <vt:lpstr>Backlog items</vt:lpstr>
      <vt:lpstr>Levels of detail</vt:lpstr>
      <vt:lpstr>PB Items</vt:lpstr>
      <vt:lpstr>Each product backlog item has a size estimate corresponding to the effort required to develop the item</vt:lpstr>
      <vt:lpstr>Although the product backlog is a prioritized list of PBIs, it is unlikely that all of the items in the backlog will be prioritized</vt:lpstr>
      <vt:lpstr>Grooming</vt:lpstr>
      <vt:lpstr>Grooming</vt:lpstr>
      <vt:lpstr>When</vt:lpstr>
      <vt:lpstr>Definition-of-Ready Checklist</vt:lpstr>
      <vt:lpstr>Flow management</vt:lpstr>
      <vt:lpstr>Estimation and Velocity</vt:lpstr>
      <vt:lpstr>Estimate and Velocity</vt:lpstr>
      <vt:lpstr>Ideal Hours</vt:lpstr>
      <vt:lpstr>Estimation</vt:lpstr>
      <vt:lpstr>PBI sizes</vt:lpstr>
      <vt:lpstr>Planning poker</vt:lpstr>
      <vt:lpstr>Poker technique</vt:lpstr>
      <vt:lpstr>  </vt:lpstr>
      <vt:lpstr>  </vt:lpstr>
      <vt:lpstr>The rules of Planning Poker </vt:lpstr>
      <vt:lpstr>For planning purposes, velocity is most useful when expressed as a range, such as “The team is typically able to complete between 25 and 30 points each sprint.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SOEN341</dc:title>
  <dc:creator>Terrill Fancott</dc:creator>
  <cp:lastModifiedBy>Terrill Fancott</cp:lastModifiedBy>
  <cp:revision>42</cp:revision>
  <dcterms:created xsi:type="dcterms:W3CDTF">2019-01-29T22:46:25Z</dcterms:created>
  <dcterms:modified xsi:type="dcterms:W3CDTF">2019-01-30T01:06:53Z</dcterms:modified>
</cp:coreProperties>
</file>