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 id="2147483790" r:id="rId2"/>
    <p:sldMasterId id="2147483802" r:id="rId3"/>
    <p:sldMasterId id="2147483814" r:id="rId4"/>
    <p:sldMasterId id="2147483826" r:id="rId5"/>
    <p:sldMasterId id="2147483838" r:id="rId6"/>
  </p:sldMasterIdLst>
  <p:notesMasterIdLst>
    <p:notesMasterId r:id="rId52"/>
  </p:notesMasterIdLst>
  <p:sldIdLst>
    <p:sldId id="256" r:id="rId7"/>
    <p:sldId id="263" r:id="rId8"/>
    <p:sldId id="301" r:id="rId9"/>
    <p:sldId id="259" r:id="rId10"/>
    <p:sldId id="260" r:id="rId11"/>
    <p:sldId id="261" r:id="rId12"/>
    <p:sldId id="262" r:id="rId13"/>
    <p:sldId id="292" r:id="rId14"/>
    <p:sldId id="264" r:id="rId15"/>
    <p:sldId id="288" r:id="rId16"/>
    <p:sldId id="265" r:id="rId17"/>
    <p:sldId id="293" r:id="rId18"/>
    <p:sldId id="289" r:id="rId19"/>
    <p:sldId id="266" r:id="rId20"/>
    <p:sldId id="294" r:id="rId21"/>
    <p:sldId id="267" r:id="rId22"/>
    <p:sldId id="268" r:id="rId23"/>
    <p:sldId id="290" r:id="rId24"/>
    <p:sldId id="295" r:id="rId25"/>
    <p:sldId id="269" r:id="rId26"/>
    <p:sldId id="291" r:id="rId27"/>
    <p:sldId id="270" r:id="rId28"/>
    <p:sldId id="287" r:id="rId29"/>
    <p:sldId id="271" r:id="rId30"/>
    <p:sldId id="296" r:id="rId31"/>
    <p:sldId id="272" r:id="rId32"/>
    <p:sldId id="273" r:id="rId33"/>
    <p:sldId id="274" r:id="rId34"/>
    <p:sldId id="275" r:id="rId35"/>
    <p:sldId id="276" r:id="rId36"/>
    <p:sldId id="277" r:id="rId37"/>
    <p:sldId id="278" r:id="rId38"/>
    <p:sldId id="279" r:id="rId39"/>
    <p:sldId id="302" r:id="rId40"/>
    <p:sldId id="280" r:id="rId41"/>
    <p:sldId id="281" r:id="rId42"/>
    <p:sldId id="297" r:id="rId43"/>
    <p:sldId id="282" r:id="rId44"/>
    <p:sldId id="283" r:id="rId45"/>
    <p:sldId id="298" r:id="rId46"/>
    <p:sldId id="284" r:id="rId47"/>
    <p:sldId id="285" r:id="rId48"/>
    <p:sldId id="286" r:id="rId49"/>
    <p:sldId id="299" r:id="rId50"/>
    <p:sldId id="30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6"/>
    <p:restoredTop sz="93199"/>
  </p:normalViewPr>
  <p:slideViewPr>
    <p:cSldViewPr snapToGrid="0" snapToObjects="1">
      <p:cViewPr>
        <p:scale>
          <a:sx n="107" d="100"/>
          <a:sy n="107" d="100"/>
        </p:scale>
        <p:origin x="456" y="144"/>
      </p:cViewPr>
      <p:guideLst>
        <p:guide orient="horz" pos="2160"/>
        <p:guide pos="2880"/>
      </p:guideLst>
    </p:cSldViewPr>
  </p:slideViewPr>
  <p:notesTextViewPr>
    <p:cViewPr>
      <p:scale>
        <a:sx n="90" d="100"/>
        <a:sy n="9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B4662-3131-E94A-8FDA-C74A57732586}" type="datetimeFigureOut">
              <a:rPr lang="en-US" smtClean="0"/>
              <a:t>2/5/19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B0A3E4-420D-554A-B625-6F3B3328BBE2}" type="slidenum">
              <a:rPr lang="en-US" smtClean="0"/>
              <a:t>‹#›</a:t>
            </a:fld>
            <a:endParaRPr lang="en-US"/>
          </a:p>
        </p:txBody>
      </p:sp>
    </p:spTree>
    <p:extLst>
      <p:ext uri="{BB962C8B-B14F-4D97-AF65-F5344CB8AC3E}">
        <p14:creationId xmlns:p14="http://schemas.microsoft.com/office/powerpoint/2010/main" val="34810821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en.wikipedia.org/wiki/Use_cases"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2</a:t>
            </a:fld>
            <a:endParaRPr lang="en-US"/>
          </a:p>
        </p:txBody>
      </p:sp>
    </p:spTree>
    <p:extLst>
      <p:ext uri="{BB962C8B-B14F-4D97-AF65-F5344CB8AC3E}">
        <p14:creationId xmlns:p14="http://schemas.microsoft.com/office/powerpoint/2010/main" val="916934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00050" lvl="1" indent="0" eaLnBrk="1" hangingPunct="1">
              <a:buFont typeface="Arial" charset="0"/>
              <a:buNone/>
            </a:pPr>
            <a:r>
              <a:rPr lang="en-US" dirty="0">
                <a:latin typeface="Calibri" charset="0"/>
              </a:rPr>
              <a:t>The primary objective is to </a:t>
            </a:r>
            <a:r>
              <a:rPr lang="en-US" b="1" dirty="0">
                <a:latin typeface="Calibri" charset="0"/>
              </a:rPr>
              <a:t>mitigate the key risk items</a:t>
            </a:r>
            <a:r>
              <a:rPr lang="en-US" dirty="0">
                <a:latin typeface="Calibri" charset="0"/>
              </a:rPr>
              <a:t> identified by analysis up to the end of this phase. </a:t>
            </a:r>
          </a:p>
          <a:p>
            <a:pPr marL="400050" lvl="1" indent="0" eaLnBrk="1" hangingPunct="1">
              <a:buFont typeface="Arial" charset="0"/>
              <a:buNone/>
            </a:pPr>
            <a:endParaRPr lang="en-US" dirty="0">
              <a:latin typeface="Calibri" charset="0"/>
            </a:endParaRPr>
          </a:p>
          <a:p>
            <a:pPr marL="400050" lvl="1" indent="0" eaLnBrk="1" hangingPunct="1">
              <a:buFont typeface="Arial" charset="0"/>
              <a:buNone/>
            </a:pPr>
            <a:r>
              <a:rPr lang="en-US" dirty="0">
                <a:latin typeface="Calibri" charset="0"/>
              </a:rPr>
              <a:t>The elaboration phase is where the project starts to take shape. </a:t>
            </a:r>
          </a:p>
          <a:p>
            <a:pPr marL="400050" lvl="1" indent="0" eaLnBrk="1" hangingPunct="1">
              <a:buFont typeface="Arial" charset="0"/>
              <a:buNone/>
            </a:pPr>
            <a:endParaRPr lang="en-US" dirty="0">
              <a:latin typeface="Calibri" charset="0"/>
            </a:endParaRPr>
          </a:p>
          <a:p>
            <a:pPr marL="400050" lvl="1" indent="0" eaLnBrk="1" hangingPunct="1">
              <a:buFont typeface="Arial" charset="0"/>
              <a:buNone/>
            </a:pPr>
            <a:r>
              <a:rPr lang="en-US" dirty="0">
                <a:latin typeface="Calibri" charset="0"/>
              </a:rPr>
              <a:t>In this phase the problem domain analysis is made and the architecture of the project gets its basic form.</a:t>
            </a:r>
          </a:p>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14</a:t>
            </a:fld>
            <a:endParaRPr lang="en-US"/>
          </a:p>
        </p:txBody>
      </p:sp>
    </p:spTree>
    <p:extLst>
      <p:ext uri="{BB962C8B-B14F-4D97-AF65-F5344CB8AC3E}">
        <p14:creationId xmlns:p14="http://schemas.microsoft.com/office/powerpoint/2010/main" val="2367042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15</a:t>
            </a:fld>
            <a:endParaRPr lang="en-US"/>
          </a:p>
        </p:txBody>
      </p:sp>
    </p:spTree>
    <p:extLst>
      <p:ext uri="{BB962C8B-B14F-4D97-AF65-F5344CB8AC3E}">
        <p14:creationId xmlns:p14="http://schemas.microsoft.com/office/powerpoint/2010/main" val="4071728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lnSpc>
                <a:spcPct val="80000"/>
              </a:lnSpc>
              <a:buFont typeface="Arial" charset="0"/>
              <a:buNone/>
              <a:defRPr/>
            </a:pPr>
            <a:r>
              <a:rPr lang="en-US" sz="2800" dirty="0">
                <a:ea typeface="+mn-ea"/>
                <a:cs typeface="+mn-cs"/>
              </a:rPr>
              <a:t>This phase must pass the Lifecycle Architecture Milestone by the following criteria:</a:t>
            </a:r>
          </a:p>
          <a:p>
            <a:pPr eaLnBrk="1" hangingPunct="1">
              <a:lnSpc>
                <a:spcPct val="80000"/>
              </a:lnSpc>
              <a:defRPr/>
            </a:pPr>
            <a:endParaRPr lang="fr-CA" sz="2800" dirty="0">
              <a:ea typeface="+mn-ea"/>
              <a:cs typeface="+mn-cs"/>
            </a:endParaRPr>
          </a:p>
          <a:p>
            <a:pPr lvl="1" eaLnBrk="1" hangingPunct="1">
              <a:lnSpc>
                <a:spcPct val="80000"/>
              </a:lnSpc>
              <a:defRPr/>
            </a:pPr>
            <a:r>
              <a:rPr lang="en-US" sz="2400" dirty="0">
                <a:ea typeface="+mn-ea"/>
              </a:rPr>
              <a:t>A use-case model in which the use-cases and the actors have been identified and most of the use-case descriptions are developed. </a:t>
            </a:r>
            <a:r>
              <a:rPr lang="fr-CA" sz="2400" dirty="0">
                <a:ea typeface="+mn-ea"/>
              </a:rPr>
              <a:t>The use-case model </a:t>
            </a:r>
            <a:r>
              <a:rPr lang="fr-CA" sz="2400" dirty="0" err="1">
                <a:ea typeface="+mn-ea"/>
              </a:rPr>
              <a:t>should</a:t>
            </a:r>
            <a:r>
              <a:rPr lang="fr-CA" sz="2400" dirty="0">
                <a:ea typeface="+mn-ea"/>
              </a:rPr>
              <a:t> </a:t>
            </a:r>
            <a:r>
              <a:rPr lang="fr-CA" sz="2400" dirty="0" err="1">
                <a:ea typeface="+mn-ea"/>
              </a:rPr>
              <a:t>be</a:t>
            </a:r>
            <a:r>
              <a:rPr lang="fr-CA" sz="2400" dirty="0">
                <a:ea typeface="+mn-ea"/>
              </a:rPr>
              <a:t> 80% </a:t>
            </a:r>
            <a:r>
              <a:rPr lang="fr-CA" sz="2400" dirty="0" err="1">
                <a:ea typeface="+mn-ea"/>
              </a:rPr>
              <a:t>complete</a:t>
            </a:r>
            <a:r>
              <a:rPr lang="fr-CA" sz="2400" dirty="0">
                <a:ea typeface="+mn-ea"/>
              </a:rPr>
              <a:t>.</a:t>
            </a:r>
          </a:p>
          <a:p>
            <a:pPr lvl="1" eaLnBrk="1" hangingPunct="1">
              <a:lnSpc>
                <a:spcPct val="80000"/>
              </a:lnSpc>
              <a:defRPr/>
            </a:pPr>
            <a:r>
              <a:rPr lang="en-US" sz="2400" dirty="0">
                <a:ea typeface="+mn-ea"/>
              </a:rPr>
              <a:t>A description of the software architecture in a software system development process.</a:t>
            </a:r>
            <a:endParaRPr lang="fr-CA" sz="2400" dirty="0">
              <a:ea typeface="+mn-ea"/>
            </a:endParaRPr>
          </a:p>
          <a:p>
            <a:pPr lvl="1" eaLnBrk="1" hangingPunct="1">
              <a:lnSpc>
                <a:spcPct val="80000"/>
              </a:lnSpc>
              <a:defRPr/>
            </a:pPr>
            <a:r>
              <a:rPr lang="en-US" sz="2400" dirty="0">
                <a:ea typeface="+mn-ea"/>
              </a:rPr>
              <a:t>An executable architecture that realizes architecturally significant use cases.</a:t>
            </a:r>
            <a:endParaRPr lang="fr-CA" sz="2400" dirty="0">
              <a:ea typeface="+mn-ea"/>
            </a:endParaRPr>
          </a:p>
          <a:p>
            <a:pPr lvl="1" eaLnBrk="1" hangingPunct="1">
              <a:lnSpc>
                <a:spcPct val="80000"/>
              </a:lnSpc>
              <a:defRPr/>
            </a:pPr>
            <a:r>
              <a:rPr lang="en-US" sz="2400" dirty="0">
                <a:ea typeface="+mn-ea"/>
              </a:rPr>
              <a:t>Business case and risk list which are revised.</a:t>
            </a:r>
            <a:endParaRPr lang="fr-CA" sz="2400" dirty="0">
              <a:ea typeface="+mn-ea"/>
            </a:endParaRPr>
          </a:p>
          <a:p>
            <a:pPr lvl="1" eaLnBrk="1" hangingPunct="1">
              <a:lnSpc>
                <a:spcPct val="80000"/>
              </a:lnSpc>
              <a:defRPr/>
            </a:pPr>
            <a:r>
              <a:rPr lang="en-US" sz="2400" dirty="0">
                <a:ea typeface="+mn-ea"/>
              </a:rPr>
              <a:t>A development plan for the overall project.</a:t>
            </a:r>
            <a:endParaRPr lang="fr-CA" sz="2400" dirty="0">
              <a:ea typeface="+mn-ea"/>
            </a:endParaRPr>
          </a:p>
          <a:p>
            <a:pPr lvl="1" eaLnBrk="1" hangingPunct="1">
              <a:lnSpc>
                <a:spcPct val="80000"/>
              </a:lnSpc>
              <a:defRPr/>
            </a:pPr>
            <a:r>
              <a:rPr lang="en-US" sz="2400" dirty="0">
                <a:ea typeface="+mn-ea"/>
              </a:rPr>
              <a:t>Prototypes that demonstrably mitigate each identified technical risk.</a:t>
            </a:r>
            <a:endParaRPr lang="fr-CA" sz="2400" dirty="0">
              <a:ea typeface="+mn-ea"/>
            </a:endParaRPr>
          </a:p>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16</a:t>
            </a:fld>
            <a:endParaRPr lang="en-US"/>
          </a:p>
        </p:txBody>
      </p:sp>
    </p:spTree>
    <p:extLst>
      <p:ext uri="{BB962C8B-B14F-4D97-AF65-F5344CB8AC3E}">
        <p14:creationId xmlns:p14="http://schemas.microsoft.com/office/powerpoint/2010/main" val="3948671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00050" lvl="1" indent="0" eaLnBrk="1" hangingPunct="1">
              <a:buFont typeface="Arial" charset="0"/>
              <a:buNone/>
            </a:pPr>
            <a:r>
              <a:rPr lang="en-US" dirty="0">
                <a:latin typeface="Calibri" charset="0"/>
              </a:rPr>
              <a:t>If the project cannot pass this milestone, there is still time for it to be canceled or redesigned. </a:t>
            </a:r>
          </a:p>
          <a:p>
            <a:pPr marL="400050" lvl="1" indent="0" eaLnBrk="1" hangingPunct="1">
              <a:buFont typeface="Arial" charset="0"/>
              <a:buNone/>
            </a:pPr>
            <a:endParaRPr lang="en-US" dirty="0">
              <a:latin typeface="Calibri" charset="0"/>
            </a:endParaRPr>
          </a:p>
          <a:p>
            <a:pPr marL="400050" lvl="1" indent="0" eaLnBrk="1" hangingPunct="1">
              <a:buFont typeface="Arial" charset="0"/>
              <a:buNone/>
            </a:pPr>
            <a:r>
              <a:rPr lang="en-US" dirty="0">
                <a:latin typeface="Calibri" charset="0"/>
              </a:rPr>
              <a:t>After leaving this phase, the project transitions into a high-risk operation where changes are much more difficult and detrimental when made.</a:t>
            </a:r>
          </a:p>
          <a:p>
            <a:pPr marL="400050" lvl="1" indent="0" eaLnBrk="1" hangingPunct="1">
              <a:buFont typeface="Arial" charset="0"/>
              <a:buNone/>
            </a:pPr>
            <a:endParaRPr lang="en-US" dirty="0">
              <a:latin typeface="Calibri" charset="0"/>
            </a:endParaRPr>
          </a:p>
          <a:p>
            <a:pPr marL="400050" lvl="1" indent="0" eaLnBrk="1" hangingPunct="1">
              <a:buFont typeface="Arial" charset="0"/>
              <a:buNone/>
            </a:pPr>
            <a:r>
              <a:rPr lang="en-US" dirty="0">
                <a:latin typeface="Calibri" charset="0"/>
              </a:rPr>
              <a:t>The key domain analysis for the elaboration is system architecture.</a:t>
            </a:r>
            <a:endParaRPr lang="fr-CA"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17</a:t>
            </a:fld>
            <a:endParaRPr lang="en-US"/>
          </a:p>
        </p:txBody>
      </p:sp>
    </p:spTree>
    <p:extLst>
      <p:ext uri="{BB962C8B-B14F-4D97-AF65-F5344CB8AC3E}">
        <p14:creationId xmlns:p14="http://schemas.microsoft.com/office/powerpoint/2010/main" val="2196109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19</a:t>
            </a:fld>
            <a:endParaRPr lang="en-US"/>
          </a:p>
        </p:txBody>
      </p:sp>
    </p:spTree>
    <p:extLst>
      <p:ext uri="{BB962C8B-B14F-4D97-AF65-F5344CB8AC3E}">
        <p14:creationId xmlns:p14="http://schemas.microsoft.com/office/powerpoint/2010/main" val="2725401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00050" lvl="1" indent="0" eaLnBrk="1" hangingPunct="1">
              <a:lnSpc>
                <a:spcPct val="90000"/>
              </a:lnSpc>
              <a:buFont typeface="Arial" charset="0"/>
              <a:buNone/>
            </a:pPr>
            <a:r>
              <a:rPr lang="en-US" sz="2400" dirty="0">
                <a:latin typeface="Calibri" charset="0"/>
              </a:rPr>
              <a:t>The primary objective is to build the software system. </a:t>
            </a:r>
          </a:p>
          <a:p>
            <a:pPr marL="400050" lvl="1" indent="0" eaLnBrk="1" hangingPunct="1">
              <a:lnSpc>
                <a:spcPct val="90000"/>
              </a:lnSpc>
              <a:buFont typeface="Arial" charset="0"/>
              <a:buNone/>
            </a:pPr>
            <a:r>
              <a:rPr lang="en-US" sz="2400" dirty="0">
                <a:latin typeface="Calibri" charset="0"/>
              </a:rPr>
              <a:t>In this phase, the main focus goes to the development of components and other features of the system being designed. </a:t>
            </a:r>
          </a:p>
          <a:p>
            <a:pPr marL="400050" lvl="1" indent="0" eaLnBrk="1" hangingPunct="1">
              <a:lnSpc>
                <a:spcPct val="90000"/>
              </a:lnSpc>
              <a:buFont typeface="Arial" charset="0"/>
              <a:buNone/>
            </a:pPr>
            <a:endParaRPr lang="en-US" sz="2400" dirty="0">
              <a:latin typeface="Calibri" charset="0"/>
            </a:endParaRPr>
          </a:p>
          <a:p>
            <a:pPr marL="400050" lvl="1" indent="0" eaLnBrk="1" hangingPunct="1">
              <a:lnSpc>
                <a:spcPct val="90000"/>
              </a:lnSpc>
              <a:buFont typeface="Arial" charset="0"/>
              <a:buNone/>
            </a:pPr>
            <a:r>
              <a:rPr lang="en-US" sz="2400" dirty="0">
                <a:latin typeface="Calibri" charset="0"/>
              </a:rPr>
              <a:t>This is the phase when </a:t>
            </a:r>
            <a:r>
              <a:rPr lang="en-US" sz="2400" b="1" dirty="0">
                <a:latin typeface="Calibri" charset="0"/>
              </a:rPr>
              <a:t>the bulk of the coding takes place</a:t>
            </a:r>
            <a:r>
              <a:rPr lang="en-US" sz="2400" dirty="0">
                <a:latin typeface="Calibri" charset="0"/>
              </a:rPr>
              <a:t>. In larger projects, several construction iterations may be developed in an effort to divide the use cases into manageable segments that produce demonstrable prototypes.</a:t>
            </a:r>
          </a:p>
          <a:p>
            <a:pPr marL="400050" lvl="1" indent="0" eaLnBrk="1" hangingPunct="1">
              <a:lnSpc>
                <a:spcPct val="90000"/>
              </a:lnSpc>
              <a:buFont typeface="Arial" charset="0"/>
              <a:buNone/>
            </a:pPr>
            <a:endParaRPr lang="en-US" sz="2400" dirty="0">
              <a:latin typeface="Calibri" charset="0"/>
            </a:endParaRPr>
          </a:p>
          <a:p>
            <a:pPr marL="400050" lvl="1" indent="0" eaLnBrk="1" hangingPunct="1">
              <a:lnSpc>
                <a:spcPct val="90000"/>
              </a:lnSpc>
              <a:buFont typeface="Arial" charset="0"/>
              <a:buNone/>
            </a:pPr>
            <a:r>
              <a:rPr lang="en-US" sz="2400" dirty="0">
                <a:latin typeface="Calibri" charset="0"/>
              </a:rPr>
              <a:t>This phase produces </a:t>
            </a:r>
            <a:r>
              <a:rPr lang="en-US" sz="2400" b="1" dirty="0">
                <a:latin typeface="Calibri" charset="0"/>
              </a:rPr>
              <a:t>the first external release of the software. </a:t>
            </a:r>
            <a:r>
              <a:rPr lang="en-US" sz="2400" dirty="0">
                <a:latin typeface="Calibri" charset="0"/>
              </a:rPr>
              <a:t>Its conclusion is marked by the Initial Operational Capability Milestone.</a:t>
            </a:r>
            <a:endParaRPr lang="fr-CA" sz="2400"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20</a:t>
            </a:fld>
            <a:endParaRPr lang="en-US"/>
          </a:p>
        </p:txBody>
      </p:sp>
    </p:spTree>
    <p:extLst>
      <p:ext uri="{BB962C8B-B14F-4D97-AF65-F5344CB8AC3E}">
        <p14:creationId xmlns:p14="http://schemas.microsoft.com/office/powerpoint/2010/main" val="1204792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Font typeface="Arial" charset="0"/>
              <a:buNone/>
            </a:pPr>
            <a:r>
              <a:rPr lang="en-US" sz="2800" dirty="0">
                <a:latin typeface="Calibri" charset="0"/>
              </a:rPr>
              <a:t>The primary objective is to 'transition' the system from development into production, making it available to and understood by the end user. </a:t>
            </a:r>
          </a:p>
          <a:p>
            <a:pPr marL="0" indent="0" eaLnBrk="1" hangingPunct="1">
              <a:buFont typeface="Arial" charset="0"/>
              <a:buNone/>
            </a:pPr>
            <a:endParaRPr lang="en-US" sz="2800" dirty="0">
              <a:latin typeface="Calibri" charset="0"/>
            </a:endParaRPr>
          </a:p>
          <a:p>
            <a:pPr lvl="1" eaLnBrk="1" hangingPunct="1"/>
            <a:r>
              <a:rPr lang="en-US" sz="2400" dirty="0">
                <a:latin typeface="Calibri" charset="0"/>
              </a:rPr>
              <a:t>The activities of this phase include training of the end users and maintainers and beta testing of the system to validate it against the end users' expectations. </a:t>
            </a:r>
          </a:p>
          <a:p>
            <a:pPr lvl="1" eaLnBrk="1" hangingPunct="1"/>
            <a:r>
              <a:rPr lang="en-US" sz="2400" dirty="0">
                <a:latin typeface="Calibri" charset="0"/>
              </a:rPr>
              <a:t>The product is also checked against the quality level set in the Inception phase.</a:t>
            </a:r>
          </a:p>
          <a:p>
            <a:pPr lvl="1" eaLnBrk="1" hangingPunct="1"/>
            <a:endParaRPr lang="en-US" sz="2400" dirty="0">
              <a:latin typeface="Calibri" charset="0"/>
            </a:endParaRPr>
          </a:p>
          <a:p>
            <a:pPr marL="0" indent="0" eaLnBrk="1" hangingPunct="1">
              <a:buFont typeface="Arial" charset="0"/>
              <a:buNone/>
            </a:pPr>
            <a:r>
              <a:rPr lang="en-US" sz="2800" dirty="0">
                <a:latin typeface="Calibri" charset="0"/>
              </a:rPr>
              <a:t>If all objectives are met, the Product Release Milestone is reached and the development cycle ends.</a:t>
            </a:r>
            <a:endParaRPr lang="fr-CA" sz="2800"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22</a:t>
            </a:fld>
            <a:endParaRPr lang="en-US"/>
          </a:p>
        </p:txBody>
      </p:sp>
    </p:spTree>
    <p:extLst>
      <p:ext uri="{BB962C8B-B14F-4D97-AF65-F5344CB8AC3E}">
        <p14:creationId xmlns:p14="http://schemas.microsoft.com/office/powerpoint/2010/main" val="361189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lnSpc>
                <a:spcPct val="90000"/>
              </a:lnSpc>
              <a:buFont typeface="Arial" charset="0"/>
              <a:buNone/>
            </a:pPr>
            <a:r>
              <a:rPr lang="en-US" sz="1200" dirty="0">
                <a:latin typeface="Calibri" charset="0"/>
              </a:rPr>
              <a:t>Establishes a better understanding and communication channel between business engineering and software engineering. </a:t>
            </a:r>
          </a:p>
          <a:p>
            <a:pPr marL="0" indent="0" eaLnBrk="1" hangingPunct="1">
              <a:lnSpc>
                <a:spcPct val="90000"/>
              </a:lnSpc>
              <a:buFont typeface="Arial" charset="0"/>
              <a:buNone/>
            </a:pPr>
            <a:endParaRPr lang="en-US" sz="1200" dirty="0">
              <a:latin typeface="Calibri" charset="0"/>
            </a:endParaRPr>
          </a:p>
          <a:p>
            <a:pPr marL="0" indent="0" eaLnBrk="1" hangingPunct="1">
              <a:lnSpc>
                <a:spcPct val="90000"/>
              </a:lnSpc>
              <a:buFont typeface="Arial" charset="0"/>
              <a:buNone/>
            </a:pPr>
            <a:r>
              <a:rPr lang="en-US" sz="1200" dirty="0">
                <a:latin typeface="Calibri" charset="0"/>
              </a:rPr>
              <a:t>Software engineers must understand the structure and the dynamics of the target organization </a:t>
            </a:r>
            <a:r>
              <a:rPr lang="en-US" sz="1200" b="1" dirty="0">
                <a:latin typeface="Calibri" charset="0"/>
              </a:rPr>
              <a:t>(the client)</a:t>
            </a:r>
            <a:r>
              <a:rPr lang="en-US" sz="1200" dirty="0">
                <a:latin typeface="Calibri" charset="0"/>
              </a:rPr>
              <a:t>, the current problems in the organization and possible improvements.</a:t>
            </a:r>
          </a:p>
          <a:p>
            <a:pPr marL="0" indent="0" eaLnBrk="1" hangingPunct="1">
              <a:lnSpc>
                <a:spcPct val="90000"/>
              </a:lnSpc>
              <a:buFont typeface="Arial" charset="0"/>
              <a:buNone/>
            </a:pPr>
            <a:endParaRPr lang="en-US" sz="1200" dirty="0">
              <a:latin typeface="Calibri" charset="0"/>
            </a:endParaRPr>
          </a:p>
          <a:p>
            <a:pPr marL="0" indent="0" eaLnBrk="1" hangingPunct="1">
              <a:lnSpc>
                <a:spcPct val="90000"/>
              </a:lnSpc>
              <a:buFont typeface="Arial" charset="0"/>
              <a:buNone/>
            </a:pPr>
            <a:r>
              <a:rPr lang="en-US" sz="1200" dirty="0">
                <a:latin typeface="Calibri" charset="0"/>
              </a:rPr>
              <a:t>Business modeling explains how to </a:t>
            </a:r>
            <a:r>
              <a:rPr lang="en-US" sz="1200" b="1" dirty="0">
                <a:latin typeface="Calibri" charset="0"/>
              </a:rPr>
              <a:t>describe a vision of the organization in which the system will be deployed </a:t>
            </a:r>
            <a:r>
              <a:rPr lang="en-US" sz="1200" dirty="0">
                <a:latin typeface="Calibri" charset="0"/>
              </a:rPr>
              <a:t>and how to then use this vision as a basis to outline the process, roles and responsibilities.</a:t>
            </a:r>
            <a:endParaRPr lang="fr-CA" sz="1200"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24</a:t>
            </a:fld>
            <a:endParaRPr lang="en-US"/>
          </a:p>
        </p:txBody>
      </p:sp>
    </p:spTree>
    <p:extLst>
      <p:ext uri="{BB962C8B-B14F-4D97-AF65-F5344CB8AC3E}">
        <p14:creationId xmlns:p14="http://schemas.microsoft.com/office/powerpoint/2010/main" val="516931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25</a:t>
            </a:fld>
            <a:endParaRPr lang="en-US"/>
          </a:p>
        </p:txBody>
      </p:sp>
    </p:spTree>
    <p:extLst>
      <p:ext uri="{BB962C8B-B14F-4D97-AF65-F5344CB8AC3E}">
        <p14:creationId xmlns:p14="http://schemas.microsoft.com/office/powerpoint/2010/main" val="3995011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ea typeface="+mn-ea"/>
                <a:cs typeface="+mn-cs"/>
              </a:rPr>
              <a:t>This discipline explains how to elicit stakeholder requests and transform them into a set of requirements work products that scope the system to be built and provide detailed requirements for what the system must do.</a:t>
            </a:r>
            <a:endParaRPr lang="fr-CA" dirty="0">
              <a:ea typeface="+mn-ea"/>
              <a:cs typeface="+mn-cs"/>
            </a:endParaRPr>
          </a:p>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26</a:t>
            </a:fld>
            <a:endParaRPr lang="en-US"/>
          </a:p>
        </p:txBody>
      </p:sp>
    </p:spTree>
    <p:extLst>
      <p:ext uri="{BB962C8B-B14F-4D97-AF65-F5344CB8AC3E}">
        <p14:creationId xmlns:p14="http://schemas.microsoft.com/office/powerpoint/2010/main" val="2861260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00050" lvl="1" indent="0" eaLnBrk="1" hangingPunct="1">
              <a:buFont typeface="Arial" charset="0"/>
              <a:buNone/>
            </a:pPr>
            <a:r>
              <a:rPr lang="en-US" b="1" dirty="0">
                <a:latin typeface="Calibri" charset="0"/>
              </a:rPr>
              <a:t>The Rational Unified Process (RUP) is an iterative software development process framework created by the Rational Software Corporation, a division of IBM since 2003. </a:t>
            </a:r>
          </a:p>
          <a:p>
            <a:pPr marL="400050" lvl="1" indent="0" eaLnBrk="1" hangingPunct="1">
              <a:buFont typeface="Arial" charset="0"/>
              <a:buNone/>
            </a:pPr>
            <a:endParaRPr lang="en-US" b="1" dirty="0">
              <a:latin typeface="Calibri" charset="0"/>
            </a:endParaRPr>
          </a:p>
          <a:p>
            <a:pPr marL="400050" lvl="1" indent="0" eaLnBrk="1" hangingPunct="1">
              <a:buFont typeface="Arial" charset="0"/>
              <a:buNone/>
            </a:pPr>
            <a:r>
              <a:rPr lang="en-US" b="1" dirty="0">
                <a:latin typeface="Calibri" charset="0"/>
              </a:rPr>
              <a:t>RUP is not a single concrete prescriptive process, but rather an adaptable process framework, intended to be tailored by the development organizations and software project teams that will select the elements of the process that are appropriate for their needs.</a:t>
            </a:r>
            <a:endParaRPr lang="fr-CA" b="1" dirty="0">
              <a:latin typeface="Calibri" charset="0"/>
            </a:endParaRPr>
          </a:p>
          <a:p>
            <a:pPr marL="400050" lvl="1" indent="0" eaLnBrk="1" hangingPunct="1">
              <a:buFont typeface="Arial" charset="0"/>
              <a:buNone/>
            </a:pPr>
            <a:r>
              <a:rPr lang="en-US" b="1" dirty="0">
                <a:latin typeface="Calibri" charset="0"/>
              </a:rPr>
              <a:t>The Rational Unified Process (RUP) is an iterative software development process framework created by the Rational Software Corporation, a division of IBM since 2003. </a:t>
            </a:r>
          </a:p>
          <a:p>
            <a:pPr marL="400050" lvl="1" indent="0" eaLnBrk="1" hangingPunct="1">
              <a:buFont typeface="Arial" charset="0"/>
              <a:buNone/>
            </a:pPr>
            <a:endParaRPr lang="en-US" b="1" dirty="0">
              <a:latin typeface="Calibri" charset="0"/>
            </a:endParaRPr>
          </a:p>
          <a:p>
            <a:pPr marL="400050" lvl="1" indent="0" eaLnBrk="1" hangingPunct="1">
              <a:buFont typeface="Arial" charset="0"/>
              <a:buNone/>
            </a:pPr>
            <a:r>
              <a:rPr lang="en-US" b="1" dirty="0">
                <a:latin typeface="Calibri" charset="0"/>
              </a:rPr>
              <a:t>RUP is not a single concrete prescriptive process, but rather an adaptable process framework, intended to be tailored by the development organizations and software project teams that will select the elements of the process that are appropriate for their needs.</a:t>
            </a:r>
            <a:endParaRPr lang="fr-CA" b="1">
              <a:latin typeface="Calibri" charset="0"/>
            </a:endParaRPr>
          </a:p>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4</a:t>
            </a:fld>
            <a:endParaRPr lang="en-US"/>
          </a:p>
        </p:txBody>
      </p:sp>
    </p:spTree>
    <p:extLst>
      <p:ext uri="{BB962C8B-B14F-4D97-AF65-F5344CB8AC3E}">
        <p14:creationId xmlns:p14="http://schemas.microsoft.com/office/powerpoint/2010/main" val="40356241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Font typeface="Arial" charset="0"/>
              <a:buNone/>
            </a:pPr>
            <a:r>
              <a:rPr lang="en-US" sz="2800" dirty="0">
                <a:latin typeface="Calibri" charset="0"/>
              </a:rPr>
              <a:t>The goal of analysis and design is to show how the system will be realized. </a:t>
            </a:r>
            <a:r>
              <a:rPr lang="fr-CA" sz="2800" dirty="0">
                <a:latin typeface="Calibri" charset="0"/>
              </a:rPr>
              <a:t>The </a:t>
            </a:r>
            <a:r>
              <a:rPr lang="fr-CA" sz="2800" dirty="0" err="1">
                <a:latin typeface="Calibri" charset="0"/>
              </a:rPr>
              <a:t>aim</a:t>
            </a:r>
            <a:r>
              <a:rPr lang="fr-CA" sz="2800" dirty="0">
                <a:latin typeface="Calibri" charset="0"/>
              </a:rPr>
              <a:t> </a:t>
            </a:r>
            <a:r>
              <a:rPr lang="fr-CA" sz="2800" dirty="0" err="1">
                <a:latin typeface="Calibri" charset="0"/>
              </a:rPr>
              <a:t>is</a:t>
            </a:r>
            <a:r>
              <a:rPr lang="fr-CA" sz="2800" dirty="0">
                <a:latin typeface="Calibri" charset="0"/>
              </a:rPr>
              <a:t> to </a:t>
            </a:r>
            <a:r>
              <a:rPr lang="fr-CA" sz="2800" dirty="0" err="1">
                <a:latin typeface="Calibri" charset="0"/>
              </a:rPr>
              <a:t>build</a:t>
            </a:r>
            <a:r>
              <a:rPr lang="fr-CA" sz="2800" dirty="0">
                <a:latin typeface="Calibri" charset="0"/>
              </a:rPr>
              <a:t> a system </a:t>
            </a:r>
            <a:r>
              <a:rPr lang="fr-CA" sz="2800" dirty="0" err="1">
                <a:latin typeface="Calibri" charset="0"/>
              </a:rPr>
              <a:t>that</a:t>
            </a:r>
            <a:r>
              <a:rPr lang="fr-CA" sz="2800" dirty="0">
                <a:latin typeface="Calibri" charset="0"/>
              </a:rPr>
              <a:t>:</a:t>
            </a:r>
          </a:p>
          <a:p>
            <a:pPr marL="0" indent="0" eaLnBrk="1" hangingPunct="1">
              <a:buFont typeface="Arial" charset="0"/>
              <a:buNone/>
            </a:pPr>
            <a:endParaRPr lang="en-US" sz="2800" dirty="0">
              <a:latin typeface="Calibri" charset="0"/>
            </a:endParaRPr>
          </a:p>
          <a:p>
            <a:pPr lvl="1" eaLnBrk="1" hangingPunct="1"/>
            <a:r>
              <a:rPr lang="en-US" sz="2400" b="1" dirty="0">
                <a:latin typeface="Calibri" charset="0"/>
              </a:rPr>
              <a:t>Performs</a:t>
            </a:r>
            <a:r>
              <a:rPr lang="en-US" sz="2400" dirty="0">
                <a:latin typeface="Calibri" charset="0"/>
              </a:rPr>
              <a:t>—in a specific implementation environment—the tasks and functions specified in the use-case descriptions.</a:t>
            </a:r>
            <a:endParaRPr lang="fr-CA" sz="2400" dirty="0">
              <a:latin typeface="Calibri" charset="0"/>
            </a:endParaRPr>
          </a:p>
          <a:p>
            <a:pPr lvl="1" eaLnBrk="1" hangingPunct="1"/>
            <a:r>
              <a:rPr lang="fr-CA" sz="2400" dirty="0" err="1">
                <a:latin typeface="Calibri" charset="0"/>
              </a:rPr>
              <a:t>Fulfills</a:t>
            </a:r>
            <a:r>
              <a:rPr lang="fr-CA" sz="2400" dirty="0">
                <a:latin typeface="Calibri" charset="0"/>
              </a:rPr>
              <a:t> all </a:t>
            </a:r>
            <a:r>
              <a:rPr lang="fr-CA" sz="2400" dirty="0" err="1">
                <a:latin typeface="Calibri" charset="0"/>
              </a:rPr>
              <a:t>its</a:t>
            </a:r>
            <a:r>
              <a:rPr lang="fr-CA" sz="2400" dirty="0">
                <a:latin typeface="Calibri" charset="0"/>
              </a:rPr>
              <a:t> </a:t>
            </a:r>
            <a:r>
              <a:rPr lang="fr-CA" sz="2400" b="1" dirty="0" err="1">
                <a:latin typeface="Calibri" charset="0"/>
              </a:rPr>
              <a:t>requirements</a:t>
            </a:r>
            <a:r>
              <a:rPr lang="fr-CA" sz="2400" dirty="0">
                <a:latin typeface="Calibri" charset="0"/>
              </a:rPr>
              <a:t>.</a:t>
            </a:r>
            <a:endParaRPr lang="en-US" sz="2400" dirty="0">
              <a:latin typeface="Calibri" charset="0"/>
            </a:endParaRPr>
          </a:p>
          <a:p>
            <a:pPr lvl="1" eaLnBrk="1" hangingPunct="1"/>
            <a:r>
              <a:rPr lang="en-US" sz="2400" dirty="0">
                <a:latin typeface="Calibri" charset="0"/>
              </a:rPr>
              <a:t>Is </a:t>
            </a:r>
            <a:r>
              <a:rPr lang="en-US" sz="2400" b="1" dirty="0">
                <a:latin typeface="Calibri" charset="0"/>
              </a:rPr>
              <a:t>easy to change </a:t>
            </a:r>
            <a:r>
              <a:rPr lang="en-US" sz="2400" dirty="0">
                <a:latin typeface="Calibri" charset="0"/>
              </a:rPr>
              <a:t>when functional requirements change.</a:t>
            </a:r>
          </a:p>
          <a:p>
            <a:pPr lvl="1" eaLnBrk="1" hangingPunct="1"/>
            <a:endParaRPr lang="en-US" sz="2400" dirty="0">
              <a:latin typeface="Calibri" charset="0"/>
            </a:endParaRPr>
          </a:p>
          <a:p>
            <a:pPr marL="0" indent="0" eaLnBrk="1" hangingPunct="1">
              <a:buFont typeface="Arial" charset="0"/>
              <a:buNone/>
            </a:pPr>
            <a:r>
              <a:rPr lang="en-US" sz="2800" dirty="0">
                <a:latin typeface="Calibri" charset="0"/>
              </a:rPr>
              <a:t>Design results in a design model and analysis optionally an analysis model. </a:t>
            </a:r>
          </a:p>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27</a:t>
            </a:fld>
            <a:endParaRPr lang="en-US"/>
          </a:p>
        </p:txBody>
      </p:sp>
    </p:spTree>
    <p:extLst>
      <p:ext uri="{BB962C8B-B14F-4D97-AF65-F5344CB8AC3E}">
        <p14:creationId xmlns:p14="http://schemas.microsoft.com/office/powerpoint/2010/main" val="1405280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00050" lvl="1" indent="0" eaLnBrk="1" hangingPunct="1">
              <a:buFont typeface="Arial" charset="0"/>
              <a:buNone/>
            </a:pPr>
            <a:r>
              <a:rPr lang="en-CA" sz="3200" dirty="0">
                <a:latin typeface="Calibri" charset="0"/>
              </a:rPr>
              <a:t>A description of </a:t>
            </a:r>
            <a:r>
              <a:rPr lang="en-CA" sz="3200" b="1" i="1" dirty="0">
                <a:latin typeface="Calibri" charset="0"/>
              </a:rPr>
              <a:t>what</a:t>
            </a:r>
            <a:r>
              <a:rPr lang="en-CA" sz="3200" b="1" dirty="0">
                <a:latin typeface="Calibri" charset="0"/>
              </a:rPr>
              <a:t> the system is functionally required to do</a:t>
            </a:r>
            <a:r>
              <a:rPr lang="en-CA" sz="3200" dirty="0">
                <a:latin typeface="Calibri" charset="0"/>
              </a:rPr>
              <a:t>, in the form of a conceptual model. </a:t>
            </a:r>
          </a:p>
          <a:p>
            <a:pPr marL="400050" lvl="1" indent="0" eaLnBrk="1" hangingPunct="1">
              <a:buFont typeface="Arial" charset="0"/>
              <a:buNone/>
            </a:pPr>
            <a:endParaRPr lang="en-CA" sz="3200" dirty="0">
              <a:latin typeface="Calibri" charset="0"/>
            </a:endParaRPr>
          </a:p>
          <a:p>
            <a:pPr marL="400050" lvl="1" indent="0" eaLnBrk="1" hangingPunct="1">
              <a:buFont typeface="Arial" charset="0"/>
              <a:buNone/>
            </a:pPr>
            <a:r>
              <a:rPr lang="en-CA" sz="3200" dirty="0">
                <a:latin typeface="Calibri" charset="0"/>
              </a:rPr>
              <a:t>Typically presented as </a:t>
            </a:r>
            <a:r>
              <a:rPr lang="en-CA" sz="3200" b="1" dirty="0">
                <a:latin typeface="Calibri" charset="0"/>
              </a:rPr>
              <a:t>a set of use cases, one or more UML class diagrams</a:t>
            </a:r>
            <a:r>
              <a:rPr lang="en-CA" sz="3200" dirty="0">
                <a:latin typeface="Calibri" charset="0"/>
              </a:rPr>
              <a:t>, and a number of interaction diagrams. </a:t>
            </a:r>
          </a:p>
          <a:p>
            <a:pPr marL="400050" lvl="1" indent="0" eaLnBrk="1" hangingPunct="1">
              <a:buFont typeface="Arial" charset="0"/>
              <a:buNone/>
            </a:pPr>
            <a:endParaRPr lang="en-CA" sz="3200" dirty="0">
              <a:latin typeface="Calibri" charset="0"/>
            </a:endParaRPr>
          </a:p>
          <a:p>
            <a:pPr marL="400050" lvl="1" indent="0" eaLnBrk="1" hangingPunct="1">
              <a:buFont typeface="Arial" charset="0"/>
              <a:buNone/>
            </a:pPr>
            <a:r>
              <a:rPr lang="en-CA" sz="3200" dirty="0">
                <a:latin typeface="Calibri" charset="0"/>
              </a:rPr>
              <a:t>It may also include some kind of user interface mock-up.</a:t>
            </a:r>
          </a:p>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28</a:t>
            </a:fld>
            <a:endParaRPr lang="en-US"/>
          </a:p>
        </p:txBody>
      </p:sp>
    </p:spTree>
    <p:extLst>
      <p:ext uri="{BB962C8B-B14F-4D97-AF65-F5344CB8AC3E}">
        <p14:creationId xmlns:p14="http://schemas.microsoft.com/office/powerpoint/2010/main" val="3726902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00050" lvl="1" indent="0" eaLnBrk="1" hangingPunct="1">
              <a:lnSpc>
                <a:spcPct val="90000"/>
              </a:lnSpc>
              <a:buFont typeface="Arial" charset="0"/>
              <a:buNone/>
            </a:pPr>
            <a:r>
              <a:rPr lang="en-US" sz="2400" dirty="0">
                <a:latin typeface="Calibri" charset="0"/>
              </a:rPr>
              <a:t>The design model serves as an </a:t>
            </a:r>
            <a:r>
              <a:rPr lang="en-US" sz="2400" b="1" dirty="0">
                <a:latin typeface="Calibri" charset="0"/>
              </a:rPr>
              <a:t>abstraction of the source code;</a:t>
            </a:r>
            <a:r>
              <a:rPr lang="en-US" sz="2400" dirty="0">
                <a:latin typeface="Calibri" charset="0"/>
              </a:rPr>
              <a:t> that is, the design model acts as a 'blueprint' for the source code.</a:t>
            </a:r>
          </a:p>
          <a:p>
            <a:pPr marL="400050" lvl="1" indent="0" eaLnBrk="1" hangingPunct="1">
              <a:lnSpc>
                <a:spcPct val="90000"/>
              </a:lnSpc>
              <a:buFont typeface="Arial" charset="0"/>
              <a:buNone/>
            </a:pPr>
            <a:endParaRPr lang="en-US" sz="2400" dirty="0">
              <a:latin typeface="Calibri" charset="0"/>
            </a:endParaRPr>
          </a:p>
          <a:p>
            <a:pPr marL="400050" lvl="1" indent="0" eaLnBrk="1" hangingPunct="1">
              <a:lnSpc>
                <a:spcPct val="90000"/>
              </a:lnSpc>
              <a:buFont typeface="Arial" charset="0"/>
              <a:buNone/>
            </a:pPr>
            <a:r>
              <a:rPr lang="en-US" sz="2400" dirty="0">
                <a:latin typeface="Calibri" charset="0"/>
              </a:rPr>
              <a:t>The design model consists of </a:t>
            </a:r>
            <a:r>
              <a:rPr lang="en-US" sz="2400" b="1" dirty="0">
                <a:latin typeface="Calibri" charset="0"/>
              </a:rPr>
              <a:t>design classes structured into packages and subsystems with well-defined interfaces</a:t>
            </a:r>
            <a:r>
              <a:rPr lang="en-US" sz="2400" dirty="0">
                <a:latin typeface="Calibri" charset="0"/>
              </a:rPr>
              <a:t>, representing what will become components in the implementation. </a:t>
            </a:r>
          </a:p>
          <a:p>
            <a:pPr marL="400050" lvl="1" indent="0" eaLnBrk="1" hangingPunct="1">
              <a:lnSpc>
                <a:spcPct val="90000"/>
              </a:lnSpc>
              <a:buFont typeface="Arial" charset="0"/>
              <a:buNone/>
            </a:pPr>
            <a:endParaRPr lang="en-US" sz="2400" dirty="0">
              <a:latin typeface="Calibri" charset="0"/>
            </a:endParaRPr>
          </a:p>
          <a:p>
            <a:pPr marL="400050" lvl="1" indent="0" eaLnBrk="1" hangingPunct="1">
              <a:lnSpc>
                <a:spcPct val="90000"/>
              </a:lnSpc>
              <a:buFont typeface="Arial" charset="0"/>
              <a:buNone/>
            </a:pPr>
            <a:r>
              <a:rPr lang="en-US" sz="2400" dirty="0">
                <a:latin typeface="Calibri" charset="0"/>
              </a:rPr>
              <a:t>It also contains descriptions of </a:t>
            </a:r>
            <a:r>
              <a:rPr lang="en-US" sz="2400" b="1" dirty="0">
                <a:latin typeface="Calibri" charset="0"/>
              </a:rPr>
              <a:t>how objects of these design classes collaborate</a:t>
            </a:r>
            <a:r>
              <a:rPr lang="en-US" sz="2400" dirty="0">
                <a:latin typeface="Calibri" charset="0"/>
              </a:rPr>
              <a:t> to perform use cases.</a:t>
            </a:r>
            <a:endParaRPr lang="fr-CA" sz="2400"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29</a:t>
            </a:fld>
            <a:endParaRPr lang="en-US"/>
          </a:p>
        </p:txBody>
      </p:sp>
    </p:spTree>
    <p:extLst>
      <p:ext uri="{BB962C8B-B14F-4D97-AF65-F5344CB8AC3E}">
        <p14:creationId xmlns:p14="http://schemas.microsoft.com/office/powerpoint/2010/main" val="15583257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Font typeface="Arial" charset="0"/>
              <a:buNone/>
            </a:pPr>
            <a:r>
              <a:rPr lang="en-US" dirty="0">
                <a:latin typeface="Calibri" charset="0"/>
              </a:rPr>
              <a:t>The purposes of implementation are </a:t>
            </a:r>
          </a:p>
          <a:p>
            <a:pPr lvl="1" eaLnBrk="1" hangingPunct="1"/>
            <a:r>
              <a:rPr lang="en-US" dirty="0">
                <a:latin typeface="Calibri" charset="0"/>
              </a:rPr>
              <a:t>To define the organization of the code, in terms of implementation subsystems organized in layers.</a:t>
            </a:r>
          </a:p>
          <a:p>
            <a:pPr lvl="1" eaLnBrk="1" hangingPunct="1"/>
            <a:r>
              <a:rPr lang="en-US" dirty="0">
                <a:latin typeface="Calibri" charset="0"/>
              </a:rPr>
              <a:t>To implement classes and objects in terms of components (source files, binaries, </a:t>
            </a:r>
            <a:r>
              <a:rPr lang="en-US" dirty="0" err="1">
                <a:latin typeface="Calibri" charset="0"/>
              </a:rPr>
              <a:t>executables</a:t>
            </a:r>
            <a:r>
              <a:rPr lang="en-US" dirty="0">
                <a:latin typeface="Calibri" charset="0"/>
              </a:rPr>
              <a:t>, and others).</a:t>
            </a:r>
          </a:p>
          <a:p>
            <a:pPr lvl="1" eaLnBrk="1" hangingPunct="1"/>
            <a:r>
              <a:rPr lang="en-US" dirty="0">
                <a:latin typeface="Calibri" charset="0"/>
              </a:rPr>
              <a:t>To test the developed components as units.</a:t>
            </a:r>
          </a:p>
          <a:p>
            <a:pPr lvl="1" eaLnBrk="1" hangingPunct="1"/>
            <a:r>
              <a:rPr lang="en-US" dirty="0">
                <a:latin typeface="Calibri" charset="0"/>
              </a:rPr>
              <a:t>To integrate the results produced by individual implementers (or teams), into an executable system.</a:t>
            </a:r>
          </a:p>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30</a:t>
            </a:fld>
            <a:endParaRPr lang="en-US"/>
          </a:p>
        </p:txBody>
      </p:sp>
    </p:spTree>
    <p:extLst>
      <p:ext uri="{BB962C8B-B14F-4D97-AF65-F5344CB8AC3E}">
        <p14:creationId xmlns:p14="http://schemas.microsoft.com/office/powerpoint/2010/main" val="4011754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Font typeface="Arial" charset="0"/>
              <a:buNone/>
            </a:pPr>
            <a:r>
              <a:rPr lang="en-US" dirty="0">
                <a:latin typeface="Calibri" charset="0"/>
              </a:rPr>
              <a:t>Systems are realized through implementation of components. </a:t>
            </a:r>
          </a:p>
          <a:p>
            <a:pPr marL="0" indent="0" eaLnBrk="1" hangingPunct="1">
              <a:buFont typeface="Arial" charset="0"/>
              <a:buNone/>
            </a:pPr>
            <a:r>
              <a:rPr lang="en-US" dirty="0">
                <a:latin typeface="Calibri" charset="0"/>
              </a:rPr>
              <a:t>This process describes: </a:t>
            </a:r>
          </a:p>
          <a:p>
            <a:pPr marL="400050" lvl="1" indent="0" eaLnBrk="1" hangingPunct="1">
              <a:buFont typeface="Arial" charset="0"/>
              <a:buNone/>
            </a:pPr>
            <a:r>
              <a:rPr lang="en-US" b="1" dirty="0">
                <a:latin typeface="Calibri" charset="0"/>
              </a:rPr>
              <a:t>How to reuse existing components </a:t>
            </a:r>
          </a:p>
          <a:p>
            <a:pPr marL="400050" lvl="1" indent="0" eaLnBrk="1" hangingPunct="1">
              <a:buFont typeface="Arial" charset="0"/>
              <a:buNone/>
            </a:pPr>
            <a:r>
              <a:rPr lang="en-US" b="1" dirty="0">
                <a:latin typeface="Calibri" charset="0"/>
              </a:rPr>
              <a:t>Implement new components with well defined responsibility</a:t>
            </a:r>
          </a:p>
          <a:p>
            <a:pPr marL="400050" lvl="1" indent="0" eaLnBrk="1" hangingPunct="1">
              <a:buFont typeface="Arial" charset="0"/>
              <a:buNone/>
            </a:pPr>
            <a:r>
              <a:rPr lang="en-US" b="1" dirty="0">
                <a:latin typeface="Calibri" charset="0"/>
              </a:rPr>
              <a:t>Make the system easier to maintain</a:t>
            </a:r>
          </a:p>
          <a:p>
            <a:pPr marL="400050" lvl="1" indent="0" eaLnBrk="1" hangingPunct="1">
              <a:buFont typeface="Arial" charset="0"/>
              <a:buNone/>
            </a:pPr>
            <a:r>
              <a:rPr lang="en-US" b="1" dirty="0">
                <a:latin typeface="Calibri" charset="0"/>
              </a:rPr>
              <a:t>Increase the possibilities for reuse</a:t>
            </a:r>
            <a:endParaRPr lang="fr-CA" b="1"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31</a:t>
            </a:fld>
            <a:endParaRPr lang="en-US"/>
          </a:p>
        </p:txBody>
      </p:sp>
    </p:spTree>
    <p:extLst>
      <p:ext uri="{BB962C8B-B14F-4D97-AF65-F5344CB8AC3E}">
        <p14:creationId xmlns:p14="http://schemas.microsoft.com/office/powerpoint/2010/main" val="2744671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lnSpc>
                <a:spcPct val="90000"/>
              </a:lnSpc>
              <a:buFont typeface="Arial" charset="0"/>
              <a:buNone/>
              <a:defRPr/>
            </a:pPr>
            <a:r>
              <a:rPr lang="en-US" sz="2800" dirty="0">
                <a:latin typeface="Calibri" charset="0"/>
              </a:rPr>
              <a:t>The purposes of the Test discipline are: </a:t>
            </a:r>
          </a:p>
          <a:p>
            <a:pPr lvl="1" eaLnBrk="1" hangingPunct="1">
              <a:lnSpc>
                <a:spcPct val="90000"/>
              </a:lnSpc>
              <a:defRPr/>
            </a:pPr>
            <a:r>
              <a:rPr lang="en-US" sz="2400" dirty="0">
                <a:latin typeface="Calibri" charset="0"/>
              </a:rPr>
              <a:t>To verify the interaction between objects.</a:t>
            </a:r>
          </a:p>
          <a:p>
            <a:pPr lvl="1" eaLnBrk="1" hangingPunct="1">
              <a:lnSpc>
                <a:spcPct val="90000"/>
              </a:lnSpc>
              <a:defRPr/>
            </a:pPr>
            <a:r>
              <a:rPr lang="en-US" sz="2400" dirty="0">
                <a:latin typeface="Calibri" charset="0"/>
              </a:rPr>
              <a:t>To verify the proper integration of all components of the software.</a:t>
            </a:r>
          </a:p>
          <a:p>
            <a:pPr lvl="1" eaLnBrk="1" hangingPunct="1">
              <a:lnSpc>
                <a:spcPct val="90000"/>
              </a:lnSpc>
              <a:defRPr/>
            </a:pPr>
            <a:r>
              <a:rPr lang="en-US" sz="2400" dirty="0">
                <a:latin typeface="Calibri" charset="0"/>
              </a:rPr>
              <a:t>To verify that all requirements have been correctly implemented.</a:t>
            </a:r>
          </a:p>
          <a:p>
            <a:pPr lvl="1" eaLnBrk="1" hangingPunct="1">
              <a:lnSpc>
                <a:spcPct val="90000"/>
              </a:lnSpc>
              <a:defRPr/>
            </a:pPr>
            <a:r>
              <a:rPr lang="en-US" sz="2400" dirty="0">
                <a:latin typeface="Calibri" charset="0"/>
              </a:rPr>
              <a:t>To identify and ensure that defects are addressed prior to the deployment of the software</a:t>
            </a:r>
          </a:p>
          <a:p>
            <a:pPr lvl="1" eaLnBrk="1" hangingPunct="1">
              <a:lnSpc>
                <a:spcPct val="90000"/>
              </a:lnSpc>
              <a:defRPr/>
            </a:pPr>
            <a:r>
              <a:rPr lang="en-US" sz="2400" dirty="0">
                <a:latin typeface="Calibri" charset="0"/>
              </a:rPr>
              <a:t>Ensure that all the defects are fixed, retested and closed.</a:t>
            </a:r>
          </a:p>
          <a:p>
            <a:pPr marL="0" indent="0" eaLnBrk="1" hangingPunct="1">
              <a:lnSpc>
                <a:spcPct val="90000"/>
              </a:lnSpc>
              <a:buFont typeface="Arial" charset="0"/>
              <a:buNone/>
              <a:defRPr/>
            </a:pPr>
            <a:r>
              <a:rPr lang="en-US" sz="2800" dirty="0">
                <a:latin typeface="Calibri" charset="0"/>
              </a:rPr>
              <a:t>The Rational Unified Process proposes an iterative approach: </a:t>
            </a:r>
          </a:p>
          <a:p>
            <a:pPr marL="400050" lvl="1" indent="0" eaLnBrk="1" hangingPunct="1">
              <a:lnSpc>
                <a:spcPct val="90000"/>
              </a:lnSpc>
              <a:buFont typeface="Arial" charset="0"/>
              <a:buNone/>
              <a:defRPr/>
            </a:pPr>
            <a:r>
              <a:rPr lang="en-US" sz="2400" dirty="0">
                <a:latin typeface="Calibri" charset="0"/>
              </a:rPr>
              <a:t>test throughout the project, find defects as early as possible, reducing the cost of fixing defects. </a:t>
            </a:r>
            <a:endParaRPr lang="fr-CA" sz="2400"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32</a:t>
            </a:fld>
            <a:endParaRPr lang="en-US"/>
          </a:p>
        </p:txBody>
      </p:sp>
    </p:spTree>
    <p:extLst>
      <p:ext uri="{BB962C8B-B14F-4D97-AF65-F5344CB8AC3E}">
        <p14:creationId xmlns:p14="http://schemas.microsoft.com/office/powerpoint/2010/main" val="3834011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00050" lvl="1" indent="0" eaLnBrk="1" hangingPunct="1">
              <a:buFont typeface="Arial" charset="0"/>
              <a:buNone/>
            </a:pPr>
            <a:r>
              <a:rPr lang="en-US" sz="3200" dirty="0">
                <a:latin typeface="Calibri" charset="0"/>
              </a:rPr>
              <a:t>The purpose of deployment is to successfully produce product releases, and deliver the software to its end users.</a:t>
            </a:r>
          </a:p>
          <a:p>
            <a:pPr marL="400050" lvl="1" indent="0" eaLnBrk="1" hangingPunct="1">
              <a:buFont typeface="Arial" charset="0"/>
              <a:buNone/>
            </a:pPr>
            <a:r>
              <a:rPr lang="en-US" sz="3200" dirty="0">
                <a:latin typeface="Calibri" charset="0"/>
              </a:rPr>
              <a:t> </a:t>
            </a:r>
          </a:p>
          <a:p>
            <a:pPr marL="400050" lvl="1" indent="0" eaLnBrk="1" hangingPunct="1">
              <a:buFont typeface="Arial" charset="0"/>
              <a:buNone/>
            </a:pPr>
            <a:r>
              <a:rPr lang="en-US" sz="3200" dirty="0">
                <a:latin typeface="Calibri" charset="0"/>
              </a:rPr>
              <a:t> Although deployment activities are mostly centered around the transition phase, many of the activities need to be included in earlier phases to prepare for deployment at the end of the construction</a:t>
            </a:r>
            <a:endParaRPr lang="fr-CA" sz="3200"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33</a:t>
            </a:fld>
            <a:endParaRPr lang="en-US"/>
          </a:p>
        </p:txBody>
      </p:sp>
    </p:spTree>
    <p:extLst>
      <p:ext uri="{BB962C8B-B14F-4D97-AF65-F5344CB8AC3E}">
        <p14:creationId xmlns:p14="http://schemas.microsoft.com/office/powerpoint/2010/main" val="26523055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B0A3E4-420D-554A-B625-6F3B3328BBE2}" type="slidenum">
              <a:rPr lang="en-US" smtClean="0"/>
              <a:t>34</a:t>
            </a:fld>
            <a:endParaRPr lang="en-US"/>
          </a:p>
        </p:txBody>
      </p:sp>
    </p:spTree>
    <p:extLst>
      <p:ext uri="{BB962C8B-B14F-4D97-AF65-F5344CB8AC3E}">
        <p14:creationId xmlns:p14="http://schemas.microsoft.com/office/powerpoint/2010/main" val="5002342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defRPr/>
            </a:pPr>
            <a:r>
              <a:rPr lang="en-US" dirty="0">
                <a:ea typeface="+mn-ea"/>
              </a:rPr>
              <a:t>The environment discipline focuses on the activities necessary to configure the process for a project. It describes the activities required to develop the guidelines in support of a project. </a:t>
            </a:r>
          </a:p>
          <a:p>
            <a:pPr marL="457200" lvl="1" indent="0" eaLnBrk="1" hangingPunct="1">
              <a:lnSpc>
                <a:spcPct val="90000"/>
              </a:lnSpc>
              <a:buFont typeface="Arial" charset="0"/>
              <a:buNone/>
              <a:defRPr/>
            </a:pPr>
            <a:endParaRPr lang="en-US" dirty="0">
              <a:ea typeface="+mn-ea"/>
            </a:endParaRPr>
          </a:p>
          <a:p>
            <a:pPr lvl="1" eaLnBrk="1" hangingPunct="1">
              <a:lnSpc>
                <a:spcPct val="90000"/>
              </a:lnSpc>
              <a:defRPr/>
            </a:pPr>
            <a:r>
              <a:rPr lang="en-US" dirty="0">
                <a:ea typeface="+mn-ea"/>
              </a:rPr>
              <a:t>If the users of RUP do not understand that RUP is a process framework, they may perceive it as a weighty and expensive process. However a key concept within RUP was that the RUP process could and often should itself be refined. </a:t>
            </a:r>
          </a:p>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35</a:t>
            </a:fld>
            <a:endParaRPr lang="en-US"/>
          </a:p>
        </p:txBody>
      </p:sp>
    </p:spTree>
    <p:extLst>
      <p:ext uri="{BB962C8B-B14F-4D97-AF65-F5344CB8AC3E}">
        <p14:creationId xmlns:p14="http://schemas.microsoft.com/office/powerpoint/2010/main" val="12763955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lnSpc>
                <a:spcPct val="90000"/>
              </a:lnSpc>
              <a:buFont typeface="Arial" charset="0"/>
              <a:buNone/>
            </a:pPr>
            <a:r>
              <a:rPr lang="en-US" dirty="0">
                <a:latin typeface="Calibri" charset="0"/>
              </a:rPr>
              <a:t>The Change Management discipline in RUP deals with three specific areas: </a:t>
            </a:r>
          </a:p>
          <a:p>
            <a:pPr lvl="1" eaLnBrk="1" hangingPunct="1">
              <a:lnSpc>
                <a:spcPct val="90000"/>
              </a:lnSpc>
            </a:pPr>
            <a:r>
              <a:rPr lang="en-US" dirty="0">
                <a:latin typeface="Calibri" charset="0"/>
              </a:rPr>
              <a:t>Configuration management: Configuration management is responsible for the systematic structuring of the products. </a:t>
            </a:r>
          </a:p>
          <a:p>
            <a:pPr lvl="1" eaLnBrk="1" hangingPunct="1">
              <a:lnSpc>
                <a:spcPct val="90000"/>
              </a:lnSpc>
            </a:pPr>
            <a:r>
              <a:rPr lang="en-US" dirty="0">
                <a:latin typeface="Calibri" charset="0"/>
              </a:rPr>
              <a:t>Change request management: During the system development process many artifacts with several versions exist. </a:t>
            </a:r>
          </a:p>
          <a:p>
            <a:pPr lvl="1" eaLnBrk="1" hangingPunct="1">
              <a:lnSpc>
                <a:spcPct val="90000"/>
              </a:lnSpc>
            </a:pPr>
            <a:r>
              <a:rPr lang="en-US" dirty="0">
                <a:latin typeface="Calibri" charset="0"/>
              </a:rPr>
              <a:t>Status and measurement management: Change requests have states such as new, logged, approved, assigned and complete..</a:t>
            </a:r>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36</a:t>
            </a:fld>
            <a:endParaRPr lang="en-US"/>
          </a:p>
        </p:txBody>
      </p:sp>
    </p:spTree>
    <p:extLst>
      <p:ext uri="{BB962C8B-B14F-4D97-AF65-F5344CB8AC3E}">
        <p14:creationId xmlns:p14="http://schemas.microsoft.com/office/powerpoint/2010/main" val="745249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00050" lvl="1" indent="0" eaLnBrk="1" hangingPunct="1">
              <a:buFont typeface="Arial" charset="0"/>
              <a:buNone/>
            </a:pPr>
            <a:r>
              <a:rPr lang="en-US" sz="2400" b="1" dirty="0">
                <a:latin typeface="Calibri" charset="0"/>
              </a:rPr>
              <a:t>Develop iteratively, with risk as the primary iteration driver</a:t>
            </a:r>
            <a:endParaRPr lang="fr-CA" sz="2400" b="1" dirty="0">
              <a:latin typeface="Calibri" charset="0"/>
            </a:endParaRPr>
          </a:p>
          <a:p>
            <a:pPr marL="400050" lvl="1" indent="0" eaLnBrk="1" hangingPunct="1">
              <a:buFont typeface="Arial" charset="0"/>
              <a:buNone/>
            </a:pPr>
            <a:r>
              <a:rPr lang="fr-CA" sz="2400" b="1" dirty="0">
                <a:latin typeface="Calibri" charset="0"/>
              </a:rPr>
              <a:t>Manage </a:t>
            </a:r>
            <a:r>
              <a:rPr lang="fr-CA" sz="2400" b="1" dirty="0" err="1">
                <a:latin typeface="Calibri" charset="0"/>
              </a:rPr>
              <a:t>requirements</a:t>
            </a:r>
            <a:endParaRPr lang="fr-CA" sz="2400" b="1" dirty="0">
              <a:latin typeface="Calibri" charset="0"/>
            </a:endParaRPr>
          </a:p>
          <a:p>
            <a:pPr marL="400050" lvl="1" indent="0" eaLnBrk="1" hangingPunct="1">
              <a:buFont typeface="Arial" charset="0"/>
              <a:buNone/>
            </a:pPr>
            <a:r>
              <a:rPr lang="fr-CA" sz="2400" b="1" dirty="0" err="1">
                <a:latin typeface="Calibri" charset="0"/>
              </a:rPr>
              <a:t>Employ</a:t>
            </a:r>
            <a:r>
              <a:rPr lang="fr-CA" sz="2400" b="1" dirty="0">
                <a:latin typeface="Calibri" charset="0"/>
              </a:rPr>
              <a:t> a component-</a:t>
            </a:r>
            <a:r>
              <a:rPr lang="fr-CA" sz="2400" b="1" dirty="0" err="1">
                <a:latin typeface="Calibri" charset="0"/>
              </a:rPr>
              <a:t>based</a:t>
            </a:r>
            <a:r>
              <a:rPr lang="fr-CA" sz="2400" b="1" dirty="0">
                <a:latin typeface="Calibri" charset="0"/>
              </a:rPr>
              <a:t> architecture</a:t>
            </a:r>
          </a:p>
          <a:p>
            <a:pPr marL="400050" lvl="1" indent="0" eaLnBrk="1" hangingPunct="1">
              <a:buFont typeface="Arial" charset="0"/>
              <a:buNone/>
            </a:pPr>
            <a:r>
              <a:rPr lang="fr-CA" sz="2400" b="1" dirty="0">
                <a:latin typeface="Calibri" charset="0"/>
              </a:rPr>
              <a:t>Model software </a:t>
            </a:r>
            <a:r>
              <a:rPr lang="fr-CA" sz="2400" b="1" dirty="0" err="1">
                <a:latin typeface="Calibri" charset="0"/>
              </a:rPr>
              <a:t>visually</a:t>
            </a:r>
            <a:endParaRPr lang="fr-CA" sz="2400" b="1" dirty="0">
              <a:latin typeface="Calibri" charset="0"/>
            </a:endParaRPr>
          </a:p>
          <a:p>
            <a:pPr marL="400050" lvl="1" indent="0" eaLnBrk="1" hangingPunct="1">
              <a:buFont typeface="Arial" charset="0"/>
              <a:buNone/>
            </a:pPr>
            <a:r>
              <a:rPr lang="fr-CA" sz="2400" b="1" dirty="0" err="1">
                <a:latin typeface="Calibri" charset="0"/>
              </a:rPr>
              <a:t>Continuously</a:t>
            </a:r>
            <a:r>
              <a:rPr lang="fr-CA" sz="2400" b="1" dirty="0">
                <a:latin typeface="Calibri" charset="0"/>
              </a:rPr>
              <a:t> </a:t>
            </a:r>
            <a:r>
              <a:rPr lang="fr-CA" sz="2400" b="1" dirty="0" err="1">
                <a:latin typeface="Calibri" charset="0"/>
              </a:rPr>
              <a:t>verify</a:t>
            </a:r>
            <a:r>
              <a:rPr lang="fr-CA" sz="2400" b="1" dirty="0">
                <a:latin typeface="Calibri" charset="0"/>
              </a:rPr>
              <a:t> </a:t>
            </a:r>
            <a:r>
              <a:rPr lang="fr-CA" sz="2400" b="1" dirty="0" err="1">
                <a:latin typeface="Calibri" charset="0"/>
              </a:rPr>
              <a:t>quality</a:t>
            </a:r>
            <a:endParaRPr lang="fr-CA" sz="2400" b="1" dirty="0">
              <a:latin typeface="Calibri" charset="0"/>
            </a:endParaRPr>
          </a:p>
          <a:p>
            <a:pPr marL="400050" lvl="1" indent="0" eaLnBrk="1" hangingPunct="1">
              <a:buFont typeface="Arial" charset="0"/>
              <a:buNone/>
            </a:pPr>
            <a:r>
              <a:rPr lang="fr-CA" sz="2400" b="1" dirty="0">
                <a:latin typeface="Calibri" charset="0"/>
              </a:rPr>
              <a:t>Control changes</a:t>
            </a:r>
          </a:p>
          <a:p>
            <a:pPr marL="400050" lvl="1" indent="0" eaLnBrk="1" hangingPunct="1">
              <a:buFont typeface="Arial" charset="0"/>
              <a:buNone/>
            </a:pPr>
            <a:r>
              <a:rPr lang="fr-CA" sz="2400" b="1" dirty="0" err="1">
                <a:latin typeface="Calibri" charset="0"/>
              </a:rPr>
              <a:t>Customization</a:t>
            </a:r>
            <a:r>
              <a:rPr lang="fr-CA" sz="2400" b="1" dirty="0">
                <a:latin typeface="Calibri" charset="0"/>
              </a:rPr>
              <a:t> </a:t>
            </a:r>
          </a:p>
          <a:p>
            <a:pPr marL="400050" lvl="1" indent="0" eaLnBrk="1" hangingPunct="1">
              <a:buFont typeface="Arial" charset="0"/>
              <a:buNone/>
            </a:pPr>
            <a:r>
              <a:rPr lang="fr-CA" sz="2400" b="1" dirty="0" err="1">
                <a:latin typeface="Calibri" charset="0"/>
              </a:rPr>
              <a:t>verify</a:t>
            </a:r>
            <a:r>
              <a:rPr lang="fr-CA" sz="2400" b="1" dirty="0">
                <a:latin typeface="Calibri" charset="0"/>
              </a:rPr>
              <a:t> </a:t>
            </a:r>
            <a:r>
              <a:rPr lang="fr-CA" sz="2400" b="1" dirty="0" err="1">
                <a:latin typeface="Calibri" charset="0"/>
              </a:rPr>
              <a:t>quality</a:t>
            </a:r>
            <a:endParaRPr lang="fr-CA" sz="2400" b="1" dirty="0">
              <a:latin typeface="Calibri" charset="0"/>
            </a:endParaRPr>
          </a:p>
          <a:p>
            <a:pPr marL="400050" lvl="1" indent="0" eaLnBrk="1" hangingPunct="1">
              <a:buFont typeface="Arial" charset="0"/>
              <a:buNone/>
            </a:pPr>
            <a:r>
              <a:rPr lang="fr-CA" sz="2400" b="1" dirty="0">
                <a:latin typeface="Calibri" charset="0"/>
              </a:rPr>
              <a:t>Control changes</a:t>
            </a:r>
          </a:p>
          <a:p>
            <a:pPr marL="400050" lvl="1" indent="0" eaLnBrk="1" hangingPunct="1">
              <a:buFont typeface="Arial" charset="0"/>
              <a:buNone/>
            </a:pPr>
            <a:r>
              <a:rPr lang="fr-CA" sz="2400" b="1" dirty="0" err="1">
                <a:latin typeface="Calibri" charset="0"/>
              </a:rPr>
              <a:t>Customization</a:t>
            </a:r>
            <a:r>
              <a:rPr lang="fr-CA" sz="2400" b="1" dirty="0">
                <a:latin typeface="Calibri" charset="0"/>
              </a:rPr>
              <a:t> </a:t>
            </a:r>
          </a:p>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5</a:t>
            </a:fld>
            <a:endParaRPr lang="en-US"/>
          </a:p>
        </p:txBody>
      </p:sp>
    </p:spTree>
    <p:extLst>
      <p:ext uri="{BB962C8B-B14F-4D97-AF65-F5344CB8AC3E}">
        <p14:creationId xmlns:p14="http://schemas.microsoft.com/office/powerpoint/2010/main" val="37939950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lnSpc>
                <a:spcPct val="90000"/>
              </a:lnSpc>
              <a:buFont typeface="Arial" charset="0"/>
              <a:buNone/>
            </a:pPr>
            <a:r>
              <a:rPr lang="en-US" dirty="0">
                <a:latin typeface="Calibri" charset="0"/>
              </a:rPr>
              <a:t>The Change Management discipline in RUP deals with three specific areas: </a:t>
            </a:r>
          </a:p>
          <a:p>
            <a:pPr lvl="1" eaLnBrk="1" hangingPunct="1">
              <a:lnSpc>
                <a:spcPct val="90000"/>
              </a:lnSpc>
            </a:pPr>
            <a:r>
              <a:rPr lang="en-US" dirty="0">
                <a:latin typeface="Calibri" charset="0"/>
              </a:rPr>
              <a:t>Configuration management: Configuration management is responsible for the systematic structuring of the products. </a:t>
            </a:r>
          </a:p>
          <a:p>
            <a:pPr lvl="1" eaLnBrk="1" hangingPunct="1">
              <a:lnSpc>
                <a:spcPct val="90000"/>
              </a:lnSpc>
            </a:pPr>
            <a:r>
              <a:rPr lang="en-US" dirty="0">
                <a:latin typeface="Calibri" charset="0"/>
              </a:rPr>
              <a:t>Change request management: During the system development process many artifacts with several versions exist. </a:t>
            </a:r>
          </a:p>
          <a:p>
            <a:pPr lvl="1" eaLnBrk="1" hangingPunct="1">
              <a:lnSpc>
                <a:spcPct val="90000"/>
              </a:lnSpc>
            </a:pPr>
            <a:r>
              <a:rPr lang="en-US" dirty="0">
                <a:latin typeface="Calibri" charset="0"/>
              </a:rPr>
              <a:t>Status and measurement management: Change requests have states such as new, logged, approved, assigned and complete..</a:t>
            </a:r>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37</a:t>
            </a:fld>
            <a:endParaRPr lang="en-US"/>
          </a:p>
        </p:txBody>
      </p:sp>
    </p:spTree>
    <p:extLst>
      <p:ext uri="{BB962C8B-B14F-4D97-AF65-F5344CB8AC3E}">
        <p14:creationId xmlns:p14="http://schemas.microsoft.com/office/powerpoint/2010/main" val="41962422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00050" lvl="1" indent="0" eaLnBrk="1" hangingPunct="1">
              <a:lnSpc>
                <a:spcPct val="90000"/>
              </a:lnSpc>
              <a:buFont typeface="Arial" charset="0"/>
              <a:buNone/>
            </a:pPr>
            <a:r>
              <a:rPr lang="en-US" sz="2400" dirty="0">
                <a:latin typeface="Calibri" charset="0"/>
              </a:rPr>
              <a:t>The Project management discipline and project planning in the RUP occur at two levels. </a:t>
            </a:r>
            <a:endParaRPr lang="en-US" sz="2000" dirty="0">
              <a:latin typeface="Calibri" charset="0"/>
            </a:endParaRPr>
          </a:p>
          <a:p>
            <a:pPr marL="400050" lvl="1" indent="0" eaLnBrk="1" hangingPunct="1">
              <a:lnSpc>
                <a:spcPct val="90000"/>
              </a:lnSpc>
              <a:buFont typeface="Arial" charset="0"/>
              <a:buNone/>
            </a:pPr>
            <a:endParaRPr lang="en-US" sz="2000" dirty="0">
              <a:latin typeface="Calibri" charset="0"/>
            </a:endParaRPr>
          </a:p>
          <a:p>
            <a:pPr marL="800100" lvl="2" indent="0" eaLnBrk="1" hangingPunct="1">
              <a:lnSpc>
                <a:spcPct val="90000"/>
              </a:lnSpc>
              <a:buFont typeface="Arial" charset="0"/>
              <a:buNone/>
            </a:pPr>
            <a:r>
              <a:rPr lang="en-US" sz="1800" dirty="0">
                <a:latin typeface="Calibri" charset="0"/>
              </a:rPr>
              <a:t>There is a coarse-grained or </a:t>
            </a:r>
            <a:r>
              <a:rPr lang="en-US" sz="1800" b="1" dirty="0">
                <a:latin typeface="Calibri" charset="0"/>
              </a:rPr>
              <a:t>Phase</a:t>
            </a:r>
            <a:r>
              <a:rPr lang="en-US" sz="1800" dirty="0">
                <a:latin typeface="Calibri" charset="0"/>
              </a:rPr>
              <a:t> plan which describes the entire project, and a series of fine-grained or </a:t>
            </a:r>
            <a:r>
              <a:rPr lang="en-US" sz="1800" b="1" dirty="0">
                <a:latin typeface="Calibri" charset="0"/>
              </a:rPr>
              <a:t>Iteration</a:t>
            </a:r>
            <a:r>
              <a:rPr lang="en-US" sz="1800" dirty="0">
                <a:latin typeface="Calibri" charset="0"/>
              </a:rPr>
              <a:t> plans which describe the iterations. </a:t>
            </a:r>
          </a:p>
          <a:p>
            <a:pPr marL="800100" lvl="2" indent="0" eaLnBrk="1" hangingPunct="1">
              <a:lnSpc>
                <a:spcPct val="90000"/>
              </a:lnSpc>
              <a:buFont typeface="Arial" charset="0"/>
              <a:buNone/>
            </a:pPr>
            <a:endParaRPr lang="en-US" sz="1800" dirty="0">
              <a:latin typeface="Calibri" charset="0"/>
            </a:endParaRPr>
          </a:p>
          <a:p>
            <a:pPr marL="800100" lvl="2" indent="0" eaLnBrk="1" hangingPunct="1">
              <a:lnSpc>
                <a:spcPct val="90000"/>
              </a:lnSpc>
              <a:buFont typeface="Arial" charset="0"/>
              <a:buNone/>
            </a:pPr>
            <a:r>
              <a:rPr lang="en-US" sz="1800" dirty="0">
                <a:latin typeface="Calibri" charset="0"/>
              </a:rPr>
              <a:t>This discipline focuses mainly on the important aspects of an iterative development process: Risk management, Planning an iterative project through the lifecycle and for a particular iteration, and Monitoring progress of an iterative project, metrics. </a:t>
            </a:r>
          </a:p>
          <a:p>
            <a:pPr marL="800100" lvl="2" indent="0" eaLnBrk="1" hangingPunct="1">
              <a:lnSpc>
                <a:spcPct val="90000"/>
              </a:lnSpc>
              <a:buFont typeface="Arial" charset="0"/>
              <a:buNone/>
            </a:pPr>
            <a:endParaRPr lang="en-US" sz="1800" dirty="0">
              <a:latin typeface="Calibri" charset="0"/>
            </a:endParaRPr>
          </a:p>
          <a:p>
            <a:pPr marL="800100" lvl="2" indent="0" eaLnBrk="1" hangingPunct="1">
              <a:lnSpc>
                <a:spcPct val="90000"/>
              </a:lnSpc>
              <a:buFont typeface="Arial" charset="0"/>
              <a:buNone/>
            </a:pPr>
            <a:r>
              <a:rPr lang="en-US" sz="1800" dirty="0">
                <a:latin typeface="Calibri" charset="0"/>
              </a:rPr>
              <a:t>However, this discipline of the RUP does not attempt to cover all aspects of project management.</a:t>
            </a:r>
            <a:endParaRPr lang="fr-CA" sz="1800" dirty="0">
              <a:latin typeface="Calibri" charset="0"/>
            </a:endParaRPr>
          </a:p>
        </p:txBody>
      </p:sp>
      <p:sp>
        <p:nvSpPr>
          <p:cNvPr id="4" name="Slide Number Placeholder 3"/>
          <p:cNvSpPr>
            <a:spLocks noGrp="1"/>
          </p:cNvSpPr>
          <p:nvPr>
            <p:ph type="sldNum" sz="quarter" idx="10"/>
          </p:nvPr>
        </p:nvSpPr>
        <p:spPr/>
        <p:txBody>
          <a:bodyPr/>
          <a:lstStyle/>
          <a:p>
            <a:fld id="{1CB0A3E4-420D-554A-B625-6F3B3328BBE2}" type="slidenum">
              <a:rPr lang="en-US" smtClean="0"/>
              <a:t>38</a:t>
            </a:fld>
            <a:endParaRPr lang="en-US"/>
          </a:p>
        </p:txBody>
      </p:sp>
    </p:spTree>
    <p:extLst>
      <p:ext uri="{BB962C8B-B14F-4D97-AF65-F5344CB8AC3E}">
        <p14:creationId xmlns:p14="http://schemas.microsoft.com/office/powerpoint/2010/main" val="13987154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lnSpc>
                <a:spcPct val="80000"/>
              </a:lnSpc>
              <a:buFont typeface="Arial" charset="0"/>
              <a:buNone/>
            </a:pPr>
            <a:r>
              <a:rPr lang="en-US" sz="2000" dirty="0">
                <a:latin typeface="Calibri" charset="0"/>
              </a:rPr>
              <a:t>Each </a:t>
            </a:r>
            <a:r>
              <a:rPr lang="en-US" sz="2000" b="1" dirty="0">
                <a:latin typeface="Calibri" charset="0"/>
              </a:rPr>
              <a:t>Phase</a:t>
            </a:r>
            <a:r>
              <a:rPr lang="en-US" sz="2000" dirty="0">
                <a:latin typeface="Calibri" charset="0"/>
              </a:rPr>
              <a:t> is treated as a project, controlled and measured by the </a:t>
            </a:r>
            <a:r>
              <a:rPr lang="en-US" sz="2000" b="1" dirty="0">
                <a:latin typeface="Calibri" charset="0"/>
              </a:rPr>
              <a:t>Software Development Plan</a:t>
            </a:r>
            <a:r>
              <a:rPr lang="en-US" sz="2000" dirty="0">
                <a:latin typeface="Calibri" charset="0"/>
              </a:rPr>
              <a:t> which is grouped from a subset of monitoring plans:</a:t>
            </a:r>
          </a:p>
          <a:p>
            <a:pPr marL="0" indent="0" eaLnBrk="1" hangingPunct="1">
              <a:lnSpc>
                <a:spcPct val="80000"/>
              </a:lnSpc>
              <a:buFont typeface="Arial" charset="0"/>
              <a:buNone/>
            </a:pPr>
            <a:endParaRPr lang="fr-CA" sz="2000" dirty="0">
              <a:latin typeface="Calibri" charset="0"/>
            </a:endParaRPr>
          </a:p>
          <a:p>
            <a:pPr marL="400050" lvl="1" indent="0" eaLnBrk="1" hangingPunct="1">
              <a:lnSpc>
                <a:spcPct val="80000"/>
              </a:lnSpc>
              <a:buFont typeface="Arial" charset="0"/>
              <a:buNone/>
            </a:pPr>
            <a:r>
              <a:rPr lang="en-US" sz="1800" dirty="0">
                <a:latin typeface="Calibri" charset="0"/>
              </a:rPr>
              <a:t>The </a:t>
            </a:r>
            <a:r>
              <a:rPr lang="en-US" sz="1800" b="1" dirty="0">
                <a:latin typeface="Calibri" charset="0"/>
              </a:rPr>
              <a:t>Measurement Plan</a:t>
            </a:r>
            <a:r>
              <a:rPr lang="en-US" sz="1800" dirty="0">
                <a:latin typeface="Calibri" charset="0"/>
              </a:rPr>
              <a:t> defines the measurement goals, the associated metrics, and the primitive metrics to be collected in the project to monitor its progress.</a:t>
            </a:r>
          </a:p>
          <a:p>
            <a:pPr marL="400050" lvl="1" indent="0" eaLnBrk="1" hangingPunct="1">
              <a:lnSpc>
                <a:spcPct val="80000"/>
              </a:lnSpc>
              <a:buFont typeface="Arial" charset="0"/>
              <a:buNone/>
            </a:pPr>
            <a:endParaRPr lang="fr-CA" sz="1800" dirty="0">
              <a:latin typeface="Calibri" charset="0"/>
            </a:endParaRPr>
          </a:p>
          <a:p>
            <a:pPr marL="400050" lvl="1" indent="0" eaLnBrk="1" hangingPunct="1">
              <a:lnSpc>
                <a:spcPct val="80000"/>
              </a:lnSpc>
              <a:buFont typeface="Arial" charset="0"/>
              <a:buNone/>
            </a:pPr>
            <a:r>
              <a:rPr lang="en-US" sz="1800" dirty="0">
                <a:latin typeface="Calibri" charset="0"/>
              </a:rPr>
              <a:t>The </a:t>
            </a:r>
            <a:r>
              <a:rPr lang="en-US" sz="1800" b="1" dirty="0">
                <a:latin typeface="Calibri" charset="0"/>
              </a:rPr>
              <a:t>Risk Management Plan</a:t>
            </a:r>
            <a:r>
              <a:rPr lang="en-US" sz="1800" dirty="0">
                <a:latin typeface="Calibri" charset="0"/>
              </a:rPr>
              <a:t> details how to manage the risks associated with a project. It details the risk management tasks that will be carried out, </a:t>
            </a:r>
          </a:p>
          <a:p>
            <a:pPr marL="400050" lvl="1" indent="0" eaLnBrk="1" hangingPunct="1">
              <a:lnSpc>
                <a:spcPct val="80000"/>
              </a:lnSpc>
              <a:buFont typeface="Arial" charset="0"/>
              <a:buNone/>
            </a:pPr>
            <a:endParaRPr lang="en-US" sz="1800" dirty="0">
              <a:latin typeface="Calibri" charset="0"/>
            </a:endParaRPr>
          </a:p>
          <a:p>
            <a:pPr marL="400050" lvl="1" indent="0" eaLnBrk="1" hangingPunct="1">
              <a:lnSpc>
                <a:spcPct val="80000"/>
              </a:lnSpc>
              <a:buFont typeface="Arial" charset="0"/>
              <a:buNone/>
            </a:pPr>
            <a:r>
              <a:rPr lang="en-US" sz="1800" dirty="0">
                <a:latin typeface="Calibri" charset="0"/>
              </a:rPr>
              <a:t>The </a:t>
            </a:r>
            <a:r>
              <a:rPr lang="en-US" sz="1800" b="1" dirty="0">
                <a:latin typeface="Calibri" charset="0"/>
              </a:rPr>
              <a:t>Risk list</a:t>
            </a:r>
            <a:r>
              <a:rPr lang="en-US" sz="1800" dirty="0">
                <a:latin typeface="Calibri" charset="0"/>
              </a:rPr>
              <a:t> is a sorted list of known and open risks to the project, sorted in decreasing order of importance and associated with specific mitigation or contingency actions.</a:t>
            </a:r>
          </a:p>
          <a:p>
            <a:pPr marL="400050" lvl="1" indent="0" eaLnBrk="1" hangingPunct="1">
              <a:lnSpc>
                <a:spcPct val="80000"/>
              </a:lnSpc>
              <a:buFont typeface="Arial" charset="0"/>
              <a:buNone/>
            </a:pPr>
            <a:endParaRPr lang="fr-CA" sz="1800" dirty="0">
              <a:latin typeface="Calibri" charset="0"/>
            </a:endParaRPr>
          </a:p>
          <a:p>
            <a:pPr marL="400050" lvl="1" indent="0" eaLnBrk="1" hangingPunct="1">
              <a:lnSpc>
                <a:spcPct val="80000"/>
              </a:lnSpc>
              <a:buFont typeface="Arial" charset="0"/>
              <a:buNone/>
            </a:pPr>
            <a:r>
              <a:rPr lang="en-US" sz="1800" dirty="0">
                <a:latin typeface="Calibri" charset="0"/>
              </a:rPr>
              <a:t>The </a:t>
            </a:r>
            <a:r>
              <a:rPr lang="en-US" sz="1800" b="1" dirty="0">
                <a:latin typeface="Calibri" charset="0"/>
              </a:rPr>
              <a:t>Problem Resolution Plan</a:t>
            </a:r>
            <a:r>
              <a:rPr lang="en-US" sz="1800" dirty="0">
                <a:latin typeface="Calibri" charset="0"/>
              </a:rPr>
              <a:t> describes the process used to report, analyze, and resolve problems that occur during the project.</a:t>
            </a:r>
          </a:p>
          <a:p>
            <a:pPr marL="400050" lvl="1" indent="0" eaLnBrk="1" hangingPunct="1">
              <a:lnSpc>
                <a:spcPct val="80000"/>
              </a:lnSpc>
              <a:buFont typeface="Arial" charset="0"/>
              <a:buNone/>
            </a:pPr>
            <a:endParaRPr lang="fr-CA" sz="1800" dirty="0">
              <a:latin typeface="Calibri" charset="0"/>
            </a:endParaRPr>
          </a:p>
          <a:p>
            <a:pPr marL="400050" lvl="1" indent="0" eaLnBrk="1" hangingPunct="1">
              <a:lnSpc>
                <a:spcPct val="80000"/>
              </a:lnSpc>
              <a:buFont typeface="Arial" charset="0"/>
              <a:buNone/>
            </a:pPr>
            <a:r>
              <a:rPr lang="en-US" sz="1800" dirty="0">
                <a:latin typeface="Calibri" charset="0"/>
              </a:rPr>
              <a:t>The </a:t>
            </a:r>
            <a:r>
              <a:rPr lang="en-US" sz="1800" b="1" dirty="0">
                <a:latin typeface="Calibri" charset="0"/>
              </a:rPr>
              <a:t>Product Acceptance Plan</a:t>
            </a:r>
            <a:r>
              <a:rPr lang="en-US" sz="1800" dirty="0">
                <a:latin typeface="Calibri" charset="0"/>
              </a:rPr>
              <a:t> describes how the customer will evaluate the deliverable artifacts from a project to determine if they meet a predefined set of acceptance criteria. </a:t>
            </a:r>
            <a:endParaRPr lang="fr-CA" sz="1800"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39</a:t>
            </a:fld>
            <a:endParaRPr lang="en-US"/>
          </a:p>
        </p:txBody>
      </p:sp>
    </p:spTree>
    <p:extLst>
      <p:ext uri="{BB962C8B-B14F-4D97-AF65-F5344CB8AC3E}">
        <p14:creationId xmlns:p14="http://schemas.microsoft.com/office/powerpoint/2010/main" val="24114227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40</a:t>
            </a:fld>
            <a:endParaRPr lang="en-US"/>
          </a:p>
        </p:txBody>
      </p:sp>
    </p:spTree>
    <p:extLst>
      <p:ext uri="{BB962C8B-B14F-4D97-AF65-F5344CB8AC3E}">
        <p14:creationId xmlns:p14="http://schemas.microsoft.com/office/powerpoint/2010/main" val="2040967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lnSpc>
                <a:spcPct val="90000"/>
              </a:lnSpc>
              <a:buFont typeface="Arial" charset="0"/>
              <a:buNone/>
            </a:pPr>
            <a:r>
              <a:rPr lang="en-US" dirty="0">
                <a:latin typeface="Calibri" charset="0"/>
              </a:rPr>
              <a:t>The iteration plan is a fine-grained plan with a </a:t>
            </a:r>
            <a:r>
              <a:rPr lang="en-US" b="1" dirty="0">
                <a:latin typeface="Calibri" charset="0"/>
              </a:rPr>
              <a:t>time-sequenced set of activities and tasks</a:t>
            </a:r>
            <a:r>
              <a:rPr lang="en-US" dirty="0">
                <a:latin typeface="Calibri" charset="0"/>
              </a:rPr>
              <a:t>, with assigned resources, containing task dependencies, for the iteration.</a:t>
            </a:r>
          </a:p>
          <a:p>
            <a:pPr marL="0" indent="0" eaLnBrk="1" hangingPunct="1">
              <a:lnSpc>
                <a:spcPct val="90000"/>
              </a:lnSpc>
              <a:buFont typeface="Arial" charset="0"/>
              <a:buNone/>
            </a:pPr>
            <a:endParaRPr lang="en-US" dirty="0">
              <a:latin typeface="Calibri" charset="0"/>
            </a:endParaRPr>
          </a:p>
          <a:p>
            <a:pPr marL="0" indent="0" eaLnBrk="1" hangingPunct="1">
              <a:lnSpc>
                <a:spcPct val="90000"/>
              </a:lnSpc>
              <a:buFont typeface="Arial" charset="0"/>
              <a:buNone/>
            </a:pPr>
            <a:r>
              <a:rPr lang="en-US" dirty="0">
                <a:latin typeface="Calibri" charset="0"/>
              </a:rPr>
              <a:t>There are typically two iteration plans active at any point in time.</a:t>
            </a:r>
            <a:endParaRPr lang="fr-CA" dirty="0">
              <a:latin typeface="Calibri" charset="0"/>
            </a:endParaRPr>
          </a:p>
          <a:p>
            <a:pPr marL="457200" lvl="1" indent="0" eaLnBrk="1" hangingPunct="1">
              <a:lnSpc>
                <a:spcPct val="90000"/>
              </a:lnSpc>
              <a:buFont typeface="Arial" charset="0"/>
              <a:buNone/>
            </a:pPr>
            <a:r>
              <a:rPr lang="en-US" dirty="0">
                <a:latin typeface="Calibri" charset="0"/>
              </a:rPr>
              <a:t>The </a:t>
            </a:r>
            <a:r>
              <a:rPr lang="en-US" b="1" dirty="0">
                <a:latin typeface="Calibri" charset="0"/>
              </a:rPr>
              <a:t>current iteration plan</a:t>
            </a:r>
            <a:r>
              <a:rPr lang="en-US" dirty="0">
                <a:latin typeface="Calibri" charset="0"/>
              </a:rPr>
              <a:t> is used to track progress in the current iteration.</a:t>
            </a:r>
            <a:endParaRPr lang="fr-CA" dirty="0">
              <a:latin typeface="Calibri" charset="0"/>
            </a:endParaRPr>
          </a:p>
          <a:p>
            <a:pPr marL="457200" lvl="1" indent="0" eaLnBrk="1" hangingPunct="1">
              <a:lnSpc>
                <a:spcPct val="90000"/>
              </a:lnSpc>
              <a:buFont typeface="Arial" charset="0"/>
              <a:buNone/>
            </a:pPr>
            <a:r>
              <a:rPr lang="en-US" dirty="0">
                <a:latin typeface="Calibri" charset="0"/>
              </a:rPr>
              <a:t>The </a:t>
            </a:r>
            <a:r>
              <a:rPr lang="en-US" b="1" dirty="0">
                <a:latin typeface="Calibri" charset="0"/>
              </a:rPr>
              <a:t>next iteration plan</a:t>
            </a:r>
            <a:r>
              <a:rPr lang="en-US" dirty="0">
                <a:latin typeface="Calibri" charset="0"/>
              </a:rPr>
              <a:t> is used to plan the upcoming iteration. This plan is prepared toward the end of the current iteration.</a:t>
            </a:r>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41</a:t>
            </a:fld>
            <a:endParaRPr lang="en-US"/>
          </a:p>
        </p:txBody>
      </p:sp>
    </p:spTree>
    <p:extLst>
      <p:ext uri="{BB962C8B-B14F-4D97-AF65-F5344CB8AC3E}">
        <p14:creationId xmlns:p14="http://schemas.microsoft.com/office/powerpoint/2010/main" val="26458354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defRPr/>
            </a:pPr>
            <a:r>
              <a:rPr lang="fr-CA" sz="2000" dirty="0">
                <a:ea typeface="+mn-ea"/>
              </a:rPr>
              <a:t>the </a:t>
            </a:r>
            <a:r>
              <a:rPr lang="fr-CA" sz="2000" dirty="0" err="1">
                <a:ea typeface="+mn-ea"/>
              </a:rPr>
              <a:t>project</a:t>
            </a:r>
            <a:r>
              <a:rPr lang="fr-CA" sz="2000" dirty="0">
                <a:ea typeface="+mn-ea"/>
              </a:rPr>
              <a:t> plan</a:t>
            </a:r>
          </a:p>
          <a:p>
            <a:pPr lvl="1" eaLnBrk="1" hangingPunct="1">
              <a:lnSpc>
                <a:spcPct val="90000"/>
              </a:lnSpc>
              <a:defRPr/>
            </a:pPr>
            <a:r>
              <a:rPr lang="en-US" sz="2000" dirty="0">
                <a:ea typeface="+mn-ea"/>
              </a:rPr>
              <a:t>the current status of the project (on track, late, large number of problems, requirements creep, etc.)</a:t>
            </a:r>
            <a:endParaRPr lang="fr-CA" sz="2000" dirty="0">
              <a:ea typeface="+mn-ea"/>
            </a:endParaRPr>
          </a:p>
          <a:p>
            <a:pPr lvl="1" eaLnBrk="1" hangingPunct="1">
              <a:lnSpc>
                <a:spcPct val="90000"/>
              </a:lnSpc>
              <a:defRPr/>
            </a:pPr>
            <a:r>
              <a:rPr lang="en-US" sz="2000" dirty="0">
                <a:ea typeface="+mn-ea"/>
              </a:rPr>
              <a:t>a list of scenarios or </a:t>
            </a:r>
            <a:r>
              <a:rPr lang="en-US" sz="2000" dirty="0">
                <a:ea typeface="+mn-ea"/>
                <a:hlinkClick r:id="rId3" tooltip="Use cases"/>
              </a:rPr>
              <a:t>use cases</a:t>
            </a:r>
            <a:r>
              <a:rPr lang="en-US" sz="2000" dirty="0">
                <a:ea typeface="+mn-ea"/>
              </a:rPr>
              <a:t> that must be completed by the end of the iteration</a:t>
            </a:r>
            <a:endParaRPr lang="fr-CA" sz="2000" dirty="0">
              <a:ea typeface="+mn-ea"/>
            </a:endParaRPr>
          </a:p>
          <a:p>
            <a:pPr lvl="1" eaLnBrk="1" hangingPunct="1">
              <a:lnSpc>
                <a:spcPct val="90000"/>
              </a:lnSpc>
              <a:defRPr/>
            </a:pPr>
            <a:r>
              <a:rPr lang="en-US" sz="2000" dirty="0">
                <a:ea typeface="+mn-ea"/>
              </a:rPr>
              <a:t>a list of risks that must be addressed by the end of the iteration</a:t>
            </a:r>
            <a:endParaRPr lang="fr-CA" sz="2000" dirty="0">
              <a:ea typeface="+mn-ea"/>
            </a:endParaRPr>
          </a:p>
          <a:p>
            <a:pPr lvl="1" eaLnBrk="1" hangingPunct="1">
              <a:lnSpc>
                <a:spcPct val="90000"/>
              </a:lnSpc>
              <a:defRPr/>
            </a:pPr>
            <a:r>
              <a:rPr lang="en-US" sz="2000" dirty="0">
                <a:ea typeface="+mn-ea"/>
              </a:rPr>
              <a:t>a list of changes that must be incorporated in the product (bug fixes, changes in requirements)</a:t>
            </a:r>
            <a:endParaRPr lang="fr-CA" sz="2000" dirty="0">
              <a:ea typeface="+mn-ea"/>
            </a:endParaRPr>
          </a:p>
          <a:p>
            <a:pPr lvl="1" eaLnBrk="1" hangingPunct="1">
              <a:lnSpc>
                <a:spcPct val="90000"/>
              </a:lnSpc>
              <a:defRPr/>
            </a:pPr>
            <a:r>
              <a:rPr lang="en-US" sz="2000" dirty="0">
                <a:ea typeface="+mn-ea"/>
              </a:rPr>
              <a:t>a list of major classes or packages that must be completely implemented</a:t>
            </a:r>
          </a:p>
          <a:p>
            <a:pPr lvl="1" eaLnBrk="1" hangingPunct="1">
              <a:lnSpc>
                <a:spcPct val="90000"/>
              </a:lnSpc>
              <a:defRPr/>
            </a:pPr>
            <a:endParaRPr lang="fr-CA" sz="2000" dirty="0">
              <a:ea typeface="+mn-ea"/>
            </a:endParaRPr>
          </a:p>
          <a:p>
            <a:pPr marL="0" indent="0" eaLnBrk="1" hangingPunct="1">
              <a:lnSpc>
                <a:spcPct val="90000"/>
              </a:lnSpc>
              <a:buFont typeface="Arial" charset="0"/>
              <a:buNone/>
              <a:defRPr/>
            </a:pPr>
            <a:r>
              <a:rPr lang="en-US" sz="2400" dirty="0">
                <a:ea typeface="+mn-ea"/>
                <a:cs typeface="+mn-cs"/>
              </a:rPr>
              <a:t>These lists must be ranked. The objectives of an iteration should be aggressive so that when difficulties arise, items can be dropped from the iterations based on their ranks.</a:t>
            </a:r>
          </a:p>
          <a:p>
            <a:pPr marL="0" indent="0" eaLnBrk="1" hangingPunct="1">
              <a:lnSpc>
                <a:spcPct val="90000"/>
              </a:lnSpc>
              <a:buFont typeface="Arial" charset="0"/>
              <a:buNone/>
              <a:defRPr/>
            </a:pPr>
            <a:endParaRPr lang="en-US" sz="2400" dirty="0">
              <a:ea typeface="+mn-ea"/>
              <a:cs typeface="+mn-cs"/>
            </a:endParaRPr>
          </a:p>
          <a:p>
            <a:pPr marL="0" indent="0" eaLnBrk="1" hangingPunct="1">
              <a:lnSpc>
                <a:spcPct val="90000"/>
              </a:lnSpc>
              <a:buFont typeface="Arial" charset="0"/>
              <a:buNone/>
              <a:defRPr/>
            </a:pPr>
            <a:r>
              <a:rPr lang="en-US" sz="2400" dirty="0">
                <a:ea typeface="+mn-ea"/>
                <a:cs typeface="+mn-cs"/>
              </a:rPr>
              <a:t>Therefore there is a set of supported </a:t>
            </a:r>
            <a:r>
              <a:rPr lang="en-US" sz="2400" b="1" dirty="0">
                <a:ea typeface="+mn-ea"/>
                <a:cs typeface="+mn-cs"/>
              </a:rPr>
              <a:t>Artifacts</a:t>
            </a:r>
            <a:r>
              <a:rPr lang="en-US" sz="2400" dirty="0">
                <a:ea typeface="+mn-ea"/>
                <a:cs typeface="+mn-cs"/>
              </a:rPr>
              <a:t> (work products) that</a:t>
            </a:r>
            <a:r>
              <a:rPr lang="fr-CA" sz="2400" dirty="0">
                <a:ea typeface="+mn-ea"/>
                <a:cs typeface="+mn-cs"/>
              </a:rPr>
              <a:t> </a:t>
            </a:r>
            <a:r>
              <a:rPr lang="en-US" sz="2400" dirty="0">
                <a:ea typeface="+mn-ea"/>
                <a:cs typeface="+mn-cs"/>
              </a:rPr>
              <a:t>help in measuring and building each iteration plan.</a:t>
            </a:r>
            <a:endParaRPr lang="fr-CA" sz="2400" dirty="0">
              <a:ea typeface="+mn-ea"/>
              <a:cs typeface="+mn-cs"/>
            </a:endParaRPr>
          </a:p>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42</a:t>
            </a:fld>
            <a:endParaRPr lang="en-US"/>
          </a:p>
        </p:txBody>
      </p:sp>
    </p:spTree>
    <p:extLst>
      <p:ext uri="{BB962C8B-B14F-4D97-AF65-F5344CB8AC3E}">
        <p14:creationId xmlns:p14="http://schemas.microsoft.com/office/powerpoint/2010/main" val="18180538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lnSpc>
                <a:spcPct val="90000"/>
              </a:lnSpc>
              <a:buFont typeface="Arial" charset="0"/>
              <a:buNone/>
              <a:defRPr/>
            </a:pPr>
            <a:r>
              <a:rPr lang="en-US" sz="2400" b="1" dirty="0">
                <a:ea typeface="+mn-ea"/>
                <a:cs typeface="+mn-cs"/>
              </a:rPr>
              <a:t>Work Product (Artifact)</a:t>
            </a:r>
            <a:endParaRPr lang="fr-CA" sz="2400" b="1" dirty="0">
              <a:ea typeface="+mn-ea"/>
              <a:cs typeface="+mn-cs"/>
            </a:endParaRPr>
          </a:p>
          <a:p>
            <a:pPr marL="0" indent="0" eaLnBrk="1" hangingPunct="1">
              <a:lnSpc>
                <a:spcPct val="90000"/>
              </a:lnSpc>
              <a:buFont typeface="Arial" charset="0"/>
              <a:buNone/>
              <a:defRPr/>
            </a:pPr>
            <a:r>
              <a:rPr lang="en-US" sz="2400" dirty="0">
                <a:ea typeface="+mn-ea"/>
                <a:cs typeface="+mn-cs"/>
              </a:rPr>
              <a:t>IBM has replaced the term "Artifact" with the term "work product". </a:t>
            </a:r>
            <a:r>
              <a:rPr lang="fr-CA" sz="2400" dirty="0">
                <a:ea typeface="+mn-ea"/>
                <a:cs typeface="+mn-cs"/>
              </a:rPr>
              <a:t>The </a:t>
            </a:r>
            <a:r>
              <a:rPr lang="fr-CA" sz="2400" dirty="0" err="1">
                <a:ea typeface="+mn-ea"/>
                <a:cs typeface="+mn-cs"/>
              </a:rPr>
              <a:t>work</a:t>
            </a:r>
            <a:r>
              <a:rPr lang="fr-CA" sz="2400" dirty="0">
                <a:ea typeface="+mn-ea"/>
                <a:cs typeface="+mn-cs"/>
              </a:rPr>
              <a:t> </a:t>
            </a:r>
            <a:r>
              <a:rPr lang="fr-CA" sz="2400" dirty="0" err="1">
                <a:ea typeface="+mn-ea"/>
                <a:cs typeface="+mn-cs"/>
              </a:rPr>
              <a:t>products</a:t>
            </a:r>
            <a:r>
              <a:rPr lang="fr-CA" sz="2400" dirty="0">
                <a:ea typeface="+mn-ea"/>
                <a:cs typeface="+mn-cs"/>
              </a:rPr>
              <a:t> </a:t>
            </a:r>
            <a:r>
              <a:rPr lang="fr-CA" sz="2400" dirty="0" err="1">
                <a:ea typeface="+mn-ea"/>
                <a:cs typeface="+mn-cs"/>
              </a:rPr>
              <a:t>used</a:t>
            </a:r>
            <a:r>
              <a:rPr lang="fr-CA" sz="2400" dirty="0">
                <a:ea typeface="+mn-ea"/>
                <a:cs typeface="+mn-cs"/>
              </a:rPr>
              <a:t> are:</a:t>
            </a:r>
          </a:p>
          <a:p>
            <a:pPr lvl="1" eaLnBrk="1" hangingPunct="1">
              <a:lnSpc>
                <a:spcPct val="90000"/>
              </a:lnSpc>
              <a:defRPr/>
            </a:pPr>
            <a:r>
              <a:rPr lang="en-US" sz="2000" dirty="0">
                <a:ea typeface="+mn-ea"/>
              </a:rPr>
              <a:t>The </a:t>
            </a:r>
            <a:r>
              <a:rPr lang="en-US" sz="2000" b="1" dirty="0">
                <a:ea typeface="+mn-ea"/>
              </a:rPr>
              <a:t>Iteration Assessment</a:t>
            </a:r>
            <a:r>
              <a:rPr lang="en-US" sz="2000" dirty="0">
                <a:ea typeface="+mn-ea"/>
              </a:rPr>
              <a:t> captures the result of an iteration, the degree to which the evaluation criteria were met, lessons learned, and changes to be done.</a:t>
            </a:r>
            <a:endParaRPr lang="fr-CA" sz="2000" dirty="0">
              <a:ea typeface="+mn-ea"/>
            </a:endParaRPr>
          </a:p>
          <a:p>
            <a:pPr lvl="1" eaLnBrk="1" hangingPunct="1">
              <a:lnSpc>
                <a:spcPct val="90000"/>
              </a:lnSpc>
              <a:defRPr/>
            </a:pPr>
            <a:r>
              <a:rPr lang="en-US" sz="2000" dirty="0">
                <a:ea typeface="+mn-ea"/>
              </a:rPr>
              <a:t>The </a:t>
            </a:r>
            <a:r>
              <a:rPr lang="en-US" sz="2000" b="1" dirty="0">
                <a:ea typeface="+mn-ea"/>
              </a:rPr>
              <a:t>project measurements</a:t>
            </a:r>
            <a:r>
              <a:rPr lang="en-US" sz="2000" dirty="0">
                <a:ea typeface="+mn-ea"/>
              </a:rPr>
              <a:t> is the project's active repository of metrics data. It contains the most current project, resources, process, and product measurements </a:t>
            </a:r>
          </a:p>
          <a:p>
            <a:pPr lvl="1" eaLnBrk="1" hangingPunct="1">
              <a:lnSpc>
                <a:spcPct val="90000"/>
              </a:lnSpc>
              <a:defRPr/>
            </a:pPr>
            <a:r>
              <a:rPr lang="en-US" sz="2000" dirty="0">
                <a:ea typeface="+mn-ea"/>
              </a:rPr>
              <a:t>The </a:t>
            </a:r>
            <a:r>
              <a:rPr lang="en-US" sz="2000" b="1" dirty="0">
                <a:ea typeface="+mn-ea"/>
              </a:rPr>
              <a:t>periodic Status Assessment:</a:t>
            </a:r>
            <a:r>
              <a:rPr lang="en-US" sz="2000" dirty="0">
                <a:ea typeface="+mn-ea"/>
              </a:rPr>
              <a:t> a mechanism for managing everyone's expectations throughout the project lifecycle </a:t>
            </a:r>
          </a:p>
          <a:p>
            <a:pPr lvl="1" eaLnBrk="1" hangingPunct="1">
              <a:lnSpc>
                <a:spcPct val="90000"/>
              </a:lnSpc>
              <a:defRPr/>
            </a:pPr>
            <a:r>
              <a:rPr lang="en-US" sz="2000" dirty="0">
                <a:ea typeface="+mn-ea"/>
              </a:rPr>
              <a:t>The </a:t>
            </a:r>
            <a:r>
              <a:rPr lang="en-US" sz="2000" b="1" dirty="0">
                <a:ea typeface="+mn-ea"/>
              </a:rPr>
              <a:t>work order</a:t>
            </a:r>
            <a:r>
              <a:rPr lang="en-US" sz="2000" dirty="0">
                <a:ea typeface="+mn-ea"/>
              </a:rPr>
              <a:t> is the Project Manager's means of communicating with the staff about what is to be done and when it is to be completed. </a:t>
            </a:r>
          </a:p>
          <a:p>
            <a:pPr lvl="1" eaLnBrk="1" hangingPunct="1">
              <a:lnSpc>
                <a:spcPct val="90000"/>
              </a:lnSpc>
              <a:defRPr/>
            </a:pPr>
            <a:r>
              <a:rPr lang="en-US" sz="2000" dirty="0">
                <a:ea typeface="+mn-ea"/>
              </a:rPr>
              <a:t>The </a:t>
            </a:r>
            <a:r>
              <a:rPr lang="en-US" sz="2000" b="1" dirty="0">
                <a:ea typeface="+mn-ea"/>
              </a:rPr>
              <a:t>Issues List</a:t>
            </a:r>
            <a:r>
              <a:rPr lang="en-US" sz="2000" dirty="0">
                <a:ea typeface="+mn-ea"/>
              </a:rPr>
              <a:t> is a way to record and track problems, exceptions, anomalies, or other incomplete tasks requiring attention.</a:t>
            </a:r>
            <a:endParaRPr lang="fr-CA" sz="2000" dirty="0">
              <a:ea typeface="+mn-ea"/>
            </a:endParaRPr>
          </a:p>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43</a:t>
            </a:fld>
            <a:endParaRPr lang="en-US"/>
          </a:p>
        </p:txBody>
      </p:sp>
    </p:spTree>
    <p:extLst>
      <p:ext uri="{BB962C8B-B14F-4D97-AF65-F5344CB8AC3E}">
        <p14:creationId xmlns:p14="http://schemas.microsoft.com/office/powerpoint/2010/main" val="2656319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lnSpc>
                <a:spcPct val="90000"/>
              </a:lnSpc>
              <a:buFont typeface="Arial" charset="0"/>
              <a:buNone/>
            </a:pPr>
            <a:r>
              <a:rPr lang="en-US" sz="2800" dirty="0">
                <a:latin typeface="Calibri" charset="0"/>
              </a:rPr>
              <a:t>RUP building blocks describe </a:t>
            </a:r>
            <a:r>
              <a:rPr lang="en-US" sz="2800" b="1" dirty="0">
                <a:latin typeface="Calibri" charset="0"/>
              </a:rPr>
              <a:t>what</a:t>
            </a:r>
            <a:r>
              <a:rPr lang="en-US" sz="2800" dirty="0">
                <a:latin typeface="Calibri" charset="0"/>
              </a:rPr>
              <a:t> is to be produced, the </a:t>
            </a:r>
            <a:r>
              <a:rPr lang="en-US" sz="2800" b="1" dirty="0">
                <a:latin typeface="Calibri" charset="0"/>
              </a:rPr>
              <a:t>necessary skills </a:t>
            </a:r>
            <a:r>
              <a:rPr lang="en-US" sz="2800" dirty="0">
                <a:latin typeface="Calibri" charset="0"/>
              </a:rPr>
              <a:t>required and the step-by-step explanation describing </a:t>
            </a:r>
            <a:r>
              <a:rPr lang="en-US" sz="2800" b="1" dirty="0">
                <a:latin typeface="Calibri" charset="0"/>
              </a:rPr>
              <a:t>how specific development goals are achieved</a:t>
            </a:r>
            <a:r>
              <a:rPr lang="en-US" sz="2800" dirty="0">
                <a:latin typeface="Calibri" charset="0"/>
              </a:rPr>
              <a:t>. They are the following:</a:t>
            </a:r>
            <a:endParaRPr lang="fr-CA" sz="2800" dirty="0">
              <a:latin typeface="Calibri" charset="0"/>
            </a:endParaRPr>
          </a:p>
          <a:p>
            <a:pPr lvl="1" eaLnBrk="1" hangingPunct="1">
              <a:lnSpc>
                <a:spcPct val="90000"/>
              </a:lnSpc>
            </a:pPr>
            <a:r>
              <a:rPr lang="en-US" sz="2400" b="1" dirty="0">
                <a:latin typeface="Calibri" charset="0"/>
              </a:rPr>
              <a:t>Roles (who) </a:t>
            </a:r>
            <a:r>
              <a:rPr lang="en-US" sz="2400" dirty="0">
                <a:latin typeface="Calibri" charset="0"/>
              </a:rPr>
              <a:t>– A Role defines a set of related skills, competences, and responsibilities.</a:t>
            </a:r>
            <a:endParaRPr lang="fr-CA" sz="2400" dirty="0">
              <a:latin typeface="Calibri" charset="0"/>
            </a:endParaRPr>
          </a:p>
          <a:p>
            <a:pPr lvl="1" eaLnBrk="1" hangingPunct="1">
              <a:lnSpc>
                <a:spcPct val="90000"/>
              </a:lnSpc>
            </a:pPr>
            <a:r>
              <a:rPr lang="en-US" sz="2400" b="1" dirty="0">
                <a:latin typeface="Calibri" charset="0"/>
              </a:rPr>
              <a:t>Work Products (what) </a:t>
            </a:r>
            <a:r>
              <a:rPr lang="en-US" sz="2400" dirty="0">
                <a:latin typeface="Calibri" charset="0"/>
              </a:rPr>
              <a:t>– A Work Product represents something resulting from a task, including all the documents and models produced while working through the process.</a:t>
            </a:r>
            <a:endParaRPr lang="fr-CA" sz="2400" dirty="0">
              <a:latin typeface="Calibri" charset="0"/>
            </a:endParaRPr>
          </a:p>
          <a:p>
            <a:pPr lvl="1" eaLnBrk="1" hangingPunct="1">
              <a:lnSpc>
                <a:spcPct val="90000"/>
              </a:lnSpc>
            </a:pPr>
            <a:r>
              <a:rPr lang="en-US" sz="2400" b="1" dirty="0">
                <a:latin typeface="Calibri" charset="0"/>
              </a:rPr>
              <a:t>Tasks (how)</a:t>
            </a:r>
            <a:r>
              <a:rPr lang="en-US" sz="2400" dirty="0">
                <a:latin typeface="Calibri" charset="0"/>
              </a:rPr>
              <a:t> – A Task describes a unit of work assigned to a Role that provides a meaningful result.</a:t>
            </a:r>
            <a:endParaRPr lang="fr-CA" sz="2400"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6</a:t>
            </a:fld>
            <a:endParaRPr lang="en-US"/>
          </a:p>
        </p:txBody>
      </p:sp>
    </p:spTree>
    <p:extLst>
      <p:ext uri="{BB962C8B-B14F-4D97-AF65-F5344CB8AC3E}">
        <p14:creationId xmlns:p14="http://schemas.microsoft.com/office/powerpoint/2010/main" val="1080716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7</a:t>
            </a:fld>
            <a:endParaRPr lang="en-US"/>
          </a:p>
        </p:txBody>
      </p:sp>
    </p:spTree>
    <p:extLst>
      <p:ext uri="{BB962C8B-B14F-4D97-AF65-F5344CB8AC3E}">
        <p14:creationId xmlns:p14="http://schemas.microsoft.com/office/powerpoint/2010/main" val="2510163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8</a:t>
            </a:fld>
            <a:endParaRPr lang="en-US"/>
          </a:p>
        </p:txBody>
      </p:sp>
    </p:spTree>
    <p:extLst>
      <p:ext uri="{BB962C8B-B14F-4D97-AF65-F5344CB8AC3E}">
        <p14:creationId xmlns:p14="http://schemas.microsoft.com/office/powerpoint/2010/main" val="196982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00050" lvl="1" indent="0" eaLnBrk="1" hangingPunct="1">
              <a:lnSpc>
                <a:spcPct val="90000"/>
              </a:lnSpc>
              <a:buFont typeface="Arial" charset="0"/>
              <a:buNone/>
            </a:pPr>
            <a:r>
              <a:rPr lang="en-US" dirty="0">
                <a:latin typeface="Calibri" charset="0"/>
              </a:rPr>
              <a:t>The RUP has a project lifecycle consisting of four phases. </a:t>
            </a:r>
          </a:p>
          <a:p>
            <a:pPr marL="400050" lvl="1" indent="0" eaLnBrk="1" hangingPunct="1">
              <a:lnSpc>
                <a:spcPct val="90000"/>
              </a:lnSpc>
              <a:buFont typeface="Arial" charset="0"/>
              <a:buNone/>
            </a:pPr>
            <a:endParaRPr lang="en-US" dirty="0">
              <a:latin typeface="Calibri" charset="0"/>
            </a:endParaRPr>
          </a:p>
          <a:p>
            <a:pPr marL="400050" lvl="1" indent="0" eaLnBrk="1" hangingPunct="1">
              <a:lnSpc>
                <a:spcPct val="90000"/>
              </a:lnSpc>
              <a:buFont typeface="Arial" charset="0"/>
              <a:buNone/>
            </a:pPr>
            <a:r>
              <a:rPr lang="en-US" dirty="0">
                <a:latin typeface="Calibri" charset="0"/>
              </a:rPr>
              <a:t>These phases allow the process to be presented at a high level as a </a:t>
            </a:r>
            <a:r>
              <a:rPr lang="en-US" b="1" dirty="0">
                <a:latin typeface="Calibri" charset="0"/>
              </a:rPr>
              <a:t>'waterfall'-styled project </a:t>
            </a:r>
            <a:r>
              <a:rPr lang="en-US" dirty="0">
                <a:latin typeface="Calibri" charset="0"/>
              </a:rPr>
              <a:t>might be presented, although the key to the process lies in the </a:t>
            </a:r>
            <a:r>
              <a:rPr lang="en-US" b="1" dirty="0">
                <a:latin typeface="Calibri" charset="0"/>
              </a:rPr>
              <a:t>iterations of development in all of the phases. </a:t>
            </a:r>
          </a:p>
          <a:p>
            <a:pPr marL="400050" lvl="1" indent="0" eaLnBrk="1" hangingPunct="1">
              <a:lnSpc>
                <a:spcPct val="90000"/>
              </a:lnSpc>
              <a:buFont typeface="Arial" charset="0"/>
              <a:buNone/>
            </a:pPr>
            <a:endParaRPr lang="en-US" dirty="0">
              <a:latin typeface="Calibri" charset="0"/>
            </a:endParaRPr>
          </a:p>
          <a:p>
            <a:pPr marL="400050" lvl="1" indent="0" eaLnBrk="1" hangingPunct="1">
              <a:lnSpc>
                <a:spcPct val="90000"/>
              </a:lnSpc>
              <a:buFont typeface="Arial" charset="0"/>
              <a:buNone/>
            </a:pPr>
            <a:r>
              <a:rPr lang="en-US" dirty="0">
                <a:latin typeface="Calibri" charset="0"/>
              </a:rPr>
              <a:t>Each phase has one key objective and milestone at the end that denotes the objective being accomplished</a:t>
            </a:r>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9</a:t>
            </a:fld>
            <a:endParaRPr lang="en-US"/>
          </a:p>
        </p:txBody>
      </p:sp>
    </p:spTree>
    <p:extLst>
      <p:ext uri="{BB962C8B-B14F-4D97-AF65-F5344CB8AC3E}">
        <p14:creationId xmlns:p14="http://schemas.microsoft.com/office/powerpoint/2010/main" val="265477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lnSpc>
                <a:spcPct val="80000"/>
              </a:lnSpc>
              <a:buFont typeface="Arial" charset="0"/>
              <a:buNone/>
            </a:pPr>
            <a:r>
              <a:rPr lang="en-US" sz="2000" b="1" dirty="0">
                <a:latin typeface="Calibri" charset="0"/>
              </a:rPr>
              <a:t>The system is scoped as a basis for validating initial costing and budgets. </a:t>
            </a:r>
          </a:p>
          <a:p>
            <a:pPr marL="0" indent="0" eaLnBrk="1" hangingPunct="1">
              <a:lnSpc>
                <a:spcPct val="80000"/>
              </a:lnSpc>
              <a:buFont typeface="Arial" charset="0"/>
              <a:buNone/>
            </a:pPr>
            <a:r>
              <a:rPr lang="en-US" sz="2000" b="1" dirty="0">
                <a:latin typeface="Calibri" charset="0"/>
              </a:rPr>
              <a:t>A basic use case model, project plan, initial risk assessment and project description are generated. </a:t>
            </a:r>
          </a:p>
          <a:p>
            <a:pPr marL="0" indent="0" eaLnBrk="1" hangingPunct="1">
              <a:lnSpc>
                <a:spcPct val="80000"/>
              </a:lnSpc>
              <a:buFont typeface="Arial" charset="0"/>
              <a:buNone/>
            </a:pPr>
            <a:endParaRPr lang="en-US" sz="2400" dirty="0">
              <a:latin typeface="Calibri" charset="0"/>
            </a:endParaRPr>
          </a:p>
          <a:p>
            <a:pPr marL="0" indent="0" eaLnBrk="1" hangingPunct="1">
              <a:lnSpc>
                <a:spcPct val="80000"/>
              </a:lnSpc>
              <a:buFont typeface="Arial" charset="0"/>
              <a:buNone/>
            </a:pPr>
            <a:r>
              <a:rPr lang="en-US" sz="2400" dirty="0">
                <a:latin typeface="Calibri" charset="0"/>
              </a:rPr>
              <a:t>The project is then checked against the following criteria:</a:t>
            </a:r>
            <a:endParaRPr lang="fr-CA" sz="2400" dirty="0">
              <a:latin typeface="Calibri" charset="0"/>
            </a:endParaRPr>
          </a:p>
          <a:p>
            <a:pPr marL="457200" lvl="1" indent="0" eaLnBrk="1" hangingPunct="1">
              <a:lnSpc>
                <a:spcPct val="80000"/>
              </a:lnSpc>
              <a:buFont typeface="Arial" charset="0"/>
              <a:buNone/>
            </a:pPr>
            <a:r>
              <a:rPr lang="en-US" sz="2000" b="1" dirty="0">
                <a:latin typeface="Calibri" charset="0"/>
              </a:rPr>
              <a:t>Stakeholder agreement on scope definition and cost/schedule estimates.</a:t>
            </a:r>
            <a:endParaRPr lang="fr-CA" sz="2000" b="1" dirty="0">
              <a:latin typeface="Calibri" charset="0"/>
            </a:endParaRPr>
          </a:p>
          <a:p>
            <a:pPr marL="457200" lvl="1" indent="0" eaLnBrk="1" hangingPunct="1">
              <a:lnSpc>
                <a:spcPct val="80000"/>
              </a:lnSpc>
              <a:buFont typeface="Arial" charset="0"/>
              <a:buNone/>
            </a:pPr>
            <a:r>
              <a:rPr lang="en-US" sz="2000" b="1" dirty="0">
                <a:latin typeface="Calibri" charset="0"/>
              </a:rPr>
              <a:t>Requirements understanding as evidenced by the fidelity of the primary use cases.</a:t>
            </a:r>
            <a:endParaRPr lang="fr-CA" sz="2000" b="1" dirty="0">
              <a:latin typeface="Calibri" charset="0"/>
            </a:endParaRPr>
          </a:p>
          <a:p>
            <a:pPr marL="457200" lvl="1" indent="0" eaLnBrk="1" hangingPunct="1">
              <a:lnSpc>
                <a:spcPct val="80000"/>
              </a:lnSpc>
              <a:buFont typeface="Arial" charset="0"/>
              <a:buNone/>
            </a:pPr>
            <a:r>
              <a:rPr lang="en-US" sz="2000" b="1" dirty="0">
                <a:latin typeface="Calibri" charset="0"/>
              </a:rPr>
              <a:t>Credibility of the cost/schedule estimates, priorities, risks, and development process.</a:t>
            </a:r>
            <a:endParaRPr lang="fr-CA" sz="2000" b="1" dirty="0">
              <a:latin typeface="Calibri" charset="0"/>
            </a:endParaRPr>
          </a:p>
          <a:p>
            <a:pPr marL="457200" lvl="1" indent="0" eaLnBrk="1" hangingPunct="1">
              <a:lnSpc>
                <a:spcPct val="80000"/>
              </a:lnSpc>
              <a:buFont typeface="Arial" charset="0"/>
              <a:buNone/>
            </a:pPr>
            <a:r>
              <a:rPr lang="en-US" sz="2000" b="1" dirty="0">
                <a:latin typeface="Calibri" charset="0"/>
              </a:rPr>
              <a:t>Depth and breadth of any architectural prototype that was developed.</a:t>
            </a:r>
            <a:endParaRPr lang="fr-CA" sz="2000" b="1" dirty="0">
              <a:latin typeface="Calibri" charset="0"/>
            </a:endParaRPr>
          </a:p>
          <a:p>
            <a:pPr marL="457200" lvl="1" indent="0" eaLnBrk="1" hangingPunct="1">
              <a:lnSpc>
                <a:spcPct val="80000"/>
              </a:lnSpc>
              <a:buFont typeface="Arial" charset="0"/>
              <a:buNone/>
            </a:pPr>
            <a:r>
              <a:rPr lang="en-US" sz="2000" b="1" dirty="0">
                <a:latin typeface="Calibri" charset="0"/>
              </a:rPr>
              <a:t>Establishing a baseline by which to compare actual expenditures versus planned expenditures</a:t>
            </a:r>
            <a:r>
              <a:rPr lang="en-US" sz="2000" dirty="0">
                <a:latin typeface="Calibri" charset="0"/>
              </a:rPr>
              <a:t>.</a:t>
            </a:r>
          </a:p>
          <a:p>
            <a:pPr marL="457200" lvl="1" indent="0" eaLnBrk="1" hangingPunct="1">
              <a:lnSpc>
                <a:spcPct val="80000"/>
              </a:lnSpc>
              <a:buFont typeface="Arial" charset="0"/>
              <a:buNone/>
            </a:pPr>
            <a:endParaRPr lang="fr-CA" sz="2000" dirty="0">
              <a:latin typeface="Calibri" charset="0"/>
            </a:endParaRPr>
          </a:p>
          <a:p>
            <a:pPr marL="0" indent="0" eaLnBrk="1" hangingPunct="1">
              <a:lnSpc>
                <a:spcPct val="80000"/>
              </a:lnSpc>
              <a:buFont typeface="Arial" charset="0"/>
              <a:buNone/>
            </a:pPr>
            <a:r>
              <a:rPr lang="en-US" sz="2400" dirty="0">
                <a:latin typeface="Calibri" charset="0"/>
              </a:rPr>
              <a:t>If the project does not pass this milestone, called the Lifecycle Objective Milestone, it can either be cancelled or it can repeat this phase after being redesigned to better meet the criteria.</a:t>
            </a:r>
            <a:endParaRPr lang="fr-CA" sz="2400"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11</a:t>
            </a:fld>
            <a:endParaRPr lang="en-US"/>
          </a:p>
        </p:txBody>
      </p:sp>
    </p:spTree>
    <p:extLst>
      <p:ext uri="{BB962C8B-B14F-4D97-AF65-F5344CB8AC3E}">
        <p14:creationId xmlns:p14="http://schemas.microsoft.com/office/powerpoint/2010/main" val="4054370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B0A3E4-420D-554A-B625-6F3B3328BBE2}" type="slidenum">
              <a:rPr lang="en-US" smtClean="0"/>
              <a:t>12</a:t>
            </a:fld>
            <a:endParaRPr lang="en-US"/>
          </a:p>
        </p:txBody>
      </p:sp>
    </p:spTree>
    <p:extLst>
      <p:ext uri="{BB962C8B-B14F-4D97-AF65-F5344CB8AC3E}">
        <p14:creationId xmlns:p14="http://schemas.microsoft.com/office/powerpoint/2010/main" val="587110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4817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17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9809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4817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3730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08564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53640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5085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56713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74817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1656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37306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3457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17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98091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48171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37306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085641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536402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50854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56713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7481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085641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1656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34575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174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98091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48171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37306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085641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536402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50854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5671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536402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74817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16567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34575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174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98091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48171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37306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0856416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536402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5085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50854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56713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74817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1656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34575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174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98091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8841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445105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802321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9251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567139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3985470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045792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991316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38109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0685343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543940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52826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748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165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3457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37871995"/>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3787199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37871995"/>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37871995"/>
      </p:ext>
    </p:extLst>
  </p:cSld>
  <p:clrMap bg1="dk1" tx1="lt1" bg2="dk2"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37871995"/>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67871823"/>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7.xml"/><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3" Type="http://schemas.openxmlformats.org/officeDocument/2006/relationships/hyperlink" Target="http://agilemodeling.com/essays/agileModelingRUP.htm" TargetMode="External"/><Relationship Id="rId2" Type="http://schemas.openxmlformats.org/officeDocument/2006/relationships/notesSlide" Target="../notesSlides/notesSlide28.xml"/><Relationship Id="rId1" Type="http://schemas.openxmlformats.org/officeDocument/2006/relationships/slideLayout" Target="../slideLayouts/slideLayout5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4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hyperlink" Target="http://en.wikipedia.org/wiki/Use_cases" TargetMode="External"/><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SOEN 341</a:t>
            </a:r>
          </a:p>
        </p:txBody>
      </p:sp>
      <p:sp>
        <p:nvSpPr>
          <p:cNvPr id="3" name="Subtitle 2"/>
          <p:cNvSpPr>
            <a:spLocks noGrp="1"/>
          </p:cNvSpPr>
          <p:nvPr>
            <p:ph type="subTitle" idx="1"/>
          </p:nvPr>
        </p:nvSpPr>
        <p:spPr/>
        <p:txBody>
          <a:bodyPr/>
          <a:lstStyle/>
          <a:p>
            <a:r>
              <a:rPr lang="en-US" b="1" dirty="0">
                <a:latin typeface="Calibri" charset="0"/>
              </a:rPr>
              <a:t>IBM Rational Unified Process</a:t>
            </a:r>
            <a:endParaRPr lang="fr-CA" b="1" dirty="0">
              <a:latin typeface="Calibri" charset="0"/>
            </a:endParaRPr>
          </a:p>
        </p:txBody>
      </p:sp>
    </p:spTree>
    <p:extLst>
      <p:ext uri="{BB962C8B-B14F-4D97-AF65-F5344CB8AC3E}">
        <p14:creationId xmlns:p14="http://schemas.microsoft.com/office/powerpoint/2010/main" val="842323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18421"/>
          </a:xfrm>
        </p:spPr>
        <p:txBody>
          <a:bodyPr>
            <a:normAutofit fontScale="90000"/>
          </a:bodyPr>
          <a:lstStyle/>
          <a:p>
            <a:r>
              <a:rPr lang="en-US" dirty="0"/>
              <a:t>     </a:t>
            </a:r>
          </a:p>
        </p:txBody>
      </p:sp>
      <p:sp>
        <p:nvSpPr>
          <p:cNvPr id="3" name="Content Placeholder 2"/>
          <p:cNvSpPr>
            <a:spLocks noGrp="1"/>
          </p:cNvSpPr>
          <p:nvPr>
            <p:ph idx="1"/>
          </p:nvPr>
        </p:nvSpPr>
        <p:spPr/>
        <p:txBody>
          <a:bodyPr>
            <a:normAutofit/>
          </a:bodyPr>
          <a:lstStyle/>
          <a:p>
            <a:pPr marL="0" indent="0" algn="ctr">
              <a:buNone/>
            </a:pPr>
            <a:endParaRPr lang="en-US" sz="5400" b="1" dirty="0"/>
          </a:p>
          <a:p>
            <a:pPr marL="0" indent="0" algn="ctr">
              <a:buNone/>
            </a:pPr>
            <a:r>
              <a:rPr lang="en-US" sz="6600" b="1" dirty="0"/>
              <a:t>Inception phase </a:t>
            </a:r>
            <a:endParaRPr lang="en-US" sz="6600" dirty="0"/>
          </a:p>
        </p:txBody>
      </p:sp>
    </p:spTree>
    <p:extLst>
      <p:ext uri="{BB962C8B-B14F-4D97-AF65-F5344CB8AC3E}">
        <p14:creationId xmlns:p14="http://schemas.microsoft.com/office/powerpoint/2010/main" val="3741932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81000" y="487363"/>
            <a:ext cx="8229600" cy="487363"/>
          </a:xfrm>
        </p:spPr>
        <p:txBody>
          <a:bodyPr rtlCol="0">
            <a:normAutofit fontScale="90000"/>
          </a:bodyPr>
          <a:lstStyle/>
          <a:p>
            <a:pPr>
              <a:defRPr/>
            </a:pPr>
            <a:r>
              <a:rPr lang="en-US" sz="4000" b="1" dirty="0">
                <a:ea typeface="+mj-ea"/>
                <a:cs typeface="+mj-cs"/>
              </a:rPr>
              <a:t>Inception phase </a:t>
            </a:r>
            <a:r>
              <a:rPr lang="en-US" sz="4000" b="1" dirty="0">
                <a:latin typeface="Calibri" charset="0"/>
              </a:rPr>
              <a:t>validates initial costing </a:t>
            </a:r>
            <a:br>
              <a:rPr lang="en-US" sz="4000" b="1" dirty="0">
                <a:latin typeface="Calibri" charset="0"/>
              </a:rPr>
            </a:br>
            <a:endParaRPr lang="fr-CA" sz="4000" b="1" dirty="0">
              <a:ea typeface="+mj-ea"/>
              <a:cs typeface="+mj-cs"/>
            </a:endParaRPr>
          </a:p>
        </p:txBody>
      </p:sp>
      <p:sp>
        <p:nvSpPr>
          <p:cNvPr id="32770" name="Rectangle 3"/>
          <p:cNvSpPr>
            <a:spLocks noGrp="1" noChangeArrowheads="1"/>
          </p:cNvSpPr>
          <p:nvPr>
            <p:ph idx="1"/>
          </p:nvPr>
        </p:nvSpPr>
        <p:spPr>
          <a:xfrm>
            <a:off x="304800" y="1066800"/>
            <a:ext cx="8229600" cy="5080000"/>
          </a:xfrm>
        </p:spPr>
        <p:txBody>
          <a:bodyPr>
            <a:noAutofit/>
          </a:bodyPr>
          <a:lstStyle/>
          <a:p>
            <a:pPr marL="857250" lvl="1" indent="-457200">
              <a:lnSpc>
                <a:spcPct val="80000"/>
              </a:lnSpc>
            </a:pPr>
            <a:r>
              <a:rPr lang="en-US" sz="3200" b="1" dirty="0">
                <a:latin typeface="Calibri" charset="0"/>
              </a:rPr>
              <a:t>A basic user model, (user story)</a:t>
            </a:r>
          </a:p>
          <a:p>
            <a:pPr marL="857250" lvl="1" indent="-457200">
              <a:lnSpc>
                <a:spcPct val="80000"/>
              </a:lnSpc>
            </a:pPr>
            <a:r>
              <a:rPr lang="en-US" sz="3200" b="1" dirty="0">
                <a:latin typeface="Calibri" charset="0"/>
              </a:rPr>
              <a:t>project plan</a:t>
            </a:r>
          </a:p>
          <a:p>
            <a:pPr marL="857250" lvl="1" indent="-457200">
              <a:lnSpc>
                <a:spcPct val="80000"/>
              </a:lnSpc>
            </a:pPr>
            <a:r>
              <a:rPr lang="en-US" sz="3200" b="1" dirty="0">
                <a:latin typeface="Calibri" charset="0"/>
              </a:rPr>
              <a:t>Initial risk assessment </a:t>
            </a:r>
          </a:p>
          <a:p>
            <a:pPr marL="857250" lvl="1" indent="-457200">
              <a:lnSpc>
                <a:spcPct val="80000"/>
              </a:lnSpc>
            </a:pPr>
            <a:r>
              <a:rPr lang="en-US" sz="3200" b="1" dirty="0">
                <a:latin typeface="Calibri" charset="0"/>
              </a:rPr>
              <a:t>Project description</a:t>
            </a:r>
          </a:p>
          <a:p>
            <a:pPr>
              <a:lnSpc>
                <a:spcPct val="80000"/>
              </a:lnSpc>
            </a:pPr>
            <a:endParaRPr lang="en-US" dirty="0">
              <a:latin typeface="Calibri" charset="0"/>
            </a:endParaRPr>
          </a:p>
          <a:p>
            <a:pPr>
              <a:lnSpc>
                <a:spcPct val="80000"/>
              </a:lnSpc>
            </a:pPr>
            <a:r>
              <a:rPr lang="en-US" b="1" dirty="0">
                <a:latin typeface="Calibri" charset="0"/>
              </a:rPr>
              <a:t>Criteria:</a:t>
            </a:r>
            <a:endParaRPr lang="fr-CA" b="1" dirty="0">
              <a:latin typeface="Calibri" charset="0"/>
            </a:endParaRPr>
          </a:p>
          <a:p>
            <a:pPr lvl="1">
              <a:lnSpc>
                <a:spcPct val="80000"/>
              </a:lnSpc>
            </a:pPr>
            <a:r>
              <a:rPr lang="en-US" b="1" dirty="0">
                <a:latin typeface="Calibri" charset="0"/>
              </a:rPr>
              <a:t>Stakeholder scope definition </a:t>
            </a:r>
          </a:p>
          <a:p>
            <a:pPr lvl="1">
              <a:lnSpc>
                <a:spcPct val="80000"/>
              </a:lnSpc>
            </a:pPr>
            <a:r>
              <a:rPr lang="en-US" b="1" dirty="0">
                <a:latin typeface="Calibri" charset="0"/>
              </a:rPr>
              <a:t>cost/schedule estimates.</a:t>
            </a:r>
            <a:endParaRPr lang="fr-CA" b="1" dirty="0">
              <a:latin typeface="Calibri" charset="0"/>
            </a:endParaRPr>
          </a:p>
          <a:p>
            <a:pPr lvl="1">
              <a:lnSpc>
                <a:spcPct val="80000"/>
              </a:lnSpc>
            </a:pPr>
            <a:r>
              <a:rPr lang="en-US" b="1" dirty="0">
                <a:latin typeface="Calibri" charset="0"/>
              </a:rPr>
              <a:t>Requirements understanding</a:t>
            </a:r>
            <a:endParaRPr lang="fr-CA" b="1" dirty="0">
              <a:latin typeface="Calibri" charset="0"/>
            </a:endParaRPr>
          </a:p>
          <a:p>
            <a:pPr lvl="1">
              <a:lnSpc>
                <a:spcPct val="80000"/>
              </a:lnSpc>
            </a:pPr>
            <a:r>
              <a:rPr lang="en-US" b="1" dirty="0">
                <a:latin typeface="Calibri" charset="0"/>
              </a:rPr>
              <a:t>Credibility of the cost/schedule estimates, priorities, risks</a:t>
            </a:r>
            <a:endParaRPr lang="fr-CA" b="1" dirty="0">
              <a:latin typeface="Calibri" charset="0"/>
            </a:endParaRPr>
          </a:p>
          <a:p>
            <a:pPr lvl="1">
              <a:lnSpc>
                <a:spcPct val="80000"/>
              </a:lnSpc>
            </a:pPr>
            <a:r>
              <a:rPr lang="en-US" b="1" dirty="0">
                <a:latin typeface="Calibri" charset="0"/>
              </a:rPr>
              <a:t>Depth and breadth of an architectural prototype </a:t>
            </a:r>
            <a:endParaRPr lang="fr-CA" dirty="0">
              <a:latin typeface="Calibri" charset="0"/>
            </a:endParaRPr>
          </a:p>
        </p:txBody>
      </p:sp>
    </p:spTree>
    <p:extLst>
      <p:ext uri="{BB962C8B-B14F-4D97-AF65-F5344CB8AC3E}">
        <p14:creationId xmlns:p14="http://schemas.microsoft.com/office/powerpoint/2010/main" val="3672514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57200" y="274638"/>
            <a:ext cx="8229600" cy="792162"/>
          </a:xfrm>
        </p:spPr>
        <p:txBody>
          <a:bodyPr/>
          <a:lstStyle/>
          <a:p>
            <a:pPr eaLnBrk="1" hangingPunct="1"/>
            <a:r>
              <a:rPr lang="en-US">
                <a:latin typeface="Calibri" charset="0"/>
              </a:rPr>
              <a:t>RUP phases and disciplines.</a:t>
            </a:r>
            <a:r>
              <a:rPr lang="fr-CA">
                <a:latin typeface="Calibri" charset="0"/>
              </a:rPr>
              <a:t> </a:t>
            </a:r>
          </a:p>
        </p:txBody>
      </p:sp>
      <p:pic>
        <p:nvPicPr>
          <p:cNvPr id="30722" name="Picture 4" descr="Development-iterativ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814387"/>
            <a:ext cx="8382000" cy="5768975"/>
          </a:xfrm>
        </p:spPr>
      </p:pic>
    </p:spTree>
    <p:extLst>
      <p:ext uri="{BB962C8B-B14F-4D97-AF65-F5344CB8AC3E}">
        <p14:creationId xmlns:p14="http://schemas.microsoft.com/office/powerpoint/2010/main" val="39407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normAutofit/>
          </a:bodyPr>
          <a:lstStyle/>
          <a:p>
            <a:pPr marL="0" indent="0" algn="ctr">
              <a:buNone/>
            </a:pPr>
            <a:r>
              <a:rPr lang="en-US" sz="5400" b="1" dirty="0">
                <a:latin typeface="Calibri" charset="0"/>
              </a:rPr>
              <a:t>Elaboration phase</a:t>
            </a:r>
            <a:endParaRPr lang="en-US" sz="5400" dirty="0"/>
          </a:p>
        </p:txBody>
      </p:sp>
    </p:spTree>
    <p:extLst>
      <p:ext uri="{BB962C8B-B14F-4D97-AF65-F5344CB8AC3E}">
        <p14:creationId xmlns:p14="http://schemas.microsoft.com/office/powerpoint/2010/main" val="3642323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457200" y="-228600"/>
            <a:ext cx="8229600" cy="1143000"/>
          </a:xfrm>
        </p:spPr>
        <p:txBody>
          <a:bodyPr/>
          <a:lstStyle/>
          <a:p>
            <a:pPr eaLnBrk="1" hangingPunct="1"/>
            <a:r>
              <a:rPr lang="en-US" b="1" dirty="0">
                <a:latin typeface="Calibri" charset="0"/>
              </a:rPr>
              <a:t>Elaboration phase</a:t>
            </a:r>
            <a:endParaRPr lang="fr-CA" b="1" dirty="0">
              <a:latin typeface="Calibri" charset="0"/>
            </a:endParaRPr>
          </a:p>
        </p:txBody>
      </p:sp>
      <p:sp>
        <p:nvSpPr>
          <p:cNvPr id="33794" name="Rectangle 3"/>
          <p:cNvSpPr>
            <a:spLocks noGrp="1" noChangeArrowheads="1"/>
          </p:cNvSpPr>
          <p:nvPr>
            <p:ph idx="1"/>
          </p:nvPr>
        </p:nvSpPr>
        <p:spPr>
          <a:xfrm>
            <a:off x="381000" y="838200"/>
            <a:ext cx="8229600" cy="6019800"/>
          </a:xfrm>
        </p:spPr>
        <p:txBody>
          <a:bodyPr/>
          <a:lstStyle/>
          <a:p>
            <a:pPr marL="400050" lvl="1" indent="0" eaLnBrk="1" hangingPunct="1">
              <a:buFont typeface="Arial" charset="0"/>
              <a:buNone/>
            </a:pPr>
            <a:endParaRPr lang="en-US" dirty="0">
              <a:latin typeface="Calibri" charset="0"/>
            </a:endParaRPr>
          </a:p>
          <a:p>
            <a:pPr marL="971550" lvl="1" indent="-571500"/>
            <a:r>
              <a:rPr lang="en-US" sz="4000" dirty="0">
                <a:latin typeface="Calibri" charset="0"/>
              </a:rPr>
              <a:t>The primary objective is to </a:t>
            </a:r>
            <a:r>
              <a:rPr lang="en-US" sz="4000" b="1" dirty="0">
                <a:latin typeface="Calibri" charset="0"/>
              </a:rPr>
              <a:t>mitigate the key risk items</a:t>
            </a:r>
            <a:endParaRPr lang="en-US" sz="4000" dirty="0">
              <a:latin typeface="Calibri" charset="0"/>
            </a:endParaRPr>
          </a:p>
          <a:p>
            <a:pPr marL="971550" lvl="1" indent="-571500"/>
            <a:endParaRPr lang="en-US" sz="4000" dirty="0">
              <a:latin typeface="Calibri" charset="0"/>
            </a:endParaRPr>
          </a:p>
          <a:p>
            <a:pPr marL="971550" lvl="1" indent="-571500"/>
            <a:r>
              <a:rPr lang="en-US" sz="4000" dirty="0">
                <a:latin typeface="Calibri" charset="0"/>
              </a:rPr>
              <a:t>The problem domain analysis is made </a:t>
            </a:r>
          </a:p>
          <a:p>
            <a:pPr marL="971550" lvl="1" indent="-571500"/>
            <a:r>
              <a:rPr lang="en-US" sz="4000" dirty="0">
                <a:latin typeface="Calibri" charset="0"/>
              </a:rPr>
              <a:t>The architecture of the project gets its basic form</a:t>
            </a:r>
            <a:r>
              <a:rPr lang="en-US" dirty="0">
                <a:latin typeface="Calibri" charset="0"/>
              </a:rPr>
              <a:t>.</a:t>
            </a:r>
          </a:p>
        </p:txBody>
      </p:sp>
    </p:spTree>
    <p:extLst>
      <p:ext uri="{BB962C8B-B14F-4D97-AF65-F5344CB8AC3E}">
        <p14:creationId xmlns:p14="http://schemas.microsoft.com/office/powerpoint/2010/main" val="1728831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57200" y="274638"/>
            <a:ext cx="8229600" cy="792162"/>
          </a:xfrm>
        </p:spPr>
        <p:txBody>
          <a:bodyPr/>
          <a:lstStyle/>
          <a:p>
            <a:pPr eaLnBrk="1" hangingPunct="1"/>
            <a:r>
              <a:rPr lang="en-US">
                <a:latin typeface="Calibri" charset="0"/>
              </a:rPr>
              <a:t>RUP phases and disciplines.</a:t>
            </a:r>
            <a:r>
              <a:rPr lang="fr-CA">
                <a:latin typeface="Calibri" charset="0"/>
              </a:rPr>
              <a:t> </a:t>
            </a:r>
          </a:p>
        </p:txBody>
      </p:sp>
      <p:pic>
        <p:nvPicPr>
          <p:cNvPr id="30722" name="Picture 4" descr="Development-iterativ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814387"/>
            <a:ext cx="8382000" cy="5768975"/>
          </a:xfrm>
        </p:spPr>
      </p:pic>
    </p:spTree>
    <p:extLst>
      <p:ext uri="{BB962C8B-B14F-4D97-AF65-F5344CB8AC3E}">
        <p14:creationId xmlns:p14="http://schemas.microsoft.com/office/powerpoint/2010/main" val="3922752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274638"/>
            <a:ext cx="8229600" cy="563562"/>
          </a:xfrm>
        </p:spPr>
        <p:txBody>
          <a:bodyPr rtlCol="0">
            <a:noAutofit/>
          </a:bodyPr>
          <a:lstStyle/>
          <a:p>
            <a:pPr eaLnBrk="1" fontAlgn="auto" hangingPunct="1">
              <a:spcAft>
                <a:spcPts val="0"/>
              </a:spcAft>
              <a:defRPr/>
            </a:pPr>
            <a:r>
              <a:rPr lang="en-US" sz="4000" b="1" dirty="0">
                <a:ea typeface="+mj-ea"/>
                <a:cs typeface="+mj-cs"/>
              </a:rPr>
              <a:t>Elaboration Elements</a:t>
            </a:r>
            <a:endParaRPr lang="fr-CA" sz="4000" b="1" dirty="0">
              <a:ea typeface="+mj-ea"/>
              <a:cs typeface="+mj-cs"/>
            </a:endParaRPr>
          </a:p>
        </p:txBody>
      </p:sp>
      <p:sp>
        <p:nvSpPr>
          <p:cNvPr id="22531" name="Rectangle 3"/>
          <p:cNvSpPr>
            <a:spLocks noGrp="1" noChangeArrowheads="1"/>
          </p:cNvSpPr>
          <p:nvPr>
            <p:ph idx="1"/>
          </p:nvPr>
        </p:nvSpPr>
        <p:spPr>
          <a:xfrm>
            <a:off x="457200" y="838200"/>
            <a:ext cx="8229600" cy="5867400"/>
          </a:xfrm>
        </p:spPr>
        <p:txBody>
          <a:bodyPr/>
          <a:lstStyle/>
          <a:p>
            <a:pPr eaLnBrk="1" hangingPunct="1">
              <a:lnSpc>
                <a:spcPct val="80000"/>
              </a:lnSpc>
              <a:defRPr/>
            </a:pPr>
            <a:endParaRPr lang="fr-CA" sz="2800" dirty="0">
              <a:ea typeface="+mn-ea"/>
              <a:cs typeface="+mn-cs"/>
            </a:endParaRPr>
          </a:p>
          <a:p>
            <a:pPr lvl="1" eaLnBrk="1" hangingPunct="1">
              <a:lnSpc>
                <a:spcPct val="80000"/>
              </a:lnSpc>
              <a:defRPr/>
            </a:pPr>
            <a:r>
              <a:rPr lang="en-US" sz="3200" b="1" dirty="0"/>
              <a:t>A use-case model: the use-cases and the actors. </a:t>
            </a:r>
            <a:r>
              <a:rPr lang="fr-CA" sz="3200" b="1" dirty="0"/>
              <a:t>(80% </a:t>
            </a:r>
            <a:r>
              <a:rPr lang="fr-CA" sz="3200" b="1" dirty="0" err="1"/>
              <a:t>complete</a:t>
            </a:r>
            <a:r>
              <a:rPr lang="fr-CA" sz="3200" b="1" dirty="0"/>
              <a:t>).</a:t>
            </a:r>
          </a:p>
          <a:p>
            <a:pPr lvl="1" eaLnBrk="1" hangingPunct="1">
              <a:lnSpc>
                <a:spcPct val="80000"/>
              </a:lnSpc>
              <a:defRPr/>
            </a:pPr>
            <a:r>
              <a:rPr lang="en-US" sz="3200" b="1" dirty="0"/>
              <a:t>The software architecture in a development process.</a:t>
            </a:r>
            <a:endParaRPr lang="fr-CA" sz="3200" b="1" dirty="0"/>
          </a:p>
          <a:p>
            <a:pPr lvl="1" eaLnBrk="1" hangingPunct="1">
              <a:lnSpc>
                <a:spcPct val="80000"/>
              </a:lnSpc>
              <a:defRPr/>
            </a:pPr>
            <a:r>
              <a:rPr lang="en-US" sz="3200" b="1" dirty="0"/>
              <a:t>An architecture that realizes significant use cases.</a:t>
            </a:r>
            <a:endParaRPr lang="fr-CA" sz="3200" b="1" dirty="0"/>
          </a:p>
          <a:p>
            <a:pPr lvl="1" eaLnBrk="1" hangingPunct="1">
              <a:lnSpc>
                <a:spcPct val="80000"/>
              </a:lnSpc>
              <a:defRPr/>
            </a:pPr>
            <a:r>
              <a:rPr lang="en-US" sz="3200" b="1" dirty="0"/>
              <a:t>Business case and risk list.</a:t>
            </a:r>
            <a:endParaRPr lang="fr-CA" sz="3200" b="1" dirty="0"/>
          </a:p>
          <a:p>
            <a:pPr lvl="1" eaLnBrk="1" hangingPunct="1">
              <a:lnSpc>
                <a:spcPct val="80000"/>
              </a:lnSpc>
              <a:defRPr/>
            </a:pPr>
            <a:r>
              <a:rPr lang="en-US" sz="3200" b="1" dirty="0"/>
              <a:t>A development plan for the overall project.</a:t>
            </a:r>
            <a:endParaRPr lang="fr-CA" sz="3200" b="1" dirty="0"/>
          </a:p>
          <a:p>
            <a:pPr lvl="1" eaLnBrk="1" hangingPunct="1">
              <a:lnSpc>
                <a:spcPct val="80000"/>
              </a:lnSpc>
              <a:defRPr/>
            </a:pPr>
            <a:r>
              <a:rPr lang="en-US" sz="3200" b="1" dirty="0"/>
              <a:t>Prototypes that mitigate each identified technical risk.</a:t>
            </a:r>
            <a:endParaRPr lang="fr-CA" sz="3200" b="1" dirty="0"/>
          </a:p>
        </p:txBody>
      </p:sp>
    </p:spTree>
    <p:extLst>
      <p:ext uri="{BB962C8B-B14F-4D97-AF65-F5344CB8AC3E}">
        <p14:creationId xmlns:p14="http://schemas.microsoft.com/office/powerpoint/2010/main" val="2906072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a:latin typeface="Calibri" charset="0"/>
              </a:rPr>
              <a:t>Elaboration</a:t>
            </a:r>
            <a:endParaRPr lang="fr-CA">
              <a:latin typeface="Calibri" charset="0"/>
            </a:endParaRPr>
          </a:p>
        </p:txBody>
      </p:sp>
      <p:sp>
        <p:nvSpPr>
          <p:cNvPr id="35842" name="Rectangle 3"/>
          <p:cNvSpPr>
            <a:spLocks noGrp="1" noChangeArrowheads="1"/>
          </p:cNvSpPr>
          <p:nvPr>
            <p:ph idx="1"/>
          </p:nvPr>
        </p:nvSpPr>
        <p:spPr/>
        <p:txBody>
          <a:bodyPr/>
          <a:lstStyle/>
          <a:p>
            <a:pPr marL="400050" lvl="1" indent="0" eaLnBrk="1" hangingPunct="1">
              <a:buFont typeface="Arial" charset="0"/>
              <a:buNone/>
            </a:pPr>
            <a:r>
              <a:rPr lang="en-US" dirty="0">
                <a:latin typeface="Calibri" charset="0"/>
              </a:rPr>
              <a:t>If the project cannot pass this milestone, there is still time for it to be canceled or redesigned. </a:t>
            </a:r>
          </a:p>
          <a:p>
            <a:pPr marL="400050" lvl="1" indent="0" eaLnBrk="1" hangingPunct="1">
              <a:buFont typeface="Arial" charset="0"/>
              <a:buNone/>
            </a:pPr>
            <a:endParaRPr lang="en-US" dirty="0">
              <a:latin typeface="Calibri" charset="0"/>
            </a:endParaRPr>
          </a:p>
          <a:p>
            <a:pPr marL="400050" lvl="1" indent="0" eaLnBrk="1" hangingPunct="1">
              <a:buFont typeface="Arial" charset="0"/>
              <a:buNone/>
            </a:pPr>
            <a:r>
              <a:rPr lang="en-US" dirty="0">
                <a:latin typeface="Calibri" charset="0"/>
              </a:rPr>
              <a:t>After leaving this phase, the project transitions into a high-risk operation where changes are much more difficult and detrimental when made.</a:t>
            </a:r>
          </a:p>
          <a:p>
            <a:pPr marL="400050" lvl="1" indent="0" eaLnBrk="1" hangingPunct="1">
              <a:buFont typeface="Arial" charset="0"/>
              <a:buNone/>
            </a:pPr>
            <a:endParaRPr lang="en-US" dirty="0">
              <a:latin typeface="Calibri" charset="0"/>
            </a:endParaRPr>
          </a:p>
          <a:p>
            <a:pPr marL="400050" lvl="1" indent="0" eaLnBrk="1" hangingPunct="1">
              <a:buFont typeface="Arial" charset="0"/>
              <a:buNone/>
            </a:pPr>
            <a:r>
              <a:rPr lang="en-US" dirty="0">
                <a:latin typeface="Calibri" charset="0"/>
              </a:rPr>
              <a:t>The key domain analysis for the elaboration is system architecture.</a:t>
            </a:r>
            <a:endParaRPr lang="fr-CA" dirty="0">
              <a:latin typeface="Calibri" charset="0"/>
            </a:endParaRPr>
          </a:p>
          <a:p>
            <a:pPr marL="400050" lvl="1" indent="0" eaLnBrk="1" hangingPunct="1">
              <a:buFont typeface="Arial" charset="0"/>
              <a:buNone/>
            </a:pPr>
            <a:endParaRPr lang="fr-CA" sz="2400" dirty="0">
              <a:latin typeface="Calibri" charset="0"/>
            </a:endParaRPr>
          </a:p>
        </p:txBody>
      </p:sp>
    </p:spTree>
    <p:extLst>
      <p:ext uri="{BB962C8B-B14F-4D97-AF65-F5344CB8AC3E}">
        <p14:creationId xmlns:p14="http://schemas.microsoft.com/office/powerpoint/2010/main" val="3096855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normAutofit/>
          </a:bodyPr>
          <a:lstStyle/>
          <a:p>
            <a:pPr marL="0" indent="0" algn="ctr">
              <a:buNone/>
            </a:pPr>
            <a:r>
              <a:rPr lang="en-US" sz="4800" b="1" dirty="0">
                <a:solidFill>
                  <a:schemeClr val="bg1"/>
                </a:solidFill>
                <a:latin typeface="Calibri" charset="0"/>
              </a:rPr>
              <a:t>Construction</a:t>
            </a:r>
            <a:r>
              <a:rPr lang="en-US" sz="4800" b="1" dirty="0">
                <a:latin typeface="Calibri" charset="0"/>
              </a:rPr>
              <a:t> </a:t>
            </a:r>
            <a:r>
              <a:rPr lang="en-US" sz="4800" b="1" dirty="0">
                <a:solidFill>
                  <a:schemeClr val="bg1"/>
                </a:solidFill>
                <a:latin typeface="Calibri" charset="0"/>
              </a:rPr>
              <a:t>phase</a:t>
            </a:r>
            <a:endParaRPr lang="en-US" sz="4800" dirty="0">
              <a:solidFill>
                <a:schemeClr val="bg1"/>
              </a:solidFill>
            </a:endParaRPr>
          </a:p>
        </p:txBody>
      </p:sp>
    </p:spTree>
    <p:extLst>
      <p:ext uri="{BB962C8B-B14F-4D97-AF65-F5344CB8AC3E}">
        <p14:creationId xmlns:p14="http://schemas.microsoft.com/office/powerpoint/2010/main" val="4293738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57200" y="274638"/>
            <a:ext cx="8229600" cy="792162"/>
          </a:xfrm>
        </p:spPr>
        <p:txBody>
          <a:bodyPr/>
          <a:lstStyle/>
          <a:p>
            <a:pPr eaLnBrk="1" hangingPunct="1"/>
            <a:r>
              <a:rPr lang="en-US">
                <a:latin typeface="Calibri" charset="0"/>
              </a:rPr>
              <a:t>RUP phases and disciplines.</a:t>
            </a:r>
            <a:r>
              <a:rPr lang="fr-CA">
                <a:latin typeface="Calibri" charset="0"/>
              </a:rPr>
              <a:t> </a:t>
            </a:r>
          </a:p>
        </p:txBody>
      </p:sp>
      <p:pic>
        <p:nvPicPr>
          <p:cNvPr id="30722" name="Picture 4" descr="Development-iterativ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814387"/>
            <a:ext cx="8382000" cy="5768975"/>
          </a:xfrm>
        </p:spPr>
      </p:pic>
    </p:spTree>
    <p:extLst>
      <p:ext uri="{BB962C8B-B14F-4D97-AF65-F5344CB8AC3E}">
        <p14:creationId xmlns:p14="http://schemas.microsoft.com/office/powerpoint/2010/main" val="148119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57200" y="274638"/>
            <a:ext cx="8229600" cy="792162"/>
          </a:xfrm>
        </p:spPr>
        <p:txBody>
          <a:bodyPr/>
          <a:lstStyle/>
          <a:p>
            <a:pPr eaLnBrk="1" hangingPunct="1"/>
            <a:r>
              <a:rPr lang="en-US">
                <a:latin typeface="Calibri" charset="0"/>
              </a:rPr>
              <a:t>RUP phases and disciplines.</a:t>
            </a:r>
            <a:r>
              <a:rPr lang="fr-CA">
                <a:latin typeface="Calibri" charset="0"/>
              </a:rPr>
              <a:t> </a:t>
            </a:r>
          </a:p>
        </p:txBody>
      </p:sp>
      <p:pic>
        <p:nvPicPr>
          <p:cNvPr id="30722" name="Picture 4" descr="Development-iterativ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1066800"/>
            <a:ext cx="8382000" cy="5768975"/>
          </a:xfrm>
        </p:spPr>
      </p:pic>
    </p:spTree>
    <p:extLst>
      <p:ext uri="{BB962C8B-B14F-4D97-AF65-F5344CB8AC3E}">
        <p14:creationId xmlns:p14="http://schemas.microsoft.com/office/powerpoint/2010/main" val="4175094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457200" y="274638"/>
            <a:ext cx="8229600" cy="792162"/>
          </a:xfrm>
        </p:spPr>
        <p:txBody>
          <a:bodyPr/>
          <a:lstStyle/>
          <a:p>
            <a:pPr eaLnBrk="1" hangingPunct="1"/>
            <a:r>
              <a:rPr lang="en-US" b="1" dirty="0">
                <a:latin typeface="Calibri" charset="0"/>
              </a:rPr>
              <a:t> Construction phase</a:t>
            </a:r>
            <a:endParaRPr lang="fr-CA" b="1" dirty="0">
              <a:latin typeface="Calibri" charset="0"/>
            </a:endParaRPr>
          </a:p>
        </p:txBody>
      </p:sp>
      <p:sp>
        <p:nvSpPr>
          <p:cNvPr id="36866" name="Rectangle 3"/>
          <p:cNvSpPr>
            <a:spLocks noGrp="1" noChangeArrowheads="1"/>
          </p:cNvSpPr>
          <p:nvPr>
            <p:ph idx="1"/>
          </p:nvPr>
        </p:nvSpPr>
        <p:spPr>
          <a:xfrm>
            <a:off x="457200" y="1143000"/>
            <a:ext cx="8229600" cy="4983163"/>
          </a:xfrm>
        </p:spPr>
        <p:txBody>
          <a:bodyPr>
            <a:normAutofit/>
          </a:bodyPr>
          <a:lstStyle/>
          <a:p>
            <a:pPr marL="400050" lvl="1" indent="0" eaLnBrk="1" hangingPunct="1">
              <a:lnSpc>
                <a:spcPct val="90000"/>
              </a:lnSpc>
              <a:buFont typeface="Arial" charset="0"/>
              <a:buNone/>
            </a:pPr>
            <a:r>
              <a:rPr lang="en-US" sz="2400" b="1" dirty="0">
                <a:latin typeface="Calibri" charset="0"/>
              </a:rPr>
              <a:t>The development of components and other features of the system. </a:t>
            </a:r>
          </a:p>
          <a:p>
            <a:pPr marL="400050" lvl="1" indent="0" eaLnBrk="1" hangingPunct="1">
              <a:lnSpc>
                <a:spcPct val="90000"/>
              </a:lnSpc>
              <a:buFont typeface="Arial" charset="0"/>
              <a:buNone/>
            </a:pPr>
            <a:endParaRPr lang="en-US" sz="2400" dirty="0">
              <a:latin typeface="Calibri" charset="0"/>
            </a:endParaRPr>
          </a:p>
          <a:p>
            <a:pPr marL="400050" lvl="1" indent="0" eaLnBrk="1" hangingPunct="1">
              <a:lnSpc>
                <a:spcPct val="90000"/>
              </a:lnSpc>
              <a:buFont typeface="Arial" charset="0"/>
              <a:buNone/>
            </a:pPr>
            <a:r>
              <a:rPr lang="en-US" sz="2400" b="1" dirty="0">
                <a:latin typeface="Calibri" charset="0"/>
              </a:rPr>
              <a:t>The bulk of the coding takes place</a:t>
            </a:r>
            <a:r>
              <a:rPr lang="en-US" sz="2400" dirty="0">
                <a:latin typeface="Calibri" charset="0"/>
              </a:rPr>
              <a:t>. </a:t>
            </a:r>
          </a:p>
          <a:p>
            <a:pPr marL="800100" lvl="2" indent="0">
              <a:lnSpc>
                <a:spcPct val="90000"/>
              </a:lnSpc>
              <a:buFont typeface="Arial" charset="0"/>
              <a:buNone/>
            </a:pPr>
            <a:r>
              <a:rPr lang="en-US" sz="2000" dirty="0">
                <a:latin typeface="Calibri" charset="0"/>
              </a:rPr>
              <a:t>Several construction iterations may be developed  to divide the use cases into manageable segments that produce demonstrable prototypes.</a:t>
            </a:r>
          </a:p>
          <a:p>
            <a:pPr marL="400050" lvl="1" indent="0" eaLnBrk="1" hangingPunct="1">
              <a:lnSpc>
                <a:spcPct val="90000"/>
              </a:lnSpc>
              <a:buFont typeface="Arial" charset="0"/>
              <a:buNone/>
            </a:pPr>
            <a:endParaRPr lang="en-US" sz="2400" dirty="0">
              <a:latin typeface="Calibri" charset="0"/>
            </a:endParaRPr>
          </a:p>
          <a:p>
            <a:pPr marL="400050" lvl="1" indent="0" eaLnBrk="1" hangingPunct="1">
              <a:lnSpc>
                <a:spcPct val="90000"/>
              </a:lnSpc>
              <a:buFont typeface="Arial" charset="0"/>
              <a:buNone/>
            </a:pPr>
            <a:r>
              <a:rPr lang="en-US" sz="2400" b="1" dirty="0">
                <a:latin typeface="Calibri" charset="0"/>
              </a:rPr>
              <a:t>The first external release of the software.</a:t>
            </a:r>
          </a:p>
          <a:p>
            <a:pPr marL="800100" lvl="2" indent="0">
              <a:lnSpc>
                <a:spcPct val="90000"/>
              </a:lnSpc>
              <a:buFont typeface="Arial" charset="0"/>
              <a:buNone/>
            </a:pPr>
            <a:r>
              <a:rPr lang="en-US" sz="2000" dirty="0">
                <a:latin typeface="Calibri" charset="0"/>
              </a:rPr>
              <a:t>Its conclusion is marked by the Initial Operational Capability Milestone.</a:t>
            </a:r>
            <a:endParaRPr lang="fr-CA" sz="2000" dirty="0">
              <a:latin typeface="Calibri" charset="0"/>
            </a:endParaRPr>
          </a:p>
        </p:txBody>
      </p:sp>
    </p:spTree>
    <p:extLst>
      <p:ext uri="{BB962C8B-B14F-4D97-AF65-F5344CB8AC3E}">
        <p14:creationId xmlns:p14="http://schemas.microsoft.com/office/powerpoint/2010/main" val="62815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normAutofit/>
          </a:bodyPr>
          <a:lstStyle/>
          <a:p>
            <a:pPr marL="0" indent="0" algn="ctr">
              <a:buNone/>
            </a:pPr>
            <a:r>
              <a:rPr lang="en-US" sz="4400" b="1" dirty="0"/>
              <a:t>Transition phase</a:t>
            </a:r>
            <a:endParaRPr lang="en-US" sz="4400" dirty="0"/>
          </a:p>
        </p:txBody>
      </p:sp>
    </p:spTree>
    <p:extLst>
      <p:ext uri="{BB962C8B-B14F-4D97-AF65-F5344CB8AC3E}">
        <p14:creationId xmlns:p14="http://schemas.microsoft.com/office/powerpoint/2010/main" val="3750549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304800"/>
            <a:ext cx="8229600" cy="609600"/>
          </a:xfrm>
        </p:spPr>
        <p:txBody>
          <a:bodyPr rtlCol="0">
            <a:normAutofit fontScale="90000"/>
          </a:bodyPr>
          <a:lstStyle/>
          <a:p>
            <a:pPr eaLnBrk="1" fontAlgn="auto" hangingPunct="1">
              <a:spcAft>
                <a:spcPts val="0"/>
              </a:spcAft>
              <a:defRPr/>
            </a:pPr>
            <a:r>
              <a:rPr lang="en-US" sz="4000" b="1" dirty="0">
                <a:ea typeface="+mj-ea"/>
                <a:cs typeface="+mj-cs"/>
              </a:rPr>
              <a:t>Transition phase</a:t>
            </a:r>
            <a:endParaRPr lang="fr-CA" sz="4000" b="1" dirty="0">
              <a:ea typeface="+mj-ea"/>
              <a:cs typeface="+mj-cs"/>
            </a:endParaRPr>
          </a:p>
        </p:txBody>
      </p:sp>
      <p:sp>
        <p:nvSpPr>
          <p:cNvPr id="37890" name="Rectangle 3"/>
          <p:cNvSpPr>
            <a:spLocks noGrp="1" noChangeArrowheads="1"/>
          </p:cNvSpPr>
          <p:nvPr>
            <p:ph idx="1"/>
          </p:nvPr>
        </p:nvSpPr>
        <p:spPr>
          <a:xfrm>
            <a:off x="457200" y="990600"/>
            <a:ext cx="8229600" cy="5135563"/>
          </a:xfrm>
        </p:spPr>
        <p:txBody>
          <a:bodyPr>
            <a:normAutofit/>
          </a:bodyPr>
          <a:lstStyle/>
          <a:p>
            <a:pPr marL="0" indent="0" eaLnBrk="1" hangingPunct="1">
              <a:buFont typeface="Arial" charset="0"/>
              <a:buNone/>
            </a:pPr>
            <a:r>
              <a:rPr lang="en-US" sz="2800" b="1" dirty="0">
                <a:latin typeface="Calibri" charset="0"/>
              </a:rPr>
              <a:t>Transition the system from development into production</a:t>
            </a:r>
            <a:endParaRPr lang="en-US" sz="2800" dirty="0">
              <a:latin typeface="Calibri" charset="0"/>
            </a:endParaRPr>
          </a:p>
          <a:p>
            <a:pPr marL="457200" indent="-457200"/>
            <a:r>
              <a:rPr lang="en-US" dirty="0">
                <a:latin typeface="Calibri" charset="0"/>
              </a:rPr>
              <a:t>Activities </a:t>
            </a:r>
          </a:p>
          <a:p>
            <a:pPr marL="857250" lvl="1" indent="-457200"/>
            <a:r>
              <a:rPr lang="en-US" dirty="0">
                <a:latin typeface="Calibri" charset="0"/>
              </a:rPr>
              <a:t>training of the end users and maintainers </a:t>
            </a:r>
          </a:p>
          <a:p>
            <a:pPr marL="857250" lvl="1" indent="-457200"/>
            <a:r>
              <a:rPr lang="en-US" dirty="0">
                <a:latin typeface="Calibri" charset="0"/>
              </a:rPr>
              <a:t> beta testing of the system to validate it against the end users' expectations. </a:t>
            </a:r>
          </a:p>
          <a:p>
            <a:pPr marL="857250" lvl="1" indent="-457200"/>
            <a:r>
              <a:rPr lang="en-US" dirty="0">
                <a:latin typeface="Calibri" charset="0"/>
              </a:rPr>
              <a:t>The product is also checked against the quality level set in the Inception phase.</a:t>
            </a:r>
          </a:p>
          <a:p>
            <a:pPr lvl="1" eaLnBrk="1" hangingPunct="1"/>
            <a:endParaRPr lang="en-US" sz="2400" dirty="0">
              <a:latin typeface="Calibri" charset="0"/>
            </a:endParaRPr>
          </a:p>
        </p:txBody>
      </p:sp>
    </p:spTree>
    <p:extLst>
      <p:ext uri="{BB962C8B-B14F-4D97-AF65-F5344CB8AC3E}">
        <p14:creationId xmlns:p14="http://schemas.microsoft.com/office/powerpoint/2010/main" val="1298046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3597"/>
          </a:xfrm>
        </p:spPr>
        <p:txBody>
          <a:bodyPr>
            <a:normAutofit fontScale="90000"/>
          </a:bodyPr>
          <a:lstStyle/>
          <a:p>
            <a:r>
              <a:rPr lang="en-US" dirty="0"/>
              <a:t>    </a:t>
            </a:r>
          </a:p>
        </p:txBody>
      </p:sp>
      <p:sp>
        <p:nvSpPr>
          <p:cNvPr id="3" name="Content Placeholder 2"/>
          <p:cNvSpPr>
            <a:spLocks noGrp="1"/>
          </p:cNvSpPr>
          <p:nvPr>
            <p:ph idx="1"/>
          </p:nvPr>
        </p:nvSpPr>
        <p:spPr/>
        <p:txBody>
          <a:bodyPr>
            <a:normAutofit/>
          </a:bodyPr>
          <a:lstStyle/>
          <a:p>
            <a:pPr marL="0" indent="0" algn="ctr">
              <a:buNone/>
            </a:pPr>
            <a:r>
              <a:rPr lang="fr-CA" sz="5400" i="1" dirty="0"/>
              <a:t>Six engineering disciplines</a:t>
            </a:r>
            <a:r>
              <a:rPr lang="fr-CA" sz="7200" dirty="0"/>
              <a:t> </a:t>
            </a:r>
            <a:endParaRPr lang="en-US" sz="5400" dirty="0"/>
          </a:p>
        </p:txBody>
      </p:sp>
    </p:spTree>
    <p:extLst>
      <p:ext uri="{BB962C8B-B14F-4D97-AF65-F5344CB8AC3E}">
        <p14:creationId xmlns:p14="http://schemas.microsoft.com/office/powerpoint/2010/main" val="3689340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81000" y="0"/>
            <a:ext cx="8229600" cy="1143000"/>
          </a:xfrm>
        </p:spPr>
        <p:txBody>
          <a:bodyPr rtlCol="0">
            <a:normAutofit fontScale="90000"/>
          </a:bodyPr>
          <a:lstStyle/>
          <a:p>
            <a:pPr eaLnBrk="1" fontAlgn="auto" hangingPunct="1">
              <a:spcAft>
                <a:spcPts val="0"/>
              </a:spcAft>
              <a:defRPr/>
            </a:pPr>
            <a:r>
              <a:rPr lang="fr-CA" sz="2800" i="1" dirty="0">
                <a:ea typeface="+mj-ea"/>
                <a:cs typeface="+mj-cs"/>
              </a:rPr>
              <a:t>Six engineering disciplines</a:t>
            </a:r>
            <a:r>
              <a:rPr lang="fr-CA" sz="4000" dirty="0">
                <a:ea typeface="+mj-ea"/>
                <a:cs typeface="+mj-cs"/>
              </a:rPr>
              <a:t> </a:t>
            </a:r>
            <a:br>
              <a:rPr lang="fr-CA" sz="4000" dirty="0">
                <a:ea typeface="+mj-ea"/>
                <a:cs typeface="+mj-cs"/>
              </a:rPr>
            </a:br>
            <a:r>
              <a:rPr lang="fr-CA" sz="4000" dirty="0">
                <a:ea typeface="+mj-ea"/>
                <a:cs typeface="+mj-cs"/>
              </a:rPr>
              <a:t>Business </a:t>
            </a:r>
            <a:r>
              <a:rPr lang="fr-CA" sz="4000" dirty="0" err="1">
                <a:ea typeface="+mj-ea"/>
                <a:cs typeface="+mj-cs"/>
              </a:rPr>
              <a:t>modeling</a:t>
            </a:r>
            <a:r>
              <a:rPr lang="fr-CA" sz="4000" dirty="0">
                <a:ea typeface="+mj-ea"/>
                <a:cs typeface="+mj-cs"/>
              </a:rPr>
              <a:t> discipline</a:t>
            </a:r>
          </a:p>
        </p:txBody>
      </p:sp>
      <p:sp>
        <p:nvSpPr>
          <p:cNvPr id="38914" name="Rectangle 3"/>
          <p:cNvSpPr>
            <a:spLocks noGrp="1" noChangeArrowheads="1"/>
          </p:cNvSpPr>
          <p:nvPr>
            <p:ph idx="1"/>
          </p:nvPr>
        </p:nvSpPr>
        <p:spPr>
          <a:xfrm>
            <a:off x="457200" y="1219200"/>
            <a:ext cx="8229600" cy="4906963"/>
          </a:xfrm>
        </p:spPr>
        <p:txBody>
          <a:bodyPr/>
          <a:lstStyle/>
          <a:p>
            <a:pPr marL="0" indent="0" eaLnBrk="1" hangingPunct="1">
              <a:lnSpc>
                <a:spcPct val="90000"/>
              </a:lnSpc>
              <a:buFont typeface="Arial" charset="0"/>
              <a:buNone/>
            </a:pPr>
            <a:endParaRPr lang="en-US" b="1" dirty="0">
              <a:latin typeface="Calibri" charset="0"/>
            </a:endParaRPr>
          </a:p>
          <a:p>
            <a:pPr marL="0" indent="0" eaLnBrk="1" hangingPunct="1">
              <a:lnSpc>
                <a:spcPct val="90000"/>
              </a:lnSpc>
              <a:buFont typeface="Arial" charset="0"/>
              <a:buNone/>
            </a:pPr>
            <a:r>
              <a:rPr lang="en-US" b="1" dirty="0">
                <a:latin typeface="Calibri" charset="0"/>
              </a:rPr>
              <a:t>Communication channel between business engineering and software engineering. </a:t>
            </a:r>
          </a:p>
          <a:p>
            <a:pPr marL="0" indent="0" eaLnBrk="1" hangingPunct="1">
              <a:lnSpc>
                <a:spcPct val="90000"/>
              </a:lnSpc>
              <a:buFont typeface="Arial" charset="0"/>
              <a:buNone/>
            </a:pPr>
            <a:endParaRPr lang="en-US" sz="2400" dirty="0">
              <a:latin typeface="Calibri" charset="0"/>
            </a:endParaRPr>
          </a:p>
          <a:p>
            <a:pPr marL="0" indent="0" eaLnBrk="1" hangingPunct="1">
              <a:lnSpc>
                <a:spcPct val="90000"/>
              </a:lnSpc>
              <a:buFont typeface="Arial" charset="0"/>
              <a:buNone/>
            </a:pPr>
            <a:r>
              <a:rPr lang="en-US" b="1" dirty="0">
                <a:latin typeface="Calibri" charset="0"/>
              </a:rPr>
              <a:t>How to describe a vision of the organization in which the system will be deployed </a:t>
            </a:r>
          </a:p>
          <a:p>
            <a:pPr marL="0" indent="0" eaLnBrk="1" hangingPunct="1">
              <a:lnSpc>
                <a:spcPct val="90000"/>
              </a:lnSpc>
              <a:buFont typeface="Arial" charset="0"/>
              <a:buNone/>
            </a:pPr>
            <a:endParaRPr lang="en-US" b="1" dirty="0">
              <a:latin typeface="Calibri" charset="0"/>
            </a:endParaRPr>
          </a:p>
          <a:p>
            <a:pPr marL="0" indent="0" eaLnBrk="1" hangingPunct="1">
              <a:lnSpc>
                <a:spcPct val="90000"/>
              </a:lnSpc>
              <a:buFont typeface="Arial" charset="0"/>
              <a:buNone/>
            </a:pPr>
            <a:r>
              <a:rPr lang="en-US" b="1" dirty="0">
                <a:latin typeface="Calibri" charset="0"/>
              </a:rPr>
              <a:t>How to use this vision as a basis to outline the process, roles and responsibilities</a:t>
            </a:r>
            <a:r>
              <a:rPr lang="en-US" sz="2400" dirty="0">
                <a:latin typeface="Calibri" charset="0"/>
              </a:rPr>
              <a:t>.</a:t>
            </a:r>
            <a:endParaRPr lang="fr-CA" sz="2400" dirty="0">
              <a:latin typeface="Calibri" charset="0"/>
            </a:endParaRPr>
          </a:p>
        </p:txBody>
      </p:sp>
    </p:spTree>
    <p:extLst>
      <p:ext uri="{BB962C8B-B14F-4D97-AF65-F5344CB8AC3E}">
        <p14:creationId xmlns:p14="http://schemas.microsoft.com/office/powerpoint/2010/main" val="1596448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57200" y="274638"/>
            <a:ext cx="8229600" cy="792162"/>
          </a:xfrm>
        </p:spPr>
        <p:txBody>
          <a:bodyPr/>
          <a:lstStyle/>
          <a:p>
            <a:pPr eaLnBrk="1" hangingPunct="1"/>
            <a:r>
              <a:rPr lang="en-US">
                <a:latin typeface="Calibri" charset="0"/>
              </a:rPr>
              <a:t>RUP phases and disciplines.</a:t>
            </a:r>
            <a:r>
              <a:rPr lang="fr-CA">
                <a:latin typeface="Calibri" charset="0"/>
              </a:rPr>
              <a:t> </a:t>
            </a:r>
          </a:p>
        </p:txBody>
      </p:sp>
      <p:pic>
        <p:nvPicPr>
          <p:cNvPr id="30722" name="Picture 4" descr="Development-iterativ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814387"/>
            <a:ext cx="8382000" cy="5768975"/>
          </a:xfrm>
        </p:spPr>
      </p:pic>
    </p:spTree>
    <p:extLst>
      <p:ext uri="{BB962C8B-B14F-4D97-AF65-F5344CB8AC3E}">
        <p14:creationId xmlns:p14="http://schemas.microsoft.com/office/powerpoint/2010/main" val="1517449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b="1">
                <a:latin typeface="Calibri" charset="0"/>
              </a:rPr>
              <a:t>Requirements discipline</a:t>
            </a:r>
            <a:endParaRPr lang="fr-CA" b="1">
              <a:latin typeface="Calibri" charset="0"/>
            </a:endParaRPr>
          </a:p>
        </p:txBody>
      </p:sp>
      <p:sp>
        <p:nvSpPr>
          <p:cNvPr id="27651" name="Rectangle 3"/>
          <p:cNvSpPr>
            <a:spLocks noGrp="1" noChangeArrowheads="1"/>
          </p:cNvSpPr>
          <p:nvPr>
            <p:ph idx="1"/>
          </p:nvPr>
        </p:nvSpPr>
        <p:spPr/>
        <p:txBody>
          <a:bodyPr/>
          <a:lstStyle/>
          <a:p>
            <a:pPr eaLnBrk="1" hangingPunct="1">
              <a:defRPr/>
            </a:pPr>
            <a:endParaRPr lang="en-US" dirty="0">
              <a:ea typeface="+mn-ea"/>
              <a:cs typeface="+mn-cs"/>
            </a:endParaRPr>
          </a:p>
          <a:p>
            <a:pPr marL="0" indent="0" eaLnBrk="1" hangingPunct="1">
              <a:buFont typeface="Arial" charset="0"/>
              <a:buNone/>
              <a:defRPr/>
            </a:pPr>
            <a:endParaRPr lang="en-US" dirty="0">
              <a:ea typeface="+mn-ea"/>
              <a:cs typeface="+mn-cs"/>
            </a:endParaRPr>
          </a:p>
          <a:p>
            <a:pPr marL="0" indent="0" eaLnBrk="1" hangingPunct="1">
              <a:buFont typeface="Arial" charset="0"/>
              <a:buNone/>
              <a:defRPr/>
            </a:pPr>
            <a:r>
              <a:rPr lang="en-US" dirty="0"/>
              <a:t>S</a:t>
            </a:r>
            <a:r>
              <a:rPr lang="en-US" dirty="0">
                <a:ea typeface="+mn-ea"/>
                <a:cs typeface="+mn-cs"/>
              </a:rPr>
              <a:t>cope the system and provide detailed requirements</a:t>
            </a:r>
            <a:endParaRPr lang="fr-CA" dirty="0">
              <a:ea typeface="+mn-ea"/>
              <a:cs typeface="+mn-cs"/>
            </a:endParaRPr>
          </a:p>
        </p:txBody>
      </p:sp>
    </p:spTree>
    <p:extLst>
      <p:ext uri="{BB962C8B-B14F-4D97-AF65-F5344CB8AC3E}">
        <p14:creationId xmlns:p14="http://schemas.microsoft.com/office/powerpoint/2010/main" val="2535062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457200" y="274638"/>
            <a:ext cx="8229600" cy="715962"/>
          </a:xfrm>
        </p:spPr>
        <p:txBody>
          <a:bodyPr/>
          <a:lstStyle/>
          <a:p>
            <a:pPr eaLnBrk="1" hangingPunct="1"/>
            <a:r>
              <a:rPr lang="en-US" sz="4000" b="1">
                <a:latin typeface="Calibri" charset="0"/>
              </a:rPr>
              <a:t>Analysis and design discipline</a:t>
            </a:r>
            <a:endParaRPr lang="fr-CA" sz="4000" b="1">
              <a:latin typeface="Calibri" charset="0"/>
            </a:endParaRPr>
          </a:p>
        </p:txBody>
      </p:sp>
      <p:sp>
        <p:nvSpPr>
          <p:cNvPr id="40962" name="Rectangle 3"/>
          <p:cNvSpPr>
            <a:spLocks noGrp="1" noChangeArrowheads="1"/>
          </p:cNvSpPr>
          <p:nvPr>
            <p:ph idx="1"/>
          </p:nvPr>
        </p:nvSpPr>
        <p:spPr>
          <a:xfrm>
            <a:off x="457200" y="990600"/>
            <a:ext cx="8229600" cy="5867400"/>
          </a:xfrm>
        </p:spPr>
        <p:txBody>
          <a:bodyPr/>
          <a:lstStyle/>
          <a:p>
            <a:pPr marL="0" indent="0" eaLnBrk="1" hangingPunct="1">
              <a:buFont typeface="Arial" charset="0"/>
              <a:buNone/>
            </a:pPr>
            <a:r>
              <a:rPr lang="fr-CA" sz="2800" dirty="0" err="1">
                <a:latin typeface="Calibri" charset="0"/>
              </a:rPr>
              <a:t>Build</a:t>
            </a:r>
            <a:r>
              <a:rPr lang="fr-CA" sz="2800" dirty="0">
                <a:latin typeface="Calibri" charset="0"/>
              </a:rPr>
              <a:t> a system </a:t>
            </a:r>
            <a:r>
              <a:rPr lang="fr-CA" sz="2800" dirty="0" err="1">
                <a:latin typeface="Calibri" charset="0"/>
              </a:rPr>
              <a:t>that</a:t>
            </a:r>
            <a:r>
              <a:rPr lang="fr-CA" sz="2800" dirty="0">
                <a:latin typeface="Calibri" charset="0"/>
              </a:rPr>
              <a:t>:</a:t>
            </a:r>
          </a:p>
          <a:p>
            <a:pPr marL="0" indent="0" eaLnBrk="1" hangingPunct="1">
              <a:buFont typeface="Arial" charset="0"/>
              <a:buNone/>
            </a:pPr>
            <a:endParaRPr lang="en-US" sz="2800" dirty="0">
              <a:latin typeface="Calibri" charset="0"/>
            </a:endParaRPr>
          </a:p>
          <a:p>
            <a:pPr lvl="1" eaLnBrk="1" hangingPunct="1"/>
            <a:r>
              <a:rPr lang="en-US" sz="2400" b="1" dirty="0">
                <a:latin typeface="Calibri" charset="0"/>
              </a:rPr>
              <a:t>Performs</a:t>
            </a:r>
            <a:r>
              <a:rPr lang="en-US" sz="2400" dirty="0">
                <a:latin typeface="Calibri" charset="0"/>
              </a:rPr>
              <a:t> tasks and functions specified in the use-cases</a:t>
            </a:r>
          </a:p>
          <a:p>
            <a:pPr lvl="1" eaLnBrk="1" hangingPunct="1"/>
            <a:r>
              <a:rPr lang="fr-CA" sz="2400" b="1" dirty="0" err="1">
                <a:latin typeface="Calibri" charset="0"/>
              </a:rPr>
              <a:t>Fulfills</a:t>
            </a:r>
            <a:r>
              <a:rPr lang="fr-CA" sz="2400" dirty="0">
                <a:latin typeface="Calibri" charset="0"/>
              </a:rPr>
              <a:t> all </a:t>
            </a:r>
            <a:r>
              <a:rPr lang="fr-CA" sz="2400" dirty="0" err="1">
                <a:latin typeface="Calibri" charset="0"/>
              </a:rPr>
              <a:t>its</a:t>
            </a:r>
            <a:r>
              <a:rPr lang="fr-CA" sz="2400" dirty="0">
                <a:latin typeface="Calibri" charset="0"/>
              </a:rPr>
              <a:t> </a:t>
            </a:r>
            <a:r>
              <a:rPr lang="fr-CA" sz="2400" b="1" dirty="0" err="1">
                <a:latin typeface="Calibri" charset="0"/>
              </a:rPr>
              <a:t>requirements</a:t>
            </a:r>
            <a:r>
              <a:rPr lang="fr-CA" sz="2400" dirty="0">
                <a:latin typeface="Calibri" charset="0"/>
              </a:rPr>
              <a:t>.</a:t>
            </a:r>
            <a:endParaRPr lang="en-US" sz="2400" dirty="0">
              <a:latin typeface="Calibri" charset="0"/>
            </a:endParaRPr>
          </a:p>
          <a:p>
            <a:pPr lvl="1" eaLnBrk="1" hangingPunct="1"/>
            <a:r>
              <a:rPr lang="en-US" sz="2400" dirty="0">
                <a:latin typeface="Calibri" charset="0"/>
              </a:rPr>
              <a:t>E</a:t>
            </a:r>
            <a:r>
              <a:rPr lang="en-US" sz="2400" b="1" dirty="0">
                <a:latin typeface="Calibri" charset="0"/>
              </a:rPr>
              <a:t>asy to change </a:t>
            </a:r>
            <a:r>
              <a:rPr lang="en-US" sz="2400" dirty="0">
                <a:latin typeface="Calibri" charset="0"/>
              </a:rPr>
              <a:t>when functional requirements change.</a:t>
            </a:r>
          </a:p>
          <a:p>
            <a:pPr lvl="1" eaLnBrk="1" hangingPunct="1"/>
            <a:endParaRPr lang="en-US" sz="2400" dirty="0">
              <a:latin typeface="Calibri" charset="0"/>
            </a:endParaRPr>
          </a:p>
        </p:txBody>
      </p:sp>
    </p:spTree>
    <p:extLst>
      <p:ext uri="{BB962C8B-B14F-4D97-AF65-F5344CB8AC3E}">
        <p14:creationId xmlns:p14="http://schemas.microsoft.com/office/powerpoint/2010/main" val="603607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algn="r" eaLnBrk="1" hangingPunct="1"/>
            <a:r>
              <a:rPr lang="en-CA" sz="4000" b="1" dirty="0">
                <a:latin typeface="Calibri" charset="0"/>
              </a:rPr>
              <a:t>Analysis Model </a:t>
            </a:r>
            <a:br>
              <a:rPr lang="en-CA" sz="1800" b="1" dirty="0">
                <a:latin typeface="Calibri" charset="0"/>
              </a:rPr>
            </a:br>
            <a:endParaRPr lang="en-CA" sz="1800" b="1" dirty="0">
              <a:latin typeface="Calibri" charset="0"/>
            </a:endParaRPr>
          </a:p>
        </p:txBody>
      </p:sp>
      <p:sp>
        <p:nvSpPr>
          <p:cNvPr id="41986" name="Content Placeholder 2"/>
          <p:cNvSpPr>
            <a:spLocks noGrp="1"/>
          </p:cNvSpPr>
          <p:nvPr>
            <p:ph idx="1"/>
          </p:nvPr>
        </p:nvSpPr>
        <p:spPr>
          <a:xfrm>
            <a:off x="457200" y="1371600"/>
            <a:ext cx="8229600" cy="4525963"/>
          </a:xfrm>
        </p:spPr>
        <p:txBody>
          <a:bodyPr>
            <a:normAutofit/>
          </a:bodyPr>
          <a:lstStyle/>
          <a:p>
            <a:pPr marL="400050" lvl="1" indent="0" eaLnBrk="1" hangingPunct="1">
              <a:buFont typeface="Arial" charset="0"/>
              <a:buNone/>
            </a:pPr>
            <a:endParaRPr lang="en-CA" sz="3200" dirty="0">
              <a:latin typeface="Calibri" charset="0"/>
            </a:endParaRPr>
          </a:p>
          <a:p>
            <a:pPr marL="400050" lvl="1" indent="0" algn="ctr">
              <a:buNone/>
            </a:pPr>
            <a:r>
              <a:rPr lang="en-CA" sz="4400" b="1" i="1" dirty="0">
                <a:latin typeface="Calibri" charset="0"/>
              </a:rPr>
              <a:t>what</a:t>
            </a:r>
            <a:r>
              <a:rPr lang="en-CA" sz="4400" b="1" dirty="0">
                <a:latin typeface="Calibri" charset="0"/>
              </a:rPr>
              <a:t> the system is functionally required to do.</a:t>
            </a:r>
          </a:p>
        </p:txBody>
      </p:sp>
    </p:spTree>
    <p:extLst>
      <p:ext uri="{BB962C8B-B14F-4D97-AF65-F5344CB8AC3E}">
        <p14:creationId xmlns:p14="http://schemas.microsoft.com/office/powerpoint/2010/main" val="3253831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algn="r" eaLnBrk="1" hangingPunct="1"/>
            <a:r>
              <a:rPr lang="en-US" b="1" dirty="0">
                <a:latin typeface="Calibri" charset="0"/>
              </a:rPr>
              <a:t>Design Model</a:t>
            </a:r>
            <a:endParaRPr lang="fr-CA" b="1" dirty="0">
              <a:latin typeface="Calibri" charset="0"/>
            </a:endParaRPr>
          </a:p>
        </p:txBody>
      </p:sp>
      <p:sp>
        <p:nvSpPr>
          <p:cNvPr id="43010" name="Rectangle 3"/>
          <p:cNvSpPr>
            <a:spLocks noGrp="1" noChangeArrowheads="1"/>
          </p:cNvSpPr>
          <p:nvPr>
            <p:ph idx="1"/>
          </p:nvPr>
        </p:nvSpPr>
        <p:spPr/>
        <p:txBody>
          <a:bodyPr>
            <a:normAutofit/>
          </a:bodyPr>
          <a:lstStyle/>
          <a:p>
            <a:pPr marL="400050" lvl="1" indent="0">
              <a:lnSpc>
                <a:spcPct val="90000"/>
              </a:lnSpc>
              <a:buNone/>
            </a:pPr>
            <a:endParaRPr lang="en-US" sz="2400" b="1" dirty="0">
              <a:latin typeface="Calibri" charset="0"/>
            </a:endParaRPr>
          </a:p>
          <a:p>
            <a:pPr marL="400050" lvl="1" indent="0">
              <a:lnSpc>
                <a:spcPct val="90000"/>
              </a:lnSpc>
              <a:buNone/>
            </a:pPr>
            <a:endParaRPr lang="en-US" sz="2400" b="1" dirty="0">
              <a:latin typeface="Calibri" charset="0"/>
            </a:endParaRPr>
          </a:p>
          <a:p>
            <a:pPr marL="400050" lvl="1" indent="0">
              <a:lnSpc>
                <a:spcPct val="90000"/>
              </a:lnSpc>
              <a:buNone/>
            </a:pPr>
            <a:endParaRPr lang="en-US" sz="2400" b="1" dirty="0">
              <a:latin typeface="Calibri" charset="0"/>
            </a:endParaRPr>
          </a:p>
          <a:p>
            <a:pPr marL="400050" lvl="1" indent="0">
              <a:lnSpc>
                <a:spcPct val="90000"/>
              </a:lnSpc>
              <a:buNone/>
            </a:pPr>
            <a:endParaRPr lang="en-US" sz="2400" b="1" dirty="0">
              <a:latin typeface="Calibri" charset="0"/>
            </a:endParaRPr>
          </a:p>
          <a:p>
            <a:pPr marL="400050" lvl="1" indent="0" algn="ctr">
              <a:lnSpc>
                <a:spcPct val="90000"/>
              </a:lnSpc>
              <a:buNone/>
            </a:pPr>
            <a:r>
              <a:rPr lang="en-US" sz="3600" b="1" dirty="0">
                <a:latin typeface="Calibri" charset="0"/>
              </a:rPr>
              <a:t>Design classes structured into packages and subsystems with well-defined interfaces</a:t>
            </a:r>
            <a:endParaRPr lang="fr-CA" sz="3600" dirty="0">
              <a:latin typeface="Calibri" charset="0"/>
            </a:endParaRPr>
          </a:p>
        </p:txBody>
      </p:sp>
    </p:spTree>
    <p:extLst>
      <p:ext uri="{BB962C8B-B14F-4D97-AF65-F5344CB8AC3E}">
        <p14:creationId xmlns:p14="http://schemas.microsoft.com/office/powerpoint/2010/main" val="486994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DAA28-F88C-DD4E-AE9E-D7A295D760F7}"/>
              </a:ext>
            </a:extLst>
          </p:cNvPr>
          <p:cNvSpPr>
            <a:spLocks noGrp="1"/>
          </p:cNvSpPr>
          <p:nvPr>
            <p:ph type="title"/>
          </p:nvPr>
        </p:nvSpPr>
        <p:spPr/>
        <p:txBody>
          <a:bodyPr>
            <a:normAutofit fontScale="90000"/>
          </a:bodyPr>
          <a:lstStyle/>
          <a:p>
            <a:r>
              <a:rPr lang="en-CA" b="1" dirty="0"/>
              <a:t>How Modeling Works in the Unified Process</a:t>
            </a:r>
            <a:endParaRPr lang="en-US" dirty="0"/>
          </a:p>
        </p:txBody>
      </p:sp>
      <p:sp>
        <p:nvSpPr>
          <p:cNvPr id="3" name="Content Placeholder 2">
            <a:extLst>
              <a:ext uri="{FF2B5EF4-FFF2-40B4-BE49-F238E27FC236}">
                <a16:creationId xmlns:a16="http://schemas.microsoft.com/office/drawing/2014/main" id="{88067EFA-3680-1B40-8715-972ABAE04E98}"/>
              </a:ext>
            </a:extLst>
          </p:cNvPr>
          <p:cNvSpPr>
            <a:spLocks noGrp="1"/>
          </p:cNvSpPr>
          <p:nvPr>
            <p:ph idx="1"/>
          </p:nvPr>
        </p:nvSpPr>
        <p:spPr/>
        <p:txBody>
          <a:bodyPr/>
          <a:lstStyle/>
          <a:p>
            <a:endParaRPr lang="en-CA" b="1" dirty="0"/>
          </a:p>
          <a:p>
            <a:r>
              <a:rPr lang="en-CA" dirty="0"/>
              <a:t>All efforts, including modeling, is organized into disciplines (formerly called workflows) in the UP and is performed in an iterative and incremental manner</a:t>
            </a:r>
          </a:p>
          <a:p>
            <a:endParaRPr lang="en-CA" dirty="0"/>
          </a:p>
          <a:p>
            <a:r>
              <a:rPr lang="en-CA" dirty="0"/>
              <a:t>The UP is serial in the large and iterative in the small.</a:t>
            </a:r>
          </a:p>
          <a:p>
            <a:endParaRPr lang="en-US" dirty="0"/>
          </a:p>
        </p:txBody>
      </p:sp>
    </p:spTree>
    <p:extLst>
      <p:ext uri="{BB962C8B-B14F-4D97-AF65-F5344CB8AC3E}">
        <p14:creationId xmlns:p14="http://schemas.microsoft.com/office/powerpoint/2010/main" val="1233813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457200" y="228600"/>
            <a:ext cx="8229600" cy="762000"/>
          </a:xfrm>
        </p:spPr>
        <p:txBody>
          <a:bodyPr/>
          <a:lstStyle/>
          <a:p>
            <a:pPr eaLnBrk="1" hangingPunct="1"/>
            <a:r>
              <a:rPr lang="en-US" b="1">
                <a:latin typeface="Calibri" charset="0"/>
              </a:rPr>
              <a:t>Implementation discipline</a:t>
            </a:r>
            <a:endParaRPr lang="fr-CA" b="1">
              <a:latin typeface="Calibri" charset="0"/>
            </a:endParaRPr>
          </a:p>
        </p:txBody>
      </p:sp>
      <p:sp>
        <p:nvSpPr>
          <p:cNvPr id="44034" name="Rectangle 3"/>
          <p:cNvSpPr>
            <a:spLocks noGrp="1" noChangeArrowheads="1"/>
          </p:cNvSpPr>
          <p:nvPr>
            <p:ph idx="1"/>
          </p:nvPr>
        </p:nvSpPr>
        <p:spPr>
          <a:xfrm>
            <a:off x="457200" y="1240118"/>
            <a:ext cx="8229600" cy="5617882"/>
          </a:xfrm>
        </p:spPr>
        <p:txBody>
          <a:bodyPr/>
          <a:lstStyle/>
          <a:p>
            <a:pPr lvl="1" eaLnBrk="1" hangingPunct="1"/>
            <a:endParaRPr lang="en-US" sz="3200" b="1" dirty="0">
              <a:latin typeface="Calibri" charset="0"/>
            </a:endParaRPr>
          </a:p>
          <a:p>
            <a:pPr lvl="1" eaLnBrk="1" hangingPunct="1"/>
            <a:r>
              <a:rPr lang="en-US" sz="3200" b="1" dirty="0">
                <a:latin typeface="Calibri" charset="0"/>
              </a:rPr>
              <a:t>To define the organization of the code </a:t>
            </a:r>
          </a:p>
          <a:p>
            <a:pPr lvl="1" eaLnBrk="1" hangingPunct="1"/>
            <a:r>
              <a:rPr lang="en-US" sz="3200" b="1" dirty="0">
                <a:latin typeface="Calibri" charset="0"/>
              </a:rPr>
              <a:t>To implement classes and objects in terms of components</a:t>
            </a:r>
          </a:p>
          <a:p>
            <a:pPr lvl="1" eaLnBrk="1" hangingPunct="1"/>
            <a:r>
              <a:rPr lang="en-US" sz="3200" b="1" dirty="0">
                <a:latin typeface="Calibri" charset="0"/>
              </a:rPr>
              <a:t>To test developed components as units.</a:t>
            </a:r>
          </a:p>
          <a:p>
            <a:pPr lvl="1" eaLnBrk="1" hangingPunct="1"/>
            <a:r>
              <a:rPr lang="en-US" sz="3200" b="1" dirty="0">
                <a:latin typeface="Calibri" charset="0"/>
              </a:rPr>
              <a:t>To integrate the results of individual implementers (or teams) into an executable system.</a:t>
            </a:r>
            <a:endParaRPr lang="en-US" b="1" dirty="0">
              <a:latin typeface="Calibri" charset="0"/>
            </a:endParaRPr>
          </a:p>
        </p:txBody>
      </p:sp>
    </p:spTree>
    <p:extLst>
      <p:ext uri="{BB962C8B-B14F-4D97-AF65-F5344CB8AC3E}">
        <p14:creationId xmlns:p14="http://schemas.microsoft.com/office/powerpoint/2010/main" val="783914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algn="r" eaLnBrk="1" hangingPunct="1"/>
            <a:r>
              <a:rPr lang="en-US" b="1" dirty="0">
                <a:latin typeface="Calibri" charset="0"/>
              </a:rPr>
              <a:t>Systems</a:t>
            </a:r>
            <a:endParaRPr lang="fr-CA" b="1" dirty="0">
              <a:latin typeface="Calibri" charset="0"/>
            </a:endParaRPr>
          </a:p>
        </p:txBody>
      </p:sp>
      <p:sp>
        <p:nvSpPr>
          <p:cNvPr id="45058" name="Rectangle 3"/>
          <p:cNvSpPr>
            <a:spLocks noGrp="1" noChangeArrowheads="1"/>
          </p:cNvSpPr>
          <p:nvPr>
            <p:ph idx="1"/>
          </p:nvPr>
        </p:nvSpPr>
        <p:spPr/>
        <p:txBody>
          <a:bodyPr/>
          <a:lstStyle/>
          <a:p>
            <a:pPr marL="0" indent="0" algn="ctr">
              <a:buNone/>
            </a:pPr>
            <a:endParaRPr lang="en-US" sz="3600" b="1" dirty="0">
              <a:latin typeface="Calibri" charset="0"/>
            </a:endParaRPr>
          </a:p>
          <a:p>
            <a:pPr marL="0" indent="0" algn="ctr">
              <a:buNone/>
            </a:pPr>
            <a:endParaRPr lang="en-US" sz="3600" b="1" dirty="0">
              <a:latin typeface="Calibri" charset="0"/>
            </a:endParaRPr>
          </a:p>
          <a:p>
            <a:pPr marL="0" indent="0" algn="ctr">
              <a:buNone/>
            </a:pPr>
            <a:r>
              <a:rPr lang="en-US" sz="3600" b="1" dirty="0">
                <a:latin typeface="Calibri" charset="0"/>
              </a:rPr>
              <a:t>Implementation of Components. </a:t>
            </a:r>
          </a:p>
          <a:p>
            <a:pPr marL="0" indent="0" eaLnBrk="1" hangingPunct="1">
              <a:buFont typeface="Arial" charset="0"/>
              <a:buNone/>
            </a:pPr>
            <a:endParaRPr lang="fr-CA" dirty="0">
              <a:latin typeface="Calibri" charset="0"/>
            </a:endParaRPr>
          </a:p>
        </p:txBody>
      </p:sp>
    </p:spTree>
    <p:extLst>
      <p:ext uri="{BB962C8B-B14F-4D97-AF65-F5344CB8AC3E}">
        <p14:creationId xmlns:p14="http://schemas.microsoft.com/office/powerpoint/2010/main" val="393590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274638"/>
            <a:ext cx="8229600" cy="563562"/>
          </a:xfrm>
        </p:spPr>
        <p:txBody>
          <a:bodyPr rtlCol="0">
            <a:normAutofit fontScale="90000"/>
          </a:bodyPr>
          <a:lstStyle/>
          <a:p>
            <a:pPr eaLnBrk="1" fontAlgn="auto" hangingPunct="1">
              <a:spcAft>
                <a:spcPts val="0"/>
              </a:spcAft>
              <a:defRPr/>
            </a:pPr>
            <a:r>
              <a:rPr lang="en-US" sz="4000" b="1" dirty="0">
                <a:ea typeface="+mj-ea"/>
                <a:cs typeface="+mj-cs"/>
              </a:rPr>
              <a:t>Test discipline</a:t>
            </a:r>
            <a:endParaRPr lang="fr-CA" sz="4000" b="1" dirty="0">
              <a:ea typeface="+mj-ea"/>
              <a:cs typeface="+mj-cs"/>
            </a:endParaRPr>
          </a:p>
        </p:txBody>
      </p:sp>
      <p:sp>
        <p:nvSpPr>
          <p:cNvPr id="46082" name="Rectangle 3"/>
          <p:cNvSpPr>
            <a:spLocks noGrp="1" noChangeArrowheads="1"/>
          </p:cNvSpPr>
          <p:nvPr>
            <p:ph idx="1"/>
          </p:nvPr>
        </p:nvSpPr>
        <p:spPr>
          <a:xfrm>
            <a:off x="457200" y="914400"/>
            <a:ext cx="8229600" cy="5943600"/>
          </a:xfrm>
        </p:spPr>
        <p:txBody>
          <a:bodyPr>
            <a:normAutofit/>
          </a:bodyPr>
          <a:lstStyle/>
          <a:p>
            <a:pPr marL="0" indent="0">
              <a:lnSpc>
                <a:spcPct val="90000"/>
              </a:lnSpc>
              <a:buNone/>
              <a:defRPr/>
            </a:pPr>
            <a:r>
              <a:rPr lang="en-US" sz="3600" b="1" dirty="0">
                <a:latin typeface="Calibri" charset="0"/>
              </a:rPr>
              <a:t>Verify </a:t>
            </a:r>
          </a:p>
          <a:p>
            <a:pPr lvl="1" eaLnBrk="1" hangingPunct="1">
              <a:lnSpc>
                <a:spcPct val="90000"/>
              </a:lnSpc>
              <a:defRPr/>
            </a:pPr>
            <a:r>
              <a:rPr lang="en-US" b="1" dirty="0">
                <a:latin typeface="Calibri" charset="0"/>
              </a:rPr>
              <a:t> interaction between objects.</a:t>
            </a:r>
          </a:p>
          <a:p>
            <a:pPr lvl="1" eaLnBrk="1" hangingPunct="1">
              <a:lnSpc>
                <a:spcPct val="90000"/>
              </a:lnSpc>
              <a:defRPr/>
            </a:pPr>
            <a:r>
              <a:rPr lang="en-US" b="1" dirty="0">
                <a:latin typeface="Calibri" charset="0"/>
              </a:rPr>
              <a:t> the proper integration of all components</a:t>
            </a:r>
          </a:p>
          <a:p>
            <a:pPr lvl="1" eaLnBrk="1" hangingPunct="1">
              <a:lnSpc>
                <a:spcPct val="90000"/>
              </a:lnSpc>
              <a:defRPr/>
            </a:pPr>
            <a:r>
              <a:rPr lang="en-US" b="1" dirty="0">
                <a:latin typeface="Calibri" charset="0"/>
              </a:rPr>
              <a:t>all requirements have been correctly implemented.</a:t>
            </a:r>
          </a:p>
          <a:p>
            <a:pPr lvl="1" eaLnBrk="1" hangingPunct="1">
              <a:lnSpc>
                <a:spcPct val="90000"/>
              </a:lnSpc>
              <a:defRPr/>
            </a:pPr>
            <a:r>
              <a:rPr lang="en-US" b="1" dirty="0">
                <a:latin typeface="Calibri" charset="0"/>
              </a:rPr>
              <a:t>Ensure that all the defects are fixed, retested and closed.</a:t>
            </a:r>
          </a:p>
          <a:p>
            <a:pPr lvl="1" eaLnBrk="1" hangingPunct="1">
              <a:lnSpc>
                <a:spcPct val="90000"/>
              </a:lnSpc>
              <a:defRPr/>
            </a:pPr>
            <a:endParaRPr lang="en-US" b="1" dirty="0">
              <a:latin typeface="Calibri" charset="0"/>
            </a:endParaRPr>
          </a:p>
          <a:p>
            <a:pPr marL="0" indent="0" eaLnBrk="1" hangingPunct="1">
              <a:lnSpc>
                <a:spcPct val="90000"/>
              </a:lnSpc>
              <a:buFont typeface="Arial" charset="0"/>
              <a:buNone/>
              <a:defRPr/>
            </a:pPr>
            <a:r>
              <a:rPr lang="en-US" b="1" dirty="0">
                <a:latin typeface="Calibri" charset="0"/>
              </a:rPr>
              <a:t>Rational Unified Process iterative approach: </a:t>
            </a:r>
          </a:p>
          <a:p>
            <a:pPr marL="400050" lvl="1" indent="0" eaLnBrk="1" hangingPunct="1">
              <a:lnSpc>
                <a:spcPct val="90000"/>
              </a:lnSpc>
              <a:buFont typeface="Arial" charset="0"/>
              <a:buNone/>
              <a:defRPr/>
            </a:pPr>
            <a:r>
              <a:rPr lang="en-US" b="1" dirty="0">
                <a:latin typeface="Calibri" charset="0"/>
              </a:rPr>
              <a:t>test throughout the project, find defects as early as possible, reducing the cost of fixing defects. </a:t>
            </a:r>
            <a:endParaRPr lang="fr-CA" b="1" dirty="0">
              <a:latin typeface="Calibri" charset="0"/>
            </a:endParaRPr>
          </a:p>
        </p:txBody>
      </p:sp>
    </p:spTree>
    <p:extLst>
      <p:ext uri="{BB962C8B-B14F-4D97-AF65-F5344CB8AC3E}">
        <p14:creationId xmlns:p14="http://schemas.microsoft.com/office/powerpoint/2010/main" val="821359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274638"/>
            <a:ext cx="8229600" cy="639762"/>
          </a:xfrm>
        </p:spPr>
        <p:txBody>
          <a:bodyPr rtlCol="0">
            <a:normAutofit fontScale="90000"/>
          </a:bodyPr>
          <a:lstStyle/>
          <a:p>
            <a:pPr eaLnBrk="1" fontAlgn="auto" hangingPunct="1">
              <a:spcAft>
                <a:spcPts val="0"/>
              </a:spcAft>
              <a:defRPr/>
            </a:pPr>
            <a:r>
              <a:rPr lang="en-US" sz="4000" b="1" dirty="0">
                <a:ea typeface="+mj-ea"/>
                <a:cs typeface="+mj-cs"/>
              </a:rPr>
              <a:t>Deployment discipline</a:t>
            </a:r>
            <a:endParaRPr lang="fr-CA" sz="4000" b="1" dirty="0">
              <a:ea typeface="+mj-ea"/>
              <a:cs typeface="+mj-cs"/>
            </a:endParaRPr>
          </a:p>
        </p:txBody>
      </p:sp>
      <p:sp>
        <p:nvSpPr>
          <p:cNvPr id="47106" name="Rectangle 3"/>
          <p:cNvSpPr>
            <a:spLocks noGrp="1" noChangeArrowheads="1"/>
          </p:cNvSpPr>
          <p:nvPr>
            <p:ph idx="1"/>
          </p:nvPr>
        </p:nvSpPr>
        <p:spPr>
          <a:xfrm>
            <a:off x="457200" y="914400"/>
            <a:ext cx="8229600" cy="5211763"/>
          </a:xfrm>
        </p:spPr>
        <p:txBody>
          <a:bodyPr>
            <a:normAutofit/>
          </a:bodyPr>
          <a:lstStyle/>
          <a:p>
            <a:pPr marL="971550" lvl="1" indent="-571500"/>
            <a:r>
              <a:rPr lang="en-US" sz="3600" b="1" dirty="0">
                <a:latin typeface="Calibri" charset="0"/>
              </a:rPr>
              <a:t>Produce product releases, and deliver the software to its end users.</a:t>
            </a:r>
          </a:p>
          <a:p>
            <a:pPr marL="971550" lvl="1" indent="-571500"/>
            <a:r>
              <a:rPr lang="en-US" sz="3600" b="1" dirty="0">
                <a:latin typeface="Calibri" charset="0"/>
              </a:rPr>
              <a:t> </a:t>
            </a:r>
          </a:p>
          <a:p>
            <a:pPr marL="971550" lvl="1" indent="-571500"/>
            <a:r>
              <a:rPr lang="en-US" sz="3600" b="1" dirty="0">
                <a:latin typeface="Calibri" charset="0"/>
              </a:rPr>
              <a:t>Many of the activities need to be included in earlier phases to prepare for deployment at the end of the construction</a:t>
            </a:r>
            <a:endParaRPr lang="fr-CA" sz="3600" b="1" dirty="0">
              <a:latin typeface="Calibri" charset="0"/>
            </a:endParaRPr>
          </a:p>
        </p:txBody>
      </p:sp>
    </p:spTree>
    <p:extLst>
      <p:ext uri="{BB962C8B-B14F-4D97-AF65-F5344CB8AC3E}">
        <p14:creationId xmlns:p14="http://schemas.microsoft.com/office/powerpoint/2010/main" val="3745139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2368C-F958-394D-B56A-61166C09E99D}"/>
              </a:ext>
            </a:extLst>
          </p:cNvPr>
          <p:cNvSpPr>
            <a:spLocks noGrp="1"/>
          </p:cNvSpPr>
          <p:nvPr>
            <p:ph type="title"/>
          </p:nvPr>
        </p:nvSpPr>
        <p:spPr/>
        <p:txBody>
          <a:bodyPr>
            <a:noAutofit/>
          </a:bodyPr>
          <a:lstStyle/>
          <a:p>
            <a:r>
              <a:rPr lang="en-CA" sz="3200" b="1" dirty="0"/>
              <a:t>The lifecycle of the Agile Unified Process (AUP)</a:t>
            </a:r>
            <a:endParaRPr lang="en-US" sz="3200" dirty="0"/>
          </a:p>
        </p:txBody>
      </p:sp>
      <p:pic>
        <p:nvPicPr>
          <p:cNvPr id="2050" name="Picture 2" descr="/var/folders/_4/f3cg42v96l1bt2x322bwkg1r0000gn/T/com.microsoft.Powerpoint/WebArchiveCopyPasteTempFiles/lifecycleAgileUP.gif">
            <a:extLst>
              <a:ext uri="{FF2B5EF4-FFF2-40B4-BE49-F238E27FC236}">
                <a16:creationId xmlns:a16="http://schemas.microsoft.com/office/drawing/2014/main" id="{82C4B6C3-4B1E-FD45-BC2A-37052F75BBE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2609" y="1567542"/>
            <a:ext cx="8336478" cy="4168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3189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457200" y="274638"/>
            <a:ext cx="8229600" cy="563562"/>
          </a:xfrm>
        </p:spPr>
        <p:txBody>
          <a:bodyPr>
            <a:normAutofit fontScale="90000"/>
          </a:bodyPr>
          <a:lstStyle/>
          <a:p>
            <a:pPr eaLnBrk="1" hangingPunct="1"/>
            <a:r>
              <a:rPr lang="en-US" sz="5300" b="1" dirty="0">
                <a:latin typeface="Calibri" charset="0"/>
              </a:rPr>
              <a:t>Environment discipline</a:t>
            </a:r>
            <a:r>
              <a:rPr lang="en-US" sz="3600" b="1" dirty="0">
                <a:latin typeface="Calibri" charset="0"/>
              </a:rPr>
              <a:t> </a:t>
            </a:r>
            <a:endParaRPr lang="fr-CA" sz="3600" b="1" dirty="0">
              <a:latin typeface="Calibri" charset="0"/>
            </a:endParaRPr>
          </a:p>
        </p:txBody>
      </p:sp>
      <p:sp>
        <p:nvSpPr>
          <p:cNvPr id="35843" name="Rectangle 3"/>
          <p:cNvSpPr>
            <a:spLocks noGrp="1" noChangeArrowheads="1"/>
          </p:cNvSpPr>
          <p:nvPr>
            <p:ph idx="1"/>
          </p:nvPr>
        </p:nvSpPr>
        <p:spPr>
          <a:xfrm>
            <a:off x="457200" y="1162050"/>
            <a:ext cx="8229600" cy="5211763"/>
          </a:xfrm>
        </p:spPr>
        <p:txBody>
          <a:bodyPr/>
          <a:lstStyle/>
          <a:p>
            <a:pPr lvl="1" eaLnBrk="1" hangingPunct="1">
              <a:lnSpc>
                <a:spcPct val="90000"/>
              </a:lnSpc>
              <a:defRPr/>
            </a:pPr>
            <a:r>
              <a:rPr lang="en-US" sz="3600" b="1" dirty="0"/>
              <a:t>Describes the activities required to develop the guidelines in support of a project. </a:t>
            </a:r>
          </a:p>
          <a:p>
            <a:pPr marL="457200" lvl="1" indent="0" eaLnBrk="1" hangingPunct="1">
              <a:lnSpc>
                <a:spcPct val="90000"/>
              </a:lnSpc>
              <a:buFont typeface="Arial" charset="0"/>
              <a:buNone/>
              <a:defRPr/>
            </a:pPr>
            <a:endParaRPr lang="en-US" sz="3600" b="1" dirty="0"/>
          </a:p>
          <a:p>
            <a:pPr lvl="1" eaLnBrk="1" hangingPunct="1">
              <a:lnSpc>
                <a:spcPct val="90000"/>
              </a:lnSpc>
              <a:defRPr/>
            </a:pPr>
            <a:r>
              <a:rPr lang="en-US" sz="3600" b="1" dirty="0"/>
              <a:t>The RUP process often should itself be refined</a:t>
            </a:r>
            <a:r>
              <a:rPr lang="en-US" dirty="0">
                <a:ea typeface="+mn-ea"/>
              </a:rPr>
              <a:t>. </a:t>
            </a:r>
          </a:p>
          <a:p>
            <a:pPr lvl="1" eaLnBrk="1" hangingPunct="1">
              <a:lnSpc>
                <a:spcPct val="90000"/>
              </a:lnSpc>
              <a:defRPr/>
            </a:pPr>
            <a:endParaRPr lang="en-US" dirty="0"/>
          </a:p>
          <a:p>
            <a:pPr lvl="1">
              <a:lnSpc>
                <a:spcPct val="90000"/>
              </a:lnSpc>
              <a:defRPr/>
            </a:pPr>
            <a:r>
              <a:rPr lang="en-US" dirty="0">
                <a:hlinkClick r:id="rId3"/>
              </a:rPr>
              <a:t>http://agilemodeling.com/essays/agileModelingRUP.htm</a:t>
            </a:r>
            <a:endParaRPr lang="en-US" dirty="0"/>
          </a:p>
          <a:p>
            <a:pPr lvl="1">
              <a:lnSpc>
                <a:spcPct val="90000"/>
              </a:lnSpc>
              <a:defRPr/>
            </a:pPr>
            <a:endParaRPr lang="en-US" dirty="0">
              <a:ea typeface="+mn-ea"/>
            </a:endParaRPr>
          </a:p>
          <a:p>
            <a:pPr lvl="1" eaLnBrk="1" hangingPunct="1">
              <a:lnSpc>
                <a:spcPct val="90000"/>
              </a:lnSpc>
              <a:defRPr/>
            </a:pPr>
            <a:endParaRPr lang="fr-CA" dirty="0">
              <a:ea typeface="+mn-ea"/>
            </a:endParaRPr>
          </a:p>
        </p:txBody>
      </p:sp>
    </p:spTree>
    <p:extLst>
      <p:ext uri="{BB962C8B-B14F-4D97-AF65-F5344CB8AC3E}">
        <p14:creationId xmlns:p14="http://schemas.microsoft.com/office/powerpoint/2010/main" val="25694031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noAutofit/>
          </a:bodyPr>
          <a:lstStyle/>
          <a:p>
            <a:pPr eaLnBrk="1" hangingPunct="1"/>
            <a:r>
              <a:rPr lang="en-US" b="1" dirty="0">
                <a:latin typeface="Calibri" charset="0"/>
              </a:rPr>
              <a:t>Configuration and Change management discipline </a:t>
            </a:r>
            <a:endParaRPr lang="fr-CA" b="1" dirty="0">
              <a:latin typeface="Calibri" charset="0"/>
            </a:endParaRPr>
          </a:p>
        </p:txBody>
      </p:sp>
      <p:sp>
        <p:nvSpPr>
          <p:cNvPr id="49154" name="Rectangle 3"/>
          <p:cNvSpPr>
            <a:spLocks noGrp="1" noChangeArrowheads="1"/>
          </p:cNvSpPr>
          <p:nvPr>
            <p:ph idx="1"/>
          </p:nvPr>
        </p:nvSpPr>
        <p:spPr>
          <a:xfrm>
            <a:off x="457200" y="1600200"/>
            <a:ext cx="8229600" cy="4953000"/>
          </a:xfrm>
        </p:spPr>
        <p:txBody>
          <a:bodyPr>
            <a:normAutofit/>
          </a:bodyPr>
          <a:lstStyle/>
          <a:p>
            <a:pPr lvl="1" eaLnBrk="1" hangingPunct="1">
              <a:lnSpc>
                <a:spcPct val="90000"/>
              </a:lnSpc>
            </a:pPr>
            <a:r>
              <a:rPr lang="en-US" sz="3600" b="1" dirty="0">
                <a:latin typeface="Calibri" charset="0"/>
              </a:rPr>
              <a:t>Configuration management: The systematic structuring of the products. </a:t>
            </a:r>
          </a:p>
          <a:p>
            <a:pPr lvl="1" eaLnBrk="1" hangingPunct="1">
              <a:lnSpc>
                <a:spcPct val="90000"/>
              </a:lnSpc>
            </a:pPr>
            <a:r>
              <a:rPr lang="en-US" sz="3600" b="1" dirty="0">
                <a:latin typeface="Calibri" charset="0"/>
              </a:rPr>
              <a:t>Change request management: During system development many artifacts with several versions exist. </a:t>
            </a:r>
          </a:p>
          <a:p>
            <a:pPr lvl="1" eaLnBrk="1" hangingPunct="1">
              <a:lnSpc>
                <a:spcPct val="90000"/>
              </a:lnSpc>
            </a:pPr>
            <a:r>
              <a:rPr lang="en-US" sz="3600" b="1" dirty="0">
                <a:latin typeface="Calibri" charset="0"/>
              </a:rPr>
              <a:t>Change requests have states such as new, logged, approved, assigned and complete..</a:t>
            </a:r>
            <a:endParaRPr lang="fr-CA" sz="3600" b="1" dirty="0">
              <a:latin typeface="Calibri" charset="0"/>
            </a:endParaRPr>
          </a:p>
        </p:txBody>
      </p:sp>
    </p:spTree>
    <p:extLst>
      <p:ext uri="{BB962C8B-B14F-4D97-AF65-F5344CB8AC3E}">
        <p14:creationId xmlns:p14="http://schemas.microsoft.com/office/powerpoint/2010/main" val="4403222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noAutofit/>
          </a:bodyPr>
          <a:lstStyle/>
          <a:p>
            <a:pPr eaLnBrk="1" hangingPunct="1"/>
            <a:r>
              <a:rPr lang="en-US" b="1" dirty="0">
                <a:latin typeface="Calibri" charset="0"/>
              </a:rPr>
              <a:t>Configuration and Change management discipline </a:t>
            </a:r>
            <a:endParaRPr lang="fr-CA" b="1" dirty="0">
              <a:latin typeface="Calibri" charset="0"/>
            </a:endParaRPr>
          </a:p>
        </p:txBody>
      </p:sp>
      <p:sp>
        <p:nvSpPr>
          <p:cNvPr id="49154" name="Rectangle 3"/>
          <p:cNvSpPr>
            <a:spLocks noGrp="1" noChangeArrowheads="1"/>
          </p:cNvSpPr>
          <p:nvPr>
            <p:ph idx="1"/>
          </p:nvPr>
        </p:nvSpPr>
        <p:spPr>
          <a:xfrm>
            <a:off x="457200" y="1600200"/>
            <a:ext cx="8229600" cy="4953000"/>
          </a:xfrm>
        </p:spPr>
        <p:txBody>
          <a:bodyPr>
            <a:normAutofit/>
          </a:bodyPr>
          <a:lstStyle/>
          <a:p>
            <a:pPr lvl="1" eaLnBrk="1" hangingPunct="1">
              <a:lnSpc>
                <a:spcPct val="90000"/>
              </a:lnSpc>
            </a:pPr>
            <a:endParaRPr lang="en-US" sz="3600" b="1" dirty="0">
              <a:latin typeface="Calibri" charset="0"/>
            </a:endParaRPr>
          </a:p>
          <a:p>
            <a:pPr lvl="1" eaLnBrk="1" hangingPunct="1">
              <a:lnSpc>
                <a:spcPct val="90000"/>
              </a:lnSpc>
            </a:pPr>
            <a:r>
              <a:rPr lang="en-US" sz="3600" b="1" dirty="0">
                <a:latin typeface="Calibri" charset="0"/>
              </a:rPr>
              <a:t>Configuration management: The structuring of the products. </a:t>
            </a:r>
          </a:p>
          <a:p>
            <a:pPr lvl="1" eaLnBrk="1" hangingPunct="1">
              <a:lnSpc>
                <a:spcPct val="90000"/>
              </a:lnSpc>
            </a:pPr>
            <a:r>
              <a:rPr lang="en-US" sz="3600" b="1" dirty="0">
                <a:latin typeface="Calibri" charset="0"/>
              </a:rPr>
              <a:t>Change request management: Many artifacts with several versions exist. </a:t>
            </a:r>
          </a:p>
          <a:p>
            <a:pPr lvl="1" eaLnBrk="1" hangingPunct="1">
              <a:lnSpc>
                <a:spcPct val="90000"/>
              </a:lnSpc>
            </a:pPr>
            <a:r>
              <a:rPr lang="en-US" sz="3600" b="1" dirty="0">
                <a:latin typeface="Calibri" charset="0"/>
              </a:rPr>
              <a:t>Change requests: new, logged, approved, assigned and completed</a:t>
            </a:r>
            <a:endParaRPr lang="fr-CA" sz="3600" b="1" dirty="0">
              <a:latin typeface="Calibri" charset="0"/>
            </a:endParaRPr>
          </a:p>
        </p:txBody>
      </p:sp>
    </p:spTree>
    <p:extLst>
      <p:ext uri="{BB962C8B-B14F-4D97-AF65-F5344CB8AC3E}">
        <p14:creationId xmlns:p14="http://schemas.microsoft.com/office/powerpoint/2010/main" val="2815228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fr-CA" b="1" dirty="0">
                <a:latin typeface="Calibri" charset="0"/>
              </a:rPr>
              <a:t>Project management discipline</a:t>
            </a:r>
          </a:p>
        </p:txBody>
      </p:sp>
      <p:sp>
        <p:nvSpPr>
          <p:cNvPr id="50178" name="Rectangle 3"/>
          <p:cNvSpPr>
            <a:spLocks noGrp="1" noChangeArrowheads="1"/>
          </p:cNvSpPr>
          <p:nvPr>
            <p:ph idx="1"/>
          </p:nvPr>
        </p:nvSpPr>
        <p:spPr/>
        <p:txBody>
          <a:bodyPr/>
          <a:lstStyle/>
          <a:p>
            <a:pPr marL="400050" lvl="1" indent="0" eaLnBrk="1" hangingPunct="1">
              <a:lnSpc>
                <a:spcPct val="90000"/>
              </a:lnSpc>
              <a:buFont typeface="Arial" charset="0"/>
              <a:buNone/>
            </a:pPr>
            <a:endParaRPr lang="en-US" sz="2000" dirty="0">
              <a:latin typeface="Calibri" charset="0"/>
            </a:endParaRPr>
          </a:p>
          <a:p>
            <a:pPr marL="800100" lvl="2" indent="0" eaLnBrk="1" hangingPunct="1">
              <a:lnSpc>
                <a:spcPct val="90000"/>
              </a:lnSpc>
              <a:buFont typeface="Arial" charset="0"/>
              <a:buNone/>
            </a:pPr>
            <a:r>
              <a:rPr lang="en-US" sz="2800" b="1" dirty="0">
                <a:latin typeface="Calibri" charset="0"/>
              </a:rPr>
              <a:t>The Phase plan describes the entire project</a:t>
            </a:r>
          </a:p>
          <a:p>
            <a:pPr marL="800100" lvl="2" indent="0" eaLnBrk="1" hangingPunct="1">
              <a:lnSpc>
                <a:spcPct val="90000"/>
              </a:lnSpc>
              <a:buFont typeface="Arial" charset="0"/>
              <a:buNone/>
            </a:pPr>
            <a:r>
              <a:rPr lang="en-US" sz="2800" b="1" dirty="0">
                <a:latin typeface="Calibri" charset="0"/>
              </a:rPr>
              <a:t>A series of  Iteration plans describe the iterations. </a:t>
            </a:r>
          </a:p>
          <a:p>
            <a:pPr marL="800100" lvl="2" indent="0" eaLnBrk="1" hangingPunct="1">
              <a:lnSpc>
                <a:spcPct val="90000"/>
              </a:lnSpc>
              <a:buFont typeface="Arial" charset="0"/>
              <a:buNone/>
            </a:pPr>
            <a:endParaRPr lang="en-US" sz="2800" b="1" dirty="0">
              <a:latin typeface="Calibri" charset="0"/>
            </a:endParaRPr>
          </a:p>
          <a:p>
            <a:pPr marL="800100" lvl="2" indent="0" eaLnBrk="1" hangingPunct="1">
              <a:lnSpc>
                <a:spcPct val="90000"/>
              </a:lnSpc>
              <a:buFont typeface="Arial" charset="0"/>
              <a:buNone/>
            </a:pPr>
            <a:r>
              <a:rPr lang="en-US" sz="2800" b="1" dirty="0">
                <a:latin typeface="Calibri" charset="0"/>
              </a:rPr>
              <a:t>This discipline focuses mainly on </a:t>
            </a:r>
          </a:p>
          <a:p>
            <a:pPr marL="1257300" lvl="3" indent="0">
              <a:lnSpc>
                <a:spcPct val="90000"/>
              </a:lnSpc>
              <a:buNone/>
            </a:pPr>
            <a:r>
              <a:rPr lang="en-US" sz="2400" b="1" dirty="0">
                <a:latin typeface="Calibri" charset="0"/>
              </a:rPr>
              <a:t>Risk management,</a:t>
            </a:r>
          </a:p>
          <a:p>
            <a:pPr marL="1257300" lvl="3" indent="0">
              <a:lnSpc>
                <a:spcPct val="90000"/>
              </a:lnSpc>
              <a:buNone/>
            </a:pPr>
            <a:r>
              <a:rPr lang="en-US" sz="2400" b="1" dirty="0">
                <a:latin typeface="Calibri" charset="0"/>
              </a:rPr>
              <a:t>Planning an iterative project through the lifecycle </a:t>
            </a:r>
          </a:p>
          <a:p>
            <a:pPr marL="1257300" lvl="3" indent="0">
              <a:lnSpc>
                <a:spcPct val="90000"/>
              </a:lnSpc>
              <a:buNone/>
            </a:pPr>
            <a:r>
              <a:rPr lang="en-US" sz="2400" b="1" dirty="0">
                <a:latin typeface="Calibri" charset="0"/>
              </a:rPr>
              <a:t>Monitoring progress of an iterative project, metrics. </a:t>
            </a:r>
          </a:p>
          <a:p>
            <a:pPr marL="800100" lvl="2" indent="0" eaLnBrk="1" hangingPunct="1">
              <a:lnSpc>
                <a:spcPct val="90000"/>
              </a:lnSpc>
              <a:buFont typeface="Arial" charset="0"/>
              <a:buNone/>
            </a:pPr>
            <a:endParaRPr lang="en-US" b="1" dirty="0">
              <a:latin typeface="Calibri" charset="0"/>
            </a:endParaRPr>
          </a:p>
        </p:txBody>
      </p:sp>
    </p:spTree>
    <p:extLst>
      <p:ext uri="{BB962C8B-B14F-4D97-AF65-F5344CB8AC3E}">
        <p14:creationId xmlns:p14="http://schemas.microsoft.com/office/powerpoint/2010/main" val="4086390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274638"/>
            <a:ext cx="8229600" cy="563562"/>
          </a:xfrm>
        </p:spPr>
        <p:txBody>
          <a:bodyPr rtlCol="0">
            <a:normAutofit fontScale="90000"/>
          </a:bodyPr>
          <a:lstStyle/>
          <a:p>
            <a:pPr eaLnBrk="1" fontAlgn="auto" hangingPunct="1">
              <a:spcAft>
                <a:spcPts val="0"/>
              </a:spcAft>
              <a:defRPr/>
            </a:pPr>
            <a:r>
              <a:rPr lang="fr-CA" sz="4000" b="1">
                <a:ea typeface="+mj-ea"/>
                <a:cs typeface="+mj-cs"/>
              </a:rPr>
              <a:t>Phase plan</a:t>
            </a:r>
          </a:p>
        </p:txBody>
      </p:sp>
      <p:sp>
        <p:nvSpPr>
          <p:cNvPr id="51202" name="Rectangle 3"/>
          <p:cNvSpPr>
            <a:spLocks noGrp="1" noChangeArrowheads="1"/>
          </p:cNvSpPr>
          <p:nvPr>
            <p:ph idx="1"/>
          </p:nvPr>
        </p:nvSpPr>
        <p:spPr>
          <a:xfrm>
            <a:off x="457200" y="990600"/>
            <a:ext cx="8229600" cy="5135563"/>
          </a:xfrm>
        </p:spPr>
        <p:txBody>
          <a:bodyPr/>
          <a:lstStyle/>
          <a:p>
            <a:pPr marL="0" indent="0" eaLnBrk="1" hangingPunct="1">
              <a:lnSpc>
                <a:spcPct val="80000"/>
              </a:lnSpc>
              <a:buFont typeface="Arial" charset="0"/>
              <a:buNone/>
            </a:pPr>
            <a:r>
              <a:rPr lang="en-US" sz="2000" dirty="0">
                <a:latin typeface="Calibri" charset="0"/>
              </a:rPr>
              <a:t>Each </a:t>
            </a:r>
            <a:r>
              <a:rPr lang="en-US" sz="2000" b="1" dirty="0">
                <a:latin typeface="Calibri" charset="0"/>
              </a:rPr>
              <a:t>Phase</a:t>
            </a:r>
            <a:r>
              <a:rPr lang="en-US" sz="2000" dirty="0">
                <a:latin typeface="Calibri" charset="0"/>
              </a:rPr>
              <a:t> is treated as a project, controlled and measured by the </a:t>
            </a:r>
            <a:r>
              <a:rPr lang="en-US" sz="2000" b="1" dirty="0">
                <a:latin typeface="Calibri" charset="0"/>
              </a:rPr>
              <a:t>Software Development Plan</a:t>
            </a:r>
            <a:r>
              <a:rPr lang="en-US" sz="2000" dirty="0">
                <a:latin typeface="Calibri" charset="0"/>
              </a:rPr>
              <a:t> which is grouped from a subset of monitoring plans:</a:t>
            </a:r>
          </a:p>
          <a:p>
            <a:pPr marL="0" indent="0" eaLnBrk="1" hangingPunct="1">
              <a:lnSpc>
                <a:spcPct val="80000"/>
              </a:lnSpc>
              <a:buFont typeface="Arial" charset="0"/>
              <a:buNone/>
            </a:pPr>
            <a:endParaRPr lang="fr-CA" sz="2000" dirty="0">
              <a:latin typeface="Calibri" charset="0"/>
            </a:endParaRPr>
          </a:p>
          <a:p>
            <a:pPr marL="400050" lvl="1" indent="0" eaLnBrk="1" hangingPunct="1">
              <a:lnSpc>
                <a:spcPct val="80000"/>
              </a:lnSpc>
              <a:buFont typeface="Arial" charset="0"/>
              <a:buNone/>
            </a:pPr>
            <a:r>
              <a:rPr lang="en-US" sz="1800" dirty="0">
                <a:latin typeface="Calibri" charset="0"/>
              </a:rPr>
              <a:t>The </a:t>
            </a:r>
            <a:r>
              <a:rPr lang="en-US" sz="1800" b="1" dirty="0">
                <a:latin typeface="Calibri" charset="0"/>
              </a:rPr>
              <a:t>Measurement Plan</a:t>
            </a:r>
            <a:r>
              <a:rPr lang="en-US" sz="1800" dirty="0">
                <a:latin typeface="Calibri" charset="0"/>
              </a:rPr>
              <a:t> defines the measurement goals, the associated metrics, and the primitive metrics to be collected in the project to monitor its progress.</a:t>
            </a:r>
          </a:p>
          <a:p>
            <a:pPr marL="400050" lvl="1" indent="0" eaLnBrk="1" hangingPunct="1">
              <a:lnSpc>
                <a:spcPct val="80000"/>
              </a:lnSpc>
              <a:buFont typeface="Arial" charset="0"/>
              <a:buNone/>
            </a:pPr>
            <a:endParaRPr lang="fr-CA" sz="1800" dirty="0">
              <a:latin typeface="Calibri" charset="0"/>
            </a:endParaRPr>
          </a:p>
          <a:p>
            <a:pPr marL="400050" lvl="1" indent="0" eaLnBrk="1" hangingPunct="1">
              <a:lnSpc>
                <a:spcPct val="80000"/>
              </a:lnSpc>
              <a:buFont typeface="Arial" charset="0"/>
              <a:buNone/>
            </a:pPr>
            <a:r>
              <a:rPr lang="en-US" sz="1800" dirty="0">
                <a:latin typeface="Calibri" charset="0"/>
              </a:rPr>
              <a:t>The </a:t>
            </a:r>
            <a:r>
              <a:rPr lang="en-US" sz="1800" b="1" dirty="0">
                <a:latin typeface="Calibri" charset="0"/>
              </a:rPr>
              <a:t>Risk Management Plan</a:t>
            </a:r>
            <a:r>
              <a:rPr lang="en-US" sz="1800" dirty="0">
                <a:latin typeface="Calibri" charset="0"/>
              </a:rPr>
              <a:t> details how to manage the risks associated with a project. It details the risk management tasks that will be carried out, </a:t>
            </a:r>
          </a:p>
          <a:p>
            <a:pPr marL="400050" lvl="1" indent="0" eaLnBrk="1" hangingPunct="1">
              <a:lnSpc>
                <a:spcPct val="80000"/>
              </a:lnSpc>
              <a:buFont typeface="Arial" charset="0"/>
              <a:buNone/>
            </a:pPr>
            <a:endParaRPr lang="en-US" sz="1800" dirty="0">
              <a:latin typeface="Calibri" charset="0"/>
            </a:endParaRPr>
          </a:p>
          <a:p>
            <a:pPr marL="400050" lvl="1" indent="0" eaLnBrk="1" hangingPunct="1">
              <a:lnSpc>
                <a:spcPct val="80000"/>
              </a:lnSpc>
              <a:buFont typeface="Arial" charset="0"/>
              <a:buNone/>
            </a:pPr>
            <a:r>
              <a:rPr lang="en-US" sz="1800" dirty="0">
                <a:latin typeface="Calibri" charset="0"/>
              </a:rPr>
              <a:t>The </a:t>
            </a:r>
            <a:r>
              <a:rPr lang="en-US" sz="1800" b="1" dirty="0">
                <a:latin typeface="Calibri" charset="0"/>
              </a:rPr>
              <a:t>Risk list</a:t>
            </a:r>
            <a:r>
              <a:rPr lang="en-US" sz="1800" dirty="0">
                <a:latin typeface="Calibri" charset="0"/>
              </a:rPr>
              <a:t> is a sorted list of known and open risks to the project, sorted in decreasing order of importance and associated with specific mitigation or contingency actions.</a:t>
            </a:r>
          </a:p>
          <a:p>
            <a:pPr marL="400050" lvl="1" indent="0" eaLnBrk="1" hangingPunct="1">
              <a:lnSpc>
                <a:spcPct val="80000"/>
              </a:lnSpc>
              <a:buFont typeface="Arial" charset="0"/>
              <a:buNone/>
            </a:pPr>
            <a:endParaRPr lang="fr-CA" sz="1800" dirty="0">
              <a:latin typeface="Calibri" charset="0"/>
            </a:endParaRPr>
          </a:p>
          <a:p>
            <a:pPr marL="400050" lvl="1" indent="0" eaLnBrk="1" hangingPunct="1">
              <a:lnSpc>
                <a:spcPct val="80000"/>
              </a:lnSpc>
              <a:buFont typeface="Arial" charset="0"/>
              <a:buNone/>
            </a:pPr>
            <a:r>
              <a:rPr lang="en-US" sz="1800" dirty="0">
                <a:latin typeface="Calibri" charset="0"/>
              </a:rPr>
              <a:t>The </a:t>
            </a:r>
            <a:r>
              <a:rPr lang="en-US" sz="1800" b="1" dirty="0">
                <a:latin typeface="Calibri" charset="0"/>
              </a:rPr>
              <a:t>Problem Resolution Plan</a:t>
            </a:r>
            <a:r>
              <a:rPr lang="en-US" sz="1800" dirty="0">
                <a:latin typeface="Calibri" charset="0"/>
              </a:rPr>
              <a:t> describes the process used to report, analyze, and resolve problems that occur during the project.</a:t>
            </a:r>
          </a:p>
          <a:p>
            <a:pPr marL="400050" lvl="1" indent="0" eaLnBrk="1" hangingPunct="1">
              <a:lnSpc>
                <a:spcPct val="80000"/>
              </a:lnSpc>
              <a:buFont typeface="Arial" charset="0"/>
              <a:buNone/>
            </a:pPr>
            <a:endParaRPr lang="fr-CA" sz="1800" dirty="0">
              <a:latin typeface="Calibri" charset="0"/>
            </a:endParaRPr>
          </a:p>
          <a:p>
            <a:pPr marL="400050" lvl="1" indent="0" eaLnBrk="1" hangingPunct="1">
              <a:lnSpc>
                <a:spcPct val="80000"/>
              </a:lnSpc>
              <a:buFont typeface="Arial" charset="0"/>
              <a:buNone/>
            </a:pPr>
            <a:r>
              <a:rPr lang="en-US" sz="1800" dirty="0">
                <a:latin typeface="Calibri" charset="0"/>
              </a:rPr>
              <a:t>The </a:t>
            </a:r>
            <a:r>
              <a:rPr lang="en-US" sz="1800" b="1" dirty="0">
                <a:latin typeface="Calibri" charset="0"/>
              </a:rPr>
              <a:t>Product Acceptance Plan</a:t>
            </a:r>
            <a:r>
              <a:rPr lang="en-US" sz="1800" dirty="0">
                <a:latin typeface="Calibri" charset="0"/>
              </a:rPr>
              <a:t> describes how the customer will evaluate the deliverable artifacts from a project to determine if they meet a predefined set of acceptance criteria. </a:t>
            </a:r>
            <a:endParaRPr lang="fr-CA" sz="1800" dirty="0">
              <a:latin typeface="Calibri" charset="0"/>
            </a:endParaRPr>
          </a:p>
        </p:txBody>
      </p:sp>
    </p:spTree>
    <p:extLst>
      <p:ext uri="{BB962C8B-B14F-4D97-AF65-F5344CB8AC3E}">
        <p14:creationId xmlns:p14="http://schemas.microsoft.com/office/powerpoint/2010/main" val="2146131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457200" y="274638"/>
            <a:ext cx="8229600" cy="868362"/>
          </a:xfrm>
        </p:spPr>
        <p:txBody>
          <a:bodyPr/>
          <a:lstStyle/>
          <a:p>
            <a:pPr eaLnBrk="1" hangingPunct="1"/>
            <a:r>
              <a:rPr lang="en-US" sz="4000" b="1">
                <a:latin typeface="Calibri" charset="0"/>
              </a:rPr>
              <a:t>IBM Rational Unified Process</a:t>
            </a:r>
            <a:endParaRPr lang="fr-CA" sz="4000" b="1">
              <a:latin typeface="Calibri" charset="0"/>
            </a:endParaRPr>
          </a:p>
        </p:txBody>
      </p:sp>
      <p:sp>
        <p:nvSpPr>
          <p:cNvPr id="26626" name="Rectangle 3"/>
          <p:cNvSpPr>
            <a:spLocks noGrp="1" noChangeArrowheads="1"/>
          </p:cNvSpPr>
          <p:nvPr>
            <p:ph idx="1"/>
          </p:nvPr>
        </p:nvSpPr>
        <p:spPr>
          <a:xfrm>
            <a:off x="457200" y="1143000"/>
            <a:ext cx="8229600" cy="4983163"/>
          </a:xfrm>
        </p:spPr>
        <p:txBody>
          <a:bodyPr>
            <a:normAutofit/>
          </a:bodyPr>
          <a:lstStyle/>
          <a:p>
            <a:pPr marL="400050" lvl="1" indent="0" eaLnBrk="1" hangingPunct="1">
              <a:buFont typeface="Arial" charset="0"/>
              <a:buNone/>
            </a:pPr>
            <a:r>
              <a:rPr lang="en-US" sz="3600" b="1" dirty="0">
                <a:latin typeface="Calibri" charset="0"/>
              </a:rPr>
              <a:t>The Rational Unified Process (RUP) </a:t>
            </a:r>
          </a:p>
          <a:p>
            <a:pPr marL="1257300" lvl="2" indent="-457200"/>
            <a:r>
              <a:rPr lang="en-US" sz="3200" b="1" dirty="0">
                <a:latin typeface="Calibri" charset="0"/>
              </a:rPr>
              <a:t>iterative software development process framework</a:t>
            </a:r>
          </a:p>
          <a:p>
            <a:pPr marL="1257300" lvl="2" indent="-457200"/>
            <a:r>
              <a:rPr lang="en-US" sz="3200" b="1" dirty="0">
                <a:latin typeface="Calibri" charset="0"/>
              </a:rPr>
              <a:t>adaptable process framework,</a:t>
            </a:r>
          </a:p>
          <a:p>
            <a:pPr marL="1257300" lvl="2" indent="-457200"/>
            <a:r>
              <a:rPr lang="en-US" sz="3200" b="1" dirty="0">
                <a:latin typeface="Calibri" charset="0"/>
              </a:rPr>
              <a:t> intended to be tailored to select elements of the process that are appropriate for their needs.</a:t>
            </a:r>
            <a:endParaRPr lang="fr-CA" sz="3200" b="1" dirty="0">
              <a:latin typeface="Calibri" charset="0"/>
            </a:endParaRPr>
          </a:p>
        </p:txBody>
      </p:sp>
    </p:spTree>
    <p:extLst>
      <p:ext uri="{BB962C8B-B14F-4D97-AF65-F5344CB8AC3E}">
        <p14:creationId xmlns:p14="http://schemas.microsoft.com/office/powerpoint/2010/main" val="20129260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57200" y="274638"/>
            <a:ext cx="8229600" cy="792162"/>
          </a:xfrm>
        </p:spPr>
        <p:txBody>
          <a:bodyPr/>
          <a:lstStyle/>
          <a:p>
            <a:pPr eaLnBrk="1" hangingPunct="1"/>
            <a:r>
              <a:rPr lang="en-US">
                <a:latin typeface="Calibri" charset="0"/>
              </a:rPr>
              <a:t>RUP phases and disciplines.</a:t>
            </a:r>
            <a:r>
              <a:rPr lang="fr-CA">
                <a:latin typeface="Calibri" charset="0"/>
              </a:rPr>
              <a:t> </a:t>
            </a:r>
          </a:p>
        </p:txBody>
      </p:sp>
      <p:pic>
        <p:nvPicPr>
          <p:cNvPr id="30722" name="Picture 4" descr="Development-iterativ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814387"/>
            <a:ext cx="8382000" cy="5768975"/>
          </a:xfrm>
        </p:spPr>
      </p:pic>
    </p:spTree>
    <p:extLst>
      <p:ext uri="{BB962C8B-B14F-4D97-AF65-F5344CB8AC3E}">
        <p14:creationId xmlns:p14="http://schemas.microsoft.com/office/powerpoint/2010/main" val="3941015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274638"/>
            <a:ext cx="8229600" cy="639762"/>
          </a:xfrm>
        </p:spPr>
        <p:txBody>
          <a:bodyPr rtlCol="0">
            <a:normAutofit fontScale="90000"/>
          </a:bodyPr>
          <a:lstStyle/>
          <a:p>
            <a:pPr eaLnBrk="1" fontAlgn="auto" hangingPunct="1">
              <a:spcAft>
                <a:spcPts val="0"/>
              </a:spcAft>
              <a:defRPr/>
            </a:pPr>
            <a:r>
              <a:rPr lang="en-US" sz="4000" b="1">
                <a:ea typeface="+mj-ea"/>
                <a:cs typeface="+mj-cs"/>
              </a:rPr>
              <a:t>Iteration plan</a:t>
            </a:r>
            <a:endParaRPr lang="fr-CA" sz="4000" b="1">
              <a:ea typeface="+mj-ea"/>
              <a:cs typeface="+mj-cs"/>
            </a:endParaRPr>
          </a:p>
        </p:txBody>
      </p:sp>
      <p:sp>
        <p:nvSpPr>
          <p:cNvPr id="52226" name="Rectangle 3"/>
          <p:cNvSpPr>
            <a:spLocks noGrp="1" noChangeArrowheads="1"/>
          </p:cNvSpPr>
          <p:nvPr>
            <p:ph idx="1"/>
          </p:nvPr>
        </p:nvSpPr>
        <p:spPr>
          <a:xfrm>
            <a:off x="457200" y="990600"/>
            <a:ext cx="8229600" cy="5135563"/>
          </a:xfrm>
        </p:spPr>
        <p:txBody>
          <a:bodyPr>
            <a:normAutofit/>
          </a:bodyPr>
          <a:lstStyle/>
          <a:p>
            <a:pPr marL="0" indent="0">
              <a:lnSpc>
                <a:spcPct val="90000"/>
              </a:lnSpc>
              <a:buNone/>
            </a:pPr>
            <a:r>
              <a:rPr lang="en-US" dirty="0">
                <a:latin typeface="Calibri" charset="0"/>
              </a:rPr>
              <a:t>A </a:t>
            </a:r>
            <a:r>
              <a:rPr lang="en-US" b="1" dirty="0">
                <a:latin typeface="Calibri" charset="0"/>
              </a:rPr>
              <a:t>time-sequenced set of activities and tasks</a:t>
            </a:r>
          </a:p>
          <a:p>
            <a:pPr marL="400050" lvl="1" indent="0">
              <a:lnSpc>
                <a:spcPct val="90000"/>
              </a:lnSpc>
              <a:buNone/>
            </a:pPr>
            <a:r>
              <a:rPr lang="en-US" dirty="0">
                <a:latin typeface="Calibri" charset="0"/>
              </a:rPr>
              <a:t>Assigned resources</a:t>
            </a:r>
          </a:p>
          <a:p>
            <a:pPr marL="400050" lvl="1" indent="0">
              <a:lnSpc>
                <a:spcPct val="90000"/>
              </a:lnSpc>
              <a:buNone/>
            </a:pPr>
            <a:r>
              <a:rPr lang="en-US" dirty="0">
                <a:latin typeface="Calibri" charset="0"/>
              </a:rPr>
              <a:t>Task dependencies, for the iteration.</a:t>
            </a:r>
          </a:p>
          <a:p>
            <a:pPr marL="0" indent="0" eaLnBrk="1" hangingPunct="1">
              <a:lnSpc>
                <a:spcPct val="90000"/>
              </a:lnSpc>
              <a:buFont typeface="Arial" charset="0"/>
              <a:buNone/>
            </a:pPr>
            <a:endParaRPr lang="en-US" dirty="0">
              <a:latin typeface="Calibri" charset="0"/>
            </a:endParaRPr>
          </a:p>
          <a:p>
            <a:pPr marL="0" indent="0" eaLnBrk="1" hangingPunct="1">
              <a:lnSpc>
                <a:spcPct val="90000"/>
              </a:lnSpc>
              <a:buFont typeface="Arial" charset="0"/>
              <a:buNone/>
            </a:pPr>
            <a:r>
              <a:rPr lang="en-US" dirty="0">
                <a:latin typeface="Calibri" charset="0"/>
              </a:rPr>
              <a:t>Typically two iteration plans are active at any point in time.</a:t>
            </a:r>
            <a:endParaRPr lang="fr-CA" dirty="0">
              <a:latin typeface="Calibri" charset="0"/>
            </a:endParaRPr>
          </a:p>
          <a:p>
            <a:pPr marL="457200" lvl="1" indent="0" eaLnBrk="1" hangingPunct="1">
              <a:lnSpc>
                <a:spcPct val="90000"/>
              </a:lnSpc>
              <a:buFont typeface="Arial" charset="0"/>
              <a:buNone/>
            </a:pPr>
            <a:r>
              <a:rPr lang="en-US" dirty="0">
                <a:latin typeface="Calibri" charset="0"/>
              </a:rPr>
              <a:t>The </a:t>
            </a:r>
            <a:r>
              <a:rPr lang="en-US" b="1" dirty="0">
                <a:latin typeface="Calibri" charset="0"/>
              </a:rPr>
              <a:t>current iteration plan</a:t>
            </a:r>
            <a:r>
              <a:rPr lang="en-US" dirty="0">
                <a:latin typeface="Calibri" charset="0"/>
              </a:rPr>
              <a:t> is used to track progress in the current iteration.</a:t>
            </a:r>
            <a:endParaRPr lang="fr-CA" dirty="0">
              <a:latin typeface="Calibri" charset="0"/>
            </a:endParaRPr>
          </a:p>
          <a:p>
            <a:pPr marL="457200" lvl="1" indent="0" eaLnBrk="1" hangingPunct="1">
              <a:lnSpc>
                <a:spcPct val="90000"/>
              </a:lnSpc>
              <a:buFont typeface="Arial" charset="0"/>
              <a:buNone/>
            </a:pPr>
            <a:r>
              <a:rPr lang="en-US" dirty="0">
                <a:latin typeface="Calibri" charset="0"/>
              </a:rPr>
              <a:t>The </a:t>
            </a:r>
            <a:r>
              <a:rPr lang="en-US" b="1" dirty="0">
                <a:latin typeface="Calibri" charset="0"/>
              </a:rPr>
              <a:t>next iteration plan</a:t>
            </a:r>
            <a:r>
              <a:rPr lang="en-US" dirty="0">
                <a:latin typeface="Calibri" charset="0"/>
              </a:rPr>
              <a:t> is used to plan the upcoming iteration. This plan is prepared toward the end of the current iteration.</a:t>
            </a:r>
            <a:endParaRPr lang="fr-CA" dirty="0">
              <a:latin typeface="Calibri" charset="0"/>
            </a:endParaRPr>
          </a:p>
        </p:txBody>
      </p:sp>
    </p:spTree>
    <p:extLst>
      <p:ext uri="{BB962C8B-B14F-4D97-AF65-F5344CB8AC3E}">
        <p14:creationId xmlns:p14="http://schemas.microsoft.com/office/powerpoint/2010/main" val="37534777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274638"/>
            <a:ext cx="8229600" cy="563562"/>
          </a:xfrm>
        </p:spPr>
        <p:txBody>
          <a:bodyPr rtlCol="0">
            <a:normAutofit fontScale="90000"/>
          </a:bodyPr>
          <a:lstStyle/>
          <a:p>
            <a:pPr eaLnBrk="1" fontAlgn="auto" hangingPunct="1">
              <a:spcAft>
                <a:spcPts val="0"/>
              </a:spcAft>
              <a:defRPr/>
            </a:pPr>
            <a:r>
              <a:rPr lang="en-US" sz="4000" b="1" dirty="0">
                <a:ea typeface="+mj-ea"/>
                <a:cs typeface="+mj-cs"/>
              </a:rPr>
              <a:t>Contents of an Iteration</a:t>
            </a:r>
            <a:endParaRPr lang="fr-CA" sz="4000" b="1" dirty="0">
              <a:ea typeface="+mj-ea"/>
              <a:cs typeface="+mj-cs"/>
            </a:endParaRPr>
          </a:p>
        </p:txBody>
      </p:sp>
      <p:sp>
        <p:nvSpPr>
          <p:cNvPr id="40963" name="Rectangle 3"/>
          <p:cNvSpPr>
            <a:spLocks noGrp="1" noChangeArrowheads="1"/>
          </p:cNvSpPr>
          <p:nvPr>
            <p:ph idx="1"/>
          </p:nvPr>
        </p:nvSpPr>
        <p:spPr>
          <a:xfrm>
            <a:off x="457200" y="914400"/>
            <a:ext cx="8229600" cy="5791200"/>
          </a:xfrm>
        </p:spPr>
        <p:txBody>
          <a:bodyPr>
            <a:normAutofit lnSpcReduction="10000"/>
          </a:bodyPr>
          <a:lstStyle/>
          <a:p>
            <a:pPr lvl="1" eaLnBrk="1" hangingPunct="1">
              <a:lnSpc>
                <a:spcPct val="90000"/>
              </a:lnSpc>
              <a:defRPr/>
            </a:pPr>
            <a:r>
              <a:rPr lang="fr-CA" dirty="0">
                <a:ea typeface="+mn-ea"/>
              </a:rPr>
              <a:t>the </a:t>
            </a:r>
            <a:r>
              <a:rPr lang="fr-CA" dirty="0" err="1">
                <a:ea typeface="+mn-ea"/>
              </a:rPr>
              <a:t>project</a:t>
            </a:r>
            <a:r>
              <a:rPr lang="fr-CA" dirty="0">
                <a:ea typeface="+mn-ea"/>
              </a:rPr>
              <a:t> plan</a:t>
            </a:r>
          </a:p>
          <a:p>
            <a:pPr lvl="1" eaLnBrk="1" hangingPunct="1">
              <a:lnSpc>
                <a:spcPct val="90000"/>
              </a:lnSpc>
              <a:defRPr/>
            </a:pPr>
            <a:r>
              <a:rPr lang="en-US" dirty="0">
                <a:ea typeface="+mn-ea"/>
              </a:rPr>
              <a:t>the current status of the project</a:t>
            </a:r>
            <a:endParaRPr lang="fr-CA" dirty="0">
              <a:ea typeface="+mn-ea"/>
            </a:endParaRPr>
          </a:p>
          <a:p>
            <a:pPr lvl="1" eaLnBrk="1" hangingPunct="1">
              <a:lnSpc>
                <a:spcPct val="90000"/>
              </a:lnSpc>
              <a:defRPr/>
            </a:pPr>
            <a:r>
              <a:rPr lang="en-US" dirty="0">
                <a:ea typeface="+mn-ea"/>
              </a:rPr>
              <a:t>a list of scenarios or </a:t>
            </a:r>
            <a:r>
              <a:rPr lang="en-US" dirty="0">
                <a:ea typeface="+mn-ea"/>
                <a:hlinkClick r:id="rId3" tooltip="Use cases"/>
              </a:rPr>
              <a:t>use cases</a:t>
            </a:r>
            <a:endParaRPr lang="fr-CA" dirty="0">
              <a:ea typeface="+mn-ea"/>
            </a:endParaRPr>
          </a:p>
          <a:p>
            <a:pPr lvl="1" eaLnBrk="1" hangingPunct="1">
              <a:lnSpc>
                <a:spcPct val="90000"/>
              </a:lnSpc>
              <a:defRPr/>
            </a:pPr>
            <a:r>
              <a:rPr lang="en-US" dirty="0">
                <a:ea typeface="+mn-ea"/>
              </a:rPr>
              <a:t>a list of risks</a:t>
            </a:r>
            <a:endParaRPr lang="fr-CA" dirty="0">
              <a:ea typeface="+mn-ea"/>
            </a:endParaRPr>
          </a:p>
          <a:p>
            <a:pPr lvl="1" eaLnBrk="1" hangingPunct="1">
              <a:lnSpc>
                <a:spcPct val="90000"/>
              </a:lnSpc>
              <a:defRPr/>
            </a:pPr>
            <a:r>
              <a:rPr lang="en-US" dirty="0">
                <a:ea typeface="+mn-ea"/>
              </a:rPr>
              <a:t>a list of changes that must be incorporated in the product</a:t>
            </a:r>
            <a:endParaRPr lang="fr-CA" dirty="0">
              <a:ea typeface="+mn-ea"/>
            </a:endParaRPr>
          </a:p>
          <a:p>
            <a:pPr lvl="1" eaLnBrk="1" hangingPunct="1">
              <a:lnSpc>
                <a:spcPct val="90000"/>
              </a:lnSpc>
              <a:defRPr/>
            </a:pPr>
            <a:r>
              <a:rPr lang="en-US" dirty="0">
                <a:ea typeface="+mn-ea"/>
              </a:rPr>
              <a:t>a list of major classes or packages</a:t>
            </a:r>
          </a:p>
          <a:p>
            <a:pPr lvl="1" eaLnBrk="1" hangingPunct="1">
              <a:lnSpc>
                <a:spcPct val="90000"/>
              </a:lnSpc>
              <a:defRPr/>
            </a:pPr>
            <a:endParaRPr lang="fr-CA" sz="2000" dirty="0">
              <a:ea typeface="+mn-ea"/>
            </a:endParaRPr>
          </a:p>
          <a:p>
            <a:pPr marL="0" indent="0" eaLnBrk="1" hangingPunct="1">
              <a:lnSpc>
                <a:spcPct val="90000"/>
              </a:lnSpc>
              <a:buFont typeface="Arial" charset="0"/>
              <a:buNone/>
              <a:defRPr/>
            </a:pPr>
            <a:r>
              <a:rPr lang="en-US" sz="2400" dirty="0">
                <a:ea typeface="+mn-ea"/>
                <a:cs typeface="+mn-cs"/>
              </a:rPr>
              <a:t>These lists must be ranked. </a:t>
            </a:r>
          </a:p>
          <a:p>
            <a:pPr marL="0" indent="0" eaLnBrk="1" hangingPunct="1">
              <a:lnSpc>
                <a:spcPct val="90000"/>
              </a:lnSpc>
              <a:buFont typeface="Arial" charset="0"/>
              <a:buNone/>
              <a:defRPr/>
            </a:pPr>
            <a:r>
              <a:rPr lang="en-US" sz="2400" dirty="0">
                <a:ea typeface="+mn-ea"/>
                <a:cs typeface="+mn-cs"/>
              </a:rPr>
              <a:t>When difficulties arise, items can be dropped from the iterations based on their ranks.</a:t>
            </a:r>
          </a:p>
          <a:p>
            <a:pPr marL="0" indent="0" eaLnBrk="1" hangingPunct="1">
              <a:lnSpc>
                <a:spcPct val="90000"/>
              </a:lnSpc>
              <a:buFont typeface="Arial" charset="0"/>
              <a:buNone/>
              <a:defRPr/>
            </a:pPr>
            <a:endParaRPr lang="en-US" sz="2400" dirty="0">
              <a:ea typeface="+mn-ea"/>
              <a:cs typeface="+mn-cs"/>
            </a:endParaRPr>
          </a:p>
          <a:p>
            <a:pPr marL="0" indent="0" eaLnBrk="1" hangingPunct="1">
              <a:lnSpc>
                <a:spcPct val="90000"/>
              </a:lnSpc>
              <a:buFont typeface="Arial" charset="0"/>
              <a:buNone/>
              <a:defRPr/>
            </a:pPr>
            <a:r>
              <a:rPr lang="en-US" sz="2400" dirty="0">
                <a:ea typeface="+mn-ea"/>
                <a:cs typeface="+mn-cs"/>
              </a:rPr>
              <a:t>There is a set of supported </a:t>
            </a:r>
            <a:r>
              <a:rPr lang="en-US" sz="2400" b="1" dirty="0">
                <a:ea typeface="+mn-ea"/>
                <a:cs typeface="+mn-cs"/>
              </a:rPr>
              <a:t>Artifacts</a:t>
            </a:r>
            <a:r>
              <a:rPr lang="en-US" sz="2400" dirty="0">
                <a:ea typeface="+mn-ea"/>
                <a:cs typeface="+mn-cs"/>
              </a:rPr>
              <a:t> (work products) that</a:t>
            </a:r>
            <a:r>
              <a:rPr lang="fr-CA" sz="2400" dirty="0">
                <a:ea typeface="+mn-ea"/>
                <a:cs typeface="+mn-cs"/>
              </a:rPr>
              <a:t> </a:t>
            </a:r>
            <a:r>
              <a:rPr lang="en-US" sz="2400" dirty="0">
                <a:ea typeface="+mn-ea"/>
                <a:cs typeface="+mn-cs"/>
              </a:rPr>
              <a:t>help in measuring and building each iteration plan.</a:t>
            </a:r>
            <a:endParaRPr lang="fr-CA" sz="2400" dirty="0">
              <a:ea typeface="+mn-ea"/>
              <a:cs typeface="+mn-cs"/>
            </a:endParaRPr>
          </a:p>
          <a:p>
            <a:pPr eaLnBrk="1" hangingPunct="1">
              <a:lnSpc>
                <a:spcPct val="90000"/>
              </a:lnSpc>
              <a:defRPr/>
            </a:pPr>
            <a:endParaRPr lang="fr-CA" sz="2400" dirty="0">
              <a:ea typeface="+mn-ea"/>
              <a:cs typeface="+mn-cs"/>
            </a:endParaRPr>
          </a:p>
        </p:txBody>
      </p:sp>
    </p:spTree>
    <p:extLst>
      <p:ext uri="{BB962C8B-B14F-4D97-AF65-F5344CB8AC3E}">
        <p14:creationId xmlns:p14="http://schemas.microsoft.com/office/powerpoint/2010/main" val="1857311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274638"/>
            <a:ext cx="8229600" cy="334962"/>
          </a:xfrm>
        </p:spPr>
        <p:txBody>
          <a:bodyPr rtlCol="0">
            <a:normAutofit fontScale="90000"/>
          </a:bodyPr>
          <a:lstStyle/>
          <a:p>
            <a:pPr eaLnBrk="1" fontAlgn="auto" hangingPunct="1">
              <a:spcAft>
                <a:spcPts val="0"/>
              </a:spcAft>
              <a:defRPr/>
            </a:pPr>
            <a:r>
              <a:rPr lang="en-US" sz="4000" b="1" dirty="0">
                <a:ea typeface="+mj-ea"/>
                <a:cs typeface="+mj-cs"/>
              </a:rPr>
              <a:t>Iteration plan.</a:t>
            </a:r>
            <a:endParaRPr lang="fr-CA" sz="4000" b="1" dirty="0">
              <a:ea typeface="+mj-ea"/>
              <a:cs typeface="+mj-cs"/>
            </a:endParaRPr>
          </a:p>
        </p:txBody>
      </p:sp>
      <p:sp>
        <p:nvSpPr>
          <p:cNvPr id="41987" name="Rectangle 3"/>
          <p:cNvSpPr>
            <a:spLocks noGrp="1" noChangeArrowheads="1"/>
          </p:cNvSpPr>
          <p:nvPr>
            <p:ph idx="1"/>
          </p:nvPr>
        </p:nvSpPr>
        <p:spPr>
          <a:xfrm>
            <a:off x="381000" y="838200"/>
            <a:ext cx="8229600" cy="6019800"/>
          </a:xfrm>
        </p:spPr>
        <p:txBody>
          <a:bodyPr/>
          <a:lstStyle/>
          <a:p>
            <a:pPr marL="0" indent="0" eaLnBrk="1" hangingPunct="1">
              <a:lnSpc>
                <a:spcPct val="90000"/>
              </a:lnSpc>
              <a:buFont typeface="Arial" charset="0"/>
              <a:buNone/>
              <a:defRPr/>
            </a:pPr>
            <a:r>
              <a:rPr lang="en-US" sz="2800" b="1" dirty="0">
                <a:ea typeface="+mn-ea"/>
                <a:cs typeface="+mn-cs"/>
              </a:rPr>
              <a:t>Work Product (Artifact)</a:t>
            </a:r>
            <a:endParaRPr lang="fr-CA" sz="2800" b="1" dirty="0">
              <a:ea typeface="+mn-ea"/>
              <a:cs typeface="+mn-cs"/>
            </a:endParaRPr>
          </a:p>
          <a:p>
            <a:pPr marL="0" indent="0" eaLnBrk="1" hangingPunct="1">
              <a:lnSpc>
                <a:spcPct val="90000"/>
              </a:lnSpc>
              <a:buFont typeface="Arial" charset="0"/>
              <a:buNone/>
              <a:defRPr/>
            </a:pPr>
            <a:r>
              <a:rPr lang="en-US" sz="2800" dirty="0">
                <a:ea typeface="+mn-ea"/>
                <a:cs typeface="+mn-cs"/>
              </a:rPr>
              <a:t>IBM has replaced the term "Artifact" with the term "work product". </a:t>
            </a:r>
            <a:r>
              <a:rPr lang="fr-CA" sz="2800" dirty="0">
                <a:ea typeface="+mn-ea"/>
                <a:cs typeface="+mn-cs"/>
              </a:rPr>
              <a:t>The </a:t>
            </a:r>
            <a:r>
              <a:rPr lang="fr-CA" sz="2800" dirty="0" err="1">
                <a:ea typeface="+mn-ea"/>
                <a:cs typeface="+mn-cs"/>
              </a:rPr>
              <a:t>work</a:t>
            </a:r>
            <a:r>
              <a:rPr lang="fr-CA" sz="2800" dirty="0">
                <a:ea typeface="+mn-ea"/>
                <a:cs typeface="+mn-cs"/>
              </a:rPr>
              <a:t> </a:t>
            </a:r>
            <a:r>
              <a:rPr lang="fr-CA" sz="2800" dirty="0" err="1">
                <a:ea typeface="+mn-ea"/>
                <a:cs typeface="+mn-cs"/>
              </a:rPr>
              <a:t>products</a:t>
            </a:r>
            <a:r>
              <a:rPr lang="fr-CA" sz="2800" dirty="0">
                <a:ea typeface="+mn-ea"/>
                <a:cs typeface="+mn-cs"/>
              </a:rPr>
              <a:t> </a:t>
            </a:r>
            <a:r>
              <a:rPr lang="fr-CA" sz="2800" dirty="0" err="1">
                <a:ea typeface="+mn-ea"/>
                <a:cs typeface="+mn-cs"/>
              </a:rPr>
              <a:t>used</a:t>
            </a:r>
            <a:r>
              <a:rPr lang="fr-CA" sz="2800" dirty="0">
                <a:ea typeface="+mn-ea"/>
                <a:cs typeface="+mn-cs"/>
              </a:rPr>
              <a:t> are:</a:t>
            </a:r>
          </a:p>
          <a:p>
            <a:pPr lvl="1" eaLnBrk="1" hangingPunct="1">
              <a:lnSpc>
                <a:spcPct val="90000"/>
              </a:lnSpc>
              <a:defRPr/>
            </a:pPr>
            <a:r>
              <a:rPr lang="en-US" sz="2400" dirty="0">
                <a:ea typeface="+mn-ea"/>
              </a:rPr>
              <a:t>The </a:t>
            </a:r>
            <a:r>
              <a:rPr lang="en-US" sz="2400" b="1" dirty="0">
                <a:ea typeface="+mn-ea"/>
              </a:rPr>
              <a:t>Iteration Assessment</a:t>
            </a:r>
            <a:r>
              <a:rPr lang="en-US" sz="2400" dirty="0">
                <a:ea typeface="+mn-ea"/>
              </a:rPr>
              <a:t> captures the result of an iteration, </a:t>
            </a:r>
          </a:p>
          <a:p>
            <a:pPr lvl="1" eaLnBrk="1" hangingPunct="1">
              <a:lnSpc>
                <a:spcPct val="90000"/>
              </a:lnSpc>
              <a:defRPr/>
            </a:pPr>
            <a:r>
              <a:rPr lang="en-US" sz="2400" dirty="0">
                <a:ea typeface="+mn-ea"/>
              </a:rPr>
              <a:t>The </a:t>
            </a:r>
            <a:r>
              <a:rPr lang="en-US" sz="2400" b="1" dirty="0">
                <a:ea typeface="+mn-ea"/>
              </a:rPr>
              <a:t>project measurements</a:t>
            </a:r>
            <a:r>
              <a:rPr lang="en-US" sz="2400" dirty="0">
                <a:ea typeface="+mn-ea"/>
              </a:rPr>
              <a:t> is the project's active repository of metrics data. </a:t>
            </a:r>
          </a:p>
          <a:p>
            <a:pPr lvl="1" eaLnBrk="1" hangingPunct="1">
              <a:lnSpc>
                <a:spcPct val="90000"/>
              </a:lnSpc>
              <a:defRPr/>
            </a:pPr>
            <a:r>
              <a:rPr lang="en-US" sz="2400" dirty="0">
                <a:ea typeface="+mn-ea"/>
              </a:rPr>
              <a:t>The </a:t>
            </a:r>
            <a:r>
              <a:rPr lang="en-US" sz="2400" b="1" dirty="0">
                <a:ea typeface="+mn-ea"/>
              </a:rPr>
              <a:t>periodic Status Assessment:</a:t>
            </a:r>
            <a:r>
              <a:rPr lang="en-US" sz="2400" dirty="0">
                <a:ea typeface="+mn-ea"/>
              </a:rPr>
              <a:t> a mechanism for managing everyone's expectations throughout the project lifecycle </a:t>
            </a:r>
          </a:p>
          <a:p>
            <a:pPr lvl="1" eaLnBrk="1" hangingPunct="1">
              <a:lnSpc>
                <a:spcPct val="90000"/>
              </a:lnSpc>
              <a:defRPr/>
            </a:pPr>
            <a:r>
              <a:rPr lang="en-US" sz="2400" dirty="0">
                <a:ea typeface="+mn-ea"/>
              </a:rPr>
              <a:t>The </a:t>
            </a:r>
            <a:r>
              <a:rPr lang="en-US" sz="2400" b="1" dirty="0">
                <a:ea typeface="+mn-ea"/>
              </a:rPr>
              <a:t>work order</a:t>
            </a:r>
            <a:r>
              <a:rPr lang="en-US" sz="2400" dirty="0">
                <a:ea typeface="+mn-ea"/>
              </a:rPr>
              <a:t> : What is to be done and When it is to be completed. </a:t>
            </a:r>
          </a:p>
          <a:p>
            <a:pPr lvl="1" eaLnBrk="1" hangingPunct="1">
              <a:lnSpc>
                <a:spcPct val="90000"/>
              </a:lnSpc>
              <a:defRPr/>
            </a:pPr>
            <a:r>
              <a:rPr lang="en-US" sz="2400" dirty="0">
                <a:ea typeface="+mn-ea"/>
              </a:rPr>
              <a:t>The </a:t>
            </a:r>
            <a:r>
              <a:rPr lang="en-US" sz="2400" b="1" dirty="0">
                <a:ea typeface="+mn-ea"/>
              </a:rPr>
              <a:t>Issues List</a:t>
            </a:r>
            <a:r>
              <a:rPr lang="en-US" sz="2400" dirty="0">
                <a:ea typeface="+mn-ea"/>
              </a:rPr>
              <a:t> : Record and track problems, exceptions, anomalies, incomplete tasks.</a:t>
            </a:r>
            <a:endParaRPr lang="fr-CA" sz="2400" dirty="0">
              <a:ea typeface="+mn-ea"/>
            </a:endParaRPr>
          </a:p>
          <a:p>
            <a:pPr eaLnBrk="1" hangingPunct="1">
              <a:lnSpc>
                <a:spcPct val="90000"/>
              </a:lnSpc>
              <a:defRPr/>
            </a:pPr>
            <a:endParaRPr lang="fr-CA" sz="2400" dirty="0">
              <a:ea typeface="+mn-ea"/>
              <a:cs typeface="+mn-cs"/>
            </a:endParaRPr>
          </a:p>
        </p:txBody>
      </p:sp>
    </p:spTree>
    <p:extLst>
      <p:ext uri="{BB962C8B-B14F-4D97-AF65-F5344CB8AC3E}">
        <p14:creationId xmlns:p14="http://schemas.microsoft.com/office/powerpoint/2010/main" val="6648182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EEF3F-61B0-E64B-B9F9-FB073ADE3494}"/>
              </a:ext>
            </a:extLst>
          </p:cNvPr>
          <p:cNvSpPr>
            <a:spLocks noGrp="1"/>
          </p:cNvSpPr>
          <p:nvPr>
            <p:ph type="title"/>
          </p:nvPr>
        </p:nvSpPr>
        <p:spPr/>
        <p:txBody>
          <a:bodyPr/>
          <a:lstStyle/>
          <a:p>
            <a:endParaRPr lang="en-US"/>
          </a:p>
        </p:txBody>
      </p:sp>
      <p:pic>
        <p:nvPicPr>
          <p:cNvPr id="1026" name="Picture 2" descr="/var/folders/_4/f3cg42v96l1bt2x322bwkg1r0000gn/T/com.microsoft.Powerpoint/WebArchiveCopyPasteTempFiles/eup_lifecycle.jpg">
            <a:extLst>
              <a:ext uri="{FF2B5EF4-FFF2-40B4-BE49-F238E27FC236}">
                <a16:creationId xmlns:a16="http://schemas.microsoft.com/office/drawing/2014/main" id="{15B550EC-BF55-FA4D-A910-6795797BCC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5053" y="1505197"/>
            <a:ext cx="7433894"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1643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9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4000">
                <a:ea typeface="+mj-ea"/>
                <a:cs typeface="+mj-cs"/>
              </a:rPr>
              <a:t>The seven </a:t>
            </a:r>
            <a:r>
              <a:rPr lang="en-US" sz="4000" i="1">
                <a:ea typeface="+mj-ea"/>
                <a:cs typeface="+mj-cs"/>
              </a:rPr>
              <a:t>best practices</a:t>
            </a:r>
            <a:r>
              <a:rPr lang="en-US" sz="4000">
                <a:ea typeface="+mj-ea"/>
                <a:cs typeface="+mj-cs"/>
              </a:rPr>
              <a:t> for modern software engineering:</a:t>
            </a:r>
            <a:endParaRPr lang="fr-CA" sz="4000">
              <a:ea typeface="+mj-ea"/>
              <a:cs typeface="+mj-cs"/>
            </a:endParaRPr>
          </a:p>
        </p:txBody>
      </p:sp>
      <p:sp>
        <p:nvSpPr>
          <p:cNvPr id="27650" name="Rectangle 3"/>
          <p:cNvSpPr>
            <a:spLocks noGrp="1" noChangeArrowheads="1"/>
          </p:cNvSpPr>
          <p:nvPr>
            <p:ph idx="1"/>
          </p:nvPr>
        </p:nvSpPr>
        <p:spPr>
          <a:xfrm>
            <a:off x="457200" y="1524000"/>
            <a:ext cx="8229600" cy="5334000"/>
          </a:xfrm>
        </p:spPr>
        <p:txBody>
          <a:bodyPr>
            <a:normAutofit/>
          </a:bodyPr>
          <a:lstStyle/>
          <a:p>
            <a:pPr marL="400050" lvl="1" indent="0" eaLnBrk="1" hangingPunct="1">
              <a:buFont typeface="Arial" charset="0"/>
              <a:buNone/>
            </a:pPr>
            <a:r>
              <a:rPr lang="en-US" sz="3600" b="1" dirty="0">
                <a:latin typeface="Calibri" charset="0"/>
              </a:rPr>
              <a:t>Develop iteratively</a:t>
            </a:r>
          </a:p>
          <a:p>
            <a:pPr lvl="2" indent="-342900"/>
            <a:r>
              <a:rPr lang="en-US" sz="3200" b="1" dirty="0">
                <a:latin typeface="Calibri" charset="0"/>
              </a:rPr>
              <a:t>risk as the primary iteration driver</a:t>
            </a:r>
            <a:endParaRPr lang="fr-CA" sz="3200" b="1" dirty="0">
              <a:latin typeface="Calibri" charset="0"/>
            </a:endParaRPr>
          </a:p>
          <a:p>
            <a:pPr lvl="2" indent="-342900"/>
            <a:r>
              <a:rPr lang="fr-CA" sz="3200" b="1" dirty="0">
                <a:latin typeface="Calibri" charset="0"/>
              </a:rPr>
              <a:t>Manage </a:t>
            </a:r>
            <a:r>
              <a:rPr lang="fr-CA" sz="3200" b="1" dirty="0" err="1">
                <a:latin typeface="Calibri" charset="0"/>
              </a:rPr>
              <a:t>requirements</a:t>
            </a:r>
            <a:endParaRPr lang="fr-CA" sz="3200" b="1" dirty="0">
              <a:latin typeface="Calibri" charset="0"/>
            </a:endParaRPr>
          </a:p>
          <a:p>
            <a:pPr lvl="2" indent="-342900"/>
            <a:r>
              <a:rPr lang="fr-CA" sz="3200" b="1" dirty="0" err="1">
                <a:latin typeface="Calibri" charset="0"/>
              </a:rPr>
              <a:t>Employ</a:t>
            </a:r>
            <a:r>
              <a:rPr lang="fr-CA" sz="3200" b="1" dirty="0">
                <a:latin typeface="Calibri" charset="0"/>
              </a:rPr>
              <a:t> a component-</a:t>
            </a:r>
            <a:r>
              <a:rPr lang="fr-CA" sz="3200" b="1" dirty="0" err="1">
                <a:latin typeface="Calibri" charset="0"/>
              </a:rPr>
              <a:t>based</a:t>
            </a:r>
            <a:r>
              <a:rPr lang="fr-CA" sz="3200" b="1" dirty="0">
                <a:latin typeface="Calibri" charset="0"/>
              </a:rPr>
              <a:t> architecture</a:t>
            </a:r>
          </a:p>
          <a:p>
            <a:pPr lvl="2" indent="-342900"/>
            <a:r>
              <a:rPr lang="fr-CA" sz="3200" b="1" dirty="0">
                <a:latin typeface="Calibri" charset="0"/>
              </a:rPr>
              <a:t>Model software </a:t>
            </a:r>
            <a:r>
              <a:rPr lang="fr-CA" sz="3200" b="1" dirty="0" err="1">
                <a:latin typeface="Calibri" charset="0"/>
              </a:rPr>
              <a:t>visually</a:t>
            </a:r>
            <a:endParaRPr lang="fr-CA" sz="3200" b="1" dirty="0">
              <a:latin typeface="Calibri" charset="0"/>
            </a:endParaRPr>
          </a:p>
          <a:p>
            <a:pPr lvl="2" indent="-342900"/>
            <a:r>
              <a:rPr lang="fr-CA" sz="3200" b="1" dirty="0" err="1">
                <a:latin typeface="Calibri" charset="0"/>
              </a:rPr>
              <a:t>Continuously</a:t>
            </a:r>
            <a:r>
              <a:rPr lang="fr-CA" sz="3200" b="1" dirty="0">
                <a:latin typeface="Calibri" charset="0"/>
              </a:rPr>
              <a:t> </a:t>
            </a:r>
            <a:r>
              <a:rPr lang="fr-CA" sz="3200" b="1" dirty="0" err="1">
                <a:latin typeface="Calibri" charset="0"/>
              </a:rPr>
              <a:t>verify</a:t>
            </a:r>
            <a:r>
              <a:rPr lang="fr-CA" sz="3200" b="1" dirty="0">
                <a:latin typeface="Calibri" charset="0"/>
              </a:rPr>
              <a:t> </a:t>
            </a:r>
            <a:r>
              <a:rPr lang="fr-CA" sz="3200" b="1" dirty="0" err="1">
                <a:latin typeface="Calibri" charset="0"/>
              </a:rPr>
              <a:t>quality</a:t>
            </a:r>
            <a:endParaRPr lang="fr-CA" sz="3200" b="1" dirty="0">
              <a:latin typeface="Calibri" charset="0"/>
            </a:endParaRPr>
          </a:p>
          <a:p>
            <a:pPr lvl="2" indent="-342900"/>
            <a:r>
              <a:rPr lang="fr-CA" sz="3200" b="1" dirty="0">
                <a:latin typeface="Calibri" charset="0"/>
              </a:rPr>
              <a:t>Control changes</a:t>
            </a:r>
          </a:p>
          <a:p>
            <a:pPr lvl="2" indent="-342900"/>
            <a:r>
              <a:rPr lang="fr-CA" sz="3200" b="1" dirty="0" err="1">
                <a:latin typeface="Calibri" charset="0"/>
              </a:rPr>
              <a:t>Customization</a:t>
            </a:r>
            <a:r>
              <a:rPr lang="fr-CA" sz="3200" b="1" dirty="0">
                <a:latin typeface="Calibri" charset="0"/>
              </a:rPr>
              <a:t> </a:t>
            </a:r>
          </a:p>
        </p:txBody>
      </p:sp>
    </p:spTree>
    <p:extLst>
      <p:ext uri="{BB962C8B-B14F-4D97-AF65-F5344CB8AC3E}">
        <p14:creationId xmlns:p14="http://schemas.microsoft.com/office/powerpoint/2010/main" val="3987979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457200" y="274638"/>
            <a:ext cx="8229600" cy="792162"/>
          </a:xfrm>
        </p:spPr>
        <p:txBody>
          <a:bodyPr/>
          <a:lstStyle/>
          <a:p>
            <a:pPr eaLnBrk="1" hangingPunct="1"/>
            <a:r>
              <a:rPr lang="en-US" b="1">
                <a:latin typeface="Calibri" charset="0"/>
              </a:rPr>
              <a:t>RUP building blocks</a:t>
            </a:r>
            <a:endParaRPr lang="fr-CA" b="1">
              <a:latin typeface="Calibri" charset="0"/>
            </a:endParaRPr>
          </a:p>
        </p:txBody>
      </p:sp>
      <p:sp>
        <p:nvSpPr>
          <p:cNvPr id="28674" name="Rectangle 3"/>
          <p:cNvSpPr>
            <a:spLocks noGrp="1" noChangeArrowheads="1"/>
          </p:cNvSpPr>
          <p:nvPr>
            <p:ph idx="1"/>
          </p:nvPr>
        </p:nvSpPr>
        <p:spPr>
          <a:xfrm>
            <a:off x="457200" y="990600"/>
            <a:ext cx="8229600" cy="5135563"/>
          </a:xfrm>
        </p:spPr>
        <p:txBody>
          <a:bodyPr>
            <a:noAutofit/>
          </a:bodyPr>
          <a:lstStyle/>
          <a:p>
            <a:pPr marL="400050" lvl="1" indent="0">
              <a:lnSpc>
                <a:spcPct val="90000"/>
              </a:lnSpc>
              <a:buFont typeface="Arial" charset="0"/>
              <a:buNone/>
            </a:pPr>
            <a:r>
              <a:rPr lang="en-US" sz="3600" b="1" dirty="0">
                <a:latin typeface="Calibri" charset="0"/>
              </a:rPr>
              <a:t>What</a:t>
            </a:r>
            <a:r>
              <a:rPr lang="en-US" sz="3600" dirty="0">
                <a:latin typeface="Calibri" charset="0"/>
              </a:rPr>
              <a:t> is to be produced</a:t>
            </a:r>
          </a:p>
          <a:p>
            <a:pPr marL="400050" lvl="1" indent="0">
              <a:lnSpc>
                <a:spcPct val="90000"/>
              </a:lnSpc>
              <a:buFont typeface="Arial" charset="0"/>
              <a:buNone/>
            </a:pPr>
            <a:r>
              <a:rPr lang="en-US" sz="3600" b="1" dirty="0">
                <a:latin typeface="Calibri" charset="0"/>
              </a:rPr>
              <a:t>Skills </a:t>
            </a:r>
            <a:r>
              <a:rPr lang="en-US" sz="3600" dirty="0">
                <a:latin typeface="Calibri" charset="0"/>
              </a:rPr>
              <a:t>required </a:t>
            </a:r>
          </a:p>
          <a:p>
            <a:pPr marL="400050" lvl="1" indent="0">
              <a:lnSpc>
                <a:spcPct val="90000"/>
              </a:lnSpc>
              <a:buFont typeface="Arial" charset="0"/>
              <a:buNone/>
            </a:pPr>
            <a:r>
              <a:rPr lang="en-US" sz="3600" b="1" dirty="0">
                <a:latin typeface="Calibri" charset="0"/>
              </a:rPr>
              <a:t>How development goals are achieved</a:t>
            </a:r>
            <a:r>
              <a:rPr lang="en-US" sz="3600" dirty="0">
                <a:latin typeface="Calibri" charset="0"/>
              </a:rPr>
              <a:t>. :</a:t>
            </a:r>
            <a:endParaRPr lang="fr-CA" sz="3600" dirty="0">
              <a:latin typeface="Calibri" charset="0"/>
            </a:endParaRPr>
          </a:p>
          <a:p>
            <a:pPr lvl="2">
              <a:lnSpc>
                <a:spcPct val="90000"/>
              </a:lnSpc>
            </a:pPr>
            <a:r>
              <a:rPr lang="en-US" sz="3200" b="1" dirty="0">
                <a:latin typeface="Calibri" charset="0"/>
              </a:rPr>
              <a:t>Work Products (what) </a:t>
            </a:r>
            <a:r>
              <a:rPr lang="en-US" sz="3200" dirty="0">
                <a:latin typeface="Calibri" charset="0"/>
              </a:rPr>
              <a:t>–artifact resulting from a task, </a:t>
            </a:r>
          </a:p>
          <a:p>
            <a:pPr lvl="2">
              <a:lnSpc>
                <a:spcPct val="90000"/>
              </a:lnSpc>
            </a:pPr>
            <a:r>
              <a:rPr lang="en-US" sz="3200" b="1" dirty="0">
                <a:latin typeface="Calibri" charset="0"/>
              </a:rPr>
              <a:t>Roles (who) </a:t>
            </a:r>
            <a:r>
              <a:rPr lang="en-US" sz="3200" dirty="0">
                <a:latin typeface="Calibri" charset="0"/>
              </a:rPr>
              <a:t>–set of skills, competences, and responsibilities.</a:t>
            </a:r>
            <a:endParaRPr lang="fr-CA" sz="3200" dirty="0">
              <a:latin typeface="Calibri" charset="0"/>
            </a:endParaRPr>
          </a:p>
          <a:p>
            <a:pPr lvl="2">
              <a:lnSpc>
                <a:spcPct val="90000"/>
              </a:lnSpc>
            </a:pPr>
            <a:r>
              <a:rPr lang="en-US" sz="3200" b="1" dirty="0">
                <a:latin typeface="Calibri" charset="0"/>
              </a:rPr>
              <a:t>Tasks (how)</a:t>
            </a:r>
            <a:r>
              <a:rPr lang="en-US" sz="3200" dirty="0">
                <a:latin typeface="Calibri" charset="0"/>
              </a:rPr>
              <a:t> – unit of work assigned to a Role</a:t>
            </a:r>
            <a:endParaRPr lang="fr-CA" sz="3600" dirty="0">
              <a:latin typeface="Calibri" charset="0"/>
            </a:endParaRPr>
          </a:p>
        </p:txBody>
      </p:sp>
    </p:spTree>
    <p:extLst>
      <p:ext uri="{BB962C8B-B14F-4D97-AF65-F5344CB8AC3E}">
        <p14:creationId xmlns:p14="http://schemas.microsoft.com/office/powerpoint/2010/main" val="1927432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533400" y="0"/>
            <a:ext cx="8229600" cy="1143000"/>
          </a:xfrm>
        </p:spPr>
        <p:txBody>
          <a:bodyPr/>
          <a:lstStyle/>
          <a:p>
            <a:pPr eaLnBrk="1" hangingPunct="1"/>
            <a:r>
              <a:rPr lang="en-US">
                <a:latin typeface="Calibri" charset="0"/>
              </a:rPr>
              <a:t>Task Disciplines</a:t>
            </a:r>
            <a:endParaRPr lang="fr-CA">
              <a:latin typeface="Calibri" charset="0"/>
            </a:endParaRPr>
          </a:p>
        </p:txBody>
      </p:sp>
      <p:sp>
        <p:nvSpPr>
          <p:cNvPr id="29698" name="Rectangle 3"/>
          <p:cNvSpPr>
            <a:spLocks noGrp="1" noChangeArrowheads="1"/>
          </p:cNvSpPr>
          <p:nvPr>
            <p:ph idx="1"/>
          </p:nvPr>
        </p:nvSpPr>
        <p:spPr>
          <a:xfrm>
            <a:off x="457200" y="914400"/>
            <a:ext cx="8229600" cy="5211763"/>
          </a:xfrm>
        </p:spPr>
        <p:txBody>
          <a:bodyPr/>
          <a:lstStyle/>
          <a:p>
            <a:pPr marL="0" indent="0" eaLnBrk="1" hangingPunct="1">
              <a:buFont typeface="Arial" charset="0"/>
              <a:buNone/>
            </a:pPr>
            <a:r>
              <a:rPr lang="en-US" dirty="0">
                <a:latin typeface="Calibri" charset="0"/>
              </a:rPr>
              <a:t>Within each iteration, the tasks are categorized into nine disciplines: </a:t>
            </a:r>
          </a:p>
          <a:p>
            <a:pPr marL="0" indent="0" eaLnBrk="1" hangingPunct="1">
              <a:buFont typeface="Arial" charset="0"/>
              <a:buNone/>
            </a:pPr>
            <a:endParaRPr lang="en-US" dirty="0">
              <a:latin typeface="Calibri" charset="0"/>
            </a:endParaRPr>
          </a:p>
          <a:p>
            <a:pPr marL="400050" lvl="1" indent="0" eaLnBrk="1" hangingPunct="1">
              <a:buFont typeface="Arial" charset="0"/>
              <a:buNone/>
            </a:pPr>
            <a:r>
              <a:rPr lang="en-US" b="1" dirty="0">
                <a:latin typeface="Calibri" charset="0"/>
              </a:rPr>
              <a:t>Six "engineering disciplines</a:t>
            </a:r>
            <a:r>
              <a:rPr lang="en-US" dirty="0">
                <a:latin typeface="Calibri" charset="0"/>
              </a:rPr>
              <a:t>" </a:t>
            </a:r>
          </a:p>
          <a:p>
            <a:pPr marL="800100" lvl="2" indent="0" eaLnBrk="1" hangingPunct="1">
              <a:buFont typeface="Arial" charset="0"/>
              <a:buNone/>
            </a:pPr>
            <a:r>
              <a:rPr lang="en-US" dirty="0">
                <a:latin typeface="Calibri" charset="0"/>
              </a:rPr>
              <a:t>(Business Modeling, Requirements, Analysis and Design, Implementation, Test, Deployment) </a:t>
            </a:r>
          </a:p>
          <a:p>
            <a:pPr marL="400050" lvl="1" indent="0" eaLnBrk="1" hangingPunct="1">
              <a:buFont typeface="Arial" charset="0"/>
              <a:buNone/>
            </a:pPr>
            <a:endParaRPr lang="en-US" dirty="0">
              <a:latin typeface="Calibri" charset="0"/>
            </a:endParaRPr>
          </a:p>
          <a:p>
            <a:pPr marL="400050" lvl="1" indent="0" eaLnBrk="1" hangingPunct="1">
              <a:buFont typeface="Arial" charset="0"/>
              <a:buNone/>
            </a:pPr>
            <a:r>
              <a:rPr lang="en-US" b="1" dirty="0">
                <a:latin typeface="Calibri" charset="0"/>
              </a:rPr>
              <a:t>Three supporting disciplines </a:t>
            </a:r>
          </a:p>
          <a:p>
            <a:pPr marL="800100" lvl="2" indent="0" eaLnBrk="1" hangingPunct="1">
              <a:buFont typeface="Arial" charset="0"/>
              <a:buNone/>
            </a:pPr>
            <a:r>
              <a:rPr lang="en-US" dirty="0">
                <a:latin typeface="Calibri" charset="0"/>
              </a:rPr>
              <a:t>(Configuration and Change Management, Project Management, Environment).</a:t>
            </a:r>
            <a:endParaRPr lang="fr-CA" dirty="0">
              <a:latin typeface="Calibri" charset="0"/>
            </a:endParaRPr>
          </a:p>
        </p:txBody>
      </p:sp>
    </p:spTree>
    <p:extLst>
      <p:ext uri="{BB962C8B-B14F-4D97-AF65-F5344CB8AC3E}">
        <p14:creationId xmlns:p14="http://schemas.microsoft.com/office/powerpoint/2010/main" val="407022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57200" y="274638"/>
            <a:ext cx="8229600" cy="792162"/>
          </a:xfrm>
        </p:spPr>
        <p:txBody>
          <a:bodyPr/>
          <a:lstStyle/>
          <a:p>
            <a:pPr eaLnBrk="1" hangingPunct="1"/>
            <a:r>
              <a:rPr lang="en-US">
                <a:latin typeface="Calibri" charset="0"/>
              </a:rPr>
              <a:t>RUP phases and disciplines.</a:t>
            </a:r>
            <a:r>
              <a:rPr lang="fr-CA">
                <a:latin typeface="Calibri" charset="0"/>
              </a:rPr>
              <a:t> </a:t>
            </a:r>
          </a:p>
        </p:txBody>
      </p:sp>
      <p:pic>
        <p:nvPicPr>
          <p:cNvPr id="30722" name="Picture 4" descr="Development-iterativ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1066800"/>
            <a:ext cx="8382000" cy="5768975"/>
          </a:xfrm>
        </p:spPr>
      </p:pic>
    </p:spTree>
    <p:extLst>
      <p:ext uri="{BB962C8B-B14F-4D97-AF65-F5344CB8AC3E}">
        <p14:creationId xmlns:p14="http://schemas.microsoft.com/office/powerpoint/2010/main" val="2695759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457200" y="274638"/>
            <a:ext cx="8229600" cy="715962"/>
          </a:xfrm>
        </p:spPr>
        <p:txBody>
          <a:bodyPr/>
          <a:lstStyle/>
          <a:p>
            <a:pPr eaLnBrk="1" hangingPunct="1"/>
            <a:r>
              <a:rPr lang="en-US" sz="4000">
                <a:latin typeface="Calibri" charset="0"/>
              </a:rPr>
              <a:t>The RUP lifecycle</a:t>
            </a:r>
            <a:endParaRPr lang="fr-CA" sz="4000">
              <a:latin typeface="Calibri" charset="0"/>
            </a:endParaRPr>
          </a:p>
        </p:txBody>
      </p:sp>
      <p:sp>
        <p:nvSpPr>
          <p:cNvPr id="31746" name="Rectangle 3"/>
          <p:cNvSpPr>
            <a:spLocks noGrp="1" noChangeArrowheads="1"/>
          </p:cNvSpPr>
          <p:nvPr>
            <p:ph idx="1"/>
          </p:nvPr>
        </p:nvSpPr>
        <p:spPr>
          <a:xfrm>
            <a:off x="457200" y="990600"/>
            <a:ext cx="8229600" cy="5135563"/>
          </a:xfrm>
        </p:spPr>
        <p:txBody>
          <a:bodyPr>
            <a:noAutofit/>
          </a:bodyPr>
          <a:lstStyle/>
          <a:p>
            <a:pPr marL="400050" lvl="1" indent="0" eaLnBrk="1" hangingPunct="1">
              <a:lnSpc>
                <a:spcPct val="90000"/>
              </a:lnSpc>
              <a:buFont typeface="Arial" charset="0"/>
              <a:buNone/>
            </a:pPr>
            <a:r>
              <a:rPr lang="en-US" sz="4000" dirty="0">
                <a:latin typeface="Calibri" charset="0"/>
              </a:rPr>
              <a:t>Project lifecycle consists of four phases. </a:t>
            </a:r>
          </a:p>
          <a:p>
            <a:pPr marL="1371600" lvl="2" indent="-571500">
              <a:lnSpc>
                <a:spcPct val="90000"/>
              </a:lnSpc>
            </a:pPr>
            <a:r>
              <a:rPr lang="en-US" sz="3600" dirty="0">
                <a:latin typeface="Calibri" charset="0"/>
              </a:rPr>
              <a:t>Presented at a high level as  </a:t>
            </a:r>
            <a:r>
              <a:rPr lang="en-US" sz="3600" b="1" dirty="0">
                <a:latin typeface="Calibri" charset="0"/>
              </a:rPr>
              <a:t>'waterfall'-styled </a:t>
            </a:r>
          </a:p>
          <a:p>
            <a:pPr marL="1371600" lvl="2" indent="-571500">
              <a:lnSpc>
                <a:spcPct val="90000"/>
              </a:lnSpc>
            </a:pPr>
            <a:r>
              <a:rPr lang="en-US" sz="3600" dirty="0">
                <a:latin typeface="Calibri" charset="0"/>
              </a:rPr>
              <a:t>The key to the process lies in the </a:t>
            </a:r>
            <a:r>
              <a:rPr lang="en-US" sz="3600" b="1" dirty="0">
                <a:latin typeface="Calibri" charset="0"/>
              </a:rPr>
              <a:t>iterations of development in all of the phases. </a:t>
            </a:r>
            <a:endParaRPr lang="en-US" sz="3600" dirty="0">
              <a:latin typeface="Calibri" charset="0"/>
            </a:endParaRPr>
          </a:p>
          <a:p>
            <a:pPr marL="1371600" lvl="2" indent="-571500">
              <a:lnSpc>
                <a:spcPct val="90000"/>
              </a:lnSpc>
            </a:pPr>
            <a:r>
              <a:rPr lang="en-US" sz="3600" dirty="0">
                <a:latin typeface="Calibri" charset="0"/>
              </a:rPr>
              <a:t>Each phase has one key objective and milestone at the end</a:t>
            </a:r>
            <a:endParaRPr lang="fr-CA" sz="3600" dirty="0">
              <a:latin typeface="Calibri" charset="0"/>
            </a:endParaRPr>
          </a:p>
        </p:txBody>
      </p:sp>
    </p:spTree>
    <p:extLst>
      <p:ext uri="{BB962C8B-B14F-4D97-AF65-F5344CB8AC3E}">
        <p14:creationId xmlns:p14="http://schemas.microsoft.com/office/powerpoint/2010/main" val="249479849"/>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1561</TotalTime>
  <Words>3740</Words>
  <Application>Microsoft Macintosh PowerPoint</Application>
  <PresentationFormat>On-screen Show (4:3)</PresentationFormat>
  <Paragraphs>417</Paragraphs>
  <Slides>45</Slides>
  <Notes>36</Notes>
  <HiddenSlides>0</HiddenSlides>
  <MMClips>0</MMClips>
  <ScaleCrop>false</ScaleCrop>
  <HeadingPairs>
    <vt:vector size="6" baseType="variant">
      <vt:variant>
        <vt:lpstr>Fonts Used</vt:lpstr>
      </vt:variant>
      <vt:variant>
        <vt:i4>2</vt:i4>
      </vt:variant>
      <vt:variant>
        <vt:lpstr>Theme</vt:lpstr>
      </vt:variant>
      <vt:variant>
        <vt:i4>6</vt:i4>
      </vt:variant>
      <vt:variant>
        <vt:lpstr>Slide Titles</vt:lpstr>
      </vt:variant>
      <vt:variant>
        <vt:i4>45</vt:i4>
      </vt:variant>
    </vt:vector>
  </HeadingPairs>
  <TitlesOfParts>
    <vt:vector size="53" baseType="lpstr">
      <vt:lpstr>Arial</vt:lpstr>
      <vt:lpstr>Calibri</vt:lpstr>
      <vt:lpstr>Theme1</vt:lpstr>
      <vt:lpstr>1_Theme1</vt:lpstr>
      <vt:lpstr>2_Theme1</vt:lpstr>
      <vt:lpstr>3_Theme1</vt:lpstr>
      <vt:lpstr>4_Theme1</vt:lpstr>
      <vt:lpstr>Office Theme</vt:lpstr>
      <vt:lpstr>SOEN 341</vt:lpstr>
      <vt:lpstr>RUP phases and disciplines. </vt:lpstr>
      <vt:lpstr>How Modeling Works in the Unified Process</vt:lpstr>
      <vt:lpstr>IBM Rational Unified Process</vt:lpstr>
      <vt:lpstr>The seven best practices for modern software engineering:</vt:lpstr>
      <vt:lpstr>RUP building blocks</vt:lpstr>
      <vt:lpstr>Task Disciplines</vt:lpstr>
      <vt:lpstr>RUP phases and disciplines. </vt:lpstr>
      <vt:lpstr>The RUP lifecycle</vt:lpstr>
      <vt:lpstr>     </vt:lpstr>
      <vt:lpstr>Inception phase validates initial costing  </vt:lpstr>
      <vt:lpstr>RUP phases and disciplines. </vt:lpstr>
      <vt:lpstr>   </vt:lpstr>
      <vt:lpstr>Elaboration phase</vt:lpstr>
      <vt:lpstr>RUP phases and disciplines. </vt:lpstr>
      <vt:lpstr>Elaboration Elements</vt:lpstr>
      <vt:lpstr>Elaboration</vt:lpstr>
      <vt:lpstr>  </vt:lpstr>
      <vt:lpstr>RUP phases and disciplines. </vt:lpstr>
      <vt:lpstr> Construction phase</vt:lpstr>
      <vt:lpstr>  </vt:lpstr>
      <vt:lpstr>Transition phase</vt:lpstr>
      <vt:lpstr>    </vt:lpstr>
      <vt:lpstr>Six engineering disciplines  Business modeling discipline</vt:lpstr>
      <vt:lpstr>RUP phases and disciplines. </vt:lpstr>
      <vt:lpstr>Requirements discipline</vt:lpstr>
      <vt:lpstr>Analysis and design discipline</vt:lpstr>
      <vt:lpstr>Analysis Model  </vt:lpstr>
      <vt:lpstr>Design Model</vt:lpstr>
      <vt:lpstr>Implementation discipline</vt:lpstr>
      <vt:lpstr>Systems</vt:lpstr>
      <vt:lpstr>Test discipline</vt:lpstr>
      <vt:lpstr>Deployment discipline</vt:lpstr>
      <vt:lpstr>The lifecycle of the Agile Unified Process (AUP)</vt:lpstr>
      <vt:lpstr>Environment discipline </vt:lpstr>
      <vt:lpstr>Configuration and Change management discipline </vt:lpstr>
      <vt:lpstr>Configuration and Change management discipline </vt:lpstr>
      <vt:lpstr>Project management discipline</vt:lpstr>
      <vt:lpstr>Phase plan</vt:lpstr>
      <vt:lpstr>RUP phases and disciplines. </vt:lpstr>
      <vt:lpstr>Iteration plan</vt:lpstr>
      <vt:lpstr>Contents of an Iteration</vt:lpstr>
      <vt:lpstr>Iteration plan.</vt:lpstr>
      <vt:lpstr>PowerPoint Presentation</vt:lpstr>
      <vt:lpstr>PowerPoint Presentation</vt:lpstr>
    </vt:vector>
  </TitlesOfParts>
  <Company>Concordia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SOEN 341</dc:title>
  <dc:creator>Terrill  Fancott</dc:creator>
  <cp:lastModifiedBy>Terrill Fancott</cp:lastModifiedBy>
  <cp:revision>36</cp:revision>
  <dcterms:created xsi:type="dcterms:W3CDTF">2019-01-29T18:34:56Z</dcterms:created>
  <dcterms:modified xsi:type="dcterms:W3CDTF">2019-02-06T03:25:40Z</dcterms:modified>
</cp:coreProperties>
</file>