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20116800" cy="31089600"/>
  <p:notesSz cx="6858000" cy="9144000"/>
  <p:defaultTextStyle>
    <a:defPPr>
      <a:defRPr lang="en-US"/>
    </a:defPPr>
    <a:lvl1pPr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462470" indent="-1157701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924941" indent="-2315402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4388470" indent="-3474161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5850940" indent="-4631862" algn="l" defTabSz="1462470" rtl="0" fontAlgn="base">
      <a:spcBef>
        <a:spcPct val="0"/>
      </a:spcBef>
      <a:spcAft>
        <a:spcPct val="0"/>
      </a:spcAft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523848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1828617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133387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438156" algn="l" defTabSz="304770" rtl="0" eaLnBrk="1" latinLnBrk="0" hangingPunct="1">
      <a:defRPr sz="5733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D74520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74"/>
  </p:normalViewPr>
  <p:slideViewPr>
    <p:cSldViewPr snapToObjects="1">
      <p:cViewPr>
        <p:scale>
          <a:sx n="50" d="100"/>
          <a:sy n="50" d="100"/>
        </p:scale>
        <p:origin x="807" y="-390"/>
      </p:cViewPr>
      <p:guideLst>
        <p:guide orient="horz" pos="9792"/>
        <p:guide pos="6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685800"/>
            <a:ext cx="2219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304770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609539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914309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219078" algn="l" defTabSz="304770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1523848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30477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0"/>
            <a:ext cx="20116800" cy="274193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627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814233"/>
            <a:ext cx="201168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549" y="7253640"/>
            <a:ext cx="18105702" cy="205179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07165" y="5973233"/>
            <a:ext cx="21726842" cy="1273306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637" y="5973233"/>
            <a:ext cx="64845248" cy="12733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70300"/>
            <a:ext cx="20116800" cy="274193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627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814233"/>
            <a:ext cx="201168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8" y="19977949"/>
            <a:ext cx="17099280" cy="6174740"/>
          </a:xfrm>
          <a:prstGeom prst="rect">
            <a:avLst/>
          </a:prstGeom>
        </p:spPr>
        <p:txBody>
          <a:bodyPr anchor="t"/>
          <a:lstStyle>
            <a:lvl1pPr algn="l">
              <a:defRPr sz="87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8" y="13177101"/>
            <a:ext cx="17099280" cy="68008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1005767" indent="0">
              <a:buNone/>
              <a:defRPr sz="3941">
                <a:solidFill>
                  <a:schemeClr val="tx1">
                    <a:tint val="75000"/>
                  </a:schemeClr>
                </a:solidFill>
              </a:defRPr>
            </a:lvl2pPr>
            <a:lvl3pPr marL="2011534" indent="0">
              <a:buNone/>
              <a:defRPr sz="3529">
                <a:solidFill>
                  <a:schemeClr val="tx1">
                    <a:tint val="75000"/>
                  </a:schemeClr>
                </a:solidFill>
              </a:defRPr>
            </a:lvl3pPr>
            <a:lvl4pPr marL="3017301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4pPr>
            <a:lvl5pPr marL="4023067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5pPr>
            <a:lvl6pPr marL="5028834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6pPr>
            <a:lvl7pPr marL="6034601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7pPr>
            <a:lvl8pPr marL="7040368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8pPr>
            <a:lvl9pPr marL="8046135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636" y="34817473"/>
            <a:ext cx="43286045" cy="98486385"/>
          </a:xfrm>
          <a:prstGeom prst="rect">
            <a:avLst/>
          </a:prstGeom>
        </p:spPr>
        <p:txBody>
          <a:bodyPr/>
          <a:lstStyle>
            <a:lvl1pPr>
              <a:defRPr sz="6141"/>
            </a:lvl1pPr>
            <a:lvl2pPr>
              <a:defRPr sz="5270"/>
            </a:lvl2pPr>
            <a:lvl3pPr>
              <a:defRPr sz="4400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961" y="34817473"/>
            <a:ext cx="43286045" cy="98486385"/>
          </a:xfrm>
          <a:prstGeom prst="rect">
            <a:avLst/>
          </a:prstGeom>
        </p:spPr>
        <p:txBody>
          <a:bodyPr/>
          <a:lstStyle>
            <a:lvl1pPr>
              <a:defRPr sz="6141"/>
            </a:lvl1pPr>
            <a:lvl2pPr>
              <a:defRPr sz="5270"/>
            </a:lvl2pPr>
            <a:lvl3pPr>
              <a:defRPr sz="4400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1245025"/>
            <a:ext cx="18105120" cy="5181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6959178"/>
            <a:ext cx="8888413" cy="29002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270" b="1"/>
            </a:lvl1pPr>
            <a:lvl2pPr marL="1005767" indent="0">
              <a:buNone/>
              <a:defRPr sz="4400" b="1"/>
            </a:lvl2pPr>
            <a:lvl3pPr marL="2011534" indent="0">
              <a:buNone/>
              <a:defRPr sz="3941" b="1"/>
            </a:lvl3pPr>
            <a:lvl4pPr marL="3017301" indent="0">
              <a:buNone/>
              <a:defRPr sz="3529" b="1"/>
            </a:lvl4pPr>
            <a:lvl5pPr marL="4023067" indent="0">
              <a:buNone/>
              <a:defRPr sz="3529" b="1"/>
            </a:lvl5pPr>
            <a:lvl6pPr marL="5028834" indent="0">
              <a:buNone/>
              <a:defRPr sz="3529" b="1"/>
            </a:lvl6pPr>
            <a:lvl7pPr marL="6034601" indent="0">
              <a:buNone/>
              <a:defRPr sz="3529" b="1"/>
            </a:lvl7pPr>
            <a:lvl8pPr marL="7040368" indent="0">
              <a:buNone/>
              <a:defRPr sz="3529" b="1"/>
            </a:lvl8pPr>
            <a:lvl9pPr marL="8046135" indent="0">
              <a:buNone/>
              <a:defRPr sz="35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9859433"/>
            <a:ext cx="8888413" cy="17912505"/>
          </a:xfrm>
          <a:prstGeom prst="rect">
            <a:avLst/>
          </a:prstGeom>
        </p:spPr>
        <p:txBody>
          <a:bodyPr/>
          <a:lstStyle>
            <a:lvl1pPr>
              <a:defRPr sz="5270"/>
            </a:lvl1pPr>
            <a:lvl2pPr>
              <a:defRPr sz="4400"/>
            </a:lvl2pPr>
            <a:lvl3pPr>
              <a:defRPr sz="3941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6" y="6959178"/>
            <a:ext cx="8891905" cy="290025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270" b="1"/>
            </a:lvl1pPr>
            <a:lvl2pPr marL="1005767" indent="0">
              <a:buNone/>
              <a:defRPr sz="4400" b="1"/>
            </a:lvl2pPr>
            <a:lvl3pPr marL="2011534" indent="0">
              <a:buNone/>
              <a:defRPr sz="3941" b="1"/>
            </a:lvl3pPr>
            <a:lvl4pPr marL="3017301" indent="0">
              <a:buNone/>
              <a:defRPr sz="3529" b="1"/>
            </a:lvl4pPr>
            <a:lvl5pPr marL="4023067" indent="0">
              <a:buNone/>
              <a:defRPr sz="3529" b="1"/>
            </a:lvl5pPr>
            <a:lvl6pPr marL="5028834" indent="0">
              <a:buNone/>
              <a:defRPr sz="3529" b="1"/>
            </a:lvl6pPr>
            <a:lvl7pPr marL="6034601" indent="0">
              <a:buNone/>
              <a:defRPr sz="3529" b="1"/>
            </a:lvl7pPr>
            <a:lvl8pPr marL="7040368" indent="0">
              <a:buNone/>
              <a:defRPr sz="3529" b="1"/>
            </a:lvl8pPr>
            <a:lvl9pPr marL="8046135" indent="0">
              <a:buNone/>
              <a:defRPr sz="35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6" y="9859433"/>
            <a:ext cx="8891905" cy="17912505"/>
          </a:xfrm>
          <a:prstGeom prst="rect">
            <a:avLst/>
          </a:prstGeom>
        </p:spPr>
        <p:txBody>
          <a:bodyPr/>
          <a:lstStyle>
            <a:lvl1pPr>
              <a:defRPr sz="5270"/>
            </a:lvl1pPr>
            <a:lvl2pPr>
              <a:defRPr sz="4400"/>
            </a:lvl2pPr>
            <a:lvl3pPr>
              <a:defRPr sz="3941"/>
            </a:lvl3pPr>
            <a:lvl4pPr>
              <a:defRPr sz="3529"/>
            </a:lvl4pPr>
            <a:lvl5pPr>
              <a:defRPr sz="3529"/>
            </a:lvl5pPr>
            <a:lvl6pPr>
              <a:defRPr sz="3529"/>
            </a:lvl6pPr>
            <a:lvl7pPr>
              <a:defRPr sz="3529"/>
            </a:lvl7pPr>
            <a:lvl8pPr>
              <a:defRPr sz="3529"/>
            </a:lvl8pPr>
            <a:lvl9pPr>
              <a:defRPr sz="35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549" y="1244424"/>
            <a:ext cx="18105702" cy="5181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1237827"/>
            <a:ext cx="6618288" cy="5267960"/>
          </a:xfrm>
          <a:prstGeom prst="rect">
            <a:avLst/>
          </a:prstGeo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1237829"/>
            <a:ext cx="11245850" cy="26534112"/>
          </a:xfrm>
          <a:prstGeom prst="rect">
            <a:avLst/>
          </a:prstGeom>
        </p:spPr>
        <p:txBody>
          <a:bodyPr/>
          <a:lstStyle>
            <a:lvl1pPr>
              <a:defRPr sz="7058"/>
            </a:lvl1pPr>
            <a:lvl2pPr>
              <a:defRPr sz="6141"/>
            </a:lvl2pPr>
            <a:lvl3pPr>
              <a:defRPr sz="527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6505789"/>
            <a:ext cx="6618288" cy="21266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71"/>
            </a:lvl1pPr>
            <a:lvl2pPr marL="1005767" indent="0">
              <a:buNone/>
              <a:defRPr sz="2658"/>
            </a:lvl2pPr>
            <a:lvl3pPr marL="2011534" indent="0">
              <a:buNone/>
              <a:defRPr sz="2200"/>
            </a:lvl3pPr>
            <a:lvl4pPr marL="3017301" indent="0">
              <a:buNone/>
              <a:defRPr sz="1971"/>
            </a:lvl4pPr>
            <a:lvl5pPr marL="4023067" indent="0">
              <a:buNone/>
              <a:defRPr sz="1971"/>
            </a:lvl5pPr>
            <a:lvl6pPr marL="5028834" indent="0">
              <a:buNone/>
              <a:defRPr sz="1971"/>
            </a:lvl6pPr>
            <a:lvl7pPr marL="6034601" indent="0">
              <a:buNone/>
              <a:defRPr sz="1971"/>
            </a:lvl7pPr>
            <a:lvl8pPr marL="7040368" indent="0">
              <a:buNone/>
              <a:defRPr sz="1971"/>
            </a:lvl8pPr>
            <a:lvl9pPr marL="8046135" indent="0">
              <a:buNone/>
              <a:defRPr sz="1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3" y="21762720"/>
            <a:ext cx="12070080" cy="2569212"/>
          </a:xfrm>
          <a:prstGeom prst="rect">
            <a:avLst/>
          </a:prstGeo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3" y="2777913"/>
            <a:ext cx="12070080" cy="186537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7058"/>
            </a:lvl1pPr>
            <a:lvl2pPr marL="1005767" indent="0">
              <a:buNone/>
              <a:defRPr sz="6141"/>
            </a:lvl2pPr>
            <a:lvl3pPr marL="2011534" indent="0">
              <a:buNone/>
              <a:defRPr sz="5270"/>
            </a:lvl3pPr>
            <a:lvl4pPr marL="3017301" indent="0">
              <a:buNone/>
              <a:defRPr sz="4400"/>
            </a:lvl4pPr>
            <a:lvl5pPr marL="4023067" indent="0">
              <a:buNone/>
              <a:defRPr sz="4400"/>
            </a:lvl5pPr>
            <a:lvl6pPr marL="5028834" indent="0">
              <a:buNone/>
              <a:defRPr sz="4400"/>
            </a:lvl6pPr>
            <a:lvl7pPr marL="6034601" indent="0">
              <a:buNone/>
              <a:defRPr sz="4400"/>
            </a:lvl7pPr>
            <a:lvl8pPr marL="7040368" indent="0">
              <a:buNone/>
              <a:defRPr sz="4400"/>
            </a:lvl8pPr>
            <a:lvl9pPr marL="8046135" indent="0">
              <a:buNone/>
              <a:defRPr sz="4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3" y="24331932"/>
            <a:ext cx="12070080" cy="3648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71"/>
            </a:lvl1pPr>
            <a:lvl2pPr marL="1005767" indent="0">
              <a:buNone/>
              <a:defRPr sz="2658"/>
            </a:lvl2pPr>
            <a:lvl3pPr marL="2011534" indent="0">
              <a:buNone/>
              <a:defRPr sz="2200"/>
            </a:lvl3pPr>
            <a:lvl4pPr marL="3017301" indent="0">
              <a:buNone/>
              <a:defRPr sz="1971"/>
            </a:lvl4pPr>
            <a:lvl5pPr marL="4023067" indent="0">
              <a:buNone/>
              <a:defRPr sz="1971"/>
            </a:lvl5pPr>
            <a:lvl6pPr marL="5028834" indent="0">
              <a:buNone/>
              <a:defRPr sz="1971"/>
            </a:lvl6pPr>
            <a:lvl7pPr marL="6034601" indent="0">
              <a:buNone/>
              <a:defRPr sz="1971"/>
            </a:lvl7pPr>
            <a:lvl8pPr marL="7040368" indent="0">
              <a:buNone/>
              <a:defRPr sz="1971"/>
            </a:lvl8pPr>
            <a:lvl9pPr marL="8046135" indent="0">
              <a:buNone/>
              <a:defRPr sz="1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5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12/8/2019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2949" y="28815154"/>
            <a:ext cx="63709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16749" y="28815154"/>
            <a:ext cx="4694502" cy="165523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1005476" rtl="0" eaLnBrk="1" fontAlgn="base" hangingPunct="1">
        <a:spcBef>
          <a:spcPct val="0"/>
        </a:spcBef>
        <a:spcAft>
          <a:spcPct val="0"/>
        </a:spcAft>
        <a:defRPr sz="967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209535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419070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628604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838139" algn="ctr" defTabSz="1005476" rtl="0" eaLnBrk="1" fontAlgn="base" hangingPunct="1">
        <a:spcBef>
          <a:spcPct val="0"/>
        </a:spcBef>
        <a:spcAft>
          <a:spcPct val="0"/>
        </a:spcAft>
        <a:defRPr sz="967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753743" indent="-753743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058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1634080" indent="-628604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141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2514417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27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3519893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4525369" indent="-502738" algn="l" defTabSz="100547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5531718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537485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543251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549018" indent="-502883" algn="l" defTabSz="1005767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1pPr>
      <a:lvl2pPr marL="1005767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2pPr>
      <a:lvl3pPr marL="2011534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3pPr>
      <a:lvl4pPr marL="3017301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4pPr>
      <a:lvl5pPr marL="4023067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5pPr>
      <a:lvl6pPr marL="5028834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6pPr>
      <a:lvl7pPr marL="6034601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7pPr>
      <a:lvl8pPr marL="7040368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8pPr>
      <a:lvl9pPr marL="8046135" algn="l" defTabSz="1005767" rtl="0" eaLnBrk="1" latinLnBrk="0" hangingPunct="1">
        <a:defRPr sz="3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460177" y="2014517"/>
            <a:ext cx="19069050" cy="102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820" tIns="20906" rIns="41820" bIns="20906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latin typeface="Georgia" charset="0"/>
                <a:cs typeface="Georgia" charset="0"/>
              </a:rPr>
              <a:t>Xinhang</a:t>
            </a:r>
            <a:r>
              <a:rPr lang="en-US" sz="3200" b="1" dirty="0">
                <a:latin typeface="Georgia" charset="0"/>
                <a:cs typeface="Georgia" charset="0"/>
              </a:rPr>
              <a:t> Song and Yifan Zhu</a:t>
            </a:r>
            <a:br>
              <a:rPr lang="en-US" sz="3200" b="1" dirty="0">
                <a:latin typeface="Georgia" charset="0"/>
                <a:cs typeface="Georgia" charset="0"/>
              </a:rPr>
            </a:br>
            <a:r>
              <a:rPr lang="en-US" sz="3200" b="1" dirty="0">
                <a:latin typeface="Georgia" charset="0"/>
                <a:cs typeface="Georgia" charset="0"/>
              </a:rPr>
              <a:t>Final Project for CS 598 PS, 2019 Fall, University of Illinois at Urbana-Champaign</a:t>
            </a: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304800" y="465206"/>
            <a:ext cx="19583400" cy="133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33" dirty="0">
                <a:solidFill>
                  <a:schemeClr val="tx2"/>
                </a:solidFill>
                <a:latin typeface="Arial Black" charset="0"/>
              </a:rPr>
              <a:t>Sound Source Separation, Localization, and Tracking of Two Moving Agents with Two Microphones</a:t>
            </a: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381000" y="4343400"/>
            <a:ext cx="9077863" cy="662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Problem Statement</a:t>
            </a:r>
          </a:p>
          <a:p>
            <a:r>
              <a:rPr lang="en-US" sz="1283" b="1" dirty="0"/>
              <a:t> </a:t>
            </a:r>
            <a:endParaRPr lang="en-US" sz="1283" dirty="0"/>
          </a:p>
          <a:p>
            <a:r>
              <a:rPr lang="en-US" sz="1800" dirty="0">
                <a:latin typeface="Georgia" charset="0"/>
                <a:cs typeface="Georgia" charset="0"/>
              </a:rPr>
              <a:t>We would like to track the position of two moving- and talking- people using a pair of microphones in an indoor environment. 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381000" y="11287125"/>
            <a:ext cx="9077863" cy="19116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 marL="174612" indent="-174612"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Method</a:t>
            </a:r>
            <a:endParaRPr lang="en-GB" sz="2400" b="1" dirty="0">
              <a:solidFill>
                <a:srgbClr val="CC3300"/>
              </a:solidFill>
            </a:endParaRPr>
          </a:p>
          <a:p>
            <a:pPr marL="174612" indent="-174612"/>
            <a:endParaRPr lang="en-US" sz="1283" b="1" dirty="0"/>
          </a:p>
          <a:p>
            <a:pPr marL="174612" indent="-174612"/>
            <a:r>
              <a:rPr lang="en-US" sz="1800" dirty="0">
                <a:latin typeface="Georgia" charset="0"/>
              </a:rPr>
              <a:t>The overview of our method is shown in Figure 2. The localization is performed at 20Hz, using the last 0.05s of data.</a:t>
            </a: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endParaRPr lang="en-US" sz="1800" dirty="0">
              <a:latin typeface="Georgia" charset="0"/>
            </a:endParaRPr>
          </a:p>
          <a:p>
            <a:pPr marL="174612" indent="-174612"/>
            <a:r>
              <a:rPr lang="en-US" sz="2000" u="sng" dirty="0">
                <a:latin typeface="Georgia" charset="0"/>
              </a:rPr>
              <a:t>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The setup of our simulator resembles that in Figure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Agents move at periodic patterns continuously  and pre-recorded sounds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Sound magnitude diminishing and delay are simulated. (Reverberation not implemented yet.)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Convolutive Signal Separation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The algorithm is based on [1], introduced in class lecture notes.</a:t>
            </a:r>
          </a:p>
          <a:p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Source Identification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We use a pre-trained classifier for male and female voice based on data we collected.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Frame-wise classifier in the frequency domain + voting.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Localization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Sound signals from 2 mics are aligned to give the difference in time-of-arrival and magnitude.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Triangulation is performed to compute the x-y location of the agent.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r>
              <a:rPr lang="en-US" sz="2000" u="sng" dirty="0">
                <a:latin typeface="Georgia" charset="0"/>
              </a:rPr>
              <a:t>Kalman Filter</a:t>
            </a:r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Two independent Kalman filters are used for the two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The state includes the position and velocity of the agent.</a:t>
            </a:r>
          </a:p>
          <a:p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  <a:p>
            <a:endParaRPr lang="en-US" sz="1800" dirty="0">
              <a:latin typeface="Georgi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Georgia" charset="0"/>
            </a:endParaRPr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9982200" y="4343399"/>
            <a:ext cx="9619712" cy="187552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RESULTS</a:t>
            </a:r>
            <a:endParaRPr lang="en-GB" sz="2400" b="1" dirty="0">
              <a:solidFill>
                <a:srgbClr val="CC3300"/>
              </a:solidFill>
            </a:endParaRPr>
          </a:p>
          <a:p>
            <a:endParaRPr lang="en-US" sz="1283" dirty="0">
              <a:latin typeface="Georgia" charset="0"/>
              <a:cs typeface="Georgia" charset="0"/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</a:pPr>
            <a:endParaRPr lang="en-US" sz="1833" b="1" dirty="0">
              <a:solidFill>
                <a:srgbClr val="CC3300"/>
              </a:solidFill>
            </a:endParaRP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9994702" y="23410417"/>
            <a:ext cx="9619712" cy="62313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>
              <a:spcBef>
                <a:spcPct val="50000"/>
              </a:spcBef>
            </a:pPr>
            <a:r>
              <a:rPr lang="en-GB" sz="2400" b="1" u="sng" dirty="0">
                <a:solidFill>
                  <a:schemeClr val="tx2"/>
                </a:solidFill>
              </a:rPr>
              <a:t>Conclusions and Future Work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While the tracking performance is decent, our algorithm is still not fast enough to perform 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 Arbitrary M source N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charset="0"/>
              </a:rPr>
              <a:t> 3D instead of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eorgia" charset="0"/>
            </a:endParaRPr>
          </a:p>
          <a:p>
            <a:pPr>
              <a:spcBef>
                <a:spcPct val="50000"/>
              </a:spcBef>
            </a:pPr>
            <a:endParaRPr lang="en-GB" sz="2400" b="1" u="sng" dirty="0">
              <a:solidFill>
                <a:schemeClr val="tx2"/>
              </a:solidFill>
            </a:endParaRPr>
          </a:p>
          <a:p>
            <a:endParaRPr lang="en-US" sz="1283" dirty="0"/>
          </a:p>
          <a:p>
            <a:endParaRPr lang="en-US" sz="1283" dirty="0">
              <a:latin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950" y="29828588"/>
            <a:ext cx="2630813" cy="456644"/>
          </a:xfrm>
          <a:prstGeom prst="rect">
            <a:avLst/>
          </a:prstGeom>
        </p:spPr>
      </p:pic>
      <p:pic>
        <p:nvPicPr>
          <p:cNvPr id="4" name="Picture 3" descr="A picture containing photo, sitting, game, table&#10;&#10;Description automatically generated">
            <a:extLst>
              <a:ext uri="{FF2B5EF4-FFF2-40B4-BE49-F238E27FC236}">
                <a16:creationId xmlns:a16="http://schemas.microsoft.com/office/drawing/2014/main" id="{3C6D720C-0E89-4F5F-B9DB-645234E3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02" y="5747906"/>
            <a:ext cx="6656058" cy="3919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61C70-4A59-4614-BABD-D525B984BE7A}"/>
              </a:ext>
            </a:extLst>
          </p:cNvPr>
          <p:cNvSpPr txBox="1"/>
          <p:nvPr/>
        </p:nvSpPr>
        <p:spPr>
          <a:xfrm>
            <a:off x="1447800" y="973673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1. A male and a female talking and walking in a room, with a pair of microphones recording sound.  This is also the setup of our simulator which generates delayed and mixed sounds with reflections.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E8850-FD1E-4170-817B-B7885BECC3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6800" y="13024188"/>
            <a:ext cx="7608423" cy="41604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E7A7E6-1FDE-4AA0-BD73-008AFA673E8D}"/>
              </a:ext>
            </a:extLst>
          </p:cNvPr>
          <p:cNvSpPr txBox="1"/>
          <p:nvPr/>
        </p:nvSpPr>
        <p:spPr>
          <a:xfrm>
            <a:off x="2743200" y="17304819"/>
            <a:ext cx="394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2. Overview of our method.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8E9795E-167D-4D4B-A8B4-E1282DE2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0" y="28223027"/>
            <a:ext cx="9182100" cy="8615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000" tIns="165000" rIns="165000" bIns="165000"/>
          <a:lstStyle/>
          <a:p>
            <a:pPr marL="174612" indent="-174612">
              <a:spcBef>
                <a:spcPct val="50000"/>
              </a:spcBef>
            </a:pPr>
            <a:r>
              <a:rPr lang="en-US" sz="1800" dirty="0"/>
              <a:t>[1] </a:t>
            </a:r>
            <a:r>
              <a:rPr lang="en-US" sz="1800" dirty="0" err="1"/>
              <a:t>Smaragdis</a:t>
            </a:r>
            <a:r>
              <a:rPr lang="en-US" sz="1800" dirty="0"/>
              <a:t>, Paris. "Blind separation of convolved mixtures in the frequency domain." </a:t>
            </a:r>
            <a:r>
              <a:rPr lang="en-US" sz="1800" i="1" dirty="0"/>
              <a:t>Neurocomputing</a:t>
            </a:r>
            <a:r>
              <a:rPr lang="en-US" sz="1800" dirty="0"/>
              <a:t> 22.1-3 (1998): 21-34.</a:t>
            </a:r>
            <a:endParaRPr lang="en-US" sz="1800" dirty="0">
              <a:latin typeface="Georgi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9408A5-D6E7-4DC3-8376-10D62F4BE79B}"/>
              </a:ext>
            </a:extLst>
          </p:cNvPr>
          <p:cNvSpPr txBox="1"/>
          <p:nvPr/>
        </p:nvSpPr>
        <p:spPr>
          <a:xfrm>
            <a:off x="11811000" y="8469868"/>
            <a:ext cx="682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3. Ground truth, mixed and separated signals.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60B0C2-788C-4701-8DC0-F7F4AF96F9C0}"/>
              </a:ext>
            </a:extLst>
          </p:cNvPr>
          <p:cNvSpPr txBox="1"/>
          <p:nvPr/>
        </p:nvSpPr>
        <p:spPr>
          <a:xfrm>
            <a:off x="11810999" y="12781003"/>
            <a:ext cx="682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Georgia" charset="0"/>
              </a:rPr>
              <a:t>Figure 4. The tracking error overtime.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31F33"/>
      </a:dk1>
      <a:lt1>
        <a:srgbClr val="FFFFFF"/>
      </a:lt1>
      <a:dk2>
        <a:srgbClr val="DC4D3A"/>
      </a:dk2>
      <a:lt2>
        <a:srgbClr val="FAFAFA"/>
      </a:lt2>
      <a:accent1>
        <a:srgbClr val="131F33"/>
      </a:accent1>
      <a:accent2>
        <a:srgbClr val="DB4C3A"/>
      </a:accent2>
      <a:accent3>
        <a:srgbClr val="555555"/>
      </a:accent3>
      <a:accent4>
        <a:srgbClr val="888888"/>
      </a:accent4>
      <a:accent5>
        <a:srgbClr val="3D64A7"/>
      </a:accent5>
      <a:accent6>
        <a:srgbClr val="B23E2F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410CA1B-542D-3244-B814-5E899E0E5892}" vid="{0D1DA440-3E1F-1243-A175-747014F56C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</Template>
  <TotalTime>195</TotalTime>
  <Words>349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Georgia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yifan zhu</dc:creator>
  <cp:keywords/>
  <dc:description/>
  <cp:lastModifiedBy>yifan zhu</cp:lastModifiedBy>
  <cp:revision>18</cp:revision>
  <cp:lastPrinted>2009-06-18T18:06:01Z</cp:lastPrinted>
  <dcterms:created xsi:type="dcterms:W3CDTF">2019-12-08T05:45:19Z</dcterms:created>
  <dcterms:modified xsi:type="dcterms:W3CDTF">2019-12-09T01:23:41Z</dcterms:modified>
  <cp:category/>
</cp:coreProperties>
</file>