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20116800" cy="31089600"/>
  <p:notesSz cx="6858000" cy="9144000"/>
  <p:defaultTextStyle>
    <a:defPPr>
      <a:defRPr lang="en-US"/>
    </a:defPPr>
    <a:lvl1pPr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462470" indent="-115770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924941" indent="-231540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4388470" indent="-347416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5850940" indent="-463186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523848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82861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13338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438156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D74520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74"/>
  </p:normalViewPr>
  <p:slideViewPr>
    <p:cSldViewPr snapToObjects="1">
      <p:cViewPr>
        <p:scale>
          <a:sx n="50" d="100"/>
          <a:sy n="50" d="100"/>
        </p:scale>
        <p:origin x="1608" y="36"/>
      </p:cViewPr>
      <p:guideLst>
        <p:guide orient="horz" pos="9792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304770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60953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91430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219078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1523848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549" y="7253640"/>
            <a:ext cx="18105702" cy="20517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7165" y="5973233"/>
            <a:ext cx="21726842" cy="1273306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637" y="5973233"/>
            <a:ext cx="64845248" cy="12733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19977949"/>
            <a:ext cx="17099280" cy="6174740"/>
          </a:xfrm>
          <a:prstGeom prst="rect">
            <a:avLst/>
          </a:prstGeom>
        </p:spPr>
        <p:txBody>
          <a:bodyPr anchor="t"/>
          <a:lstStyle>
            <a:lvl1pPr algn="l">
              <a:defRPr sz="87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13177101"/>
            <a:ext cx="17099280" cy="68008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1005767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2011534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3pPr>
            <a:lvl4pPr marL="30173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4pPr>
            <a:lvl5pPr marL="4023067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5pPr>
            <a:lvl6pPr marL="5028834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6pPr>
            <a:lvl7pPr marL="60346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7pPr>
            <a:lvl8pPr marL="7040368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8pPr>
            <a:lvl9pPr marL="8046135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636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961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245025"/>
            <a:ext cx="18105120" cy="5181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6959178"/>
            <a:ext cx="8888413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9859433"/>
            <a:ext cx="8888413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6" y="6959178"/>
            <a:ext cx="8891905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6" y="9859433"/>
            <a:ext cx="8891905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1237827"/>
            <a:ext cx="6618288" cy="5267960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1237829"/>
            <a:ext cx="11245850" cy="26534112"/>
          </a:xfrm>
          <a:prstGeom prst="rect">
            <a:avLst/>
          </a:prstGeom>
        </p:spPr>
        <p:txBody>
          <a:bodyPr/>
          <a:lstStyle>
            <a:lvl1pPr>
              <a:defRPr sz="7058"/>
            </a:lvl1pPr>
            <a:lvl2pPr>
              <a:defRPr sz="6141"/>
            </a:lvl2pPr>
            <a:lvl3pPr>
              <a:defRPr sz="527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6505789"/>
            <a:ext cx="6618288" cy="21266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3" y="21762720"/>
            <a:ext cx="12070080" cy="2569212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3" y="2777913"/>
            <a:ext cx="12070080" cy="186537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7058"/>
            </a:lvl1pPr>
            <a:lvl2pPr marL="1005767" indent="0">
              <a:buNone/>
              <a:defRPr sz="6141"/>
            </a:lvl2pPr>
            <a:lvl3pPr marL="2011534" indent="0">
              <a:buNone/>
              <a:defRPr sz="5270"/>
            </a:lvl3pPr>
            <a:lvl4pPr marL="3017301" indent="0">
              <a:buNone/>
              <a:defRPr sz="4400"/>
            </a:lvl4pPr>
            <a:lvl5pPr marL="4023067" indent="0">
              <a:buNone/>
              <a:defRPr sz="4400"/>
            </a:lvl5pPr>
            <a:lvl6pPr marL="5028834" indent="0">
              <a:buNone/>
              <a:defRPr sz="4400"/>
            </a:lvl6pPr>
            <a:lvl7pPr marL="6034601" indent="0">
              <a:buNone/>
              <a:defRPr sz="4400"/>
            </a:lvl7pPr>
            <a:lvl8pPr marL="7040368" indent="0">
              <a:buNone/>
              <a:defRPr sz="4400"/>
            </a:lvl8pPr>
            <a:lvl9pPr marL="8046135" indent="0">
              <a:buNone/>
              <a:defRPr sz="4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3" y="24331932"/>
            <a:ext cx="12070080" cy="3648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005476" rtl="0" eaLnBrk="1" fontAlgn="base" hangingPunct="1">
        <a:spcBef>
          <a:spcPct val="0"/>
        </a:spcBef>
        <a:spcAft>
          <a:spcPct val="0"/>
        </a:spcAft>
        <a:defRPr sz="967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209535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419070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628604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838139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753743" indent="-753743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058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1634080" indent="-628604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14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2514417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27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3519893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4525369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55317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537485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543251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5490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1pPr>
      <a:lvl2pPr marL="10057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2pPr>
      <a:lvl3pPr marL="20115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0173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4pPr>
      <a:lvl5pPr marL="40230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5pPr>
      <a:lvl6pPr marL="50288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6pPr>
      <a:lvl7pPr marL="60346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7pPr>
      <a:lvl8pPr marL="7040368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8pPr>
      <a:lvl9pPr marL="8046135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1">
            <a:extLst>
              <a:ext uri="{FF2B5EF4-FFF2-40B4-BE49-F238E27FC236}">
                <a16:creationId xmlns:a16="http://schemas.microsoft.com/office/drawing/2014/main" id="{B6843990-5523-40C1-984D-DAE007982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11658600"/>
            <a:ext cx="9619712" cy="1203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Current Results</a:t>
            </a:r>
            <a:endParaRPr lang="en-GB" sz="2400" b="1" dirty="0">
              <a:solidFill>
                <a:srgbClr val="CC3300"/>
              </a:solidFill>
            </a:endParaRPr>
          </a:p>
          <a:p>
            <a:endParaRPr lang="en-US" sz="1283" dirty="0">
              <a:latin typeface="Georgia" charset="0"/>
              <a:cs typeface="Georgia" charset="0"/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</p:txBody>
      </p:sp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460177" y="2014517"/>
            <a:ext cx="19069050" cy="102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820" tIns="20906" rIns="41820" bIns="20906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latin typeface="Georgia" charset="0"/>
                <a:cs typeface="Georgia" charset="0"/>
              </a:rPr>
              <a:t>Xinhang</a:t>
            </a:r>
            <a:r>
              <a:rPr lang="en-US" sz="3200" b="1" dirty="0">
                <a:latin typeface="Georgia" charset="0"/>
                <a:cs typeface="Georgia" charset="0"/>
              </a:rPr>
              <a:t> Song and Yifan Zhu</a:t>
            </a:r>
            <a:br>
              <a:rPr lang="en-US" sz="3200" b="1" dirty="0">
                <a:latin typeface="Georgia" charset="0"/>
                <a:cs typeface="Georgia" charset="0"/>
              </a:rPr>
            </a:br>
            <a:r>
              <a:rPr lang="en-US" sz="3200" b="1" dirty="0">
                <a:latin typeface="Georgia" charset="0"/>
                <a:cs typeface="Georgia" charset="0"/>
              </a:rPr>
              <a:t>Final Project for CS 598 PS, 2019 Fall, University of Illinois at Urbana-Champaign</a:t>
            </a: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304800" y="465206"/>
            <a:ext cx="19583400" cy="133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33" dirty="0">
                <a:solidFill>
                  <a:schemeClr val="tx2"/>
                </a:solidFill>
                <a:latin typeface="Arial Black" charset="0"/>
              </a:rPr>
              <a:t>Sound Source Separation, Localization, and Tracking of Two Moving Agents with Two Microphones</a:t>
            </a: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381000" y="4343400"/>
            <a:ext cx="9077863" cy="662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Problem Statement</a:t>
            </a:r>
          </a:p>
          <a:p>
            <a:r>
              <a:rPr lang="en-US" sz="1283" b="1" dirty="0"/>
              <a:t> </a:t>
            </a:r>
            <a:endParaRPr lang="en-US" sz="1283" dirty="0"/>
          </a:p>
          <a:p>
            <a:r>
              <a:rPr lang="en-US" sz="2000" dirty="0">
                <a:latin typeface="Georgia" charset="0"/>
                <a:cs typeface="Georgia" charset="0"/>
              </a:rPr>
              <a:t>We would like to track the position of two moving- and talking- people using a pair of </a:t>
            </a:r>
            <a:r>
              <a:rPr lang="en-US" altLang="zh-CN" sz="2000" dirty="0">
                <a:latin typeface="Georgia" charset="0"/>
                <a:cs typeface="Georgia" charset="0"/>
              </a:rPr>
              <a:t>omni-directional</a:t>
            </a:r>
            <a:r>
              <a:rPr lang="en-US" sz="2000" dirty="0">
                <a:latin typeface="Georgia" charset="0"/>
                <a:cs typeface="Georgia" charset="0"/>
              </a:rPr>
              <a:t> microphones in an indoor environment.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1000" y="11287125"/>
            <a:ext cx="9077863" cy="19116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Method</a:t>
            </a:r>
            <a:endParaRPr lang="en-GB" sz="2400" b="1" dirty="0">
              <a:solidFill>
                <a:srgbClr val="CC3300"/>
              </a:solidFill>
            </a:endParaRPr>
          </a:p>
          <a:p>
            <a:pPr marL="174612" indent="-174612"/>
            <a:endParaRPr lang="en-US" sz="1283" b="1" dirty="0"/>
          </a:p>
          <a:p>
            <a:pPr marL="174612" indent="-174612"/>
            <a:r>
              <a:rPr lang="en-US" sz="2000" dirty="0">
                <a:latin typeface="Georgia" charset="0"/>
              </a:rPr>
              <a:t>The overview of our method is shown in Figure 2. The localization is performed at 20Hz.</a:t>
            </a: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r>
              <a:rPr lang="en-US" sz="2000" u="sng" dirty="0">
                <a:latin typeface="Georgia" charset="0"/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The setup of our simulator resembles that in Figure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Agents move at periodic patterns continuously  and pre-recorded sounds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Sound magnitude diminishing and delay are simulated. (Reverberation not implemented yet.)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Convolutive Signal Separation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The algorithm is based on [1], introduced in class lecture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Separate delayed and mixed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FIR matrix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Source Identification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We use a pre-trained classifier for male and female voice based on data we collected.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Frame-wise classifier in the frequency domain + voting. </a:t>
            </a: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9963688" y="4352566"/>
            <a:ext cx="9619712" cy="693455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r>
              <a:rPr lang="en-GB" sz="2800" b="1" u="sng" dirty="0">
                <a:solidFill>
                  <a:schemeClr val="tx2"/>
                </a:solidFill>
              </a:rPr>
              <a:t>Methods – continued</a:t>
            </a:r>
          </a:p>
          <a:p>
            <a:endParaRPr lang="en-GB" sz="2400" b="1" dirty="0">
              <a:solidFill>
                <a:srgbClr val="CC3300"/>
              </a:solidFill>
            </a:endParaRPr>
          </a:p>
          <a:p>
            <a:r>
              <a:rPr lang="en-US" sz="2000" u="sng" dirty="0">
                <a:latin typeface="Georgia" charset="0"/>
              </a:rPr>
              <a:t>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Separated sound signals of the 2 sources from 2 mics are used to compute  the difference in time-of-arrival and magnitude.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Maximum cross-correlation used for estimated time-of-arrival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Triangulation is performed to compute the x-y location of the agent.</a:t>
            </a:r>
          </a:p>
          <a:p>
            <a:endParaRPr lang="en-GB" sz="2400" b="1" dirty="0">
              <a:solidFill>
                <a:srgbClr val="CC3300"/>
              </a:solidFill>
            </a:endParaRPr>
          </a:p>
          <a:p>
            <a:r>
              <a:rPr lang="en-US" sz="2000" u="sng" dirty="0">
                <a:latin typeface="Georgia" charset="0"/>
              </a:rPr>
              <a:t>Kalman Filter</a:t>
            </a:r>
            <a:endParaRPr lang="en-US" sz="20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Two independent Kalman filters are used for the two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The state includes the position and velocity of the agent. The system dynamics matrix and observation matrix are listed  below, the measurement noise matrix is </a:t>
            </a:r>
            <a:r>
              <a:rPr lang="en-US" sz="2000" dirty="0" err="1">
                <a:latin typeface="Georgia" charset="0"/>
              </a:rPr>
              <a:t>diag</a:t>
            </a:r>
            <a:r>
              <a:rPr lang="en-US" sz="2000" dirty="0">
                <a:latin typeface="Georgia" charset="0"/>
              </a:rPr>
              <a:t>(0.1).</a:t>
            </a: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endParaRPr lang="en-US" sz="1283" dirty="0">
              <a:latin typeface="Georgia" charset="0"/>
              <a:cs typeface="Georgia" charset="0"/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9994702" y="24155400"/>
            <a:ext cx="9619712" cy="502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Conclusions and Future Work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The current separated signals are not ideal, which makes the estimation of sound magnitude ratio and difference in time-of-arrival difficult. Therefore, we have not been able to robustly estimate the location of the moving agents and run tests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We suspect the reason is that we have not modeled the movement of the agents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eorgia" charset="0"/>
              </a:rPr>
              <a:t>Make FIR matrices time-dependent and re-evaluate our algorithm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r>
              <a:rPr lang="en-GB" sz="2400" b="1" u="sng" dirty="0">
                <a:solidFill>
                  <a:schemeClr val="tx2"/>
                </a:solidFill>
              </a:rPr>
              <a:t>Reference</a:t>
            </a:r>
          </a:p>
          <a:p>
            <a:endParaRPr lang="en-US" sz="1283" dirty="0">
              <a:latin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830" y="29641800"/>
            <a:ext cx="3706934" cy="643432"/>
          </a:xfrm>
          <a:prstGeom prst="rect">
            <a:avLst/>
          </a:prstGeom>
        </p:spPr>
      </p:pic>
      <p:pic>
        <p:nvPicPr>
          <p:cNvPr id="4" name="Picture 3" descr="A picture containing photo, sitting, game, table&#10;&#10;Description automatically generated">
            <a:extLst>
              <a:ext uri="{FF2B5EF4-FFF2-40B4-BE49-F238E27FC236}">
                <a16:creationId xmlns:a16="http://schemas.microsoft.com/office/drawing/2014/main" id="{3C6D720C-0E89-4F5F-B9DB-645234E3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02" y="5747906"/>
            <a:ext cx="6656058" cy="391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61C70-4A59-4614-BABD-D525B984BE7A}"/>
              </a:ext>
            </a:extLst>
          </p:cNvPr>
          <p:cNvSpPr txBox="1"/>
          <p:nvPr/>
        </p:nvSpPr>
        <p:spPr>
          <a:xfrm>
            <a:off x="1447800" y="973673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1. A male and a female talking and walking in a room, with a pair of microphones recording sound.  This is also the setup of our simulator which generates delayed and mixed sounds with reflections.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E8850-FD1E-4170-817B-B7885BECC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76500" y="13006920"/>
            <a:ext cx="7563740" cy="41360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E7A7E6-1FDE-4AA0-BD73-008AFA673E8D}"/>
              </a:ext>
            </a:extLst>
          </p:cNvPr>
          <p:cNvSpPr txBox="1"/>
          <p:nvPr/>
        </p:nvSpPr>
        <p:spPr>
          <a:xfrm>
            <a:off x="2739419" y="17336050"/>
            <a:ext cx="580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eorgia" charset="0"/>
              </a:rPr>
              <a:t>Figure 2. Overview of our method.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8E9795E-167D-4D4B-A8B4-E1282DE2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28121837"/>
            <a:ext cx="9182100" cy="861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US" sz="1800" dirty="0"/>
              <a:t>[1] </a:t>
            </a:r>
            <a:r>
              <a:rPr lang="en-US" sz="1800" dirty="0" err="1"/>
              <a:t>Smaragdis</a:t>
            </a:r>
            <a:r>
              <a:rPr lang="en-US" sz="1800" dirty="0"/>
              <a:t>, Paris. "Blind separation of convolved mixtures in the frequency domain." </a:t>
            </a:r>
            <a:r>
              <a:rPr lang="en-US" sz="1800" i="1" dirty="0"/>
              <a:t>Neurocomputing</a:t>
            </a:r>
            <a:r>
              <a:rPr lang="en-US" sz="1800" dirty="0"/>
              <a:t> 22.1-3 (1998): 21-34.</a:t>
            </a:r>
            <a:endParaRPr lang="en-US" sz="1800" dirty="0">
              <a:latin typeface="Georgi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408A5-D6E7-4DC3-8376-10D62F4BE79B}"/>
              </a:ext>
            </a:extLst>
          </p:cNvPr>
          <p:cNvSpPr txBox="1"/>
          <p:nvPr/>
        </p:nvSpPr>
        <p:spPr>
          <a:xfrm>
            <a:off x="11389576" y="23070627"/>
            <a:ext cx="682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eorgia" charset="0"/>
              </a:rPr>
              <a:t>Figure 4. Ground truth, mixed and separated signals.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386B6-9FF2-416F-81A0-62EA1114C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072" y="25123582"/>
            <a:ext cx="5369640" cy="36073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D81E2B-36BC-4945-993D-261B181D0F22}"/>
              </a:ext>
            </a:extLst>
          </p:cNvPr>
          <p:cNvSpPr txBox="1"/>
          <p:nvPr/>
        </p:nvSpPr>
        <p:spPr>
          <a:xfrm>
            <a:off x="917600" y="29041635"/>
            <a:ext cx="815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eorgia" charset="0"/>
              </a:rPr>
              <a:t>Figure 3. Localization of an agent. The difference in time-of-arrival is r1-r2, while the magnitude ratio is r1/r2, which together gives the value of r1 and r2. With the locations of the mics known, the </a:t>
            </a:r>
            <a:r>
              <a:rPr lang="en-US" sz="2000" i="1" dirty="0" err="1">
                <a:latin typeface="Georgia" charset="0"/>
              </a:rPr>
              <a:t>x,y</a:t>
            </a:r>
            <a:r>
              <a:rPr lang="en-US" sz="2000" i="1" dirty="0">
                <a:latin typeface="Georgia" charset="0"/>
              </a:rPr>
              <a:t> positions can be triangulated.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C9E7F-312F-4A44-8A08-FC555C672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6834" y="9099943"/>
            <a:ext cx="7963138" cy="19107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08094B-7626-4F1B-B6BB-656A4649C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032" y="21934456"/>
            <a:ext cx="16764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A1FF3-1911-43C1-BEB9-FCE6D88FE3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032" y="22648831"/>
            <a:ext cx="4848225" cy="55245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6B6A4-38B5-41A5-807F-EA23CB001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2048" y="12416676"/>
            <a:ext cx="3518095" cy="263857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1A25C3-ACF8-449C-A420-2ABEFFFDC1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8400" y="14977120"/>
            <a:ext cx="3518093" cy="263857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D7B2BF-9E77-4625-A055-281495FAA1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2903" y="19584867"/>
            <a:ext cx="4038081" cy="302856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1C0DA0-BEF2-4BCE-90A0-F10BB69B11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60282" y="19582706"/>
            <a:ext cx="4236415" cy="3177312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75C89-CC60-41C3-8822-DD424B7228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78094" y="14954342"/>
            <a:ext cx="3530595" cy="2647946"/>
          </a:xfrm>
          <a:prstGeom prst="rect">
            <a:avLst/>
          </a:prstGeom>
        </p:spPr>
      </p:pic>
      <p:pic>
        <p:nvPicPr>
          <p:cNvPr id="14339" name="Picture 143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4141C-2A25-4AEE-875E-041E15E57A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21951" y="12419342"/>
            <a:ext cx="3557676" cy="2668257"/>
          </a:xfrm>
          <a:prstGeom prst="rect">
            <a:avLst/>
          </a:prstGeom>
        </p:spPr>
      </p:pic>
      <p:sp>
        <p:nvSpPr>
          <p:cNvPr id="14340" name="Arrow: Right 14339">
            <a:extLst>
              <a:ext uri="{FF2B5EF4-FFF2-40B4-BE49-F238E27FC236}">
                <a16:creationId xmlns:a16="http://schemas.microsoft.com/office/drawing/2014/main" id="{3125EB7F-D895-4026-8708-1CB9E9176B42}"/>
              </a:ext>
            </a:extLst>
          </p:cNvPr>
          <p:cNvSpPr/>
          <p:nvPr/>
        </p:nvSpPr>
        <p:spPr>
          <a:xfrm>
            <a:off x="13799666" y="14738336"/>
            <a:ext cx="887884" cy="3169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F35FA50-3B80-4683-91B0-EBDF58AE47E7}"/>
              </a:ext>
            </a:extLst>
          </p:cNvPr>
          <p:cNvSpPr/>
          <p:nvPr/>
        </p:nvSpPr>
        <p:spPr>
          <a:xfrm rot="19671579" flipH="1">
            <a:off x="13685255" y="18922586"/>
            <a:ext cx="1160584" cy="3632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42534166-A2AA-472C-91B9-33D10C339A61}"/>
              </a:ext>
            </a:extLst>
          </p:cNvPr>
          <p:cNvSpPr txBox="1"/>
          <p:nvPr/>
        </p:nvSpPr>
        <p:spPr>
          <a:xfrm>
            <a:off x="13545015" y="14314273"/>
            <a:ext cx="224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835820-C137-47E1-90B2-C2F6C8654E85}"/>
              </a:ext>
            </a:extLst>
          </p:cNvPr>
          <p:cNvSpPr txBox="1"/>
          <p:nvPr/>
        </p:nvSpPr>
        <p:spPr>
          <a:xfrm>
            <a:off x="10698033" y="17520716"/>
            <a:ext cx="224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 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4D886-216D-498E-B6F1-33396ADF6F4B}"/>
              </a:ext>
            </a:extLst>
          </p:cNvPr>
          <p:cNvSpPr txBox="1"/>
          <p:nvPr/>
        </p:nvSpPr>
        <p:spPr>
          <a:xfrm>
            <a:off x="15653555" y="17597823"/>
            <a:ext cx="224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at 2 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FC8E9A-E231-47BC-AA63-1636ACB56300}"/>
              </a:ext>
            </a:extLst>
          </p:cNvPr>
          <p:cNvSpPr txBox="1"/>
          <p:nvPr/>
        </p:nvSpPr>
        <p:spPr>
          <a:xfrm>
            <a:off x="13588929" y="18119766"/>
            <a:ext cx="224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separate</a:t>
            </a:r>
          </a:p>
        </p:txBody>
      </p:sp>
      <p:sp>
        <p:nvSpPr>
          <p:cNvPr id="14345" name="TextBox 14344">
            <a:extLst>
              <a:ext uri="{FF2B5EF4-FFF2-40B4-BE49-F238E27FC236}">
                <a16:creationId xmlns:a16="http://schemas.microsoft.com/office/drawing/2014/main" id="{FA5016A5-606D-485F-9C09-D6BDACDC8B83}"/>
              </a:ext>
            </a:extLst>
          </p:cNvPr>
          <p:cNvSpPr txBox="1"/>
          <p:nvPr/>
        </p:nvSpPr>
        <p:spPr>
          <a:xfrm>
            <a:off x="10947494" y="12221472"/>
            <a:ext cx="17471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D1EB4-1DC2-4863-B7BF-563FD6D3F440}"/>
              </a:ext>
            </a:extLst>
          </p:cNvPr>
          <p:cNvSpPr txBox="1"/>
          <p:nvPr/>
        </p:nvSpPr>
        <p:spPr>
          <a:xfrm>
            <a:off x="15621096" y="12232010"/>
            <a:ext cx="17471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EDDC0F-5C18-40F3-B030-F320AF2C859C}"/>
              </a:ext>
            </a:extLst>
          </p:cNvPr>
          <p:cNvSpPr txBox="1"/>
          <p:nvPr/>
        </p:nvSpPr>
        <p:spPr>
          <a:xfrm>
            <a:off x="10947494" y="14940394"/>
            <a:ext cx="17471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3EF80B-4F3B-445F-B631-E6EA489EA62F}"/>
              </a:ext>
            </a:extLst>
          </p:cNvPr>
          <p:cNvSpPr txBox="1"/>
          <p:nvPr/>
        </p:nvSpPr>
        <p:spPr>
          <a:xfrm>
            <a:off x="16033008" y="14916711"/>
            <a:ext cx="17471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3B2B3B-6A3E-464D-9091-F436023E0F2E}"/>
              </a:ext>
            </a:extLst>
          </p:cNvPr>
          <p:cNvSpPr txBox="1"/>
          <p:nvPr/>
        </p:nvSpPr>
        <p:spPr>
          <a:xfrm>
            <a:off x="11277600" y="19584867"/>
            <a:ext cx="17471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2DECD0-7A39-435B-A9F6-7C5019DC01DA}"/>
              </a:ext>
            </a:extLst>
          </p:cNvPr>
          <p:cNvSpPr txBox="1"/>
          <p:nvPr/>
        </p:nvSpPr>
        <p:spPr>
          <a:xfrm>
            <a:off x="16066345" y="19588858"/>
            <a:ext cx="17471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392</TotalTime>
  <Words>481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Georgia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yifan zhu</dc:creator>
  <cp:keywords/>
  <dc:description/>
  <cp:lastModifiedBy>yifan zhu</cp:lastModifiedBy>
  <cp:revision>34</cp:revision>
  <cp:lastPrinted>2009-06-18T18:06:01Z</cp:lastPrinted>
  <dcterms:created xsi:type="dcterms:W3CDTF">2019-12-08T05:45:19Z</dcterms:created>
  <dcterms:modified xsi:type="dcterms:W3CDTF">2019-12-10T06:50:05Z</dcterms:modified>
  <cp:category/>
</cp:coreProperties>
</file>