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20116800" cy="31089600"/>
  <p:notesSz cx="6858000" cy="9144000"/>
  <p:defaultTextStyle>
    <a:defPPr>
      <a:defRPr lang="en-US"/>
    </a:defPPr>
    <a:lvl1pPr algn="l" defTabSz="1462470" rtl="0" fontAlgn="base">
      <a:spcBef>
        <a:spcPct val="0"/>
      </a:spcBef>
      <a:spcAft>
        <a:spcPct val="0"/>
      </a:spcAft>
      <a:defRPr sz="5733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1462470" indent="-1157701" algn="l" defTabSz="1462470" rtl="0" fontAlgn="base">
      <a:spcBef>
        <a:spcPct val="0"/>
      </a:spcBef>
      <a:spcAft>
        <a:spcPct val="0"/>
      </a:spcAft>
      <a:defRPr sz="5733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2924941" indent="-2315402" algn="l" defTabSz="1462470" rtl="0" fontAlgn="base">
      <a:spcBef>
        <a:spcPct val="0"/>
      </a:spcBef>
      <a:spcAft>
        <a:spcPct val="0"/>
      </a:spcAft>
      <a:defRPr sz="5733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4388470" indent="-3474161" algn="l" defTabSz="1462470" rtl="0" fontAlgn="base">
      <a:spcBef>
        <a:spcPct val="0"/>
      </a:spcBef>
      <a:spcAft>
        <a:spcPct val="0"/>
      </a:spcAft>
      <a:defRPr sz="5733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5850940" indent="-4631862" algn="l" defTabSz="1462470" rtl="0" fontAlgn="base">
      <a:spcBef>
        <a:spcPct val="0"/>
      </a:spcBef>
      <a:spcAft>
        <a:spcPct val="0"/>
      </a:spcAft>
      <a:defRPr sz="5733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1523848" algn="l" defTabSz="304770" rtl="0" eaLnBrk="1" latinLnBrk="0" hangingPunct="1">
      <a:defRPr sz="5733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1828617" algn="l" defTabSz="304770" rtl="0" eaLnBrk="1" latinLnBrk="0" hangingPunct="1">
      <a:defRPr sz="5733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2133387" algn="l" defTabSz="304770" rtl="0" eaLnBrk="1" latinLnBrk="0" hangingPunct="1">
      <a:defRPr sz="5733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2438156" algn="l" defTabSz="304770" rtl="0" eaLnBrk="1" latinLnBrk="0" hangingPunct="1">
      <a:defRPr sz="5733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792" userDrawn="1">
          <p15:clr>
            <a:srgbClr val="A4A3A4"/>
          </p15:clr>
        </p15:guide>
        <p15:guide id="2" pos="6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52754"/>
    <a:srgbClr val="D74520"/>
    <a:srgbClr val="5771A1"/>
    <a:srgbClr val="DE62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74"/>
  </p:normalViewPr>
  <p:slideViewPr>
    <p:cSldViewPr snapToObjects="1">
      <p:cViewPr>
        <p:scale>
          <a:sx n="50" d="100"/>
          <a:sy n="50" d="100"/>
        </p:scale>
        <p:origin x="807" y="-3726"/>
      </p:cViewPr>
      <p:guideLst>
        <p:guide orient="horz" pos="9792"/>
        <p:guide pos="63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E645C15-BC93-A44A-A06A-B4B04C4ED5F7}" type="datetime1">
              <a:rPr lang="en-US"/>
              <a:pPr>
                <a:defRPr/>
              </a:pPr>
              <a:t>12/8/2019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19338" y="685800"/>
            <a:ext cx="22193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E72FF227-20E3-6C4F-8C56-249F9EE6D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231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04770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ＭＳ Ｐゴシック" pitchFamily="-108" charset="-128"/>
        <a:cs typeface="ＭＳ Ｐゴシック" pitchFamily="-108" charset="-128"/>
      </a:defRPr>
    </a:lvl1pPr>
    <a:lvl2pPr marL="304770" algn="l" defTabSz="304770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2pPr>
    <a:lvl3pPr marL="609539" algn="l" defTabSz="304770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3pPr>
    <a:lvl4pPr marL="914309" algn="l" defTabSz="304770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4pPr>
    <a:lvl5pPr marL="1219078" algn="l" defTabSz="304770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5pPr>
    <a:lvl6pPr marL="1523848" algn="l" defTabSz="30477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30477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30477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30477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 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670300"/>
            <a:ext cx="20116800" cy="274193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627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3814233"/>
            <a:ext cx="20116800" cy="0"/>
          </a:xfrm>
          <a:prstGeom prst="line">
            <a:avLst/>
          </a:prstGeom>
          <a:ln w="381000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74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549" y="1244424"/>
            <a:ext cx="18105702" cy="5181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549" y="7253640"/>
            <a:ext cx="18105702" cy="2051799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549" y="28815154"/>
            <a:ext cx="46945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E7CA6F-884E-634E-A75A-572F483F8848}" type="datetime1">
              <a:rPr lang="en-US"/>
              <a:pPr>
                <a:defRPr/>
              </a:pPr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72949" y="28815154"/>
            <a:ext cx="63709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416749" y="28815154"/>
            <a:ext cx="46945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23B04B-B7F2-FF4D-8077-EF3B1F9C6B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1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07165" y="5973233"/>
            <a:ext cx="21726842" cy="1273306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26637" y="5973233"/>
            <a:ext cx="64845248" cy="127330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549" y="28815154"/>
            <a:ext cx="46945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9D8FB5-0612-A746-80CF-DDCC9E0BE654}" type="datetime1">
              <a:rPr lang="en-US"/>
              <a:pPr>
                <a:defRPr/>
              </a:pPr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72949" y="28815154"/>
            <a:ext cx="63709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416749" y="28815154"/>
            <a:ext cx="46945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C0733A-467B-FA4F-A4AA-CB0DB15665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4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Background 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670300"/>
            <a:ext cx="20116800" cy="274193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627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3814233"/>
            <a:ext cx="20116800" cy="0"/>
          </a:xfrm>
          <a:prstGeom prst="line">
            <a:avLst/>
          </a:prstGeom>
          <a:ln w="3810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81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088" y="19977949"/>
            <a:ext cx="17099280" cy="6174740"/>
          </a:xfrm>
          <a:prstGeom prst="rect">
            <a:avLst/>
          </a:prstGeom>
        </p:spPr>
        <p:txBody>
          <a:bodyPr anchor="t"/>
          <a:lstStyle>
            <a:lvl1pPr algn="l">
              <a:defRPr sz="87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9088" y="13177101"/>
            <a:ext cx="17099280" cy="680084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1pPr>
            <a:lvl2pPr marL="1005767" indent="0">
              <a:buNone/>
              <a:defRPr sz="3941">
                <a:solidFill>
                  <a:schemeClr val="tx1">
                    <a:tint val="75000"/>
                  </a:schemeClr>
                </a:solidFill>
              </a:defRPr>
            </a:lvl2pPr>
            <a:lvl3pPr marL="2011534" indent="0">
              <a:buNone/>
              <a:defRPr sz="3529">
                <a:solidFill>
                  <a:schemeClr val="tx1">
                    <a:tint val="75000"/>
                  </a:schemeClr>
                </a:solidFill>
              </a:defRPr>
            </a:lvl3pPr>
            <a:lvl4pPr marL="3017301" indent="0">
              <a:buNone/>
              <a:defRPr sz="3071">
                <a:solidFill>
                  <a:schemeClr val="tx1">
                    <a:tint val="75000"/>
                  </a:schemeClr>
                </a:solidFill>
              </a:defRPr>
            </a:lvl4pPr>
            <a:lvl5pPr marL="4023067" indent="0">
              <a:buNone/>
              <a:defRPr sz="3071">
                <a:solidFill>
                  <a:schemeClr val="tx1">
                    <a:tint val="75000"/>
                  </a:schemeClr>
                </a:solidFill>
              </a:defRPr>
            </a:lvl5pPr>
            <a:lvl6pPr marL="5028834" indent="0">
              <a:buNone/>
              <a:defRPr sz="3071">
                <a:solidFill>
                  <a:schemeClr val="tx1">
                    <a:tint val="75000"/>
                  </a:schemeClr>
                </a:solidFill>
              </a:defRPr>
            </a:lvl6pPr>
            <a:lvl7pPr marL="6034601" indent="0">
              <a:buNone/>
              <a:defRPr sz="3071">
                <a:solidFill>
                  <a:schemeClr val="tx1">
                    <a:tint val="75000"/>
                  </a:schemeClr>
                </a:solidFill>
              </a:defRPr>
            </a:lvl7pPr>
            <a:lvl8pPr marL="7040368" indent="0">
              <a:buNone/>
              <a:defRPr sz="3071">
                <a:solidFill>
                  <a:schemeClr val="tx1">
                    <a:tint val="75000"/>
                  </a:schemeClr>
                </a:solidFill>
              </a:defRPr>
            </a:lvl8pPr>
            <a:lvl9pPr marL="8046135" indent="0">
              <a:buNone/>
              <a:defRPr sz="3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549" y="28815154"/>
            <a:ext cx="46945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E4A1045-DEEA-8946-B37B-F877AEF129FC}" type="datetime1">
              <a:rPr lang="en-US"/>
              <a:pPr>
                <a:defRPr/>
              </a:pPr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72949" y="28815154"/>
            <a:ext cx="63709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416749" y="28815154"/>
            <a:ext cx="46945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79A86B2-360D-E24E-B447-F98F32436C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6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549" y="1244424"/>
            <a:ext cx="18105702" cy="5181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6636" y="34817473"/>
            <a:ext cx="43286045" cy="98486385"/>
          </a:xfrm>
          <a:prstGeom prst="rect">
            <a:avLst/>
          </a:prstGeom>
        </p:spPr>
        <p:txBody>
          <a:bodyPr/>
          <a:lstStyle>
            <a:lvl1pPr>
              <a:defRPr sz="6141"/>
            </a:lvl1pPr>
            <a:lvl2pPr>
              <a:defRPr sz="5270"/>
            </a:lvl2pPr>
            <a:lvl3pPr>
              <a:defRPr sz="4400"/>
            </a:lvl3pPr>
            <a:lvl4pPr>
              <a:defRPr sz="3941"/>
            </a:lvl4pPr>
            <a:lvl5pPr>
              <a:defRPr sz="3941"/>
            </a:lvl5pPr>
            <a:lvl6pPr>
              <a:defRPr sz="3941"/>
            </a:lvl6pPr>
            <a:lvl7pPr>
              <a:defRPr sz="3941"/>
            </a:lvl7pPr>
            <a:lvl8pPr>
              <a:defRPr sz="3941"/>
            </a:lvl8pPr>
            <a:lvl9pPr>
              <a:defRPr sz="394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961" y="34817473"/>
            <a:ext cx="43286045" cy="98486385"/>
          </a:xfrm>
          <a:prstGeom prst="rect">
            <a:avLst/>
          </a:prstGeom>
        </p:spPr>
        <p:txBody>
          <a:bodyPr/>
          <a:lstStyle>
            <a:lvl1pPr>
              <a:defRPr sz="6141"/>
            </a:lvl1pPr>
            <a:lvl2pPr>
              <a:defRPr sz="5270"/>
            </a:lvl2pPr>
            <a:lvl3pPr>
              <a:defRPr sz="4400"/>
            </a:lvl3pPr>
            <a:lvl4pPr>
              <a:defRPr sz="3941"/>
            </a:lvl4pPr>
            <a:lvl5pPr>
              <a:defRPr sz="3941"/>
            </a:lvl5pPr>
            <a:lvl6pPr>
              <a:defRPr sz="3941"/>
            </a:lvl6pPr>
            <a:lvl7pPr>
              <a:defRPr sz="3941"/>
            </a:lvl7pPr>
            <a:lvl8pPr>
              <a:defRPr sz="3941"/>
            </a:lvl8pPr>
            <a:lvl9pPr>
              <a:defRPr sz="394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549" y="28815154"/>
            <a:ext cx="46945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5F8FCF0-B109-4E41-830D-87865EE91AB8}" type="datetime1">
              <a:rPr lang="en-US"/>
              <a:pPr>
                <a:defRPr/>
              </a:pPr>
              <a:t>12/8/2019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72949" y="28815154"/>
            <a:ext cx="63709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416749" y="28815154"/>
            <a:ext cx="46945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2BA0FE9-D76A-B441-9EDF-101CA9A46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1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1245025"/>
            <a:ext cx="18105120" cy="5181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6959178"/>
            <a:ext cx="8888413" cy="290025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270" b="1"/>
            </a:lvl1pPr>
            <a:lvl2pPr marL="1005767" indent="0">
              <a:buNone/>
              <a:defRPr sz="4400" b="1"/>
            </a:lvl2pPr>
            <a:lvl3pPr marL="2011534" indent="0">
              <a:buNone/>
              <a:defRPr sz="3941" b="1"/>
            </a:lvl3pPr>
            <a:lvl4pPr marL="3017301" indent="0">
              <a:buNone/>
              <a:defRPr sz="3529" b="1"/>
            </a:lvl4pPr>
            <a:lvl5pPr marL="4023067" indent="0">
              <a:buNone/>
              <a:defRPr sz="3529" b="1"/>
            </a:lvl5pPr>
            <a:lvl6pPr marL="5028834" indent="0">
              <a:buNone/>
              <a:defRPr sz="3529" b="1"/>
            </a:lvl6pPr>
            <a:lvl7pPr marL="6034601" indent="0">
              <a:buNone/>
              <a:defRPr sz="3529" b="1"/>
            </a:lvl7pPr>
            <a:lvl8pPr marL="7040368" indent="0">
              <a:buNone/>
              <a:defRPr sz="3529" b="1"/>
            </a:lvl8pPr>
            <a:lvl9pPr marL="8046135" indent="0">
              <a:buNone/>
              <a:defRPr sz="35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9859433"/>
            <a:ext cx="8888413" cy="17912505"/>
          </a:xfrm>
          <a:prstGeom prst="rect">
            <a:avLst/>
          </a:prstGeom>
        </p:spPr>
        <p:txBody>
          <a:bodyPr/>
          <a:lstStyle>
            <a:lvl1pPr>
              <a:defRPr sz="5270"/>
            </a:lvl1pPr>
            <a:lvl2pPr>
              <a:defRPr sz="4400"/>
            </a:lvl2pPr>
            <a:lvl3pPr>
              <a:defRPr sz="3941"/>
            </a:lvl3pPr>
            <a:lvl4pPr>
              <a:defRPr sz="3529"/>
            </a:lvl4pPr>
            <a:lvl5pPr>
              <a:defRPr sz="3529"/>
            </a:lvl5pPr>
            <a:lvl6pPr>
              <a:defRPr sz="3529"/>
            </a:lvl6pPr>
            <a:lvl7pPr>
              <a:defRPr sz="3529"/>
            </a:lvl7pPr>
            <a:lvl8pPr>
              <a:defRPr sz="3529"/>
            </a:lvl8pPr>
            <a:lvl9pPr>
              <a:defRPr sz="35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219056" y="6959178"/>
            <a:ext cx="8891905" cy="290025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270" b="1"/>
            </a:lvl1pPr>
            <a:lvl2pPr marL="1005767" indent="0">
              <a:buNone/>
              <a:defRPr sz="4400" b="1"/>
            </a:lvl2pPr>
            <a:lvl3pPr marL="2011534" indent="0">
              <a:buNone/>
              <a:defRPr sz="3941" b="1"/>
            </a:lvl3pPr>
            <a:lvl4pPr marL="3017301" indent="0">
              <a:buNone/>
              <a:defRPr sz="3529" b="1"/>
            </a:lvl4pPr>
            <a:lvl5pPr marL="4023067" indent="0">
              <a:buNone/>
              <a:defRPr sz="3529" b="1"/>
            </a:lvl5pPr>
            <a:lvl6pPr marL="5028834" indent="0">
              <a:buNone/>
              <a:defRPr sz="3529" b="1"/>
            </a:lvl6pPr>
            <a:lvl7pPr marL="6034601" indent="0">
              <a:buNone/>
              <a:defRPr sz="3529" b="1"/>
            </a:lvl7pPr>
            <a:lvl8pPr marL="7040368" indent="0">
              <a:buNone/>
              <a:defRPr sz="3529" b="1"/>
            </a:lvl8pPr>
            <a:lvl9pPr marL="8046135" indent="0">
              <a:buNone/>
              <a:defRPr sz="35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219056" y="9859433"/>
            <a:ext cx="8891905" cy="17912505"/>
          </a:xfrm>
          <a:prstGeom prst="rect">
            <a:avLst/>
          </a:prstGeom>
        </p:spPr>
        <p:txBody>
          <a:bodyPr/>
          <a:lstStyle>
            <a:lvl1pPr>
              <a:defRPr sz="5270"/>
            </a:lvl1pPr>
            <a:lvl2pPr>
              <a:defRPr sz="4400"/>
            </a:lvl2pPr>
            <a:lvl3pPr>
              <a:defRPr sz="3941"/>
            </a:lvl3pPr>
            <a:lvl4pPr>
              <a:defRPr sz="3529"/>
            </a:lvl4pPr>
            <a:lvl5pPr>
              <a:defRPr sz="3529"/>
            </a:lvl5pPr>
            <a:lvl6pPr>
              <a:defRPr sz="3529"/>
            </a:lvl6pPr>
            <a:lvl7pPr>
              <a:defRPr sz="3529"/>
            </a:lvl7pPr>
            <a:lvl8pPr>
              <a:defRPr sz="3529"/>
            </a:lvl8pPr>
            <a:lvl9pPr>
              <a:defRPr sz="35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549" y="28815154"/>
            <a:ext cx="46945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7C552A1-6EB6-214B-B59F-414060EFC9BA}" type="datetime1">
              <a:rPr lang="en-US"/>
              <a:pPr>
                <a:defRPr/>
              </a:pPr>
              <a:t>12/8/2019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72949" y="28815154"/>
            <a:ext cx="63709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416749" y="28815154"/>
            <a:ext cx="46945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58AD041-EDB0-4D41-9E5B-79FB902190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93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549" y="1244424"/>
            <a:ext cx="18105702" cy="5181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549" y="28815154"/>
            <a:ext cx="46945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22401C-AAEC-224B-B0FC-7E890D4BAFD9}" type="datetime1">
              <a:rPr lang="en-US"/>
              <a:pPr>
                <a:defRPr/>
              </a:pPr>
              <a:t>12/8/2019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72949" y="28815154"/>
            <a:ext cx="63709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416749" y="28815154"/>
            <a:ext cx="46945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EED259-E526-8742-8A7F-7FDFE05072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59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549" y="28815154"/>
            <a:ext cx="46945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56E7D08-D5EF-6242-865A-CE48CC4D2D04}" type="datetime1">
              <a:rPr lang="en-US"/>
              <a:pPr>
                <a:defRPr/>
              </a:pPr>
              <a:t>12/8/2019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72949" y="28815154"/>
            <a:ext cx="63709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416749" y="28815154"/>
            <a:ext cx="46945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93F65F-BDD2-7143-9DB4-7F6E1DC015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0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2" y="1237827"/>
            <a:ext cx="6618288" cy="5267960"/>
          </a:xfrm>
          <a:prstGeom prst="rect">
            <a:avLst/>
          </a:prstGeom>
        </p:spPr>
        <p:txBody>
          <a:bodyPr anchor="b"/>
          <a:lstStyle>
            <a:lvl1pPr algn="l">
              <a:defRPr sz="4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5110" y="1237829"/>
            <a:ext cx="11245850" cy="26534112"/>
          </a:xfrm>
          <a:prstGeom prst="rect">
            <a:avLst/>
          </a:prstGeom>
        </p:spPr>
        <p:txBody>
          <a:bodyPr/>
          <a:lstStyle>
            <a:lvl1pPr>
              <a:defRPr sz="7058"/>
            </a:lvl1pPr>
            <a:lvl2pPr>
              <a:defRPr sz="6141"/>
            </a:lvl2pPr>
            <a:lvl3pPr>
              <a:defRPr sz="527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5842" y="6505789"/>
            <a:ext cx="6618288" cy="212661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71"/>
            </a:lvl1pPr>
            <a:lvl2pPr marL="1005767" indent="0">
              <a:buNone/>
              <a:defRPr sz="2658"/>
            </a:lvl2pPr>
            <a:lvl3pPr marL="2011534" indent="0">
              <a:buNone/>
              <a:defRPr sz="2200"/>
            </a:lvl3pPr>
            <a:lvl4pPr marL="3017301" indent="0">
              <a:buNone/>
              <a:defRPr sz="1971"/>
            </a:lvl4pPr>
            <a:lvl5pPr marL="4023067" indent="0">
              <a:buNone/>
              <a:defRPr sz="1971"/>
            </a:lvl5pPr>
            <a:lvl6pPr marL="5028834" indent="0">
              <a:buNone/>
              <a:defRPr sz="1971"/>
            </a:lvl6pPr>
            <a:lvl7pPr marL="6034601" indent="0">
              <a:buNone/>
              <a:defRPr sz="1971"/>
            </a:lvl7pPr>
            <a:lvl8pPr marL="7040368" indent="0">
              <a:buNone/>
              <a:defRPr sz="1971"/>
            </a:lvl8pPr>
            <a:lvl9pPr marL="8046135" indent="0">
              <a:buNone/>
              <a:defRPr sz="19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549" y="28815154"/>
            <a:ext cx="46945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1F0F8D-0D4A-614C-B06A-DCF9395ADB14}" type="datetime1">
              <a:rPr lang="en-US"/>
              <a:pPr>
                <a:defRPr/>
              </a:pPr>
              <a:t>12/8/2019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72949" y="28815154"/>
            <a:ext cx="63709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416749" y="28815154"/>
            <a:ext cx="46945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F3A24D-1705-F04C-93FD-1C69EE75A3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4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3033" y="21762720"/>
            <a:ext cx="12070080" cy="2569212"/>
          </a:xfrm>
          <a:prstGeom prst="rect">
            <a:avLst/>
          </a:prstGeom>
        </p:spPr>
        <p:txBody>
          <a:bodyPr anchor="b"/>
          <a:lstStyle>
            <a:lvl1pPr algn="l">
              <a:defRPr sz="4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43033" y="2777913"/>
            <a:ext cx="12070080" cy="1865376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7058"/>
            </a:lvl1pPr>
            <a:lvl2pPr marL="1005767" indent="0">
              <a:buNone/>
              <a:defRPr sz="6141"/>
            </a:lvl2pPr>
            <a:lvl3pPr marL="2011534" indent="0">
              <a:buNone/>
              <a:defRPr sz="5270"/>
            </a:lvl3pPr>
            <a:lvl4pPr marL="3017301" indent="0">
              <a:buNone/>
              <a:defRPr sz="4400"/>
            </a:lvl4pPr>
            <a:lvl5pPr marL="4023067" indent="0">
              <a:buNone/>
              <a:defRPr sz="4400"/>
            </a:lvl5pPr>
            <a:lvl6pPr marL="5028834" indent="0">
              <a:buNone/>
              <a:defRPr sz="4400"/>
            </a:lvl6pPr>
            <a:lvl7pPr marL="6034601" indent="0">
              <a:buNone/>
              <a:defRPr sz="4400"/>
            </a:lvl7pPr>
            <a:lvl8pPr marL="7040368" indent="0">
              <a:buNone/>
              <a:defRPr sz="4400"/>
            </a:lvl8pPr>
            <a:lvl9pPr marL="8046135" indent="0">
              <a:buNone/>
              <a:defRPr sz="44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43033" y="24331932"/>
            <a:ext cx="12070080" cy="36487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71"/>
            </a:lvl1pPr>
            <a:lvl2pPr marL="1005767" indent="0">
              <a:buNone/>
              <a:defRPr sz="2658"/>
            </a:lvl2pPr>
            <a:lvl3pPr marL="2011534" indent="0">
              <a:buNone/>
              <a:defRPr sz="2200"/>
            </a:lvl3pPr>
            <a:lvl4pPr marL="3017301" indent="0">
              <a:buNone/>
              <a:defRPr sz="1971"/>
            </a:lvl4pPr>
            <a:lvl5pPr marL="4023067" indent="0">
              <a:buNone/>
              <a:defRPr sz="1971"/>
            </a:lvl5pPr>
            <a:lvl6pPr marL="5028834" indent="0">
              <a:buNone/>
              <a:defRPr sz="1971"/>
            </a:lvl6pPr>
            <a:lvl7pPr marL="6034601" indent="0">
              <a:buNone/>
              <a:defRPr sz="1971"/>
            </a:lvl7pPr>
            <a:lvl8pPr marL="7040368" indent="0">
              <a:buNone/>
              <a:defRPr sz="1971"/>
            </a:lvl8pPr>
            <a:lvl9pPr marL="8046135" indent="0">
              <a:buNone/>
              <a:defRPr sz="19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549" y="28815154"/>
            <a:ext cx="46945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30288A-D7A5-0941-93D1-D21B196E9A39}" type="datetime1">
              <a:rPr lang="en-US"/>
              <a:pPr>
                <a:defRPr/>
              </a:pPr>
              <a:t>12/8/2019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72949" y="28815154"/>
            <a:ext cx="63709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416749" y="28815154"/>
            <a:ext cx="46945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C608315-0CFA-A846-8E58-42DE526B44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ctr" defTabSz="1005476" rtl="0" eaLnBrk="1" fontAlgn="base" hangingPunct="1">
        <a:spcBef>
          <a:spcPct val="0"/>
        </a:spcBef>
        <a:spcAft>
          <a:spcPct val="0"/>
        </a:spcAft>
        <a:defRPr sz="9670" kern="1200">
          <a:solidFill>
            <a:schemeClr val="tx1"/>
          </a:solidFill>
          <a:latin typeface="+mj-lt"/>
          <a:ea typeface="ＭＳ Ｐゴシック" pitchFamily="-108" charset="-128"/>
          <a:cs typeface="ＭＳ Ｐゴシック" pitchFamily="-108" charset="-128"/>
        </a:defRPr>
      </a:lvl1pPr>
      <a:lvl2pPr algn="ctr" defTabSz="1005476" rtl="0" eaLnBrk="1" fontAlgn="base" hangingPunct="1">
        <a:spcBef>
          <a:spcPct val="0"/>
        </a:spcBef>
        <a:spcAft>
          <a:spcPct val="0"/>
        </a:spcAft>
        <a:defRPr sz="967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ctr" defTabSz="1005476" rtl="0" eaLnBrk="1" fontAlgn="base" hangingPunct="1">
        <a:spcBef>
          <a:spcPct val="0"/>
        </a:spcBef>
        <a:spcAft>
          <a:spcPct val="0"/>
        </a:spcAft>
        <a:defRPr sz="967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ctr" defTabSz="1005476" rtl="0" eaLnBrk="1" fontAlgn="base" hangingPunct="1">
        <a:spcBef>
          <a:spcPct val="0"/>
        </a:spcBef>
        <a:spcAft>
          <a:spcPct val="0"/>
        </a:spcAft>
        <a:defRPr sz="967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ctr" defTabSz="1005476" rtl="0" eaLnBrk="1" fontAlgn="base" hangingPunct="1">
        <a:spcBef>
          <a:spcPct val="0"/>
        </a:spcBef>
        <a:spcAft>
          <a:spcPct val="0"/>
        </a:spcAft>
        <a:defRPr sz="967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209535" algn="ctr" defTabSz="1005476" rtl="0" eaLnBrk="1" fontAlgn="base" hangingPunct="1">
        <a:spcBef>
          <a:spcPct val="0"/>
        </a:spcBef>
        <a:spcAft>
          <a:spcPct val="0"/>
        </a:spcAft>
        <a:defRPr sz="967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419070" algn="ctr" defTabSz="1005476" rtl="0" eaLnBrk="1" fontAlgn="base" hangingPunct="1">
        <a:spcBef>
          <a:spcPct val="0"/>
        </a:spcBef>
        <a:spcAft>
          <a:spcPct val="0"/>
        </a:spcAft>
        <a:defRPr sz="967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628604" algn="ctr" defTabSz="1005476" rtl="0" eaLnBrk="1" fontAlgn="base" hangingPunct="1">
        <a:spcBef>
          <a:spcPct val="0"/>
        </a:spcBef>
        <a:spcAft>
          <a:spcPct val="0"/>
        </a:spcAft>
        <a:defRPr sz="967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838139" algn="ctr" defTabSz="1005476" rtl="0" eaLnBrk="1" fontAlgn="base" hangingPunct="1">
        <a:spcBef>
          <a:spcPct val="0"/>
        </a:spcBef>
        <a:spcAft>
          <a:spcPct val="0"/>
        </a:spcAft>
        <a:defRPr sz="967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753743" indent="-753743" algn="l" defTabSz="1005476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7058" kern="1200">
          <a:solidFill>
            <a:schemeClr val="tx1"/>
          </a:solidFill>
          <a:latin typeface="+mn-lt"/>
          <a:ea typeface="ＭＳ Ｐゴシック" pitchFamily="-108" charset="-128"/>
          <a:cs typeface="ＭＳ Ｐゴシック" pitchFamily="-108" charset="-128"/>
        </a:defRPr>
      </a:lvl1pPr>
      <a:lvl2pPr marL="1634080" indent="-628604" algn="l" defTabSz="1005476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6141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2pPr>
      <a:lvl3pPr marL="2514417" indent="-502738" algn="l" defTabSz="1005476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527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3pPr>
      <a:lvl4pPr marL="3519893" indent="-502738" algn="l" defTabSz="1005476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44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4pPr>
      <a:lvl5pPr marL="4525369" indent="-502738" algn="l" defTabSz="1005476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44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5pPr>
      <a:lvl6pPr marL="5531718" indent="-502883" algn="l" defTabSz="1005767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6pPr>
      <a:lvl7pPr marL="6537485" indent="-502883" algn="l" defTabSz="1005767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7pPr>
      <a:lvl8pPr marL="7543251" indent="-502883" algn="l" defTabSz="1005767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8pPr>
      <a:lvl9pPr marL="8549018" indent="-502883" algn="l" defTabSz="1005767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767" rtl="0" eaLnBrk="1" latinLnBrk="0" hangingPunct="1">
        <a:defRPr sz="3941" kern="1200">
          <a:solidFill>
            <a:schemeClr val="tx1"/>
          </a:solidFill>
          <a:latin typeface="+mn-lt"/>
          <a:ea typeface="+mn-ea"/>
          <a:cs typeface="+mn-cs"/>
        </a:defRPr>
      </a:lvl1pPr>
      <a:lvl2pPr marL="1005767" algn="l" defTabSz="1005767" rtl="0" eaLnBrk="1" latinLnBrk="0" hangingPunct="1">
        <a:defRPr sz="3941" kern="1200">
          <a:solidFill>
            <a:schemeClr val="tx1"/>
          </a:solidFill>
          <a:latin typeface="+mn-lt"/>
          <a:ea typeface="+mn-ea"/>
          <a:cs typeface="+mn-cs"/>
        </a:defRPr>
      </a:lvl2pPr>
      <a:lvl3pPr marL="2011534" algn="l" defTabSz="1005767" rtl="0" eaLnBrk="1" latinLnBrk="0" hangingPunct="1">
        <a:defRPr sz="3941" kern="1200">
          <a:solidFill>
            <a:schemeClr val="tx1"/>
          </a:solidFill>
          <a:latin typeface="+mn-lt"/>
          <a:ea typeface="+mn-ea"/>
          <a:cs typeface="+mn-cs"/>
        </a:defRPr>
      </a:lvl3pPr>
      <a:lvl4pPr marL="3017301" algn="l" defTabSz="1005767" rtl="0" eaLnBrk="1" latinLnBrk="0" hangingPunct="1">
        <a:defRPr sz="3941" kern="1200">
          <a:solidFill>
            <a:schemeClr val="tx1"/>
          </a:solidFill>
          <a:latin typeface="+mn-lt"/>
          <a:ea typeface="+mn-ea"/>
          <a:cs typeface="+mn-cs"/>
        </a:defRPr>
      </a:lvl4pPr>
      <a:lvl5pPr marL="4023067" algn="l" defTabSz="1005767" rtl="0" eaLnBrk="1" latinLnBrk="0" hangingPunct="1">
        <a:defRPr sz="3941" kern="1200">
          <a:solidFill>
            <a:schemeClr val="tx1"/>
          </a:solidFill>
          <a:latin typeface="+mn-lt"/>
          <a:ea typeface="+mn-ea"/>
          <a:cs typeface="+mn-cs"/>
        </a:defRPr>
      </a:lvl5pPr>
      <a:lvl6pPr marL="5028834" algn="l" defTabSz="1005767" rtl="0" eaLnBrk="1" latinLnBrk="0" hangingPunct="1">
        <a:defRPr sz="3941" kern="1200">
          <a:solidFill>
            <a:schemeClr val="tx1"/>
          </a:solidFill>
          <a:latin typeface="+mn-lt"/>
          <a:ea typeface="+mn-ea"/>
          <a:cs typeface="+mn-cs"/>
        </a:defRPr>
      </a:lvl6pPr>
      <a:lvl7pPr marL="6034601" algn="l" defTabSz="1005767" rtl="0" eaLnBrk="1" latinLnBrk="0" hangingPunct="1">
        <a:defRPr sz="3941" kern="1200">
          <a:solidFill>
            <a:schemeClr val="tx1"/>
          </a:solidFill>
          <a:latin typeface="+mn-lt"/>
          <a:ea typeface="+mn-ea"/>
          <a:cs typeface="+mn-cs"/>
        </a:defRPr>
      </a:lvl7pPr>
      <a:lvl8pPr marL="7040368" algn="l" defTabSz="1005767" rtl="0" eaLnBrk="1" latinLnBrk="0" hangingPunct="1">
        <a:defRPr sz="3941" kern="1200">
          <a:solidFill>
            <a:schemeClr val="tx1"/>
          </a:solidFill>
          <a:latin typeface="+mn-lt"/>
          <a:ea typeface="+mn-ea"/>
          <a:cs typeface="+mn-cs"/>
        </a:defRPr>
      </a:lvl8pPr>
      <a:lvl9pPr marL="8046135" algn="l" defTabSz="1005767" rtl="0" eaLnBrk="1" latinLnBrk="0" hangingPunct="1">
        <a:defRPr sz="39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51">
            <a:extLst>
              <a:ext uri="{FF2B5EF4-FFF2-40B4-BE49-F238E27FC236}">
                <a16:creationId xmlns:a16="http://schemas.microsoft.com/office/drawing/2014/main" id="{B6843990-5523-40C1-984D-DAE007982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2200" y="9829800"/>
            <a:ext cx="9619712" cy="1539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000" tIns="165000" rIns="165000" bIns="165000"/>
          <a:lstStyle/>
          <a:p>
            <a:pPr>
              <a:spcBef>
                <a:spcPct val="50000"/>
              </a:spcBef>
            </a:pPr>
            <a:r>
              <a:rPr lang="en-GB" sz="2400" b="1" u="sng" dirty="0">
                <a:solidFill>
                  <a:schemeClr val="tx2"/>
                </a:solidFill>
              </a:rPr>
              <a:t>RESULTS</a:t>
            </a:r>
            <a:endParaRPr lang="en-GB" sz="2400" b="1" dirty="0">
              <a:solidFill>
                <a:srgbClr val="CC3300"/>
              </a:solidFill>
            </a:endParaRPr>
          </a:p>
          <a:p>
            <a:endParaRPr lang="en-US" sz="1283" dirty="0">
              <a:latin typeface="Georgia" charset="0"/>
              <a:cs typeface="Georgia" charset="0"/>
            </a:endParaRPr>
          </a:p>
          <a:p>
            <a:pPr>
              <a:spcBef>
                <a:spcPct val="50000"/>
              </a:spcBef>
            </a:pPr>
            <a:endParaRPr lang="en-US" sz="1833" b="1" dirty="0">
              <a:solidFill>
                <a:srgbClr val="CC3300"/>
              </a:solidFill>
            </a:endParaRPr>
          </a:p>
          <a:p>
            <a:pPr>
              <a:spcBef>
                <a:spcPct val="50000"/>
              </a:spcBef>
            </a:pPr>
            <a:endParaRPr lang="en-US" sz="1833" b="1" dirty="0">
              <a:solidFill>
                <a:srgbClr val="CC3300"/>
              </a:solidFill>
            </a:endParaRPr>
          </a:p>
        </p:txBody>
      </p:sp>
      <p:sp>
        <p:nvSpPr>
          <p:cNvPr id="14337" name="Rectangle 5"/>
          <p:cNvSpPr>
            <a:spLocks noChangeArrowheads="1"/>
          </p:cNvSpPr>
          <p:nvPr/>
        </p:nvSpPr>
        <p:spPr bwMode="auto">
          <a:xfrm>
            <a:off x="460177" y="2014517"/>
            <a:ext cx="19069050" cy="1027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1820" tIns="20906" rIns="41820" bIns="20906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>
                <a:latin typeface="Georgia" charset="0"/>
                <a:cs typeface="Georgia" charset="0"/>
              </a:rPr>
              <a:t>Xinhang</a:t>
            </a:r>
            <a:r>
              <a:rPr lang="en-US" sz="3200" b="1" dirty="0">
                <a:latin typeface="Georgia" charset="0"/>
                <a:cs typeface="Georgia" charset="0"/>
              </a:rPr>
              <a:t> Song and Yifan Zhu</a:t>
            </a:r>
            <a:br>
              <a:rPr lang="en-US" sz="3200" b="1" dirty="0">
                <a:latin typeface="Georgia" charset="0"/>
                <a:cs typeface="Georgia" charset="0"/>
              </a:rPr>
            </a:br>
            <a:r>
              <a:rPr lang="en-US" sz="3200" b="1" dirty="0">
                <a:latin typeface="Georgia" charset="0"/>
                <a:cs typeface="Georgia" charset="0"/>
              </a:rPr>
              <a:t>Final Project for CS 598 PS, 2019 Fall, University of Illinois at Urbana-Champaign</a:t>
            </a:r>
          </a:p>
        </p:txBody>
      </p:sp>
      <p:sp>
        <p:nvSpPr>
          <p:cNvPr id="14338" name="TextBox 91"/>
          <p:cNvSpPr txBox="1">
            <a:spLocks noChangeArrowheads="1"/>
          </p:cNvSpPr>
          <p:nvPr/>
        </p:nvSpPr>
        <p:spPr bwMode="auto">
          <a:xfrm>
            <a:off x="304800" y="465206"/>
            <a:ext cx="19583400" cy="1333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033" dirty="0">
                <a:solidFill>
                  <a:schemeClr val="tx2"/>
                </a:solidFill>
                <a:latin typeface="Arial Black" charset="0"/>
              </a:rPr>
              <a:t>Sound Source Separation, Localization, and Tracking of Two Moving Agents with Two Microphones</a:t>
            </a:r>
          </a:p>
        </p:txBody>
      </p:sp>
      <p:sp>
        <p:nvSpPr>
          <p:cNvPr id="14341" name="Rectangle 49"/>
          <p:cNvSpPr>
            <a:spLocks noChangeArrowheads="1"/>
          </p:cNvSpPr>
          <p:nvPr/>
        </p:nvSpPr>
        <p:spPr bwMode="auto">
          <a:xfrm>
            <a:off x="381000" y="4343400"/>
            <a:ext cx="9077863" cy="6629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000" tIns="165000" rIns="165000" bIns="165000"/>
          <a:lstStyle/>
          <a:p>
            <a:pPr>
              <a:spcBef>
                <a:spcPct val="50000"/>
              </a:spcBef>
            </a:pPr>
            <a:r>
              <a:rPr lang="en-GB" sz="2400" b="1" u="sng" dirty="0">
                <a:solidFill>
                  <a:schemeClr val="tx2"/>
                </a:solidFill>
              </a:rPr>
              <a:t>Problem Statement</a:t>
            </a:r>
          </a:p>
          <a:p>
            <a:r>
              <a:rPr lang="en-US" sz="1283" b="1" dirty="0"/>
              <a:t> </a:t>
            </a:r>
            <a:endParaRPr lang="en-US" sz="1283" dirty="0"/>
          </a:p>
          <a:p>
            <a:r>
              <a:rPr lang="en-US" sz="1800" dirty="0">
                <a:latin typeface="Georgia" charset="0"/>
                <a:cs typeface="Georgia" charset="0"/>
              </a:rPr>
              <a:t>We would like to track the position of two moving- and talking- people using a pair of microphones in an indoor environment. </a:t>
            </a: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381000" y="11287125"/>
            <a:ext cx="9077863" cy="19116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000" tIns="165000" rIns="165000" bIns="165000"/>
          <a:lstStyle/>
          <a:p>
            <a:pPr marL="174612" indent="-174612">
              <a:spcBef>
                <a:spcPct val="50000"/>
              </a:spcBef>
            </a:pPr>
            <a:r>
              <a:rPr lang="en-GB" sz="2400" b="1" u="sng" dirty="0">
                <a:solidFill>
                  <a:schemeClr val="tx2"/>
                </a:solidFill>
              </a:rPr>
              <a:t>Method</a:t>
            </a:r>
            <a:endParaRPr lang="en-GB" sz="2400" b="1" dirty="0">
              <a:solidFill>
                <a:srgbClr val="CC3300"/>
              </a:solidFill>
            </a:endParaRPr>
          </a:p>
          <a:p>
            <a:pPr marL="174612" indent="-174612"/>
            <a:endParaRPr lang="en-US" sz="1283" b="1" dirty="0"/>
          </a:p>
          <a:p>
            <a:pPr marL="174612" indent="-174612"/>
            <a:r>
              <a:rPr lang="en-US" sz="1800" dirty="0">
                <a:latin typeface="Georgia" charset="0"/>
              </a:rPr>
              <a:t>The overview of our method is shown in Figure 2. The localization is performed at 20Hz, using the last 0.05s of data.</a:t>
            </a:r>
          </a:p>
          <a:p>
            <a:pPr marL="174612" indent="-174612"/>
            <a:endParaRPr lang="en-US" sz="1800" dirty="0">
              <a:latin typeface="Georgia" charset="0"/>
            </a:endParaRPr>
          </a:p>
          <a:p>
            <a:pPr marL="174612" indent="-174612"/>
            <a:endParaRPr lang="en-US" sz="1800" dirty="0">
              <a:latin typeface="Georgia" charset="0"/>
            </a:endParaRPr>
          </a:p>
          <a:p>
            <a:pPr marL="174612" indent="-174612"/>
            <a:endParaRPr lang="en-US" sz="1800" dirty="0">
              <a:latin typeface="Georgia" charset="0"/>
            </a:endParaRPr>
          </a:p>
          <a:p>
            <a:pPr marL="174612" indent="-174612"/>
            <a:endParaRPr lang="en-US" sz="1800" dirty="0">
              <a:latin typeface="Georgia" charset="0"/>
            </a:endParaRPr>
          </a:p>
          <a:p>
            <a:pPr marL="174612" indent="-174612"/>
            <a:endParaRPr lang="en-US" sz="1800" dirty="0">
              <a:latin typeface="Georgia" charset="0"/>
            </a:endParaRPr>
          </a:p>
          <a:p>
            <a:pPr marL="174612" indent="-174612"/>
            <a:endParaRPr lang="en-US" sz="1800" dirty="0">
              <a:latin typeface="Georgia" charset="0"/>
            </a:endParaRPr>
          </a:p>
          <a:p>
            <a:pPr marL="174612" indent="-174612"/>
            <a:endParaRPr lang="en-US" sz="1800" dirty="0">
              <a:latin typeface="Georgia" charset="0"/>
            </a:endParaRPr>
          </a:p>
          <a:p>
            <a:pPr marL="174612" indent="-174612"/>
            <a:endParaRPr lang="en-US" sz="1800" dirty="0">
              <a:latin typeface="Georgia" charset="0"/>
            </a:endParaRPr>
          </a:p>
          <a:p>
            <a:pPr marL="174612" indent="-174612"/>
            <a:endParaRPr lang="en-US" sz="1800" dirty="0">
              <a:latin typeface="Georgia" charset="0"/>
            </a:endParaRPr>
          </a:p>
          <a:p>
            <a:pPr marL="174612" indent="-174612"/>
            <a:endParaRPr lang="en-US" sz="1800" dirty="0">
              <a:latin typeface="Georgia" charset="0"/>
            </a:endParaRPr>
          </a:p>
          <a:p>
            <a:pPr marL="174612" indent="-174612"/>
            <a:endParaRPr lang="en-US" sz="1800" dirty="0">
              <a:latin typeface="Georgia" charset="0"/>
            </a:endParaRPr>
          </a:p>
          <a:p>
            <a:pPr marL="174612" indent="-174612"/>
            <a:endParaRPr lang="en-US" sz="1800" dirty="0">
              <a:latin typeface="Georgia" charset="0"/>
            </a:endParaRPr>
          </a:p>
          <a:p>
            <a:pPr marL="174612" indent="-174612"/>
            <a:endParaRPr lang="en-US" sz="1800" dirty="0">
              <a:latin typeface="Georgia" charset="0"/>
            </a:endParaRPr>
          </a:p>
          <a:p>
            <a:pPr marL="174612" indent="-174612"/>
            <a:endParaRPr lang="en-US" sz="1800" dirty="0">
              <a:latin typeface="Georgia" charset="0"/>
            </a:endParaRPr>
          </a:p>
          <a:p>
            <a:pPr marL="174612" indent="-174612"/>
            <a:endParaRPr lang="en-US" sz="1800" dirty="0">
              <a:latin typeface="Georgia" charset="0"/>
            </a:endParaRPr>
          </a:p>
          <a:p>
            <a:pPr marL="174612" indent="-174612"/>
            <a:endParaRPr lang="en-US" sz="1800" dirty="0">
              <a:latin typeface="Georgia" charset="0"/>
            </a:endParaRPr>
          </a:p>
          <a:p>
            <a:pPr marL="174612" indent="-174612"/>
            <a:endParaRPr lang="en-US" sz="1800" dirty="0">
              <a:latin typeface="Georgia" charset="0"/>
            </a:endParaRPr>
          </a:p>
          <a:p>
            <a:pPr marL="174612" indent="-174612"/>
            <a:endParaRPr lang="en-US" sz="1800" dirty="0">
              <a:latin typeface="Georgia" charset="0"/>
            </a:endParaRPr>
          </a:p>
          <a:p>
            <a:pPr marL="174612" indent="-174612"/>
            <a:endParaRPr lang="en-US" sz="1800" dirty="0">
              <a:latin typeface="Georgia" charset="0"/>
            </a:endParaRPr>
          </a:p>
          <a:p>
            <a:pPr marL="174612" indent="-174612"/>
            <a:endParaRPr lang="en-US" sz="1800" dirty="0">
              <a:latin typeface="Georgia" charset="0"/>
            </a:endParaRPr>
          </a:p>
          <a:p>
            <a:pPr marL="174612" indent="-174612"/>
            <a:r>
              <a:rPr lang="en-US" sz="2000" u="sng" dirty="0">
                <a:latin typeface="Georgia" charset="0"/>
              </a:rPr>
              <a:t>Simulator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Georgia" charset="0"/>
              </a:rPr>
              <a:t>The setup of our simulator resembles that in Figure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Georgia" charset="0"/>
              </a:rPr>
              <a:t>Agents move at periodic patterns continuously  and pre-recorded sounds are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Georgia" charset="0"/>
              </a:rPr>
              <a:t>Sound magnitude diminishing and delay are simulated. (Reverberation not implemented yet.)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Georgia" charset="0"/>
            </a:endParaRPr>
          </a:p>
          <a:p>
            <a:r>
              <a:rPr lang="en-US" sz="2000" u="sng" dirty="0">
                <a:latin typeface="Georgia" charset="0"/>
              </a:rPr>
              <a:t>Convolutive Signal Separation</a:t>
            </a:r>
            <a:endParaRPr lang="en-US" sz="1800" dirty="0">
              <a:latin typeface="Georgi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Georgia" charset="0"/>
              </a:rPr>
              <a:t>The algorithm is based on [1], introduced in class lecture notes.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Georgi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  <a:latin typeface="Georgia" charset="0"/>
              </a:rPr>
              <a:t>TODO: Add equation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Georgi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Georgia" charset="0"/>
            </a:endParaRPr>
          </a:p>
          <a:p>
            <a:endParaRPr lang="en-US" sz="1800" dirty="0">
              <a:latin typeface="Georgia" charset="0"/>
            </a:endParaRPr>
          </a:p>
          <a:p>
            <a:r>
              <a:rPr lang="en-US" sz="2000" u="sng" dirty="0">
                <a:latin typeface="Georgia" charset="0"/>
              </a:rPr>
              <a:t>Source Identification</a:t>
            </a:r>
            <a:endParaRPr lang="en-US" sz="1800" dirty="0">
              <a:latin typeface="Georgi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Georgia" charset="0"/>
              </a:rPr>
              <a:t>We use a pre-trained classifier for male and female voice based on data we collected.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Georgia" charset="0"/>
              </a:rPr>
              <a:t>Frame-wise classifier in the frequency domain + voting.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Georgia" charset="0"/>
            </a:endParaRPr>
          </a:p>
          <a:p>
            <a:r>
              <a:rPr lang="en-US" sz="2000" u="sng" dirty="0">
                <a:latin typeface="Georgia" charset="0"/>
              </a:rPr>
              <a:t>Localization</a:t>
            </a:r>
            <a:endParaRPr lang="en-US" sz="1800" dirty="0">
              <a:latin typeface="Georgi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Georgia" charset="0"/>
              </a:rPr>
              <a:t>Sound signals from 2 mics are aligned to give the difference in time-of-arrival and magnitude.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Georgia" charset="0"/>
              </a:rPr>
              <a:t>Triangulation is performed to compute the x-y location of the agent.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Georgi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Georgi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Georgi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Georgi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Georgi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Georgi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Georgi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Georgi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Georgi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Georgi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Georgi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Georgi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Georgi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Georgi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Georgi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Georgi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Georgia" charset="0"/>
            </a:endParaRPr>
          </a:p>
          <a:p>
            <a:endParaRPr lang="en-US" sz="1800" dirty="0">
              <a:latin typeface="Georgia" charset="0"/>
            </a:endParaRPr>
          </a:p>
          <a:p>
            <a:endParaRPr lang="en-US" sz="1800" dirty="0">
              <a:latin typeface="Georgia" charset="0"/>
            </a:endParaRPr>
          </a:p>
          <a:p>
            <a:endParaRPr lang="en-US" sz="1800" dirty="0">
              <a:latin typeface="Georgi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Georgia" charset="0"/>
            </a:endParaRPr>
          </a:p>
          <a:p>
            <a:endParaRPr lang="en-US" sz="1800" dirty="0">
              <a:latin typeface="Georgi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Georgia" charset="0"/>
            </a:endParaRPr>
          </a:p>
        </p:txBody>
      </p:sp>
      <p:sp>
        <p:nvSpPr>
          <p:cNvPr id="14343" name="Rectangle 51"/>
          <p:cNvSpPr>
            <a:spLocks noChangeArrowheads="1"/>
          </p:cNvSpPr>
          <p:nvPr/>
        </p:nvSpPr>
        <p:spPr bwMode="auto">
          <a:xfrm>
            <a:off x="9963688" y="4352566"/>
            <a:ext cx="9619712" cy="509623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000" tIns="165000" rIns="165000" bIns="165000"/>
          <a:lstStyle/>
          <a:p>
            <a:r>
              <a:rPr lang="en-GB" sz="2800" b="1" u="sng" dirty="0">
                <a:solidFill>
                  <a:schemeClr val="tx2"/>
                </a:solidFill>
              </a:rPr>
              <a:t>Methods – continued</a:t>
            </a:r>
          </a:p>
          <a:p>
            <a:endParaRPr lang="en-GB" sz="2400" b="1" dirty="0">
              <a:solidFill>
                <a:srgbClr val="CC3300"/>
              </a:solidFill>
            </a:endParaRPr>
          </a:p>
          <a:p>
            <a:r>
              <a:rPr lang="en-US" sz="2000" u="sng" dirty="0">
                <a:latin typeface="Georgia" charset="0"/>
              </a:rPr>
              <a:t>Kalman Filter</a:t>
            </a:r>
            <a:endParaRPr lang="en-US" sz="2000" dirty="0">
              <a:latin typeface="Georgi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Georgia" charset="0"/>
              </a:rPr>
              <a:t>Two independent Kalman filters are used for the two agents.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Georgia" charset="0"/>
              </a:rPr>
              <a:t>The state includes the position and velocity of the agent. The system dynamics matrix and observation matrix are listed  below, the measurement noise matrix is </a:t>
            </a:r>
            <a:r>
              <a:rPr lang="en-US" sz="1800" dirty="0" err="1">
                <a:latin typeface="Georgia" charset="0"/>
              </a:rPr>
              <a:t>diag</a:t>
            </a:r>
            <a:r>
              <a:rPr lang="en-US" sz="1800" dirty="0">
                <a:latin typeface="Georgia" charset="0"/>
              </a:rPr>
              <a:t>(0.1).</a:t>
            </a:r>
          </a:p>
          <a:p>
            <a:pPr>
              <a:spcBef>
                <a:spcPct val="50000"/>
              </a:spcBef>
            </a:pPr>
            <a:endParaRPr lang="en-GB" sz="2400" b="1" u="sng" dirty="0">
              <a:solidFill>
                <a:schemeClr val="tx2"/>
              </a:solidFill>
            </a:endParaRPr>
          </a:p>
          <a:p>
            <a:pPr>
              <a:spcBef>
                <a:spcPct val="50000"/>
              </a:spcBef>
            </a:pPr>
            <a:endParaRPr lang="en-GB" sz="2400" b="1" u="sng" dirty="0">
              <a:solidFill>
                <a:schemeClr val="tx2"/>
              </a:solidFill>
            </a:endParaRPr>
          </a:p>
          <a:p>
            <a:pPr>
              <a:spcBef>
                <a:spcPct val="50000"/>
              </a:spcBef>
            </a:pPr>
            <a:endParaRPr lang="en-GB" sz="2400" b="1" u="sng" dirty="0">
              <a:solidFill>
                <a:schemeClr val="tx2"/>
              </a:solidFill>
            </a:endParaRPr>
          </a:p>
          <a:p>
            <a:endParaRPr lang="en-US" sz="1283" dirty="0">
              <a:latin typeface="Georgia" charset="0"/>
              <a:cs typeface="Georgia" charset="0"/>
            </a:endParaRPr>
          </a:p>
          <a:p>
            <a:pPr>
              <a:spcBef>
                <a:spcPct val="50000"/>
              </a:spcBef>
            </a:pPr>
            <a:endParaRPr lang="en-US" sz="1833" b="1" dirty="0">
              <a:solidFill>
                <a:srgbClr val="CC3300"/>
              </a:solidFill>
            </a:endParaRPr>
          </a:p>
          <a:p>
            <a:pPr>
              <a:spcBef>
                <a:spcPct val="50000"/>
              </a:spcBef>
            </a:pPr>
            <a:endParaRPr lang="en-US" sz="1833" b="1" dirty="0">
              <a:solidFill>
                <a:srgbClr val="CC3300"/>
              </a:solidFill>
            </a:endParaRPr>
          </a:p>
        </p:txBody>
      </p:sp>
      <p:sp>
        <p:nvSpPr>
          <p:cNvPr id="14346" name="Rectangle 34"/>
          <p:cNvSpPr>
            <a:spLocks noChangeArrowheads="1"/>
          </p:cNvSpPr>
          <p:nvPr/>
        </p:nvSpPr>
        <p:spPr bwMode="auto">
          <a:xfrm>
            <a:off x="9994702" y="25679400"/>
            <a:ext cx="9619712" cy="396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000" tIns="165000" rIns="165000" bIns="165000"/>
          <a:lstStyle/>
          <a:p>
            <a:pPr>
              <a:spcBef>
                <a:spcPct val="50000"/>
              </a:spcBef>
            </a:pPr>
            <a:r>
              <a:rPr lang="en-GB" sz="2400" b="1" u="sng" dirty="0">
                <a:solidFill>
                  <a:schemeClr val="tx2"/>
                </a:solidFill>
              </a:rPr>
              <a:t>Conclusions and Future Work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Georgia" charset="0"/>
              </a:rPr>
              <a:t>While the tracking performance is decent, our algorithm is still not fast enough to perform real-time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Georgia" charset="0"/>
              </a:rPr>
              <a:t> Arbitrary M source N input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Georgia" charset="0"/>
              </a:rPr>
              <a:t> 3D instead of 2D</a:t>
            </a:r>
          </a:p>
          <a:p>
            <a:endParaRPr lang="en-US" sz="2400" dirty="0"/>
          </a:p>
          <a:p>
            <a:r>
              <a:rPr lang="en-GB" sz="2400" b="1" u="sng" dirty="0">
                <a:solidFill>
                  <a:schemeClr val="tx2"/>
                </a:solidFill>
              </a:rPr>
              <a:t>Reference</a:t>
            </a:r>
          </a:p>
          <a:p>
            <a:endParaRPr lang="en-US" sz="1283" dirty="0">
              <a:latin typeface="Georgia" charset="0"/>
              <a:cs typeface="Georgi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4950" y="29828588"/>
            <a:ext cx="2630813" cy="456644"/>
          </a:xfrm>
          <a:prstGeom prst="rect">
            <a:avLst/>
          </a:prstGeom>
        </p:spPr>
      </p:pic>
      <p:pic>
        <p:nvPicPr>
          <p:cNvPr id="4" name="Picture 3" descr="A picture containing photo, sitting, game, table&#10;&#10;Description automatically generated">
            <a:extLst>
              <a:ext uri="{FF2B5EF4-FFF2-40B4-BE49-F238E27FC236}">
                <a16:creationId xmlns:a16="http://schemas.microsoft.com/office/drawing/2014/main" id="{3C6D720C-0E89-4F5F-B9DB-645234E32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702" y="5747906"/>
            <a:ext cx="6656058" cy="39196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E61C70-4A59-4614-BABD-D525B984BE7A}"/>
              </a:ext>
            </a:extLst>
          </p:cNvPr>
          <p:cNvSpPr txBox="1"/>
          <p:nvPr/>
        </p:nvSpPr>
        <p:spPr>
          <a:xfrm>
            <a:off x="1447800" y="973673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Georgia" charset="0"/>
              </a:rPr>
              <a:t>Figure 1. A male and a female talking and walking in a room, with a pair of microphones recording sound.  This is also the setup of our simulator which generates delayed and mixed sounds with reflections.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1E8850-FD1E-4170-817B-B7885BECC30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59209" y="12992810"/>
            <a:ext cx="7563740" cy="413606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FE7A7E6-1FDE-4AA0-BD73-008AFA673E8D}"/>
              </a:ext>
            </a:extLst>
          </p:cNvPr>
          <p:cNvSpPr txBox="1"/>
          <p:nvPr/>
        </p:nvSpPr>
        <p:spPr>
          <a:xfrm>
            <a:off x="2743200" y="17304819"/>
            <a:ext cx="394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Georgia" charset="0"/>
              </a:rPr>
              <a:t>Figure 2. Overview of our method.</a:t>
            </a:r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id="{58E9795E-167D-4D4B-A8B4-E1282DE2B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6500" y="28223027"/>
            <a:ext cx="9182100" cy="86158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000" tIns="165000" rIns="165000" bIns="165000"/>
          <a:lstStyle/>
          <a:p>
            <a:pPr marL="174612" indent="-174612">
              <a:spcBef>
                <a:spcPct val="50000"/>
              </a:spcBef>
            </a:pPr>
            <a:r>
              <a:rPr lang="en-US" sz="1800" dirty="0"/>
              <a:t>[1] </a:t>
            </a:r>
            <a:r>
              <a:rPr lang="en-US" sz="1800" dirty="0" err="1"/>
              <a:t>Smaragdis</a:t>
            </a:r>
            <a:r>
              <a:rPr lang="en-US" sz="1800" dirty="0"/>
              <a:t>, Paris. "Blind separation of convolved mixtures in the frequency domain." </a:t>
            </a:r>
            <a:r>
              <a:rPr lang="en-US" sz="1800" i="1" dirty="0"/>
              <a:t>Neurocomputing</a:t>
            </a:r>
            <a:r>
              <a:rPr lang="en-US" sz="1800" dirty="0"/>
              <a:t> 22.1-3 (1998): 21-34.</a:t>
            </a:r>
            <a:endParaRPr lang="en-US" sz="1800" dirty="0">
              <a:latin typeface="Georgia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9408A5-D6E7-4DC3-8376-10D62F4BE79B}"/>
              </a:ext>
            </a:extLst>
          </p:cNvPr>
          <p:cNvSpPr txBox="1"/>
          <p:nvPr/>
        </p:nvSpPr>
        <p:spPr>
          <a:xfrm>
            <a:off x="11272568" y="14401800"/>
            <a:ext cx="682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Georgia" charset="0"/>
              </a:rPr>
              <a:t>Figure 4. Ground truth, mixed and separated signals.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3386B6-9FF2-416F-81A0-62EA1114CC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5425" y="24252572"/>
            <a:ext cx="5369640" cy="36073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D60B0C2-788C-4701-8DC0-F7F4AF96F9C0}"/>
              </a:ext>
            </a:extLst>
          </p:cNvPr>
          <p:cNvSpPr txBox="1"/>
          <p:nvPr/>
        </p:nvSpPr>
        <p:spPr>
          <a:xfrm>
            <a:off x="11506200" y="18364200"/>
            <a:ext cx="682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Georgia" charset="0"/>
              </a:rPr>
              <a:t>Figure 5. The tracking error overtime.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D81E2B-36BC-4945-993D-261B181D0F22}"/>
              </a:ext>
            </a:extLst>
          </p:cNvPr>
          <p:cNvSpPr txBox="1"/>
          <p:nvPr/>
        </p:nvSpPr>
        <p:spPr>
          <a:xfrm>
            <a:off x="1070000" y="27761362"/>
            <a:ext cx="799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Georgia" charset="0"/>
              </a:rPr>
              <a:t>Figure 3. Localization of an agent. The difference in time-of-arrival is r1-r2, while the magnitude ratio is r1/r2, which together gives the value of r1 and r2. With the locations of the mics known, the </a:t>
            </a:r>
            <a:r>
              <a:rPr lang="en-US" sz="1800" i="1" dirty="0" err="1">
                <a:latin typeface="Georgia" charset="0"/>
              </a:rPr>
              <a:t>x,y</a:t>
            </a:r>
            <a:r>
              <a:rPr lang="en-US" sz="1800" i="1" dirty="0">
                <a:latin typeface="Georgia" charset="0"/>
              </a:rPr>
              <a:t> positions can be triangulated.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9C9E7F-312F-4A44-8A08-FC555C6726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80862" y="6579109"/>
            <a:ext cx="7343775" cy="17621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131F33"/>
      </a:dk1>
      <a:lt1>
        <a:srgbClr val="FFFFFF"/>
      </a:lt1>
      <a:dk2>
        <a:srgbClr val="DC4D3A"/>
      </a:dk2>
      <a:lt2>
        <a:srgbClr val="FAFAFA"/>
      </a:lt2>
      <a:accent1>
        <a:srgbClr val="131F33"/>
      </a:accent1>
      <a:accent2>
        <a:srgbClr val="DB4C3A"/>
      </a:accent2>
      <a:accent3>
        <a:srgbClr val="555555"/>
      </a:accent3>
      <a:accent4>
        <a:srgbClr val="888888"/>
      </a:accent4>
      <a:accent5>
        <a:srgbClr val="3D64A7"/>
      </a:accent5>
      <a:accent6>
        <a:srgbClr val="B23E2F"/>
      </a:accent6>
      <a:hlink>
        <a:srgbClr val="666666"/>
      </a:hlink>
      <a:folHlink>
        <a:srgbClr val="AAAAA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2410CA1B-542D-3244-B814-5E899E0E5892}" vid="{0D1DA440-3E1F-1243-A175-747014F56C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</Template>
  <TotalTime>307</TotalTime>
  <Words>428</Words>
  <Application>Microsoft Office PowerPoint</Application>
  <PresentationFormat>Custom</PresentationFormat>
  <Paragraphs>91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Georgia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yifan zhu</dc:creator>
  <cp:keywords/>
  <dc:description/>
  <cp:lastModifiedBy>yifan zhu</cp:lastModifiedBy>
  <cp:revision>25</cp:revision>
  <cp:lastPrinted>2009-06-18T18:06:01Z</cp:lastPrinted>
  <dcterms:created xsi:type="dcterms:W3CDTF">2019-12-08T05:45:19Z</dcterms:created>
  <dcterms:modified xsi:type="dcterms:W3CDTF">2019-12-09T03:15:09Z</dcterms:modified>
  <cp:category/>
</cp:coreProperties>
</file>