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handoutMasters/handoutMaster1.xml" ContentType="application/vnd.openxmlformats-officedocument.presentationml.handoutMaster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Layouts/slideLayout15.xml" ContentType="application/vnd.openxmlformats-officedocument.presentationml.slideLayout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Layouts/slideLayout22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1"/>
    <p:sldMasterId id="2147483692" r:id="rId2"/>
  </p:sldMasterIdLst>
  <p:notesMasterIdLst>
    <p:notesMasterId r:id="rId76"/>
  </p:notesMasterIdLst>
  <p:handoutMasterIdLst>
    <p:handoutMasterId r:id="rId77"/>
  </p:handoutMasterIdLst>
  <p:sldIdLst>
    <p:sldId id="256" r:id="rId3"/>
    <p:sldId id="257" r:id="rId4"/>
    <p:sldId id="258" r:id="rId5"/>
    <p:sldId id="333" r:id="rId6"/>
    <p:sldId id="334" r:id="rId7"/>
    <p:sldId id="335" r:id="rId8"/>
    <p:sldId id="336" r:id="rId9"/>
    <p:sldId id="337" r:id="rId10"/>
    <p:sldId id="338" r:id="rId11"/>
    <p:sldId id="339" r:id="rId12"/>
    <p:sldId id="340" r:id="rId13"/>
    <p:sldId id="268" r:id="rId14"/>
    <p:sldId id="341" r:id="rId15"/>
    <p:sldId id="342" r:id="rId16"/>
    <p:sldId id="344" r:id="rId17"/>
    <p:sldId id="272" r:id="rId18"/>
    <p:sldId id="345" r:id="rId19"/>
    <p:sldId id="297" r:id="rId20"/>
    <p:sldId id="348" r:id="rId21"/>
    <p:sldId id="349" r:id="rId22"/>
    <p:sldId id="350" r:id="rId23"/>
    <p:sldId id="351" r:id="rId24"/>
    <p:sldId id="352" r:id="rId25"/>
    <p:sldId id="353" r:id="rId26"/>
    <p:sldId id="275" r:id="rId27"/>
    <p:sldId id="378" r:id="rId28"/>
    <p:sldId id="379" r:id="rId29"/>
    <p:sldId id="377" r:id="rId30"/>
    <p:sldId id="354" r:id="rId31"/>
    <p:sldId id="355" r:id="rId32"/>
    <p:sldId id="356" r:id="rId33"/>
    <p:sldId id="357" r:id="rId34"/>
    <p:sldId id="358" r:id="rId35"/>
    <p:sldId id="359" r:id="rId36"/>
    <p:sldId id="360" r:id="rId37"/>
    <p:sldId id="361" r:id="rId38"/>
    <p:sldId id="362" r:id="rId39"/>
    <p:sldId id="363" r:id="rId40"/>
    <p:sldId id="364" r:id="rId41"/>
    <p:sldId id="365" r:id="rId42"/>
    <p:sldId id="366" r:id="rId43"/>
    <p:sldId id="368" r:id="rId44"/>
    <p:sldId id="369" r:id="rId45"/>
    <p:sldId id="370" r:id="rId46"/>
    <p:sldId id="371" r:id="rId47"/>
    <p:sldId id="372" r:id="rId48"/>
    <p:sldId id="304" r:id="rId49"/>
    <p:sldId id="373" r:id="rId50"/>
    <p:sldId id="374" r:id="rId51"/>
    <p:sldId id="375" r:id="rId52"/>
    <p:sldId id="376" r:id="rId53"/>
    <p:sldId id="310" r:id="rId54"/>
    <p:sldId id="312" r:id="rId55"/>
    <p:sldId id="313" r:id="rId56"/>
    <p:sldId id="346" r:id="rId57"/>
    <p:sldId id="314" r:id="rId58"/>
    <p:sldId id="315" r:id="rId59"/>
    <p:sldId id="316" r:id="rId60"/>
    <p:sldId id="347" r:id="rId61"/>
    <p:sldId id="380" r:id="rId62"/>
    <p:sldId id="381" r:id="rId63"/>
    <p:sldId id="388" r:id="rId64"/>
    <p:sldId id="383" r:id="rId65"/>
    <p:sldId id="384" r:id="rId66"/>
    <p:sldId id="385" r:id="rId67"/>
    <p:sldId id="389" r:id="rId68"/>
    <p:sldId id="393" r:id="rId69"/>
    <p:sldId id="327" r:id="rId70"/>
    <p:sldId id="390" r:id="rId71"/>
    <p:sldId id="391" r:id="rId72"/>
    <p:sldId id="392" r:id="rId73"/>
    <p:sldId id="331" r:id="rId74"/>
    <p:sldId id="386" r:id="rId75"/>
  </p:sldIdLst>
  <p:sldSz cx="9144000" cy="6858000" type="screen4x3"/>
  <p:notesSz cx="6858000" cy="9144000"/>
  <p:custDataLst>
    <p:tags r:id="rId78"/>
  </p:custDataLst>
  <p:defaultTextStyle>
    <a:defPPr>
      <a:defRPr lang="zh-CN"/>
    </a:defPPr>
    <a:lvl1pPr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00FF"/>
    <a:srgbClr val="FF3300"/>
    <a:srgbClr val="CCFFFF"/>
    <a:srgbClr val="66FFFF"/>
    <a:srgbClr val="D60093"/>
    <a:srgbClr val="FF0000"/>
    <a:srgbClr val="FF66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 autoAdjust="0"/>
  </p:normalViewPr>
  <p:slideViewPr>
    <p:cSldViewPr>
      <p:cViewPr varScale="1">
        <p:scale>
          <a:sx n="70" d="100"/>
          <a:sy n="70" d="100"/>
        </p:scale>
        <p:origin x="-135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9" d="100"/>
          <a:sy n="49" d="100"/>
        </p:scale>
        <p:origin x="-2898" y="-10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presProps" Target="pres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tags" Target="tags/tag1.xml"/><Relationship Id="rId8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itchFamily="2" charset="-122"/>
              </a:defRPr>
            </a:lvl1pPr>
          </a:lstStyle>
          <a:p>
            <a:fld id="{032CC0F5-B764-45BC-BC58-17B91E0A68C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426303621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034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1034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34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034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itchFamily="2" charset="-122"/>
              </a:defRPr>
            </a:lvl1pPr>
          </a:lstStyle>
          <a:p>
            <a:fld id="{72B79472-355A-44BE-9E33-43CBF8D66FA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40858344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928168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228601"/>
            <a:ext cx="8229600" cy="6858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28600" y="10668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77000" y="62484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1EC7D15-1EA6-4059-945F-BCB92DF1FBBE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660494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2250" y="0"/>
            <a:ext cx="2114550" cy="5592763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28600" y="0"/>
            <a:ext cx="6191250" cy="55927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77000" y="62484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2EFB30B-073C-4885-8AA2-427C80E6BD2B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8394772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标题，内容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3349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28600" y="10668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419600" y="10668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6294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417E3F1-433D-49FB-929D-0CB1EB2026DE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0183248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228600" y="0"/>
            <a:ext cx="8458200" cy="55927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6294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563C4B5-D46A-49E1-A9D2-BEB4B287C140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8035734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3349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600" y="10668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82069AF-99CD-489E-A5B2-874D514B5F3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1913288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1EFAC6-5A0B-4723-8AA6-3D3F3D98D5C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7037641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541313-7C87-4CE2-A67F-A8791D09C36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9148816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9E4688-0E58-46CA-9C21-FD16D903A25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3007042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28600" y="10668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19600" y="10668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35CD71-FA44-4F3F-8CEB-E0F407EEDB6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4244074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3A4353-EC8A-4DD2-A4FD-1999D954F13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058953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>
          <a:xfrm>
            <a:off x="6553200" y="6172200"/>
            <a:ext cx="2133600" cy="381000"/>
          </a:xfrm>
          <a:prstGeom prst="rect">
            <a:avLst/>
          </a:prstGeom>
        </p:spPr>
        <p:txBody>
          <a:bodyPr/>
          <a:lstStyle/>
          <a:p>
            <a:fld id="{19352E73-6586-482C-B492-E6FD81B48779}" type="slidenum">
              <a:rPr lang="en-US" altLang="zh-CN" smtClean="0"/>
              <a:pPr/>
              <a:t>‹#›</a:t>
            </a:fld>
            <a:endParaRPr lang="en-US" altLang="zh-CN" dirty="0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="" xmlns:p14="http://schemas.microsoft.com/office/powerpoint/2010/main" val="35294302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D8BE97-0AE4-45FC-961E-5152E7D77ED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9642925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774D79-D6C1-4F7A-9771-2ED1C8DE996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5606328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EB55C0-F417-46B5-8C6B-D5499C966BC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8763798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068C21-EE39-4EBD-B58C-A0C05B4BA39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82287038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496C03-1B51-473B-B868-2D60980CAE2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26972147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2250" y="0"/>
            <a:ext cx="2114550" cy="55927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28600" y="0"/>
            <a:ext cx="6191250" cy="55927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22ADD2-48BE-4629-BA11-CAB66AB22D0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893232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77000" y="62484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131F9F7-2522-40F9-BF67-826A4745FB37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148372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228601"/>
            <a:ext cx="8229600" cy="6858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28600" y="10668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19600" y="10668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77000" y="62484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A2E6FCD-6FDA-4C89-AB14-F026A850FE63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4105087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477000" y="62484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2FB8F29-AEE5-4D01-8BA2-2B644DAFF1AE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120918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228601"/>
            <a:ext cx="8229600" cy="6858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77000" y="62484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5768367-19B6-44BC-9951-BC83BC5A3A7D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3367154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77000" y="62484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D611F3A-53DE-4E73-A372-B7C8602DC65D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231657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77000" y="62484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C7851B2-B141-4930-9AF0-69913F35A897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4080116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77000" y="62484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B257B05-CF89-42FF-AFC4-6029450014A9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44203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27" name="Rectangle 15"/>
          <p:cNvSpPr>
            <a:spLocks noChangeArrowheads="1"/>
          </p:cNvSpPr>
          <p:nvPr userDrawn="1"/>
        </p:nvSpPr>
        <p:spPr bwMode="auto">
          <a:xfrm>
            <a:off x="228600" y="838200"/>
            <a:ext cx="8229600" cy="76200"/>
          </a:xfrm>
          <a:prstGeom prst="rect">
            <a:avLst/>
          </a:prstGeom>
          <a:solidFill>
            <a:srgbClr val="993366">
              <a:alpha val="9600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28" name="Rectangle 16"/>
          <p:cNvSpPr>
            <a:spLocks noChangeArrowheads="1"/>
          </p:cNvSpPr>
          <p:nvPr userDrawn="1"/>
        </p:nvSpPr>
        <p:spPr bwMode="auto">
          <a:xfrm>
            <a:off x="228600" y="6096000"/>
            <a:ext cx="8229600" cy="45719"/>
          </a:xfrm>
          <a:prstGeom prst="rect">
            <a:avLst/>
          </a:prstGeom>
          <a:solidFill>
            <a:srgbClr val="993366">
              <a:alpha val="9600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15" r:id="rId12"/>
    <p:sldLayoutId id="2147483716" r:id="rId13"/>
    <p:sldLayoutId id="2147483717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华文隶书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华文隶书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华文隶书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华文隶书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华文隶书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华文隶书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华文隶书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华文隶书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33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编译原理</a:t>
            </a:r>
            <a:r>
              <a:rPr lang="en-US" altLang="zh-CN" smtClean="0"/>
              <a:t>-</a:t>
            </a:r>
            <a:r>
              <a:rPr lang="zh-CN" altLang="en-US" smtClean="0"/>
              <a:t>华中科技大学 </a:t>
            </a:r>
            <a:r>
              <a:rPr lang="en-US" altLang="zh-CN" smtClean="0"/>
              <a:t>–</a:t>
            </a:r>
            <a:r>
              <a:rPr lang="zh-CN" altLang="en-US" smtClean="0"/>
              <a:t>徐丽萍</a:t>
            </a:r>
          </a:p>
        </p:txBody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0668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4064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77000"/>
            <a:ext cx="2133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24064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2406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29400" y="6477000"/>
            <a:ext cx="2133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ea typeface="+mn-ea"/>
              </a:defRPr>
            </a:lvl1pPr>
          </a:lstStyle>
          <a:p>
            <a:fld id="{151EF2D8-4556-4595-AAFB-18A1313A10C9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240647" name="Rectangle 7"/>
          <p:cNvSpPr>
            <a:spLocks noChangeArrowheads="1"/>
          </p:cNvSpPr>
          <p:nvPr userDrawn="1"/>
        </p:nvSpPr>
        <p:spPr bwMode="auto">
          <a:xfrm>
            <a:off x="152400" y="304800"/>
            <a:ext cx="5486400" cy="76200"/>
          </a:xfrm>
          <a:prstGeom prst="rect">
            <a:avLst/>
          </a:prstGeom>
          <a:solidFill>
            <a:srgbClr val="993366">
              <a:alpha val="9600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0648" name="Rectangle 8"/>
          <p:cNvSpPr>
            <a:spLocks noChangeArrowheads="1"/>
          </p:cNvSpPr>
          <p:nvPr userDrawn="1"/>
        </p:nvSpPr>
        <p:spPr bwMode="auto">
          <a:xfrm>
            <a:off x="3429000" y="6324600"/>
            <a:ext cx="5486400" cy="76200"/>
          </a:xfrm>
          <a:prstGeom prst="rect">
            <a:avLst/>
          </a:prstGeom>
          <a:solidFill>
            <a:srgbClr val="993366">
              <a:alpha val="9600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宋体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宋体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宋体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20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25.xml"/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Relationship Id="rId4" Type="http://schemas.openxmlformats.org/officeDocument/2006/relationships/slide" Target="slide5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" Target="slide73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20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" Target="slide20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" Target="slide20.xml"/><Relationship Id="rId1" Type="http://schemas.openxmlformats.org/officeDocument/2006/relationships/slideLayout" Target="../slideLayouts/slideLayout2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" Target="slide20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" Target="slide20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2303200"/>
            <a:ext cx="8534400" cy="1278199"/>
          </a:xfrm>
        </p:spPr>
        <p:txBody>
          <a:bodyPr/>
          <a:lstStyle/>
          <a:p>
            <a:pPr marL="1965325" indent="-1965325" algn="ctr" eaLnBrk="1" hangingPunct="1"/>
            <a:r>
              <a:rPr lang="zh-CN" altLang="en-US" sz="3200" b="1" dirty="0" smtClean="0">
                <a:latin typeface="+mn-ea"/>
                <a:ea typeface="+mn-ea"/>
              </a:rPr>
              <a:t>第</a:t>
            </a:r>
            <a:r>
              <a:rPr lang="en-US" altLang="zh-CN" sz="3200" b="1" dirty="0" smtClean="0">
                <a:latin typeface="+mn-ea"/>
                <a:ea typeface="+mn-ea"/>
              </a:rPr>
              <a:t>10</a:t>
            </a:r>
            <a:r>
              <a:rPr lang="zh-CN" altLang="en-US" sz="3200" b="1" dirty="0" smtClean="0">
                <a:latin typeface="+mn-ea"/>
                <a:ea typeface="+mn-ea"/>
              </a:rPr>
              <a:t>章　代码优化和目标代码生成</a:t>
            </a:r>
            <a:r>
              <a:rPr lang="en-US" altLang="zh-CN" sz="3200" b="1" dirty="0" smtClean="0">
                <a:latin typeface="+mn-ea"/>
                <a:ea typeface="+mn-ea"/>
              </a:rPr>
              <a:t/>
            </a:r>
            <a:br>
              <a:rPr lang="en-US" altLang="zh-CN" sz="3200" b="1" dirty="0" smtClean="0">
                <a:latin typeface="+mn-ea"/>
                <a:ea typeface="+mn-ea"/>
              </a:rPr>
            </a:br>
            <a:r>
              <a:rPr lang="en-US" altLang="zh-CN" sz="3200" b="1" dirty="0" smtClean="0">
                <a:latin typeface="+mn-ea"/>
                <a:ea typeface="+mn-ea"/>
              </a:rPr>
              <a:t>Code Optimization &amp; Generation</a:t>
            </a:r>
            <a:endParaRPr lang="zh-CN" altLang="en-US" sz="3200" b="1" dirty="0" smtClean="0">
              <a:latin typeface="+mn-ea"/>
              <a:ea typeface="+mn-ea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6172200"/>
            <a:ext cx="7391400" cy="685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编 译 原 理 课 程 组</a:t>
            </a:r>
            <a:endParaRPr lang="en-US" altLang="zh-CN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838200" y="304800"/>
            <a:ext cx="7391400" cy="685800"/>
          </a:xfrm>
          <a:prstGeom prst="rect">
            <a:avLst/>
          </a:prstGeom>
        </p:spPr>
        <p:txBody>
          <a:bodyPr/>
          <a:lstStyle/>
          <a:p>
            <a:pPr lvl="0" eaLnBrk="1" hangingPunct="1">
              <a:lnSpc>
                <a:spcPct val="90000"/>
              </a:lnSpc>
              <a:spcBef>
                <a:spcPct val="20000"/>
              </a:spcBef>
            </a:pPr>
            <a:r>
              <a:rPr lang="zh-CN" altLang="en-US" sz="2800" b="1" kern="0" dirty="0" smtClean="0">
                <a:latin typeface="黑体" pitchFamily="49" charset="-122"/>
                <a:ea typeface="黑体" pitchFamily="49" charset="-122"/>
              </a:rPr>
              <a:t>华中科技大学  计算机科学与技术学院</a:t>
            </a:r>
            <a:endParaRPr lang="en-US" altLang="zh-CN" sz="2800" b="1" kern="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2057400" y="4800600"/>
            <a:ext cx="54102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b="1" kern="0" dirty="0" smtClean="0">
                <a:solidFill>
                  <a:srgbClr val="0000FF"/>
                </a:solidFill>
                <a:latin typeface="+mn-ea"/>
                <a:ea typeface="+mn-ea"/>
                <a:cs typeface="+mj-cs"/>
              </a:rPr>
              <a:t>主讲</a:t>
            </a:r>
            <a:r>
              <a:rPr lang="zh-CN" altLang="en-US" sz="3200" b="1" kern="0" smtClean="0">
                <a:solidFill>
                  <a:srgbClr val="0000FF"/>
                </a:solidFill>
                <a:latin typeface="+mn-ea"/>
                <a:ea typeface="+mn-ea"/>
                <a:cs typeface="+mj-cs"/>
              </a:rPr>
              <a:t>教师</a:t>
            </a:r>
            <a:r>
              <a:rPr lang="zh-CN" altLang="en-US" sz="3200" b="1" kern="0" smtClean="0">
                <a:solidFill>
                  <a:srgbClr val="0000FF"/>
                </a:solidFill>
                <a:latin typeface="+mn-ea"/>
                <a:ea typeface="+mn-ea"/>
                <a:cs typeface="+mj-cs"/>
              </a:rPr>
              <a:t>：赵小松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　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381000" y="1008094"/>
            <a:ext cx="8305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4000" b="1" dirty="0">
                <a:solidFill>
                  <a:srgbClr val="FF0000"/>
                </a:solidFill>
                <a:latin typeface="+mn-ea"/>
                <a:ea typeface="+mn-ea"/>
              </a:rPr>
              <a:t>编译</a:t>
            </a:r>
            <a:r>
              <a:rPr lang="zh-CN" altLang="en-US" sz="4000" b="1" dirty="0" smtClean="0">
                <a:solidFill>
                  <a:srgbClr val="FF0000"/>
                </a:solidFill>
                <a:latin typeface="+mn-ea"/>
                <a:ea typeface="+mn-ea"/>
              </a:rPr>
              <a:t>原理 </a:t>
            </a:r>
            <a:r>
              <a:rPr lang="en-US" altLang="zh-CN" sz="4000" b="1" dirty="0" smtClean="0">
                <a:solidFill>
                  <a:srgbClr val="FF0000"/>
                </a:solidFill>
                <a:latin typeface="+mn-ea"/>
                <a:ea typeface="+mn-ea"/>
              </a:rPr>
              <a:t>Principles of Compiler</a:t>
            </a:r>
            <a:endParaRPr lang="zh-CN" altLang="en-US" sz="40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9" name="Text Box 17"/>
          <p:cNvSpPr txBox="1">
            <a:spLocks noChangeArrowheads="1"/>
          </p:cNvSpPr>
          <p:nvPr/>
        </p:nvSpPr>
        <p:spPr bwMode="auto">
          <a:xfrm>
            <a:off x="1447800" y="4075607"/>
            <a:ext cx="6513513" cy="572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5pPr>
            <a:lvl6pPr marL="22860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6pPr>
            <a:lvl7pPr marL="27432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7pPr>
            <a:lvl8pPr marL="32004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8pPr>
            <a:lvl9pPr marL="36576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9pPr>
          </a:lstStyle>
          <a:p>
            <a:pPr algn="ctr" eaLnBrk="1" hangingPunct="1">
              <a:lnSpc>
                <a:spcPct val="130000"/>
              </a:lnSpc>
              <a:spcAft>
                <a:spcPct val="50000"/>
              </a:spcAft>
            </a:pPr>
            <a:fld id="{BE7E03F2-260A-4EC1-BF85-F8D1985737F6}" type="datetime3">
              <a:rPr lang="zh-CN" altLang="en-US" sz="2700" smtClean="0">
                <a:latin typeface="+mn-lt"/>
                <a:ea typeface="+mn-ea"/>
                <a:cs typeface="+mn-ea"/>
                <a:sym typeface="+mn-lt"/>
              </a:rPr>
              <a:pPr algn="ctr" eaLnBrk="1" hangingPunct="1">
                <a:lnSpc>
                  <a:spcPct val="130000"/>
                </a:lnSpc>
                <a:spcAft>
                  <a:spcPct val="50000"/>
                </a:spcAft>
              </a:pPr>
              <a:t>2020年4月29日星期三</a:t>
            </a:fld>
            <a:endParaRPr lang="en-US" altLang="zh-CN" sz="2700" dirty="0"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28" descr="11_1优化内容演示图5（合并已知量和复写传播2）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696913"/>
            <a:ext cx="8524875" cy="5410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 bwMode="auto">
          <a:xfrm>
            <a:off x="990600" y="3657600"/>
            <a:ext cx="2286000" cy="60960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5410200" y="3566160"/>
            <a:ext cx="2057400" cy="28956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5410200" y="3916680"/>
            <a:ext cx="2057400" cy="28956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6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629400" y="6477000"/>
            <a:ext cx="2133600" cy="244475"/>
          </a:xfrm>
        </p:spPr>
        <p:txBody>
          <a:bodyPr/>
          <a:lstStyle/>
          <a:p>
            <a:fld id="{EB774D79-D6C1-4F7A-9771-2ED1C8DE996C}" type="slidenum">
              <a:rPr lang="en-US" altLang="zh-CN" smtClean="0"/>
              <a:pPr/>
              <a:t>10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7" descr="11_1优化内容演示图6（删除无用赋值）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575" y="719138"/>
            <a:ext cx="8567738" cy="5410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629400" y="6477000"/>
            <a:ext cx="2133600" cy="244475"/>
          </a:xfrm>
        </p:spPr>
        <p:txBody>
          <a:bodyPr/>
          <a:lstStyle/>
          <a:p>
            <a:fld id="{EB774D79-D6C1-4F7A-9771-2ED1C8DE996C}" type="slidenum">
              <a:rPr lang="en-US" altLang="zh-CN" smtClean="0"/>
              <a:pPr/>
              <a:t>11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77" name="Text Box 49"/>
          <p:cNvSpPr txBox="1">
            <a:spLocks noChangeArrowheads="1"/>
          </p:cNvSpPr>
          <p:nvPr/>
        </p:nvSpPr>
        <p:spPr bwMode="auto">
          <a:xfrm>
            <a:off x="752726" y="2895600"/>
            <a:ext cx="357346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b="1" dirty="0" smtClean="0">
                <a:solidFill>
                  <a:srgbClr val="CC0099"/>
                </a:solidFill>
                <a:latin typeface="宋体" pitchFamily="2" charset="-122"/>
                <a:ea typeface="宋体" pitchFamily="2" charset="-122"/>
              </a:rPr>
              <a:t>基本</a:t>
            </a:r>
            <a:r>
              <a:rPr lang="zh-CN" altLang="en-US" sz="2000" b="1" dirty="0">
                <a:solidFill>
                  <a:srgbClr val="CC0099"/>
                </a:solidFill>
                <a:latin typeface="宋体" pitchFamily="2" charset="-122"/>
                <a:ea typeface="宋体" pitchFamily="2" charset="-122"/>
              </a:rPr>
              <a:t>块</a:t>
            </a:r>
            <a:r>
              <a:rPr lang="zh-CN" altLang="en-US" sz="2000" b="1" dirty="0" smtClean="0">
                <a:solidFill>
                  <a:srgbClr val="CC0099"/>
                </a:solidFill>
                <a:latin typeface="宋体" pitchFamily="2" charset="-122"/>
                <a:ea typeface="宋体" pitchFamily="2" charset="-122"/>
              </a:rPr>
              <a:t>划分</a:t>
            </a:r>
            <a:r>
              <a:rPr lang="en-US" altLang="zh-CN" sz="2000" b="1" dirty="0" smtClean="0">
                <a:solidFill>
                  <a:srgbClr val="CC0099"/>
                </a:solidFill>
                <a:latin typeface="宋体" pitchFamily="2" charset="-122"/>
                <a:ea typeface="宋体" pitchFamily="2" charset="-122"/>
              </a:rPr>
              <a:t>:</a:t>
            </a:r>
            <a:r>
              <a:rPr lang="zh-CN" altLang="en-US" sz="2000" b="1" dirty="0" smtClean="0">
                <a:solidFill>
                  <a:srgbClr val="CC0099"/>
                </a:solidFill>
                <a:latin typeface="宋体" pitchFamily="2" charset="-122"/>
                <a:ea typeface="宋体" pitchFamily="2" charset="-122"/>
              </a:rPr>
              <a:t> </a:t>
            </a:r>
            <a:endParaRPr lang="zh-CN" altLang="en-US" sz="2000" b="1" dirty="0">
              <a:solidFill>
                <a:srgbClr val="CC0099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2579" name="Text Box 51"/>
          <p:cNvSpPr txBox="1">
            <a:spLocks noChangeArrowheads="1"/>
          </p:cNvSpPr>
          <p:nvPr/>
        </p:nvSpPr>
        <p:spPr bwMode="auto">
          <a:xfrm>
            <a:off x="609600" y="1219200"/>
            <a:ext cx="7696199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indent="606425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63588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954088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lnSpc>
                <a:spcPct val="150000"/>
              </a:lnSpc>
              <a:spcBef>
                <a:spcPct val="120000"/>
              </a:spcBef>
            </a:pPr>
            <a:r>
              <a:rPr lang="zh-CN" altLang="en-US" sz="2000" b="1" dirty="0">
                <a:solidFill>
                  <a:srgbClr val="FF6600"/>
                </a:solidFill>
                <a:latin typeface="宋体" pitchFamily="2" charset="-122"/>
              </a:rPr>
              <a:t>基本块</a:t>
            </a:r>
            <a:r>
              <a:rPr lang="zh-CN" altLang="en-US" sz="2000" b="1" dirty="0">
                <a:latin typeface="宋体" pitchFamily="2" charset="-122"/>
              </a:rPr>
              <a:t>是指只有一个入口语句和一个出口语句的顺序程序段。代码局部优化就是指基本块内的优化。基本步骤是首先从程序中划分出一系列基本块来，之后对每个基本块进行局部优化。 </a:t>
            </a:r>
          </a:p>
        </p:txBody>
      </p:sp>
      <p:sp>
        <p:nvSpPr>
          <p:cNvPr id="22580" name="Text Box 52"/>
          <p:cNvSpPr txBox="1">
            <a:spLocks noChangeArrowheads="1"/>
          </p:cNvSpPr>
          <p:nvPr/>
        </p:nvSpPr>
        <p:spPr bwMode="auto">
          <a:xfrm>
            <a:off x="914400" y="3295710"/>
            <a:ext cx="7281863" cy="14051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595313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862013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052513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lnSpc>
                <a:spcPct val="150000"/>
              </a:lnSpc>
              <a:spcBef>
                <a:spcPct val="120000"/>
              </a:spcBef>
            </a:pPr>
            <a:r>
              <a:rPr lang="zh-CN" altLang="en-US" sz="2000" b="1" dirty="0">
                <a:latin typeface="宋体" pitchFamily="2" charset="-122"/>
              </a:rPr>
              <a:t>所谓</a:t>
            </a:r>
            <a:r>
              <a:rPr lang="zh-CN" altLang="en-US" sz="2000" b="1" dirty="0">
                <a:solidFill>
                  <a:srgbClr val="FF6600"/>
                </a:solidFill>
                <a:latin typeface="宋体" pitchFamily="2" charset="-122"/>
              </a:rPr>
              <a:t>入口语句</a:t>
            </a:r>
            <a:r>
              <a:rPr lang="zh-CN" altLang="en-US" sz="2000" b="1" dirty="0">
                <a:latin typeface="宋体" pitchFamily="2" charset="-122"/>
              </a:rPr>
              <a:t>是指程序的第一个语句、或者转移语句（包括条件转移语句和无条件转移语句）转移到的目标语句、或者紧跟在条件转移语句之后的语句。 </a:t>
            </a:r>
          </a:p>
        </p:txBody>
      </p:sp>
      <p:sp>
        <p:nvSpPr>
          <p:cNvPr id="22582" name="Text Box 54"/>
          <p:cNvSpPr txBox="1">
            <a:spLocks noChangeArrowheads="1"/>
          </p:cNvSpPr>
          <p:nvPr/>
        </p:nvSpPr>
        <p:spPr bwMode="auto">
          <a:xfrm>
            <a:off x="762000" y="5156937"/>
            <a:ext cx="6781800" cy="481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595313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608013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120000"/>
              </a:spcBef>
            </a:pPr>
            <a:r>
              <a:rPr lang="zh-CN" altLang="en-US" sz="2000" b="1" dirty="0">
                <a:latin typeface="宋体" pitchFamily="2" charset="-122"/>
              </a:rPr>
              <a:t>基本块的</a:t>
            </a:r>
            <a:r>
              <a:rPr lang="zh-CN" altLang="en-US" sz="2000" b="1" dirty="0">
                <a:solidFill>
                  <a:srgbClr val="FF6600"/>
                </a:solidFill>
                <a:latin typeface="宋体" pitchFamily="2" charset="-122"/>
              </a:rPr>
              <a:t>出口语句</a:t>
            </a:r>
            <a:r>
              <a:rPr lang="zh-CN" altLang="en-US" sz="2000" b="1" dirty="0">
                <a:latin typeface="宋体" pitchFamily="2" charset="-122"/>
              </a:rPr>
              <a:t>是指基本块的最后执行的语句。</a:t>
            </a:r>
          </a:p>
        </p:txBody>
      </p:sp>
      <p:sp>
        <p:nvSpPr>
          <p:cNvPr id="22583" name="Rectangle 55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4572000" cy="609600"/>
          </a:xfrm>
        </p:spPr>
        <p:txBody>
          <a:bodyPr/>
          <a:lstStyle/>
          <a:p>
            <a:r>
              <a:rPr lang="en-US" altLang="zh-CN" sz="28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10.1.1</a:t>
            </a:r>
            <a:r>
              <a:rPr lang="zh-CN" altLang="en-US" sz="28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　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基本块</a:t>
            </a:r>
            <a:endParaRPr lang="zh-CN" altLang="en-US" sz="2800" b="1" dirty="0">
              <a:solidFill>
                <a:srgbClr val="0000FF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629400" y="6172200"/>
            <a:ext cx="2133600" cy="244475"/>
          </a:xfrm>
        </p:spPr>
        <p:txBody>
          <a:bodyPr/>
          <a:lstStyle/>
          <a:p>
            <a:fld id="{EB774D79-D6C1-4F7A-9771-2ED1C8DE996C}" type="slidenum">
              <a:rPr lang="en-US" altLang="zh-CN" sz="2000" smtClean="0"/>
              <a:pPr/>
              <a:t>12</a:t>
            </a:fld>
            <a:endParaRPr lang="en-US" altLang="zh-CN" sz="2000" dirty="0"/>
          </a:p>
        </p:txBody>
      </p:sp>
    </p:spTree>
    <p:extLst>
      <p:ext uri="{BB962C8B-B14F-4D97-AF65-F5344CB8AC3E}">
        <p14:creationId xmlns="" xmlns:p14="http://schemas.microsoft.com/office/powerpoint/2010/main" val="141553647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74D79-D6C1-4F7A-9771-2ED1C8DE996C}" type="slidenum">
              <a:rPr lang="en-US" altLang="zh-CN" smtClean="0"/>
              <a:pPr/>
              <a:t>13</a:t>
            </a:fld>
            <a:endParaRPr lang="en-US" altLang="zh-CN"/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828675" y="5524500"/>
            <a:ext cx="1524000" cy="38100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533400" y="5029200"/>
            <a:ext cx="75438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619125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1338263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528763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719263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1909763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36696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82416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28136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73856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rgbClr val="FF3300"/>
                </a:solidFill>
                <a:latin typeface="方正舒体" pitchFamily="2" charset="-122"/>
                <a:ea typeface="方正舒体" pitchFamily="2" charset="-122"/>
              </a:rPr>
              <a:t>注释：无用</a:t>
            </a:r>
            <a:r>
              <a:rPr lang="zh-CN" altLang="en-US" b="1" dirty="0" smtClean="0">
                <a:solidFill>
                  <a:srgbClr val="FF3300"/>
                </a:solidFill>
                <a:latin typeface="方正舒体" pitchFamily="2" charset="-122"/>
                <a:ea typeface="方正舒体" pitchFamily="2" charset="-122"/>
              </a:rPr>
              <a:t>语句在</a:t>
            </a:r>
            <a:r>
              <a:rPr lang="zh-CN" altLang="en-US" b="1" dirty="0">
                <a:solidFill>
                  <a:srgbClr val="FF3300"/>
                </a:solidFill>
                <a:latin typeface="方正舒体" pitchFamily="2" charset="-122"/>
                <a:ea typeface="方正舒体" pitchFamily="2" charset="-122"/>
              </a:rPr>
              <a:t>程序实际执行时是无法到达的语句，即不可能实际被执行的语句。</a:t>
            </a:r>
            <a:r>
              <a:rPr lang="zh-CN" altLang="en-US" b="1" dirty="0">
                <a:solidFill>
                  <a:srgbClr val="FF6600"/>
                </a:solidFill>
                <a:latin typeface="Tahoma" pitchFamily="34" charset="0"/>
              </a:rPr>
              <a:t> 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2000" y="533400"/>
            <a:ext cx="7543800" cy="4544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spcBef>
                <a:spcPct val="20000"/>
              </a:spcBef>
            </a:pPr>
            <a:r>
              <a:rPr lang="zh-CN" altLang="en-US" sz="2000" b="1" dirty="0">
                <a:solidFill>
                  <a:srgbClr val="FF6600"/>
                </a:solidFill>
                <a:latin typeface="宋体" pitchFamily="2" charset="-122"/>
                <a:ea typeface="宋体" pitchFamily="2" charset="-122"/>
              </a:rPr>
              <a:t>划分中间代码基本块的方法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如下：</a:t>
            </a:r>
          </a:p>
          <a:p>
            <a:pPr algn="l">
              <a:lnSpc>
                <a:spcPct val="150000"/>
              </a:lnSpc>
              <a:spcBef>
                <a:spcPct val="20000"/>
              </a:spcBef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　　⑴ 依据入口语句定义，确定程序所有的入口语句；</a:t>
            </a:r>
          </a:p>
          <a:p>
            <a:pPr algn="l">
              <a:lnSpc>
                <a:spcPct val="150000"/>
              </a:lnSpc>
              <a:spcBef>
                <a:spcPct val="20000"/>
              </a:spcBef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　　⑵ 对每一个入口语句，确定对应的基本块。这些基本块是由入口语句向后直到</a:t>
            </a:r>
          </a:p>
          <a:p>
            <a:pPr algn="l">
              <a:lnSpc>
                <a:spcPct val="150000"/>
              </a:lnSpc>
              <a:spcBef>
                <a:spcPct val="20000"/>
              </a:spcBef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      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 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① 转移语句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包括该语句在内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)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；</a:t>
            </a:r>
          </a:p>
          <a:p>
            <a:pPr algn="l">
              <a:lnSpc>
                <a:spcPct val="150000"/>
              </a:lnSpc>
              <a:spcBef>
                <a:spcPct val="20000"/>
              </a:spcBef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      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 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② 或到停止语句；</a:t>
            </a:r>
          </a:p>
          <a:p>
            <a:pPr algn="l">
              <a:lnSpc>
                <a:spcPct val="150000"/>
              </a:lnSpc>
              <a:spcBef>
                <a:spcPct val="20000"/>
              </a:spcBef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      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 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③ 或到下一个入口语句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不包括该语句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)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之间的代码段。</a:t>
            </a:r>
          </a:p>
          <a:p>
            <a:pPr algn="l">
              <a:lnSpc>
                <a:spcPct val="150000"/>
              </a:lnSpc>
              <a:spcBef>
                <a:spcPct val="20000"/>
              </a:spcBef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　　⑶ 凡不属于任何一个基本块的语句都是无用语句，将其全部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删除。</a:t>
            </a:r>
            <a:endParaRPr lang="zh-CN" altLang="en-US" sz="2000" b="1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74D79-D6C1-4F7A-9771-2ED1C8DE996C}" type="slidenum">
              <a:rPr lang="en-US" altLang="zh-CN" smtClean="0"/>
              <a:pPr/>
              <a:t>14</a:t>
            </a:fld>
            <a:endParaRPr lang="en-US" altLang="zh-CN"/>
          </a:p>
        </p:txBody>
      </p:sp>
      <p:sp>
        <p:nvSpPr>
          <p:cNvPr id="3" name="Text Box 13"/>
          <p:cNvSpPr txBox="1">
            <a:spLocks noChangeArrowheads="1"/>
          </p:cNvSpPr>
          <p:nvPr/>
        </p:nvSpPr>
        <p:spPr bwMode="auto">
          <a:xfrm>
            <a:off x="2209800" y="1524000"/>
            <a:ext cx="4191000" cy="36576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indent="411163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0" hangingPunct="0">
              <a:lnSpc>
                <a:spcPct val="115000"/>
              </a:lnSpc>
              <a:spcBef>
                <a:spcPct val="15000"/>
              </a:spcBef>
            </a:pPr>
            <a:r>
              <a:rPr kumimoji="0" lang="en-US" altLang="zh-CN" sz="2000" b="1" dirty="0">
                <a:latin typeface="宋体" pitchFamily="2" charset="-122"/>
              </a:rPr>
              <a:t>⑴ read x</a:t>
            </a:r>
          </a:p>
          <a:p>
            <a:pPr algn="just" eaLnBrk="0" hangingPunct="0">
              <a:lnSpc>
                <a:spcPct val="115000"/>
              </a:lnSpc>
              <a:spcBef>
                <a:spcPct val="15000"/>
              </a:spcBef>
            </a:pPr>
            <a:r>
              <a:rPr kumimoji="0" lang="en-US" altLang="zh-CN" sz="2000" b="1" dirty="0">
                <a:latin typeface="宋体" pitchFamily="2" charset="-122"/>
              </a:rPr>
              <a:t>⑵ read y</a:t>
            </a:r>
          </a:p>
          <a:p>
            <a:pPr algn="just" eaLnBrk="0" hangingPunct="0">
              <a:lnSpc>
                <a:spcPct val="115000"/>
              </a:lnSpc>
              <a:spcBef>
                <a:spcPct val="15000"/>
              </a:spcBef>
            </a:pPr>
            <a:r>
              <a:rPr kumimoji="0" lang="en-US" altLang="zh-CN" sz="2000" b="1" dirty="0">
                <a:latin typeface="宋体" pitchFamily="2" charset="-122"/>
              </a:rPr>
              <a:t>⑶ r :</a:t>
            </a:r>
            <a:r>
              <a:rPr kumimoji="0" lang="zh-CN" altLang="en-US" sz="2000" b="1" dirty="0">
                <a:latin typeface="宋体" pitchFamily="2" charset="-122"/>
              </a:rPr>
              <a:t>＝ </a:t>
            </a:r>
            <a:r>
              <a:rPr kumimoji="0" lang="en-US" altLang="zh-CN" sz="2000" b="1" dirty="0">
                <a:latin typeface="宋体" pitchFamily="2" charset="-122"/>
              </a:rPr>
              <a:t>x mod y</a:t>
            </a:r>
          </a:p>
          <a:p>
            <a:pPr algn="just" eaLnBrk="0" hangingPunct="0">
              <a:lnSpc>
                <a:spcPct val="115000"/>
              </a:lnSpc>
              <a:spcBef>
                <a:spcPct val="15000"/>
              </a:spcBef>
            </a:pPr>
            <a:r>
              <a:rPr kumimoji="0" lang="en-US" altLang="zh-CN" sz="2000" b="1" dirty="0">
                <a:latin typeface="宋体" pitchFamily="2" charset="-122"/>
              </a:rPr>
              <a:t>⑷ if r</a:t>
            </a:r>
            <a:r>
              <a:rPr kumimoji="0" lang="zh-CN" altLang="en-US" sz="2000" b="1" dirty="0">
                <a:latin typeface="宋体" pitchFamily="2" charset="-122"/>
              </a:rPr>
              <a:t>＝</a:t>
            </a:r>
            <a:r>
              <a:rPr kumimoji="0" lang="en-US" altLang="zh-CN" sz="2000" b="1" dirty="0">
                <a:latin typeface="宋体" pitchFamily="2" charset="-122"/>
              </a:rPr>
              <a:t>0 </a:t>
            </a:r>
            <a:r>
              <a:rPr kumimoji="0" lang="en-US" altLang="zh-CN" sz="2000" b="1" dirty="0" err="1">
                <a:latin typeface="宋体" pitchFamily="2" charset="-122"/>
              </a:rPr>
              <a:t>goto</a:t>
            </a:r>
            <a:r>
              <a:rPr kumimoji="0" lang="en-US" altLang="zh-CN" sz="2000" b="1" dirty="0">
                <a:latin typeface="宋体" pitchFamily="2" charset="-122"/>
              </a:rPr>
              <a:t> ⑻</a:t>
            </a:r>
          </a:p>
          <a:p>
            <a:pPr algn="just" eaLnBrk="0" hangingPunct="0">
              <a:lnSpc>
                <a:spcPct val="115000"/>
              </a:lnSpc>
              <a:spcBef>
                <a:spcPct val="15000"/>
              </a:spcBef>
            </a:pPr>
            <a:r>
              <a:rPr kumimoji="0" lang="en-US" altLang="zh-CN" sz="2000" b="1" dirty="0">
                <a:latin typeface="宋体" pitchFamily="2" charset="-122"/>
              </a:rPr>
              <a:t>⑸ x :</a:t>
            </a:r>
            <a:r>
              <a:rPr kumimoji="0" lang="zh-CN" altLang="en-US" sz="2000" b="1" dirty="0">
                <a:latin typeface="宋体" pitchFamily="2" charset="-122"/>
              </a:rPr>
              <a:t>＝ </a:t>
            </a:r>
            <a:r>
              <a:rPr kumimoji="0" lang="en-US" altLang="zh-CN" sz="2000" b="1" dirty="0">
                <a:latin typeface="宋体" pitchFamily="2" charset="-122"/>
              </a:rPr>
              <a:t>y</a:t>
            </a:r>
          </a:p>
          <a:p>
            <a:pPr algn="just" eaLnBrk="0" hangingPunct="0">
              <a:lnSpc>
                <a:spcPct val="115000"/>
              </a:lnSpc>
              <a:spcBef>
                <a:spcPct val="15000"/>
              </a:spcBef>
            </a:pPr>
            <a:r>
              <a:rPr kumimoji="0" lang="en-US" altLang="zh-CN" sz="2000" b="1" dirty="0">
                <a:latin typeface="宋体" pitchFamily="2" charset="-122"/>
              </a:rPr>
              <a:t>⑹ y :</a:t>
            </a:r>
            <a:r>
              <a:rPr kumimoji="0" lang="zh-CN" altLang="en-US" sz="2000" b="1" dirty="0">
                <a:latin typeface="宋体" pitchFamily="2" charset="-122"/>
              </a:rPr>
              <a:t>＝ </a:t>
            </a:r>
            <a:r>
              <a:rPr kumimoji="0" lang="en-US" altLang="zh-CN" sz="2000" b="1" dirty="0">
                <a:latin typeface="宋体" pitchFamily="2" charset="-122"/>
              </a:rPr>
              <a:t>r</a:t>
            </a:r>
          </a:p>
          <a:p>
            <a:pPr algn="just" eaLnBrk="0" hangingPunct="0">
              <a:lnSpc>
                <a:spcPct val="115000"/>
              </a:lnSpc>
              <a:spcBef>
                <a:spcPct val="15000"/>
              </a:spcBef>
            </a:pPr>
            <a:r>
              <a:rPr kumimoji="0" lang="en-US" altLang="zh-CN" sz="2000" b="1" dirty="0">
                <a:latin typeface="宋体" pitchFamily="2" charset="-122"/>
              </a:rPr>
              <a:t>⑺ </a:t>
            </a:r>
            <a:r>
              <a:rPr kumimoji="0" lang="en-US" altLang="zh-CN" sz="2000" b="1" dirty="0" err="1">
                <a:latin typeface="宋体" pitchFamily="2" charset="-122"/>
              </a:rPr>
              <a:t>goto</a:t>
            </a:r>
            <a:r>
              <a:rPr kumimoji="0" lang="en-US" altLang="zh-CN" sz="2000" b="1" dirty="0">
                <a:latin typeface="宋体" pitchFamily="2" charset="-122"/>
              </a:rPr>
              <a:t> ⑶</a:t>
            </a:r>
          </a:p>
          <a:p>
            <a:pPr algn="just" eaLnBrk="0" hangingPunct="0">
              <a:lnSpc>
                <a:spcPct val="115000"/>
              </a:lnSpc>
              <a:spcBef>
                <a:spcPct val="15000"/>
              </a:spcBef>
            </a:pPr>
            <a:r>
              <a:rPr kumimoji="0" lang="en-US" altLang="zh-CN" sz="2000" b="1" dirty="0">
                <a:latin typeface="宋体" pitchFamily="2" charset="-122"/>
              </a:rPr>
              <a:t>⑻ write y</a:t>
            </a:r>
          </a:p>
          <a:p>
            <a:pPr algn="just" eaLnBrk="0" hangingPunct="0">
              <a:lnSpc>
                <a:spcPct val="115000"/>
              </a:lnSpc>
              <a:spcBef>
                <a:spcPct val="15000"/>
              </a:spcBef>
            </a:pPr>
            <a:r>
              <a:rPr kumimoji="0" lang="en-US" altLang="zh-CN" sz="2000" b="1" dirty="0">
                <a:latin typeface="宋体" pitchFamily="2" charset="-122"/>
              </a:rPr>
              <a:t>⑼ halt</a:t>
            </a: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457200" y="433626"/>
            <a:ext cx="7848600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例：  划分下列程序段的基本块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。</a:t>
            </a:r>
            <a:endParaRPr lang="en-US" altLang="zh-CN" sz="2000" b="1" dirty="0" smtClean="0">
              <a:latin typeface="宋体" pitchFamily="2" charset="-122"/>
              <a:ea typeface="宋体" pitchFamily="2" charset="-122"/>
            </a:endParaRPr>
          </a:p>
          <a:p>
            <a:pPr algn="l">
              <a:spcBef>
                <a:spcPct val="50000"/>
              </a:spcBef>
            </a:pP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确定入口语句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:</a:t>
            </a:r>
            <a:endParaRPr lang="zh-CN" altLang="en-US" sz="2000" b="1" dirty="0"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5" name="Group 6"/>
          <p:cNvGrpSpPr>
            <a:grpSpLocks/>
          </p:cNvGrpSpPr>
          <p:nvPr/>
        </p:nvGrpSpPr>
        <p:grpSpPr bwMode="auto">
          <a:xfrm>
            <a:off x="685800" y="5257800"/>
            <a:ext cx="6477000" cy="1019175"/>
            <a:chOff x="48" y="3160"/>
            <a:chExt cx="4080" cy="642"/>
          </a:xfrm>
        </p:grpSpPr>
        <p:sp>
          <p:nvSpPr>
            <p:cNvPr id="6" name="Text Box 4"/>
            <p:cNvSpPr txBox="1">
              <a:spLocks noChangeArrowheads="1"/>
            </p:cNvSpPr>
            <p:nvPr/>
          </p:nvSpPr>
          <p:spPr bwMode="auto">
            <a:xfrm>
              <a:off x="1152" y="3168"/>
              <a:ext cx="2976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249238" indent="-249238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569913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altLang="zh-CN" sz="2000" b="1" dirty="0">
                  <a:latin typeface="宋体" pitchFamily="2" charset="-122"/>
                </a:rPr>
                <a:t>①</a:t>
              </a:r>
              <a:r>
                <a:rPr lang="zh-CN" altLang="en-US" sz="2000" b="1" dirty="0">
                  <a:latin typeface="宋体" pitchFamily="2" charset="-122"/>
                </a:rPr>
                <a:t>程序之第一个语句</a:t>
              </a:r>
            </a:p>
            <a:p>
              <a:pPr algn="l"/>
              <a:r>
                <a:rPr lang="zh-CN" altLang="en-US" sz="2000" b="1" dirty="0">
                  <a:latin typeface="宋体" pitchFamily="2" charset="-122"/>
                </a:rPr>
                <a:t>②转移语句之目标语句</a:t>
              </a:r>
            </a:p>
            <a:p>
              <a:pPr algn="l"/>
              <a:r>
                <a:rPr lang="zh-CN" altLang="en-US" sz="2000" b="1" dirty="0">
                  <a:latin typeface="宋体" pitchFamily="2" charset="-122"/>
                </a:rPr>
                <a:t>③条件转移语句之后第一个语句 </a:t>
              </a:r>
            </a:p>
          </p:txBody>
        </p:sp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>
              <a:off x="48" y="3160"/>
              <a:ext cx="14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latin typeface="宋体" pitchFamily="2" charset="-122"/>
                  <a:ea typeface="宋体" pitchFamily="2" charset="-122"/>
                </a:rPr>
                <a:t>入口语句：</a:t>
              </a:r>
            </a:p>
          </p:txBody>
        </p:sp>
      </p:grp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6781800" y="1143000"/>
            <a:ext cx="533400" cy="457200"/>
          </a:xfrm>
          <a:prstGeom prst="wedgeRoundRectCallout">
            <a:avLst>
              <a:gd name="adj1" fmla="val -551713"/>
              <a:gd name="adj2" fmla="val 62647"/>
              <a:gd name="adj3" fmla="val 16667"/>
            </a:avLst>
          </a:prstGeom>
          <a:solidFill>
            <a:schemeClr val="accent1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CN" sz="2000" b="1">
                <a:latin typeface="宋体" pitchFamily="2" charset="-122"/>
                <a:ea typeface="宋体" pitchFamily="2" charset="-122"/>
              </a:rPr>
              <a:t>①</a:t>
            </a:r>
          </a:p>
        </p:txBody>
      </p:sp>
      <p:sp>
        <p:nvSpPr>
          <p:cNvPr id="9" name="AutoShape 9"/>
          <p:cNvSpPr>
            <a:spLocks noChangeArrowheads="1"/>
          </p:cNvSpPr>
          <p:nvPr/>
        </p:nvSpPr>
        <p:spPr bwMode="auto">
          <a:xfrm>
            <a:off x="6705600" y="3810000"/>
            <a:ext cx="793750" cy="533400"/>
          </a:xfrm>
          <a:prstGeom prst="wedgeRoundRectCallout">
            <a:avLst>
              <a:gd name="adj1" fmla="val -372867"/>
              <a:gd name="adj2" fmla="val 79091"/>
              <a:gd name="adj3" fmla="val 16667"/>
            </a:avLst>
          </a:prstGeom>
          <a:solidFill>
            <a:schemeClr val="accent1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CN" sz="2000" b="1">
                <a:latin typeface="宋体" pitchFamily="2" charset="-122"/>
                <a:ea typeface="宋体" pitchFamily="2" charset="-122"/>
              </a:rPr>
              <a:t>②⑷</a:t>
            </a:r>
          </a:p>
        </p:txBody>
      </p:sp>
      <p:sp>
        <p:nvSpPr>
          <p:cNvPr id="10" name="AutoShape 11"/>
          <p:cNvSpPr>
            <a:spLocks noChangeArrowheads="1"/>
          </p:cNvSpPr>
          <p:nvPr/>
        </p:nvSpPr>
        <p:spPr bwMode="auto">
          <a:xfrm>
            <a:off x="6629400" y="2590800"/>
            <a:ext cx="914400" cy="457200"/>
          </a:xfrm>
          <a:prstGeom prst="wedgeRoundRectCallout">
            <a:avLst>
              <a:gd name="adj1" fmla="val -318637"/>
              <a:gd name="adj2" fmla="val 110859"/>
              <a:gd name="adj3" fmla="val 16667"/>
            </a:avLst>
          </a:prstGeom>
          <a:solidFill>
            <a:schemeClr val="accent1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③⑷</a:t>
            </a:r>
          </a:p>
        </p:txBody>
      </p:sp>
      <p:sp>
        <p:nvSpPr>
          <p:cNvPr id="11" name="AutoShape 12"/>
          <p:cNvSpPr>
            <a:spLocks noChangeArrowheads="1"/>
          </p:cNvSpPr>
          <p:nvPr/>
        </p:nvSpPr>
        <p:spPr bwMode="auto">
          <a:xfrm>
            <a:off x="6629400" y="1905000"/>
            <a:ext cx="914400" cy="457200"/>
          </a:xfrm>
          <a:prstGeom prst="wedgeRoundRectCallout">
            <a:avLst>
              <a:gd name="adj1" fmla="val -216736"/>
              <a:gd name="adj2" fmla="val 86223"/>
              <a:gd name="adj3" fmla="val 16667"/>
            </a:avLst>
          </a:prstGeom>
          <a:solidFill>
            <a:schemeClr val="accent1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② ⑺</a:t>
            </a:r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2590800" y="1600200"/>
            <a:ext cx="1447800" cy="304800"/>
          </a:xfrm>
          <a:prstGeom prst="rect">
            <a:avLst/>
          </a:prstGeom>
          <a:solidFill>
            <a:srgbClr val="CCFFFF">
              <a:alpha val="28627"/>
            </a:srgbClr>
          </a:solidFill>
          <a:ln w="28575" cap="flat" cmpd="sng" algn="ctr">
            <a:solidFill>
              <a:srgbClr val="FF3300"/>
            </a:solidFill>
            <a:prstDash val="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smtClean="0">
              <a:ln>
                <a:noFill/>
              </a:ln>
              <a:effectLst/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2628900" y="2390712"/>
            <a:ext cx="2476500" cy="322008"/>
          </a:xfrm>
          <a:prstGeom prst="rect">
            <a:avLst/>
          </a:prstGeom>
          <a:solidFill>
            <a:srgbClr val="CCFFFF">
              <a:alpha val="28627"/>
            </a:srgbClr>
          </a:solidFill>
          <a:ln w="28575" cap="flat" cmpd="sng" algn="ctr">
            <a:solidFill>
              <a:srgbClr val="FF3300"/>
            </a:solidFill>
            <a:prstDash val="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smtClean="0">
              <a:ln>
                <a:noFill/>
              </a:ln>
              <a:effectLst/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2667000" y="3183192"/>
            <a:ext cx="1447800" cy="304800"/>
          </a:xfrm>
          <a:prstGeom prst="rect">
            <a:avLst/>
          </a:prstGeom>
          <a:solidFill>
            <a:srgbClr val="CCFFFF">
              <a:alpha val="28627"/>
            </a:srgbClr>
          </a:solidFill>
          <a:ln w="28575" cap="flat" cmpd="sng" algn="ctr">
            <a:solidFill>
              <a:srgbClr val="FF3300"/>
            </a:solidFill>
            <a:prstDash val="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smtClean="0">
              <a:ln>
                <a:noFill/>
              </a:ln>
              <a:effectLst/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2698956" y="4373880"/>
            <a:ext cx="1447800" cy="304800"/>
          </a:xfrm>
          <a:prstGeom prst="rect">
            <a:avLst/>
          </a:prstGeom>
          <a:solidFill>
            <a:srgbClr val="CCFFFF">
              <a:alpha val="28627"/>
            </a:srgbClr>
          </a:solidFill>
          <a:ln w="28575" cap="flat" cmpd="sng" algn="ctr">
            <a:solidFill>
              <a:srgbClr val="FF3300"/>
            </a:solidFill>
            <a:prstDash val="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smtClean="0">
              <a:ln>
                <a:noFill/>
              </a:ln>
              <a:effectLst/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3"/>
          <p:cNvSpPr txBox="1">
            <a:spLocks noChangeArrowheads="1"/>
          </p:cNvSpPr>
          <p:nvPr/>
        </p:nvSpPr>
        <p:spPr bwMode="auto">
          <a:xfrm>
            <a:off x="2667000" y="1219200"/>
            <a:ext cx="3962400" cy="39624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indent="411163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0" hangingPunct="0">
              <a:spcBef>
                <a:spcPct val="50000"/>
              </a:spcBef>
            </a:pPr>
            <a:r>
              <a:rPr kumimoji="0" lang="en-US" altLang="zh-CN" sz="2000" b="1" dirty="0">
                <a:solidFill>
                  <a:srgbClr val="FF0000"/>
                </a:solidFill>
                <a:latin typeface="+mn-ea"/>
                <a:ea typeface="+mn-ea"/>
              </a:rPr>
              <a:t>⑴ read x</a:t>
            </a:r>
          </a:p>
          <a:p>
            <a:pPr algn="just" eaLnBrk="0" hangingPunct="0">
              <a:spcBef>
                <a:spcPct val="50000"/>
              </a:spcBef>
            </a:pPr>
            <a:r>
              <a:rPr kumimoji="0" lang="en-US" altLang="zh-CN" sz="2000" b="1" dirty="0">
                <a:latin typeface="+mn-ea"/>
                <a:ea typeface="+mn-ea"/>
              </a:rPr>
              <a:t>⑵ read y</a:t>
            </a:r>
          </a:p>
          <a:p>
            <a:pPr algn="just" eaLnBrk="0" hangingPunct="0"/>
            <a:endParaRPr kumimoji="0" lang="en-US" altLang="zh-CN" sz="2000" b="1" dirty="0">
              <a:latin typeface="+mn-ea"/>
              <a:ea typeface="+mn-ea"/>
            </a:endParaRPr>
          </a:p>
          <a:p>
            <a:pPr algn="just" eaLnBrk="0" hangingPunct="0"/>
            <a:r>
              <a:rPr kumimoji="0" lang="en-US" altLang="zh-CN" sz="2000" b="1" dirty="0">
                <a:solidFill>
                  <a:srgbClr val="FF0000"/>
                </a:solidFill>
                <a:latin typeface="+mn-ea"/>
                <a:ea typeface="+mn-ea"/>
              </a:rPr>
              <a:t>⑶ r :</a:t>
            </a:r>
            <a:r>
              <a:rPr kumimoji="0" lang="zh-CN" altLang="en-US" sz="2000" b="1" dirty="0">
                <a:solidFill>
                  <a:srgbClr val="FF0000"/>
                </a:solidFill>
                <a:latin typeface="+mn-ea"/>
                <a:ea typeface="+mn-ea"/>
              </a:rPr>
              <a:t>＝ </a:t>
            </a:r>
            <a:r>
              <a:rPr kumimoji="0" lang="en-US" altLang="zh-CN" sz="2000" b="1" dirty="0">
                <a:solidFill>
                  <a:srgbClr val="FF0000"/>
                </a:solidFill>
                <a:latin typeface="+mn-ea"/>
                <a:ea typeface="+mn-ea"/>
              </a:rPr>
              <a:t>x mod y</a:t>
            </a:r>
          </a:p>
          <a:p>
            <a:pPr algn="just" eaLnBrk="0" hangingPunct="0"/>
            <a:r>
              <a:rPr kumimoji="0" lang="en-US" altLang="zh-CN" sz="2000" b="1" dirty="0">
                <a:latin typeface="+mn-ea"/>
                <a:ea typeface="+mn-ea"/>
              </a:rPr>
              <a:t>⑷ if r</a:t>
            </a:r>
            <a:r>
              <a:rPr kumimoji="0" lang="zh-CN" altLang="en-US" sz="2000" b="1" dirty="0">
                <a:latin typeface="+mn-ea"/>
                <a:ea typeface="+mn-ea"/>
              </a:rPr>
              <a:t>＝</a:t>
            </a:r>
            <a:r>
              <a:rPr kumimoji="0" lang="en-US" altLang="zh-CN" sz="2000" b="1" dirty="0">
                <a:latin typeface="+mn-ea"/>
                <a:ea typeface="+mn-ea"/>
              </a:rPr>
              <a:t>0 </a:t>
            </a:r>
            <a:r>
              <a:rPr kumimoji="0" lang="en-US" altLang="zh-CN" sz="2000" b="1" dirty="0" err="1">
                <a:latin typeface="+mn-ea"/>
                <a:ea typeface="+mn-ea"/>
              </a:rPr>
              <a:t>goto</a:t>
            </a:r>
            <a:r>
              <a:rPr kumimoji="0" lang="en-US" altLang="zh-CN" sz="2000" b="1" dirty="0">
                <a:latin typeface="+mn-ea"/>
                <a:ea typeface="+mn-ea"/>
              </a:rPr>
              <a:t> ⑻</a:t>
            </a:r>
          </a:p>
          <a:p>
            <a:pPr algn="just" eaLnBrk="0" hangingPunct="0"/>
            <a:endParaRPr kumimoji="0" lang="en-US" altLang="zh-CN" sz="2000" b="1" dirty="0">
              <a:latin typeface="+mn-ea"/>
              <a:ea typeface="+mn-ea"/>
            </a:endParaRPr>
          </a:p>
          <a:p>
            <a:pPr algn="just" eaLnBrk="0" hangingPunct="0"/>
            <a:r>
              <a:rPr kumimoji="0" lang="en-US" altLang="zh-CN" sz="2000" b="1" dirty="0">
                <a:solidFill>
                  <a:srgbClr val="FF0000"/>
                </a:solidFill>
                <a:latin typeface="+mn-ea"/>
                <a:ea typeface="+mn-ea"/>
              </a:rPr>
              <a:t>⑸ x :</a:t>
            </a:r>
            <a:r>
              <a:rPr kumimoji="0" lang="zh-CN" altLang="en-US" sz="2000" b="1" dirty="0">
                <a:solidFill>
                  <a:srgbClr val="FF0000"/>
                </a:solidFill>
                <a:latin typeface="+mn-ea"/>
                <a:ea typeface="+mn-ea"/>
              </a:rPr>
              <a:t>＝ </a:t>
            </a:r>
            <a:r>
              <a:rPr kumimoji="0" lang="en-US" altLang="zh-CN" sz="2000" b="1" dirty="0">
                <a:solidFill>
                  <a:srgbClr val="FF0000"/>
                </a:solidFill>
                <a:latin typeface="+mn-ea"/>
                <a:ea typeface="+mn-ea"/>
              </a:rPr>
              <a:t>y</a:t>
            </a:r>
          </a:p>
          <a:p>
            <a:pPr algn="just" eaLnBrk="0" hangingPunct="0"/>
            <a:r>
              <a:rPr kumimoji="0" lang="en-US" altLang="zh-CN" sz="2000" b="1" dirty="0">
                <a:latin typeface="+mn-ea"/>
                <a:ea typeface="+mn-ea"/>
              </a:rPr>
              <a:t>⑹ y :</a:t>
            </a:r>
            <a:r>
              <a:rPr kumimoji="0" lang="zh-CN" altLang="en-US" sz="2000" b="1" dirty="0">
                <a:latin typeface="+mn-ea"/>
                <a:ea typeface="+mn-ea"/>
              </a:rPr>
              <a:t>＝ </a:t>
            </a:r>
            <a:r>
              <a:rPr kumimoji="0" lang="en-US" altLang="zh-CN" sz="2000" b="1" dirty="0">
                <a:latin typeface="+mn-ea"/>
                <a:ea typeface="+mn-ea"/>
              </a:rPr>
              <a:t>r</a:t>
            </a:r>
          </a:p>
          <a:p>
            <a:pPr algn="just" eaLnBrk="0" hangingPunct="0"/>
            <a:r>
              <a:rPr kumimoji="0" lang="en-US" altLang="zh-CN" sz="2000" b="1" dirty="0">
                <a:latin typeface="+mn-ea"/>
                <a:ea typeface="+mn-ea"/>
              </a:rPr>
              <a:t>⑺ </a:t>
            </a:r>
            <a:r>
              <a:rPr kumimoji="0" lang="en-US" altLang="zh-CN" sz="2000" b="1" dirty="0" err="1">
                <a:latin typeface="+mn-ea"/>
                <a:ea typeface="+mn-ea"/>
              </a:rPr>
              <a:t>goto</a:t>
            </a:r>
            <a:r>
              <a:rPr kumimoji="0" lang="en-US" altLang="zh-CN" sz="2000" b="1" dirty="0">
                <a:latin typeface="+mn-ea"/>
                <a:ea typeface="+mn-ea"/>
              </a:rPr>
              <a:t> ⑶</a:t>
            </a:r>
          </a:p>
          <a:p>
            <a:pPr algn="just" eaLnBrk="0" hangingPunct="0"/>
            <a:endParaRPr kumimoji="0" lang="en-US" altLang="zh-CN" sz="2000" b="1" dirty="0">
              <a:solidFill>
                <a:srgbClr val="FF0000"/>
              </a:solidFill>
              <a:latin typeface="+mn-ea"/>
              <a:ea typeface="+mn-ea"/>
            </a:endParaRPr>
          </a:p>
          <a:p>
            <a:pPr algn="just" eaLnBrk="0" hangingPunct="0"/>
            <a:r>
              <a:rPr kumimoji="0" lang="en-US" altLang="zh-CN" sz="2000" b="1" dirty="0">
                <a:solidFill>
                  <a:srgbClr val="FF0000"/>
                </a:solidFill>
                <a:latin typeface="+mn-ea"/>
                <a:ea typeface="+mn-ea"/>
              </a:rPr>
              <a:t>⑻ write y</a:t>
            </a:r>
          </a:p>
          <a:p>
            <a:pPr algn="just" eaLnBrk="0" hangingPunct="0"/>
            <a:r>
              <a:rPr kumimoji="0" lang="en-US" altLang="zh-CN" sz="2000" b="1" dirty="0">
                <a:latin typeface="+mn-ea"/>
                <a:ea typeface="+mn-ea"/>
              </a:rPr>
              <a:t>⑼ halt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438400" y="5305425"/>
            <a:ext cx="6324600" cy="1019175"/>
            <a:chOff x="1008" y="3160"/>
            <a:chExt cx="3984" cy="642"/>
          </a:xfrm>
        </p:grpSpPr>
        <p:sp>
          <p:nvSpPr>
            <p:cNvPr id="19" name="Text Box 5"/>
            <p:cNvSpPr txBox="1">
              <a:spLocks noChangeArrowheads="1"/>
            </p:cNvSpPr>
            <p:nvPr/>
          </p:nvSpPr>
          <p:spPr bwMode="auto">
            <a:xfrm>
              <a:off x="2016" y="3168"/>
              <a:ext cx="2976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249238" indent="-249238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569913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altLang="zh-CN" sz="2000" b="1" dirty="0">
                  <a:latin typeface="+mn-ea"/>
                  <a:ea typeface="+mn-ea"/>
                </a:rPr>
                <a:t>①</a:t>
              </a:r>
              <a:r>
                <a:rPr lang="zh-CN" altLang="en-US" sz="2000" b="1" dirty="0">
                  <a:latin typeface="+mn-ea"/>
                  <a:ea typeface="+mn-ea"/>
                </a:rPr>
                <a:t>到“转移语句”</a:t>
              </a:r>
            </a:p>
            <a:p>
              <a:pPr algn="l"/>
              <a:r>
                <a:rPr lang="zh-CN" altLang="en-US" sz="2000" b="1" dirty="0">
                  <a:latin typeface="+mn-ea"/>
                  <a:ea typeface="+mn-ea"/>
                </a:rPr>
                <a:t>②到“停止语句” </a:t>
              </a:r>
            </a:p>
            <a:p>
              <a:pPr algn="l"/>
              <a:r>
                <a:rPr lang="zh-CN" altLang="en-US" sz="2000" b="1" dirty="0">
                  <a:latin typeface="+mn-ea"/>
                  <a:ea typeface="+mn-ea"/>
                </a:rPr>
                <a:t>③到“入口语句”之前语句</a:t>
              </a:r>
            </a:p>
          </p:txBody>
        </p:sp>
        <p:sp>
          <p:nvSpPr>
            <p:cNvPr id="20" name="Text Box 6"/>
            <p:cNvSpPr txBox="1">
              <a:spLocks noChangeArrowheads="1"/>
            </p:cNvSpPr>
            <p:nvPr/>
          </p:nvSpPr>
          <p:spPr bwMode="auto">
            <a:xfrm>
              <a:off x="1008" y="3160"/>
              <a:ext cx="14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latin typeface="+mn-ea"/>
                  <a:ea typeface="+mn-ea"/>
                </a:rPr>
                <a:t>出口语句：</a:t>
              </a:r>
            </a:p>
          </p:txBody>
        </p:sp>
      </p:grpSp>
      <p:sp>
        <p:nvSpPr>
          <p:cNvPr id="25" name="AutoShape 11"/>
          <p:cNvSpPr>
            <a:spLocks noChangeArrowheads="1"/>
          </p:cNvSpPr>
          <p:nvPr/>
        </p:nvSpPr>
        <p:spPr bwMode="auto">
          <a:xfrm>
            <a:off x="914400" y="2057400"/>
            <a:ext cx="990600" cy="609600"/>
          </a:xfrm>
          <a:prstGeom prst="wedgeRoundRectCallout">
            <a:avLst>
              <a:gd name="adj1" fmla="val 176282"/>
              <a:gd name="adj2" fmla="val -78125"/>
              <a:gd name="adj3" fmla="val 16667"/>
            </a:avLst>
          </a:prstGeom>
          <a:solidFill>
            <a:schemeClr val="accent1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CN" sz="2000" b="1" dirty="0">
                <a:latin typeface="+mn-ea"/>
                <a:ea typeface="+mn-ea"/>
              </a:rPr>
              <a:t>③</a:t>
            </a:r>
          </a:p>
        </p:txBody>
      </p:sp>
      <p:sp>
        <p:nvSpPr>
          <p:cNvPr id="26" name="AutoShape 12"/>
          <p:cNvSpPr>
            <a:spLocks noChangeArrowheads="1"/>
          </p:cNvSpPr>
          <p:nvPr/>
        </p:nvSpPr>
        <p:spPr bwMode="auto">
          <a:xfrm>
            <a:off x="914400" y="2949575"/>
            <a:ext cx="990600" cy="609600"/>
          </a:xfrm>
          <a:prstGeom prst="wedgeRoundRectCallout">
            <a:avLst>
              <a:gd name="adj1" fmla="val 176282"/>
              <a:gd name="adj2" fmla="val -78125"/>
              <a:gd name="adj3" fmla="val 16667"/>
            </a:avLst>
          </a:prstGeom>
          <a:solidFill>
            <a:schemeClr val="accent1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CN" sz="2000" b="1" dirty="0">
                <a:latin typeface="+mn-ea"/>
                <a:ea typeface="+mn-ea"/>
              </a:rPr>
              <a:t>①</a:t>
            </a:r>
          </a:p>
        </p:txBody>
      </p:sp>
      <p:sp>
        <p:nvSpPr>
          <p:cNvPr id="27" name="AutoShape 14"/>
          <p:cNvSpPr>
            <a:spLocks noChangeArrowheads="1"/>
          </p:cNvSpPr>
          <p:nvPr/>
        </p:nvSpPr>
        <p:spPr bwMode="auto">
          <a:xfrm>
            <a:off x="914400" y="4191000"/>
            <a:ext cx="990600" cy="609600"/>
          </a:xfrm>
          <a:prstGeom prst="wedgeRoundRectCallout">
            <a:avLst>
              <a:gd name="adj1" fmla="val 176282"/>
              <a:gd name="adj2" fmla="val -78125"/>
              <a:gd name="adj3" fmla="val 16667"/>
            </a:avLst>
          </a:prstGeom>
          <a:solidFill>
            <a:schemeClr val="accent1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CN" sz="2000" b="1">
                <a:latin typeface="+mn-ea"/>
                <a:ea typeface="+mn-ea"/>
              </a:rPr>
              <a:t>①</a:t>
            </a:r>
          </a:p>
        </p:txBody>
      </p:sp>
      <p:sp>
        <p:nvSpPr>
          <p:cNvPr id="28" name="AutoShape 15"/>
          <p:cNvSpPr>
            <a:spLocks noChangeArrowheads="1"/>
          </p:cNvSpPr>
          <p:nvPr/>
        </p:nvSpPr>
        <p:spPr bwMode="auto">
          <a:xfrm>
            <a:off x="914400" y="5105400"/>
            <a:ext cx="990600" cy="609600"/>
          </a:xfrm>
          <a:prstGeom prst="wedgeRoundRectCallout">
            <a:avLst>
              <a:gd name="adj1" fmla="val 176282"/>
              <a:gd name="adj2" fmla="val -78125"/>
              <a:gd name="adj3" fmla="val 16667"/>
            </a:avLst>
          </a:prstGeom>
          <a:solidFill>
            <a:schemeClr val="accent1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CN" sz="2000" b="1">
                <a:latin typeface="+mn-ea"/>
                <a:ea typeface="+mn-ea"/>
              </a:rPr>
              <a:t>②</a:t>
            </a:r>
          </a:p>
        </p:txBody>
      </p:sp>
      <p:sp>
        <p:nvSpPr>
          <p:cNvPr id="37" name="矩形 36"/>
          <p:cNvSpPr/>
          <p:nvPr/>
        </p:nvSpPr>
        <p:spPr bwMode="auto">
          <a:xfrm>
            <a:off x="3013584" y="1737852"/>
            <a:ext cx="1447800" cy="304800"/>
          </a:xfrm>
          <a:prstGeom prst="rect">
            <a:avLst/>
          </a:prstGeom>
          <a:solidFill>
            <a:srgbClr val="CCFFFF">
              <a:alpha val="29000"/>
            </a:srgbClr>
          </a:solidFill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smtClean="0">
              <a:ln>
                <a:noFill/>
              </a:ln>
              <a:effectLst/>
              <a:latin typeface="+mn-ea"/>
              <a:ea typeface="+mn-ea"/>
            </a:endParaRPr>
          </a:p>
        </p:txBody>
      </p:sp>
      <p:sp>
        <p:nvSpPr>
          <p:cNvPr id="38" name="矩形 37"/>
          <p:cNvSpPr/>
          <p:nvPr/>
        </p:nvSpPr>
        <p:spPr bwMode="auto">
          <a:xfrm>
            <a:off x="3124200" y="2637504"/>
            <a:ext cx="2590800" cy="410496"/>
          </a:xfrm>
          <a:prstGeom prst="rect">
            <a:avLst/>
          </a:prstGeom>
          <a:solidFill>
            <a:srgbClr val="CCFFFF">
              <a:alpha val="29000"/>
            </a:srgbClr>
          </a:solidFill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smtClean="0">
              <a:ln>
                <a:noFill/>
              </a:ln>
              <a:effectLst/>
              <a:latin typeface="+mn-ea"/>
              <a:ea typeface="+mn-ea"/>
            </a:endParaRPr>
          </a:p>
        </p:txBody>
      </p:sp>
      <p:sp>
        <p:nvSpPr>
          <p:cNvPr id="39" name="矩形 38"/>
          <p:cNvSpPr/>
          <p:nvPr/>
        </p:nvSpPr>
        <p:spPr bwMode="auto">
          <a:xfrm>
            <a:off x="3121740" y="3870960"/>
            <a:ext cx="1447800" cy="321024"/>
          </a:xfrm>
          <a:prstGeom prst="rect">
            <a:avLst/>
          </a:prstGeom>
          <a:solidFill>
            <a:srgbClr val="CCFFFF">
              <a:alpha val="29000"/>
            </a:srgbClr>
          </a:solidFill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smtClean="0">
              <a:ln>
                <a:noFill/>
              </a:ln>
              <a:effectLst/>
              <a:latin typeface="+mn-ea"/>
              <a:ea typeface="+mn-ea"/>
            </a:endParaRPr>
          </a:p>
        </p:txBody>
      </p:sp>
      <p:sp>
        <p:nvSpPr>
          <p:cNvPr id="40" name="矩形 39"/>
          <p:cNvSpPr/>
          <p:nvPr/>
        </p:nvSpPr>
        <p:spPr bwMode="auto">
          <a:xfrm>
            <a:off x="3124200" y="4788804"/>
            <a:ext cx="1447800" cy="304800"/>
          </a:xfrm>
          <a:prstGeom prst="rect">
            <a:avLst/>
          </a:prstGeom>
          <a:solidFill>
            <a:srgbClr val="CCFFFF">
              <a:alpha val="29000"/>
            </a:srgbClr>
          </a:solidFill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smtClean="0">
              <a:ln>
                <a:noFill/>
              </a:ln>
              <a:effectLst/>
              <a:latin typeface="+mn-ea"/>
              <a:ea typeface="+mn-ea"/>
            </a:endParaRPr>
          </a:p>
        </p:txBody>
      </p:sp>
      <p:sp>
        <p:nvSpPr>
          <p:cNvPr id="41" name="Text Box 2"/>
          <p:cNvSpPr txBox="1">
            <a:spLocks noChangeArrowheads="1"/>
          </p:cNvSpPr>
          <p:nvPr/>
        </p:nvSpPr>
        <p:spPr bwMode="auto">
          <a:xfrm>
            <a:off x="571500" y="433626"/>
            <a:ext cx="7848600" cy="746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b="1" dirty="0">
                <a:latin typeface="+mn-ea"/>
                <a:ea typeface="+mn-ea"/>
              </a:rPr>
              <a:t>例：  划分下列程序段的基本块</a:t>
            </a:r>
            <a:r>
              <a:rPr lang="zh-CN" altLang="en-US" sz="2000" b="1" dirty="0" smtClean="0">
                <a:latin typeface="+mn-ea"/>
                <a:ea typeface="+mn-ea"/>
              </a:rPr>
              <a:t>。</a:t>
            </a:r>
            <a:endParaRPr lang="en-US" altLang="zh-CN" sz="2000" b="1" dirty="0" smtClean="0">
              <a:latin typeface="+mn-ea"/>
              <a:ea typeface="+mn-ea"/>
            </a:endParaRPr>
          </a:p>
          <a:p>
            <a:pPr algn="l">
              <a:spcBef>
                <a:spcPts val="300"/>
              </a:spcBef>
            </a:pPr>
            <a:r>
              <a:rPr lang="zh-CN" altLang="en-US" sz="2000" b="1" dirty="0" smtClean="0">
                <a:latin typeface="+mn-ea"/>
                <a:ea typeface="+mn-ea"/>
              </a:rPr>
              <a:t>确定出口语句</a:t>
            </a:r>
            <a:r>
              <a:rPr lang="en-US" altLang="zh-CN" sz="2000" b="1" dirty="0" smtClean="0">
                <a:latin typeface="+mn-ea"/>
                <a:ea typeface="+mn-ea"/>
              </a:rPr>
              <a:t>:</a:t>
            </a:r>
            <a:endParaRPr lang="zh-CN" altLang="en-US" sz="2000" b="1" dirty="0">
              <a:latin typeface="+mn-ea"/>
              <a:ea typeface="+mn-ea"/>
            </a:endParaRPr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2700338" y="1273175"/>
            <a:ext cx="3352800" cy="838200"/>
          </a:xfrm>
          <a:prstGeom prst="rect">
            <a:avLst/>
          </a:prstGeom>
          <a:noFill/>
          <a:ln w="28575">
            <a:solidFill>
              <a:srgbClr val="FF33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Rectangle 17"/>
          <p:cNvSpPr>
            <a:spLocks noChangeArrowheads="1"/>
          </p:cNvSpPr>
          <p:nvPr/>
        </p:nvSpPr>
        <p:spPr bwMode="auto">
          <a:xfrm>
            <a:off x="2708275" y="2157413"/>
            <a:ext cx="3352800" cy="838200"/>
          </a:xfrm>
          <a:prstGeom prst="rect">
            <a:avLst/>
          </a:prstGeom>
          <a:noFill/>
          <a:ln w="28575">
            <a:solidFill>
              <a:srgbClr val="FF33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Rectangle 18"/>
          <p:cNvSpPr>
            <a:spLocks noChangeArrowheads="1"/>
          </p:cNvSpPr>
          <p:nvPr/>
        </p:nvSpPr>
        <p:spPr bwMode="auto">
          <a:xfrm>
            <a:off x="2697163" y="3048000"/>
            <a:ext cx="3352800" cy="1219200"/>
          </a:xfrm>
          <a:prstGeom prst="rect">
            <a:avLst/>
          </a:prstGeom>
          <a:noFill/>
          <a:ln w="28575">
            <a:solidFill>
              <a:srgbClr val="FF33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Rectangle 19"/>
          <p:cNvSpPr>
            <a:spLocks noChangeArrowheads="1"/>
          </p:cNvSpPr>
          <p:nvPr/>
        </p:nvSpPr>
        <p:spPr bwMode="auto">
          <a:xfrm>
            <a:off x="2697163" y="4298950"/>
            <a:ext cx="3352800" cy="838200"/>
          </a:xfrm>
          <a:prstGeom prst="rect">
            <a:avLst/>
          </a:prstGeom>
          <a:noFill/>
          <a:ln w="28575">
            <a:solidFill>
              <a:srgbClr val="FF33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Text Box 21"/>
          <p:cNvSpPr txBox="1">
            <a:spLocks noChangeArrowheads="1"/>
          </p:cNvSpPr>
          <p:nvPr/>
        </p:nvSpPr>
        <p:spPr bwMode="auto">
          <a:xfrm>
            <a:off x="2286000" y="1203325"/>
            <a:ext cx="533400" cy="396875"/>
          </a:xfrm>
          <a:prstGeom prst="rect">
            <a:avLst/>
          </a:prstGeom>
          <a:noFill/>
          <a:ln w="28575"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>
                <a:latin typeface="Times New Roman" pitchFamily="18" charset="0"/>
              </a:rPr>
              <a:t>B</a:t>
            </a:r>
            <a:r>
              <a:rPr lang="en-US" altLang="zh-CN" sz="2000" b="1" baseline="-10000" dirty="0">
                <a:latin typeface="Times New Roman" pitchFamily="18" charset="0"/>
              </a:rPr>
              <a:t>1</a:t>
            </a:r>
          </a:p>
        </p:txBody>
      </p:sp>
      <p:sp>
        <p:nvSpPr>
          <p:cNvPr id="29" name="Text Box 22"/>
          <p:cNvSpPr txBox="1">
            <a:spLocks noChangeArrowheads="1"/>
          </p:cNvSpPr>
          <p:nvPr/>
        </p:nvSpPr>
        <p:spPr bwMode="auto">
          <a:xfrm>
            <a:off x="2306638" y="2117725"/>
            <a:ext cx="533400" cy="396875"/>
          </a:xfrm>
          <a:prstGeom prst="rect">
            <a:avLst/>
          </a:prstGeom>
          <a:noFill/>
          <a:ln w="28575"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latin typeface="Times New Roman" pitchFamily="18" charset="0"/>
              </a:rPr>
              <a:t>B</a:t>
            </a:r>
            <a:r>
              <a:rPr lang="en-US" altLang="zh-CN" sz="2000" b="1" baseline="-10000">
                <a:latin typeface="Times New Roman" pitchFamily="18" charset="0"/>
              </a:rPr>
              <a:t>2</a:t>
            </a:r>
          </a:p>
        </p:txBody>
      </p:sp>
      <p:sp>
        <p:nvSpPr>
          <p:cNvPr id="30" name="Text Box 23"/>
          <p:cNvSpPr txBox="1">
            <a:spLocks noChangeArrowheads="1"/>
          </p:cNvSpPr>
          <p:nvPr/>
        </p:nvSpPr>
        <p:spPr bwMode="auto">
          <a:xfrm>
            <a:off x="2297113" y="3032125"/>
            <a:ext cx="533400" cy="396875"/>
          </a:xfrm>
          <a:prstGeom prst="rect">
            <a:avLst/>
          </a:prstGeom>
          <a:noFill/>
          <a:ln w="28575"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latin typeface="Times New Roman" pitchFamily="18" charset="0"/>
              </a:rPr>
              <a:t>B</a:t>
            </a:r>
            <a:r>
              <a:rPr lang="en-US" altLang="zh-CN" sz="2000" b="1" baseline="-10000">
                <a:latin typeface="Times New Roman" pitchFamily="18" charset="0"/>
              </a:rPr>
              <a:t>3</a:t>
            </a:r>
          </a:p>
        </p:txBody>
      </p:sp>
      <p:sp>
        <p:nvSpPr>
          <p:cNvPr id="31" name="Text Box 24"/>
          <p:cNvSpPr txBox="1">
            <a:spLocks noChangeArrowheads="1"/>
          </p:cNvSpPr>
          <p:nvPr/>
        </p:nvSpPr>
        <p:spPr bwMode="auto">
          <a:xfrm>
            <a:off x="2308225" y="4251325"/>
            <a:ext cx="533400" cy="396875"/>
          </a:xfrm>
          <a:prstGeom prst="rect">
            <a:avLst/>
          </a:prstGeom>
          <a:noFill/>
          <a:ln w="28575"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latin typeface="Times New Roman" pitchFamily="18" charset="0"/>
              </a:rPr>
              <a:t>B</a:t>
            </a:r>
            <a:r>
              <a:rPr lang="en-US" altLang="zh-CN" sz="2000" b="1" baseline="-10000">
                <a:latin typeface="Times New Roman" pitchFamily="18" charset="0"/>
              </a:rPr>
              <a:t>4</a:t>
            </a:r>
          </a:p>
        </p:txBody>
      </p:sp>
      <p:sp>
        <p:nvSpPr>
          <p:cNvPr id="36" name="Text Box 6"/>
          <p:cNvSpPr txBox="1">
            <a:spLocks noChangeArrowheads="1"/>
          </p:cNvSpPr>
          <p:nvPr/>
        </p:nvSpPr>
        <p:spPr bwMode="auto">
          <a:xfrm>
            <a:off x="320040" y="777240"/>
            <a:ext cx="2286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 smtClean="0">
                <a:latin typeface="+mn-ea"/>
                <a:ea typeface="+mn-ea"/>
              </a:rPr>
              <a:t>确定基本块：</a:t>
            </a:r>
            <a:endParaRPr lang="zh-CN" altLang="en-US" sz="2000" b="1" dirty="0">
              <a:latin typeface="+mn-ea"/>
              <a:ea typeface="+mn-ea"/>
            </a:endParaRPr>
          </a:p>
        </p:txBody>
      </p:sp>
      <p:sp>
        <p:nvSpPr>
          <p:cNvPr id="3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629400" y="6477000"/>
            <a:ext cx="2133600" cy="244475"/>
          </a:xfrm>
        </p:spPr>
        <p:txBody>
          <a:bodyPr/>
          <a:lstStyle/>
          <a:p>
            <a:fld id="{EB774D79-D6C1-4F7A-9771-2ED1C8DE996C}" type="slidenum">
              <a:rPr lang="en-US" altLang="zh-CN" smtClean="0"/>
              <a:pPr/>
              <a:t>15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0" dur="500"/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  <p:bldP spid="28" grpId="0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  <p:bldP spid="18" grpId="0" animBg="1"/>
      <p:bldP spid="21" grpId="0" animBg="1"/>
      <p:bldP spid="22" grpId="0" animBg="1"/>
      <p:bldP spid="23" grpId="0" animBg="1"/>
      <p:bldP spid="24" grpId="0"/>
      <p:bldP spid="29" grpId="0"/>
      <p:bldP spid="30" grpId="0"/>
      <p:bldP spid="31" grpId="0"/>
      <p:bldP spid="3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7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309563" y="304800"/>
            <a:ext cx="517683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</a:pPr>
            <a:r>
              <a:rPr lang="en-US" altLang="zh-CN" sz="2800" b="1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10.1.2 </a:t>
            </a:r>
            <a:r>
              <a:rPr lang="zh-CN" altLang="en-US" sz="28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流图（</a:t>
            </a:r>
            <a:r>
              <a:rPr lang="en-US" altLang="zh-CN" sz="28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flow graph</a:t>
            </a:r>
            <a:r>
              <a:rPr lang="zh-CN" altLang="en-US" sz="28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）</a:t>
            </a:r>
          </a:p>
        </p:txBody>
      </p:sp>
      <p:sp>
        <p:nvSpPr>
          <p:cNvPr id="3" name="Rectangle 12"/>
          <p:cNvSpPr>
            <a:spLocks noChangeArrowheads="1"/>
          </p:cNvSpPr>
          <p:nvPr/>
        </p:nvSpPr>
        <p:spPr bwMode="auto">
          <a:xfrm>
            <a:off x="528637" y="1189037"/>
            <a:ext cx="7700963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Bef>
                <a:spcPts val="1200"/>
              </a:spcBef>
            </a:pPr>
            <a:r>
              <a:rPr lang="en-US" altLang="zh-CN" sz="2000" b="1" dirty="0" smtClean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为了实施循环优化和全局优化，可以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为构成程序的基本块增加控制流信息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，方法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是构造一个有向图，称之为</a:t>
            </a:r>
            <a:r>
              <a:rPr lang="zh-CN" altLang="en-US" sz="2000" b="1" dirty="0">
                <a:solidFill>
                  <a:srgbClr val="C00000"/>
                </a:solidFill>
                <a:latin typeface="宋体" pitchFamily="2" charset="-122"/>
                <a:ea typeface="宋体" pitchFamily="2" charset="-122"/>
              </a:rPr>
              <a:t>流图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或</a:t>
            </a:r>
            <a:r>
              <a:rPr lang="zh-CN" altLang="en-US" sz="2000" b="1" dirty="0">
                <a:solidFill>
                  <a:srgbClr val="C00000"/>
                </a:solidFill>
                <a:latin typeface="宋体" pitchFamily="2" charset="-122"/>
                <a:ea typeface="宋体" pitchFamily="2" charset="-122"/>
              </a:rPr>
              <a:t>控制流</a:t>
            </a:r>
            <a:r>
              <a:rPr lang="zh-CN" altLang="en-US" sz="2000" b="1" dirty="0" smtClean="0">
                <a:solidFill>
                  <a:srgbClr val="C00000"/>
                </a:solidFill>
                <a:latin typeface="宋体" pitchFamily="2" charset="-122"/>
                <a:ea typeface="宋体" pitchFamily="2" charset="-122"/>
              </a:rPr>
              <a:t>图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</a:rPr>
              <a:t>CFG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，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</a:rPr>
              <a:t>Control-Flow Graph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）</a:t>
            </a:r>
            <a:endParaRPr lang="zh-CN" altLang="en-US" sz="2000" b="1" dirty="0">
              <a:solidFill>
                <a:srgbClr val="800080"/>
              </a:solidFill>
              <a:latin typeface="宋体" pitchFamily="2" charset="-122"/>
              <a:ea typeface="宋体" pitchFamily="2" charset="-122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buFont typeface="Symbol" pitchFamily="18" charset="2"/>
              <a:buNone/>
            </a:pP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   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流图以</a:t>
            </a:r>
            <a:r>
              <a:rPr lang="zh-CN" altLang="en-US" sz="2000" b="1" dirty="0">
                <a:solidFill>
                  <a:srgbClr val="C00000"/>
                </a:solidFill>
                <a:latin typeface="宋体" pitchFamily="2" charset="-122"/>
                <a:ea typeface="宋体" pitchFamily="2" charset="-122"/>
              </a:rPr>
              <a:t>基本块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集为</a:t>
            </a:r>
            <a:r>
              <a:rPr lang="zh-CN" altLang="en-US" sz="2000" b="1" dirty="0">
                <a:solidFill>
                  <a:srgbClr val="C00000"/>
                </a:solidFill>
                <a:latin typeface="宋体" pitchFamily="2" charset="-122"/>
                <a:ea typeface="宋体" pitchFamily="2" charset="-122"/>
              </a:rPr>
              <a:t>结点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集；</a:t>
            </a:r>
            <a:r>
              <a:rPr lang="zh-CN" altLang="en-US" sz="2000" b="1" dirty="0">
                <a:solidFill>
                  <a:srgbClr val="C00000"/>
                </a:solidFill>
                <a:latin typeface="宋体" pitchFamily="2" charset="-122"/>
                <a:ea typeface="宋体" pitchFamily="2" charset="-122"/>
              </a:rPr>
              <a:t>第一个结点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为含有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程序第一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条语句的基本块；从基本块 </a:t>
            </a:r>
            <a:r>
              <a:rPr lang="en-US" altLang="zh-CN" sz="2000" b="1" i="1" dirty="0" err="1">
                <a:latin typeface="宋体" pitchFamily="2" charset="-122"/>
                <a:ea typeface="宋体" pitchFamily="2" charset="-122"/>
              </a:rPr>
              <a:t>i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到基本块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</a:rPr>
              <a:t>j 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之间存在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有向边，当且仅当</a:t>
            </a:r>
            <a:endParaRPr kumimoji="0" lang="zh-CN" altLang="en-US" sz="2000" b="1" dirty="0">
              <a:latin typeface="宋体" pitchFamily="2" charset="-122"/>
              <a:ea typeface="宋体" pitchFamily="2" charset="-122"/>
            </a:endParaRPr>
          </a:p>
          <a:p>
            <a:pPr lvl="1" algn="l">
              <a:lnSpc>
                <a:spcPct val="150000"/>
              </a:lnSpc>
              <a:spcBef>
                <a:spcPts val="1200"/>
              </a:spcBef>
              <a:buClr>
                <a:srgbClr val="800080"/>
              </a:buClr>
              <a:buFontTx/>
              <a:buChar char="•"/>
            </a:pP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基本块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</a:rPr>
              <a:t>j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在程序的位置紧跟在 </a:t>
            </a:r>
            <a:r>
              <a:rPr lang="en-US" altLang="zh-CN" sz="2000" b="1" i="1" dirty="0" err="1">
                <a:latin typeface="宋体" pitchFamily="2" charset="-122"/>
                <a:ea typeface="宋体" pitchFamily="2" charset="-122"/>
              </a:rPr>
              <a:t>i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后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,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且 </a:t>
            </a:r>
            <a:r>
              <a:rPr lang="en-US" altLang="zh-CN" sz="2000" b="1" i="1" dirty="0" err="1">
                <a:latin typeface="宋体" pitchFamily="2" charset="-122"/>
                <a:ea typeface="宋体" pitchFamily="2" charset="-122"/>
              </a:rPr>
              <a:t>i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的出口语句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不是转移 </a:t>
            </a:r>
            <a:r>
              <a:rPr lang="en-US" altLang="zh-CN" sz="2000" b="1" i="1" dirty="0" smtClean="0">
                <a:latin typeface="宋体" pitchFamily="2" charset="-122"/>
                <a:ea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可为条件转移</a:t>
            </a:r>
            <a:r>
              <a:rPr lang="en-US" altLang="zh-CN" sz="2000" b="1" i="1" dirty="0" smtClean="0">
                <a:latin typeface="宋体" pitchFamily="2" charset="-122"/>
                <a:ea typeface="宋体" pitchFamily="2" charset="-122"/>
              </a:rPr>
              <a:t>)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语句、停语句或者返回语句；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或者</a:t>
            </a:r>
            <a:endParaRPr kumimoji="0" lang="zh-CN" altLang="en-US" sz="2000" b="1" dirty="0">
              <a:latin typeface="宋体" pitchFamily="2" charset="-122"/>
              <a:ea typeface="宋体" pitchFamily="2" charset="-122"/>
            </a:endParaRPr>
          </a:p>
          <a:p>
            <a:pPr lvl="1" algn="l">
              <a:lnSpc>
                <a:spcPct val="150000"/>
              </a:lnSpc>
              <a:spcBef>
                <a:spcPts val="1200"/>
              </a:spcBef>
              <a:buClr>
                <a:srgbClr val="800080"/>
              </a:buClr>
              <a:buFontTx/>
              <a:buChar char="•"/>
            </a:pP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000" b="1" i="1" dirty="0" err="1">
                <a:latin typeface="宋体" pitchFamily="2" charset="-122"/>
                <a:ea typeface="宋体" pitchFamily="2" charset="-122"/>
              </a:rPr>
              <a:t>i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的出口是 </a:t>
            </a:r>
            <a:r>
              <a:rPr lang="en-US" altLang="zh-CN" sz="2000" b="1" i="1" dirty="0" err="1">
                <a:latin typeface="宋体" pitchFamily="2" charset="-122"/>
                <a:ea typeface="宋体" pitchFamily="2" charset="-122"/>
              </a:rPr>
              <a:t>goto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</a:rPr>
              <a:t>(S)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或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</a:rPr>
              <a:t>if </a:t>
            </a:r>
            <a:r>
              <a:rPr lang="en-US" altLang="zh-CN" sz="2000" b="1" i="1" dirty="0" err="1">
                <a:latin typeface="宋体" pitchFamily="2" charset="-122"/>
                <a:ea typeface="宋体" pitchFamily="2" charset="-122"/>
              </a:rPr>
              <a:t>goto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</a:rPr>
              <a:t>(S)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,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而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</a:rPr>
              <a:t>(S)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是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</a:rPr>
              <a:t>j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的入口语句 </a:t>
            </a:r>
          </a:p>
        </p:txBody>
      </p:sp>
      <p:sp>
        <p:nvSpPr>
          <p:cNvPr id="4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629400" y="6172200"/>
            <a:ext cx="2133600" cy="244475"/>
          </a:xfrm>
        </p:spPr>
        <p:txBody>
          <a:bodyPr/>
          <a:lstStyle/>
          <a:p>
            <a:fld id="{EB774D79-D6C1-4F7A-9771-2ED1C8DE996C}" type="slidenum">
              <a:rPr lang="en-US" altLang="zh-CN" sz="2000" smtClean="0"/>
              <a:pPr/>
              <a:t>16</a:t>
            </a:fld>
            <a:endParaRPr lang="en-US" altLang="zh-CN" sz="2000" dirty="0"/>
          </a:p>
        </p:txBody>
      </p:sp>
    </p:spTree>
    <p:extLst>
      <p:ext uri="{BB962C8B-B14F-4D97-AF65-F5344CB8AC3E}">
        <p14:creationId xmlns="" xmlns:p14="http://schemas.microsoft.com/office/powerpoint/2010/main" val="820909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74D79-D6C1-4F7A-9771-2ED1C8DE996C}" type="slidenum">
              <a:rPr lang="en-US" altLang="zh-CN" smtClean="0"/>
              <a:pPr/>
              <a:t>17</a:t>
            </a:fld>
            <a:endParaRPr lang="en-US" altLang="zh-CN"/>
          </a:p>
        </p:txBody>
      </p:sp>
      <p:sp>
        <p:nvSpPr>
          <p:cNvPr id="21" name="Text Box 20"/>
          <p:cNvSpPr txBox="1">
            <a:spLocks noChangeArrowheads="1"/>
          </p:cNvSpPr>
          <p:nvPr/>
        </p:nvSpPr>
        <p:spPr bwMode="auto">
          <a:xfrm>
            <a:off x="381000" y="533400"/>
            <a:ext cx="2819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绘制程序控制流图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:</a:t>
            </a:r>
            <a:endParaRPr lang="zh-CN" altLang="en-US" sz="2000" b="1" dirty="0"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22" name="Picture 4" descr="11_3程序流图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088" y="1238250"/>
            <a:ext cx="7859712" cy="46291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13" name="Text Box 17"/>
          <p:cNvSpPr txBox="1">
            <a:spLocks noChangeArrowheads="1"/>
          </p:cNvSpPr>
          <p:nvPr/>
        </p:nvSpPr>
        <p:spPr bwMode="auto">
          <a:xfrm>
            <a:off x="533400" y="990600"/>
            <a:ext cx="77724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595313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639763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lnSpc>
                <a:spcPct val="120000"/>
              </a:lnSpc>
              <a:spcBef>
                <a:spcPct val="70000"/>
              </a:spcBef>
            </a:pPr>
            <a:r>
              <a:rPr lang="zh-CN" altLang="en-US" sz="2000" b="1" dirty="0"/>
              <a:t>在程序流图</a:t>
            </a:r>
            <a:r>
              <a:rPr lang="en-US" altLang="zh-CN" sz="2000" b="1" dirty="0"/>
              <a:t>G</a:t>
            </a:r>
            <a:r>
              <a:rPr lang="zh-CN" altLang="en-US" sz="2000" b="1" dirty="0"/>
              <a:t>中，对于任意一个结点序列</a:t>
            </a:r>
            <a:r>
              <a:rPr lang="en-US" altLang="zh-CN" sz="2000" b="1" dirty="0"/>
              <a:t>α</a:t>
            </a:r>
            <a:r>
              <a:rPr lang="zh-CN" altLang="en-US" sz="2000" b="1" dirty="0"/>
              <a:t>，如果在结点序列之外存在一个结点指向结点序列中的结点</a:t>
            </a:r>
            <a:r>
              <a:rPr lang="en-US" altLang="zh-CN" sz="2000" b="1" dirty="0"/>
              <a:t>V</a:t>
            </a:r>
            <a:r>
              <a:rPr lang="zh-CN" altLang="en-US" sz="2000" b="1" dirty="0"/>
              <a:t>，或者结点序列中的结点</a:t>
            </a:r>
            <a:r>
              <a:rPr lang="en-US" altLang="zh-CN" sz="2000" b="1" dirty="0"/>
              <a:t>V</a:t>
            </a:r>
            <a:r>
              <a:rPr lang="zh-CN" altLang="en-US" sz="2000" b="1" dirty="0"/>
              <a:t>是程序首结点，则称结点</a:t>
            </a:r>
            <a:r>
              <a:rPr lang="en-US" altLang="zh-CN" sz="2000" b="1" dirty="0"/>
              <a:t>V </a:t>
            </a:r>
            <a:r>
              <a:rPr lang="zh-CN" altLang="en-US" sz="2000" b="1" dirty="0"/>
              <a:t>为结点序列</a:t>
            </a:r>
            <a:r>
              <a:rPr lang="en-US" altLang="zh-CN" sz="2000" b="1" dirty="0"/>
              <a:t>α</a:t>
            </a:r>
            <a:r>
              <a:rPr lang="zh-CN" altLang="en-US" sz="2000" b="1" dirty="0"/>
              <a:t>的</a:t>
            </a:r>
            <a:r>
              <a:rPr lang="zh-CN" altLang="en-US" sz="2000" b="1" dirty="0">
                <a:solidFill>
                  <a:srgbClr val="FF0000"/>
                </a:solidFill>
              </a:rPr>
              <a:t>入口结点</a:t>
            </a:r>
            <a:r>
              <a:rPr lang="zh-CN" altLang="en-US" sz="2000" b="1" dirty="0"/>
              <a:t>。 </a:t>
            </a:r>
          </a:p>
        </p:txBody>
      </p:sp>
      <p:sp>
        <p:nvSpPr>
          <p:cNvPr id="29719" name="Text Box 23"/>
          <p:cNvSpPr txBox="1">
            <a:spLocks noChangeArrowheads="1"/>
          </p:cNvSpPr>
          <p:nvPr/>
        </p:nvSpPr>
        <p:spPr bwMode="auto">
          <a:xfrm>
            <a:off x="533400" y="3048000"/>
            <a:ext cx="4191000" cy="207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76250" indent="-4762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63588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954088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000" b="1" dirty="0"/>
              <a:t>例  在程序流图（右）中，结点序列如下。</a:t>
            </a:r>
          </a:p>
          <a:p>
            <a:pPr algn="l">
              <a:spcBef>
                <a:spcPct val="50000"/>
              </a:spcBef>
            </a:pPr>
            <a:r>
              <a:rPr lang="zh-CN" altLang="en-US" sz="2000" b="1" dirty="0"/>
              <a:t>（</a:t>
            </a:r>
            <a:r>
              <a:rPr lang="en-US" altLang="zh-CN" sz="2000" b="1" dirty="0"/>
              <a:t>1</a:t>
            </a:r>
            <a:r>
              <a:rPr lang="zh-CN" altLang="en-US" sz="2000" b="1" dirty="0"/>
              <a:t>）</a:t>
            </a:r>
            <a:r>
              <a:rPr lang="en-US" altLang="zh-CN" sz="2000" b="1" dirty="0"/>
              <a:t>{2,4,5}</a:t>
            </a:r>
            <a:r>
              <a:rPr lang="zh-CN" altLang="en-US" sz="2000" b="1" dirty="0"/>
              <a:t>入口结点是</a:t>
            </a:r>
            <a:r>
              <a:rPr lang="en-US" altLang="zh-CN" sz="2000" b="1" dirty="0"/>
              <a:t>2,4</a:t>
            </a:r>
          </a:p>
          <a:p>
            <a:pPr algn="l">
              <a:spcBef>
                <a:spcPct val="50000"/>
              </a:spcBef>
            </a:pPr>
            <a:r>
              <a:rPr lang="zh-CN" altLang="en-US" sz="2000" b="1" dirty="0"/>
              <a:t>（</a:t>
            </a:r>
            <a:r>
              <a:rPr lang="en-US" altLang="zh-CN" sz="2000" b="1" dirty="0"/>
              <a:t>2</a:t>
            </a:r>
            <a:r>
              <a:rPr lang="zh-CN" altLang="en-US" sz="2000" b="1" dirty="0"/>
              <a:t>）</a:t>
            </a:r>
            <a:r>
              <a:rPr lang="en-US" altLang="zh-CN" sz="2000" b="1" dirty="0"/>
              <a:t>{4,5,7}</a:t>
            </a:r>
            <a:r>
              <a:rPr lang="zh-CN" altLang="en-US" sz="2000" b="1" dirty="0"/>
              <a:t>入口结点是</a:t>
            </a:r>
            <a:r>
              <a:rPr lang="en-US" altLang="zh-CN" sz="2000" b="1" dirty="0"/>
              <a:t>4,7</a:t>
            </a:r>
          </a:p>
          <a:p>
            <a:pPr algn="l">
              <a:spcBef>
                <a:spcPct val="50000"/>
              </a:spcBef>
            </a:pPr>
            <a:r>
              <a:rPr lang="zh-CN" altLang="en-US" sz="2000" b="1" dirty="0"/>
              <a:t>（</a:t>
            </a:r>
            <a:r>
              <a:rPr lang="en-US" altLang="zh-CN" sz="2000" b="1" dirty="0"/>
              <a:t>3</a:t>
            </a:r>
            <a:r>
              <a:rPr lang="zh-CN" altLang="en-US" sz="2000" b="1" dirty="0"/>
              <a:t>）</a:t>
            </a:r>
            <a:r>
              <a:rPr lang="en-US" altLang="zh-CN" sz="2000" b="1" dirty="0"/>
              <a:t>{1,2,3,5}</a:t>
            </a:r>
            <a:r>
              <a:rPr lang="zh-CN" altLang="en-US" sz="2000" b="1" dirty="0"/>
              <a:t>入口结点是</a:t>
            </a:r>
            <a:r>
              <a:rPr lang="en-US" altLang="zh-CN" sz="2000" b="1" dirty="0"/>
              <a:t>1,2,5</a:t>
            </a:r>
          </a:p>
        </p:txBody>
      </p:sp>
      <p:pic>
        <p:nvPicPr>
          <p:cNvPr id="29720" name="Picture 24" descr="11_3_2程序流图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413" y="2237105"/>
            <a:ext cx="3243262" cy="38131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722" name="Rectangle 26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4876800" cy="533400"/>
          </a:xfrm>
        </p:spPr>
        <p:txBody>
          <a:bodyPr/>
          <a:lstStyle/>
          <a:p>
            <a:r>
              <a:rPr lang="en-US" altLang="zh-CN" sz="2400" b="1" dirty="0" smtClean="0">
                <a:solidFill>
                  <a:srgbClr val="CC0099"/>
                </a:solidFill>
                <a:latin typeface="Times New Roman" pitchFamily="18" charset="0"/>
                <a:ea typeface="黑体" pitchFamily="49" charset="-122"/>
              </a:rPr>
              <a:t>10.1.3</a:t>
            </a:r>
            <a:r>
              <a:rPr lang="zh-CN" altLang="en-US" sz="2400" b="1" dirty="0">
                <a:solidFill>
                  <a:srgbClr val="CC0099"/>
                </a:solidFill>
                <a:latin typeface="Times New Roman" pitchFamily="18" charset="0"/>
                <a:ea typeface="黑体" pitchFamily="49" charset="-122"/>
              </a:rPr>
              <a:t>　循环</a:t>
            </a:r>
          </a:p>
        </p:txBody>
      </p:sp>
      <p:sp>
        <p:nvSpPr>
          <p:cNvPr id="6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629400" y="6172200"/>
            <a:ext cx="2133600" cy="244475"/>
          </a:xfrm>
        </p:spPr>
        <p:txBody>
          <a:bodyPr/>
          <a:lstStyle/>
          <a:p>
            <a:fld id="{EB774D79-D6C1-4F7A-9771-2ED1C8DE996C}" type="slidenum">
              <a:rPr lang="en-US" altLang="zh-CN" sz="2000" smtClean="0"/>
              <a:pPr/>
              <a:t>18</a:t>
            </a:fld>
            <a:endParaRPr lang="en-US" altLang="zh-CN" sz="2000" dirty="0"/>
          </a:p>
        </p:txBody>
      </p:sp>
    </p:spTree>
    <p:extLst>
      <p:ext uri="{BB962C8B-B14F-4D97-AF65-F5344CB8AC3E}">
        <p14:creationId xmlns="" xmlns:p14="http://schemas.microsoft.com/office/powerpoint/2010/main" val="378336718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74D79-D6C1-4F7A-9771-2ED1C8DE996C}" type="slidenum">
              <a:rPr lang="en-US" altLang="zh-CN" smtClean="0"/>
              <a:pPr/>
              <a:t>19</a:t>
            </a:fld>
            <a:endParaRPr lang="en-US" altLang="zh-CN"/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275771" y="533400"/>
            <a:ext cx="7953829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indent="638175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639763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000" b="1" dirty="0" smtClean="0">
                <a:solidFill>
                  <a:srgbClr val="FF0000"/>
                </a:solidFill>
                <a:latin typeface="宋体" pitchFamily="2" charset="-122"/>
              </a:rPr>
              <a:t>循环</a:t>
            </a:r>
            <a:r>
              <a:rPr lang="zh-CN" altLang="en-US" sz="2000" b="1" dirty="0">
                <a:latin typeface="宋体" pitchFamily="2" charset="-122"/>
              </a:rPr>
              <a:t>是在程序流图中，具有下列性质的结点序列：⑴它是强连通子图；⑵它有且仅有一个的入口结点。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457200" y="1889125"/>
            <a:ext cx="4114800" cy="344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1950" indent="-3619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63588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954088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/>
            <a:r>
              <a:rPr lang="zh-CN" altLang="en-US" sz="2000" b="1" dirty="0">
                <a:latin typeface="宋体" pitchFamily="2" charset="-122"/>
              </a:rPr>
              <a:t>例  在程序流图（右）中，结点序列如下。</a:t>
            </a:r>
          </a:p>
          <a:p>
            <a:pPr algn="l"/>
            <a:r>
              <a:rPr lang="zh-CN" altLang="en-US" sz="2000" b="1" dirty="0">
                <a:latin typeface="宋体" pitchFamily="2" charset="-122"/>
              </a:rPr>
              <a:t>  （</a:t>
            </a:r>
            <a:r>
              <a:rPr lang="en-US" altLang="zh-CN" sz="2000" b="1" dirty="0">
                <a:latin typeface="宋体" pitchFamily="2" charset="-122"/>
              </a:rPr>
              <a:t>Ⅰ</a:t>
            </a:r>
            <a:r>
              <a:rPr lang="zh-CN" altLang="en-US" sz="2000" b="1" dirty="0">
                <a:latin typeface="宋体" pitchFamily="2" charset="-122"/>
              </a:rPr>
              <a:t>）循环：</a:t>
            </a:r>
          </a:p>
          <a:p>
            <a:pPr algn="l"/>
            <a:r>
              <a:rPr lang="zh-CN" altLang="en-US" sz="2000" b="1" dirty="0">
                <a:latin typeface="宋体" pitchFamily="2" charset="-122"/>
              </a:rPr>
              <a:t>    </a:t>
            </a:r>
            <a:r>
              <a:rPr lang="en-US" altLang="zh-CN" sz="2000" b="1" dirty="0">
                <a:latin typeface="宋体" pitchFamily="2" charset="-122"/>
              </a:rPr>
              <a:t>{6}</a:t>
            </a:r>
          </a:p>
          <a:p>
            <a:pPr algn="l"/>
            <a:r>
              <a:rPr lang="en-US" altLang="zh-CN" sz="2000" b="1" dirty="0">
                <a:latin typeface="宋体" pitchFamily="2" charset="-122"/>
              </a:rPr>
              <a:t>    {4</a:t>
            </a:r>
            <a:r>
              <a:rPr lang="zh-CN" altLang="en-US" sz="2000" b="1" dirty="0">
                <a:latin typeface="宋体" pitchFamily="2" charset="-122"/>
              </a:rPr>
              <a:t>，</a:t>
            </a:r>
            <a:r>
              <a:rPr lang="en-US" altLang="zh-CN" sz="2000" b="1" dirty="0">
                <a:latin typeface="宋体" pitchFamily="2" charset="-122"/>
              </a:rPr>
              <a:t>5</a:t>
            </a:r>
            <a:r>
              <a:rPr lang="zh-CN" altLang="en-US" sz="2000" b="1" dirty="0">
                <a:latin typeface="宋体" pitchFamily="2" charset="-122"/>
              </a:rPr>
              <a:t>，</a:t>
            </a:r>
            <a:r>
              <a:rPr lang="en-US" altLang="zh-CN" sz="2000" b="1" dirty="0">
                <a:latin typeface="宋体" pitchFamily="2" charset="-122"/>
              </a:rPr>
              <a:t>6</a:t>
            </a:r>
            <a:r>
              <a:rPr lang="zh-CN" altLang="en-US" sz="2000" b="1" dirty="0">
                <a:latin typeface="宋体" pitchFamily="2" charset="-122"/>
              </a:rPr>
              <a:t>，</a:t>
            </a:r>
            <a:r>
              <a:rPr lang="en-US" altLang="zh-CN" sz="2000" b="1" dirty="0">
                <a:latin typeface="宋体" pitchFamily="2" charset="-122"/>
              </a:rPr>
              <a:t>7}</a:t>
            </a:r>
          </a:p>
          <a:p>
            <a:pPr algn="l"/>
            <a:r>
              <a:rPr lang="en-US" altLang="zh-CN" sz="2000" b="1" dirty="0">
                <a:latin typeface="宋体" pitchFamily="2" charset="-122"/>
              </a:rPr>
              <a:t>    {2</a:t>
            </a:r>
            <a:r>
              <a:rPr lang="zh-CN" altLang="en-US" sz="2000" b="1" dirty="0">
                <a:latin typeface="宋体" pitchFamily="2" charset="-122"/>
              </a:rPr>
              <a:t>、</a:t>
            </a:r>
            <a:r>
              <a:rPr lang="en-US" altLang="zh-CN" sz="2000" b="1" dirty="0">
                <a:latin typeface="宋体" pitchFamily="2" charset="-122"/>
              </a:rPr>
              <a:t>3</a:t>
            </a:r>
            <a:r>
              <a:rPr lang="zh-CN" altLang="en-US" sz="2000" b="1" dirty="0">
                <a:latin typeface="宋体" pitchFamily="2" charset="-122"/>
              </a:rPr>
              <a:t>、</a:t>
            </a:r>
            <a:r>
              <a:rPr lang="en-US" altLang="zh-CN" sz="2000" b="1" dirty="0">
                <a:latin typeface="宋体" pitchFamily="2" charset="-122"/>
              </a:rPr>
              <a:t>4</a:t>
            </a:r>
            <a:r>
              <a:rPr lang="zh-CN" altLang="en-US" sz="2000" b="1" dirty="0">
                <a:latin typeface="宋体" pitchFamily="2" charset="-122"/>
              </a:rPr>
              <a:t>、</a:t>
            </a:r>
            <a:r>
              <a:rPr lang="en-US" altLang="zh-CN" sz="2000" b="1" dirty="0">
                <a:latin typeface="宋体" pitchFamily="2" charset="-122"/>
              </a:rPr>
              <a:t>5</a:t>
            </a:r>
            <a:r>
              <a:rPr lang="zh-CN" altLang="en-US" sz="2000" b="1" dirty="0">
                <a:latin typeface="宋体" pitchFamily="2" charset="-122"/>
              </a:rPr>
              <a:t>、</a:t>
            </a:r>
            <a:r>
              <a:rPr lang="en-US" altLang="zh-CN" sz="2000" b="1" dirty="0">
                <a:latin typeface="宋体" pitchFamily="2" charset="-122"/>
              </a:rPr>
              <a:t>6</a:t>
            </a:r>
            <a:r>
              <a:rPr lang="zh-CN" altLang="en-US" sz="2000" b="1" dirty="0">
                <a:latin typeface="宋体" pitchFamily="2" charset="-122"/>
              </a:rPr>
              <a:t>、</a:t>
            </a:r>
            <a:r>
              <a:rPr lang="en-US" altLang="zh-CN" sz="2000" b="1" dirty="0">
                <a:latin typeface="宋体" pitchFamily="2" charset="-122"/>
              </a:rPr>
              <a:t>7}</a:t>
            </a:r>
          </a:p>
          <a:p>
            <a:pPr algn="l"/>
            <a:r>
              <a:rPr lang="en-US" altLang="zh-CN" sz="2000" b="1" dirty="0">
                <a:latin typeface="宋体" pitchFamily="2" charset="-122"/>
              </a:rPr>
              <a:t>  </a:t>
            </a:r>
            <a:r>
              <a:rPr lang="zh-CN" altLang="en-US" sz="2000" b="1" dirty="0">
                <a:latin typeface="宋体" pitchFamily="2" charset="-122"/>
              </a:rPr>
              <a:t>（</a:t>
            </a:r>
            <a:r>
              <a:rPr lang="en-US" altLang="zh-CN" sz="2000" b="1" dirty="0">
                <a:latin typeface="宋体" pitchFamily="2" charset="-122"/>
              </a:rPr>
              <a:t>Ⅱ</a:t>
            </a:r>
            <a:r>
              <a:rPr lang="zh-CN" altLang="en-US" sz="2000" b="1" dirty="0">
                <a:latin typeface="宋体" pitchFamily="2" charset="-122"/>
              </a:rPr>
              <a:t>）非循环： </a:t>
            </a:r>
          </a:p>
          <a:p>
            <a:pPr algn="l"/>
            <a:r>
              <a:rPr lang="zh-CN" altLang="en-US" sz="2000" b="1" dirty="0">
                <a:latin typeface="宋体" pitchFamily="2" charset="-122"/>
              </a:rPr>
              <a:t>    </a:t>
            </a:r>
            <a:r>
              <a:rPr lang="en-US" altLang="zh-CN" sz="2000" b="1" dirty="0">
                <a:latin typeface="宋体" pitchFamily="2" charset="-122"/>
              </a:rPr>
              <a:t>{2</a:t>
            </a:r>
            <a:r>
              <a:rPr lang="zh-CN" altLang="en-US" sz="2000" b="1" dirty="0">
                <a:latin typeface="宋体" pitchFamily="2" charset="-122"/>
              </a:rPr>
              <a:t>，</a:t>
            </a:r>
            <a:r>
              <a:rPr lang="en-US" altLang="zh-CN" sz="2000" b="1" dirty="0">
                <a:latin typeface="宋体" pitchFamily="2" charset="-122"/>
              </a:rPr>
              <a:t>4}    </a:t>
            </a:r>
            <a:r>
              <a:rPr lang="zh-CN" altLang="en-US" sz="2000" b="1" dirty="0">
                <a:latin typeface="宋体" pitchFamily="2" charset="-122"/>
              </a:rPr>
              <a:t>（入口不唯一）</a:t>
            </a:r>
          </a:p>
          <a:p>
            <a:pPr algn="l"/>
            <a:r>
              <a:rPr lang="zh-CN" altLang="en-US" sz="2000" b="1" dirty="0">
                <a:latin typeface="宋体" pitchFamily="2" charset="-122"/>
              </a:rPr>
              <a:t>    </a:t>
            </a:r>
            <a:r>
              <a:rPr lang="en-US" altLang="zh-CN" sz="2000" b="1" dirty="0">
                <a:latin typeface="宋体" pitchFamily="2" charset="-122"/>
              </a:rPr>
              <a:t>{2</a:t>
            </a:r>
            <a:r>
              <a:rPr lang="zh-CN" altLang="en-US" sz="2000" b="1" dirty="0">
                <a:latin typeface="宋体" pitchFamily="2" charset="-122"/>
              </a:rPr>
              <a:t>，</a:t>
            </a:r>
            <a:r>
              <a:rPr lang="en-US" altLang="zh-CN" sz="2000" b="1" dirty="0">
                <a:latin typeface="宋体" pitchFamily="2" charset="-122"/>
              </a:rPr>
              <a:t>3</a:t>
            </a:r>
            <a:r>
              <a:rPr lang="zh-CN" altLang="en-US" sz="2000" b="1" dirty="0">
                <a:latin typeface="宋体" pitchFamily="2" charset="-122"/>
              </a:rPr>
              <a:t>，</a:t>
            </a:r>
            <a:r>
              <a:rPr lang="en-US" altLang="zh-CN" sz="2000" b="1" dirty="0">
                <a:latin typeface="宋体" pitchFamily="2" charset="-122"/>
              </a:rPr>
              <a:t>4} </a:t>
            </a:r>
            <a:r>
              <a:rPr lang="zh-CN" altLang="en-US" sz="2000" b="1" dirty="0">
                <a:latin typeface="宋体" pitchFamily="2" charset="-122"/>
              </a:rPr>
              <a:t>（入口不唯一）</a:t>
            </a:r>
          </a:p>
          <a:p>
            <a:pPr algn="l"/>
            <a:r>
              <a:rPr lang="zh-CN" altLang="en-US" sz="2000" b="1" dirty="0">
                <a:latin typeface="宋体" pitchFamily="2" charset="-122"/>
              </a:rPr>
              <a:t>    </a:t>
            </a:r>
            <a:r>
              <a:rPr lang="en-US" altLang="zh-CN" sz="2000" b="1" dirty="0">
                <a:latin typeface="宋体" pitchFamily="2" charset="-122"/>
              </a:rPr>
              <a:t>{4</a:t>
            </a:r>
            <a:r>
              <a:rPr lang="zh-CN" altLang="en-US" sz="2000" b="1" dirty="0">
                <a:latin typeface="宋体" pitchFamily="2" charset="-122"/>
              </a:rPr>
              <a:t>，</a:t>
            </a:r>
            <a:r>
              <a:rPr lang="en-US" altLang="zh-CN" sz="2000" b="1" dirty="0">
                <a:latin typeface="宋体" pitchFamily="2" charset="-122"/>
              </a:rPr>
              <a:t>6</a:t>
            </a:r>
            <a:r>
              <a:rPr lang="zh-CN" altLang="en-US" sz="2000" b="1" dirty="0">
                <a:latin typeface="宋体" pitchFamily="2" charset="-122"/>
              </a:rPr>
              <a:t>，</a:t>
            </a:r>
            <a:r>
              <a:rPr lang="en-US" altLang="zh-CN" sz="2000" b="1" dirty="0">
                <a:latin typeface="宋体" pitchFamily="2" charset="-122"/>
              </a:rPr>
              <a:t>7} </a:t>
            </a:r>
            <a:r>
              <a:rPr lang="zh-CN" altLang="en-US" sz="2000" b="1" dirty="0">
                <a:latin typeface="宋体" pitchFamily="2" charset="-122"/>
              </a:rPr>
              <a:t>（入口不唯一）</a:t>
            </a:r>
          </a:p>
          <a:p>
            <a:pPr algn="l"/>
            <a:r>
              <a:rPr lang="zh-CN" altLang="en-US" sz="2000" b="1" dirty="0">
                <a:latin typeface="宋体" pitchFamily="2" charset="-122"/>
              </a:rPr>
              <a:t>    </a:t>
            </a:r>
            <a:r>
              <a:rPr lang="en-US" altLang="zh-CN" sz="2000" b="1" dirty="0">
                <a:latin typeface="宋体" pitchFamily="2" charset="-122"/>
              </a:rPr>
              <a:t>{2</a:t>
            </a:r>
            <a:r>
              <a:rPr lang="zh-CN" altLang="en-US" sz="2000" b="1" dirty="0">
                <a:latin typeface="宋体" pitchFamily="2" charset="-122"/>
              </a:rPr>
              <a:t>，</a:t>
            </a:r>
            <a:r>
              <a:rPr lang="en-US" altLang="zh-CN" sz="2000" b="1" dirty="0">
                <a:latin typeface="宋体" pitchFamily="2" charset="-122"/>
              </a:rPr>
              <a:t>4</a:t>
            </a:r>
            <a:r>
              <a:rPr lang="zh-CN" altLang="en-US" sz="2000" b="1" dirty="0">
                <a:latin typeface="宋体" pitchFamily="2" charset="-122"/>
              </a:rPr>
              <a:t>，</a:t>
            </a:r>
            <a:r>
              <a:rPr lang="en-US" altLang="zh-CN" sz="2000" b="1" dirty="0">
                <a:latin typeface="宋体" pitchFamily="2" charset="-122"/>
              </a:rPr>
              <a:t>5} </a:t>
            </a:r>
            <a:r>
              <a:rPr lang="zh-CN" altLang="en-US" sz="2000" b="1" dirty="0">
                <a:latin typeface="宋体" pitchFamily="2" charset="-122"/>
              </a:rPr>
              <a:t>（非强连通子图）</a:t>
            </a:r>
          </a:p>
        </p:txBody>
      </p:sp>
      <p:pic>
        <p:nvPicPr>
          <p:cNvPr id="6" name="Picture 8" descr="11_3_2程序流图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057400"/>
            <a:ext cx="3352800" cy="3962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3390900" y="1447800"/>
            <a:ext cx="1676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b="1" dirty="0">
                <a:solidFill>
                  <a:srgbClr val="800000"/>
                </a:solidFill>
                <a:latin typeface="黑体" pitchFamily="49" charset="-122"/>
                <a:ea typeface="黑体" pitchFamily="49" charset="-122"/>
              </a:rPr>
              <a:t>重点讲解</a:t>
            </a: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2514600" y="2365375"/>
            <a:ext cx="4343400" cy="22529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45000"/>
              </a:lnSpc>
              <a:spcBef>
                <a:spcPct val="75000"/>
              </a:spcBef>
            </a:pPr>
            <a:r>
              <a:rPr lang="en-US" altLang="zh-CN" sz="2400" b="1" dirty="0" smtClean="0">
                <a:latin typeface="宋体" pitchFamily="2" charset="-122"/>
                <a:ea typeface="宋体" pitchFamily="2" charset="-122"/>
                <a:hlinkClick r:id="rId2" action="ppaction://hlinksldjump"/>
              </a:rPr>
              <a:t>10.1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  <a:hlinkClick r:id="rId2" action="ppaction://hlinksldjump"/>
              </a:rPr>
              <a:t>　优化技术介绍 </a:t>
            </a:r>
            <a:endParaRPr lang="zh-CN" altLang="en-US" sz="2400" b="1" dirty="0">
              <a:latin typeface="宋体" pitchFamily="2" charset="-122"/>
              <a:ea typeface="宋体" pitchFamily="2" charset="-122"/>
            </a:endParaRPr>
          </a:p>
          <a:p>
            <a:pPr algn="l">
              <a:lnSpc>
                <a:spcPct val="145000"/>
              </a:lnSpc>
              <a:spcBef>
                <a:spcPct val="75000"/>
              </a:spcBef>
            </a:pPr>
            <a:r>
              <a:rPr lang="en-US" altLang="zh-CN" sz="2400" b="1" dirty="0" smtClean="0">
                <a:latin typeface="宋体" pitchFamily="2" charset="-122"/>
                <a:ea typeface="宋体" pitchFamily="2" charset="-122"/>
                <a:hlinkClick r:id="rId3" action="ppaction://hlinksldjump"/>
              </a:rPr>
              <a:t>10.2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  <a:hlinkClick r:id="rId3" action="ppaction://hlinksldjump"/>
              </a:rPr>
              <a:t>　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  <a:hlinkClick r:id="rId3" action="ppaction://hlinksldjump"/>
              </a:rPr>
              <a:t>优化技术</a:t>
            </a:r>
            <a:endParaRPr lang="zh-CN" altLang="en-US" sz="2400" b="1" dirty="0">
              <a:latin typeface="宋体" pitchFamily="2" charset="-122"/>
              <a:ea typeface="宋体" pitchFamily="2" charset="-122"/>
            </a:endParaRPr>
          </a:p>
          <a:p>
            <a:pPr algn="l">
              <a:lnSpc>
                <a:spcPct val="145000"/>
              </a:lnSpc>
              <a:spcBef>
                <a:spcPct val="75000"/>
              </a:spcBef>
            </a:pPr>
            <a:r>
              <a:rPr lang="en-US" altLang="zh-CN" sz="2400" b="1" dirty="0" smtClean="0">
                <a:latin typeface="宋体" pitchFamily="2" charset="-122"/>
                <a:ea typeface="宋体" pitchFamily="2" charset="-122"/>
                <a:hlinkClick r:id="rId4" action="ppaction://hlinksldjump"/>
              </a:rPr>
              <a:t>10.3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  <a:hlinkClick r:id="rId4" action="ppaction://hlinksldjump"/>
              </a:rPr>
              <a:t>　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  <a:hlinkClick r:id="rId4" action="ppaction://hlinksldjump"/>
              </a:rPr>
              <a:t>目标代码生成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  <a:hlinkClick r:id="rId4" action="ppaction://hlinksldjump"/>
              </a:rPr>
              <a:t>技术</a:t>
            </a:r>
            <a:endParaRPr lang="zh-CN" altLang="en-US" sz="24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629400" y="6172200"/>
            <a:ext cx="2133600" cy="244475"/>
          </a:xfrm>
        </p:spPr>
        <p:txBody>
          <a:bodyPr/>
          <a:lstStyle/>
          <a:p>
            <a:fld id="{EB774D79-D6C1-4F7A-9771-2ED1C8DE996C}" type="slidenum">
              <a:rPr lang="en-US" altLang="zh-CN" sz="2000" smtClean="0"/>
              <a:pPr/>
              <a:t>2</a:t>
            </a:fld>
            <a:endParaRPr lang="en-US" altLang="zh-CN" sz="2000" dirty="0"/>
          </a:p>
        </p:txBody>
      </p:sp>
    </p:spTree>
    <p:extLst>
      <p:ext uri="{BB962C8B-B14F-4D97-AF65-F5344CB8AC3E}">
        <p14:creationId xmlns="" xmlns:p14="http://schemas.microsoft.com/office/powerpoint/2010/main" val="67894781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609600" y="953693"/>
            <a:ext cx="7696200" cy="1249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584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85788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lang="zh-CN" altLang="en-US" sz="2000" b="1" dirty="0"/>
              <a:t>在程序流图中，查找循环方法是基于流图中回边的。回边是以必经结点为前置的概念。下面引入必经结点和必经结点集概念以及必经结点集的计算方法。 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685800" y="2293543"/>
            <a:ext cx="7624763" cy="2092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584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85788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lnSpc>
                <a:spcPct val="130000"/>
              </a:lnSpc>
            </a:pPr>
            <a:r>
              <a:rPr lang="zh-CN" altLang="en-US" sz="2000" b="1" dirty="0" smtClean="0"/>
              <a:t>在</a:t>
            </a:r>
            <a:r>
              <a:rPr lang="zh-CN" altLang="en-US" sz="2000" b="1" dirty="0"/>
              <a:t>流图中，对任意两个结点</a:t>
            </a:r>
            <a:r>
              <a:rPr lang="en-US" altLang="zh-CN" sz="2000" b="1" dirty="0"/>
              <a:t>m</a:t>
            </a:r>
            <a:r>
              <a:rPr lang="zh-CN" altLang="en-US" sz="2000" b="1" dirty="0"/>
              <a:t>和</a:t>
            </a:r>
            <a:r>
              <a:rPr lang="en-US" altLang="zh-CN" sz="2000" b="1" dirty="0"/>
              <a:t>n</a:t>
            </a:r>
            <a:r>
              <a:rPr lang="zh-CN" altLang="en-US" sz="2000" b="1" dirty="0"/>
              <a:t>，如果从首结点出发到达结点</a:t>
            </a:r>
            <a:r>
              <a:rPr lang="en-US" altLang="zh-CN" sz="2000" b="1" dirty="0"/>
              <a:t>n</a:t>
            </a:r>
            <a:r>
              <a:rPr lang="zh-CN" altLang="en-US" sz="2000" b="1" dirty="0"/>
              <a:t>的任一通路，都要经过结点</a:t>
            </a:r>
            <a:r>
              <a:rPr lang="en-US" altLang="zh-CN" sz="2000" b="1" dirty="0"/>
              <a:t>m</a:t>
            </a:r>
            <a:r>
              <a:rPr lang="zh-CN" altLang="en-US" sz="2000" b="1" dirty="0"/>
              <a:t>，则称结点</a:t>
            </a:r>
            <a:r>
              <a:rPr lang="en-US" altLang="zh-CN" sz="2000" b="1" dirty="0"/>
              <a:t>m</a:t>
            </a:r>
            <a:r>
              <a:rPr lang="zh-CN" altLang="en-US" sz="2000" b="1" dirty="0"/>
              <a:t>是结点</a:t>
            </a:r>
            <a:r>
              <a:rPr lang="en-US" altLang="zh-CN" sz="2000" b="1" dirty="0"/>
              <a:t>n</a:t>
            </a:r>
            <a:r>
              <a:rPr lang="zh-CN" altLang="en-US" sz="2000" b="1" dirty="0"/>
              <a:t>的</a:t>
            </a:r>
            <a:r>
              <a:rPr lang="zh-CN" altLang="en-US" sz="2000" b="1" dirty="0">
                <a:solidFill>
                  <a:srgbClr val="FF0000"/>
                </a:solidFill>
              </a:rPr>
              <a:t>必经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结点</a:t>
            </a:r>
            <a:r>
              <a:rPr lang="zh-CN" altLang="en-US" sz="2000" b="1" dirty="0" smtClean="0"/>
              <a:t>或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支撑结点</a:t>
            </a:r>
            <a:r>
              <a:rPr lang="zh-CN" altLang="en-US" sz="2000" b="1" dirty="0" smtClean="0"/>
              <a:t>，</a:t>
            </a:r>
            <a:r>
              <a:rPr lang="zh-CN" altLang="en-US" sz="2000" b="1" dirty="0"/>
              <a:t>记为</a:t>
            </a:r>
            <a:r>
              <a:rPr lang="en-US" altLang="zh-CN" sz="2000" b="1" dirty="0">
                <a:solidFill>
                  <a:srgbClr val="FF0000"/>
                </a:solidFill>
              </a:rPr>
              <a:t>m DOM n</a:t>
            </a:r>
            <a:r>
              <a:rPr lang="zh-CN" altLang="en-US" sz="2000" b="1" dirty="0"/>
              <a:t>。</a:t>
            </a:r>
          </a:p>
          <a:p>
            <a:pPr algn="l">
              <a:lnSpc>
                <a:spcPct val="130000"/>
              </a:lnSpc>
            </a:pPr>
            <a:r>
              <a:rPr lang="zh-CN" altLang="en-US" sz="2000" b="1" dirty="0"/>
              <a:t>流图中结点</a:t>
            </a:r>
            <a:r>
              <a:rPr lang="en-US" altLang="zh-CN" sz="2000" b="1" dirty="0"/>
              <a:t>n</a:t>
            </a:r>
            <a:r>
              <a:rPr lang="zh-CN" altLang="en-US" sz="2000" b="1" dirty="0"/>
              <a:t>的所有必经结点集合，称为结点</a:t>
            </a:r>
            <a:r>
              <a:rPr lang="en-US" altLang="zh-CN" sz="2000" b="1" dirty="0"/>
              <a:t>n</a:t>
            </a:r>
            <a:r>
              <a:rPr lang="zh-CN" altLang="en-US" sz="2000" b="1" dirty="0"/>
              <a:t>的</a:t>
            </a:r>
            <a:r>
              <a:rPr lang="zh-CN" altLang="en-US" sz="2000" b="1" dirty="0">
                <a:solidFill>
                  <a:srgbClr val="FF0000"/>
                </a:solidFill>
              </a:rPr>
              <a:t>必经结点集</a:t>
            </a:r>
            <a:r>
              <a:rPr lang="zh-CN" altLang="en-US" sz="2000" b="1" dirty="0"/>
              <a:t>，记为</a:t>
            </a:r>
            <a:r>
              <a:rPr lang="en-US" altLang="zh-CN" sz="2000" b="1" dirty="0">
                <a:solidFill>
                  <a:srgbClr val="FF0000"/>
                </a:solidFill>
              </a:rPr>
              <a:t>D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</a:rPr>
              <a:t>(</a:t>
            </a:r>
            <a:r>
              <a:rPr lang="en-US" altLang="zh-CN" sz="2000" b="1" dirty="0">
                <a:solidFill>
                  <a:srgbClr val="FF0000"/>
                </a:solidFill>
              </a:rPr>
              <a:t>n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</a:rPr>
              <a:t>)</a:t>
            </a:r>
            <a:r>
              <a:rPr lang="zh-CN" altLang="en-US" sz="2000" b="1" dirty="0"/>
              <a:t>。 </a:t>
            </a:r>
          </a:p>
        </p:txBody>
      </p:sp>
      <p:grpSp>
        <p:nvGrpSpPr>
          <p:cNvPr id="9" name="Group 38"/>
          <p:cNvGrpSpPr>
            <a:grpSpLocks/>
          </p:cNvGrpSpPr>
          <p:nvPr/>
        </p:nvGrpSpPr>
        <p:grpSpPr bwMode="auto">
          <a:xfrm>
            <a:off x="1676400" y="4724400"/>
            <a:ext cx="6629400" cy="1143000"/>
            <a:chOff x="864" y="2592"/>
            <a:chExt cx="4176" cy="720"/>
          </a:xfrm>
        </p:grpSpPr>
        <p:sp>
          <p:nvSpPr>
            <p:cNvPr id="10" name="Rectangle 37"/>
            <p:cNvSpPr>
              <a:spLocks noChangeArrowheads="1"/>
            </p:cNvSpPr>
            <p:nvPr/>
          </p:nvSpPr>
          <p:spPr bwMode="auto">
            <a:xfrm>
              <a:off x="864" y="2592"/>
              <a:ext cx="4176" cy="72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1" name="Group 36"/>
            <p:cNvGrpSpPr>
              <a:grpSpLocks/>
            </p:cNvGrpSpPr>
            <p:nvPr/>
          </p:nvGrpSpPr>
          <p:grpSpPr bwMode="auto">
            <a:xfrm>
              <a:off x="958" y="2689"/>
              <a:ext cx="3976" cy="569"/>
              <a:chOff x="958" y="2545"/>
              <a:chExt cx="3976" cy="569"/>
            </a:xfrm>
          </p:grpSpPr>
          <p:sp>
            <p:nvSpPr>
              <p:cNvPr id="12" name="Oval 7"/>
              <p:cNvSpPr>
                <a:spLocks noChangeArrowheads="1"/>
              </p:cNvSpPr>
              <p:nvPr/>
            </p:nvSpPr>
            <p:spPr bwMode="auto">
              <a:xfrm>
                <a:off x="4454" y="2599"/>
                <a:ext cx="480" cy="45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" name="Text Box 8"/>
              <p:cNvSpPr txBox="1">
                <a:spLocks noChangeArrowheads="1"/>
              </p:cNvSpPr>
              <p:nvPr/>
            </p:nvSpPr>
            <p:spPr bwMode="auto">
              <a:xfrm>
                <a:off x="4477" y="2592"/>
                <a:ext cx="44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b="1">
                    <a:latin typeface="Times New Roman" pitchFamily="18" charset="0"/>
                  </a:rPr>
                  <a:t>n</a:t>
                </a:r>
                <a:endParaRPr lang="en-US" altLang="zh-CN" b="1" baseline="-10000">
                  <a:latin typeface="Times New Roman" pitchFamily="18" charset="0"/>
                </a:endParaRPr>
              </a:p>
            </p:txBody>
          </p:sp>
          <p:sp>
            <p:nvSpPr>
              <p:cNvPr id="14" name="Oval 9"/>
              <p:cNvSpPr>
                <a:spLocks noChangeArrowheads="1"/>
              </p:cNvSpPr>
              <p:nvPr/>
            </p:nvSpPr>
            <p:spPr bwMode="auto">
              <a:xfrm>
                <a:off x="2688" y="2606"/>
                <a:ext cx="480" cy="45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" name="Text Box 10"/>
              <p:cNvSpPr txBox="1">
                <a:spLocks noChangeArrowheads="1"/>
              </p:cNvSpPr>
              <p:nvPr/>
            </p:nvSpPr>
            <p:spPr bwMode="auto">
              <a:xfrm>
                <a:off x="2704" y="2599"/>
                <a:ext cx="44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b="1">
                    <a:solidFill>
                      <a:schemeClr val="hlink"/>
                    </a:solidFill>
                    <a:latin typeface="Times New Roman" pitchFamily="18" charset="0"/>
                  </a:rPr>
                  <a:t>m</a:t>
                </a:r>
              </a:p>
            </p:txBody>
          </p:sp>
          <p:sp>
            <p:nvSpPr>
              <p:cNvPr id="16" name="Oval 11"/>
              <p:cNvSpPr>
                <a:spLocks noChangeArrowheads="1"/>
              </p:cNvSpPr>
              <p:nvPr/>
            </p:nvSpPr>
            <p:spPr bwMode="auto">
              <a:xfrm>
                <a:off x="958" y="2605"/>
                <a:ext cx="480" cy="45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" name="Text Box 12"/>
              <p:cNvSpPr txBox="1">
                <a:spLocks noChangeArrowheads="1"/>
              </p:cNvSpPr>
              <p:nvPr/>
            </p:nvSpPr>
            <p:spPr bwMode="auto">
              <a:xfrm>
                <a:off x="1023" y="2591"/>
                <a:ext cx="44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latin typeface="Times New Roman" pitchFamily="18" charset="0"/>
                  </a:rPr>
                  <a:t>n</a:t>
                </a:r>
                <a:r>
                  <a:rPr lang="en-US" altLang="zh-CN" b="1" baseline="-10000"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18" name="Arc 14"/>
              <p:cNvSpPr>
                <a:spLocks/>
              </p:cNvSpPr>
              <p:nvPr/>
            </p:nvSpPr>
            <p:spPr bwMode="auto">
              <a:xfrm flipV="1">
                <a:off x="1365" y="2613"/>
                <a:ext cx="307" cy="96"/>
              </a:xfrm>
              <a:custGeom>
                <a:avLst/>
                <a:gdLst>
                  <a:gd name="G0" fmla="+- 20366 0 0"/>
                  <a:gd name="G1" fmla="+- 0 0 0"/>
                  <a:gd name="G2" fmla="+- 21600 0 0"/>
                  <a:gd name="T0" fmla="*/ 23028 w 23028"/>
                  <a:gd name="T1" fmla="*/ 21435 h 21600"/>
                  <a:gd name="T2" fmla="*/ 0 w 23028"/>
                  <a:gd name="T3" fmla="*/ 7196 h 21600"/>
                  <a:gd name="T4" fmla="*/ 20366 w 23028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028" h="21600" fill="none" extrusionOk="0">
                    <a:moveTo>
                      <a:pt x="23028" y="21435"/>
                    </a:moveTo>
                    <a:cubicBezTo>
                      <a:pt x="22144" y="21545"/>
                      <a:pt x="21255" y="21599"/>
                      <a:pt x="20366" y="21600"/>
                    </a:cubicBezTo>
                    <a:cubicBezTo>
                      <a:pt x="11210" y="21600"/>
                      <a:pt x="3049" y="15828"/>
                      <a:pt x="-1" y="7196"/>
                    </a:cubicBezTo>
                  </a:path>
                  <a:path w="23028" h="21600" stroke="0" extrusionOk="0">
                    <a:moveTo>
                      <a:pt x="23028" y="21435"/>
                    </a:moveTo>
                    <a:cubicBezTo>
                      <a:pt x="22144" y="21545"/>
                      <a:pt x="21255" y="21599"/>
                      <a:pt x="20366" y="21600"/>
                    </a:cubicBezTo>
                    <a:cubicBezTo>
                      <a:pt x="11210" y="21600"/>
                      <a:pt x="3049" y="15828"/>
                      <a:pt x="-1" y="7196"/>
                    </a:cubicBezTo>
                    <a:lnTo>
                      <a:pt x="20366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miter lim="800000"/>
                <a:headEnd type="triangle" w="med" len="med"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10800000" wrap="none" anchor="ctr"/>
              <a:lstStyle/>
              <a:p>
                <a:pPr algn="ctr"/>
                <a:endParaRPr lang="zh-CN" altLang="zh-CN" b="1">
                  <a:latin typeface="Times New Roman" pitchFamily="18" charset="0"/>
                </a:endParaRPr>
              </a:p>
            </p:txBody>
          </p:sp>
          <p:sp>
            <p:nvSpPr>
              <p:cNvPr id="19" name="Arc 15"/>
              <p:cNvSpPr>
                <a:spLocks/>
              </p:cNvSpPr>
              <p:nvPr/>
            </p:nvSpPr>
            <p:spPr bwMode="auto">
              <a:xfrm>
                <a:off x="1363" y="2990"/>
                <a:ext cx="307" cy="96"/>
              </a:xfrm>
              <a:custGeom>
                <a:avLst/>
                <a:gdLst>
                  <a:gd name="G0" fmla="+- 20366 0 0"/>
                  <a:gd name="G1" fmla="+- 0 0 0"/>
                  <a:gd name="G2" fmla="+- 21600 0 0"/>
                  <a:gd name="T0" fmla="*/ 23028 w 23028"/>
                  <a:gd name="T1" fmla="*/ 21435 h 21600"/>
                  <a:gd name="T2" fmla="*/ 0 w 23028"/>
                  <a:gd name="T3" fmla="*/ 7196 h 21600"/>
                  <a:gd name="T4" fmla="*/ 20366 w 23028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028" h="21600" fill="none" extrusionOk="0">
                    <a:moveTo>
                      <a:pt x="23028" y="21435"/>
                    </a:moveTo>
                    <a:cubicBezTo>
                      <a:pt x="22144" y="21545"/>
                      <a:pt x="21255" y="21599"/>
                      <a:pt x="20366" y="21600"/>
                    </a:cubicBezTo>
                    <a:cubicBezTo>
                      <a:pt x="11210" y="21600"/>
                      <a:pt x="3049" y="15828"/>
                      <a:pt x="-1" y="7196"/>
                    </a:cubicBezTo>
                  </a:path>
                  <a:path w="23028" h="21600" stroke="0" extrusionOk="0">
                    <a:moveTo>
                      <a:pt x="23028" y="21435"/>
                    </a:moveTo>
                    <a:cubicBezTo>
                      <a:pt x="22144" y="21545"/>
                      <a:pt x="21255" y="21599"/>
                      <a:pt x="20366" y="21600"/>
                    </a:cubicBezTo>
                    <a:cubicBezTo>
                      <a:pt x="11210" y="21600"/>
                      <a:pt x="3049" y="15828"/>
                      <a:pt x="-1" y="7196"/>
                    </a:cubicBezTo>
                    <a:lnTo>
                      <a:pt x="20366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miter lim="800000"/>
                <a:headEnd type="triangle" w="med" len="med"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" name="Text Box 16"/>
              <p:cNvSpPr txBox="1">
                <a:spLocks noChangeArrowheads="1"/>
              </p:cNvSpPr>
              <p:nvPr/>
            </p:nvSpPr>
            <p:spPr bwMode="auto">
              <a:xfrm>
                <a:off x="1440" y="2640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latin typeface="Times New Roman" pitchFamily="18" charset="0"/>
                  </a:rPr>
                  <a:t>…</a:t>
                </a:r>
              </a:p>
            </p:txBody>
          </p:sp>
          <p:sp>
            <p:nvSpPr>
              <p:cNvPr id="21" name="Arc 25"/>
              <p:cNvSpPr>
                <a:spLocks/>
              </p:cNvSpPr>
              <p:nvPr/>
            </p:nvSpPr>
            <p:spPr bwMode="auto">
              <a:xfrm flipV="1">
                <a:off x="3114" y="2627"/>
                <a:ext cx="307" cy="96"/>
              </a:xfrm>
              <a:custGeom>
                <a:avLst/>
                <a:gdLst>
                  <a:gd name="G0" fmla="+- 20366 0 0"/>
                  <a:gd name="G1" fmla="+- 0 0 0"/>
                  <a:gd name="G2" fmla="+- 21600 0 0"/>
                  <a:gd name="T0" fmla="*/ 23028 w 23028"/>
                  <a:gd name="T1" fmla="*/ 21435 h 21600"/>
                  <a:gd name="T2" fmla="*/ 0 w 23028"/>
                  <a:gd name="T3" fmla="*/ 7196 h 21600"/>
                  <a:gd name="T4" fmla="*/ 20366 w 23028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028" h="21600" fill="none" extrusionOk="0">
                    <a:moveTo>
                      <a:pt x="23028" y="21435"/>
                    </a:moveTo>
                    <a:cubicBezTo>
                      <a:pt x="22144" y="21545"/>
                      <a:pt x="21255" y="21599"/>
                      <a:pt x="20366" y="21600"/>
                    </a:cubicBezTo>
                    <a:cubicBezTo>
                      <a:pt x="11210" y="21600"/>
                      <a:pt x="3049" y="15828"/>
                      <a:pt x="-1" y="7196"/>
                    </a:cubicBezTo>
                  </a:path>
                  <a:path w="23028" h="21600" stroke="0" extrusionOk="0">
                    <a:moveTo>
                      <a:pt x="23028" y="21435"/>
                    </a:moveTo>
                    <a:cubicBezTo>
                      <a:pt x="22144" y="21545"/>
                      <a:pt x="21255" y="21599"/>
                      <a:pt x="20366" y="21600"/>
                    </a:cubicBezTo>
                    <a:cubicBezTo>
                      <a:pt x="11210" y="21600"/>
                      <a:pt x="3049" y="15828"/>
                      <a:pt x="-1" y="7196"/>
                    </a:cubicBezTo>
                    <a:lnTo>
                      <a:pt x="20366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miter lim="800000"/>
                <a:headEnd type="triangle" w="med" len="med"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10800000" wrap="none" anchor="ctr"/>
              <a:lstStyle/>
              <a:p>
                <a:pPr algn="ctr"/>
                <a:endParaRPr lang="zh-CN" altLang="zh-CN" b="1">
                  <a:latin typeface="Times New Roman" pitchFamily="18" charset="0"/>
                </a:endParaRPr>
              </a:p>
            </p:txBody>
          </p:sp>
          <p:sp>
            <p:nvSpPr>
              <p:cNvPr id="22" name="Arc 26"/>
              <p:cNvSpPr>
                <a:spLocks/>
              </p:cNvSpPr>
              <p:nvPr/>
            </p:nvSpPr>
            <p:spPr bwMode="auto">
              <a:xfrm>
                <a:off x="3098" y="2976"/>
                <a:ext cx="307" cy="96"/>
              </a:xfrm>
              <a:custGeom>
                <a:avLst/>
                <a:gdLst>
                  <a:gd name="G0" fmla="+- 20366 0 0"/>
                  <a:gd name="G1" fmla="+- 0 0 0"/>
                  <a:gd name="G2" fmla="+- 21600 0 0"/>
                  <a:gd name="T0" fmla="*/ 23028 w 23028"/>
                  <a:gd name="T1" fmla="*/ 21435 h 21600"/>
                  <a:gd name="T2" fmla="*/ 0 w 23028"/>
                  <a:gd name="T3" fmla="*/ 7196 h 21600"/>
                  <a:gd name="T4" fmla="*/ 20366 w 23028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028" h="21600" fill="none" extrusionOk="0">
                    <a:moveTo>
                      <a:pt x="23028" y="21435"/>
                    </a:moveTo>
                    <a:cubicBezTo>
                      <a:pt x="22144" y="21545"/>
                      <a:pt x="21255" y="21599"/>
                      <a:pt x="20366" y="21600"/>
                    </a:cubicBezTo>
                    <a:cubicBezTo>
                      <a:pt x="11210" y="21600"/>
                      <a:pt x="3049" y="15828"/>
                      <a:pt x="-1" y="7196"/>
                    </a:cubicBezTo>
                  </a:path>
                  <a:path w="23028" h="21600" stroke="0" extrusionOk="0">
                    <a:moveTo>
                      <a:pt x="23028" y="21435"/>
                    </a:moveTo>
                    <a:cubicBezTo>
                      <a:pt x="22144" y="21545"/>
                      <a:pt x="21255" y="21599"/>
                      <a:pt x="20366" y="21600"/>
                    </a:cubicBezTo>
                    <a:cubicBezTo>
                      <a:pt x="11210" y="21600"/>
                      <a:pt x="3049" y="15828"/>
                      <a:pt x="-1" y="7196"/>
                    </a:cubicBezTo>
                    <a:lnTo>
                      <a:pt x="20366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miter lim="800000"/>
                <a:headEnd type="triangle" w="med" len="med"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" name="Text Box 27"/>
              <p:cNvSpPr txBox="1">
                <a:spLocks noChangeArrowheads="1"/>
              </p:cNvSpPr>
              <p:nvPr/>
            </p:nvSpPr>
            <p:spPr bwMode="auto">
              <a:xfrm>
                <a:off x="3182" y="2654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latin typeface="Times New Roman" pitchFamily="18" charset="0"/>
                  </a:rPr>
                  <a:t>…</a:t>
                </a:r>
              </a:p>
            </p:txBody>
          </p:sp>
          <p:sp>
            <p:nvSpPr>
              <p:cNvPr id="24" name="Arc 28"/>
              <p:cNvSpPr>
                <a:spLocks/>
              </p:cNvSpPr>
              <p:nvPr/>
            </p:nvSpPr>
            <p:spPr bwMode="auto">
              <a:xfrm flipH="1">
                <a:off x="2400" y="2934"/>
                <a:ext cx="308" cy="138"/>
              </a:xfrm>
              <a:custGeom>
                <a:avLst/>
                <a:gdLst>
                  <a:gd name="G0" fmla="+- 20366 0 0"/>
                  <a:gd name="G1" fmla="+- 0 0 0"/>
                  <a:gd name="G2" fmla="+- 21600 0 0"/>
                  <a:gd name="T0" fmla="*/ 23028 w 23028"/>
                  <a:gd name="T1" fmla="*/ 21435 h 21600"/>
                  <a:gd name="T2" fmla="*/ 0 w 23028"/>
                  <a:gd name="T3" fmla="*/ 7196 h 21600"/>
                  <a:gd name="T4" fmla="*/ 20366 w 23028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028" h="21600" fill="none" extrusionOk="0">
                    <a:moveTo>
                      <a:pt x="23028" y="21435"/>
                    </a:moveTo>
                    <a:cubicBezTo>
                      <a:pt x="22144" y="21545"/>
                      <a:pt x="21255" y="21599"/>
                      <a:pt x="20366" y="21600"/>
                    </a:cubicBezTo>
                    <a:cubicBezTo>
                      <a:pt x="11210" y="21600"/>
                      <a:pt x="3049" y="15828"/>
                      <a:pt x="-1" y="7196"/>
                    </a:cubicBezTo>
                  </a:path>
                  <a:path w="23028" h="21600" stroke="0" extrusionOk="0">
                    <a:moveTo>
                      <a:pt x="23028" y="21435"/>
                    </a:moveTo>
                    <a:cubicBezTo>
                      <a:pt x="22144" y="21545"/>
                      <a:pt x="21255" y="21599"/>
                      <a:pt x="20366" y="21600"/>
                    </a:cubicBezTo>
                    <a:cubicBezTo>
                      <a:pt x="11210" y="21600"/>
                      <a:pt x="3049" y="15828"/>
                      <a:pt x="-1" y="7196"/>
                    </a:cubicBezTo>
                    <a:lnTo>
                      <a:pt x="20366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 b="1">
                  <a:latin typeface="Times New Roman" pitchFamily="18" charset="0"/>
                </a:endParaRPr>
              </a:p>
            </p:txBody>
          </p:sp>
          <p:sp>
            <p:nvSpPr>
              <p:cNvPr id="25" name="Arc 29"/>
              <p:cNvSpPr>
                <a:spLocks/>
              </p:cNvSpPr>
              <p:nvPr/>
            </p:nvSpPr>
            <p:spPr bwMode="auto">
              <a:xfrm flipH="1" flipV="1">
                <a:off x="2400" y="2620"/>
                <a:ext cx="307" cy="144"/>
              </a:xfrm>
              <a:custGeom>
                <a:avLst/>
                <a:gdLst>
                  <a:gd name="G0" fmla="+- 20366 0 0"/>
                  <a:gd name="G1" fmla="+- 0 0 0"/>
                  <a:gd name="G2" fmla="+- 21600 0 0"/>
                  <a:gd name="T0" fmla="*/ 23028 w 23028"/>
                  <a:gd name="T1" fmla="*/ 21435 h 21600"/>
                  <a:gd name="T2" fmla="*/ 0 w 23028"/>
                  <a:gd name="T3" fmla="*/ 7196 h 21600"/>
                  <a:gd name="T4" fmla="*/ 20366 w 23028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028" h="21600" fill="none" extrusionOk="0">
                    <a:moveTo>
                      <a:pt x="23028" y="21435"/>
                    </a:moveTo>
                    <a:cubicBezTo>
                      <a:pt x="22144" y="21545"/>
                      <a:pt x="21255" y="21599"/>
                      <a:pt x="20366" y="21600"/>
                    </a:cubicBezTo>
                    <a:cubicBezTo>
                      <a:pt x="11210" y="21600"/>
                      <a:pt x="3049" y="15828"/>
                      <a:pt x="-1" y="7196"/>
                    </a:cubicBezTo>
                  </a:path>
                  <a:path w="23028" h="21600" stroke="0" extrusionOk="0">
                    <a:moveTo>
                      <a:pt x="23028" y="21435"/>
                    </a:moveTo>
                    <a:cubicBezTo>
                      <a:pt x="22144" y="21545"/>
                      <a:pt x="21255" y="21599"/>
                      <a:pt x="20366" y="21600"/>
                    </a:cubicBezTo>
                    <a:cubicBezTo>
                      <a:pt x="11210" y="21600"/>
                      <a:pt x="3049" y="15828"/>
                      <a:pt x="-1" y="7196"/>
                    </a:cubicBezTo>
                    <a:lnTo>
                      <a:pt x="20366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" name="Text Box 30"/>
              <p:cNvSpPr txBox="1">
                <a:spLocks noChangeArrowheads="1"/>
              </p:cNvSpPr>
              <p:nvPr/>
            </p:nvSpPr>
            <p:spPr bwMode="auto">
              <a:xfrm flipV="1">
                <a:off x="2400" y="2736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latin typeface="Times New Roman" pitchFamily="18" charset="0"/>
                  </a:rPr>
                  <a:t>…</a:t>
                </a:r>
              </a:p>
            </p:txBody>
          </p:sp>
          <p:sp>
            <p:nvSpPr>
              <p:cNvPr id="27" name="Arc 31"/>
              <p:cNvSpPr>
                <a:spLocks/>
              </p:cNvSpPr>
              <p:nvPr/>
            </p:nvSpPr>
            <p:spPr bwMode="auto">
              <a:xfrm flipH="1">
                <a:off x="4161" y="2899"/>
                <a:ext cx="308" cy="138"/>
              </a:xfrm>
              <a:custGeom>
                <a:avLst/>
                <a:gdLst>
                  <a:gd name="G0" fmla="+- 20366 0 0"/>
                  <a:gd name="G1" fmla="+- 0 0 0"/>
                  <a:gd name="G2" fmla="+- 21600 0 0"/>
                  <a:gd name="T0" fmla="*/ 23028 w 23028"/>
                  <a:gd name="T1" fmla="*/ 21435 h 21600"/>
                  <a:gd name="T2" fmla="*/ 0 w 23028"/>
                  <a:gd name="T3" fmla="*/ 7196 h 21600"/>
                  <a:gd name="T4" fmla="*/ 20366 w 23028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028" h="21600" fill="none" extrusionOk="0">
                    <a:moveTo>
                      <a:pt x="23028" y="21435"/>
                    </a:moveTo>
                    <a:cubicBezTo>
                      <a:pt x="22144" y="21545"/>
                      <a:pt x="21255" y="21599"/>
                      <a:pt x="20366" y="21600"/>
                    </a:cubicBezTo>
                    <a:cubicBezTo>
                      <a:pt x="11210" y="21600"/>
                      <a:pt x="3049" y="15828"/>
                      <a:pt x="-1" y="7196"/>
                    </a:cubicBezTo>
                  </a:path>
                  <a:path w="23028" h="21600" stroke="0" extrusionOk="0">
                    <a:moveTo>
                      <a:pt x="23028" y="21435"/>
                    </a:moveTo>
                    <a:cubicBezTo>
                      <a:pt x="22144" y="21545"/>
                      <a:pt x="21255" y="21599"/>
                      <a:pt x="20366" y="21600"/>
                    </a:cubicBezTo>
                    <a:cubicBezTo>
                      <a:pt x="11210" y="21600"/>
                      <a:pt x="3049" y="15828"/>
                      <a:pt x="-1" y="7196"/>
                    </a:cubicBezTo>
                    <a:lnTo>
                      <a:pt x="20366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 b="1">
                  <a:latin typeface="Times New Roman" pitchFamily="18" charset="0"/>
                </a:endParaRPr>
              </a:p>
            </p:txBody>
          </p:sp>
          <p:sp>
            <p:nvSpPr>
              <p:cNvPr id="28" name="Arc 32"/>
              <p:cNvSpPr>
                <a:spLocks/>
              </p:cNvSpPr>
              <p:nvPr/>
            </p:nvSpPr>
            <p:spPr bwMode="auto">
              <a:xfrm flipH="1" flipV="1">
                <a:off x="4161" y="2557"/>
                <a:ext cx="307" cy="144"/>
              </a:xfrm>
              <a:custGeom>
                <a:avLst/>
                <a:gdLst>
                  <a:gd name="G0" fmla="+- 20366 0 0"/>
                  <a:gd name="G1" fmla="+- 0 0 0"/>
                  <a:gd name="G2" fmla="+- 21600 0 0"/>
                  <a:gd name="T0" fmla="*/ 23028 w 23028"/>
                  <a:gd name="T1" fmla="*/ 21435 h 21600"/>
                  <a:gd name="T2" fmla="*/ 0 w 23028"/>
                  <a:gd name="T3" fmla="*/ 7196 h 21600"/>
                  <a:gd name="T4" fmla="*/ 20366 w 23028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028" h="21600" fill="none" extrusionOk="0">
                    <a:moveTo>
                      <a:pt x="23028" y="21435"/>
                    </a:moveTo>
                    <a:cubicBezTo>
                      <a:pt x="22144" y="21545"/>
                      <a:pt x="21255" y="21599"/>
                      <a:pt x="20366" y="21600"/>
                    </a:cubicBezTo>
                    <a:cubicBezTo>
                      <a:pt x="11210" y="21600"/>
                      <a:pt x="3049" y="15828"/>
                      <a:pt x="-1" y="7196"/>
                    </a:cubicBezTo>
                  </a:path>
                  <a:path w="23028" h="21600" stroke="0" extrusionOk="0">
                    <a:moveTo>
                      <a:pt x="23028" y="21435"/>
                    </a:moveTo>
                    <a:cubicBezTo>
                      <a:pt x="22144" y="21545"/>
                      <a:pt x="21255" y="21599"/>
                      <a:pt x="20366" y="21600"/>
                    </a:cubicBezTo>
                    <a:cubicBezTo>
                      <a:pt x="11210" y="21600"/>
                      <a:pt x="3049" y="15828"/>
                      <a:pt x="-1" y="7196"/>
                    </a:cubicBezTo>
                    <a:lnTo>
                      <a:pt x="20366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" name="Text Box 33"/>
              <p:cNvSpPr txBox="1">
                <a:spLocks noChangeArrowheads="1"/>
              </p:cNvSpPr>
              <p:nvPr/>
            </p:nvSpPr>
            <p:spPr bwMode="auto">
              <a:xfrm flipV="1">
                <a:off x="4161" y="2701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latin typeface="Times New Roman" pitchFamily="18" charset="0"/>
                  </a:rPr>
                  <a:t>…</a:t>
                </a:r>
              </a:p>
            </p:txBody>
          </p:sp>
          <p:sp>
            <p:nvSpPr>
              <p:cNvPr id="30" name="AutoShape 34"/>
              <p:cNvSpPr>
                <a:spLocks noChangeArrowheads="1"/>
              </p:cNvSpPr>
              <p:nvPr/>
            </p:nvSpPr>
            <p:spPr bwMode="auto">
              <a:xfrm>
                <a:off x="1680" y="2559"/>
                <a:ext cx="720" cy="555"/>
              </a:xfrm>
              <a:prstGeom prst="cloudCallout">
                <a:avLst>
                  <a:gd name="adj1" fmla="val -34028"/>
                  <a:gd name="adj2" fmla="val 28917"/>
                </a:avLst>
              </a:prstGeom>
              <a:noFill/>
              <a:ln w="25400">
                <a:solidFill>
                  <a:schemeClr val="tx1"/>
                </a:solidFill>
                <a:prstDash val="sysDot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endParaRPr lang="zh-CN" altLang="zh-CN" b="1">
                  <a:latin typeface="Times New Roman" pitchFamily="18" charset="0"/>
                </a:endParaRPr>
              </a:p>
            </p:txBody>
          </p:sp>
          <p:sp>
            <p:nvSpPr>
              <p:cNvPr id="31" name="AutoShape 35"/>
              <p:cNvSpPr>
                <a:spLocks noChangeArrowheads="1"/>
              </p:cNvSpPr>
              <p:nvPr/>
            </p:nvSpPr>
            <p:spPr bwMode="auto">
              <a:xfrm>
                <a:off x="3470" y="2545"/>
                <a:ext cx="720" cy="548"/>
              </a:xfrm>
              <a:prstGeom prst="cloudCallout">
                <a:avLst>
                  <a:gd name="adj1" fmla="val -34028"/>
                  <a:gd name="adj2" fmla="val 28648"/>
                </a:avLst>
              </a:prstGeom>
              <a:noFill/>
              <a:ln w="25400">
                <a:solidFill>
                  <a:schemeClr val="tx1"/>
                </a:solidFill>
                <a:prstDash val="sysDot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endParaRPr lang="zh-CN" altLang="zh-CN" b="1">
                  <a:latin typeface="Times New Roman" pitchFamily="18" charset="0"/>
                </a:endParaRPr>
              </a:p>
            </p:txBody>
          </p:sp>
        </p:grpSp>
      </p:grpSp>
      <p:sp>
        <p:nvSpPr>
          <p:cNvPr id="32" name="Rectangle 39"/>
          <p:cNvSpPr txBox="1">
            <a:spLocks noChangeArrowheads="1"/>
          </p:cNvSpPr>
          <p:nvPr/>
        </p:nvSpPr>
        <p:spPr>
          <a:xfrm>
            <a:off x="609600" y="533400"/>
            <a:ext cx="7793038" cy="685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+mj-cs"/>
              </a:rPr>
              <a:t>循环查找：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rgbClr val="CC0099"/>
              </a:solidFill>
              <a:effectLst/>
              <a:uLnTx/>
              <a:uFillTx/>
              <a:latin typeface="Times New Roman" pitchFamily="18" charset="0"/>
              <a:ea typeface="黑体" pitchFamily="49" charset="-122"/>
              <a:cs typeface="+mj-cs"/>
            </a:endParaRPr>
          </a:p>
        </p:txBody>
      </p:sp>
      <p:sp>
        <p:nvSpPr>
          <p:cNvPr id="33" name="Arc 41"/>
          <p:cNvSpPr>
            <a:spLocks/>
          </p:cNvSpPr>
          <p:nvPr/>
        </p:nvSpPr>
        <p:spPr bwMode="auto">
          <a:xfrm rot="-150331">
            <a:off x="3697094" y="3326155"/>
            <a:ext cx="1178965" cy="1832652"/>
          </a:xfrm>
          <a:custGeom>
            <a:avLst/>
            <a:gdLst>
              <a:gd name="G0" fmla="+- 5613 0 0"/>
              <a:gd name="G1" fmla="+- 21600 0 0"/>
              <a:gd name="G2" fmla="+- 21600 0 0"/>
              <a:gd name="T0" fmla="*/ 0 w 27213"/>
              <a:gd name="T1" fmla="*/ 742 h 21600"/>
              <a:gd name="T2" fmla="*/ 27213 w 27213"/>
              <a:gd name="T3" fmla="*/ 21600 h 21600"/>
              <a:gd name="T4" fmla="*/ 5613 w 27213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7213" h="21600" fill="none" extrusionOk="0">
                <a:moveTo>
                  <a:pt x="0" y="742"/>
                </a:moveTo>
                <a:cubicBezTo>
                  <a:pt x="1830" y="249"/>
                  <a:pt x="3717" y="-1"/>
                  <a:pt x="5613" y="0"/>
                </a:cubicBezTo>
                <a:cubicBezTo>
                  <a:pt x="17542" y="0"/>
                  <a:pt x="27213" y="9670"/>
                  <a:pt x="27213" y="21600"/>
                </a:cubicBezTo>
              </a:path>
              <a:path w="27213" h="21600" stroke="0" extrusionOk="0">
                <a:moveTo>
                  <a:pt x="0" y="742"/>
                </a:moveTo>
                <a:cubicBezTo>
                  <a:pt x="1830" y="249"/>
                  <a:pt x="3717" y="-1"/>
                  <a:pt x="5613" y="0"/>
                </a:cubicBezTo>
                <a:cubicBezTo>
                  <a:pt x="17542" y="0"/>
                  <a:pt x="27213" y="9670"/>
                  <a:pt x="27213" y="21600"/>
                </a:cubicBezTo>
                <a:lnTo>
                  <a:pt x="5613" y="21600"/>
                </a:lnTo>
                <a:close/>
              </a:path>
            </a:pathLst>
          </a:custGeom>
          <a:noFill/>
          <a:ln w="19050">
            <a:solidFill>
              <a:srgbClr val="000080"/>
            </a:solidFill>
            <a:prstDash val="sysDot"/>
            <a:miter lim="800000"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629400" y="6477000"/>
            <a:ext cx="2133600" cy="244475"/>
          </a:xfrm>
        </p:spPr>
        <p:txBody>
          <a:bodyPr/>
          <a:lstStyle/>
          <a:p>
            <a:fld id="{EB774D79-D6C1-4F7A-9771-2ED1C8DE996C}" type="slidenum">
              <a:rPr lang="en-US" altLang="zh-CN" smtClean="0"/>
              <a:pPr/>
              <a:t>20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 Box 2"/>
          <p:cNvSpPr txBox="1">
            <a:spLocks noChangeArrowheads="1"/>
          </p:cNvSpPr>
          <p:nvPr/>
        </p:nvSpPr>
        <p:spPr bwMode="auto">
          <a:xfrm>
            <a:off x="693738" y="609600"/>
            <a:ext cx="8077200" cy="897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  <a:spcBef>
                <a:spcPct val="20000"/>
              </a:spcBef>
            </a:pPr>
            <a:r>
              <a:rPr lang="zh-CN" altLang="en-US" sz="2000" b="1" dirty="0">
                <a:solidFill>
                  <a:srgbClr val="800000"/>
                </a:solidFill>
                <a:latin typeface="宋体" pitchFamily="2" charset="-122"/>
                <a:ea typeface="宋体" pitchFamily="2" charset="-122"/>
              </a:rPr>
              <a:t>计算所有结点</a:t>
            </a:r>
            <a:r>
              <a:rPr lang="en-US" altLang="zh-CN" sz="2000" b="1" dirty="0">
                <a:solidFill>
                  <a:srgbClr val="800000"/>
                </a:solidFill>
                <a:latin typeface="宋体" pitchFamily="2" charset="-122"/>
                <a:ea typeface="宋体" pitchFamily="2" charset="-122"/>
              </a:rPr>
              <a:t>n</a:t>
            </a:r>
            <a:r>
              <a:rPr lang="zh-CN" altLang="en-US" sz="2000" b="1" dirty="0">
                <a:solidFill>
                  <a:srgbClr val="800000"/>
                </a:solidFill>
                <a:latin typeface="宋体" pitchFamily="2" charset="-122"/>
                <a:ea typeface="宋体" pitchFamily="2" charset="-122"/>
              </a:rPr>
              <a:t>的必经结点集</a:t>
            </a:r>
            <a:r>
              <a:rPr lang="en-US" altLang="zh-CN" sz="2000" b="1" dirty="0">
                <a:solidFill>
                  <a:srgbClr val="800000"/>
                </a:solidFill>
                <a:latin typeface="宋体" pitchFamily="2" charset="-122"/>
                <a:ea typeface="宋体" pitchFamily="2" charset="-122"/>
              </a:rPr>
              <a:t>D</a:t>
            </a:r>
            <a:r>
              <a:rPr lang="zh-CN" altLang="en-US" sz="2000" b="1" dirty="0">
                <a:solidFill>
                  <a:srgbClr val="800000"/>
                </a:solidFill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sz="2000" b="1" dirty="0">
                <a:solidFill>
                  <a:srgbClr val="800000"/>
                </a:solidFill>
                <a:latin typeface="宋体" pitchFamily="2" charset="-122"/>
                <a:ea typeface="宋体" pitchFamily="2" charset="-122"/>
              </a:rPr>
              <a:t>n</a:t>
            </a:r>
            <a:r>
              <a:rPr lang="zh-CN" altLang="en-US" sz="2000" b="1" dirty="0">
                <a:solidFill>
                  <a:srgbClr val="800000"/>
                </a:solidFill>
                <a:latin typeface="宋体" pitchFamily="2" charset="-122"/>
                <a:ea typeface="宋体" pitchFamily="2" charset="-122"/>
              </a:rPr>
              <a:t>）之算法</a:t>
            </a:r>
          </a:p>
          <a:p>
            <a:pPr algn="l">
              <a:lnSpc>
                <a:spcPct val="130000"/>
              </a:lnSpc>
              <a:spcBef>
                <a:spcPct val="20000"/>
              </a:spcBef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（流图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G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＝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(N,E,n</a:t>
            </a:r>
            <a:r>
              <a:rPr lang="en-US" altLang="zh-CN" sz="2000" b="1" baseline="-20000" dirty="0">
                <a:latin typeface="宋体" pitchFamily="2" charset="-122"/>
                <a:ea typeface="宋体" pitchFamily="2" charset="-122"/>
              </a:rPr>
              <a:t>0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)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、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P(n)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为结点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n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的所有前驱结点集 ） </a:t>
            </a:r>
          </a:p>
        </p:txBody>
      </p:sp>
      <p:sp>
        <p:nvSpPr>
          <p:cNvPr id="35" name="Text Box 4"/>
          <p:cNvSpPr txBox="1">
            <a:spLocks noChangeArrowheads="1"/>
          </p:cNvSpPr>
          <p:nvPr/>
        </p:nvSpPr>
        <p:spPr bwMode="auto">
          <a:xfrm>
            <a:off x="762000" y="1720850"/>
            <a:ext cx="7847013" cy="2400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  <a:spcBef>
                <a:spcPct val="20000"/>
              </a:spcBef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1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）置初值：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D(n</a:t>
            </a:r>
            <a:r>
              <a:rPr lang="en-US" altLang="zh-CN" sz="2000" b="1" baseline="-30000" dirty="0">
                <a:latin typeface="宋体" pitchFamily="2" charset="-122"/>
                <a:ea typeface="宋体" pitchFamily="2" charset="-122"/>
              </a:rPr>
              <a:t>0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)←{n</a:t>
            </a:r>
            <a:r>
              <a:rPr lang="en-US" altLang="zh-CN" sz="2000" b="1" baseline="-30000" dirty="0">
                <a:latin typeface="宋体" pitchFamily="2" charset="-122"/>
                <a:ea typeface="宋体" pitchFamily="2" charset="-122"/>
              </a:rPr>
              <a:t>0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}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；对于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n∈(N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－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{ n</a:t>
            </a:r>
            <a:r>
              <a:rPr lang="en-US" altLang="zh-CN" sz="2000" b="1" baseline="-30000" dirty="0">
                <a:latin typeface="宋体" pitchFamily="2" charset="-122"/>
                <a:ea typeface="宋体" pitchFamily="2" charset="-122"/>
              </a:rPr>
              <a:t>0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})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，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D(n)←N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；</a:t>
            </a:r>
          </a:p>
          <a:p>
            <a:pPr algn="l">
              <a:lnSpc>
                <a:spcPct val="150000"/>
              </a:lnSpc>
              <a:spcBef>
                <a:spcPct val="20000"/>
              </a:spcBef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2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）对于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n∈(N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－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{n</a:t>
            </a:r>
            <a:r>
              <a:rPr lang="en-US" altLang="zh-CN" sz="2000" b="1" baseline="-30000" dirty="0">
                <a:latin typeface="宋体" pitchFamily="2" charset="-122"/>
                <a:ea typeface="宋体" pitchFamily="2" charset="-122"/>
              </a:rPr>
              <a:t>0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})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，做下列计算：</a:t>
            </a:r>
          </a:p>
          <a:p>
            <a:pPr algn="l">
              <a:lnSpc>
                <a:spcPct val="130000"/>
              </a:lnSpc>
              <a:spcBef>
                <a:spcPct val="20000"/>
              </a:spcBef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      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2.1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）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NEW_D←{n}∪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（   ∩  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D(p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)|         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）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；</a:t>
            </a:r>
          </a:p>
          <a:p>
            <a:pPr algn="l">
              <a:lnSpc>
                <a:spcPct val="130000"/>
              </a:lnSpc>
              <a:spcBef>
                <a:spcPct val="20000"/>
              </a:spcBef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　    （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2.2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）如果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NEW_D≠D(n)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，则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D(n)←NEW_D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；</a:t>
            </a:r>
          </a:p>
          <a:p>
            <a:pPr algn="l">
              <a:lnSpc>
                <a:spcPct val="130000"/>
              </a:lnSpc>
              <a:spcBef>
                <a:spcPct val="20000"/>
              </a:spcBef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3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）重复⑵，直到所有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D(n)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不再变化为止。</a:t>
            </a:r>
          </a:p>
        </p:txBody>
      </p:sp>
      <p:sp>
        <p:nvSpPr>
          <p:cNvPr id="36" name="Text Box 5"/>
          <p:cNvSpPr txBox="1">
            <a:spLocks noChangeArrowheads="1"/>
          </p:cNvSpPr>
          <p:nvPr/>
        </p:nvSpPr>
        <p:spPr bwMode="auto">
          <a:xfrm>
            <a:off x="5994400" y="2743200"/>
            <a:ext cx="13208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b="1" dirty="0" err="1">
                <a:latin typeface="宋体" pitchFamily="2" charset="-122"/>
                <a:ea typeface="宋体" pitchFamily="2" charset="-122"/>
              </a:rPr>
              <a:t>p∈P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(n)</a:t>
            </a:r>
          </a:p>
        </p:txBody>
      </p:sp>
      <p:sp>
        <p:nvSpPr>
          <p:cNvPr id="37" name="Text Box 6"/>
          <p:cNvSpPr txBox="1">
            <a:spLocks noChangeArrowheads="1"/>
          </p:cNvSpPr>
          <p:nvPr/>
        </p:nvSpPr>
        <p:spPr bwMode="auto">
          <a:xfrm>
            <a:off x="990600" y="4341813"/>
            <a:ext cx="7239000" cy="1144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595313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6286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lnSpc>
                <a:spcPct val="115000"/>
              </a:lnSpc>
              <a:spcBef>
                <a:spcPct val="65000"/>
              </a:spcBef>
            </a:pPr>
            <a:r>
              <a:rPr lang="zh-CN" altLang="en-US" sz="2000" b="1" dirty="0">
                <a:solidFill>
                  <a:srgbClr val="FF3300"/>
                </a:solidFill>
                <a:latin typeface="方正舒体" pitchFamily="2" charset="-122"/>
                <a:ea typeface="方正舒体" pitchFamily="2" charset="-122"/>
              </a:rPr>
              <a:t>在流图中，如果</a:t>
            </a:r>
            <a:r>
              <a:rPr lang="en-US" altLang="zh-CN" sz="2000" b="1" dirty="0">
                <a:solidFill>
                  <a:srgbClr val="FF3300"/>
                </a:solidFill>
                <a:latin typeface="方正舒体" pitchFamily="2" charset="-122"/>
                <a:ea typeface="方正舒体" pitchFamily="2" charset="-122"/>
              </a:rPr>
              <a:t>p</a:t>
            </a:r>
            <a:r>
              <a:rPr lang="en-US" altLang="zh-CN" sz="2000" b="1" baseline="-20000" dirty="0">
                <a:solidFill>
                  <a:srgbClr val="FF3300"/>
                </a:solidFill>
                <a:latin typeface="方正舒体" pitchFamily="2" charset="-122"/>
                <a:ea typeface="方正舒体" pitchFamily="2" charset="-122"/>
              </a:rPr>
              <a:t>1</a:t>
            </a:r>
            <a:r>
              <a:rPr lang="zh-CN" altLang="en-US" sz="2000" b="1" dirty="0">
                <a:solidFill>
                  <a:srgbClr val="FF3300"/>
                </a:solidFill>
                <a:latin typeface="方正舒体" pitchFamily="2" charset="-122"/>
                <a:ea typeface="方正舒体" pitchFamily="2" charset="-122"/>
              </a:rPr>
              <a:t>、</a:t>
            </a:r>
            <a:r>
              <a:rPr lang="en-US" altLang="zh-CN" sz="2000" b="1" dirty="0">
                <a:solidFill>
                  <a:srgbClr val="FF3300"/>
                </a:solidFill>
                <a:latin typeface="方正舒体" pitchFamily="2" charset="-122"/>
                <a:ea typeface="方正舒体" pitchFamily="2" charset="-122"/>
              </a:rPr>
              <a:t>p</a:t>
            </a:r>
            <a:r>
              <a:rPr lang="en-US" altLang="zh-CN" sz="2000" b="1" baseline="-20000" dirty="0">
                <a:solidFill>
                  <a:srgbClr val="FF3300"/>
                </a:solidFill>
                <a:latin typeface="方正舒体" pitchFamily="2" charset="-122"/>
                <a:ea typeface="方正舒体" pitchFamily="2" charset="-122"/>
              </a:rPr>
              <a:t>2</a:t>
            </a:r>
            <a:r>
              <a:rPr lang="zh-CN" altLang="en-US" sz="2000" b="1" dirty="0">
                <a:solidFill>
                  <a:srgbClr val="FF3300"/>
                </a:solidFill>
                <a:latin typeface="方正舒体" pitchFamily="2" charset="-122"/>
                <a:ea typeface="方正舒体" pitchFamily="2" charset="-122"/>
              </a:rPr>
              <a:t>、</a:t>
            </a:r>
            <a:r>
              <a:rPr lang="en-US" altLang="zh-CN" sz="2000" b="1" dirty="0">
                <a:solidFill>
                  <a:srgbClr val="FF3300"/>
                </a:solidFill>
                <a:latin typeface="Times New Roman"/>
                <a:ea typeface="方正舒体" pitchFamily="2" charset="-122"/>
              </a:rPr>
              <a:t>…</a:t>
            </a:r>
            <a:r>
              <a:rPr lang="zh-CN" altLang="en-US" sz="2000" b="1" dirty="0">
                <a:solidFill>
                  <a:srgbClr val="FF3300"/>
                </a:solidFill>
                <a:latin typeface="方正舒体" pitchFamily="2" charset="-122"/>
                <a:ea typeface="方正舒体" pitchFamily="2" charset="-122"/>
              </a:rPr>
              <a:t>、</a:t>
            </a:r>
            <a:r>
              <a:rPr lang="en-US" altLang="zh-CN" sz="2000" b="1" dirty="0" err="1">
                <a:solidFill>
                  <a:srgbClr val="FF3300"/>
                </a:solidFill>
                <a:latin typeface="方正舒体" pitchFamily="2" charset="-122"/>
                <a:ea typeface="方正舒体" pitchFamily="2" charset="-122"/>
              </a:rPr>
              <a:t>p</a:t>
            </a:r>
            <a:r>
              <a:rPr lang="en-US" altLang="zh-CN" sz="2000" b="1" baseline="-20000" dirty="0" err="1">
                <a:solidFill>
                  <a:srgbClr val="FF3300"/>
                </a:solidFill>
                <a:latin typeface="方正舒体" pitchFamily="2" charset="-122"/>
                <a:ea typeface="方正舒体" pitchFamily="2" charset="-122"/>
              </a:rPr>
              <a:t>k</a:t>
            </a:r>
            <a:r>
              <a:rPr lang="zh-CN" altLang="en-US" sz="2000" b="1" dirty="0">
                <a:solidFill>
                  <a:srgbClr val="FF3300"/>
                </a:solidFill>
                <a:latin typeface="方正舒体" pitchFamily="2" charset="-122"/>
                <a:ea typeface="方正舒体" pitchFamily="2" charset="-122"/>
              </a:rPr>
              <a:t>是结点</a:t>
            </a:r>
            <a:r>
              <a:rPr lang="en-US" altLang="zh-CN" sz="2000" b="1" dirty="0">
                <a:solidFill>
                  <a:srgbClr val="FF3300"/>
                </a:solidFill>
                <a:latin typeface="方正舒体" pitchFamily="2" charset="-122"/>
                <a:ea typeface="方正舒体" pitchFamily="2" charset="-122"/>
              </a:rPr>
              <a:t>n</a:t>
            </a:r>
            <a:r>
              <a:rPr lang="zh-CN" altLang="en-US" sz="2000" b="1" dirty="0">
                <a:solidFill>
                  <a:srgbClr val="FF3300"/>
                </a:solidFill>
                <a:latin typeface="方正舒体" pitchFamily="2" charset="-122"/>
                <a:ea typeface="方正舒体" pitchFamily="2" charset="-122"/>
              </a:rPr>
              <a:t>的所有前驱，且结点</a:t>
            </a:r>
            <a:r>
              <a:rPr lang="en-US" altLang="zh-CN" sz="2000" b="1" dirty="0" err="1">
                <a:solidFill>
                  <a:srgbClr val="FF3300"/>
                </a:solidFill>
                <a:latin typeface="方正舒体" pitchFamily="2" charset="-122"/>
                <a:ea typeface="方正舒体" pitchFamily="2" charset="-122"/>
              </a:rPr>
              <a:t>d≠n</a:t>
            </a:r>
            <a:r>
              <a:rPr lang="zh-CN" altLang="en-US" sz="2000" b="1" dirty="0">
                <a:solidFill>
                  <a:srgbClr val="FF3300"/>
                </a:solidFill>
                <a:latin typeface="方正舒体" pitchFamily="2" charset="-122"/>
                <a:ea typeface="方正舒体" pitchFamily="2" charset="-122"/>
              </a:rPr>
              <a:t>，则</a:t>
            </a:r>
            <a:r>
              <a:rPr lang="en-US" altLang="zh-CN" sz="2000" b="1" dirty="0">
                <a:solidFill>
                  <a:srgbClr val="FF3300"/>
                </a:solidFill>
                <a:latin typeface="方正舒体" pitchFamily="2" charset="-122"/>
                <a:ea typeface="方正舒体" pitchFamily="2" charset="-122"/>
              </a:rPr>
              <a:t>d DOM n</a:t>
            </a:r>
            <a:r>
              <a:rPr lang="zh-CN" altLang="en-US" sz="2000" b="1" dirty="0">
                <a:solidFill>
                  <a:srgbClr val="FF3300"/>
                </a:solidFill>
                <a:latin typeface="方正舒体" pitchFamily="2" charset="-122"/>
                <a:ea typeface="方正舒体" pitchFamily="2" charset="-122"/>
              </a:rPr>
              <a:t>的充分必要条件是对于任意</a:t>
            </a:r>
            <a:r>
              <a:rPr lang="en-US" altLang="zh-CN" sz="2000" b="1" dirty="0">
                <a:solidFill>
                  <a:srgbClr val="FF3300"/>
                </a:solidFill>
                <a:latin typeface="方正舒体" pitchFamily="2" charset="-122"/>
                <a:ea typeface="方正舒体" pitchFamily="2" charset="-122"/>
              </a:rPr>
              <a:t>p</a:t>
            </a:r>
            <a:r>
              <a:rPr lang="en-US" altLang="zh-CN" sz="2000" b="1" baseline="-30000" dirty="0">
                <a:solidFill>
                  <a:srgbClr val="FF3300"/>
                </a:solidFill>
                <a:latin typeface="方正舒体" pitchFamily="2" charset="-122"/>
                <a:ea typeface="方正舒体" pitchFamily="2" charset="-122"/>
              </a:rPr>
              <a:t>i</a:t>
            </a:r>
            <a:r>
              <a:rPr lang="zh-CN" altLang="en-US" sz="2000" b="1" dirty="0">
                <a:solidFill>
                  <a:srgbClr val="FF3300"/>
                </a:solidFill>
                <a:latin typeface="方正舒体" pitchFamily="2" charset="-122"/>
                <a:ea typeface="方正舒体" pitchFamily="2" charset="-122"/>
              </a:rPr>
              <a:t>（</a:t>
            </a:r>
            <a:r>
              <a:rPr lang="en-US" altLang="zh-CN" sz="2000" b="1" dirty="0">
                <a:solidFill>
                  <a:srgbClr val="FF3300"/>
                </a:solidFill>
                <a:latin typeface="方正舒体" pitchFamily="2" charset="-122"/>
                <a:ea typeface="方正舒体" pitchFamily="2" charset="-122"/>
              </a:rPr>
              <a:t>1≤i≤k</a:t>
            </a:r>
            <a:r>
              <a:rPr lang="zh-CN" altLang="en-US" sz="2000" b="1" dirty="0">
                <a:solidFill>
                  <a:srgbClr val="FF3300"/>
                </a:solidFill>
                <a:latin typeface="方正舒体" pitchFamily="2" charset="-122"/>
                <a:ea typeface="方正舒体" pitchFamily="2" charset="-122"/>
              </a:rPr>
              <a:t>）</a:t>
            </a:r>
            <a:r>
              <a:rPr lang="en-US" altLang="zh-CN" sz="2000" b="1" dirty="0">
                <a:solidFill>
                  <a:srgbClr val="FF3300"/>
                </a:solidFill>
                <a:latin typeface="方正舒体" pitchFamily="2" charset="-122"/>
                <a:ea typeface="方正舒体" pitchFamily="2" charset="-122"/>
              </a:rPr>
              <a:t>,</a:t>
            </a:r>
            <a:r>
              <a:rPr lang="zh-CN" altLang="en-US" sz="2000" b="1" dirty="0">
                <a:solidFill>
                  <a:srgbClr val="FF3300"/>
                </a:solidFill>
                <a:latin typeface="方正舒体" pitchFamily="2" charset="-122"/>
                <a:ea typeface="方正舒体" pitchFamily="2" charset="-122"/>
              </a:rPr>
              <a:t>有</a:t>
            </a:r>
            <a:r>
              <a:rPr lang="en-US" altLang="zh-CN" sz="2000" b="1" dirty="0">
                <a:solidFill>
                  <a:srgbClr val="FF3300"/>
                </a:solidFill>
                <a:latin typeface="方正舒体" pitchFamily="2" charset="-122"/>
                <a:ea typeface="方正舒体" pitchFamily="2" charset="-122"/>
              </a:rPr>
              <a:t>d DOM p</a:t>
            </a:r>
            <a:r>
              <a:rPr lang="en-US" altLang="zh-CN" sz="2000" b="1" baseline="-20000" dirty="0">
                <a:solidFill>
                  <a:srgbClr val="FF3300"/>
                </a:solidFill>
                <a:latin typeface="方正舒体" pitchFamily="2" charset="-122"/>
                <a:ea typeface="方正舒体" pitchFamily="2" charset="-122"/>
              </a:rPr>
              <a:t>i </a:t>
            </a:r>
            <a:r>
              <a:rPr lang="zh-CN" altLang="en-US" sz="2000" b="1" dirty="0">
                <a:solidFill>
                  <a:srgbClr val="FF3300"/>
                </a:solidFill>
                <a:latin typeface="方正舒体" pitchFamily="2" charset="-122"/>
                <a:ea typeface="方正舒体" pitchFamily="2" charset="-122"/>
              </a:rPr>
              <a:t>。</a:t>
            </a:r>
            <a:r>
              <a:rPr lang="zh-CN" altLang="en-US" sz="2000" dirty="0">
                <a:latin typeface="Tahoma" pitchFamily="34" charset="0"/>
              </a:rPr>
              <a:t> </a:t>
            </a:r>
          </a:p>
        </p:txBody>
      </p:sp>
      <p:sp>
        <p:nvSpPr>
          <p:cNvPr id="6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629400" y="6477000"/>
            <a:ext cx="2133600" cy="244475"/>
          </a:xfrm>
        </p:spPr>
        <p:txBody>
          <a:bodyPr/>
          <a:lstStyle/>
          <a:p>
            <a:fld id="{EB774D79-D6C1-4F7A-9771-2ED1C8DE996C}" type="slidenum">
              <a:rPr lang="en-US" altLang="zh-CN" smtClean="0"/>
              <a:pPr/>
              <a:t>21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11_3_2程序流图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371600"/>
            <a:ext cx="3458856" cy="4724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52400" y="609600"/>
            <a:ext cx="63854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11163" indent="-411163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69913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000" b="1">
                <a:latin typeface="宋体" pitchFamily="2" charset="-122"/>
              </a:rPr>
              <a:t>例  右图所示程序流图各结点的</a:t>
            </a:r>
            <a:r>
              <a:rPr lang="en-US" altLang="zh-CN" sz="2000" b="1">
                <a:latin typeface="宋体" pitchFamily="2" charset="-122"/>
              </a:rPr>
              <a:t>D</a:t>
            </a:r>
            <a:r>
              <a:rPr lang="zh-CN" altLang="en-US" sz="2000" b="1">
                <a:latin typeface="宋体" pitchFamily="2" charset="-122"/>
              </a:rPr>
              <a:t>（</a:t>
            </a:r>
            <a:r>
              <a:rPr lang="en-US" altLang="zh-CN" sz="2000" b="1">
                <a:latin typeface="宋体" pitchFamily="2" charset="-122"/>
              </a:rPr>
              <a:t>n</a:t>
            </a:r>
            <a:r>
              <a:rPr lang="zh-CN" altLang="en-US" sz="2000" b="1">
                <a:latin typeface="宋体" pitchFamily="2" charset="-122"/>
              </a:rPr>
              <a:t>），计算如下。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277705" y="1036638"/>
            <a:ext cx="5879095" cy="815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10000"/>
              </a:lnSpc>
              <a:spcBef>
                <a:spcPct val="15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   ⑴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置初值：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D(1)={1}</a:t>
            </a:r>
          </a:p>
          <a:p>
            <a:pPr algn="l">
              <a:lnSpc>
                <a:spcPct val="110000"/>
              </a:lnSpc>
              <a:spcBef>
                <a:spcPct val="15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      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D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( 2 )=D( 3 )=…D( 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7)={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1,2,3,4,5,6,7}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289400" y="1798638"/>
            <a:ext cx="5486400" cy="3508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10000"/>
              </a:lnSpc>
              <a:spcBef>
                <a:spcPct val="15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   ⑵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计算：</a:t>
            </a:r>
          </a:p>
          <a:p>
            <a:pPr algn="l">
              <a:lnSpc>
                <a:spcPct val="110000"/>
              </a:lnSpc>
              <a:spcBef>
                <a:spcPct val="15000"/>
              </a:spcBef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      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D( 2 )={2}∪D( 1 )∩D( 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4)={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1,2}</a:t>
            </a:r>
          </a:p>
          <a:p>
            <a:pPr algn="l">
              <a:lnSpc>
                <a:spcPct val="110000"/>
              </a:lnSpc>
              <a:spcBef>
                <a:spcPct val="15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      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D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( 3 )={3}∪D( 2 )={1,2,3}</a:t>
            </a:r>
          </a:p>
          <a:p>
            <a:pPr algn="l">
              <a:lnSpc>
                <a:spcPct val="110000"/>
              </a:lnSpc>
              <a:spcBef>
                <a:spcPct val="15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      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D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( 4 )={4}∪D( 2 )∩D( 3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）∩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D( 7 )</a:t>
            </a:r>
          </a:p>
          <a:p>
            <a:pPr algn="l">
              <a:lnSpc>
                <a:spcPct val="110000"/>
              </a:lnSpc>
              <a:spcBef>
                <a:spcPct val="15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          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 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={1,2,4}</a:t>
            </a:r>
          </a:p>
          <a:p>
            <a:pPr algn="l">
              <a:lnSpc>
                <a:spcPct val="110000"/>
              </a:lnSpc>
              <a:spcBef>
                <a:spcPct val="15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      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D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( 5 )={5}∪D( 4 )={1,2,4,5}</a:t>
            </a:r>
          </a:p>
          <a:p>
            <a:pPr algn="l">
              <a:lnSpc>
                <a:spcPct val="110000"/>
              </a:lnSpc>
              <a:spcBef>
                <a:spcPct val="15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      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D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( 6 )={6}∪D( 4 )={1,2,4,6}</a:t>
            </a:r>
          </a:p>
          <a:p>
            <a:pPr algn="l">
              <a:lnSpc>
                <a:spcPct val="110000"/>
              </a:lnSpc>
              <a:spcBef>
                <a:spcPct val="15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      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D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( 7 )={7}∪D( 5 )∩D( 6 )</a:t>
            </a:r>
          </a:p>
          <a:p>
            <a:pPr algn="l">
              <a:lnSpc>
                <a:spcPct val="110000"/>
              </a:lnSpc>
              <a:spcBef>
                <a:spcPct val="15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      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     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={1,2,4,7}</a:t>
            </a: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579310" y="5532437"/>
            <a:ext cx="424557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⑶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重复⑵，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D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n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）均不变，结束。</a:t>
            </a:r>
          </a:p>
        </p:txBody>
      </p:sp>
      <p:sp>
        <p:nvSpPr>
          <p:cNvPr id="11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629400" y="6477000"/>
            <a:ext cx="2133600" cy="244475"/>
          </a:xfrm>
        </p:spPr>
        <p:txBody>
          <a:bodyPr/>
          <a:lstStyle/>
          <a:p>
            <a:fld id="{EB774D79-D6C1-4F7A-9771-2ED1C8DE996C}" type="slidenum">
              <a:rPr lang="en-US" altLang="zh-CN" smtClean="0"/>
              <a:pPr/>
              <a:t>22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609600" y="685800"/>
            <a:ext cx="75438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460500" indent="-14605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1716088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906588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2097088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7588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478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198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918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638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indent="0" algn="l">
              <a:lnSpc>
                <a:spcPct val="120000"/>
              </a:lnSpc>
              <a:spcBef>
                <a:spcPct val="70000"/>
              </a:spcBef>
            </a:pPr>
            <a:r>
              <a:rPr lang="zh-CN" altLang="en-US" sz="2000" b="1" dirty="0" smtClean="0">
                <a:latin typeface="宋体" pitchFamily="2" charset="-122"/>
              </a:rPr>
              <a:t>    假设</a:t>
            </a:r>
            <a:r>
              <a:rPr lang="en-US" altLang="zh-CN" sz="2000" b="1" dirty="0" err="1">
                <a:latin typeface="宋体" pitchFamily="2" charset="-122"/>
              </a:rPr>
              <a:t>n→m</a:t>
            </a:r>
            <a:r>
              <a:rPr lang="zh-CN" altLang="en-US" sz="2000" b="1" dirty="0">
                <a:latin typeface="宋体" pitchFamily="2" charset="-122"/>
              </a:rPr>
              <a:t>是流图</a:t>
            </a:r>
            <a:r>
              <a:rPr lang="en-US" altLang="zh-CN" sz="2000" b="1" dirty="0">
                <a:latin typeface="宋体" pitchFamily="2" charset="-122"/>
              </a:rPr>
              <a:t>G</a:t>
            </a:r>
            <a:r>
              <a:rPr lang="zh-CN" altLang="en-US" sz="2000" b="1" dirty="0">
                <a:latin typeface="宋体" pitchFamily="2" charset="-122"/>
              </a:rPr>
              <a:t>的一条边，如果存在</a:t>
            </a:r>
            <a:r>
              <a:rPr lang="en-US" altLang="zh-CN" sz="2000" b="1" dirty="0">
                <a:latin typeface="宋体" pitchFamily="2" charset="-122"/>
              </a:rPr>
              <a:t>m DOM n</a:t>
            </a:r>
            <a:r>
              <a:rPr lang="zh-CN" altLang="en-US" sz="2000" b="1" dirty="0">
                <a:latin typeface="宋体" pitchFamily="2" charset="-122"/>
              </a:rPr>
              <a:t>，则称</a:t>
            </a:r>
            <a:r>
              <a:rPr lang="en-US" altLang="zh-CN" sz="2000" b="1" dirty="0" err="1">
                <a:latin typeface="宋体" pitchFamily="2" charset="-122"/>
              </a:rPr>
              <a:t>n→m</a:t>
            </a:r>
            <a:r>
              <a:rPr lang="zh-CN" altLang="en-US" sz="2000" b="1" dirty="0">
                <a:latin typeface="宋体" pitchFamily="2" charset="-122"/>
              </a:rPr>
              <a:t>是流图</a:t>
            </a:r>
            <a:r>
              <a:rPr lang="en-US" altLang="zh-CN" sz="2000" b="1" dirty="0">
                <a:latin typeface="宋体" pitchFamily="2" charset="-122"/>
              </a:rPr>
              <a:t>G</a:t>
            </a:r>
            <a:r>
              <a:rPr lang="zh-CN" altLang="en-US" sz="2000" b="1" dirty="0">
                <a:latin typeface="宋体" pitchFamily="2" charset="-122"/>
              </a:rPr>
              <a:t>的</a:t>
            </a:r>
            <a:r>
              <a:rPr lang="zh-CN" altLang="en-US" sz="2000" b="1" dirty="0">
                <a:solidFill>
                  <a:srgbClr val="FF0000"/>
                </a:solidFill>
                <a:latin typeface="宋体" pitchFamily="2" charset="-122"/>
              </a:rPr>
              <a:t>回边</a:t>
            </a:r>
            <a:r>
              <a:rPr lang="zh-CN" altLang="en-US" sz="2000" b="1" dirty="0">
                <a:latin typeface="宋体" pitchFamily="2" charset="-122"/>
              </a:rPr>
              <a:t>。 </a:t>
            </a:r>
          </a:p>
        </p:txBody>
      </p:sp>
      <p:pic>
        <p:nvPicPr>
          <p:cNvPr id="14" name="Picture 8" descr="11_3_2程序流图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0950" y="1747838"/>
            <a:ext cx="3352800" cy="37338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 Box 9"/>
          <p:cNvSpPr txBox="1">
            <a:spLocks noChangeArrowheads="1"/>
          </p:cNvSpPr>
          <p:nvPr/>
        </p:nvSpPr>
        <p:spPr bwMode="auto">
          <a:xfrm>
            <a:off x="762000" y="2117725"/>
            <a:ext cx="3810000" cy="1341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  <a:spcBef>
                <a:spcPct val="40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∵  D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7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）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= {1,2,4,7}</a:t>
            </a:r>
          </a:p>
          <a:p>
            <a:pPr algn="l">
              <a:lnSpc>
                <a:spcPct val="110000"/>
              </a:lnSpc>
              <a:spcBef>
                <a:spcPct val="40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∴ 4 DOM 7</a:t>
            </a:r>
          </a:p>
          <a:p>
            <a:pPr algn="l">
              <a:lnSpc>
                <a:spcPct val="110000"/>
              </a:lnSpc>
              <a:spcBef>
                <a:spcPct val="40000"/>
              </a:spcBef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即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7→4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是流图的一个回边。</a:t>
            </a:r>
          </a:p>
        </p:txBody>
      </p:sp>
      <p:sp>
        <p:nvSpPr>
          <p:cNvPr id="16" name="Text Box 10"/>
          <p:cNvSpPr txBox="1">
            <a:spLocks noChangeArrowheads="1"/>
          </p:cNvSpPr>
          <p:nvPr/>
        </p:nvSpPr>
        <p:spPr bwMode="auto">
          <a:xfrm>
            <a:off x="609600" y="1720850"/>
            <a:ext cx="42672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00050" indent="-4000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666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000" b="1">
                <a:latin typeface="宋体" pitchFamily="2" charset="-122"/>
              </a:rPr>
              <a:t>例 右图所示程序流图部分回边如下。</a:t>
            </a:r>
          </a:p>
        </p:txBody>
      </p:sp>
      <p:sp>
        <p:nvSpPr>
          <p:cNvPr id="17" name="Text Box 11"/>
          <p:cNvSpPr txBox="1">
            <a:spLocks noChangeArrowheads="1"/>
          </p:cNvSpPr>
          <p:nvPr/>
        </p:nvSpPr>
        <p:spPr bwMode="auto">
          <a:xfrm>
            <a:off x="762000" y="3413125"/>
            <a:ext cx="3810000" cy="1341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  <a:spcBef>
                <a:spcPct val="40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∵  D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4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）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= {1,2,4}</a:t>
            </a:r>
          </a:p>
          <a:p>
            <a:pPr algn="l">
              <a:lnSpc>
                <a:spcPct val="110000"/>
              </a:lnSpc>
              <a:spcBef>
                <a:spcPct val="40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∴ 2 DOM 4</a:t>
            </a:r>
          </a:p>
          <a:p>
            <a:pPr algn="l">
              <a:lnSpc>
                <a:spcPct val="110000"/>
              </a:lnSpc>
              <a:spcBef>
                <a:spcPct val="40000"/>
              </a:spcBef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即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4→2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是流图的一个回边。</a:t>
            </a:r>
          </a:p>
        </p:txBody>
      </p:sp>
      <p:sp>
        <p:nvSpPr>
          <p:cNvPr id="7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629400" y="6477000"/>
            <a:ext cx="2133600" cy="244475"/>
          </a:xfrm>
        </p:spPr>
        <p:txBody>
          <a:bodyPr/>
          <a:lstStyle/>
          <a:p>
            <a:fld id="{EB774D79-D6C1-4F7A-9771-2ED1C8DE996C}" type="slidenum">
              <a:rPr lang="en-US" altLang="zh-CN" smtClean="0"/>
              <a:pPr/>
              <a:t>23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9" descr="11_3_2程序流图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7150" y="2952061"/>
            <a:ext cx="3352800" cy="302930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914400" y="3848100"/>
            <a:ext cx="3429000" cy="247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5000"/>
              </a:lnSpc>
              <a:spcBef>
                <a:spcPct val="30000"/>
              </a:spcBef>
            </a:pPr>
            <a:r>
              <a:rPr lang="en-US" altLang="zh-CN" sz="2000" b="1" dirty="0">
                <a:latin typeface="+mn-ea"/>
                <a:ea typeface="+mn-ea"/>
              </a:rPr>
              <a:t>⑴ loop={4,7}</a:t>
            </a:r>
            <a:r>
              <a:rPr lang="zh-CN" altLang="en-US" sz="2000" b="1" dirty="0">
                <a:latin typeface="+mn-ea"/>
                <a:ea typeface="+mn-ea"/>
              </a:rPr>
              <a:t>，</a:t>
            </a:r>
            <a:r>
              <a:rPr lang="en-US" altLang="zh-CN" sz="2000" b="1" dirty="0">
                <a:latin typeface="+mn-ea"/>
                <a:ea typeface="+mn-ea"/>
              </a:rPr>
              <a:t>S={7}</a:t>
            </a:r>
          </a:p>
          <a:p>
            <a:pPr algn="l">
              <a:lnSpc>
                <a:spcPct val="105000"/>
              </a:lnSpc>
              <a:spcBef>
                <a:spcPct val="30000"/>
              </a:spcBef>
            </a:pPr>
            <a:r>
              <a:rPr lang="en-US" altLang="zh-CN" sz="2000" b="1" dirty="0">
                <a:latin typeface="+mn-ea"/>
                <a:ea typeface="+mn-ea"/>
              </a:rPr>
              <a:t>⑵ S={5,6}</a:t>
            </a:r>
            <a:r>
              <a:rPr lang="zh-CN" altLang="en-US" sz="2000" b="1" dirty="0">
                <a:latin typeface="+mn-ea"/>
                <a:ea typeface="+mn-ea"/>
              </a:rPr>
              <a:t>－</a:t>
            </a:r>
            <a:r>
              <a:rPr lang="en-US" altLang="zh-CN" sz="2000" b="1" dirty="0">
                <a:latin typeface="+mn-ea"/>
                <a:ea typeface="+mn-ea"/>
              </a:rPr>
              <a:t>loop={5,6}</a:t>
            </a:r>
          </a:p>
          <a:p>
            <a:pPr algn="l">
              <a:lnSpc>
                <a:spcPct val="105000"/>
              </a:lnSpc>
              <a:spcBef>
                <a:spcPct val="30000"/>
              </a:spcBef>
            </a:pPr>
            <a:r>
              <a:rPr lang="en-US" altLang="zh-CN" sz="2000" b="1" dirty="0">
                <a:latin typeface="+mn-ea"/>
                <a:ea typeface="+mn-ea"/>
              </a:rPr>
              <a:t>⑶ loop={4,5,6,7}</a:t>
            </a:r>
          </a:p>
          <a:p>
            <a:pPr algn="l">
              <a:lnSpc>
                <a:spcPct val="105000"/>
              </a:lnSpc>
              <a:spcBef>
                <a:spcPct val="30000"/>
              </a:spcBef>
            </a:pPr>
            <a:r>
              <a:rPr lang="en-US" altLang="zh-CN" sz="2000" b="1" dirty="0">
                <a:latin typeface="+mn-ea"/>
                <a:ea typeface="+mn-ea"/>
              </a:rPr>
              <a:t>⑵ </a:t>
            </a:r>
            <a:r>
              <a:rPr lang="en-US" altLang="zh-CN" sz="2000" b="1">
                <a:latin typeface="+mn-ea"/>
                <a:ea typeface="+mn-ea"/>
              </a:rPr>
              <a:t>S</a:t>
            </a:r>
            <a:r>
              <a:rPr lang="en-US" altLang="zh-CN" sz="2000" b="1" smtClean="0">
                <a:latin typeface="+mn-ea"/>
                <a:ea typeface="+mn-ea"/>
              </a:rPr>
              <a:t>={5,6</a:t>
            </a:r>
            <a:r>
              <a:rPr lang="en-US" altLang="zh-CN" sz="2000" b="1" dirty="0">
                <a:latin typeface="+mn-ea"/>
                <a:ea typeface="+mn-ea"/>
              </a:rPr>
              <a:t>}</a:t>
            </a:r>
            <a:r>
              <a:rPr lang="zh-CN" altLang="en-US" sz="2000" b="1" dirty="0">
                <a:latin typeface="+mn-ea"/>
                <a:ea typeface="+mn-ea"/>
              </a:rPr>
              <a:t>－</a:t>
            </a:r>
            <a:r>
              <a:rPr lang="en-US" altLang="zh-CN" sz="2000" b="1" dirty="0">
                <a:latin typeface="+mn-ea"/>
                <a:ea typeface="+mn-ea"/>
              </a:rPr>
              <a:t>loop={}</a:t>
            </a:r>
          </a:p>
          <a:p>
            <a:pPr algn="l">
              <a:lnSpc>
                <a:spcPct val="105000"/>
              </a:lnSpc>
              <a:spcBef>
                <a:spcPct val="30000"/>
              </a:spcBef>
            </a:pPr>
            <a:r>
              <a:rPr lang="en-US" altLang="zh-CN" sz="2000" b="1" dirty="0">
                <a:latin typeface="+mn-ea"/>
                <a:ea typeface="+mn-ea"/>
              </a:rPr>
              <a:t>⑶ loop={4,5,6,7}</a:t>
            </a:r>
          </a:p>
          <a:p>
            <a:pPr algn="l">
              <a:lnSpc>
                <a:spcPct val="105000"/>
              </a:lnSpc>
              <a:spcBef>
                <a:spcPct val="30000"/>
              </a:spcBef>
            </a:pPr>
            <a:r>
              <a:rPr lang="en-US" altLang="zh-CN" sz="2000" b="1" dirty="0">
                <a:latin typeface="+mn-ea"/>
                <a:ea typeface="+mn-ea"/>
              </a:rPr>
              <a:t>∵ loop</a:t>
            </a:r>
            <a:r>
              <a:rPr lang="zh-CN" altLang="en-US" sz="2000" b="1" dirty="0">
                <a:latin typeface="+mn-ea"/>
                <a:ea typeface="+mn-ea"/>
              </a:rPr>
              <a:t>不变 ∴结束。</a:t>
            </a: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457200" y="517525"/>
            <a:ext cx="800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000" b="1" dirty="0">
                <a:solidFill>
                  <a:srgbClr val="993300"/>
                </a:solidFill>
                <a:latin typeface="+mn-ea"/>
                <a:ea typeface="+mn-ea"/>
              </a:rPr>
              <a:t>循环查找算法</a:t>
            </a:r>
            <a:r>
              <a:rPr lang="zh-CN" altLang="en-US" sz="2000" b="1" dirty="0">
                <a:latin typeface="+mn-ea"/>
                <a:ea typeface="+mn-ea"/>
              </a:rPr>
              <a:t>（</a:t>
            </a:r>
            <a:r>
              <a:rPr lang="en-US" altLang="zh-CN" sz="2000" b="1" dirty="0">
                <a:latin typeface="+mn-ea"/>
                <a:ea typeface="+mn-ea"/>
              </a:rPr>
              <a:t>P(n)</a:t>
            </a:r>
            <a:r>
              <a:rPr lang="zh-CN" altLang="en-US" sz="2000" b="1" dirty="0">
                <a:latin typeface="+mn-ea"/>
                <a:ea typeface="+mn-ea"/>
              </a:rPr>
              <a:t>为结点</a:t>
            </a:r>
            <a:r>
              <a:rPr lang="en-US" altLang="zh-CN" sz="2000" b="1" dirty="0">
                <a:latin typeface="+mn-ea"/>
                <a:ea typeface="+mn-ea"/>
              </a:rPr>
              <a:t>n</a:t>
            </a:r>
            <a:r>
              <a:rPr lang="zh-CN" altLang="en-US" sz="2000" b="1" dirty="0">
                <a:latin typeface="+mn-ea"/>
                <a:ea typeface="+mn-ea"/>
              </a:rPr>
              <a:t>的所有前驱结点集）</a:t>
            </a: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152400" y="914400"/>
            <a:ext cx="807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 dirty="0">
                <a:latin typeface="+mn-ea"/>
                <a:ea typeface="+mn-ea"/>
              </a:rPr>
              <a:t> (</a:t>
            </a:r>
            <a:r>
              <a:rPr lang="zh-CN" altLang="en-US" sz="2000" b="1" dirty="0">
                <a:latin typeface="+mn-ea"/>
                <a:ea typeface="+mn-ea"/>
              </a:rPr>
              <a:t>令流图</a:t>
            </a:r>
            <a:r>
              <a:rPr lang="en-US" altLang="zh-CN" sz="2000" b="1" dirty="0">
                <a:latin typeface="+mn-ea"/>
                <a:ea typeface="+mn-ea"/>
              </a:rPr>
              <a:t>G</a:t>
            </a:r>
            <a:r>
              <a:rPr lang="zh-CN" altLang="en-US" sz="2000" b="1" dirty="0">
                <a:latin typeface="+mn-ea"/>
                <a:ea typeface="+mn-ea"/>
              </a:rPr>
              <a:t>的一条回边</a:t>
            </a:r>
            <a:r>
              <a:rPr lang="en-US" altLang="zh-CN" sz="2000" b="1" dirty="0" err="1">
                <a:latin typeface="+mn-ea"/>
                <a:ea typeface="+mn-ea"/>
              </a:rPr>
              <a:t>n→m</a:t>
            </a:r>
            <a:r>
              <a:rPr lang="zh-CN" altLang="en-US" sz="2000" b="1" dirty="0">
                <a:latin typeface="+mn-ea"/>
                <a:ea typeface="+mn-ea"/>
              </a:rPr>
              <a:t>，求</a:t>
            </a:r>
            <a:r>
              <a:rPr lang="en-US" altLang="zh-CN" sz="2000" b="1" dirty="0">
                <a:latin typeface="+mn-ea"/>
                <a:ea typeface="+mn-ea"/>
              </a:rPr>
              <a:t>m</a:t>
            </a:r>
            <a:r>
              <a:rPr lang="zh-CN" altLang="en-US" sz="2000" b="1" dirty="0">
                <a:latin typeface="+mn-ea"/>
                <a:ea typeface="+mn-ea"/>
              </a:rPr>
              <a:t>为入口和</a:t>
            </a:r>
            <a:r>
              <a:rPr lang="en-US" altLang="zh-CN" sz="2000" b="1" dirty="0">
                <a:latin typeface="+mn-ea"/>
                <a:ea typeface="+mn-ea"/>
              </a:rPr>
              <a:t>n</a:t>
            </a:r>
            <a:r>
              <a:rPr lang="zh-CN" altLang="en-US" sz="2000" b="1" dirty="0">
                <a:latin typeface="+mn-ea"/>
                <a:ea typeface="+mn-ea"/>
              </a:rPr>
              <a:t>为出口之循环</a:t>
            </a:r>
            <a:r>
              <a:rPr lang="en-US" altLang="zh-CN" sz="2000" b="1" dirty="0">
                <a:latin typeface="+mn-ea"/>
                <a:ea typeface="+mn-ea"/>
              </a:rPr>
              <a:t>loop</a:t>
            </a:r>
            <a:r>
              <a:rPr lang="zh-CN" altLang="en-US" sz="2000" b="1" dirty="0">
                <a:latin typeface="+mn-ea"/>
                <a:ea typeface="+mn-ea"/>
              </a:rPr>
              <a:t>。</a:t>
            </a:r>
            <a:r>
              <a:rPr lang="en-US" altLang="zh-CN" sz="2000" b="1" dirty="0">
                <a:latin typeface="+mn-ea"/>
                <a:ea typeface="+mn-ea"/>
              </a:rPr>
              <a:t>) </a:t>
            </a: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838200" y="1219200"/>
            <a:ext cx="716280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000" b="1" dirty="0">
                <a:latin typeface="+mn-ea"/>
                <a:ea typeface="+mn-ea"/>
              </a:rPr>
              <a:t>⑴ loop←{</a:t>
            </a:r>
            <a:r>
              <a:rPr lang="en-US" altLang="zh-CN" sz="2000" b="1" dirty="0" err="1">
                <a:latin typeface="+mn-ea"/>
                <a:ea typeface="+mn-ea"/>
              </a:rPr>
              <a:t>m,n</a:t>
            </a:r>
            <a:r>
              <a:rPr lang="en-US" altLang="zh-CN" sz="2000" b="1" dirty="0">
                <a:latin typeface="+mn-ea"/>
                <a:ea typeface="+mn-ea"/>
              </a:rPr>
              <a:t>}</a:t>
            </a:r>
            <a:r>
              <a:rPr lang="zh-CN" altLang="en-US" sz="2000" b="1" dirty="0">
                <a:latin typeface="+mn-ea"/>
                <a:ea typeface="+mn-ea"/>
              </a:rPr>
              <a:t>，</a:t>
            </a:r>
            <a:r>
              <a:rPr lang="en-US" altLang="zh-CN" sz="2000" b="1" dirty="0">
                <a:latin typeface="+mn-ea"/>
                <a:ea typeface="+mn-ea"/>
              </a:rPr>
              <a:t>S←{n}</a:t>
            </a:r>
            <a:r>
              <a:rPr lang="zh-CN" altLang="en-US" sz="2000" b="1" dirty="0">
                <a:latin typeface="+mn-ea"/>
                <a:ea typeface="+mn-ea"/>
              </a:rPr>
              <a:t>；</a:t>
            </a:r>
          </a:p>
          <a:p>
            <a:pPr algn="l">
              <a:lnSpc>
                <a:spcPct val="150000"/>
              </a:lnSpc>
            </a:pPr>
            <a:r>
              <a:rPr lang="zh-CN" altLang="en-US" sz="2000" b="1" dirty="0">
                <a:latin typeface="+mn-ea"/>
                <a:ea typeface="+mn-ea"/>
              </a:rPr>
              <a:t>⑵ </a:t>
            </a:r>
            <a:r>
              <a:rPr lang="en-US" altLang="zh-CN" sz="2000" b="1" dirty="0">
                <a:latin typeface="+mn-ea"/>
                <a:ea typeface="+mn-ea"/>
              </a:rPr>
              <a:t>S←(  ∪  P(q</a:t>
            </a:r>
            <a:r>
              <a:rPr lang="en-US" altLang="zh-CN" sz="2000" b="1" dirty="0" smtClean="0">
                <a:latin typeface="+mn-ea"/>
                <a:ea typeface="+mn-ea"/>
              </a:rPr>
              <a:t>)|      )</a:t>
            </a:r>
            <a:r>
              <a:rPr lang="zh-CN" altLang="en-US" sz="2000" b="1" dirty="0">
                <a:latin typeface="+mn-ea"/>
                <a:ea typeface="+mn-ea"/>
              </a:rPr>
              <a:t>－</a:t>
            </a:r>
            <a:r>
              <a:rPr lang="en-US" altLang="zh-CN" sz="2000" b="1" dirty="0">
                <a:latin typeface="+mn-ea"/>
                <a:ea typeface="+mn-ea"/>
              </a:rPr>
              <a:t>loop</a:t>
            </a:r>
            <a:r>
              <a:rPr lang="zh-CN" altLang="en-US" sz="2000" b="1" dirty="0">
                <a:latin typeface="+mn-ea"/>
                <a:ea typeface="+mn-ea"/>
              </a:rPr>
              <a:t>；</a:t>
            </a:r>
          </a:p>
          <a:p>
            <a:pPr algn="l">
              <a:lnSpc>
                <a:spcPct val="150000"/>
              </a:lnSpc>
            </a:pPr>
            <a:r>
              <a:rPr lang="zh-CN" altLang="en-US" sz="2000" b="1" dirty="0">
                <a:latin typeface="+mn-ea"/>
                <a:ea typeface="+mn-ea"/>
              </a:rPr>
              <a:t>⑶ </a:t>
            </a:r>
            <a:r>
              <a:rPr lang="en-US" altLang="zh-CN" sz="2000" b="1" dirty="0" err="1">
                <a:latin typeface="+mn-ea"/>
                <a:ea typeface="+mn-ea"/>
              </a:rPr>
              <a:t>loop←loop</a:t>
            </a:r>
            <a:r>
              <a:rPr lang="en-US" altLang="zh-CN" sz="2000" b="1" dirty="0">
                <a:latin typeface="+mn-ea"/>
                <a:ea typeface="+mn-ea"/>
              </a:rPr>
              <a:t> ∪ S</a:t>
            </a:r>
            <a:r>
              <a:rPr lang="zh-CN" altLang="en-US" sz="2000" b="1" dirty="0">
                <a:latin typeface="+mn-ea"/>
                <a:ea typeface="+mn-ea"/>
              </a:rPr>
              <a:t>；</a:t>
            </a:r>
          </a:p>
          <a:p>
            <a:pPr algn="l">
              <a:lnSpc>
                <a:spcPct val="150000"/>
              </a:lnSpc>
            </a:pPr>
            <a:r>
              <a:rPr lang="zh-CN" altLang="en-US" sz="2000" b="1" dirty="0">
                <a:latin typeface="+mn-ea"/>
                <a:ea typeface="+mn-ea"/>
              </a:rPr>
              <a:t>⑷ 重复⑵、⑶，直到所有</a:t>
            </a:r>
            <a:r>
              <a:rPr lang="en-US" altLang="zh-CN" sz="2000" b="1" dirty="0">
                <a:latin typeface="+mn-ea"/>
                <a:ea typeface="+mn-ea"/>
              </a:rPr>
              <a:t>loop</a:t>
            </a:r>
            <a:r>
              <a:rPr lang="zh-CN" altLang="en-US" sz="2000" b="1" dirty="0">
                <a:latin typeface="+mn-ea"/>
                <a:ea typeface="+mn-ea"/>
              </a:rPr>
              <a:t>不再变化为止。 </a:t>
            </a: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2971800" y="1733490"/>
            <a:ext cx="12954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 err="1">
                <a:latin typeface="+mn-ea"/>
                <a:ea typeface="+mn-ea"/>
              </a:rPr>
              <a:t>q∈S</a:t>
            </a:r>
            <a:endParaRPr lang="en-US" altLang="zh-CN" sz="2000" b="1" dirty="0">
              <a:latin typeface="+mn-ea"/>
              <a:ea typeface="+mn-ea"/>
            </a:endParaRPr>
          </a:p>
        </p:txBody>
      </p:sp>
      <p:sp>
        <p:nvSpPr>
          <p:cNvPr id="20" name="Text Box 11"/>
          <p:cNvSpPr txBox="1">
            <a:spLocks noChangeArrowheads="1"/>
          </p:cNvSpPr>
          <p:nvPr/>
        </p:nvSpPr>
        <p:spPr bwMode="auto">
          <a:xfrm>
            <a:off x="533400" y="3333690"/>
            <a:ext cx="55626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00050" indent="-4000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666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000" b="1" dirty="0">
                <a:latin typeface="+mn-ea"/>
                <a:ea typeface="+mn-ea"/>
              </a:rPr>
              <a:t>例 右图所示程序流图</a:t>
            </a:r>
            <a:r>
              <a:rPr lang="en-US" altLang="zh-CN" sz="2000" b="1" dirty="0">
                <a:latin typeface="+mn-ea"/>
                <a:ea typeface="+mn-ea"/>
              </a:rPr>
              <a:t>7→4</a:t>
            </a:r>
            <a:r>
              <a:rPr lang="zh-CN" altLang="en-US" sz="2000" b="1" dirty="0">
                <a:latin typeface="+mn-ea"/>
                <a:ea typeface="+mn-ea"/>
              </a:rPr>
              <a:t>回边循环计算</a:t>
            </a:r>
            <a:r>
              <a:rPr lang="zh-CN" altLang="en-US" sz="2000" b="1" dirty="0" smtClean="0">
                <a:latin typeface="+mn-ea"/>
                <a:ea typeface="+mn-ea"/>
              </a:rPr>
              <a:t>如下</a:t>
            </a:r>
            <a:r>
              <a:rPr lang="en-US" altLang="zh-CN" sz="2000" b="1" dirty="0" smtClean="0">
                <a:latin typeface="+mn-ea"/>
                <a:ea typeface="+mn-ea"/>
              </a:rPr>
              <a:t>:</a:t>
            </a:r>
            <a:endParaRPr lang="zh-CN" altLang="en-US" sz="2000" b="1" dirty="0">
              <a:latin typeface="+mn-ea"/>
              <a:ea typeface="+mn-ea"/>
            </a:endParaRPr>
          </a:p>
        </p:txBody>
      </p:sp>
      <p:sp>
        <p:nvSpPr>
          <p:cNvPr id="11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629400" y="6477000"/>
            <a:ext cx="2133600" cy="244475"/>
          </a:xfrm>
        </p:spPr>
        <p:txBody>
          <a:bodyPr/>
          <a:lstStyle/>
          <a:p>
            <a:fld id="{EB774D79-D6C1-4F7A-9771-2ED1C8DE996C}" type="slidenum">
              <a:rPr lang="en-US" altLang="zh-CN" smtClean="0"/>
              <a:pPr/>
              <a:t>24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1" name="Text Box 9"/>
          <p:cNvSpPr txBox="1">
            <a:spLocks noChangeArrowheads="1"/>
          </p:cNvSpPr>
          <p:nvPr/>
        </p:nvSpPr>
        <p:spPr bwMode="auto">
          <a:xfrm>
            <a:off x="652463" y="990600"/>
            <a:ext cx="7805737" cy="1046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indent="584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85788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lnSpc>
                <a:spcPct val="155000"/>
              </a:lnSpc>
              <a:spcBef>
                <a:spcPct val="45000"/>
              </a:spcBef>
            </a:pPr>
            <a:r>
              <a:rPr lang="zh-CN" altLang="en-US" sz="2000" b="1" dirty="0" smtClean="0"/>
              <a:t>根据优化涉及到的范围，优化可以分为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窥孔优化</a:t>
            </a:r>
            <a:r>
              <a:rPr lang="zh-CN" altLang="en-US" sz="2000" b="1" dirty="0" smtClean="0"/>
              <a:t>，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局部优化</a:t>
            </a:r>
            <a:r>
              <a:rPr lang="zh-CN" altLang="en-US" sz="2000" b="1" dirty="0" smtClean="0"/>
              <a:t>，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循环优化</a:t>
            </a:r>
            <a:r>
              <a:rPr lang="zh-CN" altLang="en-US" sz="2000" b="1" dirty="0" smtClean="0"/>
              <a:t>、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过程内全局优化</a:t>
            </a:r>
            <a:r>
              <a:rPr lang="zh-CN" altLang="en-US" sz="2000" b="1" dirty="0" smtClean="0"/>
              <a:t>和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过程间全局优化</a:t>
            </a:r>
            <a:r>
              <a:rPr lang="zh-CN" altLang="en-US" sz="2000" b="1" dirty="0" smtClean="0"/>
              <a:t>。</a:t>
            </a:r>
            <a:endParaRPr lang="zh-CN" altLang="en-US" sz="2000" b="1" dirty="0"/>
          </a:p>
        </p:txBody>
      </p:sp>
      <p:sp>
        <p:nvSpPr>
          <p:cNvPr id="28683" name="Rectangle 11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4640263" cy="457200"/>
          </a:xfrm>
        </p:spPr>
        <p:txBody>
          <a:bodyPr/>
          <a:lstStyle/>
          <a:p>
            <a:r>
              <a:rPr lang="en-US" altLang="zh-CN" sz="2800" b="1" dirty="0" smtClean="0">
                <a:latin typeface="黑体" pitchFamily="49" charset="-122"/>
                <a:ea typeface="黑体" pitchFamily="49" charset="-122"/>
              </a:rPr>
              <a:t>10.2</a:t>
            </a: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　</a:t>
            </a:r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优化技术</a:t>
            </a:r>
            <a:endParaRPr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Rectangle 11"/>
          <p:cNvSpPr txBox="1">
            <a:spLocks noChangeArrowheads="1"/>
          </p:cNvSpPr>
          <p:nvPr/>
        </p:nvSpPr>
        <p:spPr>
          <a:xfrm>
            <a:off x="685800" y="2057400"/>
            <a:ext cx="4640263" cy="457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j-cs"/>
              </a:rPr>
              <a:t>10.2</a:t>
            </a:r>
            <a:r>
              <a:rPr lang="en-US" altLang="zh-CN" sz="2400" b="1" kern="0" dirty="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  <a:cs typeface="+mj-cs"/>
              </a:rPr>
              <a:t>.1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j-cs"/>
              </a:rPr>
              <a:t>　</a:t>
            </a:r>
            <a:r>
              <a:rPr lang="zh-CN" altLang="en-US" sz="2400" b="1" kern="0" noProof="0" dirty="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  <a:cs typeface="+mj-cs"/>
              </a:rPr>
              <a:t>窥孔优化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宋体" pitchFamily="2" charset="-122"/>
              <a:ea typeface="宋体" pitchFamily="2" charset="-122"/>
              <a:cs typeface="+mj-cs"/>
            </a:endParaRP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685800" y="3484840"/>
            <a:ext cx="7805737" cy="2631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indent="584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85788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indent="0" algn="l">
              <a:lnSpc>
                <a:spcPct val="155000"/>
              </a:lnSpc>
              <a:spcBef>
                <a:spcPts val="300"/>
              </a:spcBef>
            </a:pPr>
            <a:r>
              <a:rPr lang="en-US" altLang="zh-CN" sz="2000" b="1" dirty="0" smtClean="0">
                <a:solidFill>
                  <a:srgbClr val="FF0000"/>
                </a:solidFill>
                <a:latin typeface="宋体" pitchFamily="2" charset="-122"/>
              </a:rPr>
              <a:t>1. </a:t>
            </a:r>
            <a:r>
              <a:rPr lang="zh-CN" altLang="en-US" sz="2000" b="1" dirty="0" smtClean="0">
                <a:solidFill>
                  <a:srgbClr val="FF0000"/>
                </a:solidFill>
                <a:latin typeface="宋体" pitchFamily="2" charset="-122"/>
              </a:rPr>
              <a:t>删除冗余的“存”或“取”（在同一个基本块中）</a:t>
            </a:r>
            <a:endParaRPr lang="en-US" altLang="zh-CN" sz="2000" b="1" dirty="0" smtClean="0">
              <a:solidFill>
                <a:srgbClr val="FF0000"/>
              </a:solidFill>
              <a:latin typeface="宋体" pitchFamily="2" charset="-122"/>
            </a:endParaRPr>
          </a:p>
          <a:p>
            <a:pPr indent="0" algn="l">
              <a:lnSpc>
                <a:spcPct val="155000"/>
              </a:lnSpc>
              <a:spcBef>
                <a:spcPts val="300"/>
              </a:spcBef>
            </a:pPr>
            <a:r>
              <a:rPr lang="en-US" altLang="zh-CN" sz="2000" b="1" dirty="0" smtClean="0">
                <a:solidFill>
                  <a:srgbClr val="FF0000"/>
                </a:solidFill>
                <a:latin typeface="宋体" pitchFamily="2" charset="-122"/>
              </a:rPr>
              <a:t> </a:t>
            </a:r>
            <a:r>
              <a:rPr lang="zh-CN" altLang="en-US" sz="2000" b="1" dirty="0" smtClean="0">
                <a:latin typeface="宋体" pitchFamily="2" charset="-122"/>
              </a:rPr>
              <a:t>（</a:t>
            </a:r>
            <a:r>
              <a:rPr lang="en-US" altLang="zh-CN" sz="2000" b="1" dirty="0" smtClean="0">
                <a:latin typeface="宋体" pitchFamily="2" charset="-122"/>
              </a:rPr>
              <a:t>1</a:t>
            </a:r>
            <a:r>
              <a:rPr lang="zh-CN" altLang="en-US" sz="2000" b="1" dirty="0" smtClean="0">
                <a:latin typeface="宋体" pitchFamily="2" charset="-122"/>
              </a:rPr>
              <a:t>） </a:t>
            </a:r>
            <a:r>
              <a:rPr lang="en-US" altLang="zh-CN" sz="2000" b="1" dirty="0" err="1" smtClean="0">
                <a:latin typeface="宋体" pitchFamily="2" charset="-122"/>
              </a:rPr>
              <a:t>lw</a:t>
            </a:r>
            <a:r>
              <a:rPr lang="en-US" altLang="zh-CN" sz="2000" b="1" dirty="0" smtClean="0">
                <a:latin typeface="宋体" pitchFamily="2" charset="-122"/>
              </a:rPr>
              <a:t> $t2,5($t3)     /*</a:t>
            </a:r>
            <a:r>
              <a:rPr lang="zh-CN" altLang="en-US" sz="2000" b="1" dirty="0" smtClean="0">
                <a:latin typeface="宋体" pitchFamily="2" charset="-122"/>
              </a:rPr>
              <a:t>取地址</a:t>
            </a:r>
            <a:r>
              <a:rPr lang="en-US" altLang="zh-CN" sz="2000" b="1" dirty="0" smtClean="0">
                <a:latin typeface="宋体" pitchFamily="2" charset="-122"/>
              </a:rPr>
              <a:t>$t3+5</a:t>
            </a:r>
            <a:r>
              <a:rPr lang="zh-CN" altLang="en-US" sz="2000" b="1" dirty="0" smtClean="0">
                <a:latin typeface="宋体" pitchFamily="2" charset="-122"/>
              </a:rPr>
              <a:t>中的字到寄存器</a:t>
            </a:r>
            <a:r>
              <a:rPr lang="en-US" altLang="zh-CN" sz="2000" b="1" dirty="0" smtClean="0">
                <a:latin typeface="宋体" pitchFamily="2" charset="-122"/>
              </a:rPr>
              <a:t>$t2*/</a:t>
            </a:r>
          </a:p>
          <a:p>
            <a:pPr indent="0" algn="l">
              <a:lnSpc>
                <a:spcPct val="155000"/>
              </a:lnSpc>
              <a:spcBef>
                <a:spcPts val="300"/>
              </a:spcBef>
            </a:pPr>
            <a:r>
              <a:rPr lang="en-US" altLang="zh-CN" sz="2000" b="1" dirty="0" smtClean="0">
                <a:solidFill>
                  <a:srgbClr val="FF0000"/>
                </a:solidFill>
                <a:latin typeface="宋体" pitchFamily="2" charset="-122"/>
              </a:rPr>
              <a:t> </a:t>
            </a:r>
            <a:r>
              <a:rPr lang="zh-CN" altLang="en-US" sz="2000" b="1" dirty="0" smtClean="0">
                <a:latin typeface="宋体" pitchFamily="2" charset="-122"/>
              </a:rPr>
              <a:t>（</a:t>
            </a:r>
            <a:r>
              <a:rPr lang="en-US" altLang="zh-CN" sz="2000" b="1" dirty="0" smtClean="0">
                <a:latin typeface="宋体" pitchFamily="2" charset="-122"/>
              </a:rPr>
              <a:t>2</a:t>
            </a:r>
            <a:r>
              <a:rPr lang="zh-CN" altLang="en-US" sz="2000" b="1" dirty="0" smtClean="0">
                <a:latin typeface="宋体" pitchFamily="2" charset="-122"/>
              </a:rPr>
              <a:t>）</a:t>
            </a:r>
            <a:r>
              <a:rPr lang="en-US" altLang="zh-CN" sz="2000" b="1" dirty="0" smtClean="0">
                <a:latin typeface="宋体" pitchFamily="2" charset="-122"/>
              </a:rPr>
              <a:t> </a:t>
            </a:r>
            <a:r>
              <a:rPr lang="en-US" altLang="zh-CN" sz="2000" b="1" dirty="0" err="1" smtClean="0">
                <a:latin typeface="宋体" pitchFamily="2" charset="-122"/>
              </a:rPr>
              <a:t>sw</a:t>
            </a:r>
            <a:r>
              <a:rPr lang="en-US" altLang="zh-CN" sz="2000" b="1" dirty="0" smtClean="0">
                <a:latin typeface="宋体" pitchFamily="2" charset="-122"/>
              </a:rPr>
              <a:t> $t2, 5($t3)   /*</a:t>
            </a:r>
            <a:r>
              <a:rPr lang="zh-CN" altLang="en-US" sz="2000" b="1" dirty="0" smtClean="0">
                <a:latin typeface="宋体" pitchFamily="2" charset="-122"/>
              </a:rPr>
              <a:t>寄存器</a:t>
            </a:r>
            <a:r>
              <a:rPr lang="en-US" altLang="zh-CN" sz="2000" b="1" dirty="0" smtClean="0">
                <a:latin typeface="宋体" pitchFamily="2" charset="-122"/>
              </a:rPr>
              <a:t>$t2 </a:t>
            </a:r>
            <a:r>
              <a:rPr lang="zh-CN" altLang="en-US" sz="2000" b="1" dirty="0" smtClean="0">
                <a:latin typeface="宋体" pitchFamily="2" charset="-122"/>
              </a:rPr>
              <a:t>的字到写到地址</a:t>
            </a:r>
            <a:r>
              <a:rPr lang="en-US" altLang="zh-CN" sz="2000" b="1" dirty="0" smtClean="0">
                <a:latin typeface="宋体" pitchFamily="2" charset="-122"/>
              </a:rPr>
              <a:t>$t3+5</a:t>
            </a:r>
            <a:r>
              <a:rPr lang="zh-CN" altLang="en-US" sz="2000" b="1" dirty="0" smtClean="0">
                <a:latin typeface="宋体" pitchFamily="2" charset="-122"/>
              </a:rPr>
              <a:t>中</a:t>
            </a:r>
            <a:r>
              <a:rPr lang="en-US" altLang="zh-CN" sz="2000" b="1" dirty="0" smtClean="0">
                <a:latin typeface="宋体" pitchFamily="2" charset="-122"/>
              </a:rPr>
              <a:t>*/</a:t>
            </a:r>
            <a:endParaRPr lang="en-US" altLang="zh-CN" sz="2000" b="1" dirty="0">
              <a:latin typeface="宋体" pitchFamily="2" charset="-122"/>
            </a:endParaRPr>
          </a:p>
          <a:p>
            <a:pPr indent="0" algn="l">
              <a:lnSpc>
                <a:spcPct val="155000"/>
              </a:lnSpc>
              <a:spcBef>
                <a:spcPts val="300"/>
              </a:spcBef>
            </a:pPr>
            <a:r>
              <a:rPr lang="zh-CN" altLang="en-US" sz="2000" b="1" dirty="0" smtClean="0">
                <a:latin typeface="宋体" pitchFamily="2" charset="-122"/>
              </a:rPr>
              <a:t>优化成：</a:t>
            </a:r>
            <a:endParaRPr lang="en-US" altLang="zh-CN" sz="2000" b="1" dirty="0" smtClean="0">
              <a:latin typeface="宋体" pitchFamily="2" charset="-122"/>
            </a:endParaRPr>
          </a:p>
          <a:p>
            <a:pPr indent="0" algn="l">
              <a:lnSpc>
                <a:spcPct val="155000"/>
              </a:lnSpc>
              <a:spcBef>
                <a:spcPts val="300"/>
              </a:spcBef>
            </a:pPr>
            <a:r>
              <a:rPr lang="en-US" altLang="zh-CN" sz="2000" b="1" dirty="0" smtClean="0">
                <a:latin typeface="宋体" pitchFamily="2" charset="-122"/>
              </a:rPr>
              <a:t> </a:t>
            </a:r>
            <a:r>
              <a:rPr lang="zh-CN" altLang="en-US" sz="2000" b="1" dirty="0" smtClean="0">
                <a:latin typeface="宋体" pitchFamily="2" charset="-122"/>
              </a:rPr>
              <a:t>（</a:t>
            </a:r>
            <a:r>
              <a:rPr lang="en-US" altLang="zh-CN" sz="2000" b="1" dirty="0" smtClean="0">
                <a:latin typeface="宋体" pitchFamily="2" charset="-122"/>
              </a:rPr>
              <a:t>1</a:t>
            </a:r>
            <a:r>
              <a:rPr lang="zh-CN" altLang="en-US" sz="2000" b="1" dirty="0" smtClean="0">
                <a:latin typeface="宋体" pitchFamily="2" charset="-122"/>
              </a:rPr>
              <a:t>）</a:t>
            </a:r>
            <a:r>
              <a:rPr lang="en-US" altLang="zh-CN" sz="2000" b="1" dirty="0" err="1" smtClean="0">
                <a:latin typeface="宋体" pitchFamily="2" charset="-122"/>
              </a:rPr>
              <a:t>lw</a:t>
            </a:r>
            <a:r>
              <a:rPr lang="en-US" altLang="zh-CN" sz="2000" b="1" dirty="0" smtClean="0">
                <a:latin typeface="宋体" pitchFamily="2" charset="-122"/>
              </a:rPr>
              <a:t> $t2,5($t3)    /*</a:t>
            </a:r>
            <a:r>
              <a:rPr lang="zh-CN" altLang="en-US" sz="2000" b="1" dirty="0" smtClean="0">
                <a:latin typeface="宋体" pitchFamily="2" charset="-122"/>
              </a:rPr>
              <a:t>取地址</a:t>
            </a:r>
            <a:r>
              <a:rPr lang="en-US" altLang="zh-CN" sz="2000" b="1" dirty="0" smtClean="0">
                <a:latin typeface="宋体" pitchFamily="2" charset="-122"/>
              </a:rPr>
              <a:t>$t3+5</a:t>
            </a:r>
            <a:r>
              <a:rPr lang="zh-CN" altLang="en-US" sz="2000" b="1" dirty="0" smtClean="0">
                <a:latin typeface="宋体" pitchFamily="2" charset="-122"/>
              </a:rPr>
              <a:t>中的字到寄存器</a:t>
            </a:r>
            <a:r>
              <a:rPr lang="en-US" altLang="zh-CN" sz="2000" b="1" dirty="0" smtClean="0">
                <a:latin typeface="宋体" pitchFamily="2" charset="-122"/>
              </a:rPr>
              <a:t>$t2*/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685800" y="2514600"/>
            <a:ext cx="7805737" cy="1661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indent="584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85788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indent="0" algn="l">
              <a:lnSpc>
                <a:spcPct val="155000"/>
              </a:lnSpc>
              <a:spcBef>
                <a:spcPct val="45000"/>
              </a:spcBef>
            </a:pPr>
            <a:r>
              <a:rPr lang="zh-CN" altLang="en-US" sz="2000" b="1" dirty="0" smtClean="0"/>
              <a:t>         窥孔优化指在语句</a:t>
            </a:r>
            <a:r>
              <a:rPr lang="en-US" altLang="zh-CN" sz="2000" b="1" dirty="0" smtClean="0"/>
              <a:t>/</a:t>
            </a:r>
            <a:r>
              <a:rPr lang="zh-CN" altLang="en-US" sz="2000" b="1" dirty="0" smtClean="0"/>
              <a:t>指令的序列上，滑动一个包含几条语句</a:t>
            </a:r>
            <a:r>
              <a:rPr lang="en-US" altLang="zh-CN" sz="2000" b="1" dirty="0" smtClean="0"/>
              <a:t>/</a:t>
            </a:r>
            <a:r>
              <a:rPr lang="zh-CN" altLang="en-US" sz="2000" b="1" dirty="0" smtClean="0"/>
              <a:t>指令的窗口（称为窥孔），对着几条语句进行优化。</a:t>
            </a:r>
            <a:endParaRPr lang="en-US" altLang="zh-CN" sz="2000" b="1" dirty="0" smtClean="0"/>
          </a:p>
          <a:p>
            <a:pPr algn="l">
              <a:lnSpc>
                <a:spcPct val="155000"/>
              </a:lnSpc>
              <a:spcBef>
                <a:spcPct val="45000"/>
              </a:spcBef>
            </a:pPr>
            <a:endParaRPr lang="zh-CN" altLang="en-US" sz="2000" b="1" dirty="0"/>
          </a:p>
        </p:txBody>
      </p:sp>
      <p:sp>
        <p:nvSpPr>
          <p:cNvPr id="10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629400" y="6172200"/>
            <a:ext cx="2133600" cy="244475"/>
          </a:xfrm>
        </p:spPr>
        <p:txBody>
          <a:bodyPr/>
          <a:lstStyle/>
          <a:p>
            <a:fld id="{EB774D79-D6C1-4F7A-9771-2ED1C8DE996C}" type="slidenum">
              <a:rPr lang="en-US" altLang="zh-CN" sz="2000" smtClean="0"/>
              <a:pPr/>
              <a:t>25</a:t>
            </a:fld>
            <a:endParaRPr lang="en-US" altLang="zh-CN" sz="2000" dirty="0"/>
          </a:p>
        </p:txBody>
      </p:sp>
    </p:spTree>
    <p:extLst>
      <p:ext uri="{BB962C8B-B14F-4D97-AF65-F5344CB8AC3E}">
        <p14:creationId xmlns="" xmlns:p14="http://schemas.microsoft.com/office/powerpoint/2010/main" val="364583958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74D79-D6C1-4F7A-9771-2ED1C8DE996C}" type="slidenum">
              <a:rPr lang="en-US" altLang="zh-CN" smtClean="0"/>
              <a:pPr/>
              <a:t>26</a:t>
            </a:fld>
            <a:endParaRPr lang="en-US" altLang="zh-CN"/>
          </a:p>
        </p:txBody>
      </p:sp>
      <p:sp>
        <p:nvSpPr>
          <p:cNvPr id="4" name="Text Box 9"/>
          <p:cNvSpPr txBox="1">
            <a:spLocks noChangeArrowheads="1"/>
          </p:cNvSpPr>
          <p:nvPr/>
        </p:nvSpPr>
        <p:spPr bwMode="auto">
          <a:xfrm>
            <a:off x="881063" y="457200"/>
            <a:ext cx="7805737" cy="17514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indent="584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85788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indent="0" algn="l">
              <a:lnSpc>
                <a:spcPct val="130000"/>
              </a:lnSpc>
              <a:spcBef>
                <a:spcPts val="300"/>
              </a:spcBef>
            </a:pPr>
            <a:r>
              <a:rPr lang="en-US" altLang="zh-CN" sz="2000" b="1" dirty="0" smtClean="0">
                <a:solidFill>
                  <a:srgbClr val="FF0000"/>
                </a:solidFill>
                <a:latin typeface="宋体" pitchFamily="2" charset="-122"/>
              </a:rPr>
              <a:t>2. </a:t>
            </a:r>
            <a:r>
              <a:rPr lang="zh-CN" altLang="en-US" sz="2000" b="1" dirty="0" smtClean="0">
                <a:solidFill>
                  <a:srgbClr val="FF0000"/>
                </a:solidFill>
                <a:latin typeface="宋体" pitchFamily="2" charset="-122"/>
              </a:rPr>
              <a:t>常量合并</a:t>
            </a:r>
            <a:endParaRPr lang="en-US" altLang="zh-CN" sz="2000" b="1" dirty="0" smtClean="0">
              <a:solidFill>
                <a:srgbClr val="FF0000"/>
              </a:solidFill>
              <a:latin typeface="宋体" pitchFamily="2" charset="-122"/>
            </a:endParaRPr>
          </a:p>
          <a:p>
            <a:pPr indent="0" algn="l">
              <a:lnSpc>
                <a:spcPct val="130000"/>
              </a:lnSpc>
              <a:spcBef>
                <a:spcPts val="300"/>
              </a:spcBef>
            </a:pPr>
            <a:r>
              <a:rPr lang="en-US" altLang="zh-CN" sz="2000" b="1" dirty="0" smtClean="0">
                <a:solidFill>
                  <a:srgbClr val="FF0000"/>
                </a:solidFill>
                <a:latin typeface="宋体" pitchFamily="2" charset="-122"/>
              </a:rPr>
              <a:t> </a:t>
            </a:r>
            <a:r>
              <a:rPr lang="zh-CN" altLang="en-US" sz="2000" b="1" dirty="0" smtClean="0">
                <a:latin typeface="宋体" pitchFamily="2" charset="-122"/>
              </a:rPr>
              <a:t>（</a:t>
            </a:r>
            <a:r>
              <a:rPr lang="en-US" altLang="zh-CN" sz="2000" b="1" dirty="0" smtClean="0">
                <a:latin typeface="宋体" pitchFamily="2" charset="-122"/>
              </a:rPr>
              <a:t>1</a:t>
            </a:r>
            <a:r>
              <a:rPr lang="zh-CN" altLang="en-US" sz="2000" b="1" dirty="0" smtClean="0">
                <a:latin typeface="宋体" pitchFamily="2" charset="-122"/>
              </a:rPr>
              <a:t>） </a:t>
            </a:r>
            <a:r>
              <a:rPr lang="en-US" altLang="zh-CN" sz="2000" b="1" dirty="0" smtClean="0">
                <a:latin typeface="宋体" pitchFamily="2" charset="-122"/>
              </a:rPr>
              <a:t>r2=3*2</a:t>
            </a:r>
          </a:p>
          <a:p>
            <a:pPr indent="0" algn="l">
              <a:lnSpc>
                <a:spcPct val="130000"/>
              </a:lnSpc>
              <a:spcBef>
                <a:spcPts val="300"/>
              </a:spcBef>
            </a:pPr>
            <a:r>
              <a:rPr lang="zh-CN" altLang="en-US" sz="2000" b="1" dirty="0" smtClean="0">
                <a:latin typeface="宋体" pitchFamily="2" charset="-122"/>
              </a:rPr>
              <a:t>优化成：</a:t>
            </a:r>
            <a:endParaRPr lang="en-US" altLang="zh-CN" sz="2000" b="1" dirty="0" smtClean="0">
              <a:latin typeface="宋体" pitchFamily="2" charset="-122"/>
            </a:endParaRPr>
          </a:p>
          <a:p>
            <a:pPr indent="0" algn="l">
              <a:lnSpc>
                <a:spcPct val="130000"/>
              </a:lnSpc>
              <a:spcBef>
                <a:spcPts val="300"/>
              </a:spcBef>
            </a:pPr>
            <a:r>
              <a:rPr lang="en-US" altLang="zh-CN" sz="2000" b="1" dirty="0" smtClean="0">
                <a:latin typeface="宋体" pitchFamily="2" charset="-122"/>
              </a:rPr>
              <a:t> </a:t>
            </a:r>
            <a:r>
              <a:rPr lang="zh-CN" altLang="en-US" sz="2000" b="1" dirty="0" smtClean="0">
                <a:latin typeface="宋体" pitchFamily="2" charset="-122"/>
              </a:rPr>
              <a:t>（</a:t>
            </a:r>
            <a:r>
              <a:rPr lang="en-US" altLang="zh-CN" sz="2000" b="1" dirty="0" smtClean="0">
                <a:latin typeface="宋体" pitchFamily="2" charset="-122"/>
              </a:rPr>
              <a:t>1</a:t>
            </a:r>
            <a:r>
              <a:rPr lang="zh-CN" altLang="en-US" sz="2000" b="1" dirty="0" smtClean="0">
                <a:latin typeface="宋体" pitchFamily="2" charset="-122"/>
              </a:rPr>
              <a:t>） </a:t>
            </a:r>
            <a:r>
              <a:rPr lang="en-US" altLang="zh-CN" sz="2000" b="1" dirty="0" smtClean="0">
                <a:latin typeface="宋体" pitchFamily="2" charset="-122"/>
              </a:rPr>
              <a:t>r2=6</a:t>
            </a:r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881064" y="2514600"/>
            <a:ext cx="3200400" cy="3467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indent="584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85788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indent="0" algn="l">
              <a:lnSpc>
                <a:spcPct val="130000"/>
              </a:lnSpc>
              <a:spcBef>
                <a:spcPts val="300"/>
              </a:spcBef>
            </a:pPr>
            <a:r>
              <a:rPr lang="en-US" altLang="zh-CN" sz="2000" b="1" dirty="0" smtClean="0">
                <a:solidFill>
                  <a:srgbClr val="FF0000"/>
                </a:solidFill>
                <a:latin typeface="宋体" pitchFamily="2" charset="-122"/>
              </a:rPr>
              <a:t>3. </a:t>
            </a:r>
            <a:r>
              <a:rPr lang="zh-CN" altLang="en-US" sz="2000" b="1" dirty="0" smtClean="0">
                <a:solidFill>
                  <a:srgbClr val="FF0000"/>
                </a:solidFill>
                <a:latin typeface="宋体" pitchFamily="2" charset="-122"/>
              </a:rPr>
              <a:t>常量传播</a:t>
            </a:r>
            <a:endParaRPr lang="en-US" altLang="zh-CN" sz="2000" b="1" dirty="0" smtClean="0">
              <a:solidFill>
                <a:srgbClr val="FF0000"/>
              </a:solidFill>
              <a:latin typeface="宋体" pitchFamily="2" charset="-122"/>
            </a:endParaRPr>
          </a:p>
          <a:p>
            <a:pPr indent="0" algn="l">
              <a:lnSpc>
                <a:spcPct val="130000"/>
              </a:lnSpc>
              <a:spcBef>
                <a:spcPts val="300"/>
              </a:spcBef>
            </a:pPr>
            <a:r>
              <a:rPr lang="en-US" altLang="zh-CN" sz="2000" b="1" dirty="0" smtClean="0">
                <a:solidFill>
                  <a:srgbClr val="FF0000"/>
                </a:solidFill>
                <a:latin typeface="宋体" pitchFamily="2" charset="-122"/>
              </a:rPr>
              <a:t> </a:t>
            </a:r>
            <a:r>
              <a:rPr lang="zh-CN" altLang="en-US" sz="2000" b="1" dirty="0" smtClean="0">
                <a:latin typeface="宋体" pitchFamily="2" charset="-122"/>
              </a:rPr>
              <a:t>（</a:t>
            </a:r>
            <a:r>
              <a:rPr lang="en-US" altLang="zh-CN" sz="2000" b="1" dirty="0" smtClean="0">
                <a:latin typeface="宋体" pitchFamily="2" charset="-122"/>
              </a:rPr>
              <a:t>1</a:t>
            </a:r>
            <a:r>
              <a:rPr lang="zh-CN" altLang="en-US" sz="2000" b="1" dirty="0" smtClean="0">
                <a:latin typeface="宋体" pitchFamily="2" charset="-122"/>
              </a:rPr>
              <a:t>）</a:t>
            </a:r>
            <a:r>
              <a:rPr lang="en-US" altLang="zh-CN" sz="2000" b="1" dirty="0" smtClean="0">
                <a:latin typeface="宋体" pitchFamily="2" charset="-122"/>
              </a:rPr>
              <a:t>r2=4</a:t>
            </a:r>
          </a:p>
          <a:p>
            <a:pPr indent="0" algn="l">
              <a:lnSpc>
                <a:spcPct val="130000"/>
              </a:lnSpc>
              <a:spcBef>
                <a:spcPts val="300"/>
              </a:spcBef>
            </a:pPr>
            <a:r>
              <a:rPr lang="en-US" altLang="zh-CN" sz="2000" b="1" dirty="0" smtClean="0">
                <a:solidFill>
                  <a:srgbClr val="FF0000"/>
                </a:solidFill>
                <a:latin typeface="宋体" pitchFamily="2" charset="-122"/>
              </a:rPr>
              <a:t> </a:t>
            </a:r>
            <a:r>
              <a:rPr lang="zh-CN" altLang="en-US" sz="2000" b="1" dirty="0" smtClean="0">
                <a:latin typeface="宋体" pitchFamily="2" charset="-122"/>
              </a:rPr>
              <a:t>（</a:t>
            </a:r>
            <a:r>
              <a:rPr lang="en-US" altLang="zh-CN" sz="2000" b="1" dirty="0" smtClean="0">
                <a:latin typeface="宋体" pitchFamily="2" charset="-122"/>
              </a:rPr>
              <a:t>2</a:t>
            </a:r>
            <a:r>
              <a:rPr lang="zh-CN" altLang="en-US" sz="2000" b="1" dirty="0" smtClean="0">
                <a:latin typeface="宋体" pitchFamily="2" charset="-122"/>
              </a:rPr>
              <a:t>）</a:t>
            </a:r>
            <a:r>
              <a:rPr lang="en-US" altLang="zh-CN" sz="2000" b="1" dirty="0" smtClean="0">
                <a:latin typeface="宋体" pitchFamily="2" charset="-122"/>
              </a:rPr>
              <a:t>r3=r1+r2</a:t>
            </a:r>
            <a:endParaRPr lang="en-US" altLang="zh-CN" sz="2000" b="1" dirty="0">
              <a:latin typeface="宋体" pitchFamily="2" charset="-122"/>
            </a:endParaRPr>
          </a:p>
          <a:p>
            <a:pPr indent="0" algn="l">
              <a:lnSpc>
                <a:spcPct val="130000"/>
              </a:lnSpc>
              <a:spcBef>
                <a:spcPts val="300"/>
              </a:spcBef>
            </a:pPr>
            <a:r>
              <a:rPr lang="zh-CN" altLang="en-US" sz="2000" b="1" dirty="0" smtClean="0">
                <a:latin typeface="宋体" pitchFamily="2" charset="-122"/>
              </a:rPr>
              <a:t>优化成：</a:t>
            </a:r>
            <a:endParaRPr lang="en-US" altLang="zh-CN" sz="2000" b="1" dirty="0" smtClean="0">
              <a:latin typeface="宋体" pitchFamily="2" charset="-122"/>
            </a:endParaRPr>
          </a:p>
          <a:p>
            <a:pPr indent="0" algn="l">
              <a:lnSpc>
                <a:spcPct val="130000"/>
              </a:lnSpc>
              <a:spcBef>
                <a:spcPts val="300"/>
              </a:spcBef>
            </a:pPr>
            <a:r>
              <a:rPr lang="en-US" altLang="zh-CN" sz="2000" b="1" dirty="0" smtClean="0">
                <a:solidFill>
                  <a:srgbClr val="FF0000"/>
                </a:solidFill>
                <a:latin typeface="宋体" pitchFamily="2" charset="-122"/>
              </a:rPr>
              <a:t> </a:t>
            </a:r>
            <a:r>
              <a:rPr lang="zh-CN" altLang="en-US" sz="2000" b="1" dirty="0" smtClean="0">
                <a:latin typeface="宋体" pitchFamily="2" charset="-122"/>
              </a:rPr>
              <a:t>（</a:t>
            </a:r>
            <a:r>
              <a:rPr lang="en-US" altLang="zh-CN" sz="2000" b="1" dirty="0" smtClean="0">
                <a:latin typeface="宋体" pitchFamily="2" charset="-122"/>
              </a:rPr>
              <a:t>1</a:t>
            </a:r>
            <a:r>
              <a:rPr lang="zh-CN" altLang="en-US" sz="2000" b="1" dirty="0" smtClean="0">
                <a:latin typeface="宋体" pitchFamily="2" charset="-122"/>
              </a:rPr>
              <a:t>）</a:t>
            </a:r>
            <a:r>
              <a:rPr lang="en-US" altLang="zh-CN" sz="2000" b="1" dirty="0" smtClean="0">
                <a:latin typeface="宋体" pitchFamily="2" charset="-122"/>
              </a:rPr>
              <a:t>r2=4</a:t>
            </a:r>
          </a:p>
          <a:p>
            <a:pPr indent="0" algn="l">
              <a:lnSpc>
                <a:spcPct val="130000"/>
              </a:lnSpc>
              <a:spcBef>
                <a:spcPts val="300"/>
              </a:spcBef>
            </a:pPr>
            <a:r>
              <a:rPr lang="en-US" altLang="zh-CN" sz="2000" b="1" dirty="0" smtClean="0">
                <a:solidFill>
                  <a:srgbClr val="FF0000"/>
                </a:solidFill>
                <a:latin typeface="宋体" pitchFamily="2" charset="-122"/>
              </a:rPr>
              <a:t> </a:t>
            </a:r>
            <a:r>
              <a:rPr lang="zh-CN" altLang="en-US" sz="2000" b="1" dirty="0" smtClean="0">
                <a:latin typeface="宋体" pitchFamily="2" charset="-122"/>
              </a:rPr>
              <a:t>（</a:t>
            </a:r>
            <a:r>
              <a:rPr lang="en-US" altLang="zh-CN" sz="2000" b="1" dirty="0" smtClean="0">
                <a:latin typeface="宋体" pitchFamily="2" charset="-122"/>
              </a:rPr>
              <a:t>2</a:t>
            </a:r>
            <a:r>
              <a:rPr lang="zh-CN" altLang="en-US" sz="2000" b="1" dirty="0" smtClean="0">
                <a:latin typeface="宋体" pitchFamily="2" charset="-122"/>
              </a:rPr>
              <a:t>）</a:t>
            </a:r>
            <a:r>
              <a:rPr lang="en-US" altLang="zh-CN" sz="2000" b="1" dirty="0" smtClean="0">
                <a:latin typeface="宋体" pitchFamily="2" charset="-122"/>
              </a:rPr>
              <a:t>r3=r1+4</a:t>
            </a:r>
          </a:p>
          <a:p>
            <a:pPr indent="0" algn="l">
              <a:lnSpc>
                <a:spcPct val="130000"/>
              </a:lnSpc>
              <a:spcBef>
                <a:spcPts val="300"/>
              </a:spcBef>
            </a:pPr>
            <a:r>
              <a:rPr lang="zh-CN" altLang="en-US" sz="2000" b="1" dirty="0" smtClean="0">
                <a:latin typeface="宋体" pitchFamily="2" charset="-122"/>
              </a:rPr>
              <a:t>如果</a:t>
            </a:r>
            <a:r>
              <a:rPr lang="en-US" altLang="zh-CN" sz="2000" b="1" dirty="0" smtClean="0">
                <a:latin typeface="宋体" pitchFamily="2" charset="-122"/>
              </a:rPr>
              <a:t>r2</a:t>
            </a:r>
            <a:r>
              <a:rPr lang="zh-CN" altLang="en-US" sz="2000" b="1" dirty="0" smtClean="0">
                <a:latin typeface="宋体" pitchFamily="2" charset="-122"/>
              </a:rPr>
              <a:t>在后面没有被引用，进一步可删除（</a:t>
            </a:r>
            <a:r>
              <a:rPr lang="en-US" altLang="zh-CN" sz="2000" b="1" dirty="0" smtClean="0">
                <a:latin typeface="宋体" pitchFamily="2" charset="-122"/>
              </a:rPr>
              <a:t>1</a:t>
            </a:r>
            <a:r>
              <a:rPr lang="zh-CN" altLang="en-US" sz="2000" b="1" dirty="0" smtClean="0">
                <a:latin typeface="宋体" pitchFamily="2" charset="-122"/>
              </a:rPr>
              <a:t>）</a:t>
            </a:r>
            <a:endParaRPr lang="en-US" altLang="zh-CN" sz="2000" b="1" dirty="0">
              <a:latin typeface="宋体" pitchFamily="2" charset="-122"/>
            </a:endParaRPr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5257800" y="497378"/>
            <a:ext cx="2667000" cy="2899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indent="584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85788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indent="0" algn="l">
              <a:lnSpc>
                <a:spcPct val="114000"/>
              </a:lnSpc>
              <a:spcBef>
                <a:spcPts val="300"/>
              </a:spcBef>
            </a:pPr>
            <a:r>
              <a:rPr lang="en-US" altLang="zh-CN" sz="2000" b="1" dirty="0" smtClean="0">
                <a:solidFill>
                  <a:srgbClr val="FF0000"/>
                </a:solidFill>
                <a:latin typeface="宋体" pitchFamily="2" charset="-122"/>
              </a:rPr>
              <a:t>5. </a:t>
            </a:r>
            <a:r>
              <a:rPr lang="zh-CN" altLang="en-US" sz="2000" b="1" dirty="0" smtClean="0">
                <a:solidFill>
                  <a:srgbClr val="FF0000"/>
                </a:solidFill>
                <a:latin typeface="宋体" pitchFamily="2" charset="-122"/>
              </a:rPr>
              <a:t>控制流优化</a:t>
            </a:r>
            <a:endParaRPr lang="en-US" altLang="zh-CN" sz="2000" b="1" dirty="0" smtClean="0">
              <a:solidFill>
                <a:srgbClr val="FF0000"/>
              </a:solidFill>
              <a:latin typeface="宋体" pitchFamily="2" charset="-122"/>
            </a:endParaRPr>
          </a:p>
          <a:p>
            <a:pPr indent="0" algn="l">
              <a:lnSpc>
                <a:spcPct val="114000"/>
              </a:lnSpc>
              <a:spcBef>
                <a:spcPts val="0"/>
              </a:spcBef>
            </a:pPr>
            <a:r>
              <a:rPr lang="en-US" altLang="zh-CN" sz="2000" b="1" dirty="0" smtClean="0">
                <a:solidFill>
                  <a:srgbClr val="FF0000"/>
                </a:solidFill>
                <a:latin typeface="宋体" pitchFamily="2" charset="-122"/>
              </a:rPr>
              <a:t>  </a:t>
            </a:r>
            <a:r>
              <a:rPr lang="en-US" altLang="zh-CN" sz="2000" b="1" dirty="0" err="1" smtClean="0">
                <a:latin typeface="宋体" pitchFamily="2" charset="-122"/>
              </a:rPr>
              <a:t>goto</a:t>
            </a:r>
            <a:r>
              <a:rPr lang="en-US" altLang="zh-CN" sz="2000" b="1" dirty="0" smtClean="0">
                <a:latin typeface="宋体" pitchFamily="2" charset="-122"/>
              </a:rPr>
              <a:t> L1</a:t>
            </a:r>
          </a:p>
          <a:p>
            <a:pPr indent="0" algn="l">
              <a:lnSpc>
                <a:spcPct val="114000"/>
              </a:lnSpc>
              <a:spcBef>
                <a:spcPts val="0"/>
              </a:spcBef>
            </a:pPr>
            <a:r>
              <a:rPr lang="en-US" altLang="zh-CN" sz="2000" b="1" dirty="0" smtClean="0">
                <a:latin typeface="宋体" pitchFamily="2" charset="-122"/>
              </a:rPr>
              <a:t>   ……</a:t>
            </a:r>
          </a:p>
          <a:p>
            <a:pPr indent="0" algn="l">
              <a:lnSpc>
                <a:spcPct val="114000"/>
              </a:lnSpc>
              <a:spcBef>
                <a:spcPts val="0"/>
              </a:spcBef>
            </a:pPr>
            <a:r>
              <a:rPr lang="en-US" altLang="zh-CN" sz="2000" b="1" dirty="0" smtClean="0">
                <a:latin typeface="宋体" pitchFamily="2" charset="-122"/>
              </a:rPr>
              <a:t>  L1: </a:t>
            </a:r>
            <a:r>
              <a:rPr lang="en-US" altLang="zh-CN" sz="2000" b="1" dirty="0" err="1" smtClean="0">
                <a:latin typeface="宋体" pitchFamily="2" charset="-122"/>
              </a:rPr>
              <a:t>goto</a:t>
            </a:r>
            <a:r>
              <a:rPr lang="en-US" altLang="zh-CN" sz="2000" b="1" dirty="0" smtClean="0">
                <a:latin typeface="宋体" pitchFamily="2" charset="-122"/>
              </a:rPr>
              <a:t> L2</a:t>
            </a:r>
          </a:p>
          <a:p>
            <a:pPr indent="0" algn="l">
              <a:lnSpc>
                <a:spcPct val="114000"/>
              </a:lnSpc>
              <a:spcBef>
                <a:spcPts val="0"/>
              </a:spcBef>
            </a:pPr>
            <a:r>
              <a:rPr lang="zh-CN" altLang="en-US" sz="2000" b="1" dirty="0" smtClean="0">
                <a:latin typeface="宋体" pitchFamily="2" charset="-122"/>
              </a:rPr>
              <a:t>可以替换成：</a:t>
            </a:r>
            <a:endParaRPr lang="en-US" altLang="zh-CN" sz="2000" b="1" dirty="0" smtClean="0">
              <a:latin typeface="宋体" pitchFamily="2" charset="-122"/>
            </a:endParaRPr>
          </a:p>
          <a:p>
            <a:pPr indent="0" algn="l">
              <a:lnSpc>
                <a:spcPct val="114000"/>
              </a:lnSpc>
              <a:spcBef>
                <a:spcPts val="0"/>
              </a:spcBef>
            </a:pPr>
            <a:r>
              <a:rPr lang="en-US" altLang="zh-CN" sz="2000" b="1" dirty="0" smtClean="0">
                <a:solidFill>
                  <a:srgbClr val="FF0000"/>
                </a:solidFill>
                <a:latin typeface="宋体" pitchFamily="2" charset="-122"/>
              </a:rPr>
              <a:t>  </a:t>
            </a:r>
            <a:r>
              <a:rPr lang="en-US" altLang="zh-CN" sz="2000" b="1" dirty="0" err="1" smtClean="0">
                <a:latin typeface="宋体" pitchFamily="2" charset="-122"/>
              </a:rPr>
              <a:t>goto</a:t>
            </a:r>
            <a:r>
              <a:rPr lang="en-US" altLang="zh-CN" sz="2000" b="1" dirty="0" smtClean="0">
                <a:latin typeface="宋体" pitchFamily="2" charset="-122"/>
              </a:rPr>
              <a:t> L2</a:t>
            </a:r>
          </a:p>
          <a:p>
            <a:pPr indent="0" algn="l">
              <a:lnSpc>
                <a:spcPct val="114000"/>
              </a:lnSpc>
              <a:spcBef>
                <a:spcPts val="0"/>
              </a:spcBef>
            </a:pPr>
            <a:r>
              <a:rPr lang="en-US" altLang="zh-CN" sz="2000" b="1" dirty="0" smtClean="0">
                <a:latin typeface="宋体" pitchFamily="2" charset="-122"/>
              </a:rPr>
              <a:t>   ……</a:t>
            </a:r>
          </a:p>
          <a:p>
            <a:pPr indent="0" algn="l">
              <a:lnSpc>
                <a:spcPct val="114000"/>
              </a:lnSpc>
              <a:spcBef>
                <a:spcPts val="0"/>
              </a:spcBef>
            </a:pPr>
            <a:r>
              <a:rPr lang="en-US" altLang="zh-CN" sz="2000" b="1" dirty="0" smtClean="0">
                <a:latin typeface="宋体" pitchFamily="2" charset="-122"/>
              </a:rPr>
              <a:t>  L1: </a:t>
            </a:r>
            <a:r>
              <a:rPr lang="en-US" altLang="zh-CN" sz="2000" b="1" dirty="0" err="1" smtClean="0">
                <a:latin typeface="宋体" pitchFamily="2" charset="-122"/>
              </a:rPr>
              <a:t>goto</a:t>
            </a:r>
            <a:r>
              <a:rPr lang="en-US" altLang="zh-CN" sz="2000" b="1" dirty="0" smtClean="0">
                <a:latin typeface="宋体" pitchFamily="2" charset="-122"/>
              </a:rPr>
              <a:t> L2</a:t>
            </a: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5257800" y="3469178"/>
            <a:ext cx="2667000" cy="2779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indent="584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85788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indent="0" algn="l">
              <a:lnSpc>
                <a:spcPct val="114000"/>
              </a:lnSpc>
              <a:spcBef>
                <a:spcPts val="300"/>
              </a:spcBef>
            </a:pPr>
            <a:r>
              <a:rPr lang="en-US" altLang="zh-CN" sz="2000" b="1" dirty="0" smtClean="0">
                <a:solidFill>
                  <a:srgbClr val="FF0000"/>
                </a:solidFill>
                <a:latin typeface="宋体" pitchFamily="2" charset="-122"/>
              </a:rPr>
              <a:t>6. </a:t>
            </a:r>
            <a:r>
              <a:rPr lang="zh-CN" altLang="en-US" sz="2000" b="1" dirty="0" smtClean="0">
                <a:solidFill>
                  <a:srgbClr val="FF0000"/>
                </a:solidFill>
                <a:latin typeface="宋体" pitchFamily="2" charset="-122"/>
              </a:rPr>
              <a:t>死代码删除</a:t>
            </a:r>
            <a:endParaRPr lang="en-US" altLang="zh-CN" sz="2000" b="1" dirty="0" smtClean="0">
              <a:solidFill>
                <a:srgbClr val="FF0000"/>
              </a:solidFill>
              <a:latin typeface="宋体" pitchFamily="2" charset="-122"/>
            </a:endParaRPr>
          </a:p>
          <a:p>
            <a:pPr indent="0" algn="l">
              <a:lnSpc>
                <a:spcPct val="114000"/>
              </a:lnSpc>
              <a:spcBef>
                <a:spcPts val="300"/>
              </a:spcBef>
            </a:pPr>
            <a:r>
              <a:rPr lang="en-US" altLang="zh-CN" sz="2000" b="1" dirty="0" smtClean="0">
                <a:solidFill>
                  <a:srgbClr val="FF0000"/>
                </a:solidFill>
                <a:latin typeface="宋体" pitchFamily="2" charset="-122"/>
              </a:rPr>
              <a:t>  </a:t>
            </a:r>
            <a:r>
              <a:rPr lang="en-US" altLang="zh-CN" sz="2000" b="1" dirty="0" smtClean="0">
                <a:latin typeface="宋体" pitchFamily="2" charset="-122"/>
              </a:rPr>
              <a:t>debug=false</a:t>
            </a:r>
          </a:p>
          <a:p>
            <a:pPr indent="0" algn="l">
              <a:lnSpc>
                <a:spcPct val="114000"/>
              </a:lnSpc>
              <a:spcBef>
                <a:spcPts val="300"/>
              </a:spcBef>
            </a:pPr>
            <a:r>
              <a:rPr lang="en-US" altLang="zh-CN" sz="2000" b="1" dirty="0" smtClean="0">
                <a:latin typeface="宋体" pitchFamily="2" charset="-122"/>
              </a:rPr>
              <a:t>  if </a:t>
            </a:r>
            <a:r>
              <a:rPr lang="zh-CN" altLang="en-US" sz="2000" b="1" dirty="0" smtClean="0">
                <a:latin typeface="宋体" pitchFamily="2" charset="-122"/>
              </a:rPr>
              <a:t>（</a:t>
            </a:r>
            <a:r>
              <a:rPr lang="en-US" altLang="zh-CN" sz="2000" b="1" dirty="0" smtClean="0">
                <a:latin typeface="宋体" pitchFamily="2" charset="-122"/>
              </a:rPr>
              <a:t>debug</a:t>
            </a:r>
            <a:r>
              <a:rPr lang="zh-CN" altLang="en-US" sz="2000" b="1" dirty="0" smtClean="0">
                <a:latin typeface="宋体" pitchFamily="2" charset="-122"/>
              </a:rPr>
              <a:t>） </a:t>
            </a:r>
            <a:r>
              <a:rPr lang="en-US" altLang="zh-CN" sz="2000" b="1" dirty="0" smtClean="0">
                <a:latin typeface="宋体" pitchFamily="2" charset="-122"/>
              </a:rPr>
              <a:t>…</a:t>
            </a:r>
          </a:p>
          <a:p>
            <a:pPr indent="0" algn="l">
              <a:lnSpc>
                <a:spcPct val="114000"/>
              </a:lnSpc>
              <a:spcBef>
                <a:spcPts val="300"/>
              </a:spcBef>
            </a:pPr>
            <a:r>
              <a:rPr lang="en-US" altLang="zh-CN" sz="2000" b="1" dirty="0" smtClean="0">
                <a:latin typeface="宋体" pitchFamily="2" charset="-122"/>
              </a:rPr>
              <a:t>  …</a:t>
            </a:r>
          </a:p>
          <a:p>
            <a:pPr indent="0" algn="l">
              <a:lnSpc>
                <a:spcPct val="114000"/>
              </a:lnSpc>
              <a:spcBef>
                <a:spcPts val="300"/>
              </a:spcBef>
            </a:pPr>
            <a:r>
              <a:rPr lang="zh-CN" altLang="en-US" sz="2000" b="1" dirty="0" smtClean="0">
                <a:latin typeface="宋体" pitchFamily="2" charset="-122"/>
              </a:rPr>
              <a:t>将死代码删除后：</a:t>
            </a:r>
            <a:endParaRPr lang="en-US" altLang="zh-CN" sz="2000" b="1" dirty="0" smtClean="0">
              <a:latin typeface="宋体" pitchFamily="2" charset="-122"/>
            </a:endParaRPr>
          </a:p>
          <a:p>
            <a:pPr indent="0" algn="l">
              <a:lnSpc>
                <a:spcPct val="114000"/>
              </a:lnSpc>
              <a:spcBef>
                <a:spcPts val="300"/>
              </a:spcBef>
            </a:pPr>
            <a:r>
              <a:rPr lang="en-US" altLang="zh-CN" sz="2000" b="1" dirty="0" smtClean="0">
                <a:solidFill>
                  <a:srgbClr val="FF0000"/>
                </a:solidFill>
                <a:latin typeface="宋体" pitchFamily="2" charset="-122"/>
              </a:rPr>
              <a:t> </a:t>
            </a:r>
            <a:r>
              <a:rPr lang="en-US" altLang="zh-CN" sz="2000" b="1" dirty="0" smtClean="0">
                <a:latin typeface="宋体" pitchFamily="2" charset="-122"/>
              </a:rPr>
              <a:t>debug=false</a:t>
            </a:r>
          </a:p>
          <a:p>
            <a:pPr indent="0" algn="l">
              <a:lnSpc>
                <a:spcPct val="114000"/>
              </a:lnSpc>
              <a:spcBef>
                <a:spcPts val="300"/>
              </a:spcBef>
            </a:pPr>
            <a:r>
              <a:rPr lang="en-US" altLang="zh-CN" sz="2000" b="1" dirty="0" smtClean="0">
                <a:latin typeface="宋体" pitchFamily="2" charset="-122"/>
              </a:rPr>
              <a:t>…</a:t>
            </a:r>
            <a:endParaRPr lang="en-US" altLang="zh-CN" sz="2000" b="1" dirty="0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74D79-D6C1-4F7A-9771-2ED1C8DE996C}" type="slidenum">
              <a:rPr lang="en-US" altLang="zh-CN" smtClean="0"/>
              <a:pPr/>
              <a:t>27</a:t>
            </a:fld>
            <a:endParaRPr lang="en-US" altLang="zh-CN"/>
          </a:p>
        </p:txBody>
      </p:sp>
      <p:sp>
        <p:nvSpPr>
          <p:cNvPr id="4" name="Text Box 9"/>
          <p:cNvSpPr txBox="1">
            <a:spLocks noChangeArrowheads="1"/>
          </p:cNvSpPr>
          <p:nvPr/>
        </p:nvSpPr>
        <p:spPr bwMode="auto">
          <a:xfrm>
            <a:off x="685800" y="457200"/>
            <a:ext cx="7848599" cy="14051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indent="584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85788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indent="0" algn="l">
              <a:lnSpc>
                <a:spcPct val="150000"/>
              </a:lnSpc>
              <a:spcBef>
                <a:spcPts val="300"/>
              </a:spcBef>
            </a:pPr>
            <a:r>
              <a:rPr lang="en-US" altLang="zh-CN" sz="2000" b="1" dirty="0" smtClean="0">
                <a:solidFill>
                  <a:srgbClr val="FF0000"/>
                </a:solidFill>
                <a:latin typeface="宋体" pitchFamily="2" charset="-122"/>
              </a:rPr>
              <a:t>7. </a:t>
            </a:r>
            <a:r>
              <a:rPr lang="zh-CN" altLang="en-US" sz="2000" b="1" dirty="0" smtClean="0">
                <a:solidFill>
                  <a:srgbClr val="FF0000"/>
                </a:solidFill>
                <a:latin typeface="宋体" pitchFamily="2" charset="-122"/>
              </a:rPr>
              <a:t>强度削弱</a:t>
            </a:r>
            <a:endParaRPr lang="en-US" altLang="zh-CN" sz="2000" b="1" dirty="0" smtClean="0">
              <a:solidFill>
                <a:srgbClr val="FF0000"/>
              </a:solidFill>
              <a:latin typeface="宋体" pitchFamily="2" charset="-122"/>
            </a:endParaRPr>
          </a:p>
          <a:p>
            <a:pPr indent="0"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2000" b="1" dirty="0" smtClean="0">
                <a:solidFill>
                  <a:srgbClr val="FF0000"/>
                </a:solidFill>
                <a:latin typeface="宋体" pitchFamily="2" charset="-122"/>
              </a:rPr>
              <a:t>  </a:t>
            </a:r>
            <a:r>
              <a:rPr lang="en-US" altLang="zh-CN" sz="2000" b="1" dirty="0" smtClean="0">
                <a:latin typeface="宋体" pitchFamily="2" charset="-122"/>
              </a:rPr>
              <a:t>x:=2.0*f          </a:t>
            </a:r>
            <a:r>
              <a:rPr lang="zh-CN" altLang="en-US" sz="2000" b="1" dirty="0" smtClean="0">
                <a:latin typeface="宋体" pitchFamily="2" charset="-122"/>
              </a:rPr>
              <a:t>替换成： </a:t>
            </a:r>
            <a:r>
              <a:rPr lang="en-US" altLang="zh-CN" sz="2000" b="1" dirty="0" smtClean="0">
                <a:latin typeface="宋体" pitchFamily="2" charset="-122"/>
              </a:rPr>
              <a:t>x:=</a:t>
            </a:r>
            <a:r>
              <a:rPr lang="en-US" altLang="zh-CN" sz="2000" b="1" dirty="0" err="1" smtClean="0">
                <a:latin typeface="宋体" pitchFamily="2" charset="-122"/>
              </a:rPr>
              <a:t>f+f</a:t>
            </a:r>
            <a:endParaRPr lang="en-US" altLang="zh-CN" sz="2000" b="1" dirty="0" smtClean="0">
              <a:latin typeface="宋体" pitchFamily="2" charset="-122"/>
            </a:endParaRPr>
          </a:p>
          <a:p>
            <a:pPr indent="0"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2000" b="1" dirty="0" smtClean="0">
                <a:solidFill>
                  <a:srgbClr val="FF0000"/>
                </a:solidFill>
                <a:latin typeface="宋体" pitchFamily="2" charset="-122"/>
              </a:rPr>
              <a:t>  </a:t>
            </a:r>
            <a:r>
              <a:rPr lang="en-US" altLang="zh-CN" sz="2000" b="1" dirty="0" smtClean="0">
                <a:latin typeface="宋体" pitchFamily="2" charset="-122"/>
              </a:rPr>
              <a:t>x:=f/2.0          </a:t>
            </a:r>
            <a:r>
              <a:rPr lang="zh-CN" altLang="en-US" sz="2000" b="1" dirty="0" smtClean="0">
                <a:latin typeface="宋体" pitchFamily="2" charset="-122"/>
              </a:rPr>
              <a:t>替换成： </a:t>
            </a:r>
            <a:r>
              <a:rPr lang="en-US" altLang="zh-CN" sz="2000" b="1" dirty="0" smtClean="0">
                <a:latin typeface="宋体" pitchFamily="2" charset="-122"/>
              </a:rPr>
              <a:t>x:=f*0.5</a:t>
            </a:r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685800" y="2362200"/>
            <a:ext cx="7010399" cy="17220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indent="584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85788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indent="0" algn="l">
              <a:lnSpc>
                <a:spcPct val="114000"/>
              </a:lnSpc>
              <a:spcBef>
                <a:spcPts val="300"/>
              </a:spcBef>
            </a:pPr>
            <a:r>
              <a:rPr lang="en-US" altLang="zh-CN" sz="2000" b="1" dirty="0" smtClean="0">
                <a:solidFill>
                  <a:srgbClr val="FF0000"/>
                </a:solidFill>
                <a:latin typeface="宋体" pitchFamily="2" charset="-122"/>
              </a:rPr>
              <a:t>8. </a:t>
            </a:r>
            <a:r>
              <a:rPr lang="zh-CN" altLang="en-US" sz="2000" b="1" dirty="0" smtClean="0">
                <a:solidFill>
                  <a:srgbClr val="FF0000"/>
                </a:solidFill>
                <a:latin typeface="宋体" pitchFamily="2" charset="-122"/>
              </a:rPr>
              <a:t>使用目标机惯用指令</a:t>
            </a:r>
            <a:endParaRPr lang="en-US" altLang="zh-CN" sz="2000" b="1" dirty="0" smtClean="0">
              <a:solidFill>
                <a:srgbClr val="FF0000"/>
              </a:solidFill>
              <a:latin typeface="宋体" pitchFamily="2" charset="-122"/>
            </a:endParaRPr>
          </a:p>
          <a:p>
            <a:pPr indent="0" algn="l">
              <a:lnSpc>
                <a:spcPct val="114000"/>
              </a:lnSpc>
              <a:spcBef>
                <a:spcPts val="300"/>
              </a:spcBef>
            </a:pPr>
            <a:r>
              <a:rPr lang="en-US" altLang="zh-CN" sz="2000" b="1" dirty="0" smtClean="0">
                <a:solidFill>
                  <a:srgbClr val="FF0000"/>
                </a:solidFill>
                <a:latin typeface="宋体" pitchFamily="2" charset="-122"/>
              </a:rPr>
              <a:t>  </a:t>
            </a:r>
            <a:r>
              <a:rPr lang="zh-CN" altLang="en-US" sz="2000" b="1" dirty="0" smtClean="0">
                <a:latin typeface="宋体" pitchFamily="2" charset="-122"/>
              </a:rPr>
              <a:t>将某个数与</a:t>
            </a:r>
            <a:r>
              <a:rPr lang="en-US" altLang="zh-CN" sz="2000" b="1" dirty="0" smtClean="0">
                <a:latin typeface="宋体" pitchFamily="2" charset="-122"/>
              </a:rPr>
              <a:t>1</a:t>
            </a:r>
            <a:r>
              <a:rPr lang="zh-CN" altLang="en-US" sz="2000" b="1" dirty="0" smtClean="0">
                <a:latin typeface="宋体" pitchFamily="2" charset="-122"/>
              </a:rPr>
              <a:t>相加，通常用“加</a:t>
            </a:r>
            <a:r>
              <a:rPr lang="en-US" altLang="zh-CN" sz="2000" b="1" dirty="0" smtClean="0">
                <a:latin typeface="宋体" pitchFamily="2" charset="-122"/>
              </a:rPr>
              <a:t>1</a:t>
            </a:r>
            <a:r>
              <a:rPr lang="zh-CN" altLang="en-US" sz="2000" b="1" dirty="0" smtClean="0">
                <a:latin typeface="宋体" pitchFamily="2" charset="-122"/>
              </a:rPr>
              <a:t>”指令，不用“加”指令</a:t>
            </a:r>
            <a:endParaRPr lang="en-US" altLang="zh-CN" sz="2000" b="1" dirty="0" smtClean="0">
              <a:latin typeface="宋体" pitchFamily="2" charset="-122"/>
            </a:endParaRPr>
          </a:p>
          <a:p>
            <a:pPr indent="0" algn="l">
              <a:lnSpc>
                <a:spcPct val="114000"/>
              </a:lnSpc>
              <a:spcBef>
                <a:spcPts val="300"/>
              </a:spcBef>
            </a:pPr>
            <a:r>
              <a:rPr lang="en-US" altLang="zh-CN" sz="2000" b="1" dirty="0" smtClean="0">
                <a:latin typeface="宋体" pitchFamily="2" charset="-122"/>
              </a:rPr>
              <a:t>  </a:t>
            </a:r>
            <a:r>
              <a:rPr lang="zh-CN" altLang="en-US" sz="2000" b="1" dirty="0" smtClean="0">
                <a:latin typeface="宋体" pitchFamily="2" charset="-122"/>
              </a:rPr>
              <a:t>某个数乘</a:t>
            </a:r>
            <a:r>
              <a:rPr lang="en-US" altLang="zh-CN" sz="2000" b="1" dirty="0" smtClean="0">
                <a:latin typeface="宋体" pitchFamily="2" charset="-122"/>
              </a:rPr>
              <a:t>2</a:t>
            </a:r>
            <a:r>
              <a:rPr lang="zh-CN" altLang="en-US" sz="2000" b="1" dirty="0" smtClean="0">
                <a:latin typeface="宋体" pitchFamily="2" charset="-122"/>
              </a:rPr>
              <a:t>，用“左移”指令，而不是乘法</a:t>
            </a:r>
            <a:endParaRPr lang="en-US" altLang="zh-CN" sz="2000" b="1" dirty="0" smtClean="0">
              <a:latin typeface="宋体" pitchFamily="2" charset="-122"/>
            </a:endParaRPr>
          </a:p>
          <a:p>
            <a:pPr indent="0" algn="l">
              <a:lnSpc>
                <a:spcPct val="150000"/>
              </a:lnSpc>
              <a:spcBef>
                <a:spcPts val="300"/>
              </a:spcBef>
            </a:pPr>
            <a:r>
              <a:rPr lang="en-US" altLang="zh-CN" sz="2000" b="1" dirty="0" smtClean="0">
                <a:latin typeface="宋体" pitchFamily="2" charset="-122"/>
              </a:rPr>
              <a:t>  </a:t>
            </a:r>
            <a:r>
              <a:rPr lang="zh-CN" altLang="en-US" sz="2000" b="1" dirty="0" smtClean="0">
                <a:latin typeface="宋体" pitchFamily="2" charset="-122"/>
              </a:rPr>
              <a:t>某个数除</a:t>
            </a:r>
            <a:r>
              <a:rPr lang="en-US" altLang="zh-CN" sz="2000" b="1" dirty="0" smtClean="0">
                <a:latin typeface="宋体" pitchFamily="2" charset="-122"/>
              </a:rPr>
              <a:t>2</a:t>
            </a:r>
            <a:r>
              <a:rPr lang="zh-CN" altLang="en-US" sz="2000" b="1" dirty="0" smtClean="0">
                <a:latin typeface="宋体" pitchFamily="2" charset="-122"/>
              </a:rPr>
              <a:t>，用“右移”指令，而不是除法</a:t>
            </a:r>
            <a:endParaRPr lang="en-US" altLang="zh-CN" sz="2000" b="1" dirty="0" smtClean="0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1" name="Text Box 9"/>
          <p:cNvSpPr txBox="1">
            <a:spLocks noChangeArrowheads="1"/>
          </p:cNvSpPr>
          <p:nvPr/>
        </p:nvSpPr>
        <p:spPr bwMode="auto">
          <a:xfrm>
            <a:off x="685800" y="1219200"/>
            <a:ext cx="7577137" cy="1046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584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85788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lnSpc>
                <a:spcPct val="155000"/>
              </a:lnSpc>
              <a:spcBef>
                <a:spcPct val="45000"/>
              </a:spcBef>
            </a:pPr>
            <a:r>
              <a:rPr lang="zh-CN" altLang="en-US" sz="2000" b="1" dirty="0"/>
              <a:t>如果任何通路都不是环路的有向图</a:t>
            </a:r>
            <a:r>
              <a:rPr lang="en-US" altLang="zh-CN" sz="2000" b="1" dirty="0"/>
              <a:t>G</a:t>
            </a:r>
            <a:r>
              <a:rPr lang="zh-CN" altLang="en-US" sz="2000" b="1" dirty="0"/>
              <a:t>，则有向图</a:t>
            </a:r>
            <a:r>
              <a:rPr lang="en-US" altLang="zh-CN" sz="2000" b="1" dirty="0"/>
              <a:t>G</a:t>
            </a:r>
            <a:r>
              <a:rPr lang="zh-CN" altLang="en-US" sz="2000" b="1" dirty="0"/>
              <a:t>称为</a:t>
            </a:r>
            <a:r>
              <a:rPr lang="zh-CN" altLang="en-US" sz="2000" b="1" dirty="0">
                <a:solidFill>
                  <a:srgbClr val="FF0000"/>
                </a:solidFill>
              </a:rPr>
              <a:t>无环路有向图</a:t>
            </a:r>
            <a:r>
              <a:rPr lang="zh-CN" altLang="en-US" sz="2000" b="1" dirty="0"/>
              <a:t>，简称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DAG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（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Directed Acyclic Graph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）</a:t>
            </a:r>
            <a:r>
              <a:rPr lang="zh-CN" altLang="en-US" sz="2000" b="1" dirty="0" smtClean="0"/>
              <a:t>。 </a:t>
            </a:r>
            <a:endParaRPr lang="zh-CN" altLang="en-US" sz="2000" b="1" dirty="0"/>
          </a:p>
        </p:txBody>
      </p:sp>
      <p:sp>
        <p:nvSpPr>
          <p:cNvPr id="28682" name="Text Box 10"/>
          <p:cNvSpPr txBox="1">
            <a:spLocks noChangeArrowheads="1"/>
          </p:cNvSpPr>
          <p:nvPr/>
        </p:nvSpPr>
        <p:spPr bwMode="auto">
          <a:xfrm>
            <a:off x="719137" y="2409825"/>
            <a:ext cx="7696200" cy="2257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606425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608013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lnSpc>
                <a:spcPct val="155000"/>
              </a:lnSpc>
              <a:spcBef>
                <a:spcPct val="45000"/>
              </a:spcBef>
            </a:pPr>
            <a:r>
              <a:rPr lang="zh-CN" altLang="en-US" sz="2000" b="1" dirty="0"/>
              <a:t>基本块内优化可以利用无环路有向图（</a:t>
            </a:r>
            <a:r>
              <a:rPr lang="en-US" altLang="zh-CN" sz="2000" b="1" dirty="0"/>
              <a:t>DAG</a:t>
            </a:r>
            <a:r>
              <a:rPr lang="zh-CN" altLang="en-US" sz="2000" b="1" dirty="0"/>
              <a:t>）进行，其基本步骤是：</a:t>
            </a:r>
          </a:p>
          <a:p>
            <a:pPr algn="l">
              <a:lnSpc>
                <a:spcPct val="155000"/>
              </a:lnSpc>
              <a:spcBef>
                <a:spcPct val="45000"/>
              </a:spcBef>
            </a:pPr>
            <a:r>
              <a:rPr lang="zh-CN" altLang="en-US" sz="2000" b="1" dirty="0"/>
              <a:t>（</a:t>
            </a:r>
            <a:r>
              <a:rPr lang="en-US" altLang="zh-CN" sz="2000" b="1" dirty="0"/>
              <a:t>1</a:t>
            </a:r>
            <a:r>
              <a:rPr lang="zh-CN" altLang="en-US" sz="2000" b="1" dirty="0"/>
              <a:t>）将基本块的四元组序列，构造成相应的</a:t>
            </a:r>
            <a:r>
              <a:rPr lang="en-US" altLang="zh-CN" sz="2000" b="1" dirty="0"/>
              <a:t>DAG</a:t>
            </a:r>
            <a:r>
              <a:rPr lang="zh-CN" altLang="en-US" sz="2000" b="1" dirty="0"/>
              <a:t>；</a:t>
            </a:r>
          </a:p>
          <a:p>
            <a:pPr algn="l">
              <a:lnSpc>
                <a:spcPct val="155000"/>
              </a:lnSpc>
              <a:spcBef>
                <a:spcPct val="45000"/>
              </a:spcBef>
            </a:pPr>
            <a:r>
              <a:rPr lang="zh-CN" altLang="en-US" sz="2000" b="1" dirty="0"/>
              <a:t>（</a:t>
            </a:r>
            <a:r>
              <a:rPr lang="en-US" altLang="zh-CN" sz="2000" b="1" dirty="0"/>
              <a:t>2</a:t>
            </a:r>
            <a:r>
              <a:rPr lang="zh-CN" altLang="en-US" sz="2000" b="1" dirty="0"/>
              <a:t>）依据结点编号顺序，将</a:t>
            </a:r>
            <a:r>
              <a:rPr lang="en-US" altLang="zh-CN" sz="2000" b="1" dirty="0"/>
              <a:t>DAG</a:t>
            </a:r>
            <a:r>
              <a:rPr lang="zh-CN" altLang="en-US" sz="2000" b="1" dirty="0">
                <a:solidFill>
                  <a:srgbClr val="FF0000"/>
                </a:solidFill>
              </a:rPr>
              <a:t>重新</a:t>
            </a:r>
            <a:r>
              <a:rPr lang="zh-CN" altLang="en-US" sz="2000" b="1" dirty="0"/>
              <a:t>生成四元组序列。</a:t>
            </a:r>
          </a:p>
        </p:txBody>
      </p:sp>
      <p:sp>
        <p:nvSpPr>
          <p:cNvPr id="28683" name="Rectangle 11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4640263" cy="457200"/>
          </a:xfrm>
        </p:spPr>
        <p:txBody>
          <a:bodyPr/>
          <a:lstStyle/>
          <a:p>
            <a:r>
              <a:rPr lang="en-US" altLang="zh-CN" sz="2800" b="1" dirty="0" smtClean="0">
                <a:solidFill>
                  <a:srgbClr val="CC0099"/>
                </a:solidFill>
                <a:latin typeface="黑体" pitchFamily="49" charset="-122"/>
                <a:ea typeface="黑体" pitchFamily="49" charset="-122"/>
              </a:rPr>
              <a:t>10.2.2</a:t>
            </a:r>
            <a:r>
              <a:rPr lang="zh-CN" altLang="en-US" sz="2800" b="1" dirty="0">
                <a:solidFill>
                  <a:srgbClr val="CC0099"/>
                </a:solidFill>
                <a:latin typeface="黑体" pitchFamily="49" charset="-122"/>
                <a:ea typeface="黑体" pitchFamily="49" charset="-122"/>
              </a:rPr>
              <a:t>　</a:t>
            </a:r>
            <a:r>
              <a:rPr lang="zh-CN" altLang="en-US" sz="2800" b="1" dirty="0" smtClean="0">
                <a:solidFill>
                  <a:srgbClr val="CC0099"/>
                </a:solidFill>
                <a:latin typeface="黑体" pitchFamily="49" charset="-122"/>
                <a:ea typeface="黑体" pitchFamily="49" charset="-122"/>
              </a:rPr>
              <a:t>局部优化</a:t>
            </a:r>
            <a:endParaRPr lang="zh-CN" altLang="en-US" sz="2800" b="1" dirty="0">
              <a:solidFill>
                <a:srgbClr val="CC0099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629400" y="6172200"/>
            <a:ext cx="2133600" cy="244475"/>
          </a:xfrm>
        </p:spPr>
        <p:txBody>
          <a:bodyPr/>
          <a:lstStyle/>
          <a:p>
            <a:fld id="{EB774D79-D6C1-4F7A-9771-2ED1C8DE996C}" type="slidenum">
              <a:rPr lang="en-US" altLang="zh-CN" sz="2000" smtClean="0"/>
              <a:pPr/>
              <a:t>28</a:t>
            </a:fld>
            <a:endParaRPr lang="en-US" altLang="zh-CN" sz="2000" dirty="0"/>
          </a:p>
        </p:txBody>
      </p:sp>
    </p:spTree>
    <p:extLst>
      <p:ext uri="{BB962C8B-B14F-4D97-AF65-F5344CB8AC3E}">
        <p14:creationId xmlns="" xmlns:p14="http://schemas.microsoft.com/office/powerpoint/2010/main" val="364583958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74D79-D6C1-4F7A-9771-2ED1C8DE996C}" type="slidenum">
              <a:rPr lang="en-US" altLang="zh-CN" smtClean="0"/>
              <a:pPr/>
              <a:t>29</a:t>
            </a:fld>
            <a:endParaRPr lang="en-US" altLang="zh-CN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631825" y="898525"/>
            <a:ext cx="7953375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indent="595313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619125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30000"/>
              </a:spcBef>
            </a:pPr>
            <a:r>
              <a:rPr lang="zh-CN" altLang="en-US" sz="2000" b="1" dirty="0">
                <a:latin typeface="宋体" pitchFamily="2" charset="-122"/>
              </a:rPr>
              <a:t>利用无环路有向图（</a:t>
            </a:r>
            <a:r>
              <a:rPr lang="en-US" altLang="zh-CN" sz="2000" b="1" dirty="0">
                <a:latin typeface="宋体" pitchFamily="2" charset="-122"/>
              </a:rPr>
              <a:t>DAG</a:t>
            </a:r>
            <a:r>
              <a:rPr lang="zh-CN" altLang="en-US" sz="2000" b="1" dirty="0">
                <a:latin typeface="宋体" pitchFamily="2" charset="-122"/>
              </a:rPr>
              <a:t>）表示四元组时，其结点名称为顺序编号（</a:t>
            </a:r>
            <a:r>
              <a:rPr lang="en-US" altLang="zh-CN" sz="2000" b="1" dirty="0" err="1">
                <a:latin typeface="宋体" pitchFamily="2" charset="-122"/>
              </a:rPr>
              <a:t>n</a:t>
            </a:r>
            <a:r>
              <a:rPr lang="en-US" altLang="zh-CN" sz="2000" b="1" baseline="-30000" dirty="0" err="1">
                <a:latin typeface="宋体" pitchFamily="2" charset="-122"/>
              </a:rPr>
              <a:t>i</a:t>
            </a:r>
            <a:r>
              <a:rPr lang="zh-CN" altLang="en-US" sz="2000" b="1" dirty="0">
                <a:latin typeface="宋体" pitchFamily="2" charset="-122"/>
              </a:rPr>
              <a:t>），</a:t>
            </a:r>
            <a:r>
              <a:rPr lang="zh-CN" altLang="en-US" sz="2000" b="1" dirty="0" smtClean="0">
                <a:latin typeface="宋体" pitchFamily="2" charset="-122"/>
              </a:rPr>
              <a:t>并（在结点下方的）</a:t>
            </a:r>
            <a:r>
              <a:rPr lang="zh-CN" altLang="en-US" sz="2000" b="1" dirty="0" smtClean="0">
                <a:solidFill>
                  <a:srgbClr val="FF0000"/>
                </a:solidFill>
                <a:latin typeface="宋体" pitchFamily="2" charset="-122"/>
              </a:rPr>
              <a:t>标注标记</a:t>
            </a:r>
            <a:r>
              <a:rPr lang="zh-CN" altLang="en-US" sz="2000" b="1" dirty="0" smtClean="0">
                <a:latin typeface="宋体" pitchFamily="2" charset="-122"/>
              </a:rPr>
              <a:t>、</a:t>
            </a:r>
            <a:r>
              <a:rPr lang="zh-CN" altLang="en-US" sz="2000" b="1" dirty="0">
                <a:latin typeface="宋体" pitchFamily="2" charset="-122"/>
              </a:rPr>
              <a:t>或（在结点右侧的）</a:t>
            </a:r>
            <a:r>
              <a:rPr lang="zh-CN" altLang="en-US" sz="2000" b="1" dirty="0">
                <a:solidFill>
                  <a:srgbClr val="FF0000"/>
                </a:solidFill>
                <a:latin typeface="宋体" pitchFamily="2" charset="-122"/>
              </a:rPr>
              <a:t>附加信息</a:t>
            </a:r>
            <a:r>
              <a:rPr lang="zh-CN" altLang="en-US" sz="2000" b="1" dirty="0">
                <a:latin typeface="宋体" pitchFamily="2" charset="-122"/>
              </a:rPr>
              <a:t>：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09600" y="425450"/>
            <a:ext cx="3886200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 b="1" dirty="0">
                <a:solidFill>
                  <a:srgbClr val="C00000"/>
                </a:solidFill>
                <a:latin typeface="宋体" pitchFamily="2" charset="-122"/>
                <a:ea typeface="宋体" pitchFamily="2" charset="-122"/>
              </a:rPr>
              <a:t>四元组的</a:t>
            </a:r>
            <a:r>
              <a:rPr lang="en-US" altLang="zh-CN" sz="2200" b="1" dirty="0">
                <a:solidFill>
                  <a:srgbClr val="C00000"/>
                </a:solidFill>
                <a:latin typeface="宋体" pitchFamily="2" charset="-122"/>
                <a:ea typeface="宋体" pitchFamily="2" charset="-122"/>
              </a:rPr>
              <a:t>DAG</a:t>
            </a:r>
            <a:r>
              <a:rPr lang="zh-CN" altLang="en-US" sz="2200" b="1" dirty="0">
                <a:solidFill>
                  <a:srgbClr val="C00000"/>
                </a:solidFill>
                <a:latin typeface="宋体" pitchFamily="2" charset="-122"/>
                <a:ea typeface="宋体" pitchFamily="2" charset="-122"/>
              </a:rPr>
              <a:t>表示方法</a:t>
            </a:r>
          </a:p>
        </p:txBody>
      </p:sp>
      <p:sp>
        <p:nvSpPr>
          <p:cNvPr id="6" name="Text Box 14"/>
          <p:cNvSpPr txBox="1">
            <a:spLocks noChangeArrowheads="1"/>
          </p:cNvSpPr>
          <p:nvPr/>
        </p:nvSpPr>
        <p:spPr bwMode="auto">
          <a:xfrm>
            <a:off x="539750" y="1990725"/>
            <a:ext cx="6194425" cy="386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595313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63588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954088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lnSpc>
                <a:spcPct val="155000"/>
              </a:lnSpc>
              <a:spcBef>
                <a:spcPct val="75000"/>
              </a:spcBef>
            </a:pPr>
            <a:r>
              <a:rPr lang="zh-CN" altLang="en-US" sz="2000" b="1" dirty="0">
                <a:latin typeface="宋体" pitchFamily="2" charset="-122"/>
              </a:rPr>
              <a:t>（</a:t>
            </a:r>
            <a:r>
              <a:rPr lang="en-US" altLang="zh-CN" sz="2000" b="1" dirty="0">
                <a:latin typeface="宋体" pitchFamily="2" charset="-122"/>
              </a:rPr>
              <a:t>1</a:t>
            </a:r>
            <a:r>
              <a:rPr lang="zh-CN" altLang="en-US" sz="2000" b="1" dirty="0">
                <a:latin typeface="宋体" pitchFamily="2" charset="-122"/>
              </a:rPr>
              <a:t>） 对于无后继的结点（即叶子结点），以标识符或常量作为标记，结点表示变量或常量的值；</a:t>
            </a:r>
          </a:p>
          <a:p>
            <a:pPr algn="l">
              <a:lnSpc>
                <a:spcPct val="155000"/>
              </a:lnSpc>
              <a:spcBef>
                <a:spcPct val="75000"/>
              </a:spcBef>
            </a:pPr>
            <a:r>
              <a:rPr lang="zh-CN" altLang="en-US" sz="2000" b="1" dirty="0">
                <a:latin typeface="宋体" pitchFamily="2" charset="-122"/>
              </a:rPr>
              <a:t>（</a:t>
            </a:r>
            <a:r>
              <a:rPr lang="en-US" altLang="zh-CN" sz="2000" b="1" dirty="0">
                <a:latin typeface="宋体" pitchFamily="2" charset="-122"/>
              </a:rPr>
              <a:t>2</a:t>
            </a:r>
            <a:r>
              <a:rPr lang="zh-CN" altLang="en-US" sz="2000" b="1" dirty="0">
                <a:latin typeface="宋体" pitchFamily="2" charset="-122"/>
              </a:rPr>
              <a:t>） 对于有后继的结点（即内部结点），以运算符作为标记，结点表示标记的运算符与直接后继结点所代表的值进行运算的结果；</a:t>
            </a:r>
          </a:p>
          <a:p>
            <a:pPr algn="l">
              <a:lnSpc>
                <a:spcPct val="155000"/>
              </a:lnSpc>
              <a:spcBef>
                <a:spcPct val="75000"/>
              </a:spcBef>
            </a:pPr>
            <a:r>
              <a:rPr lang="zh-CN" altLang="en-US" sz="2000" b="1" dirty="0">
                <a:latin typeface="宋体" pitchFamily="2" charset="-122"/>
              </a:rPr>
              <a:t>（</a:t>
            </a:r>
            <a:r>
              <a:rPr lang="en-US" altLang="zh-CN" sz="2000" b="1" dirty="0">
                <a:latin typeface="宋体" pitchFamily="2" charset="-122"/>
              </a:rPr>
              <a:t>3</a:t>
            </a:r>
            <a:r>
              <a:rPr lang="zh-CN" altLang="en-US" sz="2000" b="1" dirty="0">
                <a:latin typeface="宋体" pitchFamily="2" charset="-122"/>
              </a:rPr>
              <a:t>）如果结点上附加一个或多个标识符，表示这些附加标识符具有与结点相同的值。 </a:t>
            </a:r>
          </a:p>
        </p:txBody>
      </p:sp>
      <p:sp>
        <p:nvSpPr>
          <p:cNvPr id="7" name="Rectangle 27"/>
          <p:cNvSpPr>
            <a:spLocks noChangeArrowheads="1"/>
          </p:cNvSpPr>
          <p:nvPr/>
        </p:nvSpPr>
        <p:spPr bwMode="auto">
          <a:xfrm>
            <a:off x="6553200" y="1584325"/>
            <a:ext cx="2032000" cy="44196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b="1">
              <a:latin typeface="Times New Roman" pitchFamily="18" charset="0"/>
            </a:endParaRPr>
          </a:p>
        </p:txBody>
      </p:sp>
      <p:grpSp>
        <p:nvGrpSpPr>
          <p:cNvPr id="8" name="Group 33"/>
          <p:cNvGrpSpPr>
            <a:grpSpLocks/>
          </p:cNvGrpSpPr>
          <p:nvPr/>
        </p:nvGrpSpPr>
        <p:grpSpPr bwMode="auto">
          <a:xfrm>
            <a:off x="6646863" y="1584325"/>
            <a:ext cx="1785937" cy="4008438"/>
            <a:chOff x="4187" y="1084"/>
            <a:chExt cx="1125" cy="2497"/>
          </a:xfrm>
        </p:grpSpPr>
        <p:grpSp>
          <p:nvGrpSpPr>
            <p:cNvPr id="9" name="Group 16"/>
            <p:cNvGrpSpPr>
              <a:grpSpLocks/>
            </p:cNvGrpSpPr>
            <p:nvPr/>
          </p:nvGrpSpPr>
          <p:grpSpPr bwMode="auto">
            <a:xfrm>
              <a:off x="4464" y="1084"/>
              <a:ext cx="453" cy="719"/>
              <a:chOff x="4176" y="1124"/>
              <a:chExt cx="453" cy="719"/>
            </a:xfrm>
          </p:grpSpPr>
          <p:sp>
            <p:nvSpPr>
              <p:cNvPr id="24" name="Oval 5"/>
              <p:cNvSpPr>
                <a:spLocks noChangeArrowheads="1"/>
              </p:cNvSpPr>
              <p:nvPr/>
            </p:nvSpPr>
            <p:spPr bwMode="auto">
              <a:xfrm>
                <a:off x="4176" y="1132"/>
                <a:ext cx="453" cy="45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" name="Text Box 6"/>
              <p:cNvSpPr txBox="1">
                <a:spLocks noChangeArrowheads="1"/>
              </p:cNvSpPr>
              <p:nvPr/>
            </p:nvSpPr>
            <p:spPr bwMode="auto">
              <a:xfrm>
                <a:off x="4258" y="1124"/>
                <a:ext cx="32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latin typeface="Times New Roman" pitchFamily="18" charset="0"/>
                  </a:rPr>
                  <a:t>n</a:t>
                </a:r>
                <a:r>
                  <a:rPr lang="en-US" altLang="zh-CN" b="1" baseline="-10000">
                    <a:latin typeface="Times New Roman" pitchFamily="18" charset="0"/>
                  </a:rPr>
                  <a:t>i</a:t>
                </a:r>
              </a:p>
            </p:txBody>
          </p:sp>
          <p:sp>
            <p:nvSpPr>
              <p:cNvPr id="26" name="Text Box 7"/>
              <p:cNvSpPr txBox="1">
                <a:spLocks noChangeArrowheads="1"/>
              </p:cNvSpPr>
              <p:nvPr/>
            </p:nvSpPr>
            <p:spPr bwMode="auto">
              <a:xfrm>
                <a:off x="4272" y="1555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latin typeface="Times New Roman" pitchFamily="18" charset="0"/>
                  </a:rPr>
                  <a:t>c</a:t>
                </a:r>
              </a:p>
            </p:txBody>
          </p:sp>
        </p:grpSp>
        <p:sp>
          <p:nvSpPr>
            <p:cNvPr id="10" name="Oval 8"/>
            <p:cNvSpPr>
              <a:spLocks noChangeArrowheads="1"/>
            </p:cNvSpPr>
            <p:nvPr/>
          </p:nvSpPr>
          <p:spPr bwMode="auto">
            <a:xfrm>
              <a:off x="4272" y="3128"/>
              <a:ext cx="453" cy="45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Text Box 9"/>
            <p:cNvSpPr txBox="1">
              <a:spLocks noChangeArrowheads="1"/>
            </p:cNvSpPr>
            <p:nvPr/>
          </p:nvSpPr>
          <p:spPr bwMode="auto">
            <a:xfrm>
              <a:off x="4384" y="3186"/>
              <a:ext cx="32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Times New Roman" pitchFamily="18" charset="0"/>
                </a:rPr>
                <a:t>n</a:t>
              </a:r>
              <a:r>
                <a:rPr lang="en-US" altLang="zh-CN" b="1" baseline="-10000"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auto">
            <a:xfrm>
              <a:off x="4735" y="3225"/>
              <a:ext cx="57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Times New Roman" pitchFamily="18" charset="0"/>
                </a:rPr>
                <a:t>X,Y</a:t>
              </a:r>
            </a:p>
          </p:txBody>
        </p:sp>
        <p:grpSp>
          <p:nvGrpSpPr>
            <p:cNvPr id="13" name="Group 17"/>
            <p:cNvGrpSpPr>
              <a:grpSpLocks/>
            </p:cNvGrpSpPr>
            <p:nvPr/>
          </p:nvGrpSpPr>
          <p:grpSpPr bwMode="auto">
            <a:xfrm>
              <a:off x="4471" y="1816"/>
              <a:ext cx="453" cy="453"/>
              <a:chOff x="4252" y="2928"/>
              <a:chExt cx="453" cy="453"/>
            </a:xfrm>
          </p:grpSpPr>
          <p:sp>
            <p:nvSpPr>
              <p:cNvPr id="22" name="Oval 11"/>
              <p:cNvSpPr>
                <a:spLocks noChangeArrowheads="1"/>
              </p:cNvSpPr>
              <p:nvPr/>
            </p:nvSpPr>
            <p:spPr bwMode="auto">
              <a:xfrm>
                <a:off x="4252" y="2928"/>
                <a:ext cx="453" cy="45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" name="Text Box 12"/>
              <p:cNvSpPr txBox="1">
                <a:spLocks noChangeArrowheads="1"/>
              </p:cNvSpPr>
              <p:nvPr/>
            </p:nvSpPr>
            <p:spPr bwMode="auto">
              <a:xfrm>
                <a:off x="4333" y="2928"/>
                <a:ext cx="32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latin typeface="Times New Roman" pitchFamily="18" charset="0"/>
                  </a:rPr>
                  <a:t>n</a:t>
                </a:r>
                <a:r>
                  <a:rPr lang="en-US" altLang="zh-CN" b="1" baseline="-10000">
                    <a:latin typeface="Times New Roman" pitchFamily="18" charset="0"/>
                  </a:rPr>
                  <a:t>i</a:t>
                </a:r>
              </a:p>
            </p:txBody>
          </p:sp>
        </p:grp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4933" y="1851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Times New Roman" pitchFamily="18" charset="0"/>
                </a:rPr>
                <a:t>Z</a:t>
              </a:r>
            </a:p>
          </p:txBody>
        </p:sp>
        <p:sp>
          <p:nvSpPr>
            <p:cNvPr id="15" name="Oval 19"/>
            <p:cNvSpPr>
              <a:spLocks noChangeArrowheads="1"/>
            </p:cNvSpPr>
            <p:nvPr/>
          </p:nvSpPr>
          <p:spPr bwMode="auto">
            <a:xfrm>
              <a:off x="4853" y="2472"/>
              <a:ext cx="453" cy="45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Text Box 20"/>
            <p:cNvSpPr txBox="1">
              <a:spLocks noChangeArrowheads="1"/>
            </p:cNvSpPr>
            <p:nvPr/>
          </p:nvSpPr>
          <p:spPr bwMode="auto">
            <a:xfrm>
              <a:off x="4938" y="2544"/>
              <a:ext cx="30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Times New Roman" pitchFamily="18" charset="0"/>
                </a:rPr>
                <a:t>n</a:t>
              </a:r>
              <a:r>
                <a:rPr lang="en-US" altLang="zh-CN" b="1" baseline="-10000">
                  <a:latin typeface="Times New Roman" pitchFamily="18" charset="0"/>
                </a:rPr>
                <a:t>k</a:t>
              </a:r>
            </a:p>
          </p:txBody>
        </p:sp>
        <p:sp>
          <p:nvSpPr>
            <p:cNvPr id="17" name="Oval 22"/>
            <p:cNvSpPr>
              <a:spLocks noChangeArrowheads="1"/>
            </p:cNvSpPr>
            <p:nvPr/>
          </p:nvSpPr>
          <p:spPr bwMode="auto">
            <a:xfrm>
              <a:off x="4187" y="2473"/>
              <a:ext cx="453" cy="45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Text Box 23"/>
            <p:cNvSpPr txBox="1">
              <a:spLocks noChangeArrowheads="1"/>
            </p:cNvSpPr>
            <p:nvPr/>
          </p:nvSpPr>
          <p:spPr bwMode="auto">
            <a:xfrm>
              <a:off x="4297" y="2532"/>
              <a:ext cx="37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Times New Roman" pitchFamily="18" charset="0"/>
                </a:rPr>
                <a:t>n</a:t>
              </a:r>
              <a:r>
                <a:rPr lang="en-US" altLang="zh-CN" b="1" baseline="-10000">
                  <a:latin typeface="Times New Roman" pitchFamily="18" charset="0"/>
                </a:rPr>
                <a:t>j</a:t>
              </a:r>
            </a:p>
          </p:txBody>
        </p:sp>
        <p:sp>
          <p:nvSpPr>
            <p:cNvPr id="19" name="Line 24"/>
            <p:cNvSpPr>
              <a:spLocks noChangeShapeType="1"/>
            </p:cNvSpPr>
            <p:nvPr/>
          </p:nvSpPr>
          <p:spPr bwMode="auto">
            <a:xfrm flipH="1">
              <a:off x="4355" y="2201"/>
              <a:ext cx="192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" name="Line 25"/>
            <p:cNvSpPr>
              <a:spLocks noChangeShapeType="1"/>
            </p:cNvSpPr>
            <p:nvPr/>
          </p:nvSpPr>
          <p:spPr bwMode="auto">
            <a:xfrm flipH="1" flipV="1">
              <a:off x="4883" y="2181"/>
              <a:ext cx="192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" name="Text Box 26"/>
            <p:cNvSpPr txBox="1">
              <a:spLocks noChangeArrowheads="1"/>
            </p:cNvSpPr>
            <p:nvPr/>
          </p:nvSpPr>
          <p:spPr bwMode="auto">
            <a:xfrm>
              <a:off x="4533" y="2222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Times New Roman" pitchFamily="18" charset="0"/>
                </a:rPr>
                <a:t>OP</a:t>
              </a:r>
            </a:p>
          </p:txBody>
        </p:sp>
      </p:grpSp>
      <p:sp>
        <p:nvSpPr>
          <p:cNvPr id="27" name="Arc 29"/>
          <p:cNvSpPr>
            <a:spLocks/>
          </p:cNvSpPr>
          <p:nvPr/>
        </p:nvSpPr>
        <p:spPr bwMode="auto">
          <a:xfrm>
            <a:off x="1725613" y="1815488"/>
            <a:ext cx="5390356" cy="359387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2 w 35598"/>
              <a:gd name="T1" fmla="*/ 21878 h 21878"/>
              <a:gd name="T2" fmla="*/ 35598 w 35598"/>
              <a:gd name="T3" fmla="*/ 5150 h 21878"/>
              <a:gd name="T4" fmla="*/ 21600 w 35598"/>
              <a:gd name="T5" fmla="*/ 21600 h 218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5598" h="21878" fill="none" extrusionOk="0">
                <a:moveTo>
                  <a:pt x="1" y="21878"/>
                </a:moveTo>
                <a:cubicBezTo>
                  <a:pt x="0" y="21785"/>
                  <a:pt x="0" y="21692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26729" y="-1"/>
                  <a:pt x="31691" y="1825"/>
                  <a:pt x="35598" y="5149"/>
                </a:cubicBezTo>
              </a:path>
              <a:path w="35598" h="21878" stroke="0" extrusionOk="0">
                <a:moveTo>
                  <a:pt x="1" y="21878"/>
                </a:moveTo>
                <a:cubicBezTo>
                  <a:pt x="0" y="21785"/>
                  <a:pt x="0" y="21692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26729" y="-1"/>
                  <a:pt x="31691" y="1825"/>
                  <a:pt x="35598" y="5149"/>
                </a:cubicBezTo>
                <a:lnTo>
                  <a:pt x="21600" y="21600"/>
                </a:lnTo>
                <a:close/>
              </a:path>
            </a:pathLst>
          </a:custGeom>
          <a:noFill/>
          <a:ln w="28575">
            <a:solidFill>
              <a:srgbClr val="FF00FF"/>
            </a:solidFill>
            <a:prstDash val="dash"/>
            <a:miter lim="800000"/>
            <a:headEnd type="diamond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8" name="Arc 30"/>
          <p:cNvSpPr>
            <a:spLocks/>
          </p:cNvSpPr>
          <p:nvPr/>
        </p:nvSpPr>
        <p:spPr bwMode="auto">
          <a:xfrm>
            <a:off x="1690688" y="4614863"/>
            <a:ext cx="5091112" cy="417512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2 w 43156"/>
              <a:gd name="T1" fmla="*/ 21878 h 21878"/>
              <a:gd name="T2" fmla="*/ 43156 w 43156"/>
              <a:gd name="T3" fmla="*/ 20217 h 21878"/>
              <a:gd name="T4" fmla="*/ 21600 w 43156"/>
              <a:gd name="T5" fmla="*/ 21600 h 218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156" h="21878" fill="none" extrusionOk="0">
                <a:moveTo>
                  <a:pt x="1" y="21878"/>
                </a:moveTo>
                <a:cubicBezTo>
                  <a:pt x="0" y="21785"/>
                  <a:pt x="0" y="21692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2992" y="-1"/>
                  <a:pt x="42426" y="8847"/>
                  <a:pt x="43155" y="20217"/>
                </a:cubicBezTo>
              </a:path>
              <a:path w="43156" h="21878" stroke="0" extrusionOk="0">
                <a:moveTo>
                  <a:pt x="1" y="21878"/>
                </a:moveTo>
                <a:cubicBezTo>
                  <a:pt x="0" y="21785"/>
                  <a:pt x="0" y="21692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2992" y="-1"/>
                  <a:pt x="42426" y="8847"/>
                  <a:pt x="43155" y="20217"/>
                </a:cubicBezTo>
                <a:lnTo>
                  <a:pt x="21600" y="21600"/>
                </a:lnTo>
                <a:close/>
              </a:path>
            </a:pathLst>
          </a:custGeom>
          <a:noFill/>
          <a:ln w="28575">
            <a:solidFill>
              <a:srgbClr val="FF00FF"/>
            </a:solidFill>
            <a:prstDash val="dash"/>
            <a:miter lim="800000"/>
            <a:headEnd type="diamond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9" name="Arc 31"/>
          <p:cNvSpPr>
            <a:spLocks/>
          </p:cNvSpPr>
          <p:nvPr/>
        </p:nvSpPr>
        <p:spPr bwMode="auto">
          <a:xfrm>
            <a:off x="1671638" y="3068638"/>
            <a:ext cx="5303837" cy="304800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2 w 37137"/>
              <a:gd name="T1" fmla="*/ 21878 h 21878"/>
              <a:gd name="T2" fmla="*/ 37137 w 37137"/>
              <a:gd name="T3" fmla="*/ 6595 h 21878"/>
              <a:gd name="T4" fmla="*/ 21600 w 37137"/>
              <a:gd name="T5" fmla="*/ 21600 h 218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7137" h="21878" fill="none" extrusionOk="0">
                <a:moveTo>
                  <a:pt x="1" y="21878"/>
                </a:moveTo>
                <a:cubicBezTo>
                  <a:pt x="0" y="21785"/>
                  <a:pt x="0" y="21692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27459" y="-1"/>
                  <a:pt x="33066" y="2380"/>
                  <a:pt x="37137" y="6594"/>
                </a:cubicBezTo>
              </a:path>
              <a:path w="37137" h="21878" stroke="0" extrusionOk="0">
                <a:moveTo>
                  <a:pt x="1" y="21878"/>
                </a:moveTo>
                <a:cubicBezTo>
                  <a:pt x="0" y="21785"/>
                  <a:pt x="0" y="21692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27459" y="-1"/>
                  <a:pt x="33066" y="2380"/>
                  <a:pt x="37137" y="6594"/>
                </a:cubicBezTo>
                <a:lnTo>
                  <a:pt x="21600" y="21600"/>
                </a:lnTo>
                <a:close/>
              </a:path>
            </a:pathLst>
          </a:custGeom>
          <a:noFill/>
          <a:ln w="28575">
            <a:solidFill>
              <a:srgbClr val="FF00FF"/>
            </a:solidFill>
            <a:prstDash val="dash"/>
            <a:miter lim="800000"/>
            <a:headEnd type="diamond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0" name="Text Box 6"/>
          <p:cNvSpPr txBox="1">
            <a:spLocks noChangeArrowheads="1"/>
          </p:cNvSpPr>
          <p:nvPr/>
        </p:nvSpPr>
        <p:spPr bwMode="auto">
          <a:xfrm>
            <a:off x="762000" y="1035050"/>
            <a:ext cx="7391400" cy="79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606425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63588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954088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>
              <a:lnSpc>
                <a:spcPct val="115000"/>
              </a:lnSpc>
              <a:spcBef>
                <a:spcPct val="70000"/>
              </a:spcBef>
            </a:pPr>
            <a:r>
              <a:rPr lang="zh-CN" altLang="en-US" sz="2000" b="1" dirty="0">
                <a:latin typeface="宋体" pitchFamily="2" charset="-122"/>
              </a:rPr>
              <a:t>所谓代码优化，是指对中间代码或目标代码进行等价变换，使得变换后的代码运行速度加快和存储空间减少。</a:t>
            </a:r>
            <a:endParaRPr lang="zh-CN" altLang="en-US" sz="2000" b="1" dirty="0">
              <a:latin typeface="Tahoma" pitchFamily="34" charset="0"/>
            </a:endParaRPr>
          </a:p>
        </p:txBody>
      </p:sp>
      <p:pic>
        <p:nvPicPr>
          <p:cNvPr id="21513" name="Picture 9" descr="11_1优化分类图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057400"/>
            <a:ext cx="7786687" cy="3810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514" name="Rectangle 10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4716463" cy="609600"/>
          </a:xfrm>
        </p:spPr>
        <p:txBody>
          <a:bodyPr/>
          <a:lstStyle/>
          <a:p>
            <a:r>
              <a:rPr lang="en-US" altLang="zh-CN" sz="28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10.1</a:t>
            </a:r>
            <a:r>
              <a:rPr lang="zh-CN" altLang="en-US" sz="28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　优化技术介绍</a:t>
            </a:r>
          </a:p>
        </p:txBody>
      </p:sp>
      <p:sp>
        <p:nvSpPr>
          <p:cNvPr id="6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629400" y="6172200"/>
            <a:ext cx="2133600" cy="244475"/>
          </a:xfrm>
        </p:spPr>
        <p:txBody>
          <a:bodyPr/>
          <a:lstStyle/>
          <a:p>
            <a:fld id="{EB774D79-D6C1-4F7A-9771-2ED1C8DE996C}" type="slidenum">
              <a:rPr lang="en-US" altLang="zh-CN" sz="2000" smtClean="0"/>
              <a:pPr/>
              <a:t>3</a:t>
            </a:fld>
            <a:endParaRPr lang="en-US" altLang="zh-CN" sz="2000" dirty="0"/>
          </a:p>
        </p:txBody>
      </p:sp>
    </p:spTree>
    <p:extLst>
      <p:ext uri="{BB962C8B-B14F-4D97-AF65-F5344CB8AC3E}">
        <p14:creationId xmlns="" xmlns:p14="http://schemas.microsoft.com/office/powerpoint/2010/main" val="425601530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74D79-D6C1-4F7A-9771-2ED1C8DE996C}" type="slidenum">
              <a:rPr lang="en-US" altLang="zh-CN" smtClean="0"/>
              <a:pPr/>
              <a:t>30</a:t>
            </a:fld>
            <a:endParaRPr lang="en-US" altLang="zh-CN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76200" y="457200"/>
            <a:ext cx="3886200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200" b="1" dirty="0">
                <a:solidFill>
                  <a:srgbClr val="800000"/>
                </a:solidFill>
                <a:latin typeface="宋体" pitchFamily="2" charset="-122"/>
                <a:ea typeface="宋体" pitchFamily="2" charset="-122"/>
              </a:rPr>
              <a:t>各种四元组的</a:t>
            </a:r>
            <a:r>
              <a:rPr lang="en-US" altLang="zh-CN" sz="2200" b="1" dirty="0">
                <a:solidFill>
                  <a:srgbClr val="800000"/>
                </a:solidFill>
                <a:latin typeface="宋体" pitchFamily="2" charset="-122"/>
                <a:ea typeface="宋体" pitchFamily="2" charset="-122"/>
              </a:rPr>
              <a:t>DAG</a:t>
            </a:r>
            <a:r>
              <a:rPr lang="zh-CN" altLang="en-US" sz="2200" b="1" dirty="0">
                <a:solidFill>
                  <a:srgbClr val="800000"/>
                </a:solidFill>
                <a:latin typeface="宋体" pitchFamily="2" charset="-122"/>
                <a:ea typeface="宋体" pitchFamily="2" charset="-122"/>
              </a:rPr>
              <a:t>表示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12712" y="1355725"/>
            <a:ext cx="461168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0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）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A 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 =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B     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（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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=,B,--,A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）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41312" y="2727325"/>
            <a:ext cx="426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sz="2000" b="1">
                <a:latin typeface="宋体" pitchFamily="2" charset="-122"/>
                <a:ea typeface="宋体" pitchFamily="2" charset="-122"/>
              </a:rPr>
              <a:t>1</a:t>
            </a:r>
            <a:r>
              <a:rPr lang="zh-CN" altLang="en-US" sz="2000" b="1">
                <a:latin typeface="宋体" pitchFamily="2" charset="-122"/>
                <a:ea typeface="宋体" pitchFamily="2" charset="-122"/>
              </a:rPr>
              <a:t>）</a:t>
            </a:r>
            <a:r>
              <a:rPr lang="en-US" altLang="zh-CN" sz="2000" b="1">
                <a:latin typeface="宋体" pitchFamily="2" charset="-122"/>
                <a:ea typeface="宋体" pitchFamily="2" charset="-122"/>
              </a:rPr>
              <a:t>A </a:t>
            </a:r>
            <a:r>
              <a:rPr lang="en-US" altLang="zh-CN" sz="2000" b="1">
                <a:latin typeface="宋体" pitchFamily="2" charset="-122"/>
                <a:ea typeface="宋体" pitchFamily="2" charset="-122"/>
                <a:sym typeface="Symbol" pitchFamily="18" charset="2"/>
              </a:rPr>
              <a:t>= op B     </a:t>
            </a:r>
            <a:r>
              <a:rPr lang="zh-CN" altLang="en-US" sz="2000" b="1">
                <a:latin typeface="宋体" pitchFamily="2" charset="-122"/>
                <a:ea typeface="宋体" pitchFamily="2" charset="-122"/>
                <a:sym typeface="Symbol" pitchFamily="18" charset="2"/>
              </a:rPr>
              <a:t>（</a:t>
            </a:r>
            <a:r>
              <a:rPr lang="en-US" altLang="zh-CN" sz="2000" b="1">
                <a:latin typeface="宋体" pitchFamily="2" charset="-122"/>
                <a:ea typeface="宋体" pitchFamily="2" charset="-122"/>
                <a:sym typeface="Symbol" pitchFamily="18" charset="2"/>
              </a:rPr>
              <a:t>=,B,--,A</a:t>
            </a:r>
            <a:r>
              <a:rPr lang="zh-CN" altLang="en-US" sz="2000" b="1">
                <a:latin typeface="宋体" pitchFamily="2" charset="-122"/>
                <a:ea typeface="宋体" pitchFamily="2" charset="-122"/>
                <a:sym typeface="Symbol" pitchFamily="18" charset="2"/>
              </a:rPr>
              <a:t>）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74625" y="4708525"/>
            <a:ext cx="42449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2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）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A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= B op  C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（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=,B,C,A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）</a:t>
            </a:r>
          </a:p>
        </p:txBody>
      </p:sp>
      <p:grpSp>
        <p:nvGrpSpPr>
          <p:cNvPr id="8" name="Group 70"/>
          <p:cNvGrpSpPr>
            <a:grpSpLocks/>
          </p:cNvGrpSpPr>
          <p:nvPr/>
        </p:nvGrpSpPr>
        <p:grpSpPr bwMode="auto">
          <a:xfrm>
            <a:off x="5181600" y="685800"/>
            <a:ext cx="3276600" cy="5562600"/>
            <a:chOff x="3626" y="460"/>
            <a:chExt cx="1872" cy="3504"/>
          </a:xfrm>
        </p:grpSpPr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3626" y="460"/>
              <a:ext cx="1872" cy="350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 b="1">
                <a:latin typeface="宋体" pitchFamily="2" charset="-122"/>
                <a:ea typeface="宋体" pitchFamily="2" charset="-122"/>
              </a:endParaRPr>
            </a:p>
          </p:txBody>
        </p:sp>
        <p:grpSp>
          <p:nvGrpSpPr>
            <p:cNvPr id="10" name="Group 30"/>
            <p:cNvGrpSpPr>
              <a:grpSpLocks/>
            </p:cNvGrpSpPr>
            <p:nvPr/>
          </p:nvGrpSpPr>
          <p:grpSpPr bwMode="auto">
            <a:xfrm>
              <a:off x="4178" y="559"/>
              <a:ext cx="718" cy="676"/>
              <a:chOff x="3680" y="748"/>
              <a:chExt cx="718" cy="676"/>
            </a:xfrm>
          </p:grpSpPr>
          <p:sp>
            <p:nvSpPr>
              <p:cNvPr id="34" name="Oval 9"/>
              <p:cNvSpPr>
                <a:spLocks noChangeArrowheads="1"/>
              </p:cNvSpPr>
              <p:nvPr/>
            </p:nvSpPr>
            <p:spPr bwMode="auto">
              <a:xfrm>
                <a:off x="3680" y="756"/>
                <a:ext cx="453" cy="45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000" b="1">
                  <a:latin typeface="宋体" pitchFamily="2" charset="-122"/>
                  <a:ea typeface="宋体" pitchFamily="2" charset="-122"/>
                </a:endParaRPr>
              </a:p>
            </p:txBody>
          </p:sp>
          <p:sp>
            <p:nvSpPr>
              <p:cNvPr id="35" name="Text Box 10"/>
              <p:cNvSpPr txBox="1">
                <a:spLocks noChangeArrowheads="1"/>
              </p:cNvSpPr>
              <p:nvPr/>
            </p:nvSpPr>
            <p:spPr bwMode="auto">
              <a:xfrm>
                <a:off x="3762" y="748"/>
                <a:ext cx="329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b="1">
                    <a:latin typeface="宋体" pitchFamily="2" charset="-122"/>
                    <a:ea typeface="宋体" pitchFamily="2" charset="-122"/>
                  </a:rPr>
                  <a:t>n</a:t>
                </a:r>
                <a:r>
                  <a:rPr lang="en-US" altLang="zh-CN" sz="2000" b="1" baseline="-10000">
                    <a:latin typeface="宋体" pitchFamily="2" charset="-122"/>
                    <a:ea typeface="宋体" pitchFamily="2" charset="-122"/>
                  </a:rPr>
                  <a:t>i</a:t>
                </a:r>
              </a:p>
            </p:txBody>
          </p:sp>
          <p:sp>
            <p:nvSpPr>
              <p:cNvPr id="36" name="Text Box 11"/>
              <p:cNvSpPr txBox="1">
                <a:spLocks noChangeArrowheads="1"/>
              </p:cNvSpPr>
              <p:nvPr/>
            </p:nvSpPr>
            <p:spPr bwMode="auto">
              <a:xfrm>
                <a:off x="3805" y="1172"/>
                <a:ext cx="287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b="1">
                    <a:latin typeface="宋体" pitchFamily="2" charset="-122"/>
                    <a:ea typeface="宋体" pitchFamily="2" charset="-122"/>
                  </a:rPr>
                  <a:t>B</a:t>
                </a:r>
              </a:p>
            </p:txBody>
          </p:sp>
          <p:sp>
            <p:nvSpPr>
              <p:cNvPr id="37" name="Text Box 29"/>
              <p:cNvSpPr txBox="1">
                <a:spLocks noChangeArrowheads="1"/>
              </p:cNvSpPr>
              <p:nvPr/>
            </p:nvSpPr>
            <p:spPr bwMode="auto">
              <a:xfrm>
                <a:off x="4110" y="809"/>
                <a:ext cx="288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b="1">
                    <a:latin typeface="宋体" pitchFamily="2" charset="-122"/>
                    <a:ea typeface="宋体" pitchFamily="2" charset="-122"/>
                  </a:rPr>
                  <a:t>A</a:t>
                </a:r>
              </a:p>
            </p:txBody>
          </p:sp>
        </p:grpSp>
        <p:grpSp>
          <p:nvGrpSpPr>
            <p:cNvPr id="11" name="Group 45"/>
            <p:cNvGrpSpPr>
              <a:grpSpLocks/>
            </p:cNvGrpSpPr>
            <p:nvPr/>
          </p:nvGrpSpPr>
          <p:grpSpPr bwMode="auto">
            <a:xfrm>
              <a:off x="4246" y="1439"/>
              <a:ext cx="708" cy="1130"/>
              <a:chOff x="4246" y="1439"/>
              <a:chExt cx="708" cy="1130"/>
            </a:xfrm>
          </p:grpSpPr>
          <p:grpSp>
            <p:nvGrpSpPr>
              <p:cNvPr id="26" name="Group 31"/>
              <p:cNvGrpSpPr>
                <a:grpSpLocks/>
              </p:cNvGrpSpPr>
              <p:nvPr/>
            </p:nvGrpSpPr>
            <p:grpSpPr bwMode="auto">
              <a:xfrm>
                <a:off x="4246" y="1439"/>
                <a:ext cx="453" cy="453"/>
                <a:chOff x="4252" y="2928"/>
                <a:chExt cx="453" cy="453"/>
              </a:xfrm>
            </p:grpSpPr>
            <p:sp>
              <p:nvSpPr>
                <p:cNvPr id="32" name="Oval 32"/>
                <p:cNvSpPr>
                  <a:spLocks noChangeArrowheads="1"/>
                </p:cNvSpPr>
                <p:nvPr/>
              </p:nvSpPr>
              <p:spPr bwMode="auto">
                <a:xfrm>
                  <a:off x="4252" y="2928"/>
                  <a:ext cx="453" cy="453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 b="1">
                    <a:latin typeface="宋体" pitchFamily="2" charset="-122"/>
                    <a:ea typeface="宋体" pitchFamily="2" charset="-122"/>
                  </a:endParaRPr>
                </a:p>
              </p:txBody>
            </p:sp>
            <p:sp>
              <p:nvSpPr>
                <p:cNvPr id="33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4333" y="2928"/>
                  <a:ext cx="329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000" b="1">
                      <a:latin typeface="宋体" pitchFamily="2" charset="-122"/>
                      <a:ea typeface="宋体" pitchFamily="2" charset="-122"/>
                    </a:rPr>
                    <a:t>n</a:t>
                  </a:r>
                  <a:r>
                    <a:rPr lang="en-US" altLang="zh-CN" sz="2000" b="1" baseline="-10000">
                      <a:latin typeface="宋体" pitchFamily="2" charset="-122"/>
                      <a:ea typeface="宋体" pitchFamily="2" charset="-122"/>
                    </a:rPr>
                    <a:t>i</a:t>
                  </a:r>
                </a:p>
              </p:txBody>
            </p:sp>
          </p:grpSp>
          <p:sp>
            <p:nvSpPr>
              <p:cNvPr id="27" name="Text Box 34"/>
              <p:cNvSpPr txBox="1">
                <a:spLocks noChangeArrowheads="1"/>
              </p:cNvSpPr>
              <p:nvPr/>
            </p:nvSpPr>
            <p:spPr bwMode="auto">
              <a:xfrm>
                <a:off x="4666" y="1480"/>
                <a:ext cx="288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b="1">
                    <a:latin typeface="宋体" pitchFamily="2" charset="-122"/>
                    <a:ea typeface="宋体" pitchFamily="2" charset="-122"/>
                  </a:rPr>
                  <a:t>A</a:t>
                </a:r>
              </a:p>
            </p:txBody>
          </p:sp>
          <p:sp>
            <p:nvSpPr>
              <p:cNvPr id="28" name="Oval 39"/>
              <p:cNvSpPr>
                <a:spLocks noChangeArrowheads="1"/>
              </p:cNvSpPr>
              <p:nvPr/>
            </p:nvSpPr>
            <p:spPr bwMode="auto">
              <a:xfrm>
                <a:off x="4251" y="2116"/>
                <a:ext cx="453" cy="45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000" b="1">
                  <a:latin typeface="宋体" pitchFamily="2" charset="-122"/>
                  <a:ea typeface="宋体" pitchFamily="2" charset="-122"/>
                </a:endParaRPr>
              </a:p>
            </p:txBody>
          </p:sp>
          <p:sp>
            <p:nvSpPr>
              <p:cNvPr id="29" name="Text Box 40"/>
              <p:cNvSpPr txBox="1">
                <a:spLocks noChangeArrowheads="1"/>
              </p:cNvSpPr>
              <p:nvPr/>
            </p:nvSpPr>
            <p:spPr bwMode="auto">
              <a:xfrm>
                <a:off x="4333" y="2116"/>
                <a:ext cx="419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b="1">
                    <a:latin typeface="宋体" pitchFamily="2" charset="-122"/>
                    <a:ea typeface="宋体" pitchFamily="2" charset="-122"/>
                  </a:rPr>
                  <a:t>n</a:t>
                </a:r>
                <a:r>
                  <a:rPr lang="en-US" altLang="zh-CN" sz="2000" b="1" baseline="-10000">
                    <a:latin typeface="宋体" pitchFamily="2" charset="-122"/>
                    <a:ea typeface="宋体" pitchFamily="2" charset="-122"/>
                  </a:rPr>
                  <a:t>j</a:t>
                </a:r>
              </a:p>
            </p:txBody>
          </p:sp>
          <p:sp>
            <p:nvSpPr>
              <p:cNvPr id="30" name="Text Box 43"/>
              <p:cNvSpPr txBox="1">
                <a:spLocks noChangeArrowheads="1"/>
              </p:cNvSpPr>
              <p:nvPr/>
            </p:nvSpPr>
            <p:spPr bwMode="auto">
              <a:xfrm>
                <a:off x="4512" y="1920"/>
                <a:ext cx="384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b="1">
                    <a:latin typeface="宋体" pitchFamily="2" charset="-122"/>
                    <a:ea typeface="宋体" pitchFamily="2" charset="-122"/>
                  </a:rPr>
                  <a:t>OP</a:t>
                </a:r>
              </a:p>
            </p:txBody>
          </p:sp>
          <p:sp>
            <p:nvSpPr>
              <p:cNvPr id="31" name="Line 44"/>
              <p:cNvSpPr>
                <a:spLocks noChangeShapeType="1"/>
              </p:cNvSpPr>
              <p:nvPr/>
            </p:nvSpPr>
            <p:spPr bwMode="auto">
              <a:xfrm>
                <a:off x="4478" y="189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2000" b="1">
                  <a:latin typeface="宋体" pitchFamily="2" charset="-122"/>
                  <a:ea typeface="宋体" pitchFamily="2" charset="-122"/>
                </a:endParaRPr>
              </a:p>
            </p:txBody>
          </p:sp>
        </p:grpSp>
        <p:grpSp>
          <p:nvGrpSpPr>
            <p:cNvPr id="12" name="Group 69"/>
            <p:cNvGrpSpPr>
              <a:grpSpLocks/>
            </p:cNvGrpSpPr>
            <p:nvPr/>
          </p:nvGrpSpPr>
          <p:grpSpPr bwMode="auto">
            <a:xfrm>
              <a:off x="3837" y="2736"/>
              <a:ext cx="1587" cy="1116"/>
              <a:chOff x="2939" y="2791"/>
              <a:chExt cx="1587" cy="1116"/>
            </a:xfrm>
          </p:grpSpPr>
          <p:grpSp>
            <p:nvGrpSpPr>
              <p:cNvPr id="13" name="Group 56"/>
              <p:cNvGrpSpPr>
                <a:grpSpLocks/>
              </p:cNvGrpSpPr>
              <p:nvPr/>
            </p:nvGrpSpPr>
            <p:grpSpPr bwMode="auto">
              <a:xfrm>
                <a:off x="3344" y="2791"/>
                <a:ext cx="453" cy="453"/>
                <a:chOff x="4252" y="2928"/>
                <a:chExt cx="453" cy="453"/>
              </a:xfrm>
            </p:grpSpPr>
            <p:sp>
              <p:nvSpPr>
                <p:cNvPr id="24" name="Oval 57"/>
                <p:cNvSpPr>
                  <a:spLocks noChangeArrowheads="1"/>
                </p:cNvSpPr>
                <p:nvPr/>
              </p:nvSpPr>
              <p:spPr bwMode="auto">
                <a:xfrm>
                  <a:off x="4252" y="2928"/>
                  <a:ext cx="453" cy="453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 b="1">
                    <a:latin typeface="宋体" pitchFamily="2" charset="-122"/>
                    <a:ea typeface="宋体" pitchFamily="2" charset="-122"/>
                  </a:endParaRPr>
                </a:p>
              </p:txBody>
            </p:sp>
            <p:sp>
              <p:nvSpPr>
                <p:cNvPr id="25" name="Text Box 58"/>
                <p:cNvSpPr txBox="1">
                  <a:spLocks noChangeArrowheads="1"/>
                </p:cNvSpPr>
                <p:nvPr/>
              </p:nvSpPr>
              <p:spPr bwMode="auto">
                <a:xfrm>
                  <a:off x="4333" y="2928"/>
                  <a:ext cx="330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000" b="1">
                      <a:latin typeface="宋体" pitchFamily="2" charset="-122"/>
                      <a:ea typeface="宋体" pitchFamily="2" charset="-122"/>
                    </a:rPr>
                    <a:t>n</a:t>
                  </a:r>
                  <a:r>
                    <a:rPr lang="en-US" altLang="zh-CN" sz="2000" b="1" baseline="-10000">
                      <a:latin typeface="宋体" pitchFamily="2" charset="-122"/>
                      <a:ea typeface="宋体" pitchFamily="2" charset="-122"/>
                    </a:rPr>
                    <a:t>i</a:t>
                  </a:r>
                </a:p>
              </p:txBody>
            </p:sp>
          </p:grpSp>
          <p:sp>
            <p:nvSpPr>
              <p:cNvPr id="14" name="Text Box 59"/>
              <p:cNvSpPr txBox="1">
                <a:spLocks noChangeArrowheads="1"/>
              </p:cNvSpPr>
              <p:nvPr/>
            </p:nvSpPr>
            <p:spPr bwMode="auto">
              <a:xfrm>
                <a:off x="3778" y="2832"/>
                <a:ext cx="288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b="1">
                    <a:latin typeface="宋体" pitchFamily="2" charset="-122"/>
                    <a:ea typeface="宋体" pitchFamily="2" charset="-122"/>
                  </a:rPr>
                  <a:t>A</a:t>
                </a:r>
              </a:p>
            </p:txBody>
          </p:sp>
          <p:sp>
            <p:nvSpPr>
              <p:cNvPr id="15" name="Oval 60"/>
              <p:cNvSpPr>
                <a:spLocks noChangeArrowheads="1"/>
              </p:cNvSpPr>
              <p:nvPr/>
            </p:nvSpPr>
            <p:spPr bwMode="auto">
              <a:xfrm>
                <a:off x="3824" y="3446"/>
                <a:ext cx="453" cy="45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000" b="1">
                  <a:latin typeface="宋体" pitchFamily="2" charset="-122"/>
                  <a:ea typeface="宋体" pitchFamily="2" charset="-122"/>
                </a:endParaRPr>
              </a:p>
            </p:txBody>
          </p:sp>
          <p:sp>
            <p:nvSpPr>
              <p:cNvPr id="16" name="Text Box 61"/>
              <p:cNvSpPr txBox="1">
                <a:spLocks noChangeArrowheads="1"/>
              </p:cNvSpPr>
              <p:nvPr/>
            </p:nvSpPr>
            <p:spPr bwMode="auto">
              <a:xfrm>
                <a:off x="3883" y="3446"/>
                <a:ext cx="449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b="1">
                    <a:latin typeface="宋体" pitchFamily="2" charset="-122"/>
                    <a:ea typeface="宋体" pitchFamily="2" charset="-122"/>
                  </a:rPr>
                  <a:t>n</a:t>
                </a:r>
                <a:r>
                  <a:rPr lang="en-US" altLang="zh-CN" sz="2000" b="1" baseline="-10000">
                    <a:latin typeface="宋体" pitchFamily="2" charset="-122"/>
                    <a:ea typeface="宋体" pitchFamily="2" charset="-122"/>
                  </a:rPr>
                  <a:t>k</a:t>
                </a:r>
              </a:p>
            </p:txBody>
          </p:sp>
          <p:sp>
            <p:nvSpPr>
              <p:cNvPr id="17" name="Oval 62"/>
              <p:cNvSpPr>
                <a:spLocks noChangeArrowheads="1"/>
              </p:cNvSpPr>
              <p:nvPr/>
            </p:nvSpPr>
            <p:spPr bwMode="auto">
              <a:xfrm>
                <a:off x="2939" y="3454"/>
                <a:ext cx="453" cy="45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000" b="1">
                  <a:latin typeface="宋体" pitchFamily="2" charset="-122"/>
                  <a:ea typeface="宋体" pitchFamily="2" charset="-122"/>
                </a:endParaRPr>
              </a:p>
            </p:txBody>
          </p:sp>
          <p:sp>
            <p:nvSpPr>
              <p:cNvPr id="18" name="Text Box 63"/>
              <p:cNvSpPr txBox="1">
                <a:spLocks noChangeArrowheads="1"/>
              </p:cNvSpPr>
              <p:nvPr/>
            </p:nvSpPr>
            <p:spPr bwMode="auto">
              <a:xfrm>
                <a:off x="3014" y="3454"/>
                <a:ext cx="37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b="1">
                    <a:latin typeface="宋体" pitchFamily="2" charset="-122"/>
                    <a:ea typeface="宋体" pitchFamily="2" charset="-122"/>
                  </a:rPr>
                  <a:t>n</a:t>
                </a:r>
                <a:r>
                  <a:rPr lang="en-US" altLang="zh-CN" sz="2000" b="1" baseline="-10000">
                    <a:latin typeface="宋体" pitchFamily="2" charset="-122"/>
                    <a:ea typeface="宋体" pitchFamily="2" charset="-122"/>
                  </a:rPr>
                  <a:t>j</a:t>
                </a:r>
              </a:p>
            </p:txBody>
          </p:sp>
          <p:sp>
            <p:nvSpPr>
              <p:cNvPr id="19" name="Line 64"/>
              <p:cNvSpPr>
                <a:spLocks noChangeShapeType="1"/>
              </p:cNvSpPr>
              <p:nvPr/>
            </p:nvSpPr>
            <p:spPr bwMode="auto">
              <a:xfrm flipH="1">
                <a:off x="3168" y="3175"/>
                <a:ext cx="245" cy="28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2000" b="1">
                  <a:latin typeface="宋体" pitchFamily="2" charset="-122"/>
                  <a:ea typeface="宋体" pitchFamily="2" charset="-122"/>
                </a:endParaRPr>
              </a:p>
            </p:txBody>
          </p:sp>
          <p:sp>
            <p:nvSpPr>
              <p:cNvPr id="20" name="Line 65"/>
              <p:cNvSpPr>
                <a:spLocks noChangeShapeType="1"/>
              </p:cNvSpPr>
              <p:nvPr/>
            </p:nvSpPr>
            <p:spPr bwMode="auto">
              <a:xfrm flipH="1" flipV="1">
                <a:off x="3756" y="3162"/>
                <a:ext cx="276" cy="29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2000" b="1">
                  <a:latin typeface="宋体" pitchFamily="2" charset="-122"/>
                  <a:ea typeface="宋体" pitchFamily="2" charset="-122"/>
                </a:endParaRPr>
              </a:p>
            </p:txBody>
          </p:sp>
          <p:sp>
            <p:nvSpPr>
              <p:cNvPr id="21" name="Text Box 66"/>
              <p:cNvSpPr txBox="1">
                <a:spLocks noChangeArrowheads="1"/>
              </p:cNvSpPr>
              <p:nvPr/>
            </p:nvSpPr>
            <p:spPr bwMode="auto">
              <a:xfrm>
                <a:off x="3399" y="3196"/>
                <a:ext cx="384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b="1">
                    <a:latin typeface="宋体" pitchFamily="2" charset="-122"/>
                    <a:ea typeface="宋体" pitchFamily="2" charset="-122"/>
                  </a:rPr>
                  <a:t>OP</a:t>
                </a:r>
              </a:p>
            </p:txBody>
          </p:sp>
          <p:sp>
            <p:nvSpPr>
              <p:cNvPr id="22" name="Text Box 67"/>
              <p:cNvSpPr txBox="1">
                <a:spLocks noChangeArrowheads="1"/>
              </p:cNvSpPr>
              <p:nvPr/>
            </p:nvSpPr>
            <p:spPr bwMode="auto">
              <a:xfrm>
                <a:off x="3365" y="3534"/>
                <a:ext cx="288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b="1">
                    <a:latin typeface="宋体" pitchFamily="2" charset="-122"/>
                    <a:ea typeface="宋体" pitchFamily="2" charset="-122"/>
                  </a:rPr>
                  <a:t>B</a:t>
                </a:r>
              </a:p>
            </p:txBody>
          </p:sp>
          <p:sp>
            <p:nvSpPr>
              <p:cNvPr id="23" name="Text Box 68"/>
              <p:cNvSpPr txBox="1">
                <a:spLocks noChangeArrowheads="1"/>
              </p:cNvSpPr>
              <p:nvPr/>
            </p:nvSpPr>
            <p:spPr bwMode="auto">
              <a:xfrm>
                <a:off x="4238" y="3520"/>
                <a:ext cx="288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b="1">
                    <a:latin typeface="宋体" pitchFamily="2" charset="-122"/>
                    <a:ea typeface="宋体" pitchFamily="2" charset="-122"/>
                  </a:rPr>
                  <a:t>C</a:t>
                </a:r>
              </a:p>
            </p:txBody>
          </p:sp>
        </p:grpSp>
      </p:grpSp>
      <p:sp>
        <p:nvSpPr>
          <p:cNvPr id="38" name="Text Box 71"/>
          <p:cNvSpPr txBox="1">
            <a:spLocks noChangeArrowheads="1"/>
          </p:cNvSpPr>
          <p:nvPr/>
        </p:nvSpPr>
        <p:spPr bwMode="auto">
          <a:xfrm>
            <a:off x="7162800" y="3581400"/>
            <a:ext cx="4572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latin typeface="宋体" pitchFamily="2" charset="-122"/>
                <a:ea typeface="宋体" pitchFamily="2" charset="-122"/>
              </a:rPr>
              <a:t>B</a:t>
            </a:r>
          </a:p>
        </p:txBody>
      </p:sp>
      <p:sp>
        <p:nvSpPr>
          <p:cNvPr id="45" name="Arc 29"/>
          <p:cNvSpPr>
            <a:spLocks/>
          </p:cNvSpPr>
          <p:nvPr/>
        </p:nvSpPr>
        <p:spPr bwMode="auto">
          <a:xfrm>
            <a:off x="1725613" y="1066800"/>
            <a:ext cx="4370387" cy="381000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2 w 35598"/>
              <a:gd name="T1" fmla="*/ 21878 h 21878"/>
              <a:gd name="T2" fmla="*/ 35598 w 35598"/>
              <a:gd name="T3" fmla="*/ 5150 h 21878"/>
              <a:gd name="T4" fmla="*/ 21600 w 35598"/>
              <a:gd name="T5" fmla="*/ 21600 h 218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5598" h="21878" fill="none" extrusionOk="0">
                <a:moveTo>
                  <a:pt x="1" y="21878"/>
                </a:moveTo>
                <a:cubicBezTo>
                  <a:pt x="0" y="21785"/>
                  <a:pt x="0" y="21692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26729" y="-1"/>
                  <a:pt x="31691" y="1825"/>
                  <a:pt x="35598" y="5149"/>
                </a:cubicBezTo>
              </a:path>
              <a:path w="35598" h="21878" stroke="0" extrusionOk="0">
                <a:moveTo>
                  <a:pt x="1" y="21878"/>
                </a:moveTo>
                <a:cubicBezTo>
                  <a:pt x="0" y="21785"/>
                  <a:pt x="0" y="21692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26729" y="-1"/>
                  <a:pt x="31691" y="1825"/>
                  <a:pt x="35598" y="5149"/>
                </a:cubicBezTo>
                <a:lnTo>
                  <a:pt x="21600" y="21600"/>
                </a:lnTo>
                <a:close/>
              </a:path>
            </a:pathLst>
          </a:custGeom>
          <a:noFill/>
          <a:ln w="28575">
            <a:solidFill>
              <a:srgbClr val="FF00FF"/>
            </a:solidFill>
            <a:prstDash val="dash"/>
            <a:miter lim="800000"/>
            <a:headEnd type="diamond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6" name="Arc 29"/>
          <p:cNvSpPr>
            <a:spLocks/>
          </p:cNvSpPr>
          <p:nvPr/>
        </p:nvSpPr>
        <p:spPr bwMode="auto">
          <a:xfrm>
            <a:off x="1676400" y="2362200"/>
            <a:ext cx="4370387" cy="381000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2 w 35598"/>
              <a:gd name="T1" fmla="*/ 21878 h 21878"/>
              <a:gd name="T2" fmla="*/ 35598 w 35598"/>
              <a:gd name="T3" fmla="*/ 5150 h 21878"/>
              <a:gd name="T4" fmla="*/ 21600 w 35598"/>
              <a:gd name="T5" fmla="*/ 21600 h 218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5598" h="21878" fill="none" extrusionOk="0">
                <a:moveTo>
                  <a:pt x="1" y="21878"/>
                </a:moveTo>
                <a:cubicBezTo>
                  <a:pt x="0" y="21785"/>
                  <a:pt x="0" y="21692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26729" y="-1"/>
                  <a:pt x="31691" y="1825"/>
                  <a:pt x="35598" y="5149"/>
                </a:cubicBezTo>
              </a:path>
              <a:path w="35598" h="21878" stroke="0" extrusionOk="0">
                <a:moveTo>
                  <a:pt x="1" y="21878"/>
                </a:moveTo>
                <a:cubicBezTo>
                  <a:pt x="0" y="21785"/>
                  <a:pt x="0" y="21692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26729" y="-1"/>
                  <a:pt x="31691" y="1825"/>
                  <a:pt x="35598" y="5149"/>
                </a:cubicBezTo>
                <a:lnTo>
                  <a:pt x="21600" y="21600"/>
                </a:lnTo>
                <a:close/>
              </a:path>
            </a:pathLst>
          </a:custGeom>
          <a:noFill/>
          <a:ln w="28575">
            <a:solidFill>
              <a:srgbClr val="FF00FF"/>
            </a:solidFill>
            <a:prstDash val="dash"/>
            <a:miter lim="800000"/>
            <a:headEnd type="diamond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7" name="Arc 29"/>
          <p:cNvSpPr>
            <a:spLocks/>
          </p:cNvSpPr>
          <p:nvPr/>
        </p:nvSpPr>
        <p:spPr bwMode="auto">
          <a:xfrm>
            <a:off x="1828800" y="4267200"/>
            <a:ext cx="4370387" cy="381000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2 w 35598"/>
              <a:gd name="T1" fmla="*/ 21878 h 21878"/>
              <a:gd name="T2" fmla="*/ 35598 w 35598"/>
              <a:gd name="T3" fmla="*/ 5150 h 21878"/>
              <a:gd name="T4" fmla="*/ 21600 w 35598"/>
              <a:gd name="T5" fmla="*/ 21600 h 218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5598" h="21878" fill="none" extrusionOk="0">
                <a:moveTo>
                  <a:pt x="1" y="21878"/>
                </a:moveTo>
                <a:cubicBezTo>
                  <a:pt x="0" y="21785"/>
                  <a:pt x="0" y="21692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26729" y="-1"/>
                  <a:pt x="31691" y="1825"/>
                  <a:pt x="35598" y="5149"/>
                </a:cubicBezTo>
              </a:path>
              <a:path w="35598" h="21878" stroke="0" extrusionOk="0">
                <a:moveTo>
                  <a:pt x="1" y="21878"/>
                </a:moveTo>
                <a:cubicBezTo>
                  <a:pt x="0" y="21785"/>
                  <a:pt x="0" y="21692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26729" y="-1"/>
                  <a:pt x="31691" y="1825"/>
                  <a:pt x="35598" y="5149"/>
                </a:cubicBezTo>
                <a:lnTo>
                  <a:pt x="21600" y="21600"/>
                </a:lnTo>
                <a:close/>
              </a:path>
            </a:pathLst>
          </a:custGeom>
          <a:noFill/>
          <a:ln w="28575">
            <a:solidFill>
              <a:srgbClr val="FF00FF"/>
            </a:solidFill>
            <a:prstDash val="dash"/>
            <a:miter lim="800000"/>
            <a:headEnd type="diamond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6" grpId="0" animBg="1"/>
      <p:bldP spid="4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74D79-D6C1-4F7A-9771-2ED1C8DE996C}" type="slidenum">
              <a:rPr lang="en-US" altLang="zh-CN" smtClean="0"/>
              <a:pPr/>
              <a:t>31</a:t>
            </a:fld>
            <a:endParaRPr lang="en-US" altLang="zh-CN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76200" y="1889125"/>
            <a:ext cx="441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>
                <a:latin typeface="Times New Roman" pitchFamily="18" charset="0"/>
              </a:rPr>
              <a:t>（</a:t>
            </a:r>
            <a:r>
              <a:rPr lang="en-US" altLang="zh-CN" sz="2000" b="1" dirty="0">
                <a:latin typeface="Times New Roman" pitchFamily="18" charset="0"/>
              </a:rPr>
              <a:t>3</a:t>
            </a:r>
            <a:r>
              <a:rPr lang="zh-CN" altLang="en-US" sz="2000" b="1" dirty="0">
                <a:latin typeface="Times New Roman" pitchFamily="18" charset="0"/>
              </a:rPr>
              <a:t>）</a:t>
            </a:r>
            <a:r>
              <a:rPr lang="en-US" altLang="zh-CN" sz="2000" b="1" dirty="0">
                <a:latin typeface="Times New Roman" pitchFamily="18" charset="0"/>
              </a:rPr>
              <a:t>A </a:t>
            </a:r>
            <a:r>
              <a:rPr lang="en-US" altLang="zh-CN" sz="2000" b="1" dirty="0">
                <a:latin typeface="Times New Roman" pitchFamily="18" charset="0"/>
                <a:sym typeface="Symbol" pitchFamily="18" charset="2"/>
              </a:rPr>
              <a:t>= B[C]  </a:t>
            </a:r>
            <a:r>
              <a:rPr lang="zh-CN" altLang="en-US" sz="2000" b="1" dirty="0">
                <a:latin typeface="Times New Roman" pitchFamily="18" charset="0"/>
                <a:sym typeface="Symbol" pitchFamily="18" charset="2"/>
              </a:rPr>
              <a:t>（</a:t>
            </a:r>
            <a:r>
              <a:rPr lang="en-US" altLang="zh-CN" sz="2000" b="1" dirty="0">
                <a:latin typeface="Times New Roman" pitchFamily="18" charset="0"/>
                <a:sym typeface="Symbol" pitchFamily="18" charset="2"/>
              </a:rPr>
              <a:t>=[],B[C],--,A</a:t>
            </a:r>
            <a:r>
              <a:rPr lang="zh-CN" altLang="en-US" sz="2000" b="1" dirty="0">
                <a:latin typeface="Times New Roman" pitchFamily="18" charset="0"/>
                <a:sym typeface="Symbol" pitchFamily="18" charset="2"/>
              </a:rPr>
              <a:t>）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5486400" y="609600"/>
            <a:ext cx="3200400" cy="55626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" name="Group 22"/>
          <p:cNvGrpSpPr>
            <a:grpSpLocks/>
          </p:cNvGrpSpPr>
          <p:nvPr/>
        </p:nvGrpSpPr>
        <p:grpSpPr bwMode="auto">
          <a:xfrm>
            <a:off x="6038850" y="1241425"/>
            <a:ext cx="2519363" cy="1771650"/>
            <a:chOff x="2939" y="2791"/>
            <a:chExt cx="1587" cy="1116"/>
          </a:xfrm>
        </p:grpSpPr>
        <p:grpSp>
          <p:nvGrpSpPr>
            <p:cNvPr id="7" name="Group 23"/>
            <p:cNvGrpSpPr>
              <a:grpSpLocks/>
            </p:cNvGrpSpPr>
            <p:nvPr/>
          </p:nvGrpSpPr>
          <p:grpSpPr bwMode="auto">
            <a:xfrm>
              <a:off x="3344" y="2791"/>
              <a:ext cx="453" cy="453"/>
              <a:chOff x="4252" y="2928"/>
              <a:chExt cx="453" cy="453"/>
            </a:xfrm>
          </p:grpSpPr>
          <p:sp>
            <p:nvSpPr>
              <p:cNvPr id="18" name="Oval 24"/>
              <p:cNvSpPr>
                <a:spLocks noChangeArrowheads="1"/>
              </p:cNvSpPr>
              <p:nvPr/>
            </p:nvSpPr>
            <p:spPr bwMode="auto">
              <a:xfrm>
                <a:off x="4252" y="2928"/>
                <a:ext cx="453" cy="45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" name="Text Box 25"/>
              <p:cNvSpPr txBox="1">
                <a:spLocks noChangeArrowheads="1"/>
              </p:cNvSpPr>
              <p:nvPr/>
            </p:nvSpPr>
            <p:spPr bwMode="auto">
              <a:xfrm>
                <a:off x="4333" y="2928"/>
                <a:ext cx="32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latin typeface="Times New Roman" pitchFamily="18" charset="0"/>
                  </a:rPr>
                  <a:t>n</a:t>
                </a:r>
                <a:r>
                  <a:rPr lang="en-US" altLang="zh-CN" b="1" baseline="-10000">
                    <a:latin typeface="Times New Roman" pitchFamily="18" charset="0"/>
                  </a:rPr>
                  <a:t>i</a:t>
                </a:r>
              </a:p>
            </p:txBody>
          </p:sp>
        </p:grpSp>
        <p:sp>
          <p:nvSpPr>
            <p:cNvPr id="8" name="Text Box 26"/>
            <p:cNvSpPr txBox="1">
              <a:spLocks noChangeArrowheads="1"/>
            </p:cNvSpPr>
            <p:nvPr/>
          </p:nvSpPr>
          <p:spPr bwMode="auto">
            <a:xfrm>
              <a:off x="3778" y="28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9" name="Oval 27"/>
            <p:cNvSpPr>
              <a:spLocks noChangeArrowheads="1"/>
            </p:cNvSpPr>
            <p:nvPr/>
          </p:nvSpPr>
          <p:spPr bwMode="auto">
            <a:xfrm>
              <a:off x="3824" y="3446"/>
              <a:ext cx="453" cy="45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Text Box 28"/>
            <p:cNvSpPr txBox="1">
              <a:spLocks noChangeArrowheads="1"/>
            </p:cNvSpPr>
            <p:nvPr/>
          </p:nvSpPr>
          <p:spPr bwMode="auto">
            <a:xfrm>
              <a:off x="3884" y="3446"/>
              <a:ext cx="44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Times New Roman" pitchFamily="18" charset="0"/>
                </a:rPr>
                <a:t>n</a:t>
              </a:r>
              <a:r>
                <a:rPr lang="en-US" altLang="zh-CN" b="1" baseline="-10000">
                  <a:latin typeface="Times New Roman" pitchFamily="18" charset="0"/>
                </a:rPr>
                <a:t>k</a:t>
              </a:r>
            </a:p>
          </p:txBody>
        </p:sp>
        <p:sp>
          <p:nvSpPr>
            <p:cNvPr id="11" name="Oval 29"/>
            <p:cNvSpPr>
              <a:spLocks noChangeArrowheads="1"/>
            </p:cNvSpPr>
            <p:nvPr/>
          </p:nvSpPr>
          <p:spPr bwMode="auto">
            <a:xfrm>
              <a:off x="2939" y="3454"/>
              <a:ext cx="453" cy="45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Text Box 30"/>
            <p:cNvSpPr txBox="1">
              <a:spLocks noChangeArrowheads="1"/>
            </p:cNvSpPr>
            <p:nvPr/>
          </p:nvSpPr>
          <p:spPr bwMode="auto">
            <a:xfrm>
              <a:off x="3013" y="3454"/>
              <a:ext cx="37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Times New Roman" pitchFamily="18" charset="0"/>
                </a:rPr>
                <a:t>n</a:t>
              </a:r>
              <a:r>
                <a:rPr lang="en-US" altLang="zh-CN" b="1" baseline="-10000">
                  <a:latin typeface="Times New Roman" pitchFamily="18" charset="0"/>
                </a:rPr>
                <a:t>j</a:t>
              </a:r>
            </a:p>
          </p:txBody>
        </p:sp>
        <p:sp>
          <p:nvSpPr>
            <p:cNvPr id="13" name="Line 31"/>
            <p:cNvSpPr>
              <a:spLocks noChangeShapeType="1"/>
            </p:cNvSpPr>
            <p:nvPr/>
          </p:nvSpPr>
          <p:spPr bwMode="auto">
            <a:xfrm flipH="1">
              <a:off x="3168" y="3175"/>
              <a:ext cx="245" cy="2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" name="Line 32"/>
            <p:cNvSpPr>
              <a:spLocks noChangeShapeType="1"/>
            </p:cNvSpPr>
            <p:nvPr/>
          </p:nvSpPr>
          <p:spPr bwMode="auto">
            <a:xfrm flipH="1" flipV="1">
              <a:off x="3756" y="3162"/>
              <a:ext cx="276" cy="29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" name="Text Box 33"/>
            <p:cNvSpPr txBox="1">
              <a:spLocks noChangeArrowheads="1"/>
            </p:cNvSpPr>
            <p:nvPr/>
          </p:nvSpPr>
          <p:spPr bwMode="auto">
            <a:xfrm>
              <a:off x="3399" y="3196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Times New Roman" pitchFamily="18" charset="0"/>
                  <a:sym typeface="Symbol" pitchFamily="18" charset="2"/>
                </a:rPr>
                <a:t>=[]</a:t>
              </a:r>
            </a:p>
          </p:txBody>
        </p:sp>
        <p:sp>
          <p:nvSpPr>
            <p:cNvPr id="16" name="Text Box 34"/>
            <p:cNvSpPr txBox="1">
              <a:spLocks noChangeArrowheads="1"/>
            </p:cNvSpPr>
            <p:nvPr/>
          </p:nvSpPr>
          <p:spPr bwMode="auto">
            <a:xfrm>
              <a:off x="3365" y="3534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7" name="Text Box 35"/>
            <p:cNvSpPr txBox="1">
              <a:spLocks noChangeArrowheads="1"/>
            </p:cNvSpPr>
            <p:nvPr/>
          </p:nvSpPr>
          <p:spPr bwMode="auto">
            <a:xfrm>
              <a:off x="4238" y="35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Times New Roman" pitchFamily="18" charset="0"/>
                </a:rPr>
                <a:t>C</a:t>
              </a:r>
            </a:p>
          </p:txBody>
        </p:sp>
      </p:grpSp>
      <p:sp>
        <p:nvSpPr>
          <p:cNvPr id="20" name="Text Box 36"/>
          <p:cNvSpPr txBox="1">
            <a:spLocks noChangeArrowheads="1"/>
          </p:cNvSpPr>
          <p:nvPr/>
        </p:nvSpPr>
        <p:spPr bwMode="auto">
          <a:xfrm>
            <a:off x="228600" y="3717925"/>
            <a:ext cx="535305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b="1" dirty="0">
                <a:latin typeface="Times New Roman" pitchFamily="18" charset="0"/>
              </a:rPr>
              <a:t>（</a:t>
            </a:r>
            <a:r>
              <a:rPr lang="en-US" altLang="zh-CN" sz="2000" b="1" dirty="0">
                <a:latin typeface="Times New Roman" pitchFamily="18" charset="0"/>
              </a:rPr>
              <a:t>4</a:t>
            </a:r>
            <a:r>
              <a:rPr lang="zh-CN" altLang="en-US" sz="2000" b="1" dirty="0">
                <a:latin typeface="Times New Roman" pitchFamily="18" charset="0"/>
              </a:rPr>
              <a:t>） </a:t>
            </a:r>
            <a:r>
              <a:rPr lang="en-US" altLang="zh-CN" sz="2000" b="1" dirty="0">
                <a:latin typeface="Times New Roman" pitchFamily="18" charset="0"/>
              </a:rPr>
              <a:t>if </a:t>
            </a:r>
            <a:r>
              <a:rPr lang="en-US" altLang="zh-CN" sz="2000" b="1" dirty="0">
                <a:latin typeface="Times New Roman" pitchFamily="18" charset="0"/>
                <a:sym typeface="Symbol" pitchFamily="18" charset="2"/>
              </a:rPr>
              <a:t>B </a:t>
            </a:r>
            <a:r>
              <a:rPr lang="en-US" altLang="zh-CN" sz="2000" b="1" dirty="0" err="1">
                <a:latin typeface="Times New Roman" pitchFamily="18" charset="0"/>
                <a:sym typeface="Symbol" pitchFamily="18" charset="2"/>
              </a:rPr>
              <a:t>rop</a:t>
            </a:r>
            <a:r>
              <a:rPr lang="en-US" altLang="zh-CN" sz="2000" b="1" dirty="0">
                <a:latin typeface="Times New Roman" pitchFamily="18" charset="0"/>
                <a:sym typeface="Symbol" pitchFamily="18" charset="2"/>
              </a:rPr>
              <a:t> C </a:t>
            </a:r>
            <a:r>
              <a:rPr lang="en-US" altLang="zh-CN" sz="2000" b="1" dirty="0" err="1">
                <a:latin typeface="Times New Roman" pitchFamily="18" charset="0"/>
                <a:sym typeface="Symbol" pitchFamily="18" charset="2"/>
              </a:rPr>
              <a:t>goto</a:t>
            </a:r>
            <a:r>
              <a:rPr lang="en-US" altLang="zh-CN" sz="2000" b="1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zh-CN" altLang="en-US" sz="2000" b="1" dirty="0">
                <a:latin typeface="Times New Roman" pitchFamily="18" charset="0"/>
                <a:sym typeface="Symbol" pitchFamily="18" charset="2"/>
              </a:rPr>
              <a:t>（</a:t>
            </a:r>
            <a:r>
              <a:rPr lang="en-US" altLang="zh-CN" sz="2000" b="1" dirty="0">
                <a:latin typeface="Times New Roman" pitchFamily="18" charset="0"/>
                <a:sym typeface="Symbol" pitchFamily="18" charset="2"/>
              </a:rPr>
              <a:t>s</a:t>
            </a:r>
            <a:r>
              <a:rPr lang="zh-CN" altLang="en-US" sz="2000" b="1" dirty="0" smtClean="0">
                <a:latin typeface="Times New Roman" pitchFamily="18" charset="0"/>
                <a:sym typeface="Symbol" pitchFamily="18" charset="2"/>
              </a:rPr>
              <a:t>）（</a:t>
            </a:r>
            <a:r>
              <a:rPr lang="en-US" altLang="zh-CN" sz="2000" b="1" dirty="0" err="1" smtClean="0">
                <a:latin typeface="Times New Roman" pitchFamily="18" charset="0"/>
                <a:sym typeface="Symbol" pitchFamily="18" charset="2"/>
              </a:rPr>
              <a:t>jrop,B,C</a:t>
            </a:r>
            <a:r>
              <a:rPr lang="en-US" altLang="zh-CN" sz="2000" b="1" dirty="0">
                <a:latin typeface="Times New Roman" pitchFamily="18" charset="0"/>
                <a:sym typeface="Symbol" pitchFamily="18" charset="2"/>
              </a:rPr>
              <a:t>,</a:t>
            </a:r>
            <a:r>
              <a:rPr lang="zh-CN" altLang="en-US" sz="2000" b="1" dirty="0">
                <a:latin typeface="Times New Roman" pitchFamily="18" charset="0"/>
                <a:sym typeface="Symbol" pitchFamily="18" charset="2"/>
              </a:rPr>
              <a:t>（</a:t>
            </a:r>
            <a:r>
              <a:rPr lang="en-US" altLang="zh-CN" sz="2000" b="1" dirty="0">
                <a:latin typeface="Times New Roman" pitchFamily="18" charset="0"/>
                <a:sym typeface="Symbol" pitchFamily="18" charset="2"/>
              </a:rPr>
              <a:t>s</a:t>
            </a:r>
            <a:r>
              <a:rPr lang="zh-CN" altLang="en-US" sz="2000" b="1" dirty="0" smtClean="0">
                <a:latin typeface="Times New Roman" pitchFamily="18" charset="0"/>
                <a:sym typeface="Symbol" pitchFamily="18" charset="2"/>
              </a:rPr>
              <a:t>））</a:t>
            </a:r>
            <a:endParaRPr lang="zh-CN" altLang="en-US" sz="2000" b="1" dirty="0">
              <a:latin typeface="Times New Roman" pitchFamily="18" charset="0"/>
              <a:sym typeface="Symbol" pitchFamily="18" charset="2"/>
            </a:endParaRPr>
          </a:p>
        </p:txBody>
      </p:sp>
      <p:grpSp>
        <p:nvGrpSpPr>
          <p:cNvPr id="21" name="Group 51"/>
          <p:cNvGrpSpPr>
            <a:grpSpLocks/>
          </p:cNvGrpSpPr>
          <p:nvPr/>
        </p:nvGrpSpPr>
        <p:grpSpPr bwMode="auto">
          <a:xfrm>
            <a:off x="6057900" y="3611563"/>
            <a:ext cx="2519363" cy="1771650"/>
            <a:chOff x="3637" y="2275"/>
            <a:chExt cx="1587" cy="1116"/>
          </a:xfrm>
        </p:grpSpPr>
        <p:grpSp>
          <p:nvGrpSpPr>
            <p:cNvPr id="22" name="Group 38"/>
            <p:cNvGrpSpPr>
              <a:grpSpLocks/>
            </p:cNvGrpSpPr>
            <p:nvPr/>
          </p:nvGrpSpPr>
          <p:grpSpPr bwMode="auto">
            <a:xfrm>
              <a:off x="4042" y="2275"/>
              <a:ext cx="453" cy="453"/>
              <a:chOff x="4252" y="2928"/>
              <a:chExt cx="453" cy="453"/>
            </a:xfrm>
          </p:grpSpPr>
          <p:sp>
            <p:nvSpPr>
              <p:cNvPr id="33" name="Oval 39"/>
              <p:cNvSpPr>
                <a:spLocks noChangeArrowheads="1"/>
              </p:cNvSpPr>
              <p:nvPr/>
            </p:nvSpPr>
            <p:spPr bwMode="auto">
              <a:xfrm>
                <a:off x="4252" y="2928"/>
                <a:ext cx="453" cy="45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" name="Text Box 40"/>
              <p:cNvSpPr txBox="1">
                <a:spLocks noChangeArrowheads="1"/>
              </p:cNvSpPr>
              <p:nvPr/>
            </p:nvSpPr>
            <p:spPr bwMode="auto">
              <a:xfrm>
                <a:off x="4333" y="2928"/>
                <a:ext cx="32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latin typeface="Times New Roman" pitchFamily="18" charset="0"/>
                  </a:rPr>
                  <a:t>n</a:t>
                </a:r>
                <a:r>
                  <a:rPr lang="en-US" altLang="zh-CN" b="1" baseline="-10000">
                    <a:latin typeface="Times New Roman" pitchFamily="18" charset="0"/>
                  </a:rPr>
                  <a:t>i</a:t>
                </a:r>
              </a:p>
            </p:txBody>
          </p:sp>
        </p:grpSp>
        <p:sp>
          <p:nvSpPr>
            <p:cNvPr id="23" name="Text Box 41"/>
            <p:cNvSpPr txBox="1">
              <a:spLocks noChangeArrowheads="1"/>
            </p:cNvSpPr>
            <p:nvPr/>
          </p:nvSpPr>
          <p:spPr bwMode="auto">
            <a:xfrm>
              <a:off x="4476" y="2316"/>
              <a:ext cx="48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 dirty="0">
                  <a:latin typeface="Times New Roman" pitchFamily="18" charset="0"/>
                </a:rPr>
                <a:t>（</a:t>
              </a:r>
              <a:r>
                <a:rPr lang="en-US" altLang="zh-CN" b="1" dirty="0">
                  <a:latin typeface="Times New Roman" pitchFamily="18" charset="0"/>
                </a:rPr>
                <a:t>s</a:t>
              </a:r>
              <a:r>
                <a:rPr lang="zh-CN" altLang="en-US" b="1" dirty="0">
                  <a:latin typeface="Times New Roman" pitchFamily="18" charset="0"/>
                </a:rPr>
                <a:t>）</a:t>
              </a:r>
            </a:p>
          </p:txBody>
        </p:sp>
        <p:sp>
          <p:nvSpPr>
            <p:cNvPr id="24" name="Oval 42"/>
            <p:cNvSpPr>
              <a:spLocks noChangeArrowheads="1"/>
            </p:cNvSpPr>
            <p:nvPr/>
          </p:nvSpPr>
          <p:spPr bwMode="auto">
            <a:xfrm>
              <a:off x="4522" y="2930"/>
              <a:ext cx="453" cy="45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Text Box 43"/>
            <p:cNvSpPr txBox="1">
              <a:spLocks noChangeArrowheads="1"/>
            </p:cNvSpPr>
            <p:nvPr/>
          </p:nvSpPr>
          <p:spPr bwMode="auto">
            <a:xfrm>
              <a:off x="4582" y="2930"/>
              <a:ext cx="44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Times New Roman" pitchFamily="18" charset="0"/>
                </a:rPr>
                <a:t>n</a:t>
              </a:r>
              <a:r>
                <a:rPr lang="en-US" altLang="zh-CN" b="1" baseline="-10000">
                  <a:latin typeface="Times New Roman" pitchFamily="18" charset="0"/>
                </a:rPr>
                <a:t>k</a:t>
              </a:r>
            </a:p>
          </p:txBody>
        </p:sp>
        <p:sp>
          <p:nvSpPr>
            <p:cNvPr id="26" name="Oval 44"/>
            <p:cNvSpPr>
              <a:spLocks noChangeArrowheads="1"/>
            </p:cNvSpPr>
            <p:nvPr/>
          </p:nvSpPr>
          <p:spPr bwMode="auto">
            <a:xfrm>
              <a:off x="3637" y="2938"/>
              <a:ext cx="453" cy="45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Text Box 45"/>
            <p:cNvSpPr txBox="1">
              <a:spLocks noChangeArrowheads="1"/>
            </p:cNvSpPr>
            <p:nvPr/>
          </p:nvSpPr>
          <p:spPr bwMode="auto">
            <a:xfrm>
              <a:off x="3711" y="2938"/>
              <a:ext cx="37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Times New Roman" pitchFamily="18" charset="0"/>
                </a:rPr>
                <a:t>n</a:t>
              </a:r>
              <a:r>
                <a:rPr lang="en-US" altLang="zh-CN" b="1" baseline="-10000">
                  <a:latin typeface="Times New Roman" pitchFamily="18" charset="0"/>
                </a:rPr>
                <a:t>j</a:t>
              </a:r>
            </a:p>
          </p:txBody>
        </p:sp>
        <p:sp>
          <p:nvSpPr>
            <p:cNvPr id="28" name="Line 46"/>
            <p:cNvSpPr>
              <a:spLocks noChangeShapeType="1"/>
            </p:cNvSpPr>
            <p:nvPr/>
          </p:nvSpPr>
          <p:spPr bwMode="auto">
            <a:xfrm flipH="1">
              <a:off x="3866" y="2659"/>
              <a:ext cx="245" cy="2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" name="Line 47"/>
            <p:cNvSpPr>
              <a:spLocks noChangeShapeType="1"/>
            </p:cNvSpPr>
            <p:nvPr/>
          </p:nvSpPr>
          <p:spPr bwMode="auto">
            <a:xfrm flipH="1" flipV="1">
              <a:off x="4454" y="2646"/>
              <a:ext cx="276" cy="29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" name="Text Box 48"/>
            <p:cNvSpPr txBox="1">
              <a:spLocks noChangeArrowheads="1"/>
            </p:cNvSpPr>
            <p:nvPr/>
          </p:nvSpPr>
          <p:spPr bwMode="auto">
            <a:xfrm>
              <a:off x="4097" y="2680"/>
              <a:ext cx="41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Times New Roman" pitchFamily="18" charset="0"/>
                  <a:sym typeface="Symbol" pitchFamily="18" charset="2"/>
                </a:rPr>
                <a:t>rop</a:t>
              </a:r>
            </a:p>
          </p:txBody>
        </p:sp>
        <p:sp>
          <p:nvSpPr>
            <p:cNvPr id="31" name="Text Box 49"/>
            <p:cNvSpPr txBox="1">
              <a:spLocks noChangeArrowheads="1"/>
            </p:cNvSpPr>
            <p:nvPr/>
          </p:nvSpPr>
          <p:spPr bwMode="auto">
            <a:xfrm>
              <a:off x="4063" y="301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32" name="Text Box 50"/>
            <p:cNvSpPr txBox="1">
              <a:spLocks noChangeArrowheads="1"/>
            </p:cNvSpPr>
            <p:nvPr/>
          </p:nvSpPr>
          <p:spPr bwMode="auto">
            <a:xfrm>
              <a:off x="4936" y="3004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Times New Roman" pitchFamily="18" charset="0"/>
                </a:rPr>
                <a:t>C</a:t>
              </a:r>
            </a:p>
          </p:txBody>
        </p:sp>
      </p:grpSp>
      <p:sp>
        <p:nvSpPr>
          <p:cNvPr id="35" name="Text Box 2"/>
          <p:cNvSpPr txBox="1">
            <a:spLocks noChangeArrowheads="1"/>
          </p:cNvSpPr>
          <p:nvPr/>
        </p:nvSpPr>
        <p:spPr bwMode="auto">
          <a:xfrm>
            <a:off x="76200" y="483513"/>
            <a:ext cx="3886200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200" b="1" dirty="0">
                <a:solidFill>
                  <a:srgbClr val="800000"/>
                </a:solidFill>
                <a:latin typeface="宋体" pitchFamily="2" charset="-122"/>
                <a:ea typeface="宋体" pitchFamily="2" charset="-122"/>
              </a:rPr>
              <a:t>各种四元组的</a:t>
            </a:r>
            <a:r>
              <a:rPr lang="en-US" altLang="zh-CN" sz="2200" b="1" dirty="0">
                <a:solidFill>
                  <a:srgbClr val="800000"/>
                </a:solidFill>
                <a:latin typeface="宋体" pitchFamily="2" charset="-122"/>
                <a:ea typeface="宋体" pitchFamily="2" charset="-122"/>
              </a:rPr>
              <a:t>DAG</a:t>
            </a:r>
            <a:r>
              <a:rPr lang="zh-CN" altLang="en-US" sz="2200" b="1" dirty="0" smtClean="0">
                <a:solidFill>
                  <a:srgbClr val="800000"/>
                </a:solidFill>
                <a:latin typeface="宋体" pitchFamily="2" charset="-122"/>
                <a:ea typeface="宋体" pitchFamily="2" charset="-122"/>
              </a:rPr>
              <a:t>表示</a:t>
            </a:r>
            <a:r>
              <a:rPr lang="en-US" altLang="zh-CN" sz="2200" b="1" dirty="0" smtClean="0">
                <a:solidFill>
                  <a:srgbClr val="800000"/>
                </a:solidFill>
                <a:latin typeface="宋体" pitchFamily="2" charset="-122"/>
                <a:ea typeface="宋体" pitchFamily="2" charset="-122"/>
              </a:rPr>
              <a:t>(</a:t>
            </a:r>
            <a:r>
              <a:rPr lang="zh-CN" altLang="en-US" sz="2200" b="1" dirty="0" smtClean="0">
                <a:solidFill>
                  <a:srgbClr val="800000"/>
                </a:solidFill>
                <a:latin typeface="宋体" pitchFamily="2" charset="-122"/>
                <a:ea typeface="宋体" pitchFamily="2" charset="-122"/>
              </a:rPr>
              <a:t>续</a:t>
            </a:r>
            <a:r>
              <a:rPr lang="en-US" altLang="zh-CN" sz="2200" b="1" dirty="0" smtClean="0">
                <a:solidFill>
                  <a:srgbClr val="800000"/>
                </a:solidFill>
                <a:latin typeface="宋体" pitchFamily="2" charset="-122"/>
                <a:ea typeface="宋体" pitchFamily="2" charset="-122"/>
              </a:rPr>
              <a:t>)</a:t>
            </a:r>
            <a:endParaRPr lang="zh-CN" altLang="en-US" sz="2200" b="1" dirty="0">
              <a:solidFill>
                <a:srgbClr val="8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6" name="Arc 29"/>
          <p:cNvSpPr>
            <a:spLocks/>
          </p:cNvSpPr>
          <p:nvPr/>
        </p:nvSpPr>
        <p:spPr bwMode="auto">
          <a:xfrm>
            <a:off x="1828800" y="1447800"/>
            <a:ext cx="4724400" cy="381000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2 w 35598"/>
              <a:gd name="T1" fmla="*/ 21878 h 21878"/>
              <a:gd name="T2" fmla="*/ 35598 w 35598"/>
              <a:gd name="T3" fmla="*/ 5150 h 21878"/>
              <a:gd name="T4" fmla="*/ 21600 w 35598"/>
              <a:gd name="T5" fmla="*/ 21600 h 218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5598" h="21878" fill="none" extrusionOk="0">
                <a:moveTo>
                  <a:pt x="1" y="21878"/>
                </a:moveTo>
                <a:cubicBezTo>
                  <a:pt x="0" y="21785"/>
                  <a:pt x="0" y="21692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26729" y="-1"/>
                  <a:pt x="31691" y="1825"/>
                  <a:pt x="35598" y="5149"/>
                </a:cubicBezTo>
              </a:path>
              <a:path w="35598" h="21878" stroke="0" extrusionOk="0">
                <a:moveTo>
                  <a:pt x="1" y="21878"/>
                </a:moveTo>
                <a:cubicBezTo>
                  <a:pt x="0" y="21785"/>
                  <a:pt x="0" y="21692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26729" y="-1"/>
                  <a:pt x="31691" y="1825"/>
                  <a:pt x="35598" y="5149"/>
                </a:cubicBezTo>
                <a:lnTo>
                  <a:pt x="21600" y="21600"/>
                </a:lnTo>
                <a:close/>
              </a:path>
            </a:pathLst>
          </a:custGeom>
          <a:noFill/>
          <a:ln w="28575">
            <a:solidFill>
              <a:srgbClr val="FF00FF"/>
            </a:solidFill>
            <a:prstDash val="dash"/>
            <a:miter lim="800000"/>
            <a:headEnd type="diamond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7" name="Arc 29"/>
          <p:cNvSpPr>
            <a:spLocks/>
          </p:cNvSpPr>
          <p:nvPr/>
        </p:nvSpPr>
        <p:spPr bwMode="auto">
          <a:xfrm>
            <a:off x="1905000" y="3352800"/>
            <a:ext cx="4953000" cy="457200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2 w 35598"/>
              <a:gd name="T1" fmla="*/ 21878 h 21878"/>
              <a:gd name="T2" fmla="*/ 35598 w 35598"/>
              <a:gd name="T3" fmla="*/ 5150 h 21878"/>
              <a:gd name="T4" fmla="*/ 21600 w 35598"/>
              <a:gd name="T5" fmla="*/ 21600 h 218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5598" h="21878" fill="none" extrusionOk="0">
                <a:moveTo>
                  <a:pt x="1" y="21878"/>
                </a:moveTo>
                <a:cubicBezTo>
                  <a:pt x="0" y="21785"/>
                  <a:pt x="0" y="21692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26729" y="-1"/>
                  <a:pt x="31691" y="1825"/>
                  <a:pt x="35598" y="5149"/>
                </a:cubicBezTo>
              </a:path>
              <a:path w="35598" h="21878" stroke="0" extrusionOk="0">
                <a:moveTo>
                  <a:pt x="1" y="21878"/>
                </a:moveTo>
                <a:cubicBezTo>
                  <a:pt x="0" y="21785"/>
                  <a:pt x="0" y="21692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26729" y="-1"/>
                  <a:pt x="31691" y="1825"/>
                  <a:pt x="35598" y="5149"/>
                </a:cubicBezTo>
                <a:lnTo>
                  <a:pt x="21600" y="21600"/>
                </a:lnTo>
                <a:close/>
              </a:path>
            </a:pathLst>
          </a:custGeom>
          <a:noFill/>
          <a:ln w="28575">
            <a:solidFill>
              <a:srgbClr val="FF00FF"/>
            </a:solidFill>
            <a:prstDash val="dash"/>
            <a:miter lim="800000"/>
            <a:headEnd type="diamond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74D79-D6C1-4F7A-9771-2ED1C8DE996C}" type="slidenum">
              <a:rPr lang="en-US" altLang="zh-CN" smtClean="0"/>
              <a:pPr/>
              <a:t>32</a:t>
            </a:fld>
            <a:endParaRPr lang="en-US" altLang="zh-CN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81000" y="4327525"/>
            <a:ext cx="441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latin typeface="Times New Roman" pitchFamily="18" charset="0"/>
              </a:rPr>
              <a:t>（</a:t>
            </a:r>
            <a:r>
              <a:rPr lang="en-US" altLang="zh-CN" sz="2000" b="1">
                <a:latin typeface="Times New Roman" pitchFamily="18" charset="0"/>
              </a:rPr>
              <a:t>6</a:t>
            </a:r>
            <a:r>
              <a:rPr lang="zh-CN" altLang="en-US" sz="2000" b="1">
                <a:latin typeface="Times New Roman" pitchFamily="18" charset="0"/>
              </a:rPr>
              <a:t>）</a:t>
            </a:r>
            <a:r>
              <a:rPr lang="en-US" altLang="zh-CN" sz="2000" b="1">
                <a:latin typeface="Times New Roman" pitchFamily="18" charset="0"/>
              </a:rPr>
              <a:t>goto </a:t>
            </a:r>
            <a:r>
              <a:rPr lang="zh-CN" altLang="en-US" sz="2000" b="1">
                <a:latin typeface="Times New Roman" pitchFamily="18" charset="0"/>
              </a:rPr>
              <a:t>（</a:t>
            </a:r>
            <a:r>
              <a:rPr lang="en-US" altLang="zh-CN" sz="2000" b="1">
                <a:latin typeface="Times New Roman" pitchFamily="18" charset="0"/>
              </a:rPr>
              <a:t>s</a:t>
            </a:r>
            <a:r>
              <a:rPr lang="zh-CN" altLang="en-US" sz="2000" b="1">
                <a:latin typeface="Times New Roman" pitchFamily="18" charset="0"/>
              </a:rPr>
              <a:t>）</a:t>
            </a:r>
            <a:r>
              <a:rPr lang="zh-CN" altLang="en-US" sz="2000" b="1">
                <a:latin typeface="Times New Roman" pitchFamily="18" charset="0"/>
                <a:sym typeface="Symbol" pitchFamily="18" charset="2"/>
              </a:rPr>
              <a:t>  （</a:t>
            </a:r>
            <a:r>
              <a:rPr lang="en-US" altLang="zh-CN" sz="2000" b="1">
                <a:latin typeface="Times New Roman" pitchFamily="18" charset="0"/>
                <a:sym typeface="Symbol" pitchFamily="18" charset="2"/>
              </a:rPr>
              <a:t>jump, --,--,</a:t>
            </a:r>
            <a:r>
              <a:rPr lang="zh-CN" altLang="en-US" sz="2000" b="1">
                <a:latin typeface="Times New Roman" pitchFamily="18" charset="0"/>
                <a:sym typeface="Symbol" pitchFamily="18" charset="2"/>
              </a:rPr>
              <a:t>（</a:t>
            </a:r>
            <a:r>
              <a:rPr lang="en-US" altLang="zh-CN" sz="2000" b="1">
                <a:latin typeface="Times New Roman" pitchFamily="18" charset="0"/>
                <a:sym typeface="Symbol" pitchFamily="18" charset="2"/>
              </a:rPr>
              <a:t>s</a:t>
            </a:r>
            <a:r>
              <a:rPr lang="zh-CN" altLang="en-US" sz="2000" b="1">
                <a:latin typeface="Times New Roman" pitchFamily="18" charset="0"/>
                <a:sym typeface="Symbol" pitchFamily="18" charset="2"/>
              </a:rPr>
              <a:t>））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105400" y="533400"/>
            <a:ext cx="3276600" cy="55626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" name="Group 35"/>
          <p:cNvGrpSpPr>
            <a:grpSpLocks/>
          </p:cNvGrpSpPr>
          <p:nvPr/>
        </p:nvGrpSpPr>
        <p:grpSpPr bwMode="auto">
          <a:xfrm>
            <a:off x="6019800" y="4373563"/>
            <a:ext cx="1216025" cy="731837"/>
            <a:chOff x="4082" y="2561"/>
            <a:chExt cx="766" cy="461"/>
          </a:xfrm>
        </p:grpSpPr>
        <p:sp>
          <p:nvSpPr>
            <p:cNvPr id="7" name="Oval 7"/>
            <p:cNvSpPr>
              <a:spLocks noChangeArrowheads="1"/>
            </p:cNvSpPr>
            <p:nvPr/>
          </p:nvSpPr>
          <p:spPr bwMode="auto">
            <a:xfrm>
              <a:off x="4082" y="2569"/>
              <a:ext cx="453" cy="45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4164" y="2561"/>
              <a:ext cx="32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Times New Roman" pitchFamily="18" charset="0"/>
                </a:rPr>
                <a:t>n</a:t>
              </a:r>
              <a:r>
                <a:rPr lang="en-US" altLang="zh-CN" b="1" baseline="-10000"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9" name="Text Box 10"/>
            <p:cNvSpPr txBox="1">
              <a:spLocks noChangeArrowheads="1"/>
            </p:cNvSpPr>
            <p:nvPr/>
          </p:nvSpPr>
          <p:spPr bwMode="auto">
            <a:xfrm>
              <a:off x="4512" y="2622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Times New Roman" pitchFamily="18" charset="0"/>
                </a:rPr>
                <a:t>(s)</a:t>
              </a:r>
            </a:p>
          </p:txBody>
        </p:sp>
      </p:grpSp>
      <p:sp>
        <p:nvSpPr>
          <p:cNvPr id="10" name="Text Box 34"/>
          <p:cNvSpPr txBox="1">
            <a:spLocks noChangeArrowheads="1"/>
          </p:cNvSpPr>
          <p:nvPr/>
        </p:nvSpPr>
        <p:spPr bwMode="auto">
          <a:xfrm>
            <a:off x="304800" y="1736725"/>
            <a:ext cx="441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>
                <a:latin typeface="Times New Roman" pitchFamily="18" charset="0"/>
              </a:rPr>
              <a:t>（</a:t>
            </a:r>
            <a:r>
              <a:rPr lang="en-US" altLang="zh-CN" sz="2000" b="1" dirty="0">
                <a:latin typeface="Times New Roman" pitchFamily="18" charset="0"/>
              </a:rPr>
              <a:t>5</a:t>
            </a:r>
            <a:r>
              <a:rPr lang="zh-CN" altLang="en-US" sz="2000" b="1" dirty="0">
                <a:latin typeface="Times New Roman" pitchFamily="18" charset="0"/>
              </a:rPr>
              <a:t>） </a:t>
            </a:r>
            <a:r>
              <a:rPr lang="en-US" altLang="zh-CN" sz="2000" b="1" dirty="0">
                <a:latin typeface="Times New Roman" pitchFamily="18" charset="0"/>
                <a:sym typeface="Symbol" pitchFamily="18" charset="2"/>
              </a:rPr>
              <a:t>D[C]</a:t>
            </a:r>
            <a:r>
              <a:rPr lang="en-US" altLang="zh-CN" sz="2000" b="1" dirty="0">
                <a:latin typeface="Times New Roman" pitchFamily="18" charset="0"/>
              </a:rPr>
              <a:t> </a:t>
            </a:r>
            <a:r>
              <a:rPr lang="en-US" altLang="zh-CN" sz="2000" b="1" dirty="0">
                <a:latin typeface="Times New Roman" pitchFamily="18" charset="0"/>
                <a:sym typeface="Symbol" pitchFamily="18" charset="2"/>
              </a:rPr>
              <a:t>=B </a:t>
            </a:r>
            <a:r>
              <a:rPr lang="zh-CN" altLang="en-US" sz="2000" b="1" dirty="0">
                <a:latin typeface="Times New Roman" pitchFamily="18" charset="0"/>
                <a:sym typeface="Symbol" pitchFamily="18" charset="2"/>
              </a:rPr>
              <a:t>（</a:t>
            </a:r>
            <a:r>
              <a:rPr lang="en-US" altLang="zh-CN" sz="2000" b="1" dirty="0">
                <a:latin typeface="Times New Roman" pitchFamily="18" charset="0"/>
                <a:sym typeface="Symbol" pitchFamily="18" charset="2"/>
              </a:rPr>
              <a:t>[]=,B,--, D[C]</a:t>
            </a:r>
            <a:r>
              <a:rPr lang="zh-CN" altLang="en-US" sz="2000" b="1" dirty="0">
                <a:latin typeface="Times New Roman" pitchFamily="18" charset="0"/>
                <a:sym typeface="Symbol" pitchFamily="18" charset="2"/>
              </a:rPr>
              <a:t>）</a:t>
            </a:r>
          </a:p>
        </p:txBody>
      </p:sp>
      <p:grpSp>
        <p:nvGrpSpPr>
          <p:cNvPr id="11" name="Group 43"/>
          <p:cNvGrpSpPr>
            <a:grpSpLocks/>
          </p:cNvGrpSpPr>
          <p:nvPr/>
        </p:nvGrpSpPr>
        <p:grpSpPr bwMode="auto">
          <a:xfrm>
            <a:off x="5130800" y="1524000"/>
            <a:ext cx="3419475" cy="1892300"/>
            <a:chOff x="3430" y="768"/>
            <a:chExt cx="2154" cy="1192"/>
          </a:xfrm>
        </p:grpSpPr>
        <p:grpSp>
          <p:nvGrpSpPr>
            <p:cNvPr id="12" name="Group 21"/>
            <p:cNvGrpSpPr>
              <a:grpSpLocks/>
            </p:cNvGrpSpPr>
            <p:nvPr/>
          </p:nvGrpSpPr>
          <p:grpSpPr bwMode="auto">
            <a:xfrm>
              <a:off x="4174" y="768"/>
              <a:ext cx="453" cy="453"/>
              <a:chOff x="4252" y="2928"/>
              <a:chExt cx="453" cy="453"/>
            </a:xfrm>
          </p:grpSpPr>
          <p:sp>
            <p:nvSpPr>
              <p:cNvPr id="30" name="Oval 22"/>
              <p:cNvSpPr>
                <a:spLocks noChangeArrowheads="1"/>
              </p:cNvSpPr>
              <p:nvPr/>
            </p:nvSpPr>
            <p:spPr bwMode="auto">
              <a:xfrm>
                <a:off x="4252" y="2928"/>
                <a:ext cx="453" cy="45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" name="Text Box 23"/>
              <p:cNvSpPr txBox="1">
                <a:spLocks noChangeArrowheads="1"/>
              </p:cNvSpPr>
              <p:nvPr/>
            </p:nvSpPr>
            <p:spPr bwMode="auto">
              <a:xfrm>
                <a:off x="4333" y="2928"/>
                <a:ext cx="32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latin typeface="Times New Roman" pitchFamily="18" charset="0"/>
                  </a:rPr>
                  <a:t>n</a:t>
                </a:r>
                <a:r>
                  <a:rPr lang="en-US" altLang="zh-CN" b="1" baseline="-10000">
                    <a:latin typeface="Times New Roman" pitchFamily="18" charset="0"/>
                  </a:rPr>
                  <a:t>i</a:t>
                </a:r>
              </a:p>
            </p:txBody>
          </p:sp>
        </p:grpSp>
        <p:sp>
          <p:nvSpPr>
            <p:cNvPr id="13" name="Text Box 24"/>
            <p:cNvSpPr txBox="1">
              <a:spLocks noChangeArrowheads="1"/>
            </p:cNvSpPr>
            <p:nvPr/>
          </p:nvSpPr>
          <p:spPr bwMode="auto">
            <a:xfrm>
              <a:off x="4608" y="809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Times New Roman" pitchFamily="18" charset="0"/>
                </a:rPr>
                <a:t>A</a:t>
              </a:r>
            </a:p>
          </p:txBody>
        </p:sp>
        <p:grpSp>
          <p:nvGrpSpPr>
            <p:cNvPr id="14" name="Group 36"/>
            <p:cNvGrpSpPr>
              <a:grpSpLocks/>
            </p:cNvGrpSpPr>
            <p:nvPr/>
          </p:nvGrpSpPr>
          <p:grpSpPr bwMode="auto">
            <a:xfrm>
              <a:off x="3430" y="1488"/>
              <a:ext cx="453" cy="453"/>
              <a:chOff x="3593" y="1467"/>
              <a:chExt cx="453" cy="453"/>
            </a:xfrm>
          </p:grpSpPr>
          <p:sp>
            <p:nvSpPr>
              <p:cNvPr id="28" name="Oval 27"/>
              <p:cNvSpPr>
                <a:spLocks noChangeArrowheads="1"/>
              </p:cNvSpPr>
              <p:nvPr/>
            </p:nvSpPr>
            <p:spPr bwMode="auto">
              <a:xfrm>
                <a:off x="3593" y="1467"/>
                <a:ext cx="453" cy="45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" name="Text Box 28"/>
              <p:cNvSpPr txBox="1">
                <a:spLocks noChangeArrowheads="1"/>
              </p:cNvSpPr>
              <p:nvPr/>
            </p:nvSpPr>
            <p:spPr bwMode="auto">
              <a:xfrm>
                <a:off x="3674" y="1467"/>
                <a:ext cx="37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latin typeface="Times New Roman" pitchFamily="18" charset="0"/>
                  </a:rPr>
                  <a:t>n</a:t>
                </a:r>
                <a:r>
                  <a:rPr lang="en-US" altLang="zh-CN" b="1" baseline="-10000">
                    <a:latin typeface="Times New Roman" pitchFamily="18" charset="0"/>
                  </a:rPr>
                  <a:t>j</a:t>
                </a:r>
              </a:p>
            </p:txBody>
          </p:sp>
        </p:grpSp>
        <p:sp>
          <p:nvSpPr>
            <p:cNvPr id="15" name="Line 29"/>
            <p:cNvSpPr>
              <a:spLocks noChangeShapeType="1"/>
            </p:cNvSpPr>
            <p:nvPr/>
          </p:nvSpPr>
          <p:spPr bwMode="auto">
            <a:xfrm flipH="1">
              <a:off x="3696" y="1152"/>
              <a:ext cx="547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" name="Line 30"/>
            <p:cNvSpPr>
              <a:spLocks noChangeShapeType="1"/>
            </p:cNvSpPr>
            <p:nvPr/>
          </p:nvSpPr>
          <p:spPr bwMode="auto">
            <a:xfrm flipH="1" flipV="1">
              <a:off x="4586" y="1139"/>
              <a:ext cx="502" cy="34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" name="Text Box 31"/>
            <p:cNvSpPr txBox="1">
              <a:spLocks noChangeArrowheads="1"/>
            </p:cNvSpPr>
            <p:nvPr/>
          </p:nvSpPr>
          <p:spPr bwMode="auto">
            <a:xfrm>
              <a:off x="4396" y="1173"/>
              <a:ext cx="45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Times New Roman" pitchFamily="18" charset="0"/>
                  <a:sym typeface="Symbol" pitchFamily="18" charset="2"/>
                </a:rPr>
                <a:t>[]=</a:t>
              </a:r>
            </a:p>
          </p:txBody>
        </p:sp>
        <p:sp>
          <p:nvSpPr>
            <p:cNvPr id="18" name="Text Box 32"/>
            <p:cNvSpPr txBox="1">
              <a:spLocks noChangeArrowheads="1"/>
            </p:cNvSpPr>
            <p:nvPr/>
          </p:nvSpPr>
          <p:spPr bwMode="auto">
            <a:xfrm>
              <a:off x="3848" y="1561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Times New Roman" pitchFamily="18" charset="0"/>
                </a:rPr>
                <a:t>D</a:t>
              </a:r>
            </a:p>
          </p:txBody>
        </p:sp>
        <p:grpSp>
          <p:nvGrpSpPr>
            <p:cNvPr id="19" name="Group 41"/>
            <p:cNvGrpSpPr>
              <a:grpSpLocks/>
            </p:cNvGrpSpPr>
            <p:nvPr/>
          </p:nvGrpSpPr>
          <p:grpSpPr bwMode="auto">
            <a:xfrm>
              <a:off x="4877" y="1487"/>
              <a:ext cx="707" cy="453"/>
              <a:chOff x="4779" y="1459"/>
              <a:chExt cx="707" cy="453"/>
            </a:xfrm>
          </p:grpSpPr>
          <p:sp>
            <p:nvSpPr>
              <p:cNvPr id="25" name="Oval 25"/>
              <p:cNvSpPr>
                <a:spLocks noChangeArrowheads="1"/>
              </p:cNvSpPr>
              <p:nvPr/>
            </p:nvSpPr>
            <p:spPr bwMode="auto">
              <a:xfrm>
                <a:off x="4779" y="1459"/>
                <a:ext cx="453" cy="45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" name="Text Box 26"/>
              <p:cNvSpPr txBox="1">
                <a:spLocks noChangeArrowheads="1"/>
              </p:cNvSpPr>
              <p:nvPr/>
            </p:nvSpPr>
            <p:spPr bwMode="auto">
              <a:xfrm>
                <a:off x="4831" y="1459"/>
                <a:ext cx="44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latin typeface="Times New Roman" pitchFamily="18" charset="0"/>
                  </a:rPr>
                  <a:t>n</a:t>
                </a:r>
                <a:r>
                  <a:rPr lang="en-US" altLang="zh-CN" b="1" baseline="-10000">
                    <a:latin typeface="Times New Roman" pitchFamily="18" charset="0"/>
                  </a:rPr>
                  <a:t>k</a:t>
                </a:r>
              </a:p>
            </p:txBody>
          </p:sp>
          <p:sp>
            <p:nvSpPr>
              <p:cNvPr id="27" name="Text Box 33"/>
              <p:cNvSpPr txBox="1">
                <a:spLocks noChangeArrowheads="1"/>
              </p:cNvSpPr>
              <p:nvPr/>
            </p:nvSpPr>
            <p:spPr bwMode="auto">
              <a:xfrm>
                <a:off x="5198" y="1533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latin typeface="Times New Roman" pitchFamily="18" charset="0"/>
                  </a:rPr>
                  <a:t>B</a:t>
                </a:r>
              </a:p>
            </p:txBody>
          </p:sp>
        </p:grpSp>
        <p:grpSp>
          <p:nvGrpSpPr>
            <p:cNvPr id="20" name="Group 37"/>
            <p:cNvGrpSpPr>
              <a:grpSpLocks/>
            </p:cNvGrpSpPr>
            <p:nvPr/>
          </p:nvGrpSpPr>
          <p:grpSpPr bwMode="auto">
            <a:xfrm>
              <a:off x="4156" y="1507"/>
              <a:ext cx="453" cy="453"/>
              <a:chOff x="3593" y="1467"/>
              <a:chExt cx="453" cy="453"/>
            </a:xfrm>
          </p:grpSpPr>
          <p:sp>
            <p:nvSpPr>
              <p:cNvPr id="23" name="Oval 38"/>
              <p:cNvSpPr>
                <a:spLocks noChangeArrowheads="1"/>
              </p:cNvSpPr>
              <p:nvPr/>
            </p:nvSpPr>
            <p:spPr bwMode="auto">
              <a:xfrm>
                <a:off x="3593" y="1467"/>
                <a:ext cx="453" cy="45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" name="Text Box 39"/>
              <p:cNvSpPr txBox="1">
                <a:spLocks noChangeArrowheads="1"/>
              </p:cNvSpPr>
              <p:nvPr/>
            </p:nvSpPr>
            <p:spPr bwMode="auto">
              <a:xfrm>
                <a:off x="3674" y="1467"/>
                <a:ext cx="37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latin typeface="Times New Roman" pitchFamily="18" charset="0"/>
                  </a:rPr>
                  <a:t>n</a:t>
                </a:r>
                <a:r>
                  <a:rPr lang="en-US" altLang="zh-CN" b="1" baseline="-10000">
                    <a:latin typeface="Times New Roman" pitchFamily="18" charset="0"/>
                  </a:rPr>
                  <a:t>j</a:t>
                </a:r>
              </a:p>
            </p:txBody>
          </p:sp>
        </p:grpSp>
        <p:sp>
          <p:nvSpPr>
            <p:cNvPr id="21" name="Text Box 40"/>
            <p:cNvSpPr txBox="1">
              <a:spLocks noChangeArrowheads="1"/>
            </p:cNvSpPr>
            <p:nvPr/>
          </p:nvSpPr>
          <p:spPr bwMode="auto">
            <a:xfrm>
              <a:off x="4577" y="1559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22" name="Line 42"/>
            <p:cNvSpPr>
              <a:spLocks noChangeShapeType="1"/>
            </p:cNvSpPr>
            <p:nvPr/>
          </p:nvSpPr>
          <p:spPr bwMode="auto">
            <a:xfrm>
              <a:off x="4403" y="1234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6" name="Arc 29"/>
          <p:cNvSpPr>
            <a:spLocks/>
          </p:cNvSpPr>
          <p:nvPr/>
        </p:nvSpPr>
        <p:spPr bwMode="auto">
          <a:xfrm>
            <a:off x="2030413" y="1524000"/>
            <a:ext cx="4370387" cy="381000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2 w 35598"/>
              <a:gd name="T1" fmla="*/ 21878 h 21878"/>
              <a:gd name="T2" fmla="*/ 35598 w 35598"/>
              <a:gd name="T3" fmla="*/ 5150 h 21878"/>
              <a:gd name="T4" fmla="*/ 21600 w 35598"/>
              <a:gd name="T5" fmla="*/ 21600 h 218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5598" h="21878" fill="none" extrusionOk="0">
                <a:moveTo>
                  <a:pt x="1" y="21878"/>
                </a:moveTo>
                <a:cubicBezTo>
                  <a:pt x="0" y="21785"/>
                  <a:pt x="0" y="21692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26729" y="-1"/>
                  <a:pt x="31691" y="1825"/>
                  <a:pt x="35598" y="5149"/>
                </a:cubicBezTo>
              </a:path>
              <a:path w="35598" h="21878" stroke="0" extrusionOk="0">
                <a:moveTo>
                  <a:pt x="1" y="21878"/>
                </a:moveTo>
                <a:cubicBezTo>
                  <a:pt x="0" y="21785"/>
                  <a:pt x="0" y="21692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26729" y="-1"/>
                  <a:pt x="31691" y="1825"/>
                  <a:pt x="35598" y="5149"/>
                </a:cubicBezTo>
                <a:lnTo>
                  <a:pt x="21600" y="21600"/>
                </a:lnTo>
                <a:close/>
              </a:path>
            </a:pathLst>
          </a:custGeom>
          <a:noFill/>
          <a:ln w="28575">
            <a:solidFill>
              <a:srgbClr val="FF00FF"/>
            </a:solidFill>
            <a:prstDash val="dash"/>
            <a:miter lim="800000"/>
            <a:headEnd type="diamond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7" name="Arc 29"/>
          <p:cNvSpPr>
            <a:spLocks/>
          </p:cNvSpPr>
          <p:nvPr/>
        </p:nvSpPr>
        <p:spPr bwMode="auto">
          <a:xfrm>
            <a:off x="1981199" y="4114800"/>
            <a:ext cx="4191001" cy="228600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2 w 35598"/>
              <a:gd name="T1" fmla="*/ 21878 h 21878"/>
              <a:gd name="T2" fmla="*/ 35598 w 35598"/>
              <a:gd name="T3" fmla="*/ 5150 h 21878"/>
              <a:gd name="T4" fmla="*/ 21600 w 35598"/>
              <a:gd name="T5" fmla="*/ 21600 h 218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5598" h="21878" fill="none" extrusionOk="0">
                <a:moveTo>
                  <a:pt x="1" y="21878"/>
                </a:moveTo>
                <a:cubicBezTo>
                  <a:pt x="0" y="21785"/>
                  <a:pt x="0" y="21692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26729" y="-1"/>
                  <a:pt x="31691" y="1825"/>
                  <a:pt x="35598" y="5149"/>
                </a:cubicBezTo>
              </a:path>
              <a:path w="35598" h="21878" stroke="0" extrusionOk="0">
                <a:moveTo>
                  <a:pt x="1" y="21878"/>
                </a:moveTo>
                <a:cubicBezTo>
                  <a:pt x="0" y="21785"/>
                  <a:pt x="0" y="21692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26729" y="-1"/>
                  <a:pt x="31691" y="1825"/>
                  <a:pt x="35598" y="5149"/>
                </a:cubicBezTo>
                <a:lnTo>
                  <a:pt x="21600" y="21600"/>
                </a:lnTo>
                <a:close/>
              </a:path>
            </a:pathLst>
          </a:custGeom>
          <a:noFill/>
          <a:ln w="28575">
            <a:solidFill>
              <a:srgbClr val="FF00FF"/>
            </a:solidFill>
            <a:prstDash val="dash"/>
            <a:miter lim="800000"/>
            <a:headEnd type="diamond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76200" y="483513"/>
            <a:ext cx="3886200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200" b="1" dirty="0">
                <a:solidFill>
                  <a:srgbClr val="800000"/>
                </a:solidFill>
                <a:latin typeface="宋体" pitchFamily="2" charset="-122"/>
                <a:ea typeface="宋体" pitchFamily="2" charset="-122"/>
              </a:rPr>
              <a:t>各种四元组的</a:t>
            </a:r>
            <a:r>
              <a:rPr lang="en-US" altLang="zh-CN" sz="2200" b="1" dirty="0">
                <a:solidFill>
                  <a:srgbClr val="800000"/>
                </a:solidFill>
                <a:latin typeface="宋体" pitchFamily="2" charset="-122"/>
                <a:ea typeface="宋体" pitchFamily="2" charset="-122"/>
              </a:rPr>
              <a:t>DAG</a:t>
            </a:r>
            <a:r>
              <a:rPr lang="zh-CN" altLang="en-US" sz="2200" b="1" dirty="0" smtClean="0">
                <a:solidFill>
                  <a:srgbClr val="800000"/>
                </a:solidFill>
                <a:latin typeface="宋体" pitchFamily="2" charset="-122"/>
                <a:ea typeface="宋体" pitchFamily="2" charset="-122"/>
              </a:rPr>
              <a:t>表示</a:t>
            </a:r>
            <a:r>
              <a:rPr lang="en-US" altLang="zh-CN" sz="2200" b="1" dirty="0" smtClean="0">
                <a:solidFill>
                  <a:srgbClr val="800000"/>
                </a:solidFill>
                <a:latin typeface="宋体" pitchFamily="2" charset="-122"/>
                <a:ea typeface="宋体" pitchFamily="2" charset="-122"/>
              </a:rPr>
              <a:t>(</a:t>
            </a:r>
            <a:r>
              <a:rPr lang="zh-CN" altLang="en-US" sz="2200" b="1" dirty="0" smtClean="0">
                <a:solidFill>
                  <a:srgbClr val="800000"/>
                </a:solidFill>
                <a:latin typeface="宋体" pitchFamily="2" charset="-122"/>
                <a:ea typeface="宋体" pitchFamily="2" charset="-122"/>
              </a:rPr>
              <a:t>续</a:t>
            </a:r>
            <a:r>
              <a:rPr lang="en-US" altLang="zh-CN" sz="2200" b="1" dirty="0" smtClean="0">
                <a:solidFill>
                  <a:srgbClr val="800000"/>
                </a:solidFill>
                <a:latin typeface="宋体" pitchFamily="2" charset="-122"/>
                <a:ea typeface="宋体" pitchFamily="2" charset="-122"/>
              </a:rPr>
              <a:t>)</a:t>
            </a:r>
            <a:endParaRPr lang="zh-CN" altLang="en-US" sz="2200" b="1" dirty="0">
              <a:solidFill>
                <a:srgbClr val="800000"/>
              </a:solidFill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Box 1026"/>
          <p:cNvSpPr txBox="1">
            <a:spLocks noChangeArrowheads="1"/>
          </p:cNvSpPr>
          <p:nvPr/>
        </p:nvSpPr>
        <p:spPr bwMode="auto">
          <a:xfrm>
            <a:off x="914400" y="476250"/>
            <a:ext cx="54102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200" b="1" dirty="0">
                <a:solidFill>
                  <a:srgbClr val="800000"/>
                </a:solidFill>
                <a:latin typeface="宋体" pitchFamily="2" charset="-122"/>
                <a:ea typeface="宋体" pitchFamily="2" charset="-122"/>
              </a:rPr>
              <a:t>DAG</a:t>
            </a:r>
            <a:r>
              <a:rPr lang="zh-CN" altLang="en-US" sz="2200" b="1" dirty="0">
                <a:solidFill>
                  <a:srgbClr val="800000"/>
                </a:solidFill>
                <a:latin typeface="宋体" pitchFamily="2" charset="-122"/>
                <a:ea typeface="宋体" pitchFamily="2" charset="-122"/>
              </a:rPr>
              <a:t>优化步骤</a:t>
            </a:r>
          </a:p>
        </p:txBody>
      </p:sp>
      <p:sp>
        <p:nvSpPr>
          <p:cNvPr id="39" name="Text Box 1027"/>
          <p:cNvSpPr txBox="1">
            <a:spLocks noChangeArrowheads="1"/>
          </p:cNvSpPr>
          <p:nvPr/>
        </p:nvSpPr>
        <p:spPr bwMode="auto">
          <a:xfrm>
            <a:off x="838200" y="873125"/>
            <a:ext cx="6324600" cy="781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l" eaLnBrk="1" hangingPunct="1">
              <a:lnSpc>
                <a:spcPct val="120000"/>
              </a:lnSpc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1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） 构造基本块四元式的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DAG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；</a:t>
            </a:r>
          </a:p>
          <a:p>
            <a:pPr algn="l" eaLnBrk="1" hangingPunct="1">
              <a:lnSpc>
                <a:spcPct val="120000"/>
              </a:lnSpc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2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） 按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DAG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结点顺序，重写基本块四元式。</a:t>
            </a:r>
          </a:p>
        </p:txBody>
      </p:sp>
      <p:sp>
        <p:nvSpPr>
          <p:cNvPr id="40" name="Text Box 1028"/>
          <p:cNvSpPr txBox="1">
            <a:spLocks noChangeArrowheads="1"/>
          </p:cNvSpPr>
          <p:nvPr/>
        </p:nvSpPr>
        <p:spPr bwMode="auto">
          <a:xfrm>
            <a:off x="900113" y="1771650"/>
            <a:ext cx="66436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 b="1">
                <a:solidFill>
                  <a:srgbClr val="800000"/>
                </a:solidFill>
                <a:latin typeface="宋体" pitchFamily="2" charset="-122"/>
                <a:ea typeface="宋体" pitchFamily="2" charset="-122"/>
              </a:rPr>
              <a:t>构造</a:t>
            </a:r>
            <a:r>
              <a:rPr lang="en-US" altLang="zh-CN" sz="2000" b="1">
                <a:solidFill>
                  <a:srgbClr val="800000"/>
                </a:solidFill>
                <a:latin typeface="宋体" pitchFamily="2" charset="-122"/>
                <a:ea typeface="宋体" pitchFamily="2" charset="-122"/>
              </a:rPr>
              <a:t>DAG</a:t>
            </a:r>
            <a:r>
              <a:rPr lang="zh-CN" altLang="en-US" sz="2000" b="1">
                <a:solidFill>
                  <a:srgbClr val="800000"/>
                </a:solidFill>
                <a:latin typeface="宋体" pitchFamily="2" charset="-122"/>
                <a:ea typeface="宋体" pitchFamily="2" charset="-122"/>
              </a:rPr>
              <a:t>算法思想（限于四元式（</a:t>
            </a:r>
            <a:r>
              <a:rPr lang="en-US" altLang="zh-CN" sz="2000" b="1">
                <a:solidFill>
                  <a:srgbClr val="800000"/>
                </a:solidFill>
                <a:latin typeface="宋体" pitchFamily="2" charset="-122"/>
                <a:ea typeface="宋体" pitchFamily="2" charset="-122"/>
              </a:rPr>
              <a:t>0</a:t>
            </a:r>
            <a:r>
              <a:rPr lang="zh-CN" altLang="en-US" sz="2000" b="1">
                <a:solidFill>
                  <a:srgbClr val="800000"/>
                </a:solidFill>
                <a:latin typeface="宋体" pitchFamily="2" charset="-122"/>
                <a:ea typeface="宋体" pitchFamily="2" charset="-122"/>
              </a:rPr>
              <a:t>）、（</a:t>
            </a:r>
            <a:r>
              <a:rPr lang="en-US" altLang="zh-CN" sz="2000" b="1">
                <a:solidFill>
                  <a:srgbClr val="800000"/>
                </a:solidFill>
                <a:latin typeface="宋体" pitchFamily="2" charset="-122"/>
                <a:ea typeface="宋体" pitchFamily="2" charset="-122"/>
              </a:rPr>
              <a:t>1</a:t>
            </a:r>
            <a:r>
              <a:rPr lang="zh-CN" altLang="en-US" sz="2000" b="1">
                <a:solidFill>
                  <a:srgbClr val="800000"/>
                </a:solidFill>
                <a:latin typeface="宋体" pitchFamily="2" charset="-122"/>
                <a:ea typeface="宋体" pitchFamily="2" charset="-122"/>
              </a:rPr>
              <a:t>）和（</a:t>
            </a:r>
            <a:r>
              <a:rPr lang="en-US" altLang="zh-CN" sz="2000" b="1">
                <a:solidFill>
                  <a:srgbClr val="800000"/>
                </a:solidFill>
                <a:latin typeface="宋体" pitchFamily="2" charset="-122"/>
                <a:ea typeface="宋体" pitchFamily="2" charset="-122"/>
              </a:rPr>
              <a:t>2</a:t>
            </a:r>
            <a:r>
              <a:rPr lang="zh-CN" altLang="en-US" sz="2000" b="1">
                <a:solidFill>
                  <a:srgbClr val="800000"/>
                </a:solidFill>
                <a:latin typeface="宋体" pitchFamily="2" charset="-122"/>
                <a:ea typeface="宋体" pitchFamily="2" charset="-122"/>
              </a:rPr>
              <a:t>））</a:t>
            </a:r>
          </a:p>
        </p:txBody>
      </p:sp>
      <p:sp>
        <p:nvSpPr>
          <p:cNvPr id="41" name="Text Box 1032"/>
          <p:cNvSpPr txBox="1">
            <a:spLocks noChangeArrowheads="1"/>
          </p:cNvSpPr>
          <p:nvPr/>
        </p:nvSpPr>
        <p:spPr bwMode="auto">
          <a:xfrm>
            <a:off x="684212" y="2286000"/>
            <a:ext cx="8135937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09600" indent="-609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kumimoji="0" lang="zh-CN" altLang="en-US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对</a:t>
            </a:r>
            <a:r>
              <a:rPr kumimoji="0"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0</a:t>
            </a:r>
            <a:r>
              <a:rPr kumimoji="0" lang="zh-CN" altLang="en-US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型四元式：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A:=B </a:t>
            </a:r>
          </a:p>
          <a:p>
            <a:pPr algn="l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kumimoji="0" lang="en-US" altLang="zh-CN" sz="2000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1</a:t>
            </a:r>
            <a:r>
              <a:rPr kumimoji="0" lang="en-US" altLang="zh-CN" sz="20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.  </a:t>
            </a:r>
            <a:r>
              <a:rPr kumimoji="0" lang="zh-CN" altLang="en-US" sz="20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如果</a:t>
            </a:r>
            <a:r>
              <a:rPr kumimoji="0" lang="en-US" altLang="zh-CN" sz="20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NODE</a:t>
            </a:r>
            <a:r>
              <a:rPr kumimoji="0" lang="zh-CN" altLang="en-US" sz="20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（</a:t>
            </a:r>
            <a:r>
              <a:rPr kumimoji="0" lang="en-US" altLang="zh-CN" sz="20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B</a:t>
            </a:r>
            <a:r>
              <a:rPr kumimoji="0" lang="zh-CN" altLang="en-US" sz="20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）无定义，则构造一标记为</a:t>
            </a:r>
            <a:r>
              <a:rPr kumimoji="0" lang="en-US" altLang="zh-CN" sz="20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B</a:t>
            </a:r>
            <a:r>
              <a:rPr kumimoji="0" lang="zh-CN" altLang="en-US" sz="20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的叶结点，并定义</a:t>
            </a:r>
            <a:r>
              <a:rPr kumimoji="0" lang="en-US" altLang="zh-CN" sz="20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NODE</a:t>
            </a:r>
            <a:r>
              <a:rPr kumimoji="0" lang="zh-CN" altLang="en-US" sz="20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（</a:t>
            </a:r>
            <a:r>
              <a:rPr kumimoji="0" lang="en-US" altLang="zh-CN" sz="20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B</a:t>
            </a:r>
            <a:r>
              <a:rPr kumimoji="0" lang="zh-CN" altLang="en-US" sz="20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）为这个结点；记</a:t>
            </a:r>
            <a:r>
              <a:rPr kumimoji="0" lang="en-US" altLang="zh-CN" sz="20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NODE(B)</a:t>
            </a:r>
            <a:r>
              <a:rPr kumimoji="0" lang="zh-CN" altLang="en-US" sz="20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的值为</a:t>
            </a:r>
            <a:r>
              <a:rPr kumimoji="0" lang="en-US" altLang="zh-CN" sz="20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n</a:t>
            </a:r>
            <a:r>
              <a:rPr kumimoji="0" lang="zh-CN" altLang="en-US" sz="20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。</a:t>
            </a:r>
          </a:p>
          <a:p>
            <a:pPr algn="l" eaLnBrk="1" hangingPunct="1">
              <a:lnSpc>
                <a:spcPct val="150000"/>
              </a:lnSpc>
              <a:buFont typeface="Wingdings" pitchFamily="2" charset="2"/>
              <a:buAutoNum type="arabicPeriod" startAt="2"/>
            </a:pPr>
            <a:r>
              <a:rPr kumimoji="0" lang="zh-CN" altLang="en-US" sz="2000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如果</a:t>
            </a:r>
            <a:r>
              <a:rPr kumimoji="0" lang="en-US" altLang="zh-CN" sz="20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NODE(A)</a:t>
            </a:r>
            <a:r>
              <a:rPr kumimoji="0" lang="zh-CN" altLang="en-US" sz="20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无定义，则把</a:t>
            </a:r>
            <a:r>
              <a:rPr kumimoji="0" lang="en-US" altLang="zh-CN" sz="20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A</a:t>
            </a:r>
            <a:r>
              <a:rPr kumimoji="0" lang="zh-CN" altLang="en-US" sz="20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附加在结点</a:t>
            </a:r>
            <a:r>
              <a:rPr kumimoji="0" lang="en-US" altLang="zh-CN" sz="20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n</a:t>
            </a:r>
            <a:r>
              <a:rPr kumimoji="0" lang="zh-CN" altLang="en-US" sz="20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上并令</a:t>
            </a:r>
            <a:r>
              <a:rPr kumimoji="0" lang="en-US" altLang="zh-CN" sz="20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NODE(A)=n</a:t>
            </a:r>
            <a:r>
              <a:rPr kumimoji="0" lang="zh-CN" altLang="en-US" sz="20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；否则先把</a:t>
            </a:r>
            <a:r>
              <a:rPr kumimoji="0" lang="en-US" altLang="zh-CN" sz="20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A</a:t>
            </a:r>
            <a:r>
              <a:rPr kumimoji="0" lang="zh-CN" altLang="en-US" sz="20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从</a:t>
            </a:r>
            <a:r>
              <a:rPr kumimoji="0" lang="en-US" altLang="zh-CN" sz="20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NODE(A)</a:t>
            </a:r>
            <a:r>
              <a:rPr kumimoji="0" lang="zh-CN" altLang="en-US" sz="20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结点上附加标识符集中删除（注意，如果</a:t>
            </a:r>
            <a:r>
              <a:rPr kumimoji="0" lang="en-US" altLang="zh-CN" sz="20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NODE(A)</a:t>
            </a:r>
            <a:r>
              <a:rPr kumimoji="0" lang="zh-CN" altLang="en-US" sz="20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是叶结点，则其标记</a:t>
            </a:r>
            <a:r>
              <a:rPr kumimoji="0" lang="en-US" altLang="zh-CN" sz="20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A</a:t>
            </a:r>
            <a:r>
              <a:rPr kumimoji="0" lang="zh-CN" altLang="en-US" sz="20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不删除），把</a:t>
            </a:r>
            <a:r>
              <a:rPr kumimoji="0" lang="en-US" altLang="zh-CN" sz="20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A</a:t>
            </a:r>
            <a:r>
              <a:rPr kumimoji="0" lang="zh-CN" altLang="en-US" sz="20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附加到新结点</a:t>
            </a:r>
            <a:r>
              <a:rPr kumimoji="0" lang="en-US" altLang="zh-CN" sz="20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n</a:t>
            </a:r>
            <a:r>
              <a:rPr kumimoji="0" lang="zh-CN" altLang="en-US" sz="20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上并令</a:t>
            </a:r>
            <a:r>
              <a:rPr kumimoji="0" lang="en-US" altLang="zh-CN" sz="20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NODE(A)=n</a:t>
            </a:r>
            <a:r>
              <a:rPr kumimoji="0" lang="zh-CN" altLang="en-US" sz="20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。转处理下一四元式</a:t>
            </a:r>
            <a:r>
              <a:rPr kumimoji="0" lang="zh-CN" altLang="en-US" sz="2000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。</a:t>
            </a:r>
            <a:endParaRPr kumimoji="0" lang="en-US" altLang="zh-CN" sz="2000" b="1" dirty="0" smtClean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algn="l" eaLnBrk="1" hangingPunct="1">
              <a:lnSpc>
                <a:spcPct val="150000"/>
              </a:lnSpc>
              <a:buFont typeface="Wingdings" pitchFamily="2" charset="2"/>
              <a:buAutoNum type="arabicPeriod" startAt="2"/>
            </a:pPr>
            <a:endParaRPr kumimoji="0" lang="zh-CN" altLang="en-US" sz="20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629400" y="6477000"/>
            <a:ext cx="2133600" cy="244475"/>
          </a:xfrm>
        </p:spPr>
        <p:txBody>
          <a:bodyPr/>
          <a:lstStyle/>
          <a:p>
            <a:fld id="{EB774D79-D6C1-4F7A-9771-2ED1C8DE996C}" type="slidenum">
              <a:rPr lang="en-US" altLang="zh-CN" smtClean="0"/>
              <a:pPr/>
              <a:t>33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457200" y="424433"/>
            <a:ext cx="7958138" cy="5823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09600" indent="-609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l" eaLnBrk="1" hangingPunct="1">
              <a:lnSpc>
                <a:spcPts val="3000"/>
              </a:lnSpc>
            </a:pPr>
            <a:r>
              <a:rPr kumimoji="0" lang="zh-CN" altLang="en-US" sz="2000" b="1" dirty="0">
                <a:solidFill>
                  <a:srgbClr val="FF0000"/>
                </a:solidFill>
                <a:latin typeface="Times New Roman" pitchFamily="18" charset="0"/>
              </a:rPr>
              <a:t>对</a:t>
            </a:r>
            <a:r>
              <a:rPr kumimoji="0" lang="en-US" altLang="zh-CN" sz="2000" b="1" dirty="0">
                <a:solidFill>
                  <a:srgbClr val="FF0000"/>
                </a:solidFill>
                <a:latin typeface="Times New Roman" pitchFamily="18" charset="0"/>
              </a:rPr>
              <a:t>1</a:t>
            </a:r>
            <a:r>
              <a:rPr kumimoji="0" lang="zh-CN" altLang="en-US" sz="2000" b="1" dirty="0">
                <a:solidFill>
                  <a:srgbClr val="FF0000"/>
                </a:solidFill>
                <a:latin typeface="Times New Roman" pitchFamily="18" charset="0"/>
              </a:rPr>
              <a:t>型四元式：</a:t>
            </a:r>
            <a:r>
              <a:rPr lang="en-US" altLang="zh-CN" sz="2000" b="1" dirty="0">
                <a:solidFill>
                  <a:srgbClr val="FF0000"/>
                </a:solidFill>
                <a:latin typeface="Times New Roman" pitchFamily="18" charset="0"/>
              </a:rPr>
              <a:t>A:=op B</a:t>
            </a:r>
            <a:endParaRPr kumimoji="0" lang="en-US" altLang="zh-CN" sz="2000" b="1" dirty="0">
              <a:solidFill>
                <a:srgbClr val="FF0000"/>
              </a:solidFill>
              <a:latin typeface="Times New Roman" pitchFamily="18" charset="0"/>
            </a:endParaRPr>
          </a:p>
          <a:p>
            <a:pPr algn="l" eaLnBrk="1" hangingPunct="1">
              <a:lnSpc>
                <a:spcPts val="3000"/>
              </a:lnSpc>
            </a:pPr>
            <a:r>
              <a:rPr kumimoji="0"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1.    </a:t>
            </a:r>
            <a:r>
              <a:rPr kumimoji="0" lang="zh-CN" altLang="en-US" sz="2000" b="1" dirty="0">
                <a:solidFill>
                  <a:srgbClr val="000000"/>
                </a:solidFill>
                <a:latin typeface="Times New Roman" pitchFamily="18" charset="0"/>
              </a:rPr>
              <a:t>如果</a:t>
            </a:r>
            <a:r>
              <a:rPr kumimoji="0"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NODE(B)</a:t>
            </a:r>
            <a:r>
              <a:rPr kumimoji="0" lang="zh-CN" altLang="en-US" sz="2000" b="1" dirty="0">
                <a:solidFill>
                  <a:srgbClr val="000000"/>
                </a:solidFill>
                <a:latin typeface="Times New Roman" pitchFamily="18" charset="0"/>
              </a:rPr>
              <a:t>无定义，则构造一标记为</a:t>
            </a:r>
            <a:r>
              <a:rPr kumimoji="0"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B</a:t>
            </a:r>
            <a:r>
              <a:rPr kumimoji="0" lang="zh-CN" altLang="en-US" sz="2000" b="1" dirty="0">
                <a:solidFill>
                  <a:srgbClr val="000000"/>
                </a:solidFill>
                <a:latin typeface="Times New Roman" pitchFamily="18" charset="0"/>
              </a:rPr>
              <a:t>的叶结点并定义</a:t>
            </a:r>
            <a:r>
              <a:rPr kumimoji="0"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NODE</a:t>
            </a:r>
            <a:r>
              <a:rPr kumimoji="0" lang="zh-CN" altLang="en-US" sz="2000" b="1" dirty="0">
                <a:solidFill>
                  <a:srgbClr val="000000"/>
                </a:solidFill>
                <a:latin typeface="Times New Roman" pitchFamily="18" charset="0"/>
              </a:rPr>
              <a:t>（</a:t>
            </a:r>
            <a:r>
              <a:rPr kumimoji="0"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B</a:t>
            </a:r>
            <a:r>
              <a:rPr kumimoji="0" lang="zh-CN" altLang="en-US" sz="2000" b="1" dirty="0">
                <a:solidFill>
                  <a:srgbClr val="000000"/>
                </a:solidFill>
                <a:latin typeface="Times New Roman" pitchFamily="18" charset="0"/>
              </a:rPr>
              <a:t>）为这个结点；</a:t>
            </a:r>
          </a:p>
          <a:p>
            <a:pPr algn="l" eaLnBrk="1" hangingPunct="1">
              <a:lnSpc>
                <a:spcPts val="3000"/>
              </a:lnSpc>
              <a:buFontTx/>
              <a:buAutoNum type="arabicPeriod" startAt="2"/>
            </a:pPr>
            <a:r>
              <a:rPr kumimoji="0" lang="zh-CN" altLang="en-US" sz="2000" b="1" dirty="0">
                <a:solidFill>
                  <a:srgbClr val="000000"/>
                </a:solidFill>
                <a:latin typeface="Times New Roman" pitchFamily="18" charset="0"/>
              </a:rPr>
              <a:t>如果</a:t>
            </a:r>
            <a:r>
              <a:rPr kumimoji="0"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NODE(B)</a:t>
            </a:r>
            <a:r>
              <a:rPr kumimoji="0" lang="zh-CN" altLang="en-US" sz="2000" b="1" dirty="0">
                <a:solidFill>
                  <a:srgbClr val="000000"/>
                </a:solidFill>
                <a:latin typeface="Times New Roman" pitchFamily="18" charset="0"/>
              </a:rPr>
              <a:t>是标记为常数的叶结点 ，则转</a:t>
            </a:r>
            <a:r>
              <a:rPr kumimoji="0"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3</a:t>
            </a:r>
            <a:r>
              <a:rPr kumimoji="0" lang="zh-CN" altLang="en-US" sz="2000" b="1" dirty="0">
                <a:solidFill>
                  <a:srgbClr val="000000"/>
                </a:solidFill>
                <a:latin typeface="Times New Roman" pitchFamily="18" charset="0"/>
              </a:rPr>
              <a:t>，否则转</a:t>
            </a:r>
            <a:r>
              <a:rPr kumimoji="0"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4</a:t>
            </a:r>
            <a:r>
              <a:rPr kumimoji="0" lang="zh-CN" altLang="en-US" sz="2000" b="1" dirty="0">
                <a:solidFill>
                  <a:srgbClr val="000000"/>
                </a:solidFill>
                <a:latin typeface="Times New Roman" pitchFamily="18" charset="0"/>
              </a:rPr>
              <a:t>。</a:t>
            </a:r>
          </a:p>
          <a:p>
            <a:pPr algn="l" eaLnBrk="1" hangingPunct="1">
              <a:lnSpc>
                <a:spcPts val="3000"/>
              </a:lnSpc>
              <a:buFontTx/>
              <a:buAutoNum type="arabicPeriod" startAt="2"/>
            </a:pPr>
            <a:r>
              <a:rPr kumimoji="0" lang="zh-CN" altLang="en-US" sz="2000" b="1" dirty="0">
                <a:solidFill>
                  <a:srgbClr val="000000"/>
                </a:solidFill>
                <a:latin typeface="Times New Roman" pitchFamily="18" charset="0"/>
              </a:rPr>
              <a:t>执行</a:t>
            </a:r>
            <a:r>
              <a:rPr kumimoji="0"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op B</a:t>
            </a:r>
            <a:r>
              <a:rPr kumimoji="0" lang="zh-CN" altLang="en-US" sz="2000" b="1" dirty="0">
                <a:solidFill>
                  <a:srgbClr val="000000"/>
                </a:solidFill>
                <a:latin typeface="Times New Roman" pitchFamily="18" charset="0"/>
              </a:rPr>
              <a:t>（即合并已知量），令得到的新常数为</a:t>
            </a:r>
            <a:r>
              <a:rPr kumimoji="0"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kumimoji="0" lang="zh-CN" altLang="en-US" sz="2000" b="1" dirty="0">
                <a:solidFill>
                  <a:srgbClr val="000000"/>
                </a:solidFill>
                <a:latin typeface="Times New Roman" pitchFamily="18" charset="0"/>
              </a:rPr>
              <a:t>。如果</a:t>
            </a:r>
            <a:r>
              <a:rPr kumimoji="0"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NODE(B)</a:t>
            </a:r>
            <a:r>
              <a:rPr kumimoji="0" lang="zh-CN" altLang="en-US" sz="2000" b="1" dirty="0">
                <a:solidFill>
                  <a:srgbClr val="000000"/>
                </a:solidFill>
                <a:latin typeface="Times New Roman" pitchFamily="18" charset="0"/>
              </a:rPr>
              <a:t>是处理当前四元式时新构造出来的结点，则删除它。如果</a:t>
            </a:r>
            <a:r>
              <a:rPr kumimoji="0"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NODE(P)</a:t>
            </a:r>
            <a:r>
              <a:rPr kumimoji="0" lang="zh-CN" altLang="en-US" sz="2000" b="1" dirty="0">
                <a:solidFill>
                  <a:srgbClr val="000000"/>
                </a:solidFill>
                <a:latin typeface="Times New Roman" pitchFamily="18" charset="0"/>
              </a:rPr>
              <a:t>无定义，则构造一用</a:t>
            </a:r>
            <a:r>
              <a:rPr kumimoji="0"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kumimoji="0" lang="zh-CN" altLang="en-US" sz="2000" b="1" dirty="0">
                <a:solidFill>
                  <a:srgbClr val="000000"/>
                </a:solidFill>
                <a:latin typeface="Times New Roman" pitchFamily="18" charset="0"/>
              </a:rPr>
              <a:t>做标记的叶结点</a:t>
            </a:r>
            <a:r>
              <a:rPr kumimoji="0"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kumimoji="0" lang="zh-CN" altLang="en-US" sz="2000" b="1" dirty="0">
                <a:solidFill>
                  <a:srgbClr val="000000"/>
                </a:solidFill>
                <a:latin typeface="Times New Roman" pitchFamily="18" charset="0"/>
              </a:rPr>
              <a:t>。置</a:t>
            </a:r>
            <a:r>
              <a:rPr kumimoji="0"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NODE(P)=n</a:t>
            </a:r>
            <a:r>
              <a:rPr kumimoji="0" lang="zh-CN" altLang="en-US" sz="2000" b="1" dirty="0">
                <a:solidFill>
                  <a:srgbClr val="000000"/>
                </a:solidFill>
                <a:latin typeface="Times New Roman" pitchFamily="18" charset="0"/>
              </a:rPr>
              <a:t>，转</a:t>
            </a:r>
            <a:r>
              <a:rPr kumimoji="0"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5</a:t>
            </a:r>
            <a:r>
              <a:rPr kumimoji="0" lang="zh-CN" altLang="en-US" sz="2000" b="1" dirty="0">
                <a:solidFill>
                  <a:srgbClr val="000000"/>
                </a:solidFill>
                <a:latin typeface="Times New Roman" pitchFamily="18" charset="0"/>
              </a:rPr>
              <a:t>。</a:t>
            </a:r>
          </a:p>
          <a:p>
            <a:pPr algn="l" eaLnBrk="1" hangingPunct="1">
              <a:lnSpc>
                <a:spcPts val="3000"/>
              </a:lnSpc>
              <a:buFontTx/>
              <a:buAutoNum type="arabicPeriod" startAt="2"/>
            </a:pPr>
            <a:r>
              <a:rPr kumimoji="0" lang="zh-CN" altLang="en-US" sz="2000" b="1" dirty="0">
                <a:solidFill>
                  <a:srgbClr val="000000"/>
                </a:solidFill>
                <a:latin typeface="Times New Roman" pitchFamily="18" charset="0"/>
              </a:rPr>
              <a:t>检查</a:t>
            </a:r>
            <a:r>
              <a:rPr kumimoji="0"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DAG</a:t>
            </a:r>
            <a:r>
              <a:rPr kumimoji="0" lang="zh-CN" altLang="en-US" sz="2000" b="1" dirty="0">
                <a:solidFill>
                  <a:srgbClr val="000000"/>
                </a:solidFill>
                <a:latin typeface="Times New Roman" pitchFamily="18" charset="0"/>
              </a:rPr>
              <a:t>中是否已有一结点，其唯一后继为</a:t>
            </a:r>
            <a:r>
              <a:rPr kumimoji="0"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NODE(B)</a:t>
            </a:r>
            <a:r>
              <a:rPr kumimoji="0" lang="zh-CN" altLang="en-US" sz="2000" b="1" dirty="0">
                <a:solidFill>
                  <a:srgbClr val="000000"/>
                </a:solidFill>
                <a:latin typeface="Times New Roman" pitchFamily="18" charset="0"/>
              </a:rPr>
              <a:t>，且标记为</a:t>
            </a:r>
            <a:r>
              <a:rPr kumimoji="0"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op</a:t>
            </a:r>
            <a:r>
              <a:rPr kumimoji="0" lang="zh-CN" altLang="en-US" sz="2000" b="1" dirty="0">
                <a:solidFill>
                  <a:srgbClr val="000000"/>
                </a:solidFill>
                <a:latin typeface="Times New Roman" pitchFamily="18" charset="0"/>
              </a:rPr>
              <a:t>（即找公共子表达式）。如果没有，则构造该结点</a:t>
            </a:r>
            <a:r>
              <a:rPr kumimoji="0"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kumimoji="0" lang="zh-CN" altLang="en-US" sz="2000" b="1" dirty="0">
                <a:solidFill>
                  <a:srgbClr val="000000"/>
                </a:solidFill>
                <a:latin typeface="Times New Roman" pitchFamily="18" charset="0"/>
              </a:rPr>
              <a:t>，否则就把已有的结点作为它的结点并设该结点为</a:t>
            </a:r>
            <a:r>
              <a:rPr kumimoji="0"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kumimoji="0" lang="zh-CN" altLang="en-US" sz="2000" b="1" dirty="0">
                <a:solidFill>
                  <a:srgbClr val="000000"/>
                </a:solidFill>
                <a:latin typeface="Times New Roman" pitchFamily="18" charset="0"/>
              </a:rPr>
              <a:t>。</a:t>
            </a:r>
          </a:p>
          <a:p>
            <a:pPr algn="l" eaLnBrk="1" hangingPunct="1">
              <a:lnSpc>
                <a:spcPts val="3000"/>
              </a:lnSpc>
              <a:buFontTx/>
              <a:buAutoNum type="arabicPeriod" startAt="2"/>
            </a:pPr>
            <a:r>
              <a:rPr kumimoji="0" lang="zh-CN" altLang="en-US" sz="2000" b="1" dirty="0">
                <a:solidFill>
                  <a:srgbClr val="000000"/>
                </a:solidFill>
                <a:latin typeface="Times New Roman" pitchFamily="18" charset="0"/>
              </a:rPr>
              <a:t>如果</a:t>
            </a:r>
            <a:r>
              <a:rPr kumimoji="0"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NODE(A)</a:t>
            </a:r>
            <a:r>
              <a:rPr kumimoji="0" lang="zh-CN" altLang="en-US" sz="2000" b="1" dirty="0">
                <a:solidFill>
                  <a:srgbClr val="000000"/>
                </a:solidFill>
                <a:latin typeface="Times New Roman" pitchFamily="18" charset="0"/>
              </a:rPr>
              <a:t>无定义，则把</a:t>
            </a:r>
            <a:r>
              <a:rPr kumimoji="0"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kumimoji="0" lang="zh-CN" altLang="en-US" sz="2000" b="1" dirty="0">
                <a:solidFill>
                  <a:srgbClr val="000000"/>
                </a:solidFill>
                <a:latin typeface="Times New Roman" pitchFamily="18" charset="0"/>
              </a:rPr>
              <a:t>附加在结点</a:t>
            </a:r>
            <a:r>
              <a:rPr kumimoji="0"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kumimoji="0" lang="zh-CN" altLang="en-US" sz="2000" b="1" dirty="0">
                <a:solidFill>
                  <a:srgbClr val="000000"/>
                </a:solidFill>
                <a:latin typeface="Times New Roman" pitchFamily="18" charset="0"/>
              </a:rPr>
              <a:t>上并令</a:t>
            </a:r>
            <a:r>
              <a:rPr kumimoji="0"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NODE(A)=n</a:t>
            </a:r>
            <a:r>
              <a:rPr kumimoji="0" lang="zh-CN" altLang="en-US" sz="2000" b="1" dirty="0">
                <a:solidFill>
                  <a:srgbClr val="000000"/>
                </a:solidFill>
                <a:latin typeface="Times New Roman" pitchFamily="18" charset="0"/>
              </a:rPr>
              <a:t>；否则先把</a:t>
            </a:r>
            <a:r>
              <a:rPr kumimoji="0"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kumimoji="0" lang="zh-CN" altLang="en-US" sz="2000" b="1" dirty="0">
                <a:solidFill>
                  <a:srgbClr val="000000"/>
                </a:solidFill>
                <a:latin typeface="Times New Roman" pitchFamily="18" charset="0"/>
              </a:rPr>
              <a:t>从</a:t>
            </a:r>
            <a:r>
              <a:rPr kumimoji="0"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NODE(A)</a:t>
            </a:r>
            <a:r>
              <a:rPr kumimoji="0" lang="zh-CN" altLang="en-US" sz="2000" b="1" dirty="0">
                <a:solidFill>
                  <a:srgbClr val="000000"/>
                </a:solidFill>
                <a:latin typeface="Times New Roman" pitchFamily="18" charset="0"/>
              </a:rPr>
              <a:t>结点上附加标识符集中删除（注意，如果</a:t>
            </a:r>
            <a:r>
              <a:rPr kumimoji="0"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NODE(A)</a:t>
            </a:r>
            <a:r>
              <a:rPr kumimoji="0" lang="zh-CN" altLang="en-US" sz="2000" b="1" dirty="0">
                <a:solidFill>
                  <a:srgbClr val="000000"/>
                </a:solidFill>
                <a:latin typeface="Times New Roman" pitchFamily="18" charset="0"/>
              </a:rPr>
              <a:t>是叶结点，则其标记</a:t>
            </a:r>
            <a:r>
              <a:rPr kumimoji="0"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kumimoji="0" lang="zh-CN" altLang="en-US" sz="2000" b="1" dirty="0">
                <a:solidFill>
                  <a:srgbClr val="000000"/>
                </a:solidFill>
                <a:latin typeface="Times New Roman" pitchFamily="18" charset="0"/>
              </a:rPr>
              <a:t>不删除），把</a:t>
            </a:r>
            <a:r>
              <a:rPr kumimoji="0"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kumimoji="0" lang="zh-CN" altLang="en-US" sz="2000" b="1" dirty="0">
                <a:solidFill>
                  <a:srgbClr val="000000"/>
                </a:solidFill>
                <a:latin typeface="Times New Roman" pitchFamily="18" charset="0"/>
              </a:rPr>
              <a:t>附加到新结点</a:t>
            </a:r>
            <a:r>
              <a:rPr kumimoji="0"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kumimoji="0" lang="zh-CN" altLang="en-US" sz="2000" b="1" dirty="0">
                <a:solidFill>
                  <a:srgbClr val="000000"/>
                </a:solidFill>
                <a:latin typeface="Times New Roman" pitchFamily="18" charset="0"/>
              </a:rPr>
              <a:t>上并令</a:t>
            </a:r>
            <a:r>
              <a:rPr kumimoji="0"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NODE(A)=n</a:t>
            </a:r>
            <a:r>
              <a:rPr kumimoji="0" lang="zh-CN" altLang="en-US" sz="2000" b="1" dirty="0">
                <a:solidFill>
                  <a:srgbClr val="000000"/>
                </a:solidFill>
                <a:latin typeface="Times New Roman" pitchFamily="18" charset="0"/>
              </a:rPr>
              <a:t>。</a:t>
            </a:r>
          </a:p>
        </p:txBody>
      </p:sp>
      <p:sp>
        <p:nvSpPr>
          <p:cNvPr id="3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629400" y="6477000"/>
            <a:ext cx="2133600" cy="244475"/>
          </a:xfrm>
        </p:spPr>
        <p:txBody>
          <a:bodyPr/>
          <a:lstStyle/>
          <a:p>
            <a:fld id="{EB774D79-D6C1-4F7A-9771-2ED1C8DE996C}" type="slidenum">
              <a:rPr lang="en-US" altLang="zh-CN" smtClean="0"/>
              <a:pPr/>
              <a:t>34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228600" y="333375"/>
            <a:ext cx="8807450" cy="6247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609600" indent="-609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l" eaLnBrk="1" hangingPunct="1">
              <a:lnSpc>
                <a:spcPts val="3000"/>
              </a:lnSpc>
            </a:pPr>
            <a:r>
              <a:rPr kumimoji="0" lang="zh-CN" altLang="en-US" sz="2000" b="1" dirty="0">
                <a:solidFill>
                  <a:srgbClr val="FF0000"/>
                </a:solidFill>
                <a:latin typeface="Times New Roman" pitchFamily="18" charset="0"/>
              </a:rPr>
              <a:t>对</a:t>
            </a:r>
            <a:r>
              <a:rPr kumimoji="0" lang="en-US" altLang="zh-CN" sz="2000" b="1" dirty="0">
                <a:solidFill>
                  <a:srgbClr val="FF0000"/>
                </a:solidFill>
                <a:latin typeface="Times New Roman" pitchFamily="18" charset="0"/>
              </a:rPr>
              <a:t>2</a:t>
            </a:r>
            <a:r>
              <a:rPr kumimoji="0" lang="zh-CN" altLang="en-US" sz="2000" b="1" dirty="0">
                <a:solidFill>
                  <a:srgbClr val="FF0000"/>
                </a:solidFill>
                <a:latin typeface="Times New Roman" pitchFamily="18" charset="0"/>
              </a:rPr>
              <a:t>型四元式：</a:t>
            </a:r>
            <a:r>
              <a:rPr lang="en-US" altLang="zh-CN" sz="2000" b="1" dirty="0">
                <a:solidFill>
                  <a:srgbClr val="FF0000"/>
                </a:solidFill>
                <a:latin typeface="Times New Roman" pitchFamily="18" charset="0"/>
              </a:rPr>
              <a:t>A:=B op C</a:t>
            </a:r>
            <a:endParaRPr kumimoji="0" lang="en-US" altLang="zh-CN" sz="2000" b="1" dirty="0">
              <a:solidFill>
                <a:srgbClr val="FF0000"/>
              </a:solidFill>
              <a:latin typeface="Times New Roman" pitchFamily="18" charset="0"/>
            </a:endParaRPr>
          </a:p>
          <a:p>
            <a:pPr algn="l" eaLnBrk="1" hangingPunct="1">
              <a:lnSpc>
                <a:spcPts val="3000"/>
              </a:lnSpc>
              <a:buFontTx/>
              <a:buAutoNum type="arabicPeriod"/>
            </a:pPr>
            <a:r>
              <a:rPr kumimoji="0" lang="zh-CN" altLang="en-US" sz="2000" b="1" dirty="0">
                <a:solidFill>
                  <a:srgbClr val="000000"/>
                </a:solidFill>
                <a:latin typeface="Times New Roman" pitchFamily="18" charset="0"/>
              </a:rPr>
              <a:t>如果</a:t>
            </a:r>
            <a:r>
              <a:rPr kumimoji="0"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NODE(B)</a:t>
            </a:r>
            <a:r>
              <a:rPr kumimoji="0" lang="zh-CN" altLang="en-US" sz="2000" b="1" dirty="0">
                <a:solidFill>
                  <a:srgbClr val="000000"/>
                </a:solidFill>
                <a:latin typeface="Times New Roman" pitchFamily="18" charset="0"/>
              </a:rPr>
              <a:t>无定义，则构造一标记为</a:t>
            </a:r>
            <a:r>
              <a:rPr kumimoji="0"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B</a:t>
            </a:r>
            <a:r>
              <a:rPr kumimoji="0" lang="zh-CN" altLang="en-US" sz="2000" b="1" dirty="0">
                <a:solidFill>
                  <a:srgbClr val="000000"/>
                </a:solidFill>
                <a:latin typeface="Times New Roman" pitchFamily="18" charset="0"/>
              </a:rPr>
              <a:t>的叶结点并定义</a:t>
            </a:r>
            <a:r>
              <a:rPr kumimoji="0"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NODE</a:t>
            </a:r>
            <a:r>
              <a:rPr kumimoji="0" lang="zh-CN" altLang="en-US" sz="2000" b="1" dirty="0">
                <a:solidFill>
                  <a:srgbClr val="000000"/>
                </a:solidFill>
                <a:latin typeface="Times New Roman" pitchFamily="18" charset="0"/>
              </a:rPr>
              <a:t>（</a:t>
            </a:r>
            <a:r>
              <a:rPr kumimoji="0"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B</a:t>
            </a:r>
            <a:r>
              <a:rPr kumimoji="0" lang="zh-CN" altLang="en-US" sz="2000" b="1" dirty="0">
                <a:solidFill>
                  <a:srgbClr val="000000"/>
                </a:solidFill>
                <a:latin typeface="Times New Roman" pitchFamily="18" charset="0"/>
              </a:rPr>
              <a:t>）为这个结点；</a:t>
            </a:r>
          </a:p>
          <a:p>
            <a:pPr algn="l" eaLnBrk="1" hangingPunct="1">
              <a:lnSpc>
                <a:spcPts val="3000"/>
              </a:lnSpc>
              <a:buFontTx/>
              <a:buAutoNum type="arabicPeriod"/>
            </a:pPr>
            <a:r>
              <a:rPr kumimoji="0" lang="zh-CN" altLang="en-US" sz="2000" b="1" dirty="0">
                <a:solidFill>
                  <a:srgbClr val="000000"/>
                </a:solidFill>
                <a:latin typeface="Times New Roman" pitchFamily="18" charset="0"/>
              </a:rPr>
              <a:t>如果</a:t>
            </a:r>
            <a:r>
              <a:rPr kumimoji="0"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NODE(C)</a:t>
            </a:r>
            <a:r>
              <a:rPr kumimoji="0" lang="zh-CN" altLang="en-US" sz="2000" b="1" dirty="0">
                <a:solidFill>
                  <a:srgbClr val="000000"/>
                </a:solidFill>
                <a:latin typeface="Times New Roman" pitchFamily="18" charset="0"/>
              </a:rPr>
              <a:t>无定义，则构造一标记为</a:t>
            </a:r>
            <a:r>
              <a:rPr kumimoji="0"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C</a:t>
            </a:r>
            <a:r>
              <a:rPr kumimoji="0" lang="zh-CN" altLang="en-US" sz="2000" b="1" dirty="0">
                <a:solidFill>
                  <a:srgbClr val="000000"/>
                </a:solidFill>
                <a:latin typeface="Times New Roman" pitchFamily="18" charset="0"/>
              </a:rPr>
              <a:t>的叶结点并定义</a:t>
            </a:r>
            <a:r>
              <a:rPr kumimoji="0"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NODE</a:t>
            </a:r>
            <a:r>
              <a:rPr kumimoji="0" lang="zh-CN" altLang="en-US" sz="2000" b="1" dirty="0">
                <a:solidFill>
                  <a:srgbClr val="000000"/>
                </a:solidFill>
                <a:latin typeface="Times New Roman" pitchFamily="18" charset="0"/>
              </a:rPr>
              <a:t>（</a:t>
            </a:r>
            <a:r>
              <a:rPr kumimoji="0"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C</a:t>
            </a:r>
            <a:r>
              <a:rPr kumimoji="0" lang="zh-CN" altLang="en-US" sz="2000" b="1" dirty="0">
                <a:solidFill>
                  <a:srgbClr val="000000"/>
                </a:solidFill>
                <a:latin typeface="Times New Roman" pitchFamily="18" charset="0"/>
              </a:rPr>
              <a:t>）为这个结点；</a:t>
            </a:r>
          </a:p>
          <a:p>
            <a:pPr algn="l" eaLnBrk="1" hangingPunct="1">
              <a:lnSpc>
                <a:spcPts val="3000"/>
              </a:lnSpc>
              <a:buFontTx/>
              <a:buAutoNum type="arabicPeriod"/>
            </a:pPr>
            <a:r>
              <a:rPr kumimoji="0" lang="zh-CN" altLang="en-US" sz="2000" b="1" dirty="0">
                <a:solidFill>
                  <a:srgbClr val="000000"/>
                </a:solidFill>
                <a:latin typeface="Times New Roman" pitchFamily="18" charset="0"/>
              </a:rPr>
              <a:t>如果</a:t>
            </a:r>
            <a:r>
              <a:rPr kumimoji="0"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NODE(B)</a:t>
            </a:r>
            <a:r>
              <a:rPr kumimoji="0" lang="zh-CN" altLang="en-US" sz="2000" b="1" dirty="0">
                <a:solidFill>
                  <a:srgbClr val="000000"/>
                </a:solidFill>
                <a:latin typeface="Times New Roman" pitchFamily="18" charset="0"/>
              </a:rPr>
              <a:t>和</a:t>
            </a:r>
            <a:r>
              <a:rPr kumimoji="0"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NODE(C)</a:t>
            </a:r>
            <a:r>
              <a:rPr kumimoji="0" lang="zh-CN" altLang="en-US" sz="2000" b="1" dirty="0">
                <a:solidFill>
                  <a:srgbClr val="000000"/>
                </a:solidFill>
                <a:latin typeface="Times New Roman" pitchFamily="18" charset="0"/>
              </a:rPr>
              <a:t>都是标记为常数的叶结点，则转</a:t>
            </a:r>
            <a:r>
              <a:rPr kumimoji="0"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4</a:t>
            </a:r>
            <a:r>
              <a:rPr kumimoji="0" lang="zh-CN" altLang="en-US" sz="2000" b="1" dirty="0">
                <a:solidFill>
                  <a:srgbClr val="000000"/>
                </a:solidFill>
                <a:latin typeface="Times New Roman" pitchFamily="18" charset="0"/>
              </a:rPr>
              <a:t>，否则转</a:t>
            </a:r>
            <a:r>
              <a:rPr kumimoji="0"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5</a:t>
            </a:r>
            <a:r>
              <a:rPr kumimoji="0" lang="zh-CN" altLang="en-US" sz="2000" b="1" dirty="0">
                <a:solidFill>
                  <a:srgbClr val="000000"/>
                </a:solidFill>
                <a:latin typeface="Times New Roman" pitchFamily="18" charset="0"/>
              </a:rPr>
              <a:t>。</a:t>
            </a:r>
          </a:p>
          <a:p>
            <a:pPr algn="l" eaLnBrk="1" hangingPunct="1">
              <a:lnSpc>
                <a:spcPts val="3000"/>
              </a:lnSpc>
              <a:buFontTx/>
              <a:buAutoNum type="arabicPeriod"/>
            </a:pPr>
            <a:r>
              <a:rPr kumimoji="0" lang="zh-CN" altLang="en-US" sz="2000" b="1" dirty="0">
                <a:solidFill>
                  <a:srgbClr val="000000"/>
                </a:solidFill>
                <a:latin typeface="Times New Roman" pitchFamily="18" charset="0"/>
              </a:rPr>
              <a:t>执行</a:t>
            </a:r>
            <a:r>
              <a:rPr kumimoji="0"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B op C</a:t>
            </a:r>
            <a:r>
              <a:rPr kumimoji="0" lang="zh-CN" altLang="en-US" sz="2000" b="1" dirty="0">
                <a:solidFill>
                  <a:srgbClr val="000000"/>
                </a:solidFill>
                <a:latin typeface="Times New Roman" pitchFamily="18" charset="0"/>
              </a:rPr>
              <a:t>（即合并已知量），令得到的新常数为</a:t>
            </a:r>
            <a:r>
              <a:rPr kumimoji="0"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kumimoji="0" lang="zh-CN" altLang="en-US" sz="2000" b="1" dirty="0">
                <a:solidFill>
                  <a:srgbClr val="000000"/>
                </a:solidFill>
                <a:latin typeface="Times New Roman" pitchFamily="18" charset="0"/>
              </a:rPr>
              <a:t>。如果</a:t>
            </a:r>
            <a:r>
              <a:rPr kumimoji="0"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NODE(B)</a:t>
            </a:r>
            <a:r>
              <a:rPr kumimoji="0" lang="zh-CN" altLang="en-US" sz="2000" b="1" dirty="0">
                <a:solidFill>
                  <a:srgbClr val="000000"/>
                </a:solidFill>
                <a:latin typeface="Times New Roman" pitchFamily="18" charset="0"/>
              </a:rPr>
              <a:t>或</a:t>
            </a:r>
            <a:r>
              <a:rPr kumimoji="0"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NODE(C)</a:t>
            </a:r>
            <a:r>
              <a:rPr kumimoji="0" lang="zh-CN" altLang="en-US" sz="2000" b="1" dirty="0">
                <a:solidFill>
                  <a:srgbClr val="000000"/>
                </a:solidFill>
                <a:latin typeface="Times New Roman" pitchFamily="18" charset="0"/>
              </a:rPr>
              <a:t>是处理当前四元式时新构造出来的结点，则删除它。如果</a:t>
            </a:r>
            <a:r>
              <a:rPr kumimoji="0"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NODE(P)</a:t>
            </a:r>
            <a:r>
              <a:rPr kumimoji="0" lang="zh-CN" altLang="en-US" sz="2000" b="1" dirty="0">
                <a:solidFill>
                  <a:srgbClr val="000000"/>
                </a:solidFill>
                <a:latin typeface="Times New Roman" pitchFamily="18" charset="0"/>
              </a:rPr>
              <a:t>无定义，则构造一用</a:t>
            </a:r>
            <a:r>
              <a:rPr kumimoji="0"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kumimoji="0" lang="zh-CN" altLang="en-US" sz="2000" b="1" dirty="0">
                <a:solidFill>
                  <a:srgbClr val="000000"/>
                </a:solidFill>
                <a:latin typeface="Times New Roman" pitchFamily="18" charset="0"/>
              </a:rPr>
              <a:t>做标记的叶结点</a:t>
            </a:r>
            <a:r>
              <a:rPr kumimoji="0"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kumimoji="0" lang="zh-CN" altLang="en-US" sz="2000" b="1" dirty="0">
                <a:solidFill>
                  <a:srgbClr val="000000"/>
                </a:solidFill>
                <a:latin typeface="Times New Roman" pitchFamily="18" charset="0"/>
              </a:rPr>
              <a:t>。置</a:t>
            </a:r>
            <a:r>
              <a:rPr kumimoji="0"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NODE(P)=n</a:t>
            </a:r>
            <a:r>
              <a:rPr kumimoji="0" lang="zh-CN" altLang="en-US" sz="2000" b="1" dirty="0">
                <a:solidFill>
                  <a:srgbClr val="000000"/>
                </a:solidFill>
                <a:latin typeface="Times New Roman" pitchFamily="18" charset="0"/>
              </a:rPr>
              <a:t>，转</a:t>
            </a:r>
            <a:r>
              <a:rPr kumimoji="0"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6</a:t>
            </a:r>
            <a:r>
              <a:rPr kumimoji="0" lang="zh-CN" altLang="en-US" sz="2000" b="1" dirty="0">
                <a:solidFill>
                  <a:srgbClr val="000000"/>
                </a:solidFill>
                <a:latin typeface="Times New Roman" pitchFamily="18" charset="0"/>
              </a:rPr>
              <a:t>。</a:t>
            </a:r>
            <a:endParaRPr kumimoji="0" lang="zh-CN" altLang="en-US" sz="2000" b="1" dirty="0">
              <a:latin typeface="Times New Roman" pitchFamily="18" charset="0"/>
            </a:endParaRPr>
          </a:p>
          <a:p>
            <a:pPr algn="l" eaLnBrk="1" hangingPunct="1">
              <a:lnSpc>
                <a:spcPts val="3000"/>
              </a:lnSpc>
              <a:buFontTx/>
              <a:buAutoNum type="arabicPeriod"/>
            </a:pPr>
            <a:r>
              <a:rPr kumimoji="0" lang="zh-CN" altLang="en-US" sz="2000" b="1" dirty="0">
                <a:latin typeface="Times New Roman" pitchFamily="18" charset="0"/>
              </a:rPr>
              <a:t>检查中</a:t>
            </a:r>
            <a:r>
              <a:rPr kumimoji="0" lang="en-US" altLang="zh-CN" sz="2000" b="1" dirty="0">
                <a:latin typeface="Times New Roman" pitchFamily="18" charset="0"/>
              </a:rPr>
              <a:t>DAG</a:t>
            </a:r>
            <a:r>
              <a:rPr kumimoji="0" lang="zh-CN" altLang="en-US" sz="2000" b="1" dirty="0">
                <a:latin typeface="Times New Roman" pitchFamily="18" charset="0"/>
              </a:rPr>
              <a:t>中是否已有一结点，其左后继为</a:t>
            </a:r>
            <a:r>
              <a:rPr kumimoji="0" lang="en-US" altLang="zh-CN" sz="2000" b="1" dirty="0">
                <a:latin typeface="Times New Roman" pitchFamily="18" charset="0"/>
              </a:rPr>
              <a:t>NODE(B)</a:t>
            </a:r>
            <a:r>
              <a:rPr kumimoji="0" lang="zh-CN" altLang="en-US" sz="2000" b="1" dirty="0">
                <a:latin typeface="Times New Roman" pitchFamily="18" charset="0"/>
              </a:rPr>
              <a:t>，其右后继为</a:t>
            </a:r>
            <a:r>
              <a:rPr kumimoji="0" lang="en-US" altLang="zh-CN" sz="2000" b="1" dirty="0">
                <a:latin typeface="Times New Roman" pitchFamily="18" charset="0"/>
              </a:rPr>
              <a:t>NODE(C)</a:t>
            </a:r>
            <a:r>
              <a:rPr kumimoji="0" lang="zh-CN" altLang="en-US" sz="2000" b="1" dirty="0">
                <a:latin typeface="Times New Roman" pitchFamily="18" charset="0"/>
              </a:rPr>
              <a:t>，且标记为</a:t>
            </a:r>
            <a:r>
              <a:rPr kumimoji="0" lang="en-US" altLang="zh-CN" sz="2000" b="1" dirty="0">
                <a:latin typeface="Times New Roman" pitchFamily="18" charset="0"/>
              </a:rPr>
              <a:t>op</a:t>
            </a:r>
            <a:r>
              <a:rPr kumimoji="0" lang="zh-CN" altLang="en-US" sz="2000" b="1" dirty="0">
                <a:latin typeface="Times New Roman" pitchFamily="18" charset="0"/>
              </a:rPr>
              <a:t>（即找公共子表达式）。如果没有，则构造该结点</a:t>
            </a:r>
            <a:r>
              <a:rPr kumimoji="0" lang="en-US" altLang="zh-CN" sz="2000" b="1" dirty="0">
                <a:latin typeface="Times New Roman" pitchFamily="18" charset="0"/>
              </a:rPr>
              <a:t>n</a:t>
            </a:r>
            <a:r>
              <a:rPr kumimoji="0" lang="zh-CN" altLang="en-US" sz="2000" b="1" dirty="0">
                <a:latin typeface="Times New Roman" pitchFamily="18" charset="0"/>
              </a:rPr>
              <a:t>，否则就把已有的结点作为它的结点并设该结点为</a:t>
            </a:r>
            <a:r>
              <a:rPr kumimoji="0" lang="en-US" altLang="zh-CN" sz="2000" b="1" dirty="0">
                <a:latin typeface="Times New Roman" pitchFamily="18" charset="0"/>
              </a:rPr>
              <a:t>n</a:t>
            </a:r>
            <a:r>
              <a:rPr kumimoji="0" lang="zh-CN" altLang="en-US" sz="2000" b="1" dirty="0">
                <a:latin typeface="Times New Roman" pitchFamily="18" charset="0"/>
              </a:rPr>
              <a:t>。</a:t>
            </a:r>
          </a:p>
          <a:p>
            <a:pPr algn="l" eaLnBrk="1" hangingPunct="1">
              <a:lnSpc>
                <a:spcPts val="3000"/>
              </a:lnSpc>
              <a:buFontTx/>
              <a:buAutoNum type="arabicPeriod"/>
            </a:pPr>
            <a:r>
              <a:rPr kumimoji="0" lang="zh-CN" altLang="en-US" sz="2000" b="1" dirty="0">
                <a:latin typeface="Times New Roman" pitchFamily="18" charset="0"/>
              </a:rPr>
              <a:t>如果</a:t>
            </a:r>
            <a:r>
              <a:rPr kumimoji="0" lang="en-US" altLang="zh-CN" sz="2000" b="1" dirty="0">
                <a:latin typeface="Times New Roman" pitchFamily="18" charset="0"/>
              </a:rPr>
              <a:t>NODE(A)</a:t>
            </a:r>
            <a:r>
              <a:rPr kumimoji="0" lang="zh-CN" altLang="en-US" sz="2000" b="1" dirty="0">
                <a:latin typeface="Times New Roman" pitchFamily="18" charset="0"/>
              </a:rPr>
              <a:t>无定义，则把</a:t>
            </a:r>
            <a:r>
              <a:rPr kumimoji="0" lang="en-US" altLang="zh-CN" sz="2000" b="1" dirty="0">
                <a:latin typeface="Times New Roman" pitchFamily="18" charset="0"/>
              </a:rPr>
              <a:t>A</a:t>
            </a:r>
            <a:r>
              <a:rPr kumimoji="0" lang="zh-CN" altLang="en-US" sz="2000" b="1" dirty="0">
                <a:latin typeface="Times New Roman" pitchFamily="18" charset="0"/>
              </a:rPr>
              <a:t>附加在结点</a:t>
            </a:r>
            <a:r>
              <a:rPr kumimoji="0" lang="en-US" altLang="zh-CN" sz="2000" b="1" dirty="0">
                <a:latin typeface="Times New Roman" pitchFamily="18" charset="0"/>
              </a:rPr>
              <a:t>n</a:t>
            </a:r>
            <a:r>
              <a:rPr kumimoji="0" lang="zh-CN" altLang="en-US" sz="2000" b="1" dirty="0">
                <a:latin typeface="Times New Roman" pitchFamily="18" charset="0"/>
              </a:rPr>
              <a:t>上并令</a:t>
            </a:r>
            <a:r>
              <a:rPr kumimoji="0" lang="en-US" altLang="zh-CN" sz="2000" b="1" dirty="0">
                <a:latin typeface="Times New Roman" pitchFamily="18" charset="0"/>
              </a:rPr>
              <a:t>NODE(A)=n</a:t>
            </a:r>
            <a:r>
              <a:rPr kumimoji="0" lang="zh-CN" altLang="en-US" sz="2000" b="1" dirty="0">
                <a:latin typeface="Times New Roman" pitchFamily="18" charset="0"/>
              </a:rPr>
              <a:t>；否则先把</a:t>
            </a:r>
            <a:r>
              <a:rPr kumimoji="0" lang="en-US" altLang="zh-CN" sz="2000" b="1" dirty="0">
                <a:latin typeface="Times New Roman" pitchFamily="18" charset="0"/>
              </a:rPr>
              <a:t>A</a:t>
            </a:r>
            <a:r>
              <a:rPr kumimoji="0" lang="zh-CN" altLang="en-US" sz="2000" b="1" dirty="0">
                <a:latin typeface="Times New Roman" pitchFamily="18" charset="0"/>
              </a:rPr>
              <a:t>从</a:t>
            </a:r>
            <a:r>
              <a:rPr kumimoji="0" lang="en-US" altLang="zh-CN" sz="2000" b="1" dirty="0">
                <a:latin typeface="Times New Roman" pitchFamily="18" charset="0"/>
              </a:rPr>
              <a:t>NODE(A)</a:t>
            </a:r>
            <a:r>
              <a:rPr kumimoji="0" lang="zh-CN" altLang="en-US" sz="2000" b="1" dirty="0">
                <a:latin typeface="Times New Roman" pitchFamily="18" charset="0"/>
              </a:rPr>
              <a:t>结点上附加标识符集中删除（注意，如果</a:t>
            </a:r>
            <a:r>
              <a:rPr kumimoji="0" lang="en-US" altLang="zh-CN" sz="2000" b="1" dirty="0">
                <a:latin typeface="Times New Roman" pitchFamily="18" charset="0"/>
              </a:rPr>
              <a:t>NODE(A)</a:t>
            </a:r>
            <a:r>
              <a:rPr kumimoji="0" lang="zh-CN" altLang="en-US" sz="2000" b="1" dirty="0">
                <a:latin typeface="Times New Roman" pitchFamily="18" charset="0"/>
              </a:rPr>
              <a:t>是叶结点，则其标记</a:t>
            </a:r>
            <a:r>
              <a:rPr kumimoji="0" lang="en-US" altLang="zh-CN" sz="2000" b="1" dirty="0">
                <a:latin typeface="Times New Roman" pitchFamily="18" charset="0"/>
              </a:rPr>
              <a:t>A</a:t>
            </a:r>
            <a:r>
              <a:rPr kumimoji="0" lang="zh-CN" altLang="en-US" sz="2000" b="1" dirty="0">
                <a:latin typeface="Times New Roman" pitchFamily="18" charset="0"/>
              </a:rPr>
              <a:t>不删除），把</a:t>
            </a:r>
            <a:r>
              <a:rPr kumimoji="0" lang="en-US" altLang="zh-CN" sz="2000" b="1" dirty="0">
                <a:latin typeface="Times New Roman" pitchFamily="18" charset="0"/>
              </a:rPr>
              <a:t>A</a:t>
            </a:r>
            <a:r>
              <a:rPr kumimoji="0" lang="zh-CN" altLang="en-US" sz="2000" b="1" dirty="0">
                <a:latin typeface="Times New Roman" pitchFamily="18" charset="0"/>
              </a:rPr>
              <a:t>附加到新结点</a:t>
            </a:r>
            <a:r>
              <a:rPr kumimoji="0" lang="en-US" altLang="zh-CN" sz="2000" b="1" dirty="0">
                <a:latin typeface="Times New Roman" pitchFamily="18" charset="0"/>
              </a:rPr>
              <a:t>n</a:t>
            </a:r>
            <a:r>
              <a:rPr kumimoji="0" lang="zh-CN" altLang="en-US" sz="2000" b="1" dirty="0">
                <a:latin typeface="Times New Roman" pitchFamily="18" charset="0"/>
              </a:rPr>
              <a:t>上并令</a:t>
            </a:r>
            <a:r>
              <a:rPr kumimoji="0" lang="en-US" altLang="zh-CN" sz="2000" b="1" dirty="0">
                <a:latin typeface="Times New Roman" pitchFamily="18" charset="0"/>
              </a:rPr>
              <a:t>NODE(A)=n</a:t>
            </a:r>
            <a:r>
              <a:rPr kumimoji="0" lang="zh-CN" altLang="en-US" sz="2000" b="1" dirty="0">
                <a:latin typeface="Times New Roman" pitchFamily="18" charset="0"/>
              </a:rPr>
              <a:t>。</a:t>
            </a:r>
          </a:p>
          <a:p>
            <a:pPr algn="l" eaLnBrk="1" hangingPunct="1">
              <a:lnSpc>
                <a:spcPts val="3000"/>
              </a:lnSpc>
              <a:buFontTx/>
              <a:buAutoNum type="arabicPeriod"/>
            </a:pPr>
            <a:endParaRPr kumimoji="0" lang="en-US" altLang="zh-CN" sz="2000" b="1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629400" y="6477000"/>
            <a:ext cx="2133600" cy="244475"/>
          </a:xfrm>
        </p:spPr>
        <p:txBody>
          <a:bodyPr/>
          <a:lstStyle/>
          <a:p>
            <a:fld id="{EB774D79-D6C1-4F7A-9771-2ED1C8DE996C}" type="slidenum">
              <a:rPr lang="en-US" altLang="zh-CN" smtClean="0"/>
              <a:pPr/>
              <a:t>35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03225" y="457200"/>
            <a:ext cx="46259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例  试构造基本块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G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的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DAG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。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419100" y="1388140"/>
            <a:ext cx="2209800" cy="412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5000"/>
              </a:lnSpc>
              <a:spcBef>
                <a:spcPct val="30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⑴ 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0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=3.14 </a:t>
            </a:r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  <a:p>
            <a:pPr algn="l">
              <a:lnSpc>
                <a:spcPct val="105000"/>
              </a:lnSpc>
              <a:spcBef>
                <a:spcPct val="30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⑵ 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=2 *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0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</a:t>
            </a:r>
          </a:p>
          <a:p>
            <a:pPr algn="l">
              <a:lnSpc>
                <a:spcPct val="105000"/>
              </a:lnSpc>
              <a:spcBef>
                <a:spcPct val="30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⑶ 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2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=R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＋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r </a:t>
            </a:r>
          </a:p>
          <a:p>
            <a:pPr algn="l">
              <a:lnSpc>
                <a:spcPct val="105000"/>
              </a:lnSpc>
              <a:spcBef>
                <a:spcPct val="30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⑷ A 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=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*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2</a:t>
            </a:r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  <a:p>
            <a:pPr algn="l">
              <a:lnSpc>
                <a:spcPct val="105000"/>
              </a:lnSpc>
              <a:spcBef>
                <a:spcPct val="30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⑸ 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B 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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=A</a:t>
            </a:r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  <a:p>
            <a:pPr algn="l">
              <a:lnSpc>
                <a:spcPct val="105000"/>
              </a:lnSpc>
              <a:spcBef>
                <a:spcPct val="30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⑹ 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3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=2 *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0</a:t>
            </a:r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  <a:p>
            <a:pPr algn="l">
              <a:lnSpc>
                <a:spcPct val="105000"/>
              </a:lnSpc>
              <a:spcBef>
                <a:spcPct val="30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⑺ 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4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=R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＋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r </a:t>
            </a:r>
          </a:p>
          <a:p>
            <a:pPr algn="l">
              <a:lnSpc>
                <a:spcPct val="105000"/>
              </a:lnSpc>
              <a:spcBef>
                <a:spcPct val="30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⑻ 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5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=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3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*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4</a:t>
            </a:r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  <a:p>
            <a:pPr algn="l">
              <a:lnSpc>
                <a:spcPct val="105000"/>
              </a:lnSpc>
              <a:spcBef>
                <a:spcPct val="30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⑼ 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6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=R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－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r </a:t>
            </a:r>
          </a:p>
          <a:p>
            <a:pPr algn="l">
              <a:lnSpc>
                <a:spcPct val="105000"/>
              </a:lnSpc>
              <a:spcBef>
                <a:spcPct val="30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⑽ B 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=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5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*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6</a:t>
            </a:r>
          </a:p>
        </p:txBody>
      </p:sp>
      <p:sp>
        <p:nvSpPr>
          <p:cNvPr id="46" name="矩形 45"/>
          <p:cNvSpPr/>
          <p:nvPr/>
        </p:nvSpPr>
        <p:spPr bwMode="auto">
          <a:xfrm>
            <a:off x="457200" y="1295400"/>
            <a:ext cx="1811594" cy="452437"/>
          </a:xfrm>
          <a:prstGeom prst="rect">
            <a:avLst/>
          </a:prstGeom>
          <a:solidFill>
            <a:srgbClr val="FFFF00">
              <a:alpha val="26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47" name="矩形 46"/>
          <p:cNvSpPr/>
          <p:nvPr/>
        </p:nvSpPr>
        <p:spPr bwMode="auto">
          <a:xfrm>
            <a:off x="457200" y="1752600"/>
            <a:ext cx="1811594" cy="452437"/>
          </a:xfrm>
          <a:prstGeom prst="rect">
            <a:avLst/>
          </a:prstGeom>
          <a:solidFill>
            <a:srgbClr val="FFFF00">
              <a:alpha val="26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48" name="矩形 47"/>
          <p:cNvSpPr/>
          <p:nvPr/>
        </p:nvSpPr>
        <p:spPr bwMode="auto">
          <a:xfrm>
            <a:off x="457200" y="2138363"/>
            <a:ext cx="1811594" cy="452437"/>
          </a:xfrm>
          <a:prstGeom prst="rect">
            <a:avLst/>
          </a:prstGeom>
          <a:solidFill>
            <a:srgbClr val="FFFF00">
              <a:alpha val="26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49" name="椭圆 48"/>
          <p:cNvSpPr/>
          <p:nvPr/>
        </p:nvSpPr>
        <p:spPr bwMode="auto">
          <a:xfrm>
            <a:off x="3733800" y="4324290"/>
            <a:ext cx="609600" cy="609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n</a:t>
            </a:r>
            <a:r>
              <a:rPr kumimoji="0" lang="en-US" altLang="zh-CN" sz="20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1</a:t>
            </a:r>
            <a:endParaRPr kumimoji="0" lang="zh-CN" altLang="en-US" sz="20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657600" y="4933890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3.14</a:t>
            </a:r>
            <a:endParaRPr lang="zh-CN" altLang="en-US" sz="2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343400" y="440049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aseline="-25000" dirty="0" smtClean="0">
                <a:latin typeface="宋体" pitchFamily="2" charset="-122"/>
                <a:ea typeface="宋体" pitchFamily="2" charset="-122"/>
              </a:rPr>
              <a:t>0</a:t>
            </a:r>
            <a:endParaRPr lang="zh-CN" altLang="en-US" sz="2000" baseline="-25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2" name="椭圆 51"/>
          <p:cNvSpPr/>
          <p:nvPr/>
        </p:nvSpPr>
        <p:spPr bwMode="auto">
          <a:xfrm>
            <a:off x="2743200" y="4324290"/>
            <a:ext cx="609600" cy="609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n</a:t>
            </a:r>
            <a:r>
              <a:rPr kumimoji="0" lang="en-US" altLang="zh-CN" sz="2000" b="0" i="0" u="none" strike="noStrike" cap="none" normalizeH="0" baseline="-25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temp</a:t>
            </a:r>
            <a:endParaRPr kumimoji="0" lang="zh-CN" altLang="en-US" sz="20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667000" y="4933890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2</a:t>
            </a:r>
            <a:endParaRPr lang="zh-CN" altLang="en-US" sz="2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5" name="椭圆 54"/>
          <p:cNvSpPr/>
          <p:nvPr/>
        </p:nvSpPr>
        <p:spPr bwMode="auto">
          <a:xfrm>
            <a:off x="3200400" y="3348930"/>
            <a:ext cx="609600" cy="609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n</a:t>
            </a:r>
            <a:r>
              <a:rPr kumimoji="0" lang="en-US" altLang="zh-CN" sz="20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2</a:t>
            </a:r>
            <a:endParaRPr kumimoji="0" lang="zh-CN" altLang="en-US" sz="20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57" name="直接连接符 56"/>
          <p:cNvCxnSpPr>
            <a:stCxn id="55" idx="4"/>
            <a:endCxn id="52" idx="0"/>
          </p:cNvCxnSpPr>
          <p:nvPr/>
        </p:nvCxnSpPr>
        <p:spPr bwMode="auto">
          <a:xfrm flipH="1">
            <a:off x="3048000" y="3958530"/>
            <a:ext cx="457200" cy="36576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" name="直接连接符 58"/>
          <p:cNvCxnSpPr>
            <a:stCxn id="55" idx="4"/>
            <a:endCxn id="49" idx="0"/>
          </p:cNvCxnSpPr>
          <p:nvPr/>
        </p:nvCxnSpPr>
        <p:spPr bwMode="auto">
          <a:xfrm>
            <a:off x="3505200" y="3958530"/>
            <a:ext cx="533400" cy="36576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0" name="TextBox 59"/>
          <p:cNvSpPr txBox="1"/>
          <p:nvPr/>
        </p:nvSpPr>
        <p:spPr>
          <a:xfrm>
            <a:off x="3810000" y="340602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aseline="-25000" dirty="0" smtClean="0">
                <a:latin typeface="宋体" pitchFamily="2" charset="-122"/>
                <a:ea typeface="宋体" pitchFamily="2" charset="-122"/>
              </a:rPr>
              <a:t>1</a:t>
            </a:r>
            <a:endParaRPr lang="zh-CN" altLang="en-US" sz="2000" baseline="-25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124200" y="3939420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*</a:t>
            </a:r>
            <a:endParaRPr lang="zh-CN" altLang="en-US" sz="2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124200" y="3939420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6.28</a:t>
            </a:r>
            <a:endParaRPr lang="zh-CN" altLang="en-US" sz="2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3" name="椭圆 62"/>
          <p:cNvSpPr/>
          <p:nvPr/>
        </p:nvSpPr>
        <p:spPr bwMode="auto">
          <a:xfrm>
            <a:off x="7772400" y="4324290"/>
            <a:ext cx="609600" cy="609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n</a:t>
            </a:r>
            <a:r>
              <a:rPr kumimoji="0" lang="en-US" altLang="zh-CN" sz="20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4</a:t>
            </a:r>
            <a:endParaRPr kumimoji="0" lang="zh-CN" altLang="en-US" sz="20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696200" y="4933890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r</a:t>
            </a:r>
            <a:endParaRPr lang="zh-CN" altLang="en-US" sz="2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5" name="椭圆 64"/>
          <p:cNvSpPr/>
          <p:nvPr/>
        </p:nvSpPr>
        <p:spPr bwMode="auto">
          <a:xfrm>
            <a:off x="6172200" y="4324290"/>
            <a:ext cx="609600" cy="609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n</a:t>
            </a:r>
            <a:r>
              <a:rPr kumimoji="0" lang="en-US" altLang="zh-CN" sz="20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3</a:t>
            </a:r>
            <a:endParaRPr kumimoji="0" lang="zh-CN" altLang="en-US" sz="20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096000" y="4933890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R</a:t>
            </a:r>
            <a:endParaRPr lang="zh-CN" altLang="en-US" sz="2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7" name="椭圆 66"/>
          <p:cNvSpPr/>
          <p:nvPr/>
        </p:nvSpPr>
        <p:spPr bwMode="auto">
          <a:xfrm>
            <a:off x="6705600" y="3348930"/>
            <a:ext cx="609600" cy="609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n</a:t>
            </a:r>
            <a:r>
              <a:rPr kumimoji="0" lang="en-US" altLang="zh-CN" sz="20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5</a:t>
            </a:r>
            <a:endParaRPr kumimoji="0" lang="zh-CN" altLang="en-US" sz="20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68" name="直接连接符 67"/>
          <p:cNvCxnSpPr>
            <a:stCxn id="67" idx="4"/>
            <a:endCxn id="65" idx="0"/>
          </p:cNvCxnSpPr>
          <p:nvPr/>
        </p:nvCxnSpPr>
        <p:spPr bwMode="auto">
          <a:xfrm flipH="1">
            <a:off x="6477000" y="3958530"/>
            <a:ext cx="533400" cy="36576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9" name="直接连接符 68"/>
          <p:cNvCxnSpPr>
            <a:stCxn id="67" idx="4"/>
            <a:endCxn id="63" idx="0"/>
          </p:cNvCxnSpPr>
          <p:nvPr/>
        </p:nvCxnSpPr>
        <p:spPr bwMode="auto">
          <a:xfrm>
            <a:off x="7010400" y="3958530"/>
            <a:ext cx="1066800" cy="36576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0" name="TextBox 69"/>
          <p:cNvSpPr txBox="1"/>
          <p:nvPr/>
        </p:nvSpPr>
        <p:spPr>
          <a:xfrm>
            <a:off x="7315200" y="340602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aseline="-25000" dirty="0" smtClean="0">
                <a:latin typeface="宋体" pitchFamily="2" charset="-122"/>
                <a:ea typeface="宋体" pitchFamily="2" charset="-122"/>
              </a:rPr>
              <a:t>2</a:t>
            </a:r>
            <a:endParaRPr lang="zh-CN" altLang="en-US" sz="2000" baseline="-25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6629400" y="3939420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+</a:t>
            </a:r>
            <a:endParaRPr lang="zh-CN" altLang="en-US" sz="2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73" name="Text Box 1050"/>
          <p:cNvSpPr txBox="1">
            <a:spLocks noChangeArrowheads="1"/>
          </p:cNvSpPr>
          <p:nvPr/>
        </p:nvSpPr>
        <p:spPr bwMode="auto">
          <a:xfrm>
            <a:off x="381000" y="788313"/>
            <a:ext cx="49530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2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第一步：构造四</a:t>
            </a:r>
            <a:r>
              <a:rPr lang="zh-CN" altLang="en-US" sz="2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元式</a:t>
            </a:r>
          </a:p>
        </p:txBody>
      </p:sp>
      <p:sp>
        <p:nvSpPr>
          <p:cNvPr id="28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629400" y="6477000"/>
            <a:ext cx="2133600" cy="244475"/>
          </a:xfrm>
        </p:spPr>
        <p:txBody>
          <a:bodyPr/>
          <a:lstStyle/>
          <a:p>
            <a:fld id="{EB774D79-D6C1-4F7A-9771-2ED1C8DE996C}" type="slidenum">
              <a:rPr lang="en-US" altLang="zh-CN" smtClean="0"/>
              <a:pPr/>
              <a:t>36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000"/>
                            </p:stCondLst>
                            <p:childTnLst>
                              <p:par>
                                <p:cTn id="48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4" presetClass="exit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8334 0.14444 " pathEditMode="relative" ptsTypes="AA">
                                      <p:cBhvr>
                                        <p:cTn id="77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8334 0.14444 " pathEditMode="relative" ptsTypes="AA">
                                      <p:cBhvr>
                                        <p:cTn id="79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8334 0.14444 " pathEditMode="relative" ptsTypes="AA">
                                      <p:cBhvr>
                                        <p:cTn id="81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  <p:bldP spid="48" grpId="0" animBg="1"/>
      <p:bldP spid="49" grpId="0" animBg="1"/>
      <p:bldP spid="50" grpId="0"/>
      <p:bldP spid="51" grpId="0"/>
      <p:bldP spid="52" grpId="0" animBg="1"/>
      <p:bldP spid="52" grpId="1" animBg="1"/>
      <p:bldP spid="53" grpId="0"/>
      <p:bldP spid="53" grpId="1"/>
      <p:bldP spid="55" grpId="0" animBg="1"/>
      <p:bldP spid="55" grpId="1" animBg="1"/>
      <p:bldP spid="60" grpId="0"/>
      <p:bldP spid="60" grpId="1"/>
      <p:bldP spid="61" grpId="0"/>
      <p:bldP spid="61" grpId="1"/>
      <p:bldP spid="62" grpId="0"/>
      <p:bldP spid="62" grpId="1"/>
      <p:bldP spid="63" grpId="0" animBg="1"/>
      <p:bldP spid="64" grpId="0"/>
      <p:bldP spid="65" grpId="0" animBg="1"/>
      <p:bldP spid="66" grpId="0"/>
      <p:bldP spid="67" grpId="0" animBg="1"/>
      <p:bldP spid="70" grpId="0"/>
      <p:bldP spid="7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矩形 47"/>
          <p:cNvSpPr/>
          <p:nvPr/>
        </p:nvSpPr>
        <p:spPr bwMode="auto">
          <a:xfrm>
            <a:off x="457200" y="2595563"/>
            <a:ext cx="1811594" cy="452437"/>
          </a:xfrm>
          <a:prstGeom prst="rect">
            <a:avLst/>
          </a:prstGeom>
          <a:solidFill>
            <a:srgbClr val="FFFF00">
              <a:alpha val="26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49" name="椭圆 48"/>
          <p:cNvSpPr/>
          <p:nvPr/>
        </p:nvSpPr>
        <p:spPr bwMode="auto">
          <a:xfrm>
            <a:off x="3733800" y="4324290"/>
            <a:ext cx="609600" cy="609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n</a:t>
            </a:r>
            <a:r>
              <a:rPr kumimoji="0" lang="en-US" altLang="zh-CN" sz="20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1</a:t>
            </a:r>
            <a:endParaRPr kumimoji="0" lang="zh-CN" altLang="en-US" sz="20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657600" y="4933890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3.14</a:t>
            </a:r>
            <a:endParaRPr lang="zh-CN" altLang="en-US" sz="2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343400" y="440049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aseline="-25000" dirty="0" smtClean="0">
                <a:latin typeface="宋体" pitchFamily="2" charset="-122"/>
                <a:ea typeface="宋体" pitchFamily="2" charset="-122"/>
              </a:rPr>
              <a:t>0</a:t>
            </a:r>
            <a:endParaRPr lang="zh-CN" altLang="en-US" sz="2000" baseline="-25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5" name="椭圆 54"/>
          <p:cNvSpPr/>
          <p:nvPr/>
        </p:nvSpPr>
        <p:spPr bwMode="auto">
          <a:xfrm>
            <a:off x="4876800" y="4343400"/>
            <a:ext cx="609600" cy="609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n</a:t>
            </a:r>
            <a:r>
              <a:rPr kumimoji="0" lang="en-US" altLang="zh-CN" sz="20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2</a:t>
            </a:r>
            <a:endParaRPr kumimoji="0" lang="zh-CN" altLang="en-US" sz="20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486400" y="440049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aseline="-25000" dirty="0" smtClean="0">
                <a:latin typeface="宋体" pitchFamily="2" charset="-122"/>
                <a:ea typeface="宋体" pitchFamily="2" charset="-122"/>
              </a:rPr>
              <a:t>1</a:t>
            </a:r>
            <a:endParaRPr lang="zh-CN" altLang="en-US" sz="2000" baseline="-25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800600" y="4933890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6.28</a:t>
            </a:r>
            <a:endParaRPr lang="zh-CN" altLang="en-US" sz="2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3" name="椭圆 62"/>
          <p:cNvSpPr/>
          <p:nvPr/>
        </p:nvSpPr>
        <p:spPr bwMode="auto">
          <a:xfrm>
            <a:off x="7772400" y="4324290"/>
            <a:ext cx="609600" cy="609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n</a:t>
            </a:r>
            <a:r>
              <a:rPr kumimoji="0" lang="en-US" altLang="zh-CN" sz="20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4</a:t>
            </a:r>
            <a:endParaRPr kumimoji="0" lang="zh-CN" altLang="en-US" sz="20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696200" y="4933890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r</a:t>
            </a:r>
            <a:endParaRPr lang="zh-CN" altLang="en-US" sz="2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5" name="椭圆 64"/>
          <p:cNvSpPr/>
          <p:nvPr/>
        </p:nvSpPr>
        <p:spPr bwMode="auto">
          <a:xfrm>
            <a:off x="6172200" y="4324290"/>
            <a:ext cx="609600" cy="609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n</a:t>
            </a:r>
            <a:r>
              <a:rPr kumimoji="0" lang="en-US" altLang="zh-CN" sz="20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3</a:t>
            </a:r>
            <a:endParaRPr kumimoji="0" lang="zh-CN" altLang="en-US" sz="20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096000" y="4933890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R</a:t>
            </a:r>
            <a:endParaRPr lang="zh-CN" altLang="en-US" sz="2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7" name="椭圆 66"/>
          <p:cNvSpPr/>
          <p:nvPr/>
        </p:nvSpPr>
        <p:spPr bwMode="auto">
          <a:xfrm>
            <a:off x="6705600" y="3348930"/>
            <a:ext cx="609600" cy="609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n</a:t>
            </a:r>
            <a:r>
              <a:rPr kumimoji="0" lang="en-US" altLang="zh-CN" sz="20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5</a:t>
            </a:r>
            <a:endParaRPr kumimoji="0" lang="zh-CN" altLang="en-US" sz="20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68" name="直接连接符 67"/>
          <p:cNvCxnSpPr>
            <a:stCxn id="67" idx="4"/>
            <a:endCxn id="65" idx="0"/>
          </p:cNvCxnSpPr>
          <p:nvPr/>
        </p:nvCxnSpPr>
        <p:spPr bwMode="auto">
          <a:xfrm flipH="1">
            <a:off x="6477000" y="3958530"/>
            <a:ext cx="533400" cy="36576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9" name="直接连接符 68"/>
          <p:cNvCxnSpPr>
            <a:stCxn id="67" idx="4"/>
            <a:endCxn id="63" idx="0"/>
          </p:cNvCxnSpPr>
          <p:nvPr/>
        </p:nvCxnSpPr>
        <p:spPr bwMode="auto">
          <a:xfrm>
            <a:off x="7010400" y="3958530"/>
            <a:ext cx="1066800" cy="36576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0" name="TextBox 69"/>
          <p:cNvSpPr txBox="1"/>
          <p:nvPr/>
        </p:nvSpPr>
        <p:spPr>
          <a:xfrm>
            <a:off x="7315200" y="340602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aseline="-25000" dirty="0" smtClean="0">
                <a:latin typeface="宋体" pitchFamily="2" charset="-122"/>
                <a:ea typeface="宋体" pitchFamily="2" charset="-122"/>
              </a:rPr>
              <a:t>2</a:t>
            </a:r>
            <a:endParaRPr lang="zh-CN" altLang="en-US" sz="2000" baseline="-25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6629400" y="3939420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+</a:t>
            </a:r>
            <a:endParaRPr lang="zh-CN" altLang="en-US" sz="2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8" name="椭圆 27"/>
          <p:cNvSpPr/>
          <p:nvPr/>
        </p:nvSpPr>
        <p:spPr bwMode="auto">
          <a:xfrm>
            <a:off x="5867400" y="2362200"/>
            <a:ext cx="609600" cy="609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n</a:t>
            </a:r>
            <a:r>
              <a:rPr kumimoji="0" lang="en-US" altLang="zh-CN" sz="20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6</a:t>
            </a:r>
            <a:endParaRPr kumimoji="0" lang="zh-CN" altLang="en-US" sz="20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29" name="直接连接符 28"/>
          <p:cNvCxnSpPr>
            <a:stCxn id="28" idx="4"/>
            <a:endCxn id="55" idx="0"/>
          </p:cNvCxnSpPr>
          <p:nvPr/>
        </p:nvCxnSpPr>
        <p:spPr bwMode="auto">
          <a:xfrm flipH="1">
            <a:off x="5181600" y="2971800"/>
            <a:ext cx="990600" cy="137160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直接连接符 29"/>
          <p:cNvCxnSpPr>
            <a:stCxn id="28" idx="4"/>
            <a:endCxn id="67" idx="0"/>
          </p:cNvCxnSpPr>
          <p:nvPr/>
        </p:nvCxnSpPr>
        <p:spPr bwMode="auto">
          <a:xfrm>
            <a:off x="6172200" y="2971800"/>
            <a:ext cx="838200" cy="37713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" name="TextBox 30"/>
          <p:cNvSpPr txBox="1"/>
          <p:nvPr/>
        </p:nvSpPr>
        <p:spPr>
          <a:xfrm>
            <a:off x="6477000" y="241929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A</a:t>
            </a:r>
            <a:endParaRPr lang="zh-CN" altLang="en-US" sz="2000" baseline="-25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791200" y="2952690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*</a:t>
            </a:r>
            <a:endParaRPr lang="zh-CN" altLang="en-US" sz="2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5" name="Text Box 3"/>
          <p:cNvSpPr txBox="1">
            <a:spLocks noChangeArrowheads="1"/>
          </p:cNvSpPr>
          <p:nvPr/>
        </p:nvSpPr>
        <p:spPr bwMode="auto">
          <a:xfrm>
            <a:off x="419100" y="1388140"/>
            <a:ext cx="2209800" cy="412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5000"/>
              </a:lnSpc>
              <a:spcBef>
                <a:spcPct val="30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⑴ 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0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=3.14 </a:t>
            </a:r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  <a:p>
            <a:pPr algn="l">
              <a:lnSpc>
                <a:spcPct val="105000"/>
              </a:lnSpc>
              <a:spcBef>
                <a:spcPct val="30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⑵ 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=2 *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0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</a:t>
            </a:r>
          </a:p>
          <a:p>
            <a:pPr algn="l">
              <a:lnSpc>
                <a:spcPct val="105000"/>
              </a:lnSpc>
              <a:spcBef>
                <a:spcPct val="30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⑶ 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2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=R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＋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r </a:t>
            </a:r>
          </a:p>
          <a:p>
            <a:pPr algn="l">
              <a:lnSpc>
                <a:spcPct val="105000"/>
              </a:lnSpc>
              <a:spcBef>
                <a:spcPct val="30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⑷ A 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=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*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2</a:t>
            </a:r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  <a:p>
            <a:pPr algn="l">
              <a:lnSpc>
                <a:spcPct val="105000"/>
              </a:lnSpc>
              <a:spcBef>
                <a:spcPct val="30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⑸ 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B 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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=A</a:t>
            </a:r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  <a:p>
            <a:pPr algn="l">
              <a:lnSpc>
                <a:spcPct val="105000"/>
              </a:lnSpc>
              <a:spcBef>
                <a:spcPct val="30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⑹ 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3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=2 *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0</a:t>
            </a:r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  <a:p>
            <a:pPr algn="l">
              <a:lnSpc>
                <a:spcPct val="105000"/>
              </a:lnSpc>
              <a:spcBef>
                <a:spcPct val="30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⑺ 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4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=R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＋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r </a:t>
            </a:r>
          </a:p>
          <a:p>
            <a:pPr algn="l">
              <a:lnSpc>
                <a:spcPct val="105000"/>
              </a:lnSpc>
              <a:spcBef>
                <a:spcPct val="30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⑻ 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5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=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3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*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4</a:t>
            </a:r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  <a:p>
            <a:pPr algn="l">
              <a:lnSpc>
                <a:spcPct val="105000"/>
              </a:lnSpc>
              <a:spcBef>
                <a:spcPct val="30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⑼ 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6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=R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－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r </a:t>
            </a:r>
          </a:p>
          <a:p>
            <a:pPr algn="l">
              <a:lnSpc>
                <a:spcPct val="105000"/>
              </a:lnSpc>
              <a:spcBef>
                <a:spcPct val="30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⑽ B 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=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5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*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6</a:t>
            </a:r>
          </a:p>
        </p:txBody>
      </p:sp>
      <p:sp>
        <p:nvSpPr>
          <p:cNvPr id="36" name="Text Box 1050"/>
          <p:cNvSpPr txBox="1">
            <a:spLocks noChangeArrowheads="1"/>
          </p:cNvSpPr>
          <p:nvPr/>
        </p:nvSpPr>
        <p:spPr bwMode="auto">
          <a:xfrm>
            <a:off x="381000" y="788313"/>
            <a:ext cx="49530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2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第一步：构造四</a:t>
            </a:r>
            <a:r>
              <a:rPr lang="zh-CN" altLang="en-US" sz="2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元式</a:t>
            </a:r>
          </a:p>
        </p:txBody>
      </p:sp>
      <p:sp>
        <p:nvSpPr>
          <p:cNvPr id="25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629400" y="6477000"/>
            <a:ext cx="2133600" cy="244475"/>
          </a:xfrm>
        </p:spPr>
        <p:txBody>
          <a:bodyPr/>
          <a:lstStyle/>
          <a:p>
            <a:fld id="{EB774D79-D6C1-4F7A-9771-2ED1C8DE996C}" type="slidenum">
              <a:rPr lang="en-US" altLang="zh-CN" smtClean="0"/>
              <a:pPr/>
              <a:t>37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28" grpId="0" animBg="1"/>
      <p:bldP spid="31" grpId="0"/>
      <p:bldP spid="3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矩形 47"/>
          <p:cNvSpPr/>
          <p:nvPr/>
        </p:nvSpPr>
        <p:spPr bwMode="auto">
          <a:xfrm>
            <a:off x="457200" y="2987040"/>
            <a:ext cx="1811594" cy="452437"/>
          </a:xfrm>
          <a:prstGeom prst="rect">
            <a:avLst/>
          </a:prstGeom>
          <a:solidFill>
            <a:srgbClr val="FFFF00">
              <a:alpha val="26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49" name="椭圆 48"/>
          <p:cNvSpPr/>
          <p:nvPr/>
        </p:nvSpPr>
        <p:spPr bwMode="auto">
          <a:xfrm>
            <a:off x="3733800" y="4324290"/>
            <a:ext cx="609600" cy="609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n</a:t>
            </a:r>
            <a:r>
              <a:rPr kumimoji="0" lang="en-US" altLang="zh-CN" sz="20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1</a:t>
            </a:r>
            <a:endParaRPr kumimoji="0" lang="zh-CN" altLang="en-US" sz="20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657600" y="4933890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3.14</a:t>
            </a:r>
            <a:endParaRPr lang="zh-CN" altLang="en-US" sz="2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343400" y="440049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aseline="-25000" dirty="0" smtClean="0">
                <a:latin typeface="宋体" pitchFamily="2" charset="-122"/>
                <a:ea typeface="宋体" pitchFamily="2" charset="-122"/>
              </a:rPr>
              <a:t>0</a:t>
            </a:r>
            <a:endParaRPr lang="zh-CN" altLang="en-US" sz="2000" baseline="-25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5" name="椭圆 54"/>
          <p:cNvSpPr/>
          <p:nvPr/>
        </p:nvSpPr>
        <p:spPr bwMode="auto">
          <a:xfrm>
            <a:off x="4876800" y="4343400"/>
            <a:ext cx="609600" cy="609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n</a:t>
            </a:r>
            <a:r>
              <a:rPr kumimoji="0" lang="en-US" altLang="zh-CN" sz="20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2</a:t>
            </a:r>
            <a:endParaRPr kumimoji="0" lang="zh-CN" altLang="en-US" sz="20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486400" y="440049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aseline="-25000" dirty="0" smtClean="0">
                <a:latin typeface="宋体" pitchFamily="2" charset="-122"/>
                <a:ea typeface="宋体" pitchFamily="2" charset="-122"/>
              </a:rPr>
              <a:t>1</a:t>
            </a:r>
            <a:endParaRPr lang="zh-CN" altLang="en-US" sz="2000" baseline="-25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800600" y="4933890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6.28</a:t>
            </a:r>
            <a:endParaRPr lang="zh-CN" altLang="en-US" sz="2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3" name="椭圆 62"/>
          <p:cNvSpPr/>
          <p:nvPr/>
        </p:nvSpPr>
        <p:spPr bwMode="auto">
          <a:xfrm>
            <a:off x="7772400" y="4324290"/>
            <a:ext cx="609600" cy="609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n</a:t>
            </a:r>
            <a:r>
              <a:rPr kumimoji="0" lang="en-US" altLang="zh-CN" sz="20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4</a:t>
            </a:r>
            <a:endParaRPr kumimoji="0" lang="zh-CN" altLang="en-US" sz="20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696200" y="4933890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r</a:t>
            </a:r>
            <a:endParaRPr lang="zh-CN" altLang="en-US" sz="2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5" name="椭圆 64"/>
          <p:cNvSpPr/>
          <p:nvPr/>
        </p:nvSpPr>
        <p:spPr bwMode="auto">
          <a:xfrm>
            <a:off x="6172200" y="4324290"/>
            <a:ext cx="609600" cy="609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n</a:t>
            </a:r>
            <a:r>
              <a:rPr kumimoji="0" lang="en-US" altLang="zh-CN" sz="20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3</a:t>
            </a:r>
            <a:endParaRPr kumimoji="0" lang="zh-CN" altLang="en-US" sz="20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096000" y="4933890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R</a:t>
            </a:r>
            <a:endParaRPr lang="zh-CN" altLang="en-US" sz="2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7" name="椭圆 66"/>
          <p:cNvSpPr/>
          <p:nvPr/>
        </p:nvSpPr>
        <p:spPr bwMode="auto">
          <a:xfrm>
            <a:off x="6705600" y="3348930"/>
            <a:ext cx="609600" cy="609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n</a:t>
            </a:r>
            <a:r>
              <a:rPr kumimoji="0" lang="en-US" altLang="zh-CN" sz="20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5</a:t>
            </a:r>
            <a:endParaRPr kumimoji="0" lang="zh-CN" altLang="en-US" sz="20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68" name="直接连接符 67"/>
          <p:cNvCxnSpPr>
            <a:stCxn id="67" idx="4"/>
            <a:endCxn id="65" idx="0"/>
          </p:cNvCxnSpPr>
          <p:nvPr/>
        </p:nvCxnSpPr>
        <p:spPr bwMode="auto">
          <a:xfrm flipH="1">
            <a:off x="6477000" y="3958530"/>
            <a:ext cx="533400" cy="36576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9" name="直接连接符 68"/>
          <p:cNvCxnSpPr>
            <a:stCxn id="67" idx="4"/>
            <a:endCxn id="63" idx="0"/>
          </p:cNvCxnSpPr>
          <p:nvPr/>
        </p:nvCxnSpPr>
        <p:spPr bwMode="auto">
          <a:xfrm>
            <a:off x="7010400" y="3958530"/>
            <a:ext cx="1066800" cy="36576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0" name="TextBox 69"/>
          <p:cNvSpPr txBox="1"/>
          <p:nvPr/>
        </p:nvSpPr>
        <p:spPr>
          <a:xfrm>
            <a:off x="7315200" y="340602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aseline="-25000" dirty="0" smtClean="0">
                <a:latin typeface="宋体" pitchFamily="2" charset="-122"/>
                <a:ea typeface="宋体" pitchFamily="2" charset="-122"/>
              </a:rPr>
              <a:t>2</a:t>
            </a:r>
            <a:endParaRPr lang="zh-CN" altLang="en-US" sz="2000" baseline="-25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6629400" y="3939420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+</a:t>
            </a:r>
            <a:endParaRPr lang="zh-CN" altLang="en-US" sz="2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8" name="椭圆 27"/>
          <p:cNvSpPr/>
          <p:nvPr/>
        </p:nvSpPr>
        <p:spPr bwMode="auto">
          <a:xfrm>
            <a:off x="5867400" y="2362200"/>
            <a:ext cx="609600" cy="609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n</a:t>
            </a:r>
            <a:r>
              <a:rPr kumimoji="0" lang="en-US" altLang="zh-CN" sz="20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6</a:t>
            </a:r>
            <a:endParaRPr kumimoji="0" lang="zh-CN" altLang="en-US" sz="20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29" name="直接连接符 28"/>
          <p:cNvCxnSpPr>
            <a:stCxn id="28" idx="4"/>
            <a:endCxn id="55" idx="0"/>
          </p:cNvCxnSpPr>
          <p:nvPr/>
        </p:nvCxnSpPr>
        <p:spPr bwMode="auto">
          <a:xfrm flipH="1">
            <a:off x="5181600" y="2971800"/>
            <a:ext cx="990600" cy="137160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直接连接符 29"/>
          <p:cNvCxnSpPr>
            <a:stCxn id="28" idx="4"/>
            <a:endCxn id="67" idx="0"/>
          </p:cNvCxnSpPr>
          <p:nvPr/>
        </p:nvCxnSpPr>
        <p:spPr bwMode="auto">
          <a:xfrm>
            <a:off x="6172200" y="2971800"/>
            <a:ext cx="838200" cy="37713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TextBox 31"/>
          <p:cNvSpPr txBox="1"/>
          <p:nvPr/>
        </p:nvSpPr>
        <p:spPr>
          <a:xfrm>
            <a:off x="5791200" y="2952690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*</a:t>
            </a:r>
            <a:endParaRPr lang="zh-CN" altLang="en-US" sz="2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477000" y="241929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A</a:t>
            </a:r>
            <a:endParaRPr lang="zh-CN" altLang="en-US" sz="2000" baseline="-25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705600" y="242316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B</a:t>
            </a:r>
            <a:endParaRPr lang="zh-CN" altLang="en-US" sz="2000" baseline="-25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4" name="Text Box 3"/>
          <p:cNvSpPr txBox="1">
            <a:spLocks noChangeArrowheads="1"/>
          </p:cNvSpPr>
          <p:nvPr/>
        </p:nvSpPr>
        <p:spPr bwMode="auto">
          <a:xfrm>
            <a:off x="419100" y="1388140"/>
            <a:ext cx="2209800" cy="412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5000"/>
              </a:lnSpc>
              <a:spcBef>
                <a:spcPct val="30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⑴ 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0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=3.14 </a:t>
            </a:r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  <a:p>
            <a:pPr algn="l">
              <a:lnSpc>
                <a:spcPct val="105000"/>
              </a:lnSpc>
              <a:spcBef>
                <a:spcPct val="30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⑵ 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=2 *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0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</a:t>
            </a:r>
          </a:p>
          <a:p>
            <a:pPr algn="l">
              <a:lnSpc>
                <a:spcPct val="105000"/>
              </a:lnSpc>
              <a:spcBef>
                <a:spcPct val="30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⑶ 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2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=R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＋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r </a:t>
            </a:r>
          </a:p>
          <a:p>
            <a:pPr algn="l">
              <a:lnSpc>
                <a:spcPct val="105000"/>
              </a:lnSpc>
              <a:spcBef>
                <a:spcPct val="30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⑷ A 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=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*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2</a:t>
            </a:r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  <a:p>
            <a:pPr algn="l">
              <a:lnSpc>
                <a:spcPct val="105000"/>
              </a:lnSpc>
              <a:spcBef>
                <a:spcPct val="30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⑸ 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B 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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=A</a:t>
            </a:r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  <a:p>
            <a:pPr algn="l">
              <a:lnSpc>
                <a:spcPct val="105000"/>
              </a:lnSpc>
              <a:spcBef>
                <a:spcPct val="30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⑹ 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3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=2 *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0</a:t>
            </a:r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  <a:p>
            <a:pPr algn="l">
              <a:lnSpc>
                <a:spcPct val="105000"/>
              </a:lnSpc>
              <a:spcBef>
                <a:spcPct val="30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⑺ 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4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=R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＋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r </a:t>
            </a:r>
          </a:p>
          <a:p>
            <a:pPr algn="l">
              <a:lnSpc>
                <a:spcPct val="105000"/>
              </a:lnSpc>
              <a:spcBef>
                <a:spcPct val="30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⑻ 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5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=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3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*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4</a:t>
            </a:r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  <a:p>
            <a:pPr algn="l">
              <a:lnSpc>
                <a:spcPct val="105000"/>
              </a:lnSpc>
              <a:spcBef>
                <a:spcPct val="30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⑼ 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6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=R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－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r </a:t>
            </a:r>
          </a:p>
          <a:p>
            <a:pPr algn="l">
              <a:lnSpc>
                <a:spcPct val="105000"/>
              </a:lnSpc>
              <a:spcBef>
                <a:spcPct val="30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⑽ B 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=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5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*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6</a:t>
            </a:r>
          </a:p>
        </p:txBody>
      </p:sp>
      <p:sp>
        <p:nvSpPr>
          <p:cNvPr id="35" name="Text Box 1050"/>
          <p:cNvSpPr txBox="1">
            <a:spLocks noChangeArrowheads="1"/>
          </p:cNvSpPr>
          <p:nvPr/>
        </p:nvSpPr>
        <p:spPr bwMode="auto">
          <a:xfrm>
            <a:off x="381000" y="788313"/>
            <a:ext cx="49530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2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第一步：构造四</a:t>
            </a:r>
            <a:r>
              <a:rPr lang="zh-CN" altLang="en-US" sz="2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元式</a:t>
            </a:r>
          </a:p>
        </p:txBody>
      </p:sp>
      <p:sp>
        <p:nvSpPr>
          <p:cNvPr id="26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629400" y="6477000"/>
            <a:ext cx="2133600" cy="244475"/>
          </a:xfrm>
        </p:spPr>
        <p:txBody>
          <a:bodyPr/>
          <a:lstStyle/>
          <a:p>
            <a:fld id="{EB774D79-D6C1-4F7A-9771-2ED1C8DE996C}" type="slidenum">
              <a:rPr lang="en-US" altLang="zh-CN" smtClean="0"/>
              <a:pPr/>
              <a:t>38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33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矩形 47"/>
          <p:cNvSpPr/>
          <p:nvPr/>
        </p:nvSpPr>
        <p:spPr bwMode="auto">
          <a:xfrm>
            <a:off x="457200" y="3418523"/>
            <a:ext cx="1811594" cy="452437"/>
          </a:xfrm>
          <a:prstGeom prst="rect">
            <a:avLst/>
          </a:prstGeom>
          <a:solidFill>
            <a:srgbClr val="FFFF00">
              <a:alpha val="26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49" name="椭圆 48"/>
          <p:cNvSpPr/>
          <p:nvPr/>
        </p:nvSpPr>
        <p:spPr bwMode="auto">
          <a:xfrm>
            <a:off x="3733800" y="4324290"/>
            <a:ext cx="609600" cy="609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n</a:t>
            </a:r>
            <a:r>
              <a:rPr kumimoji="0" lang="en-US" altLang="zh-CN" sz="20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1</a:t>
            </a:r>
            <a:endParaRPr kumimoji="0" lang="zh-CN" altLang="en-US" sz="20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657600" y="4933890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3.14</a:t>
            </a:r>
            <a:endParaRPr lang="zh-CN" altLang="en-US" sz="2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343400" y="440049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aseline="-25000" dirty="0" smtClean="0">
                <a:latin typeface="宋体" pitchFamily="2" charset="-122"/>
                <a:ea typeface="宋体" pitchFamily="2" charset="-122"/>
              </a:rPr>
              <a:t>0</a:t>
            </a:r>
            <a:endParaRPr lang="zh-CN" altLang="en-US" sz="2000" baseline="-25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5" name="椭圆 54"/>
          <p:cNvSpPr/>
          <p:nvPr/>
        </p:nvSpPr>
        <p:spPr bwMode="auto">
          <a:xfrm>
            <a:off x="4876800" y="4343400"/>
            <a:ext cx="609600" cy="609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n</a:t>
            </a:r>
            <a:r>
              <a:rPr kumimoji="0" lang="en-US" altLang="zh-CN" sz="20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2</a:t>
            </a:r>
            <a:endParaRPr kumimoji="0" lang="zh-CN" altLang="en-US" sz="20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486400" y="440049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aseline="-25000" dirty="0" smtClean="0">
                <a:latin typeface="宋体" pitchFamily="2" charset="-122"/>
                <a:ea typeface="宋体" pitchFamily="2" charset="-122"/>
              </a:rPr>
              <a:t>1</a:t>
            </a:r>
            <a:endParaRPr lang="zh-CN" altLang="en-US" sz="2000" baseline="-25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800600" y="4933890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6.28</a:t>
            </a:r>
            <a:endParaRPr lang="zh-CN" altLang="en-US" sz="2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3" name="椭圆 62"/>
          <p:cNvSpPr/>
          <p:nvPr/>
        </p:nvSpPr>
        <p:spPr bwMode="auto">
          <a:xfrm>
            <a:off x="7772400" y="4324290"/>
            <a:ext cx="609600" cy="609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n</a:t>
            </a:r>
            <a:r>
              <a:rPr kumimoji="0" lang="en-US" altLang="zh-CN" sz="20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4</a:t>
            </a:r>
            <a:endParaRPr kumimoji="0" lang="zh-CN" altLang="en-US" sz="20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696200" y="4933890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r</a:t>
            </a:r>
            <a:endParaRPr lang="zh-CN" altLang="en-US" sz="2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5" name="椭圆 64"/>
          <p:cNvSpPr/>
          <p:nvPr/>
        </p:nvSpPr>
        <p:spPr bwMode="auto">
          <a:xfrm>
            <a:off x="6172200" y="4324290"/>
            <a:ext cx="609600" cy="609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n</a:t>
            </a:r>
            <a:r>
              <a:rPr kumimoji="0" lang="en-US" altLang="zh-CN" sz="20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3</a:t>
            </a:r>
            <a:endParaRPr kumimoji="0" lang="zh-CN" altLang="en-US" sz="20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096000" y="4933890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R</a:t>
            </a:r>
            <a:endParaRPr lang="zh-CN" altLang="en-US" sz="2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7" name="椭圆 66"/>
          <p:cNvSpPr/>
          <p:nvPr/>
        </p:nvSpPr>
        <p:spPr bwMode="auto">
          <a:xfrm>
            <a:off x="6705600" y="3348930"/>
            <a:ext cx="609600" cy="609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n</a:t>
            </a:r>
            <a:r>
              <a:rPr kumimoji="0" lang="en-US" altLang="zh-CN" sz="20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5</a:t>
            </a:r>
            <a:endParaRPr kumimoji="0" lang="zh-CN" altLang="en-US" sz="20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68" name="直接连接符 67"/>
          <p:cNvCxnSpPr>
            <a:stCxn id="67" idx="4"/>
            <a:endCxn id="65" idx="0"/>
          </p:cNvCxnSpPr>
          <p:nvPr/>
        </p:nvCxnSpPr>
        <p:spPr bwMode="auto">
          <a:xfrm flipH="1">
            <a:off x="6477000" y="3958530"/>
            <a:ext cx="533400" cy="36576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9" name="直接连接符 68"/>
          <p:cNvCxnSpPr>
            <a:stCxn id="67" idx="4"/>
            <a:endCxn id="63" idx="0"/>
          </p:cNvCxnSpPr>
          <p:nvPr/>
        </p:nvCxnSpPr>
        <p:spPr bwMode="auto">
          <a:xfrm>
            <a:off x="7010400" y="3958530"/>
            <a:ext cx="1066800" cy="36576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0" name="TextBox 69"/>
          <p:cNvSpPr txBox="1"/>
          <p:nvPr/>
        </p:nvSpPr>
        <p:spPr>
          <a:xfrm>
            <a:off x="7315200" y="340602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aseline="-25000" dirty="0" smtClean="0">
                <a:latin typeface="宋体" pitchFamily="2" charset="-122"/>
                <a:ea typeface="宋体" pitchFamily="2" charset="-122"/>
              </a:rPr>
              <a:t>2</a:t>
            </a:r>
            <a:endParaRPr lang="zh-CN" altLang="en-US" sz="2000" baseline="-25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6629400" y="3939420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+</a:t>
            </a:r>
            <a:endParaRPr lang="zh-CN" altLang="en-US" sz="2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8" name="椭圆 27"/>
          <p:cNvSpPr/>
          <p:nvPr/>
        </p:nvSpPr>
        <p:spPr bwMode="auto">
          <a:xfrm>
            <a:off x="5867400" y="2362200"/>
            <a:ext cx="609600" cy="609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n</a:t>
            </a:r>
            <a:r>
              <a:rPr kumimoji="0" lang="en-US" altLang="zh-CN" sz="20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6</a:t>
            </a:r>
            <a:endParaRPr kumimoji="0" lang="zh-CN" altLang="en-US" sz="20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29" name="直接连接符 28"/>
          <p:cNvCxnSpPr>
            <a:stCxn id="28" idx="4"/>
            <a:endCxn id="55" idx="0"/>
          </p:cNvCxnSpPr>
          <p:nvPr/>
        </p:nvCxnSpPr>
        <p:spPr bwMode="auto">
          <a:xfrm flipH="1">
            <a:off x="5181600" y="2971800"/>
            <a:ext cx="990600" cy="137160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直接连接符 29"/>
          <p:cNvCxnSpPr>
            <a:stCxn id="28" idx="4"/>
            <a:endCxn id="67" idx="0"/>
          </p:cNvCxnSpPr>
          <p:nvPr/>
        </p:nvCxnSpPr>
        <p:spPr bwMode="auto">
          <a:xfrm>
            <a:off x="6172200" y="2971800"/>
            <a:ext cx="838200" cy="37713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TextBox 31"/>
          <p:cNvSpPr txBox="1"/>
          <p:nvPr/>
        </p:nvSpPr>
        <p:spPr>
          <a:xfrm>
            <a:off x="5791200" y="2952690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*</a:t>
            </a:r>
            <a:endParaRPr lang="zh-CN" altLang="en-US" sz="2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477000" y="241929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A</a:t>
            </a:r>
            <a:endParaRPr lang="zh-CN" altLang="en-US" sz="2000" baseline="-25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705600" y="242316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B</a:t>
            </a:r>
            <a:endParaRPr lang="zh-CN" altLang="en-US" sz="2000" baseline="-25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715000" y="440436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aseline="-25000" dirty="0" smtClean="0">
                <a:latin typeface="宋体" pitchFamily="2" charset="-122"/>
                <a:ea typeface="宋体" pitchFamily="2" charset="-122"/>
              </a:rPr>
              <a:t>3</a:t>
            </a:r>
            <a:endParaRPr lang="zh-CN" altLang="en-US" sz="2000" baseline="-25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4" name="Text Box 3"/>
          <p:cNvSpPr txBox="1">
            <a:spLocks noChangeArrowheads="1"/>
          </p:cNvSpPr>
          <p:nvPr/>
        </p:nvSpPr>
        <p:spPr bwMode="auto">
          <a:xfrm>
            <a:off x="419100" y="1388140"/>
            <a:ext cx="2209800" cy="412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5000"/>
              </a:lnSpc>
              <a:spcBef>
                <a:spcPct val="30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⑴ 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0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=3.14 </a:t>
            </a:r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  <a:p>
            <a:pPr algn="l">
              <a:lnSpc>
                <a:spcPct val="105000"/>
              </a:lnSpc>
              <a:spcBef>
                <a:spcPct val="30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⑵ 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=2 *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0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</a:t>
            </a:r>
          </a:p>
          <a:p>
            <a:pPr algn="l">
              <a:lnSpc>
                <a:spcPct val="105000"/>
              </a:lnSpc>
              <a:spcBef>
                <a:spcPct val="30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⑶ 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2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=R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＋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r </a:t>
            </a:r>
          </a:p>
          <a:p>
            <a:pPr algn="l">
              <a:lnSpc>
                <a:spcPct val="105000"/>
              </a:lnSpc>
              <a:spcBef>
                <a:spcPct val="30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⑷ A 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=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*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2</a:t>
            </a:r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  <a:p>
            <a:pPr algn="l">
              <a:lnSpc>
                <a:spcPct val="105000"/>
              </a:lnSpc>
              <a:spcBef>
                <a:spcPct val="30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⑸ 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B 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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=A</a:t>
            </a:r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  <a:p>
            <a:pPr algn="l">
              <a:lnSpc>
                <a:spcPct val="105000"/>
              </a:lnSpc>
              <a:spcBef>
                <a:spcPct val="30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⑹ 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3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=2 *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0</a:t>
            </a:r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  <a:p>
            <a:pPr algn="l">
              <a:lnSpc>
                <a:spcPct val="105000"/>
              </a:lnSpc>
              <a:spcBef>
                <a:spcPct val="30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⑺ 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4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=R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＋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r </a:t>
            </a:r>
          </a:p>
          <a:p>
            <a:pPr algn="l">
              <a:lnSpc>
                <a:spcPct val="105000"/>
              </a:lnSpc>
              <a:spcBef>
                <a:spcPct val="30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⑻ 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5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=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3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*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4</a:t>
            </a:r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  <a:p>
            <a:pPr algn="l">
              <a:lnSpc>
                <a:spcPct val="105000"/>
              </a:lnSpc>
              <a:spcBef>
                <a:spcPct val="30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⑼ 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6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=R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－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r </a:t>
            </a:r>
          </a:p>
          <a:p>
            <a:pPr algn="l">
              <a:lnSpc>
                <a:spcPct val="105000"/>
              </a:lnSpc>
              <a:spcBef>
                <a:spcPct val="30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⑽ B 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=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5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*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6</a:t>
            </a:r>
          </a:p>
        </p:txBody>
      </p:sp>
      <p:sp>
        <p:nvSpPr>
          <p:cNvPr id="35" name="Text Box 1050"/>
          <p:cNvSpPr txBox="1">
            <a:spLocks noChangeArrowheads="1"/>
          </p:cNvSpPr>
          <p:nvPr/>
        </p:nvSpPr>
        <p:spPr bwMode="auto">
          <a:xfrm>
            <a:off x="381000" y="788313"/>
            <a:ext cx="49530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2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第一步：构造四</a:t>
            </a:r>
            <a:r>
              <a:rPr lang="zh-CN" altLang="en-US" sz="2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元式</a:t>
            </a:r>
          </a:p>
        </p:txBody>
      </p:sp>
      <p:sp>
        <p:nvSpPr>
          <p:cNvPr id="36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629400" y="6477000"/>
            <a:ext cx="2133600" cy="244475"/>
          </a:xfrm>
        </p:spPr>
        <p:txBody>
          <a:bodyPr/>
          <a:lstStyle/>
          <a:p>
            <a:fld id="{EB774D79-D6C1-4F7A-9771-2ED1C8DE996C}" type="slidenum">
              <a:rPr lang="en-US" altLang="zh-CN" smtClean="0"/>
              <a:pPr/>
              <a:t>39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3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74D79-D6C1-4F7A-9771-2ED1C8DE996C}" type="slidenum">
              <a:rPr lang="en-US" altLang="zh-CN" smtClean="0"/>
              <a:pPr/>
              <a:t>4</a:t>
            </a:fld>
            <a:endParaRPr lang="en-US" altLang="zh-CN" dirty="0"/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2362200" y="2378075"/>
            <a:ext cx="4724400" cy="32004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>
              <a:latin typeface="+mn-ea"/>
              <a:ea typeface="+mn-ea"/>
            </a:endParaRP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609600" y="838200"/>
            <a:ext cx="753427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573088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4675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lnSpc>
                <a:spcPct val="120000"/>
              </a:lnSpc>
              <a:spcBef>
                <a:spcPct val="70000"/>
              </a:spcBef>
            </a:pPr>
            <a:r>
              <a:rPr lang="zh-CN" altLang="en-US" sz="2000" b="1" dirty="0">
                <a:latin typeface="+mn-ea"/>
                <a:ea typeface="+mn-ea"/>
              </a:rPr>
              <a:t>下面通过一个四元组中间代码的示例，说明与机器无关优化的基本内容和含义。 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624840" y="1828800"/>
            <a:ext cx="7391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433388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70000"/>
              </a:spcBef>
            </a:pPr>
            <a:r>
              <a:rPr lang="zh-CN" altLang="en-US" sz="2000" b="1" dirty="0">
                <a:latin typeface="+mn-ea"/>
                <a:ea typeface="+mn-ea"/>
              </a:rPr>
              <a:t>假设源程序片段如下：其中约定数据类型</a:t>
            </a:r>
            <a:r>
              <a:rPr lang="en-US" altLang="zh-CN" sz="2000" b="1" dirty="0" err="1">
                <a:latin typeface="+mn-ea"/>
                <a:ea typeface="+mn-ea"/>
              </a:rPr>
              <a:t>int</a:t>
            </a:r>
            <a:r>
              <a:rPr lang="zh-CN" altLang="en-US" sz="2000" b="1" dirty="0">
                <a:latin typeface="+mn-ea"/>
                <a:ea typeface="+mn-ea"/>
              </a:rPr>
              <a:t>占用</a:t>
            </a:r>
            <a:r>
              <a:rPr lang="en-US" altLang="zh-CN" sz="2000" b="1" dirty="0">
                <a:latin typeface="+mn-ea"/>
                <a:ea typeface="+mn-ea"/>
              </a:rPr>
              <a:t>4byte</a:t>
            </a:r>
            <a:r>
              <a:rPr lang="zh-CN" altLang="en-US" sz="2000" b="1" dirty="0">
                <a:latin typeface="+mn-ea"/>
                <a:ea typeface="+mn-ea"/>
              </a:rPr>
              <a:t>。 </a:t>
            </a: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2895600" y="2743200"/>
            <a:ext cx="4114800" cy="268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2000" b="1" dirty="0">
                <a:latin typeface="+mn-ea"/>
                <a:ea typeface="+mn-ea"/>
              </a:rPr>
              <a:t>…</a:t>
            </a:r>
          </a:p>
          <a:p>
            <a:pPr algn="just">
              <a:spcBef>
                <a:spcPct val="50000"/>
              </a:spcBef>
            </a:pPr>
            <a:r>
              <a:rPr lang="en-US" altLang="zh-CN" sz="2000" b="1" dirty="0" err="1">
                <a:latin typeface="+mn-ea"/>
                <a:ea typeface="+mn-ea"/>
              </a:rPr>
              <a:t>int</a:t>
            </a:r>
            <a:r>
              <a:rPr lang="en-US" altLang="zh-CN" sz="2000" b="1" dirty="0">
                <a:latin typeface="+mn-ea"/>
                <a:ea typeface="+mn-ea"/>
              </a:rPr>
              <a:t> A[1..20]</a:t>
            </a:r>
            <a:r>
              <a:rPr lang="zh-CN" altLang="en-US" sz="2000" b="1" dirty="0">
                <a:latin typeface="+mn-ea"/>
                <a:ea typeface="+mn-ea"/>
              </a:rPr>
              <a:t>，</a:t>
            </a:r>
            <a:r>
              <a:rPr lang="en-US" altLang="zh-CN" sz="2000" b="1" dirty="0">
                <a:latin typeface="+mn-ea"/>
                <a:ea typeface="+mn-ea"/>
              </a:rPr>
              <a:t>B[1..20]</a:t>
            </a:r>
            <a:r>
              <a:rPr lang="zh-CN" altLang="en-US" sz="2000" b="1" dirty="0">
                <a:latin typeface="+mn-ea"/>
                <a:ea typeface="+mn-ea"/>
              </a:rPr>
              <a:t>；</a:t>
            </a:r>
          </a:p>
          <a:p>
            <a:pPr algn="just">
              <a:spcBef>
                <a:spcPct val="50000"/>
              </a:spcBef>
            </a:pPr>
            <a:r>
              <a:rPr lang="en-US" altLang="zh-CN" sz="2000" b="1" dirty="0">
                <a:latin typeface="+mn-ea"/>
                <a:ea typeface="+mn-ea"/>
              </a:rPr>
              <a:t>P:</a:t>
            </a:r>
            <a:r>
              <a:rPr lang="zh-CN" altLang="en-US" sz="2000" b="1" dirty="0">
                <a:latin typeface="+mn-ea"/>
                <a:ea typeface="+mn-ea"/>
              </a:rPr>
              <a:t>＝</a:t>
            </a:r>
            <a:r>
              <a:rPr lang="en-US" altLang="zh-CN" sz="2000" b="1" dirty="0">
                <a:latin typeface="+mn-ea"/>
                <a:ea typeface="+mn-ea"/>
              </a:rPr>
              <a:t>0</a:t>
            </a:r>
            <a:r>
              <a:rPr lang="zh-CN" altLang="en-US" sz="2000" b="1" dirty="0">
                <a:latin typeface="+mn-ea"/>
                <a:ea typeface="+mn-ea"/>
              </a:rPr>
              <a:t>；</a:t>
            </a:r>
          </a:p>
          <a:p>
            <a:pPr algn="just">
              <a:spcBef>
                <a:spcPct val="50000"/>
              </a:spcBef>
            </a:pPr>
            <a:r>
              <a:rPr lang="en-US" altLang="zh-CN" sz="2000" b="1" dirty="0">
                <a:latin typeface="+mn-ea"/>
                <a:ea typeface="+mn-ea"/>
              </a:rPr>
              <a:t>for I:</a:t>
            </a:r>
            <a:r>
              <a:rPr lang="zh-CN" altLang="en-US" sz="2000" b="1" dirty="0">
                <a:latin typeface="+mn-ea"/>
                <a:ea typeface="+mn-ea"/>
              </a:rPr>
              <a:t>＝</a:t>
            </a:r>
            <a:r>
              <a:rPr lang="en-US" altLang="zh-CN" sz="2000" b="1" dirty="0">
                <a:latin typeface="+mn-ea"/>
                <a:ea typeface="+mn-ea"/>
              </a:rPr>
              <a:t>1 to 20 do</a:t>
            </a:r>
          </a:p>
          <a:p>
            <a:pPr algn="just">
              <a:spcBef>
                <a:spcPct val="50000"/>
              </a:spcBef>
            </a:pPr>
            <a:r>
              <a:rPr lang="en-US" altLang="zh-CN" sz="2000" b="1" dirty="0">
                <a:latin typeface="+mn-ea"/>
                <a:ea typeface="+mn-ea"/>
              </a:rPr>
              <a:t>P:</a:t>
            </a:r>
            <a:r>
              <a:rPr lang="zh-CN" altLang="en-US" sz="2000" b="1" dirty="0">
                <a:latin typeface="+mn-ea"/>
                <a:ea typeface="+mn-ea"/>
              </a:rPr>
              <a:t>＝</a:t>
            </a:r>
            <a:r>
              <a:rPr lang="en-US" altLang="zh-CN" sz="2000" b="1" dirty="0">
                <a:latin typeface="+mn-ea"/>
                <a:ea typeface="+mn-ea"/>
              </a:rPr>
              <a:t>P</a:t>
            </a:r>
            <a:r>
              <a:rPr lang="zh-CN" altLang="en-US" sz="2000" b="1" dirty="0">
                <a:latin typeface="+mn-ea"/>
                <a:ea typeface="+mn-ea"/>
              </a:rPr>
              <a:t>＋</a:t>
            </a:r>
            <a:r>
              <a:rPr lang="en-US" altLang="zh-CN" sz="2000" b="1" dirty="0">
                <a:latin typeface="+mn-ea"/>
                <a:ea typeface="+mn-ea"/>
              </a:rPr>
              <a:t>A[I]*B[I]</a:t>
            </a:r>
            <a:r>
              <a:rPr lang="zh-CN" altLang="en-US" sz="2000" b="1" dirty="0">
                <a:latin typeface="+mn-ea"/>
                <a:ea typeface="+mn-ea"/>
              </a:rPr>
              <a:t>；</a:t>
            </a:r>
          </a:p>
          <a:p>
            <a:pPr>
              <a:spcBef>
                <a:spcPct val="50000"/>
              </a:spcBef>
            </a:pPr>
            <a:r>
              <a:rPr lang="zh-CN" altLang="en-US" sz="2000" b="1" dirty="0">
                <a:latin typeface="+mn-ea"/>
                <a:ea typeface="+mn-ea"/>
              </a:rPr>
              <a:t>   </a:t>
            </a:r>
            <a:r>
              <a:rPr lang="en-US" altLang="zh-CN" sz="2000" b="1" dirty="0">
                <a:latin typeface="+mn-ea"/>
                <a:ea typeface="+mn-ea"/>
              </a:rPr>
              <a:t>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矩形 47"/>
          <p:cNvSpPr/>
          <p:nvPr/>
        </p:nvSpPr>
        <p:spPr bwMode="auto">
          <a:xfrm>
            <a:off x="457200" y="3814763"/>
            <a:ext cx="1811594" cy="452437"/>
          </a:xfrm>
          <a:prstGeom prst="rect">
            <a:avLst/>
          </a:prstGeom>
          <a:solidFill>
            <a:srgbClr val="FFFF00">
              <a:alpha val="26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49" name="椭圆 48"/>
          <p:cNvSpPr/>
          <p:nvPr/>
        </p:nvSpPr>
        <p:spPr bwMode="auto">
          <a:xfrm>
            <a:off x="3733800" y="4324290"/>
            <a:ext cx="609600" cy="609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n</a:t>
            </a:r>
            <a:r>
              <a:rPr kumimoji="0" lang="en-US" altLang="zh-CN" sz="20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1</a:t>
            </a:r>
            <a:endParaRPr kumimoji="0" lang="zh-CN" altLang="en-US" sz="20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657600" y="4933890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3.14</a:t>
            </a:r>
            <a:endParaRPr lang="zh-CN" altLang="en-US" sz="2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343400" y="440049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aseline="-25000" dirty="0" smtClean="0">
                <a:latin typeface="宋体" pitchFamily="2" charset="-122"/>
                <a:ea typeface="宋体" pitchFamily="2" charset="-122"/>
              </a:rPr>
              <a:t>0</a:t>
            </a:r>
            <a:endParaRPr lang="zh-CN" altLang="en-US" sz="2000" baseline="-25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5" name="椭圆 54"/>
          <p:cNvSpPr/>
          <p:nvPr/>
        </p:nvSpPr>
        <p:spPr bwMode="auto">
          <a:xfrm>
            <a:off x="4876800" y="4343400"/>
            <a:ext cx="609600" cy="609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n</a:t>
            </a:r>
            <a:r>
              <a:rPr kumimoji="0" lang="en-US" altLang="zh-CN" sz="20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2</a:t>
            </a:r>
            <a:endParaRPr kumimoji="0" lang="zh-CN" altLang="en-US" sz="20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486400" y="440049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aseline="-25000" dirty="0" smtClean="0">
                <a:latin typeface="宋体" pitchFamily="2" charset="-122"/>
                <a:ea typeface="宋体" pitchFamily="2" charset="-122"/>
              </a:rPr>
              <a:t>1</a:t>
            </a:r>
            <a:endParaRPr lang="zh-CN" altLang="en-US" sz="2000" baseline="-25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800600" y="4933890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6.28</a:t>
            </a:r>
            <a:endParaRPr lang="zh-CN" altLang="en-US" sz="2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3" name="椭圆 62"/>
          <p:cNvSpPr/>
          <p:nvPr/>
        </p:nvSpPr>
        <p:spPr bwMode="auto">
          <a:xfrm>
            <a:off x="7772400" y="4324290"/>
            <a:ext cx="609600" cy="609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n</a:t>
            </a:r>
            <a:r>
              <a:rPr kumimoji="0" lang="en-US" altLang="zh-CN" sz="20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4</a:t>
            </a:r>
            <a:endParaRPr kumimoji="0" lang="zh-CN" altLang="en-US" sz="20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696200" y="4933890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r</a:t>
            </a:r>
            <a:endParaRPr lang="zh-CN" altLang="en-US" sz="2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5" name="椭圆 64"/>
          <p:cNvSpPr/>
          <p:nvPr/>
        </p:nvSpPr>
        <p:spPr bwMode="auto">
          <a:xfrm>
            <a:off x="6172200" y="4324290"/>
            <a:ext cx="609600" cy="609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n</a:t>
            </a:r>
            <a:r>
              <a:rPr kumimoji="0" lang="en-US" altLang="zh-CN" sz="20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3</a:t>
            </a:r>
            <a:endParaRPr kumimoji="0" lang="zh-CN" altLang="en-US" sz="20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096000" y="4933890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R</a:t>
            </a:r>
            <a:endParaRPr lang="zh-CN" altLang="en-US" sz="2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7" name="椭圆 66"/>
          <p:cNvSpPr/>
          <p:nvPr/>
        </p:nvSpPr>
        <p:spPr bwMode="auto">
          <a:xfrm>
            <a:off x="6705600" y="3348930"/>
            <a:ext cx="609600" cy="609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n</a:t>
            </a:r>
            <a:r>
              <a:rPr kumimoji="0" lang="en-US" altLang="zh-CN" sz="20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5</a:t>
            </a:r>
            <a:endParaRPr kumimoji="0" lang="zh-CN" altLang="en-US" sz="20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68" name="直接连接符 67"/>
          <p:cNvCxnSpPr>
            <a:stCxn id="67" idx="4"/>
            <a:endCxn id="65" idx="0"/>
          </p:cNvCxnSpPr>
          <p:nvPr/>
        </p:nvCxnSpPr>
        <p:spPr bwMode="auto">
          <a:xfrm flipH="1">
            <a:off x="6477000" y="3958530"/>
            <a:ext cx="533400" cy="36576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9" name="直接连接符 68"/>
          <p:cNvCxnSpPr>
            <a:stCxn id="67" idx="4"/>
            <a:endCxn id="63" idx="0"/>
          </p:cNvCxnSpPr>
          <p:nvPr/>
        </p:nvCxnSpPr>
        <p:spPr bwMode="auto">
          <a:xfrm>
            <a:off x="7010400" y="3958530"/>
            <a:ext cx="1066800" cy="36576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0" name="TextBox 69"/>
          <p:cNvSpPr txBox="1"/>
          <p:nvPr/>
        </p:nvSpPr>
        <p:spPr>
          <a:xfrm>
            <a:off x="7315200" y="340602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aseline="-25000" dirty="0" smtClean="0">
                <a:latin typeface="宋体" pitchFamily="2" charset="-122"/>
                <a:ea typeface="宋体" pitchFamily="2" charset="-122"/>
              </a:rPr>
              <a:t>2</a:t>
            </a:r>
            <a:endParaRPr lang="zh-CN" altLang="en-US" sz="2000" baseline="-25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6629400" y="3939420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+</a:t>
            </a:r>
            <a:endParaRPr lang="zh-CN" altLang="en-US" sz="2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8" name="椭圆 27"/>
          <p:cNvSpPr/>
          <p:nvPr/>
        </p:nvSpPr>
        <p:spPr bwMode="auto">
          <a:xfrm>
            <a:off x="5867400" y="2362200"/>
            <a:ext cx="609600" cy="609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n</a:t>
            </a:r>
            <a:r>
              <a:rPr kumimoji="0" lang="en-US" altLang="zh-CN" sz="20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6</a:t>
            </a:r>
            <a:endParaRPr kumimoji="0" lang="zh-CN" altLang="en-US" sz="20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29" name="直接连接符 28"/>
          <p:cNvCxnSpPr>
            <a:stCxn id="28" idx="4"/>
            <a:endCxn id="55" idx="0"/>
          </p:cNvCxnSpPr>
          <p:nvPr/>
        </p:nvCxnSpPr>
        <p:spPr bwMode="auto">
          <a:xfrm flipH="1">
            <a:off x="5181600" y="2971800"/>
            <a:ext cx="990600" cy="137160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直接连接符 29"/>
          <p:cNvCxnSpPr>
            <a:stCxn id="28" idx="4"/>
            <a:endCxn id="67" idx="0"/>
          </p:cNvCxnSpPr>
          <p:nvPr/>
        </p:nvCxnSpPr>
        <p:spPr bwMode="auto">
          <a:xfrm>
            <a:off x="6172200" y="2971800"/>
            <a:ext cx="838200" cy="37713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TextBox 31"/>
          <p:cNvSpPr txBox="1"/>
          <p:nvPr/>
        </p:nvSpPr>
        <p:spPr>
          <a:xfrm>
            <a:off x="5791200" y="2952690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*</a:t>
            </a:r>
            <a:endParaRPr lang="zh-CN" altLang="en-US" sz="2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477000" y="241929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A</a:t>
            </a:r>
            <a:endParaRPr lang="zh-CN" altLang="en-US" sz="2000" baseline="-25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705600" y="242316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B</a:t>
            </a:r>
            <a:endParaRPr lang="zh-CN" altLang="en-US" sz="2000" baseline="-25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715000" y="440436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aseline="-25000" dirty="0" smtClean="0">
                <a:latin typeface="宋体" pitchFamily="2" charset="-122"/>
                <a:ea typeface="宋体" pitchFamily="2" charset="-122"/>
              </a:rPr>
              <a:t>3</a:t>
            </a:r>
            <a:endParaRPr lang="zh-CN" altLang="en-US" sz="2000" baseline="-25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543800" y="341376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aseline="-25000" dirty="0" smtClean="0">
                <a:latin typeface="宋体" pitchFamily="2" charset="-122"/>
                <a:ea typeface="宋体" pitchFamily="2" charset="-122"/>
              </a:rPr>
              <a:t>4</a:t>
            </a:r>
            <a:endParaRPr lang="zh-CN" altLang="en-US" sz="2000" baseline="-25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5" name="Text Box 3"/>
          <p:cNvSpPr txBox="1">
            <a:spLocks noChangeArrowheads="1"/>
          </p:cNvSpPr>
          <p:nvPr/>
        </p:nvSpPr>
        <p:spPr bwMode="auto">
          <a:xfrm>
            <a:off x="419100" y="1388140"/>
            <a:ext cx="2209800" cy="412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5000"/>
              </a:lnSpc>
              <a:spcBef>
                <a:spcPct val="30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⑴ 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0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=3.14 </a:t>
            </a:r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  <a:p>
            <a:pPr algn="l">
              <a:lnSpc>
                <a:spcPct val="105000"/>
              </a:lnSpc>
              <a:spcBef>
                <a:spcPct val="30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⑵ 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=2 *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0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</a:t>
            </a:r>
          </a:p>
          <a:p>
            <a:pPr algn="l">
              <a:lnSpc>
                <a:spcPct val="105000"/>
              </a:lnSpc>
              <a:spcBef>
                <a:spcPct val="30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⑶ 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2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=R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＋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r </a:t>
            </a:r>
          </a:p>
          <a:p>
            <a:pPr algn="l">
              <a:lnSpc>
                <a:spcPct val="105000"/>
              </a:lnSpc>
              <a:spcBef>
                <a:spcPct val="30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⑷ A 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=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*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2</a:t>
            </a:r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  <a:p>
            <a:pPr algn="l">
              <a:lnSpc>
                <a:spcPct val="105000"/>
              </a:lnSpc>
              <a:spcBef>
                <a:spcPct val="30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⑸ 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B 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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=A</a:t>
            </a:r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  <a:p>
            <a:pPr algn="l">
              <a:lnSpc>
                <a:spcPct val="105000"/>
              </a:lnSpc>
              <a:spcBef>
                <a:spcPct val="30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⑹ 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3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=2 *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0</a:t>
            </a:r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  <a:p>
            <a:pPr algn="l">
              <a:lnSpc>
                <a:spcPct val="105000"/>
              </a:lnSpc>
              <a:spcBef>
                <a:spcPct val="30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⑺ 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4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=R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＋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r </a:t>
            </a:r>
          </a:p>
          <a:p>
            <a:pPr algn="l">
              <a:lnSpc>
                <a:spcPct val="105000"/>
              </a:lnSpc>
              <a:spcBef>
                <a:spcPct val="30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⑻ 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5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=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3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*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4</a:t>
            </a:r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  <a:p>
            <a:pPr algn="l">
              <a:lnSpc>
                <a:spcPct val="105000"/>
              </a:lnSpc>
              <a:spcBef>
                <a:spcPct val="30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⑼ 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6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=R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－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r </a:t>
            </a:r>
          </a:p>
          <a:p>
            <a:pPr algn="l">
              <a:lnSpc>
                <a:spcPct val="105000"/>
              </a:lnSpc>
              <a:spcBef>
                <a:spcPct val="30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⑽ B 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=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5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*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6</a:t>
            </a:r>
          </a:p>
        </p:txBody>
      </p:sp>
      <p:sp>
        <p:nvSpPr>
          <p:cNvPr id="36" name="Text Box 1050"/>
          <p:cNvSpPr txBox="1">
            <a:spLocks noChangeArrowheads="1"/>
          </p:cNvSpPr>
          <p:nvPr/>
        </p:nvSpPr>
        <p:spPr bwMode="auto">
          <a:xfrm>
            <a:off x="381000" y="788313"/>
            <a:ext cx="49530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2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第一步：构造四</a:t>
            </a:r>
            <a:r>
              <a:rPr lang="zh-CN" altLang="en-US" sz="2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元式</a:t>
            </a:r>
          </a:p>
        </p:txBody>
      </p:sp>
      <p:sp>
        <p:nvSpPr>
          <p:cNvPr id="37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629400" y="6477000"/>
            <a:ext cx="2133600" cy="244475"/>
          </a:xfrm>
        </p:spPr>
        <p:txBody>
          <a:bodyPr/>
          <a:lstStyle/>
          <a:p>
            <a:fld id="{EB774D79-D6C1-4F7A-9771-2ED1C8DE996C}" type="slidenum">
              <a:rPr lang="en-US" altLang="zh-CN" smtClean="0"/>
              <a:pPr/>
              <a:t>40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3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矩形 47"/>
          <p:cNvSpPr/>
          <p:nvPr/>
        </p:nvSpPr>
        <p:spPr bwMode="auto">
          <a:xfrm>
            <a:off x="457200" y="4271963"/>
            <a:ext cx="1811594" cy="452437"/>
          </a:xfrm>
          <a:prstGeom prst="rect">
            <a:avLst/>
          </a:prstGeom>
          <a:solidFill>
            <a:srgbClr val="FFFF00">
              <a:alpha val="26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49" name="椭圆 48"/>
          <p:cNvSpPr/>
          <p:nvPr/>
        </p:nvSpPr>
        <p:spPr bwMode="auto">
          <a:xfrm>
            <a:off x="3733800" y="4324290"/>
            <a:ext cx="609600" cy="609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n</a:t>
            </a:r>
            <a:r>
              <a:rPr kumimoji="0" lang="en-US" altLang="zh-CN" sz="20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1</a:t>
            </a:r>
            <a:endParaRPr kumimoji="0" lang="zh-CN" altLang="en-US" sz="20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657600" y="4933890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3.14</a:t>
            </a:r>
            <a:endParaRPr lang="zh-CN" altLang="en-US" sz="2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343400" y="440049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aseline="-25000" dirty="0" smtClean="0">
                <a:latin typeface="宋体" pitchFamily="2" charset="-122"/>
                <a:ea typeface="宋体" pitchFamily="2" charset="-122"/>
              </a:rPr>
              <a:t>0</a:t>
            </a:r>
            <a:endParaRPr lang="zh-CN" altLang="en-US" sz="2000" baseline="-25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5" name="椭圆 54"/>
          <p:cNvSpPr/>
          <p:nvPr/>
        </p:nvSpPr>
        <p:spPr bwMode="auto">
          <a:xfrm>
            <a:off x="4876800" y="4343400"/>
            <a:ext cx="609600" cy="609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n</a:t>
            </a:r>
            <a:r>
              <a:rPr kumimoji="0" lang="en-US" altLang="zh-CN" sz="20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2</a:t>
            </a:r>
            <a:endParaRPr kumimoji="0" lang="zh-CN" altLang="en-US" sz="20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486400" y="440049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aseline="-25000" dirty="0" smtClean="0">
                <a:latin typeface="宋体" pitchFamily="2" charset="-122"/>
                <a:ea typeface="宋体" pitchFamily="2" charset="-122"/>
              </a:rPr>
              <a:t>1</a:t>
            </a:r>
            <a:endParaRPr lang="zh-CN" altLang="en-US" sz="2000" baseline="-25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800600" y="4933890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6.28</a:t>
            </a:r>
            <a:endParaRPr lang="zh-CN" altLang="en-US" sz="2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3" name="椭圆 62"/>
          <p:cNvSpPr/>
          <p:nvPr/>
        </p:nvSpPr>
        <p:spPr bwMode="auto">
          <a:xfrm>
            <a:off x="7772400" y="4324290"/>
            <a:ext cx="609600" cy="609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n</a:t>
            </a:r>
            <a:r>
              <a:rPr kumimoji="0" lang="en-US" altLang="zh-CN" sz="20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4</a:t>
            </a:r>
            <a:endParaRPr kumimoji="0" lang="zh-CN" altLang="en-US" sz="20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696200" y="4933890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r</a:t>
            </a:r>
            <a:endParaRPr lang="zh-CN" altLang="en-US" sz="2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5" name="椭圆 64"/>
          <p:cNvSpPr/>
          <p:nvPr/>
        </p:nvSpPr>
        <p:spPr bwMode="auto">
          <a:xfrm>
            <a:off x="6172200" y="4324290"/>
            <a:ext cx="609600" cy="609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n</a:t>
            </a:r>
            <a:r>
              <a:rPr kumimoji="0" lang="en-US" altLang="zh-CN" sz="20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3</a:t>
            </a:r>
            <a:endParaRPr kumimoji="0" lang="zh-CN" altLang="en-US" sz="20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096000" y="4933890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R</a:t>
            </a:r>
            <a:endParaRPr lang="zh-CN" altLang="en-US" sz="2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7" name="椭圆 66"/>
          <p:cNvSpPr/>
          <p:nvPr/>
        </p:nvSpPr>
        <p:spPr bwMode="auto">
          <a:xfrm>
            <a:off x="6705600" y="3348930"/>
            <a:ext cx="609600" cy="609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n</a:t>
            </a:r>
            <a:r>
              <a:rPr kumimoji="0" lang="en-US" altLang="zh-CN" sz="20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5</a:t>
            </a:r>
            <a:endParaRPr kumimoji="0" lang="zh-CN" altLang="en-US" sz="20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68" name="直接连接符 67"/>
          <p:cNvCxnSpPr>
            <a:stCxn id="67" idx="4"/>
            <a:endCxn id="65" idx="0"/>
          </p:cNvCxnSpPr>
          <p:nvPr/>
        </p:nvCxnSpPr>
        <p:spPr bwMode="auto">
          <a:xfrm flipH="1">
            <a:off x="6477000" y="3958530"/>
            <a:ext cx="533400" cy="36576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9" name="直接连接符 68"/>
          <p:cNvCxnSpPr>
            <a:stCxn id="67" idx="4"/>
            <a:endCxn id="63" idx="0"/>
          </p:cNvCxnSpPr>
          <p:nvPr/>
        </p:nvCxnSpPr>
        <p:spPr bwMode="auto">
          <a:xfrm>
            <a:off x="7010400" y="3958530"/>
            <a:ext cx="1066800" cy="36576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0" name="TextBox 69"/>
          <p:cNvSpPr txBox="1"/>
          <p:nvPr/>
        </p:nvSpPr>
        <p:spPr>
          <a:xfrm>
            <a:off x="7315200" y="340602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aseline="-25000" dirty="0" smtClean="0">
                <a:latin typeface="宋体" pitchFamily="2" charset="-122"/>
                <a:ea typeface="宋体" pitchFamily="2" charset="-122"/>
              </a:rPr>
              <a:t>2</a:t>
            </a:r>
            <a:endParaRPr lang="zh-CN" altLang="en-US" sz="2000" baseline="-25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6629400" y="3939420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+</a:t>
            </a:r>
            <a:endParaRPr lang="zh-CN" altLang="en-US" sz="2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8" name="椭圆 27"/>
          <p:cNvSpPr/>
          <p:nvPr/>
        </p:nvSpPr>
        <p:spPr bwMode="auto">
          <a:xfrm>
            <a:off x="5867400" y="2362200"/>
            <a:ext cx="609600" cy="609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n</a:t>
            </a:r>
            <a:r>
              <a:rPr kumimoji="0" lang="en-US" altLang="zh-CN" sz="20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6</a:t>
            </a:r>
            <a:endParaRPr kumimoji="0" lang="zh-CN" altLang="en-US" sz="20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29" name="直接连接符 28"/>
          <p:cNvCxnSpPr>
            <a:stCxn id="28" idx="4"/>
            <a:endCxn id="55" idx="0"/>
          </p:cNvCxnSpPr>
          <p:nvPr/>
        </p:nvCxnSpPr>
        <p:spPr bwMode="auto">
          <a:xfrm flipH="1">
            <a:off x="5181600" y="2971800"/>
            <a:ext cx="990600" cy="137160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直接连接符 29"/>
          <p:cNvCxnSpPr>
            <a:stCxn id="28" idx="4"/>
            <a:endCxn id="67" idx="0"/>
          </p:cNvCxnSpPr>
          <p:nvPr/>
        </p:nvCxnSpPr>
        <p:spPr bwMode="auto">
          <a:xfrm>
            <a:off x="6172200" y="2971800"/>
            <a:ext cx="838200" cy="37713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TextBox 31"/>
          <p:cNvSpPr txBox="1"/>
          <p:nvPr/>
        </p:nvSpPr>
        <p:spPr>
          <a:xfrm>
            <a:off x="5791200" y="2952690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*</a:t>
            </a:r>
            <a:endParaRPr lang="zh-CN" altLang="en-US" sz="2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477000" y="241929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A</a:t>
            </a:r>
            <a:endParaRPr lang="zh-CN" altLang="en-US" sz="2000" baseline="-25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705600" y="242316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B</a:t>
            </a:r>
            <a:endParaRPr lang="zh-CN" altLang="en-US" sz="2000" baseline="-25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715000" y="440436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aseline="-25000" dirty="0" smtClean="0">
                <a:latin typeface="宋体" pitchFamily="2" charset="-122"/>
                <a:ea typeface="宋体" pitchFamily="2" charset="-122"/>
              </a:rPr>
              <a:t>3</a:t>
            </a:r>
            <a:endParaRPr lang="zh-CN" altLang="en-US" sz="2000" baseline="-25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543800" y="341376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aseline="-25000" dirty="0" smtClean="0">
                <a:latin typeface="宋体" pitchFamily="2" charset="-122"/>
                <a:ea typeface="宋体" pitchFamily="2" charset="-122"/>
              </a:rPr>
              <a:t>4</a:t>
            </a:r>
            <a:endParaRPr lang="zh-CN" altLang="en-US" sz="2000" baseline="-25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934200" y="241929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aseline="-25000" dirty="0" smtClean="0">
                <a:latin typeface="宋体" pitchFamily="2" charset="-122"/>
                <a:ea typeface="宋体" pitchFamily="2" charset="-122"/>
              </a:rPr>
              <a:t>5</a:t>
            </a:r>
            <a:endParaRPr lang="zh-CN" altLang="en-US" sz="2000" baseline="-25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6" name="Text Box 3"/>
          <p:cNvSpPr txBox="1">
            <a:spLocks noChangeArrowheads="1"/>
          </p:cNvSpPr>
          <p:nvPr/>
        </p:nvSpPr>
        <p:spPr bwMode="auto">
          <a:xfrm>
            <a:off x="419100" y="1388140"/>
            <a:ext cx="2209800" cy="412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5000"/>
              </a:lnSpc>
              <a:spcBef>
                <a:spcPct val="30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⑴ 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0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=3.14 </a:t>
            </a:r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  <a:p>
            <a:pPr algn="l">
              <a:lnSpc>
                <a:spcPct val="105000"/>
              </a:lnSpc>
              <a:spcBef>
                <a:spcPct val="30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⑵ 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=2 *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0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</a:t>
            </a:r>
          </a:p>
          <a:p>
            <a:pPr algn="l">
              <a:lnSpc>
                <a:spcPct val="105000"/>
              </a:lnSpc>
              <a:spcBef>
                <a:spcPct val="30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⑶ 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2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=R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＋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r </a:t>
            </a:r>
          </a:p>
          <a:p>
            <a:pPr algn="l">
              <a:lnSpc>
                <a:spcPct val="105000"/>
              </a:lnSpc>
              <a:spcBef>
                <a:spcPct val="30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⑷ A 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=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*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2</a:t>
            </a:r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  <a:p>
            <a:pPr algn="l">
              <a:lnSpc>
                <a:spcPct val="105000"/>
              </a:lnSpc>
              <a:spcBef>
                <a:spcPct val="30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⑸ 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B 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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=A</a:t>
            </a:r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  <a:p>
            <a:pPr algn="l">
              <a:lnSpc>
                <a:spcPct val="105000"/>
              </a:lnSpc>
              <a:spcBef>
                <a:spcPct val="30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⑹ 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3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=2 *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0</a:t>
            </a:r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  <a:p>
            <a:pPr algn="l">
              <a:lnSpc>
                <a:spcPct val="105000"/>
              </a:lnSpc>
              <a:spcBef>
                <a:spcPct val="30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⑺ 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4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=R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＋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r </a:t>
            </a:r>
          </a:p>
          <a:p>
            <a:pPr algn="l">
              <a:lnSpc>
                <a:spcPct val="105000"/>
              </a:lnSpc>
              <a:spcBef>
                <a:spcPct val="30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⑻ 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5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=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3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*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4</a:t>
            </a:r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  <a:p>
            <a:pPr algn="l">
              <a:lnSpc>
                <a:spcPct val="105000"/>
              </a:lnSpc>
              <a:spcBef>
                <a:spcPct val="30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⑼ 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6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=R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－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r </a:t>
            </a:r>
          </a:p>
          <a:p>
            <a:pPr algn="l">
              <a:lnSpc>
                <a:spcPct val="105000"/>
              </a:lnSpc>
              <a:spcBef>
                <a:spcPct val="30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⑽ B 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=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5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*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6</a:t>
            </a:r>
          </a:p>
        </p:txBody>
      </p:sp>
      <p:sp>
        <p:nvSpPr>
          <p:cNvPr id="37" name="Text Box 1050"/>
          <p:cNvSpPr txBox="1">
            <a:spLocks noChangeArrowheads="1"/>
          </p:cNvSpPr>
          <p:nvPr/>
        </p:nvSpPr>
        <p:spPr bwMode="auto">
          <a:xfrm>
            <a:off x="381000" y="788313"/>
            <a:ext cx="49530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2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第一步：构造四</a:t>
            </a:r>
            <a:r>
              <a:rPr lang="zh-CN" altLang="en-US" sz="2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元式</a:t>
            </a:r>
          </a:p>
        </p:txBody>
      </p:sp>
      <p:sp>
        <p:nvSpPr>
          <p:cNvPr id="38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629400" y="6477000"/>
            <a:ext cx="2133600" cy="244475"/>
          </a:xfrm>
        </p:spPr>
        <p:txBody>
          <a:bodyPr/>
          <a:lstStyle/>
          <a:p>
            <a:fld id="{EB774D79-D6C1-4F7A-9771-2ED1C8DE996C}" type="slidenum">
              <a:rPr lang="en-US" altLang="zh-CN" smtClean="0"/>
              <a:pPr/>
              <a:t>41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35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矩形 47"/>
          <p:cNvSpPr/>
          <p:nvPr/>
        </p:nvSpPr>
        <p:spPr bwMode="auto">
          <a:xfrm>
            <a:off x="457200" y="4652963"/>
            <a:ext cx="1811594" cy="452437"/>
          </a:xfrm>
          <a:prstGeom prst="rect">
            <a:avLst/>
          </a:prstGeom>
          <a:solidFill>
            <a:srgbClr val="FFFF00">
              <a:alpha val="26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49" name="椭圆 48"/>
          <p:cNvSpPr/>
          <p:nvPr/>
        </p:nvSpPr>
        <p:spPr bwMode="auto">
          <a:xfrm>
            <a:off x="3733800" y="4324290"/>
            <a:ext cx="609600" cy="609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n</a:t>
            </a:r>
            <a:r>
              <a:rPr kumimoji="0" lang="en-US" altLang="zh-CN" sz="20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1</a:t>
            </a:r>
            <a:endParaRPr kumimoji="0" lang="zh-CN" altLang="en-US" sz="20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657600" y="4933890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3.14</a:t>
            </a:r>
            <a:endParaRPr lang="zh-CN" altLang="en-US" sz="2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343400" y="440049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aseline="-25000" dirty="0" smtClean="0">
                <a:latin typeface="宋体" pitchFamily="2" charset="-122"/>
                <a:ea typeface="宋体" pitchFamily="2" charset="-122"/>
              </a:rPr>
              <a:t>0</a:t>
            </a:r>
            <a:endParaRPr lang="zh-CN" altLang="en-US" sz="2000" baseline="-25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5" name="椭圆 54"/>
          <p:cNvSpPr/>
          <p:nvPr/>
        </p:nvSpPr>
        <p:spPr bwMode="auto">
          <a:xfrm>
            <a:off x="4876800" y="4343400"/>
            <a:ext cx="609600" cy="609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n</a:t>
            </a:r>
            <a:r>
              <a:rPr kumimoji="0" lang="en-US" altLang="zh-CN" sz="20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2</a:t>
            </a:r>
            <a:endParaRPr kumimoji="0" lang="zh-CN" altLang="en-US" sz="20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486400" y="440049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aseline="-25000" dirty="0" smtClean="0">
                <a:latin typeface="宋体" pitchFamily="2" charset="-122"/>
                <a:ea typeface="宋体" pitchFamily="2" charset="-122"/>
              </a:rPr>
              <a:t>1</a:t>
            </a:r>
            <a:endParaRPr lang="zh-CN" altLang="en-US" sz="2000" baseline="-25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800600" y="4933890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6.28</a:t>
            </a:r>
            <a:endParaRPr lang="zh-CN" altLang="en-US" sz="2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3" name="椭圆 62"/>
          <p:cNvSpPr/>
          <p:nvPr/>
        </p:nvSpPr>
        <p:spPr bwMode="auto">
          <a:xfrm>
            <a:off x="7772400" y="4324290"/>
            <a:ext cx="609600" cy="609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n</a:t>
            </a:r>
            <a:r>
              <a:rPr kumimoji="0" lang="en-US" altLang="zh-CN" sz="20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4</a:t>
            </a:r>
            <a:endParaRPr kumimoji="0" lang="zh-CN" altLang="en-US" sz="20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696200" y="4933890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r</a:t>
            </a:r>
            <a:endParaRPr lang="zh-CN" altLang="en-US" sz="2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5" name="椭圆 64"/>
          <p:cNvSpPr/>
          <p:nvPr/>
        </p:nvSpPr>
        <p:spPr bwMode="auto">
          <a:xfrm>
            <a:off x="6172200" y="4324290"/>
            <a:ext cx="609600" cy="609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n</a:t>
            </a:r>
            <a:r>
              <a:rPr kumimoji="0" lang="en-US" altLang="zh-CN" sz="20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3</a:t>
            </a:r>
            <a:endParaRPr kumimoji="0" lang="zh-CN" altLang="en-US" sz="20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096000" y="4933890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R</a:t>
            </a:r>
            <a:endParaRPr lang="zh-CN" altLang="en-US" sz="2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7" name="椭圆 66"/>
          <p:cNvSpPr/>
          <p:nvPr/>
        </p:nvSpPr>
        <p:spPr bwMode="auto">
          <a:xfrm>
            <a:off x="6705600" y="3348930"/>
            <a:ext cx="609600" cy="609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n</a:t>
            </a:r>
            <a:r>
              <a:rPr kumimoji="0" lang="en-US" altLang="zh-CN" sz="20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5</a:t>
            </a:r>
            <a:endParaRPr kumimoji="0" lang="zh-CN" altLang="en-US" sz="20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68" name="直接连接符 67"/>
          <p:cNvCxnSpPr>
            <a:stCxn id="67" idx="4"/>
            <a:endCxn id="65" idx="0"/>
          </p:cNvCxnSpPr>
          <p:nvPr/>
        </p:nvCxnSpPr>
        <p:spPr bwMode="auto">
          <a:xfrm flipH="1">
            <a:off x="6477000" y="3958530"/>
            <a:ext cx="533400" cy="36576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9" name="直接连接符 68"/>
          <p:cNvCxnSpPr>
            <a:stCxn id="67" idx="4"/>
            <a:endCxn id="63" idx="0"/>
          </p:cNvCxnSpPr>
          <p:nvPr/>
        </p:nvCxnSpPr>
        <p:spPr bwMode="auto">
          <a:xfrm>
            <a:off x="7010400" y="3958530"/>
            <a:ext cx="1066800" cy="36576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0" name="TextBox 69"/>
          <p:cNvSpPr txBox="1"/>
          <p:nvPr/>
        </p:nvSpPr>
        <p:spPr>
          <a:xfrm>
            <a:off x="7315200" y="340602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aseline="-25000" dirty="0" smtClean="0">
                <a:latin typeface="宋体" pitchFamily="2" charset="-122"/>
                <a:ea typeface="宋体" pitchFamily="2" charset="-122"/>
              </a:rPr>
              <a:t>2</a:t>
            </a:r>
            <a:endParaRPr lang="zh-CN" altLang="en-US" sz="2000" baseline="-25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6629400" y="3939420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+</a:t>
            </a:r>
            <a:endParaRPr lang="zh-CN" altLang="en-US" sz="2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8" name="椭圆 27"/>
          <p:cNvSpPr/>
          <p:nvPr/>
        </p:nvSpPr>
        <p:spPr bwMode="auto">
          <a:xfrm>
            <a:off x="5867400" y="2362200"/>
            <a:ext cx="609600" cy="609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n</a:t>
            </a:r>
            <a:r>
              <a:rPr kumimoji="0" lang="en-US" altLang="zh-CN" sz="20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6</a:t>
            </a:r>
            <a:endParaRPr kumimoji="0" lang="zh-CN" altLang="en-US" sz="20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29" name="直接连接符 28"/>
          <p:cNvCxnSpPr>
            <a:stCxn id="28" idx="4"/>
            <a:endCxn id="55" idx="0"/>
          </p:cNvCxnSpPr>
          <p:nvPr/>
        </p:nvCxnSpPr>
        <p:spPr bwMode="auto">
          <a:xfrm flipH="1">
            <a:off x="5181600" y="2971800"/>
            <a:ext cx="990600" cy="137160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直接连接符 29"/>
          <p:cNvCxnSpPr>
            <a:stCxn id="28" idx="4"/>
            <a:endCxn id="67" idx="0"/>
          </p:cNvCxnSpPr>
          <p:nvPr/>
        </p:nvCxnSpPr>
        <p:spPr bwMode="auto">
          <a:xfrm>
            <a:off x="6172200" y="2971800"/>
            <a:ext cx="838200" cy="37713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TextBox 31"/>
          <p:cNvSpPr txBox="1"/>
          <p:nvPr/>
        </p:nvSpPr>
        <p:spPr>
          <a:xfrm>
            <a:off x="5791200" y="2952690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*</a:t>
            </a:r>
            <a:endParaRPr lang="zh-CN" altLang="en-US" sz="2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477000" y="241929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A</a:t>
            </a:r>
            <a:endParaRPr lang="zh-CN" altLang="en-US" sz="2000" baseline="-25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705600" y="242316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B</a:t>
            </a:r>
            <a:endParaRPr lang="zh-CN" altLang="en-US" sz="2000" baseline="-25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715000" y="440436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aseline="-25000" dirty="0" smtClean="0">
                <a:latin typeface="宋体" pitchFamily="2" charset="-122"/>
                <a:ea typeface="宋体" pitchFamily="2" charset="-122"/>
              </a:rPr>
              <a:t>3</a:t>
            </a:r>
            <a:endParaRPr lang="zh-CN" altLang="en-US" sz="2000" baseline="-25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543800" y="341376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aseline="-25000" dirty="0" smtClean="0">
                <a:latin typeface="宋体" pitchFamily="2" charset="-122"/>
                <a:ea typeface="宋体" pitchFamily="2" charset="-122"/>
              </a:rPr>
              <a:t>4</a:t>
            </a:r>
            <a:endParaRPr lang="zh-CN" altLang="en-US" sz="2000" baseline="-25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934200" y="241929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aseline="-25000" dirty="0" smtClean="0">
                <a:latin typeface="宋体" pitchFamily="2" charset="-122"/>
                <a:ea typeface="宋体" pitchFamily="2" charset="-122"/>
              </a:rPr>
              <a:t>5</a:t>
            </a:r>
            <a:endParaRPr lang="zh-CN" altLang="en-US" sz="2000" baseline="-25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6" name="Text Box 3"/>
          <p:cNvSpPr txBox="1">
            <a:spLocks noChangeArrowheads="1"/>
          </p:cNvSpPr>
          <p:nvPr/>
        </p:nvSpPr>
        <p:spPr bwMode="auto">
          <a:xfrm>
            <a:off x="419100" y="1388140"/>
            <a:ext cx="2209800" cy="412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5000"/>
              </a:lnSpc>
              <a:spcBef>
                <a:spcPct val="30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⑴ 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0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=3.14 </a:t>
            </a:r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  <a:p>
            <a:pPr algn="l">
              <a:lnSpc>
                <a:spcPct val="105000"/>
              </a:lnSpc>
              <a:spcBef>
                <a:spcPct val="30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⑵ 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=2 *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0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</a:t>
            </a:r>
          </a:p>
          <a:p>
            <a:pPr algn="l">
              <a:lnSpc>
                <a:spcPct val="105000"/>
              </a:lnSpc>
              <a:spcBef>
                <a:spcPct val="30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⑶ 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2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=R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＋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r </a:t>
            </a:r>
          </a:p>
          <a:p>
            <a:pPr algn="l">
              <a:lnSpc>
                <a:spcPct val="105000"/>
              </a:lnSpc>
              <a:spcBef>
                <a:spcPct val="30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⑷ A 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=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*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2</a:t>
            </a:r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  <a:p>
            <a:pPr algn="l">
              <a:lnSpc>
                <a:spcPct val="105000"/>
              </a:lnSpc>
              <a:spcBef>
                <a:spcPct val="30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⑸ 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B 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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=A</a:t>
            </a:r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  <a:p>
            <a:pPr algn="l">
              <a:lnSpc>
                <a:spcPct val="105000"/>
              </a:lnSpc>
              <a:spcBef>
                <a:spcPct val="30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⑹ 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3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=2 *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0</a:t>
            </a:r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  <a:p>
            <a:pPr algn="l">
              <a:lnSpc>
                <a:spcPct val="105000"/>
              </a:lnSpc>
              <a:spcBef>
                <a:spcPct val="30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⑺ 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4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=R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＋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r </a:t>
            </a:r>
          </a:p>
          <a:p>
            <a:pPr algn="l">
              <a:lnSpc>
                <a:spcPct val="105000"/>
              </a:lnSpc>
              <a:spcBef>
                <a:spcPct val="30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⑻ 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5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=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3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*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4</a:t>
            </a:r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  <a:p>
            <a:pPr algn="l">
              <a:lnSpc>
                <a:spcPct val="105000"/>
              </a:lnSpc>
              <a:spcBef>
                <a:spcPct val="30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⑼ 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6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=R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－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r </a:t>
            </a:r>
          </a:p>
          <a:p>
            <a:pPr algn="l">
              <a:lnSpc>
                <a:spcPct val="105000"/>
              </a:lnSpc>
              <a:spcBef>
                <a:spcPct val="30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⑽ B 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=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5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*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6</a:t>
            </a:r>
          </a:p>
        </p:txBody>
      </p:sp>
      <p:sp>
        <p:nvSpPr>
          <p:cNvPr id="37" name="椭圆 36"/>
          <p:cNvSpPr/>
          <p:nvPr/>
        </p:nvSpPr>
        <p:spPr bwMode="auto">
          <a:xfrm>
            <a:off x="7924800" y="3352800"/>
            <a:ext cx="609600" cy="609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n</a:t>
            </a:r>
            <a:r>
              <a:rPr kumimoji="0" lang="en-US" altLang="zh-CN" sz="20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7</a:t>
            </a:r>
            <a:endParaRPr kumimoji="0" lang="zh-CN" altLang="en-US" sz="20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38" name="直接连接符 37"/>
          <p:cNvCxnSpPr>
            <a:stCxn id="37" idx="4"/>
            <a:endCxn id="65" idx="0"/>
          </p:cNvCxnSpPr>
          <p:nvPr/>
        </p:nvCxnSpPr>
        <p:spPr bwMode="auto">
          <a:xfrm flipH="1">
            <a:off x="6477000" y="3962400"/>
            <a:ext cx="1752600" cy="36189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" name="TextBox 38"/>
          <p:cNvSpPr txBox="1"/>
          <p:nvPr/>
        </p:nvSpPr>
        <p:spPr>
          <a:xfrm>
            <a:off x="8534400" y="340989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aseline="-25000" dirty="0" smtClean="0">
                <a:latin typeface="宋体" pitchFamily="2" charset="-122"/>
                <a:ea typeface="宋体" pitchFamily="2" charset="-122"/>
              </a:rPr>
              <a:t>6</a:t>
            </a:r>
            <a:endParaRPr lang="zh-CN" altLang="en-US" sz="2000" baseline="-25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543800" y="3943290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-</a:t>
            </a:r>
            <a:endParaRPr lang="zh-CN" altLang="en-US" sz="2000" dirty="0"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42" name="直接连接符 41"/>
          <p:cNvCxnSpPr/>
          <p:nvPr/>
        </p:nvCxnSpPr>
        <p:spPr bwMode="auto">
          <a:xfrm flipH="1">
            <a:off x="8077200" y="3962400"/>
            <a:ext cx="152400" cy="38100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7" name="Text Box 1050"/>
          <p:cNvSpPr txBox="1">
            <a:spLocks noChangeArrowheads="1"/>
          </p:cNvSpPr>
          <p:nvPr/>
        </p:nvSpPr>
        <p:spPr bwMode="auto">
          <a:xfrm>
            <a:off x="381000" y="788313"/>
            <a:ext cx="49530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2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第一步：构造四</a:t>
            </a:r>
            <a:r>
              <a:rPr lang="zh-CN" altLang="en-US" sz="2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元式</a:t>
            </a:r>
          </a:p>
        </p:txBody>
      </p:sp>
      <p:sp>
        <p:nvSpPr>
          <p:cNvPr id="41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629400" y="6477000"/>
            <a:ext cx="2133600" cy="244475"/>
          </a:xfrm>
        </p:spPr>
        <p:txBody>
          <a:bodyPr/>
          <a:lstStyle/>
          <a:p>
            <a:fld id="{EB774D79-D6C1-4F7A-9771-2ED1C8DE996C}" type="slidenum">
              <a:rPr lang="en-US" altLang="zh-CN" smtClean="0"/>
              <a:pPr/>
              <a:t>42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37" grpId="0" animBg="1"/>
      <p:bldP spid="39" grpId="0"/>
      <p:bldP spid="40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矩形 47"/>
          <p:cNvSpPr/>
          <p:nvPr/>
        </p:nvSpPr>
        <p:spPr bwMode="auto">
          <a:xfrm>
            <a:off x="457200" y="5033963"/>
            <a:ext cx="1811594" cy="452437"/>
          </a:xfrm>
          <a:prstGeom prst="rect">
            <a:avLst/>
          </a:prstGeom>
          <a:solidFill>
            <a:srgbClr val="FFFF00">
              <a:alpha val="26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49" name="椭圆 48"/>
          <p:cNvSpPr/>
          <p:nvPr/>
        </p:nvSpPr>
        <p:spPr bwMode="auto">
          <a:xfrm>
            <a:off x="3733800" y="4324290"/>
            <a:ext cx="609600" cy="609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n</a:t>
            </a:r>
            <a:r>
              <a:rPr kumimoji="0" lang="en-US" altLang="zh-CN" sz="20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1</a:t>
            </a:r>
            <a:endParaRPr kumimoji="0" lang="zh-CN" altLang="en-US" sz="20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657600" y="4933890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3.14</a:t>
            </a:r>
            <a:endParaRPr lang="zh-CN" altLang="en-US" sz="2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343400" y="440049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aseline="-25000" dirty="0" smtClean="0">
                <a:latin typeface="宋体" pitchFamily="2" charset="-122"/>
                <a:ea typeface="宋体" pitchFamily="2" charset="-122"/>
              </a:rPr>
              <a:t>0</a:t>
            </a:r>
            <a:endParaRPr lang="zh-CN" altLang="en-US" sz="2000" baseline="-25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5" name="椭圆 54"/>
          <p:cNvSpPr/>
          <p:nvPr/>
        </p:nvSpPr>
        <p:spPr bwMode="auto">
          <a:xfrm>
            <a:off x="4876800" y="4343400"/>
            <a:ext cx="609600" cy="609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n</a:t>
            </a:r>
            <a:r>
              <a:rPr kumimoji="0" lang="en-US" altLang="zh-CN" sz="20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2</a:t>
            </a:r>
            <a:endParaRPr kumimoji="0" lang="zh-CN" altLang="en-US" sz="20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486400" y="440049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aseline="-25000" dirty="0" smtClean="0">
                <a:latin typeface="宋体" pitchFamily="2" charset="-122"/>
                <a:ea typeface="宋体" pitchFamily="2" charset="-122"/>
              </a:rPr>
              <a:t>1</a:t>
            </a:r>
            <a:endParaRPr lang="zh-CN" altLang="en-US" sz="2000" baseline="-25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800600" y="4933890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6.28</a:t>
            </a:r>
            <a:endParaRPr lang="zh-CN" altLang="en-US" sz="2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3" name="椭圆 62"/>
          <p:cNvSpPr/>
          <p:nvPr/>
        </p:nvSpPr>
        <p:spPr bwMode="auto">
          <a:xfrm>
            <a:off x="7772400" y="4324290"/>
            <a:ext cx="609600" cy="609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n</a:t>
            </a:r>
            <a:r>
              <a:rPr kumimoji="0" lang="en-US" altLang="zh-CN" sz="20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4</a:t>
            </a:r>
            <a:endParaRPr kumimoji="0" lang="zh-CN" altLang="en-US" sz="20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696200" y="4933890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r</a:t>
            </a:r>
            <a:endParaRPr lang="zh-CN" altLang="en-US" sz="2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5" name="椭圆 64"/>
          <p:cNvSpPr/>
          <p:nvPr/>
        </p:nvSpPr>
        <p:spPr bwMode="auto">
          <a:xfrm>
            <a:off x="6172200" y="4324290"/>
            <a:ext cx="609600" cy="609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n</a:t>
            </a:r>
            <a:r>
              <a:rPr kumimoji="0" lang="en-US" altLang="zh-CN" sz="20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3</a:t>
            </a:r>
            <a:endParaRPr kumimoji="0" lang="zh-CN" altLang="en-US" sz="20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096000" y="4933890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R</a:t>
            </a:r>
            <a:endParaRPr lang="zh-CN" altLang="en-US" sz="2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7" name="椭圆 66"/>
          <p:cNvSpPr/>
          <p:nvPr/>
        </p:nvSpPr>
        <p:spPr bwMode="auto">
          <a:xfrm>
            <a:off x="6705600" y="3348930"/>
            <a:ext cx="609600" cy="609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n</a:t>
            </a:r>
            <a:r>
              <a:rPr kumimoji="0" lang="en-US" altLang="zh-CN" sz="20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5</a:t>
            </a:r>
            <a:endParaRPr kumimoji="0" lang="zh-CN" altLang="en-US" sz="20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68" name="直接连接符 67"/>
          <p:cNvCxnSpPr>
            <a:stCxn id="67" idx="4"/>
            <a:endCxn id="65" idx="0"/>
          </p:cNvCxnSpPr>
          <p:nvPr/>
        </p:nvCxnSpPr>
        <p:spPr bwMode="auto">
          <a:xfrm flipH="1">
            <a:off x="6477000" y="3958530"/>
            <a:ext cx="533400" cy="36576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9" name="直接连接符 68"/>
          <p:cNvCxnSpPr>
            <a:stCxn id="67" idx="4"/>
            <a:endCxn id="63" idx="0"/>
          </p:cNvCxnSpPr>
          <p:nvPr/>
        </p:nvCxnSpPr>
        <p:spPr bwMode="auto">
          <a:xfrm>
            <a:off x="7010400" y="3958530"/>
            <a:ext cx="1066800" cy="36576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0" name="TextBox 69"/>
          <p:cNvSpPr txBox="1"/>
          <p:nvPr/>
        </p:nvSpPr>
        <p:spPr>
          <a:xfrm>
            <a:off x="7315200" y="340602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aseline="-25000" dirty="0" smtClean="0">
                <a:latin typeface="宋体" pitchFamily="2" charset="-122"/>
                <a:ea typeface="宋体" pitchFamily="2" charset="-122"/>
              </a:rPr>
              <a:t>2</a:t>
            </a:r>
            <a:endParaRPr lang="zh-CN" altLang="en-US" sz="2000" baseline="-25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6629400" y="3939420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+</a:t>
            </a:r>
            <a:endParaRPr lang="zh-CN" altLang="en-US" sz="2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8" name="椭圆 27"/>
          <p:cNvSpPr/>
          <p:nvPr/>
        </p:nvSpPr>
        <p:spPr bwMode="auto">
          <a:xfrm>
            <a:off x="5867400" y="2362200"/>
            <a:ext cx="609600" cy="609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n</a:t>
            </a:r>
            <a:r>
              <a:rPr kumimoji="0" lang="en-US" altLang="zh-CN" sz="20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6</a:t>
            </a:r>
            <a:endParaRPr kumimoji="0" lang="zh-CN" altLang="en-US" sz="20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29" name="直接连接符 28"/>
          <p:cNvCxnSpPr>
            <a:stCxn id="28" idx="4"/>
            <a:endCxn id="55" idx="0"/>
          </p:cNvCxnSpPr>
          <p:nvPr/>
        </p:nvCxnSpPr>
        <p:spPr bwMode="auto">
          <a:xfrm flipH="1">
            <a:off x="5181600" y="2971800"/>
            <a:ext cx="990600" cy="137160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直接连接符 29"/>
          <p:cNvCxnSpPr>
            <a:stCxn id="28" idx="4"/>
            <a:endCxn id="67" idx="0"/>
          </p:cNvCxnSpPr>
          <p:nvPr/>
        </p:nvCxnSpPr>
        <p:spPr bwMode="auto">
          <a:xfrm>
            <a:off x="6172200" y="2971800"/>
            <a:ext cx="838200" cy="37713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TextBox 31"/>
          <p:cNvSpPr txBox="1"/>
          <p:nvPr/>
        </p:nvSpPr>
        <p:spPr>
          <a:xfrm>
            <a:off x="5791200" y="2952690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*</a:t>
            </a:r>
            <a:endParaRPr lang="zh-CN" altLang="en-US" sz="2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477000" y="241929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A</a:t>
            </a:r>
            <a:endParaRPr lang="zh-CN" altLang="en-US" sz="2000" baseline="-25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705600" y="242316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B</a:t>
            </a:r>
            <a:endParaRPr lang="zh-CN" altLang="en-US" sz="2000" baseline="-25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715000" y="440436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aseline="-25000" dirty="0" smtClean="0">
                <a:latin typeface="宋体" pitchFamily="2" charset="-122"/>
                <a:ea typeface="宋体" pitchFamily="2" charset="-122"/>
              </a:rPr>
              <a:t>3</a:t>
            </a:r>
            <a:endParaRPr lang="zh-CN" altLang="en-US" sz="2000" baseline="-25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543800" y="341376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aseline="-25000" dirty="0" smtClean="0">
                <a:latin typeface="宋体" pitchFamily="2" charset="-122"/>
                <a:ea typeface="宋体" pitchFamily="2" charset="-122"/>
              </a:rPr>
              <a:t>4</a:t>
            </a:r>
            <a:endParaRPr lang="zh-CN" altLang="en-US" sz="2000" baseline="-25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934200" y="241929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aseline="-25000" dirty="0" smtClean="0">
                <a:latin typeface="宋体" pitchFamily="2" charset="-122"/>
                <a:ea typeface="宋体" pitchFamily="2" charset="-122"/>
              </a:rPr>
              <a:t>5</a:t>
            </a:r>
            <a:endParaRPr lang="zh-CN" altLang="en-US" sz="2000" baseline="-25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6" name="Text Box 3"/>
          <p:cNvSpPr txBox="1">
            <a:spLocks noChangeArrowheads="1"/>
          </p:cNvSpPr>
          <p:nvPr/>
        </p:nvSpPr>
        <p:spPr bwMode="auto">
          <a:xfrm>
            <a:off x="419100" y="1388140"/>
            <a:ext cx="2209800" cy="412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5000"/>
              </a:lnSpc>
              <a:spcBef>
                <a:spcPct val="30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⑴ 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0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=3.14 </a:t>
            </a:r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  <a:p>
            <a:pPr algn="l">
              <a:lnSpc>
                <a:spcPct val="105000"/>
              </a:lnSpc>
              <a:spcBef>
                <a:spcPct val="30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⑵ 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=2 *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0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</a:t>
            </a:r>
          </a:p>
          <a:p>
            <a:pPr algn="l">
              <a:lnSpc>
                <a:spcPct val="105000"/>
              </a:lnSpc>
              <a:spcBef>
                <a:spcPct val="30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⑶ 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2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=R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＋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r </a:t>
            </a:r>
          </a:p>
          <a:p>
            <a:pPr algn="l">
              <a:lnSpc>
                <a:spcPct val="105000"/>
              </a:lnSpc>
              <a:spcBef>
                <a:spcPct val="30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⑷ A 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=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*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2</a:t>
            </a:r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  <a:p>
            <a:pPr algn="l">
              <a:lnSpc>
                <a:spcPct val="105000"/>
              </a:lnSpc>
              <a:spcBef>
                <a:spcPct val="30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⑸ 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B 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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=A</a:t>
            </a:r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  <a:p>
            <a:pPr algn="l">
              <a:lnSpc>
                <a:spcPct val="105000"/>
              </a:lnSpc>
              <a:spcBef>
                <a:spcPct val="30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⑹ 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3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=2 *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0</a:t>
            </a:r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  <a:p>
            <a:pPr algn="l">
              <a:lnSpc>
                <a:spcPct val="105000"/>
              </a:lnSpc>
              <a:spcBef>
                <a:spcPct val="30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⑺ 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4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=R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＋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r </a:t>
            </a:r>
          </a:p>
          <a:p>
            <a:pPr algn="l">
              <a:lnSpc>
                <a:spcPct val="105000"/>
              </a:lnSpc>
              <a:spcBef>
                <a:spcPct val="30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⑻ 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5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=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3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*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4</a:t>
            </a:r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  <a:p>
            <a:pPr algn="l">
              <a:lnSpc>
                <a:spcPct val="105000"/>
              </a:lnSpc>
              <a:spcBef>
                <a:spcPct val="30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⑼ 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6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=R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－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r </a:t>
            </a:r>
          </a:p>
          <a:p>
            <a:pPr algn="l">
              <a:lnSpc>
                <a:spcPct val="105000"/>
              </a:lnSpc>
              <a:spcBef>
                <a:spcPct val="30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⑽ B 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=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5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*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6</a:t>
            </a:r>
          </a:p>
        </p:txBody>
      </p:sp>
      <p:sp>
        <p:nvSpPr>
          <p:cNvPr id="37" name="椭圆 36"/>
          <p:cNvSpPr/>
          <p:nvPr/>
        </p:nvSpPr>
        <p:spPr bwMode="auto">
          <a:xfrm>
            <a:off x="7924800" y="3352800"/>
            <a:ext cx="609600" cy="609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n</a:t>
            </a:r>
            <a:r>
              <a:rPr kumimoji="0" lang="en-US" altLang="zh-CN" sz="20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7</a:t>
            </a:r>
            <a:endParaRPr kumimoji="0" lang="zh-CN" altLang="en-US" sz="20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38" name="直接连接符 37"/>
          <p:cNvCxnSpPr>
            <a:stCxn id="37" idx="4"/>
            <a:endCxn id="65" idx="0"/>
          </p:cNvCxnSpPr>
          <p:nvPr/>
        </p:nvCxnSpPr>
        <p:spPr bwMode="auto">
          <a:xfrm flipH="1">
            <a:off x="6477000" y="3962400"/>
            <a:ext cx="1752600" cy="36189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" name="TextBox 38"/>
          <p:cNvSpPr txBox="1"/>
          <p:nvPr/>
        </p:nvSpPr>
        <p:spPr>
          <a:xfrm>
            <a:off x="8534400" y="340989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aseline="-25000" dirty="0" smtClean="0">
                <a:latin typeface="宋体" pitchFamily="2" charset="-122"/>
                <a:ea typeface="宋体" pitchFamily="2" charset="-122"/>
              </a:rPr>
              <a:t>6</a:t>
            </a:r>
            <a:endParaRPr lang="zh-CN" altLang="en-US" sz="2000" baseline="-25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543800" y="3943290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-</a:t>
            </a:r>
            <a:endParaRPr lang="zh-CN" altLang="en-US" sz="2000" dirty="0"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42" name="直接连接符 41"/>
          <p:cNvCxnSpPr/>
          <p:nvPr/>
        </p:nvCxnSpPr>
        <p:spPr bwMode="auto">
          <a:xfrm flipH="1">
            <a:off x="8077200" y="3962400"/>
            <a:ext cx="152400" cy="38100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" name="椭圆 40"/>
          <p:cNvSpPr/>
          <p:nvPr/>
        </p:nvSpPr>
        <p:spPr bwMode="auto">
          <a:xfrm>
            <a:off x="6477000" y="1219200"/>
            <a:ext cx="609600" cy="609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n</a:t>
            </a:r>
            <a:r>
              <a:rPr kumimoji="0" lang="en-US" altLang="zh-CN" sz="20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8</a:t>
            </a:r>
            <a:endParaRPr kumimoji="0" lang="zh-CN" altLang="en-US" sz="20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43" name="直接连接符 42"/>
          <p:cNvCxnSpPr>
            <a:stCxn id="41" idx="4"/>
            <a:endCxn id="28" idx="0"/>
          </p:cNvCxnSpPr>
          <p:nvPr/>
        </p:nvCxnSpPr>
        <p:spPr bwMode="auto">
          <a:xfrm flipH="1">
            <a:off x="6172200" y="1828800"/>
            <a:ext cx="609600" cy="53340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直接连接符 43"/>
          <p:cNvCxnSpPr>
            <a:stCxn id="41" idx="4"/>
            <a:endCxn id="37" idx="0"/>
          </p:cNvCxnSpPr>
          <p:nvPr/>
        </p:nvCxnSpPr>
        <p:spPr bwMode="auto">
          <a:xfrm>
            <a:off x="6781800" y="1828800"/>
            <a:ext cx="1447800" cy="152400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" name="TextBox 44"/>
          <p:cNvSpPr txBox="1"/>
          <p:nvPr/>
        </p:nvSpPr>
        <p:spPr>
          <a:xfrm>
            <a:off x="6324600" y="1809690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*</a:t>
            </a:r>
            <a:endParaRPr lang="zh-CN" altLang="en-US" sz="2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086600" y="127629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B</a:t>
            </a:r>
            <a:endParaRPr lang="zh-CN" altLang="en-US" sz="2000" baseline="-25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3" name="Text Box 1050"/>
          <p:cNvSpPr txBox="1">
            <a:spLocks noChangeArrowheads="1"/>
          </p:cNvSpPr>
          <p:nvPr/>
        </p:nvSpPr>
        <p:spPr bwMode="auto">
          <a:xfrm>
            <a:off x="381000" y="788313"/>
            <a:ext cx="49530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2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第一步：构造四</a:t>
            </a:r>
            <a:r>
              <a:rPr lang="zh-CN" altLang="en-US" sz="2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元式</a:t>
            </a:r>
          </a:p>
        </p:txBody>
      </p:sp>
      <p:sp>
        <p:nvSpPr>
          <p:cNvPr id="47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629400" y="6477000"/>
            <a:ext cx="2133600" cy="244475"/>
          </a:xfrm>
        </p:spPr>
        <p:txBody>
          <a:bodyPr/>
          <a:lstStyle/>
          <a:p>
            <a:fld id="{EB774D79-D6C1-4F7A-9771-2ED1C8DE996C}" type="slidenum">
              <a:rPr lang="en-US" altLang="zh-CN" smtClean="0"/>
              <a:pPr/>
              <a:t>43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53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7" dur="2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9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33" grpId="0"/>
      <p:bldP spid="41" grpId="0" animBg="1"/>
      <p:bldP spid="45" grpId="0"/>
      <p:bldP spid="46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74D79-D6C1-4F7A-9771-2ED1C8DE996C}" type="slidenum">
              <a:rPr lang="en-US" altLang="zh-CN" smtClean="0"/>
              <a:pPr/>
              <a:t>44</a:t>
            </a:fld>
            <a:endParaRPr lang="en-US" altLang="zh-CN"/>
          </a:p>
        </p:txBody>
      </p:sp>
      <p:sp>
        <p:nvSpPr>
          <p:cNvPr id="5" name="Text Box 1050"/>
          <p:cNvSpPr txBox="1">
            <a:spLocks noChangeArrowheads="1"/>
          </p:cNvSpPr>
          <p:nvPr/>
        </p:nvSpPr>
        <p:spPr bwMode="auto">
          <a:xfrm>
            <a:off x="479425" y="457200"/>
            <a:ext cx="49530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第二步：重写四元式</a:t>
            </a:r>
          </a:p>
        </p:txBody>
      </p:sp>
      <p:sp>
        <p:nvSpPr>
          <p:cNvPr id="6" name="Text Box 1072"/>
          <p:cNvSpPr txBox="1">
            <a:spLocks noChangeArrowheads="1"/>
          </p:cNvSpPr>
          <p:nvPr/>
        </p:nvSpPr>
        <p:spPr bwMode="auto">
          <a:xfrm>
            <a:off x="319087" y="911959"/>
            <a:ext cx="8207375" cy="6555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kumimoji="0" lang="zh-CN" altLang="en-US" sz="20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（</a:t>
            </a:r>
            <a:r>
              <a:rPr kumimoji="0" lang="en-US" altLang="zh-CN" sz="20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1</a:t>
            </a:r>
            <a:r>
              <a:rPr kumimoji="0" lang="zh-CN" altLang="en-US" sz="2000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）从左至右写</a:t>
            </a:r>
            <a:r>
              <a:rPr kumimoji="0" lang="zh-CN" altLang="en-US" sz="20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右部有标记的叶结点的四元式；</a:t>
            </a:r>
          </a:p>
          <a:p>
            <a:pPr algn="l" eaLnBrk="1" hangingPunct="1">
              <a:lnSpc>
                <a:spcPct val="150000"/>
              </a:lnSpc>
            </a:pPr>
            <a:r>
              <a:rPr kumimoji="0" lang="zh-CN" altLang="en-US" sz="20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（</a:t>
            </a:r>
            <a:r>
              <a:rPr kumimoji="0" lang="en-US" altLang="zh-CN" sz="20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2</a:t>
            </a:r>
            <a:r>
              <a:rPr kumimoji="0" lang="zh-CN" altLang="en-US" sz="2000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）写内结点的四元式：当</a:t>
            </a:r>
            <a:r>
              <a:rPr kumimoji="0" lang="zh-CN" altLang="en-US" sz="20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某结点的所有孩子结点的四元式已处理后，可写此结点的四元式</a:t>
            </a:r>
            <a:r>
              <a:rPr kumimoji="0" lang="zh-CN" altLang="en-US" sz="2000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。        </a:t>
            </a:r>
            <a:endParaRPr kumimoji="0" lang="en-US" altLang="zh-CN" sz="2000" b="1" dirty="0" smtClean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algn="l" eaLnBrk="1" hangingPunct="1">
              <a:lnSpc>
                <a:spcPct val="150000"/>
              </a:lnSpc>
            </a:pPr>
            <a:r>
              <a:rPr kumimoji="0" lang="en-US" altLang="zh-CN" sz="20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kumimoji="0" lang="en-US" altLang="zh-CN" sz="2000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</a:t>
            </a:r>
            <a:r>
              <a:rPr kumimoji="0" lang="zh-CN" altLang="en-US" sz="2000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（</a:t>
            </a:r>
            <a:r>
              <a:rPr kumimoji="0" lang="en-US" altLang="zh-CN" sz="2000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0" lang="zh-CN" altLang="en-US" sz="2000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）当</a:t>
            </a:r>
            <a:r>
              <a:rPr kumimoji="0" lang="zh-CN" altLang="en-US" sz="20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某内结点的</a:t>
            </a:r>
            <a:r>
              <a:rPr kumimoji="0" lang="zh-CN" altLang="en-US" sz="2000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右部有标记，每</a:t>
            </a:r>
            <a:r>
              <a:rPr kumimoji="0" lang="zh-CN" altLang="en-US" sz="20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一个内节点对应生成一个四元式</a:t>
            </a:r>
            <a:r>
              <a:rPr kumimoji="0" lang="zh-CN" altLang="en-US" sz="2000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。如果有多个右标记，从第二个开始生成赋值四元式</a:t>
            </a:r>
            <a:endParaRPr kumimoji="0" lang="en-US" altLang="zh-CN" sz="20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algn="l" eaLnBrk="1" hangingPunct="1">
              <a:lnSpc>
                <a:spcPct val="150000"/>
              </a:lnSpc>
            </a:pPr>
            <a:r>
              <a:rPr kumimoji="0" lang="zh-CN" altLang="en-US" sz="2000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（</a:t>
            </a:r>
            <a:r>
              <a:rPr kumimoji="0" lang="en-US" altLang="zh-CN" sz="2000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II</a:t>
            </a:r>
            <a:r>
              <a:rPr kumimoji="0" lang="zh-CN" altLang="en-US" sz="2000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）</a:t>
            </a:r>
            <a:r>
              <a:rPr kumimoji="0" lang="zh-CN" altLang="en-US" sz="20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当某内结点的</a:t>
            </a:r>
            <a:r>
              <a:rPr kumimoji="0" lang="zh-CN" altLang="en-US" sz="2000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右部没有</a:t>
            </a:r>
            <a:r>
              <a:rPr kumimoji="0" lang="zh-CN" altLang="en-US" sz="20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标记</a:t>
            </a:r>
            <a:r>
              <a:rPr kumimoji="0" lang="zh-CN" altLang="en-US" sz="2000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，</a:t>
            </a:r>
            <a:endParaRPr kumimoji="0" lang="en-US" altLang="zh-CN" sz="20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lvl="1" algn="l" eaLnBrk="1" hangingPunct="1">
              <a:lnSpc>
                <a:spcPct val="150000"/>
              </a:lnSpc>
            </a:pPr>
            <a:r>
              <a:rPr kumimoji="0" lang="zh-CN" altLang="en-US" sz="2000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（</a:t>
            </a:r>
            <a:r>
              <a:rPr kumimoji="0" lang="en-US" altLang="zh-CN" sz="2000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a</a:t>
            </a:r>
            <a:r>
              <a:rPr kumimoji="0" lang="zh-CN" altLang="en-US" sz="2000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）</a:t>
            </a:r>
            <a:r>
              <a:rPr kumimoji="0" lang="zh-CN" altLang="en-US" sz="20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当某内结点的右部没有标记且没有父结点时，表明该结点原对应的变量，已被赋给一个新的值，且该节点的值作为中间结果，后面也没使用，所以该节点不产生四元</a:t>
            </a:r>
            <a:r>
              <a:rPr kumimoji="0" lang="zh-CN" altLang="en-US" sz="2000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式。 </a:t>
            </a:r>
            <a:endParaRPr kumimoji="0" lang="en-US" altLang="zh-CN" sz="2000" b="1" dirty="0" smtClean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lvl="1" algn="l" eaLnBrk="1" hangingPunct="1">
              <a:lnSpc>
                <a:spcPct val="150000"/>
              </a:lnSpc>
            </a:pPr>
            <a:r>
              <a:rPr kumimoji="0" lang="zh-CN" altLang="en-US" sz="2000" b="1" dirty="0" smtClean="0">
                <a:latin typeface="宋体" pitchFamily="2" charset="-122"/>
                <a:ea typeface="宋体" pitchFamily="2" charset="-122"/>
              </a:rPr>
              <a:t>（</a:t>
            </a:r>
            <a:r>
              <a:rPr kumimoji="0" lang="en-US" altLang="zh-CN" sz="2000" b="1" dirty="0" smtClean="0">
                <a:latin typeface="宋体" pitchFamily="2" charset="-122"/>
                <a:ea typeface="宋体" pitchFamily="2" charset="-122"/>
              </a:rPr>
              <a:t>b</a:t>
            </a:r>
            <a:r>
              <a:rPr kumimoji="0" lang="zh-CN" altLang="en-US" sz="2000" b="1" dirty="0" smtClean="0">
                <a:latin typeface="宋体" pitchFamily="2" charset="-122"/>
                <a:ea typeface="宋体" pitchFamily="2" charset="-122"/>
              </a:rPr>
              <a:t>）</a:t>
            </a:r>
            <a:r>
              <a:rPr kumimoji="0" lang="zh-CN" altLang="en-US" sz="2000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当</a:t>
            </a:r>
            <a:r>
              <a:rPr kumimoji="0" lang="zh-CN" altLang="en-US" sz="20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某内结点没有右部标记但有父结点时，生成一个中间临时变量存放结点的值。</a:t>
            </a:r>
          </a:p>
          <a:p>
            <a:pPr algn="l" eaLnBrk="1" hangingPunct="1">
              <a:lnSpc>
                <a:spcPct val="150000"/>
              </a:lnSpc>
            </a:pPr>
            <a:endParaRPr kumimoji="0" lang="zh-CN" altLang="en-US" sz="20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algn="l" eaLnBrk="1" hangingPunct="1">
              <a:lnSpc>
                <a:spcPct val="150000"/>
              </a:lnSpc>
            </a:pPr>
            <a:endParaRPr kumimoji="0" lang="zh-CN" altLang="en-US" sz="20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algn="l" eaLnBrk="1" hangingPunct="1">
              <a:lnSpc>
                <a:spcPct val="150000"/>
              </a:lnSpc>
            </a:pPr>
            <a:endParaRPr kumimoji="0" lang="en-US" altLang="zh-CN" sz="20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1050"/>
          <p:cNvSpPr txBox="1">
            <a:spLocks noChangeArrowheads="1"/>
          </p:cNvSpPr>
          <p:nvPr/>
        </p:nvSpPr>
        <p:spPr bwMode="auto">
          <a:xfrm>
            <a:off x="381000" y="457200"/>
            <a:ext cx="4953000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第二步</a:t>
            </a:r>
            <a:r>
              <a:rPr lang="zh-CN" altLang="en-US" sz="22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：按构造顺序重写</a:t>
            </a:r>
            <a:r>
              <a:rPr lang="zh-CN" altLang="en-US" sz="2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四元</a:t>
            </a:r>
            <a:r>
              <a:rPr lang="zh-CN" altLang="en-US" sz="22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式，</a:t>
            </a:r>
            <a:endParaRPr lang="zh-CN" altLang="en-US" sz="2200" b="1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" name="Text Box 1069"/>
          <p:cNvSpPr txBox="1">
            <a:spLocks noChangeArrowheads="1"/>
          </p:cNvSpPr>
          <p:nvPr/>
        </p:nvSpPr>
        <p:spPr bwMode="auto">
          <a:xfrm>
            <a:off x="6477000" y="1371600"/>
            <a:ext cx="2286000" cy="3957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  <a:spcBef>
                <a:spcPct val="35000"/>
              </a:spcBef>
            </a:pPr>
            <a:r>
              <a:rPr lang="en-US" altLang="zh-CN" sz="2000" b="1" dirty="0">
                <a:latin typeface="Times New Roman" pitchFamily="18" charset="0"/>
              </a:rPr>
              <a:t>⑴ T</a:t>
            </a:r>
            <a:r>
              <a:rPr lang="en-US" altLang="zh-CN" sz="2000" b="1" baseline="-10000" dirty="0">
                <a:latin typeface="Times New Roman" pitchFamily="18" charset="0"/>
              </a:rPr>
              <a:t>0</a:t>
            </a:r>
            <a:r>
              <a:rPr lang="en-US" altLang="zh-CN" sz="2000" b="1" dirty="0">
                <a:latin typeface="Times New Roman" pitchFamily="18" charset="0"/>
              </a:rPr>
              <a:t> </a:t>
            </a:r>
            <a:r>
              <a:rPr lang="en-US" altLang="zh-CN" sz="2000" b="1" dirty="0">
                <a:latin typeface="Times New Roman" pitchFamily="18" charset="0"/>
                <a:sym typeface="Symbol" pitchFamily="18" charset="2"/>
              </a:rPr>
              <a:t>=3.14 </a:t>
            </a:r>
            <a:endParaRPr lang="en-US" altLang="zh-CN" sz="2000" b="1" dirty="0">
              <a:latin typeface="Times New Roman" pitchFamily="18" charset="0"/>
            </a:endParaRPr>
          </a:p>
          <a:p>
            <a:pPr algn="l">
              <a:lnSpc>
                <a:spcPct val="110000"/>
              </a:lnSpc>
              <a:spcBef>
                <a:spcPct val="35000"/>
              </a:spcBef>
            </a:pPr>
            <a:r>
              <a:rPr lang="en-US" altLang="zh-CN" sz="2000" b="1" dirty="0">
                <a:latin typeface="Times New Roman" pitchFamily="18" charset="0"/>
              </a:rPr>
              <a:t>⑵ T</a:t>
            </a:r>
            <a:r>
              <a:rPr lang="en-US" altLang="zh-CN" sz="2000" b="1" baseline="-10000" dirty="0">
                <a:latin typeface="Times New Roman" pitchFamily="18" charset="0"/>
              </a:rPr>
              <a:t>1</a:t>
            </a:r>
            <a:r>
              <a:rPr lang="en-US" altLang="zh-CN" sz="2000" b="1" dirty="0">
                <a:latin typeface="Times New Roman" pitchFamily="18" charset="0"/>
              </a:rPr>
              <a:t> </a:t>
            </a:r>
            <a:r>
              <a:rPr lang="en-US" altLang="zh-CN" sz="2000" b="1" dirty="0">
                <a:latin typeface="Times New Roman" pitchFamily="18" charset="0"/>
                <a:sym typeface="Symbol" pitchFamily="18" charset="2"/>
              </a:rPr>
              <a:t>= 6.28</a:t>
            </a:r>
            <a:endParaRPr lang="en-US" altLang="zh-CN" sz="2000" b="1" dirty="0">
              <a:latin typeface="Times New Roman" pitchFamily="18" charset="0"/>
            </a:endParaRPr>
          </a:p>
          <a:p>
            <a:pPr algn="l">
              <a:lnSpc>
                <a:spcPct val="110000"/>
              </a:lnSpc>
              <a:spcBef>
                <a:spcPct val="35000"/>
              </a:spcBef>
            </a:pPr>
            <a:r>
              <a:rPr lang="en-US" altLang="zh-CN" sz="2000" b="1" dirty="0">
                <a:latin typeface="Times New Roman" pitchFamily="18" charset="0"/>
              </a:rPr>
              <a:t>⑶ T</a:t>
            </a:r>
            <a:r>
              <a:rPr lang="en-US" altLang="zh-CN" sz="2000" b="1" baseline="-10000" dirty="0">
                <a:latin typeface="Times New Roman" pitchFamily="18" charset="0"/>
              </a:rPr>
              <a:t>3</a:t>
            </a:r>
            <a:r>
              <a:rPr lang="en-US" altLang="zh-CN" sz="2000" b="1" dirty="0">
                <a:latin typeface="Times New Roman" pitchFamily="18" charset="0"/>
              </a:rPr>
              <a:t> </a:t>
            </a:r>
            <a:r>
              <a:rPr lang="en-US" altLang="zh-CN" sz="2000" b="1" dirty="0">
                <a:latin typeface="Times New Roman" pitchFamily="18" charset="0"/>
                <a:sym typeface="Symbol" pitchFamily="18" charset="2"/>
              </a:rPr>
              <a:t>= 6.28</a:t>
            </a:r>
            <a:endParaRPr lang="en-US" altLang="zh-CN" sz="2000" b="1" dirty="0">
              <a:latin typeface="Times New Roman" pitchFamily="18" charset="0"/>
            </a:endParaRPr>
          </a:p>
          <a:p>
            <a:pPr algn="l">
              <a:lnSpc>
                <a:spcPct val="110000"/>
              </a:lnSpc>
              <a:spcBef>
                <a:spcPct val="35000"/>
              </a:spcBef>
            </a:pPr>
            <a:r>
              <a:rPr lang="en-US" altLang="zh-CN" sz="2000" b="1" dirty="0">
                <a:latin typeface="Times New Roman" pitchFamily="18" charset="0"/>
              </a:rPr>
              <a:t>⑷ T</a:t>
            </a:r>
            <a:r>
              <a:rPr lang="en-US" altLang="zh-CN" sz="2000" b="1" baseline="-10000" dirty="0">
                <a:latin typeface="Times New Roman" pitchFamily="18" charset="0"/>
              </a:rPr>
              <a:t>2</a:t>
            </a:r>
            <a:r>
              <a:rPr lang="en-US" altLang="zh-CN" sz="2000" b="1" dirty="0">
                <a:latin typeface="Times New Roman" pitchFamily="18" charset="0"/>
              </a:rPr>
              <a:t> </a:t>
            </a:r>
            <a:r>
              <a:rPr lang="en-US" altLang="zh-CN" sz="2000" b="1" dirty="0">
                <a:latin typeface="Times New Roman" pitchFamily="18" charset="0"/>
                <a:sym typeface="Symbol" pitchFamily="18" charset="2"/>
              </a:rPr>
              <a:t>=R</a:t>
            </a:r>
            <a:r>
              <a:rPr lang="zh-CN" altLang="en-US" sz="2000" b="1" dirty="0">
                <a:latin typeface="Times New Roman" pitchFamily="18" charset="0"/>
                <a:sym typeface="Symbol" pitchFamily="18" charset="2"/>
              </a:rPr>
              <a:t>＋</a:t>
            </a:r>
            <a:r>
              <a:rPr lang="en-US" altLang="zh-CN" sz="2000" b="1" dirty="0">
                <a:latin typeface="Times New Roman" pitchFamily="18" charset="0"/>
              </a:rPr>
              <a:t>r</a:t>
            </a:r>
          </a:p>
          <a:p>
            <a:pPr algn="l">
              <a:lnSpc>
                <a:spcPct val="110000"/>
              </a:lnSpc>
              <a:spcBef>
                <a:spcPct val="35000"/>
              </a:spcBef>
            </a:pPr>
            <a:r>
              <a:rPr lang="en-US" altLang="zh-CN" sz="2000" b="1" dirty="0">
                <a:latin typeface="Times New Roman" pitchFamily="18" charset="0"/>
              </a:rPr>
              <a:t>⑸ T</a:t>
            </a:r>
            <a:r>
              <a:rPr lang="en-US" altLang="zh-CN" sz="2000" b="1" baseline="-10000" dirty="0">
                <a:latin typeface="Times New Roman" pitchFamily="18" charset="0"/>
              </a:rPr>
              <a:t>4</a:t>
            </a:r>
            <a:r>
              <a:rPr lang="en-US" altLang="zh-CN" sz="2000" b="1" dirty="0">
                <a:latin typeface="Times New Roman" pitchFamily="18" charset="0"/>
              </a:rPr>
              <a:t> </a:t>
            </a:r>
            <a:r>
              <a:rPr lang="en-US" altLang="zh-CN" sz="2000" b="1" dirty="0">
                <a:latin typeface="Times New Roman" pitchFamily="18" charset="0"/>
                <a:sym typeface="Symbol" pitchFamily="18" charset="2"/>
              </a:rPr>
              <a:t>= </a:t>
            </a:r>
            <a:r>
              <a:rPr lang="en-US" altLang="zh-CN" sz="2000" b="1" dirty="0">
                <a:latin typeface="Times New Roman" pitchFamily="18" charset="0"/>
              </a:rPr>
              <a:t>T</a:t>
            </a:r>
            <a:r>
              <a:rPr lang="en-US" altLang="zh-CN" sz="2000" b="1" baseline="-10000" dirty="0">
                <a:latin typeface="Times New Roman" pitchFamily="18" charset="0"/>
              </a:rPr>
              <a:t>2</a:t>
            </a:r>
            <a:r>
              <a:rPr lang="en-US" altLang="zh-CN" sz="2000" b="1" dirty="0">
                <a:latin typeface="Times New Roman" pitchFamily="18" charset="0"/>
              </a:rPr>
              <a:t> </a:t>
            </a:r>
          </a:p>
          <a:p>
            <a:pPr algn="l">
              <a:lnSpc>
                <a:spcPct val="110000"/>
              </a:lnSpc>
              <a:spcBef>
                <a:spcPct val="35000"/>
              </a:spcBef>
            </a:pPr>
            <a:r>
              <a:rPr lang="en-US" altLang="zh-CN" sz="2000" b="1" dirty="0">
                <a:latin typeface="Times New Roman" pitchFamily="18" charset="0"/>
              </a:rPr>
              <a:t>⑹ A </a:t>
            </a:r>
            <a:r>
              <a:rPr lang="en-US" altLang="zh-CN" sz="2000" b="1" dirty="0">
                <a:latin typeface="Times New Roman" pitchFamily="18" charset="0"/>
                <a:sym typeface="Symbol" pitchFamily="18" charset="2"/>
              </a:rPr>
              <a:t>= 6.28 * </a:t>
            </a:r>
            <a:r>
              <a:rPr lang="en-US" altLang="zh-CN" sz="2000" b="1" dirty="0">
                <a:latin typeface="Times New Roman" pitchFamily="18" charset="0"/>
              </a:rPr>
              <a:t>T</a:t>
            </a:r>
            <a:r>
              <a:rPr lang="en-US" altLang="zh-CN" sz="2000" b="1" baseline="-10000" dirty="0">
                <a:latin typeface="Times New Roman" pitchFamily="18" charset="0"/>
              </a:rPr>
              <a:t>2</a:t>
            </a:r>
            <a:endParaRPr lang="en-US" altLang="zh-CN" sz="2000" b="1" dirty="0">
              <a:latin typeface="Times New Roman" pitchFamily="18" charset="0"/>
            </a:endParaRPr>
          </a:p>
          <a:p>
            <a:pPr algn="l">
              <a:lnSpc>
                <a:spcPct val="110000"/>
              </a:lnSpc>
              <a:spcBef>
                <a:spcPct val="35000"/>
              </a:spcBef>
            </a:pPr>
            <a:r>
              <a:rPr lang="en-US" altLang="zh-CN" sz="2000" b="1" dirty="0">
                <a:latin typeface="Times New Roman" pitchFamily="18" charset="0"/>
              </a:rPr>
              <a:t>⑺ T</a:t>
            </a:r>
            <a:r>
              <a:rPr lang="en-US" altLang="zh-CN" sz="2000" b="1" baseline="-10000" dirty="0">
                <a:latin typeface="Times New Roman" pitchFamily="18" charset="0"/>
              </a:rPr>
              <a:t>5</a:t>
            </a:r>
            <a:r>
              <a:rPr lang="en-US" altLang="zh-CN" sz="2000" b="1" dirty="0">
                <a:latin typeface="Times New Roman" pitchFamily="18" charset="0"/>
              </a:rPr>
              <a:t> </a:t>
            </a:r>
            <a:r>
              <a:rPr lang="en-US" altLang="zh-CN" sz="2000" b="1" dirty="0">
                <a:latin typeface="Times New Roman" pitchFamily="18" charset="0"/>
                <a:sym typeface="Symbol" pitchFamily="18" charset="2"/>
              </a:rPr>
              <a:t>=A</a:t>
            </a:r>
            <a:endParaRPr lang="en-US" altLang="zh-CN" sz="2000" b="1" dirty="0">
              <a:latin typeface="Times New Roman" pitchFamily="18" charset="0"/>
            </a:endParaRPr>
          </a:p>
          <a:p>
            <a:pPr algn="l">
              <a:lnSpc>
                <a:spcPct val="110000"/>
              </a:lnSpc>
              <a:spcBef>
                <a:spcPct val="35000"/>
              </a:spcBef>
            </a:pPr>
            <a:r>
              <a:rPr lang="en-US" altLang="zh-CN" sz="2000" b="1" dirty="0">
                <a:latin typeface="Times New Roman" pitchFamily="18" charset="0"/>
              </a:rPr>
              <a:t>⑻ T</a:t>
            </a:r>
            <a:r>
              <a:rPr lang="en-US" altLang="zh-CN" sz="2000" b="1" baseline="-10000" dirty="0">
                <a:latin typeface="Times New Roman" pitchFamily="18" charset="0"/>
              </a:rPr>
              <a:t>6</a:t>
            </a:r>
            <a:r>
              <a:rPr lang="en-US" altLang="zh-CN" sz="2000" b="1" dirty="0">
                <a:latin typeface="Times New Roman" pitchFamily="18" charset="0"/>
              </a:rPr>
              <a:t> </a:t>
            </a:r>
            <a:r>
              <a:rPr lang="en-US" altLang="zh-CN" sz="2000" b="1" dirty="0">
                <a:latin typeface="Times New Roman" pitchFamily="18" charset="0"/>
                <a:sym typeface="Symbol" pitchFamily="18" charset="2"/>
              </a:rPr>
              <a:t>=R</a:t>
            </a:r>
            <a:r>
              <a:rPr lang="zh-CN" altLang="en-US" sz="2000" b="1" dirty="0">
                <a:latin typeface="Times New Roman" pitchFamily="18" charset="0"/>
                <a:sym typeface="Symbol" pitchFamily="18" charset="2"/>
              </a:rPr>
              <a:t>－</a:t>
            </a:r>
            <a:r>
              <a:rPr lang="en-US" altLang="zh-CN" sz="2000" b="1" dirty="0">
                <a:latin typeface="Times New Roman" pitchFamily="18" charset="0"/>
              </a:rPr>
              <a:t>r </a:t>
            </a:r>
          </a:p>
          <a:p>
            <a:pPr algn="l">
              <a:lnSpc>
                <a:spcPct val="110000"/>
              </a:lnSpc>
              <a:spcBef>
                <a:spcPct val="35000"/>
              </a:spcBef>
            </a:pPr>
            <a:r>
              <a:rPr lang="en-US" altLang="zh-CN" sz="2000" b="1" dirty="0">
                <a:latin typeface="Times New Roman" pitchFamily="18" charset="0"/>
              </a:rPr>
              <a:t>⑼ B  </a:t>
            </a:r>
            <a:r>
              <a:rPr lang="en-US" altLang="zh-CN" sz="2000" b="1" dirty="0">
                <a:latin typeface="Times New Roman" pitchFamily="18" charset="0"/>
                <a:sym typeface="Symbol" pitchFamily="18" charset="2"/>
              </a:rPr>
              <a:t>=</a:t>
            </a:r>
            <a:r>
              <a:rPr lang="en-US" altLang="zh-CN" sz="2000" b="1" dirty="0">
                <a:latin typeface="Times New Roman" pitchFamily="18" charset="0"/>
              </a:rPr>
              <a:t>A </a:t>
            </a:r>
            <a:r>
              <a:rPr lang="en-US" altLang="zh-CN" sz="2000" b="1" dirty="0">
                <a:latin typeface="Times New Roman" pitchFamily="18" charset="0"/>
                <a:sym typeface="Symbol" pitchFamily="18" charset="2"/>
              </a:rPr>
              <a:t>* </a:t>
            </a:r>
            <a:r>
              <a:rPr lang="en-US" altLang="zh-CN" sz="2000" b="1" dirty="0">
                <a:latin typeface="Times New Roman" pitchFamily="18" charset="0"/>
              </a:rPr>
              <a:t>T</a:t>
            </a:r>
            <a:r>
              <a:rPr lang="en-US" altLang="zh-CN" sz="2000" b="1" baseline="-10000" dirty="0">
                <a:latin typeface="Times New Roman" pitchFamily="18" charset="0"/>
              </a:rPr>
              <a:t>6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1612" y="5486400"/>
            <a:ext cx="7703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叶子节点标识符：在基本块外被定值并在基本块内被引用的所有标识符。</a:t>
            </a:r>
            <a:endParaRPr lang="zh-CN" altLang="en-US" b="1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2400" y="5879068"/>
            <a:ext cx="891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内</a:t>
            </a:r>
            <a:r>
              <a:rPr lang="zh-CN" altLang="en-US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节点标识符的附加标识符：在基本块内被定值并在基本块后被引用的所有标识符。</a:t>
            </a:r>
            <a:endParaRPr lang="zh-CN" altLang="en-US" b="1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3" name="椭圆 12"/>
          <p:cNvSpPr/>
          <p:nvPr/>
        </p:nvSpPr>
        <p:spPr bwMode="auto">
          <a:xfrm>
            <a:off x="685800" y="4324290"/>
            <a:ext cx="609600" cy="609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n</a:t>
            </a:r>
            <a:r>
              <a:rPr kumimoji="0" lang="en-US" altLang="zh-CN" sz="20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1</a:t>
            </a:r>
            <a:endParaRPr kumimoji="0" lang="zh-CN" altLang="en-US" sz="20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09600" y="4933890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3.14</a:t>
            </a:r>
            <a:endParaRPr lang="zh-CN" altLang="en-US" sz="2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95400" y="440049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aseline="-25000" dirty="0" smtClean="0">
                <a:latin typeface="宋体" pitchFamily="2" charset="-122"/>
                <a:ea typeface="宋体" pitchFamily="2" charset="-122"/>
              </a:rPr>
              <a:t>0</a:t>
            </a:r>
            <a:endParaRPr lang="zh-CN" altLang="en-US" sz="2000" baseline="-25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6" name="椭圆 15"/>
          <p:cNvSpPr/>
          <p:nvPr/>
        </p:nvSpPr>
        <p:spPr bwMode="auto">
          <a:xfrm>
            <a:off x="1828800" y="4343400"/>
            <a:ext cx="609600" cy="609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n</a:t>
            </a:r>
            <a:r>
              <a:rPr kumimoji="0" lang="en-US" altLang="zh-CN" sz="20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2</a:t>
            </a:r>
            <a:endParaRPr kumimoji="0" lang="zh-CN" altLang="en-US" sz="20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438400" y="440049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aseline="-25000" dirty="0" smtClean="0">
                <a:latin typeface="宋体" pitchFamily="2" charset="-122"/>
                <a:ea typeface="宋体" pitchFamily="2" charset="-122"/>
              </a:rPr>
              <a:t>1</a:t>
            </a:r>
            <a:endParaRPr lang="zh-CN" altLang="en-US" sz="2000" baseline="-25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752600" y="4933890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6.28</a:t>
            </a:r>
            <a:endParaRPr lang="zh-CN" altLang="en-US" sz="2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9" name="椭圆 18"/>
          <p:cNvSpPr/>
          <p:nvPr/>
        </p:nvSpPr>
        <p:spPr bwMode="auto">
          <a:xfrm>
            <a:off x="4724400" y="4324290"/>
            <a:ext cx="609600" cy="609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n</a:t>
            </a:r>
            <a:r>
              <a:rPr kumimoji="0" lang="en-US" altLang="zh-CN" sz="20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4</a:t>
            </a:r>
            <a:endParaRPr kumimoji="0" lang="zh-CN" altLang="en-US" sz="20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648200" y="4933890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r</a:t>
            </a:r>
            <a:endParaRPr lang="zh-CN" altLang="en-US" sz="2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1" name="椭圆 20"/>
          <p:cNvSpPr/>
          <p:nvPr/>
        </p:nvSpPr>
        <p:spPr bwMode="auto">
          <a:xfrm>
            <a:off x="3124200" y="4324290"/>
            <a:ext cx="609600" cy="609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n</a:t>
            </a:r>
            <a:r>
              <a:rPr kumimoji="0" lang="en-US" altLang="zh-CN" sz="20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3</a:t>
            </a:r>
            <a:endParaRPr kumimoji="0" lang="zh-CN" altLang="en-US" sz="20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048000" y="4933890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R</a:t>
            </a:r>
            <a:endParaRPr lang="zh-CN" altLang="en-US" sz="2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3" name="椭圆 22"/>
          <p:cNvSpPr/>
          <p:nvPr/>
        </p:nvSpPr>
        <p:spPr bwMode="auto">
          <a:xfrm>
            <a:off x="3657600" y="3348930"/>
            <a:ext cx="609600" cy="609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n</a:t>
            </a:r>
            <a:r>
              <a:rPr kumimoji="0" lang="en-US" altLang="zh-CN" sz="20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5</a:t>
            </a:r>
            <a:endParaRPr kumimoji="0" lang="zh-CN" altLang="en-US" sz="20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24" name="直接连接符 23"/>
          <p:cNvCxnSpPr>
            <a:stCxn id="23" idx="4"/>
            <a:endCxn id="21" idx="0"/>
          </p:cNvCxnSpPr>
          <p:nvPr/>
        </p:nvCxnSpPr>
        <p:spPr bwMode="auto">
          <a:xfrm flipH="1">
            <a:off x="3429000" y="3958530"/>
            <a:ext cx="533400" cy="36576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直接连接符 24"/>
          <p:cNvCxnSpPr>
            <a:stCxn id="23" idx="4"/>
            <a:endCxn id="19" idx="0"/>
          </p:cNvCxnSpPr>
          <p:nvPr/>
        </p:nvCxnSpPr>
        <p:spPr bwMode="auto">
          <a:xfrm>
            <a:off x="3962400" y="3958530"/>
            <a:ext cx="1066800" cy="36576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TextBox 25"/>
          <p:cNvSpPr txBox="1"/>
          <p:nvPr/>
        </p:nvSpPr>
        <p:spPr>
          <a:xfrm>
            <a:off x="4267200" y="340602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aseline="-25000" dirty="0" smtClean="0">
                <a:latin typeface="宋体" pitchFamily="2" charset="-122"/>
                <a:ea typeface="宋体" pitchFamily="2" charset="-122"/>
              </a:rPr>
              <a:t>2</a:t>
            </a:r>
            <a:endParaRPr lang="zh-CN" altLang="en-US" sz="2000" baseline="-25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581400" y="3939420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+</a:t>
            </a:r>
            <a:endParaRPr lang="zh-CN" altLang="en-US" sz="2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8" name="椭圆 27"/>
          <p:cNvSpPr/>
          <p:nvPr/>
        </p:nvSpPr>
        <p:spPr bwMode="auto">
          <a:xfrm>
            <a:off x="2819400" y="2362200"/>
            <a:ext cx="609600" cy="609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n</a:t>
            </a:r>
            <a:r>
              <a:rPr kumimoji="0" lang="en-US" altLang="zh-CN" sz="20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6</a:t>
            </a:r>
            <a:endParaRPr kumimoji="0" lang="zh-CN" altLang="en-US" sz="20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29" name="直接连接符 28"/>
          <p:cNvCxnSpPr>
            <a:stCxn id="28" idx="4"/>
            <a:endCxn id="16" idx="0"/>
          </p:cNvCxnSpPr>
          <p:nvPr/>
        </p:nvCxnSpPr>
        <p:spPr bwMode="auto">
          <a:xfrm flipH="1">
            <a:off x="2133600" y="2971800"/>
            <a:ext cx="990600" cy="137160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直接连接符 29"/>
          <p:cNvCxnSpPr>
            <a:stCxn id="28" idx="4"/>
            <a:endCxn id="23" idx="0"/>
          </p:cNvCxnSpPr>
          <p:nvPr/>
        </p:nvCxnSpPr>
        <p:spPr bwMode="auto">
          <a:xfrm>
            <a:off x="3124200" y="2971800"/>
            <a:ext cx="838200" cy="37713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" name="TextBox 30"/>
          <p:cNvSpPr txBox="1"/>
          <p:nvPr/>
        </p:nvSpPr>
        <p:spPr>
          <a:xfrm>
            <a:off x="2743200" y="2952690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*</a:t>
            </a:r>
            <a:endParaRPr lang="zh-CN" altLang="en-US" sz="2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429000" y="241929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A</a:t>
            </a:r>
            <a:endParaRPr lang="zh-CN" altLang="en-US" sz="2000" baseline="-25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667000" y="440436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aseline="-25000" dirty="0" smtClean="0">
                <a:latin typeface="宋体" pitchFamily="2" charset="-122"/>
                <a:ea typeface="宋体" pitchFamily="2" charset="-122"/>
              </a:rPr>
              <a:t>3</a:t>
            </a:r>
            <a:endParaRPr lang="zh-CN" altLang="en-US" sz="2000" baseline="-25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495800" y="341376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aseline="-25000" dirty="0" smtClean="0">
                <a:latin typeface="宋体" pitchFamily="2" charset="-122"/>
                <a:ea typeface="宋体" pitchFamily="2" charset="-122"/>
              </a:rPr>
              <a:t>4</a:t>
            </a:r>
            <a:endParaRPr lang="zh-CN" altLang="en-US" sz="2000" baseline="-25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886200" y="241929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aseline="-25000" dirty="0" smtClean="0">
                <a:latin typeface="宋体" pitchFamily="2" charset="-122"/>
                <a:ea typeface="宋体" pitchFamily="2" charset="-122"/>
              </a:rPr>
              <a:t>5</a:t>
            </a:r>
            <a:endParaRPr lang="zh-CN" altLang="en-US" sz="2000" baseline="-25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7" name="椭圆 36"/>
          <p:cNvSpPr/>
          <p:nvPr/>
        </p:nvSpPr>
        <p:spPr bwMode="auto">
          <a:xfrm>
            <a:off x="4876800" y="3352800"/>
            <a:ext cx="609600" cy="609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n</a:t>
            </a:r>
            <a:r>
              <a:rPr kumimoji="0" lang="en-US" altLang="zh-CN" sz="20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7</a:t>
            </a:r>
            <a:endParaRPr kumimoji="0" lang="zh-CN" altLang="en-US" sz="20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38" name="直接连接符 37"/>
          <p:cNvCxnSpPr>
            <a:stCxn id="37" idx="4"/>
            <a:endCxn id="21" idx="0"/>
          </p:cNvCxnSpPr>
          <p:nvPr/>
        </p:nvCxnSpPr>
        <p:spPr bwMode="auto">
          <a:xfrm flipH="1">
            <a:off x="3429000" y="3962400"/>
            <a:ext cx="1752600" cy="36189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" name="TextBox 38"/>
          <p:cNvSpPr txBox="1"/>
          <p:nvPr/>
        </p:nvSpPr>
        <p:spPr>
          <a:xfrm>
            <a:off x="5486400" y="340989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aseline="-25000" dirty="0" smtClean="0">
                <a:latin typeface="宋体" pitchFamily="2" charset="-122"/>
                <a:ea typeface="宋体" pitchFamily="2" charset="-122"/>
              </a:rPr>
              <a:t>6</a:t>
            </a:r>
            <a:endParaRPr lang="zh-CN" altLang="en-US" sz="2000" baseline="-25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495800" y="3943290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-</a:t>
            </a:r>
            <a:endParaRPr lang="zh-CN" altLang="en-US" sz="2000" dirty="0"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41" name="直接连接符 40"/>
          <p:cNvCxnSpPr/>
          <p:nvPr/>
        </p:nvCxnSpPr>
        <p:spPr bwMode="auto">
          <a:xfrm flipH="1">
            <a:off x="5029200" y="3962400"/>
            <a:ext cx="152400" cy="38100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" name="椭圆 41"/>
          <p:cNvSpPr/>
          <p:nvPr/>
        </p:nvSpPr>
        <p:spPr bwMode="auto">
          <a:xfrm>
            <a:off x="3429000" y="1219200"/>
            <a:ext cx="609600" cy="609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n</a:t>
            </a:r>
            <a:r>
              <a:rPr kumimoji="0" lang="en-US" altLang="zh-CN" sz="20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8</a:t>
            </a:r>
            <a:endParaRPr kumimoji="0" lang="zh-CN" altLang="en-US" sz="20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43" name="直接连接符 42"/>
          <p:cNvCxnSpPr>
            <a:stCxn id="42" idx="4"/>
            <a:endCxn id="28" idx="0"/>
          </p:cNvCxnSpPr>
          <p:nvPr/>
        </p:nvCxnSpPr>
        <p:spPr bwMode="auto">
          <a:xfrm flipH="1">
            <a:off x="3124200" y="1828800"/>
            <a:ext cx="609600" cy="53340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直接连接符 43"/>
          <p:cNvCxnSpPr>
            <a:stCxn id="42" idx="4"/>
            <a:endCxn id="37" idx="0"/>
          </p:cNvCxnSpPr>
          <p:nvPr/>
        </p:nvCxnSpPr>
        <p:spPr bwMode="auto">
          <a:xfrm>
            <a:off x="3733800" y="1828800"/>
            <a:ext cx="1447800" cy="152400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" name="TextBox 44"/>
          <p:cNvSpPr txBox="1"/>
          <p:nvPr/>
        </p:nvSpPr>
        <p:spPr>
          <a:xfrm>
            <a:off x="3276600" y="1809690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*</a:t>
            </a:r>
            <a:endParaRPr lang="zh-CN" altLang="en-US" sz="2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038600" y="127629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B</a:t>
            </a:r>
            <a:endParaRPr lang="zh-CN" altLang="en-US" sz="2000" baseline="-25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8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629400" y="6477000"/>
            <a:ext cx="2133600" cy="244475"/>
          </a:xfrm>
        </p:spPr>
        <p:txBody>
          <a:bodyPr/>
          <a:lstStyle/>
          <a:p>
            <a:fld id="{EB774D79-D6C1-4F7A-9771-2ED1C8DE996C}" type="slidenum">
              <a:rPr lang="en-US" altLang="zh-CN" smtClean="0"/>
              <a:pPr/>
              <a:t>45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 Box 3"/>
          <p:cNvSpPr txBox="1">
            <a:spLocks noChangeArrowheads="1"/>
          </p:cNvSpPr>
          <p:nvPr/>
        </p:nvSpPr>
        <p:spPr bwMode="auto">
          <a:xfrm>
            <a:off x="228600" y="847904"/>
            <a:ext cx="3505200" cy="372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20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⑴ 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0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=3.14 </a:t>
            </a:r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  <a:p>
            <a:pPr algn="l">
              <a:spcBef>
                <a:spcPct val="20000"/>
              </a:spcBef>
            </a:pP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⑵ T</a:t>
            </a:r>
            <a:r>
              <a:rPr lang="en-US" altLang="zh-CN" sz="2000" b="1" baseline="-10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1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=2 *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="1" baseline="-10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0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 </a:t>
            </a:r>
          </a:p>
          <a:p>
            <a:pPr algn="l">
              <a:spcBef>
                <a:spcPct val="20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⑶ </a:t>
            </a:r>
            <a:r>
              <a:rPr lang="en-US" altLang="zh-CN" sz="20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="1" baseline="-10000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2</a:t>
            </a:r>
            <a:r>
              <a:rPr lang="en-US" altLang="zh-CN" sz="20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0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=R</a:t>
            </a:r>
            <a:r>
              <a:rPr lang="zh-CN" altLang="en-US" sz="20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＋</a:t>
            </a:r>
            <a:r>
              <a:rPr lang="en-US" altLang="zh-CN" sz="20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r </a:t>
            </a:r>
          </a:p>
          <a:p>
            <a:pPr algn="l">
              <a:spcBef>
                <a:spcPct val="20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⑷ A 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=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*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2</a:t>
            </a:r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  <a:p>
            <a:pPr algn="l">
              <a:spcBef>
                <a:spcPct val="20000"/>
              </a:spcBef>
            </a:pPr>
            <a:r>
              <a:rPr lang="en-US" altLang="zh-CN" sz="2000" b="1">
                <a:latin typeface="宋体" pitchFamily="2" charset="-122"/>
                <a:ea typeface="宋体" pitchFamily="2" charset="-122"/>
              </a:rPr>
              <a:t>⑸ </a:t>
            </a:r>
            <a:r>
              <a:rPr lang="en-US" altLang="zh-CN" sz="2000" b="1" smtClean="0">
                <a:solidFill>
                  <a:srgbClr val="00B050"/>
                </a:solidFill>
                <a:latin typeface="宋体" pitchFamily="2" charset="-122"/>
                <a:ea typeface="宋体" pitchFamily="2" charset="-122"/>
              </a:rPr>
              <a:t>B  </a:t>
            </a:r>
            <a:r>
              <a:rPr lang="en-US" altLang="zh-CN" sz="2000" b="1">
                <a:solidFill>
                  <a:srgbClr val="00B05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</a:t>
            </a:r>
            <a:r>
              <a:rPr lang="en-US" altLang="zh-CN" sz="2000" b="1" smtClean="0">
                <a:solidFill>
                  <a:srgbClr val="00B05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=</a:t>
            </a:r>
            <a:r>
              <a:rPr lang="en-US" altLang="zh-CN" sz="2000" b="1" smtClean="0">
                <a:solidFill>
                  <a:srgbClr val="00B050"/>
                </a:solidFill>
                <a:latin typeface="宋体" pitchFamily="2" charset="-122"/>
                <a:ea typeface="宋体" pitchFamily="2" charset="-122"/>
              </a:rPr>
              <a:t>A </a:t>
            </a:r>
            <a:r>
              <a:rPr lang="zh-CN" altLang="en-US" sz="2000" b="1" dirty="0" smtClean="0">
                <a:solidFill>
                  <a:srgbClr val="00B050"/>
                </a:solidFill>
                <a:latin typeface="宋体" pitchFamily="2" charset="-122"/>
                <a:ea typeface="宋体" pitchFamily="2" charset="-122"/>
              </a:rPr>
              <a:t>（无用赋值）</a:t>
            </a:r>
            <a:endParaRPr lang="en-US" altLang="zh-CN" sz="2000" b="1" dirty="0">
              <a:solidFill>
                <a:srgbClr val="00B050"/>
              </a:solidFill>
              <a:latin typeface="宋体" pitchFamily="2" charset="-122"/>
              <a:ea typeface="宋体" pitchFamily="2" charset="-122"/>
            </a:endParaRPr>
          </a:p>
          <a:p>
            <a:pPr algn="l">
              <a:spcBef>
                <a:spcPct val="20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⑹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="1" baseline="-10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3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=2 *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="1" baseline="-10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0</a:t>
            </a:r>
            <a:endParaRPr lang="en-US" altLang="zh-CN" sz="2000" b="1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pPr algn="l">
              <a:spcBef>
                <a:spcPct val="20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⑺ </a:t>
            </a:r>
            <a:r>
              <a:rPr lang="en-US" altLang="zh-CN" sz="20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="1" baseline="-10000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4</a:t>
            </a:r>
            <a:r>
              <a:rPr lang="en-US" altLang="zh-CN" sz="20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0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=R</a:t>
            </a:r>
            <a:r>
              <a:rPr lang="zh-CN" altLang="en-US" sz="20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＋</a:t>
            </a:r>
            <a:r>
              <a:rPr lang="en-US" altLang="zh-CN" sz="20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r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</a:t>
            </a:r>
          </a:p>
          <a:p>
            <a:pPr algn="l">
              <a:spcBef>
                <a:spcPct val="20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⑻ </a:t>
            </a:r>
            <a:r>
              <a:rPr lang="en-US" altLang="zh-CN" sz="20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="1" baseline="-10000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5</a:t>
            </a:r>
            <a:r>
              <a:rPr lang="en-US" altLang="zh-CN" sz="20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0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=</a:t>
            </a:r>
            <a:r>
              <a:rPr lang="en-US" altLang="zh-CN" sz="20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="1" baseline="-10000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3</a:t>
            </a:r>
            <a:r>
              <a:rPr lang="en-US" altLang="zh-CN" sz="20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* </a:t>
            </a:r>
            <a:r>
              <a:rPr lang="en-US" altLang="zh-CN" sz="20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="1" baseline="-10000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4</a:t>
            </a:r>
            <a:endParaRPr lang="en-US" altLang="zh-CN" sz="2000" b="1" dirty="0">
              <a:solidFill>
                <a:srgbClr val="0000FF"/>
              </a:solidFill>
              <a:latin typeface="宋体" pitchFamily="2" charset="-122"/>
              <a:ea typeface="宋体" pitchFamily="2" charset="-122"/>
            </a:endParaRPr>
          </a:p>
          <a:p>
            <a:pPr algn="l">
              <a:spcBef>
                <a:spcPct val="20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⑼ 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6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=R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－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r </a:t>
            </a:r>
          </a:p>
          <a:p>
            <a:pPr algn="l">
              <a:spcBef>
                <a:spcPct val="20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⑽ B 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=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5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*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6</a:t>
            </a:r>
          </a:p>
        </p:txBody>
      </p:sp>
      <p:sp>
        <p:nvSpPr>
          <p:cNvPr id="49" name="Text Box 14"/>
          <p:cNvSpPr txBox="1">
            <a:spLocks noChangeArrowheads="1"/>
          </p:cNvSpPr>
          <p:nvPr/>
        </p:nvSpPr>
        <p:spPr bwMode="auto">
          <a:xfrm>
            <a:off x="4343400" y="803454"/>
            <a:ext cx="4800600" cy="3354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20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⑴ 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0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=3.14 </a:t>
            </a:r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  <a:p>
            <a:pPr algn="l">
              <a:spcBef>
                <a:spcPct val="20000"/>
              </a:spcBef>
            </a:pP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⑵ T</a:t>
            </a:r>
            <a:r>
              <a:rPr lang="en-US" altLang="zh-CN" sz="2000" b="1" baseline="-10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1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= </a:t>
            </a:r>
            <a:r>
              <a:rPr lang="en-US" altLang="zh-CN" sz="20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6.28  </a:t>
            </a:r>
            <a:r>
              <a:rPr lang="zh-CN" altLang="en-US" sz="20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（合并已知量）</a:t>
            </a:r>
            <a:endParaRPr lang="en-US" altLang="zh-CN" sz="2000" b="1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pPr algn="l">
              <a:spcBef>
                <a:spcPct val="20000"/>
              </a:spcBef>
            </a:pP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⑶ T</a:t>
            </a:r>
            <a:r>
              <a:rPr lang="en-US" altLang="zh-CN" sz="2000" b="1" baseline="-10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3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= </a:t>
            </a:r>
            <a:r>
              <a:rPr lang="en-US" altLang="zh-CN" sz="20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6.28</a:t>
            </a:r>
            <a:r>
              <a:rPr lang="zh-CN" altLang="en-US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（合并已知量）</a:t>
            </a:r>
            <a:endParaRPr lang="en-US" altLang="zh-CN" sz="2000" b="1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pPr algn="l">
              <a:spcBef>
                <a:spcPct val="20000"/>
              </a:spcBef>
            </a:pP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⑷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2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=R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＋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r  </a:t>
            </a:r>
            <a:r>
              <a:rPr lang="zh-CN" altLang="en-US" sz="20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（删除了一个多余运算）</a:t>
            </a:r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  <a:p>
            <a:pPr algn="l">
              <a:spcBef>
                <a:spcPct val="20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⑸ </a:t>
            </a:r>
            <a:r>
              <a:rPr lang="en-US" altLang="zh-CN" sz="20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="1" baseline="-10000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4</a:t>
            </a:r>
            <a:r>
              <a:rPr lang="en-US" altLang="zh-CN" sz="20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0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= </a:t>
            </a:r>
            <a:r>
              <a:rPr lang="en-US" altLang="zh-CN" sz="20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="1" baseline="-10000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2</a:t>
            </a:r>
            <a:r>
              <a:rPr lang="en-US" altLang="zh-CN" sz="20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 </a:t>
            </a:r>
          </a:p>
          <a:p>
            <a:pPr algn="l">
              <a:spcBef>
                <a:spcPct val="20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⑹ A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= 6.28 *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2</a:t>
            </a:r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  <a:p>
            <a:pPr algn="l">
              <a:spcBef>
                <a:spcPct val="20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⑺ </a:t>
            </a:r>
            <a:r>
              <a:rPr lang="en-US" altLang="zh-CN" sz="20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="1" baseline="-10000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5</a:t>
            </a:r>
            <a:r>
              <a:rPr lang="en-US" altLang="zh-CN" sz="20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0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=A</a:t>
            </a:r>
            <a:endParaRPr lang="en-US" altLang="zh-CN" sz="2000" b="1" dirty="0">
              <a:solidFill>
                <a:srgbClr val="0000FF"/>
              </a:solidFill>
              <a:latin typeface="宋体" pitchFamily="2" charset="-122"/>
              <a:ea typeface="宋体" pitchFamily="2" charset="-122"/>
            </a:endParaRPr>
          </a:p>
          <a:p>
            <a:pPr algn="l">
              <a:spcBef>
                <a:spcPct val="20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⑻ 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6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=R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－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r </a:t>
            </a:r>
          </a:p>
          <a:p>
            <a:pPr algn="l">
              <a:spcBef>
                <a:spcPct val="20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⑼ B 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=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A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*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6</a:t>
            </a:r>
          </a:p>
        </p:txBody>
      </p:sp>
      <p:sp>
        <p:nvSpPr>
          <p:cNvPr id="50" name="Text Box 15"/>
          <p:cNvSpPr txBox="1">
            <a:spLocks noChangeArrowheads="1"/>
          </p:cNvSpPr>
          <p:nvPr/>
        </p:nvSpPr>
        <p:spPr bwMode="auto">
          <a:xfrm>
            <a:off x="2209800" y="381000"/>
            <a:ext cx="4114800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200" b="1" dirty="0" smtClean="0">
                <a:latin typeface="宋体" pitchFamily="2" charset="-122"/>
                <a:ea typeface="宋体" pitchFamily="2" charset="-122"/>
              </a:rPr>
              <a:t>优化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前后结果</a:t>
            </a:r>
            <a:r>
              <a:rPr lang="zh-CN" altLang="en-US" sz="2200" b="1" dirty="0" smtClean="0">
                <a:latin typeface="宋体" pitchFamily="2" charset="-122"/>
                <a:ea typeface="宋体" pitchFamily="2" charset="-122"/>
              </a:rPr>
              <a:t>对比</a:t>
            </a:r>
            <a:endParaRPr lang="zh-CN" altLang="en-US" sz="22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1" name="AutoShape 16"/>
          <p:cNvSpPr>
            <a:spLocks noChangeArrowheads="1"/>
          </p:cNvSpPr>
          <p:nvPr/>
        </p:nvSpPr>
        <p:spPr bwMode="auto">
          <a:xfrm>
            <a:off x="2971800" y="2373492"/>
            <a:ext cx="1219200" cy="304800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3" name="Text Box 14"/>
          <p:cNvSpPr txBox="1">
            <a:spLocks noChangeArrowheads="1"/>
          </p:cNvSpPr>
          <p:nvPr/>
        </p:nvSpPr>
        <p:spPr bwMode="auto">
          <a:xfrm>
            <a:off x="4343400" y="4740295"/>
            <a:ext cx="3276600" cy="1508105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20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⑴ 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S</a:t>
            </a:r>
            <a:r>
              <a:rPr lang="en-US" altLang="zh-CN" sz="2000" b="1" baseline="-10000" dirty="0" smtClean="0">
                <a:latin typeface="宋体" pitchFamily="2" charset="-122"/>
                <a:ea typeface="宋体" pitchFamily="2" charset="-122"/>
              </a:rPr>
              <a:t>1 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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=R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＋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r  </a:t>
            </a:r>
          </a:p>
          <a:p>
            <a:pPr algn="l">
              <a:spcBef>
                <a:spcPct val="20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⑵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A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= 6.28 *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S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1 </a:t>
            </a:r>
            <a:endParaRPr lang="en-US" altLang="zh-CN" sz="2000" b="1" baseline="-10000" dirty="0" smtClean="0">
              <a:latin typeface="宋体" pitchFamily="2" charset="-122"/>
              <a:ea typeface="宋体" pitchFamily="2" charset="-122"/>
            </a:endParaRPr>
          </a:p>
          <a:p>
            <a:pPr algn="l">
              <a:spcBef>
                <a:spcPct val="20000"/>
              </a:spcBef>
            </a:pP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⑶ S</a:t>
            </a:r>
            <a:r>
              <a:rPr lang="en-US" altLang="zh-CN" sz="2000" b="1" baseline="-10000" dirty="0" smtClean="0">
                <a:latin typeface="宋体" pitchFamily="2" charset="-122"/>
                <a:ea typeface="宋体" pitchFamily="2" charset="-122"/>
              </a:rPr>
              <a:t>2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=R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－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r </a:t>
            </a:r>
          </a:p>
          <a:p>
            <a:pPr algn="l">
              <a:spcBef>
                <a:spcPct val="20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⑷ B 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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=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A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*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S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2</a:t>
            </a:r>
          </a:p>
        </p:txBody>
      </p:sp>
      <p:sp>
        <p:nvSpPr>
          <p:cNvPr id="54" name="Text Box 14"/>
          <p:cNvSpPr txBox="1">
            <a:spLocks noChangeArrowheads="1"/>
          </p:cNvSpPr>
          <p:nvPr/>
        </p:nvSpPr>
        <p:spPr bwMode="auto">
          <a:xfrm>
            <a:off x="3429000" y="4171890"/>
            <a:ext cx="54102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00B0F0"/>
                </a:solidFill>
                <a:latin typeface="宋体" pitchFamily="2" charset="-122"/>
                <a:ea typeface="宋体" pitchFamily="2" charset="-122"/>
              </a:rPr>
              <a:t>假定</a:t>
            </a:r>
            <a:r>
              <a:rPr lang="en-US" altLang="zh-CN" sz="2000" b="1" dirty="0" smtClean="0">
                <a:solidFill>
                  <a:srgbClr val="00B0F0"/>
                </a:solidFill>
                <a:latin typeface="宋体" pitchFamily="2" charset="-122"/>
                <a:ea typeface="宋体" pitchFamily="2" charset="-122"/>
              </a:rPr>
              <a:t>t0---t6</a:t>
            </a:r>
            <a:r>
              <a:rPr lang="zh-CN" altLang="en-US" sz="2000" b="1" dirty="0" smtClean="0">
                <a:solidFill>
                  <a:srgbClr val="00B0F0"/>
                </a:solidFill>
                <a:latin typeface="宋体" pitchFamily="2" charset="-122"/>
                <a:ea typeface="宋体" pitchFamily="2" charset="-122"/>
              </a:rPr>
              <a:t>在后面不再活跃，进一步优化：</a:t>
            </a:r>
            <a:endParaRPr lang="en-US" altLang="zh-CN" sz="2000" b="1" baseline="-10000" dirty="0">
              <a:solidFill>
                <a:srgbClr val="00B0F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629400" y="6477000"/>
            <a:ext cx="2133600" cy="244475"/>
          </a:xfrm>
        </p:spPr>
        <p:txBody>
          <a:bodyPr/>
          <a:lstStyle/>
          <a:p>
            <a:fld id="{EB774D79-D6C1-4F7A-9771-2ED1C8DE996C}" type="slidenum">
              <a:rPr lang="en-US" altLang="zh-CN" smtClean="0"/>
              <a:pPr/>
              <a:t>46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4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8" name="Rectangle 6"/>
          <p:cNvSpPr>
            <a:spLocks noChangeArrowheads="1"/>
          </p:cNvSpPr>
          <p:nvPr/>
        </p:nvSpPr>
        <p:spPr bwMode="auto">
          <a:xfrm>
            <a:off x="1066800" y="4781550"/>
            <a:ext cx="1390650" cy="91440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17" name="Text Box 5"/>
          <p:cNvSpPr txBox="1">
            <a:spLocks noChangeArrowheads="1"/>
          </p:cNvSpPr>
          <p:nvPr/>
        </p:nvSpPr>
        <p:spPr bwMode="auto">
          <a:xfrm>
            <a:off x="1066800" y="4513263"/>
            <a:ext cx="7543800" cy="1144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5143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947738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38238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lnSpc>
                <a:spcPct val="115000"/>
              </a:lnSpc>
              <a:spcBef>
                <a:spcPct val="75000"/>
              </a:spcBef>
            </a:pPr>
            <a:r>
              <a:rPr lang="zh-CN" altLang="en-US" sz="2000" b="1" dirty="0">
                <a:solidFill>
                  <a:srgbClr val="FF3300"/>
                </a:solidFill>
                <a:ea typeface="方正舒体" pitchFamily="2" charset="-122"/>
              </a:rPr>
              <a:t>应用结构化程序设计技术编写的程序，其流图一定是可归约的。高级语言编写的程序，其流图往往是可归约的。如果程序流图是可归约的，其循环优化比较容易进行。</a:t>
            </a:r>
            <a:r>
              <a:rPr lang="zh-CN" altLang="en-US" sz="2000" b="1" dirty="0">
                <a:ea typeface="方正舒体" pitchFamily="2" charset="-122"/>
              </a:rPr>
              <a:t> </a:t>
            </a:r>
          </a:p>
        </p:txBody>
      </p:sp>
      <p:sp>
        <p:nvSpPr>
          <p:cNvPr id="64515" name="Text Box 3"/>
          <p:cNvSpPr txBox="1">
            <a:spLocks noChangeArrowheads="1"/>
          </p:cNvSpPr>
          <p:nvPr/>
        </p:nvSpPr>
        <p:spPr bwMode="auto">
          <a:xfrm>
            <a:off x="685800" y="1126284"/>
            <a:ext cx="8077200" cy="8358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indent="595313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63588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954088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lnSpc>
                <a:spcPct val="130000"/>
              </a:lnSpc>
              <a:spcBef>
                <a:spcPct val="55000"/>
              </a:spcBef>
            </a:pPr>
            <a:r>
              <a:rPr lang="zh-CN" altLang="en-US" sz="2000" b="1" dirty="0" smtClean="0">
                <a:latin typeface="宋体" pitchFamily="2" charset="-122"/>
              </a:rPr>
              <a:t>一</a:t>
            </a:r>
            <a:r>
              <a:rPr lang="zh-CN" altLang="en-US" sz="2000" b="1" dirty="0">
                <a:latin typeface="宋体" pitchFamily="2" charset="-122"/>
              </a:rPr>
              <a:t>个流图是</a:t>
            </a:r>
            <a:r>
              <a:rPr lang="zh-CN" altLang="en-US" sz="2000" b="1" dirty="0">
                <a:solidFill>
                  <a:srgbClr val="FF6600"/>
                </a:solidFill>
                <a:latin typeface="宋体" pitchFamily="2" charset="-122"/>
              </a:rPr>
              <a:t>可归约流图</a:t>
            </a:r>
            <a:r>
              <a:rPr lang="zh-CN" altLang="en-US" sz="2000" b="1" dirty="0">
                <a:latin typeface="宋体" pitchFamily="2" charset="-122"/>
              </a:rPr>
              <a:t>，当且仅当流图中除去回边后，其余边构成一个无环路流图。</a:t>
            </a:r>
          </a:p>
        </p:txBody>
      </p:sp>
      <p:sp>
        <p:nvSpPr>
          <p:cNvPr id="64516" name="Text Box 4"/>
          <p:cNvSpPr txBox="1">
            <a:spLocks noChangeArrowheads="1"/>
          </p:cNvSpPr>
          <p:nvPr/>
        </p:nvSpPr>
        <p:spPr bwMode="auto">
          <a:xfrm>
            <a:off x="685800" y="2062532"/>
            <a:ext cx="7924800" cy="21284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952500" indent="-9525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1143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3335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524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lnSpc>
                <a:spcPct val="130000"/>
              </a:lnSpc>
              <a:spcBef>
                <a:spcPct val="10000"/>
              </a:spcBef>
            </a:pPr>
            <a:r>
              <a:rPr lang="zh-CN" altLang="en-US" sz="2000" b="1" dirty="0">
                <a:latin typeface="宋体" pitchFamily="2" charset="-122"/>
              </a:rPr>
              <a:t>可归约流图具有下列性质：</a:t>
            </a:r>
          </a:p>
          <a:p>
            <a:pPr algn="l">
              <a:lnSpc>
                <a:spcPct val="130000"/>
              </a:lnSpc>
              <a:spcBef>
                <a:spcPct val="10000"/>
              </a:spcBef>
            </a:pPr>
            <a:r>
              <a:rPr lang="zh-CN" altLang="en-US" sz="2000" b="1" dirty="0">
                <a:latin typeface="宋体" pitchFamily="2" charset="-122"/>
              </a:rPr>
              <a:t>        性质</a:t>
            </a:r>
            <a:r>
              <a:rPr lang="en-US" altLang="zh-CN" sz="2000" b="1" dirty="0">
                <a:latin typeface="宋体" pitchFamily="2" charset="-122"/>
              </a:rPr>
              <a:t>1  </a:t>
            </a:r>
            <a:r>
              <a:rPr lang="zh-CN" altLang="en-US" sz="2000" b="1" dirty="0">
                <a:latin typeface="宋体" pitchFamily="2" charset="-122"/>
              </a:rPr>
              <a:t>流图中任何直观意义下的环路，都属于循环。</a:t>
            </a:r>
          </a:p>
          <a:p>
            <a:pPr algn="l">
              <a:lnSpc>
                <a:spcPct val="130000"/>
              </a:lnSpc>
              <a:spcBef>
                <a:spcPct val="10000"/>
              </a:spcBef>
            </a:pPr>
            <a:r>
              <a:rPr lang="zh-CN" altLang="en-US" sz="2000" b="1" dirty="0">
                <a:latin typeface="宋体" pitchFamily="2" charset="-122"/>
              </a:rPr>
              <a:t>        性质</a:t>
            </a:r>
            <a:r>
              <a:rPr lang="en-US" altLang="zh-CN" sz="2000" b="1" dirty="0">
                <a:latin typeface="宋体" pitchFamily="2" charset="-122"/>
              </a:rPr>
              <a:t>2  </a:t>
            </a:r>
            <a:r>
              <a:rPr lang="zh-CN" altLang="en-US" sz="2000" b="1" dirty="0">
                <a:latin typeface="宋体" pitchFamily="2" charset="-122"/>
              </a:rPr>
              <a:t>只要找出流图中所有回边，就可以找出流图中所有循环。</a:t>
            </a:r>
          </a:p>
          <a:p>
            <a:pPr algn="l">
              <a:lnSpc>
                <a:spcPct val="130000"/>
              </a:lnSpc>
              <a:spcBef>
                <a:spcPct val="10000"/>
              </a:spcBef>
            </a:pPr>
            <a:r>
              <a:rPr lang="zh-CN" altLang="en-US" sz="2000" b="1" dirty="0">
                <a:latin typeface="宋体" pitchFamily="2" charset="-122"/>
              </a:rPr>
              <a:t>        性质</a:t>
            </a:r>
            <a:r>
              <a:rPr lang="en-US" altLang="zh-CN" sz="2000" b="1" dirty="0">
                <a:latin typeface="宋体" pitchFamily="2" charset="-122"/>
              </a:rPr>
              <a:t>3  </a:t>
            </a:r>
            <a:r>
              <a:rPr lang="zh-CN" altLang="en-US" sz="2000" b="1" dirty="0">
                <a:latin typeface="宋体" pitchFamily="2" charset="-122"/>
              </a:rPr>
              <a:t>流图中任意两个循环，或嵌套或不相交。  </a:t>
            </a:r>
          </a:p>
        </p:txBody>
      </p:sp>
      <p:sp>
        <p:nvSpPr>
          <p:cNvPr id="9" name="Rectangle 7"/>
          <p:cNvSpPr>
            <a:spLocks noGrp="1" noChangeArrowheads="1"/>
          </p:cNvSpPr>
          <p:nvPr>
            <p:ph type="title"/>
          </p:nvPr>
        </p:nvSpPr>
        <p:spPr>
          <a:xfrm>
            <a:off x="693738" y="304800"/>
            <a:ext cx="4487862" cy="457200"/>
          </a:xfrm>
        </p:spPr>
        <p:txBody>
          <a:bodyPr/>
          <a:lstStyle/>
          <a:p>
            <a:r>
              <a:rPr lang="en-US" altLang="zh-CN" sz="2400" b="1" dirty="0" smtClean="0">
                <a:solidFill>
                  <a:srgbClr val="CC0099"/>
                </a:solidFill>
                <a:latin typeface="Times New Roman" pitchFamily="18" charset="0"/>
                <a:ea typeface="黑体" pitchFamily="49" charset="-122"/>
              </a:rPr>
              <a:t>10.2.3</a:t>
            </a:r>
            <a:r>
              <a:rPr lang="zh-CN" altLang="en-US" sz="2400" b="1" dirty="0">
                <a:solidFill>
                  <a:srgbClr val="CC0099"/>
                </a:solidFill>
                <a:latin typeface="Times New Roman" pitchFamily="18" charset="0"/>
                <a:ea typeface="黑体" pitchFamily="49" charset="-122"/>
              </a:rPr>
              <a:t>　循环优化</a:t>
            </a:r>
          </a:p>
        </p:txBody>
      </p:sp>
      <p:sp>
        <p:nvSpPr>
          <p:cNvPr id="8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629400" y="6172200"/>
            <a:ext cx="2133600" cy="244475"/>
          </a:xfrm>
        </p:spPr>
        <p:txBody>
          <a:bodyPr/>
          <a:lstStyle/>
          <a:p>
            <a:fld id="{EB774D79-D6C1-4F7A-9771-2ED1C8DE996C}" type="slidenum">
              <a:rPr lang="en-US" altLang="zh-CN" sz="2000" smtClean="0"/>
              <a:pPr/>
              <a:t>47</a:t>
            </a:fld>
            <a:endParaRPr lang="en-US" altLang="zh-CN" sz="2000" dirty="0"/>
          </a:p>
        </p:txBody>
      </p:sp>
    </p:spTree>
    <p:extLst>
      <p:ext uri="{BB962C8B-B14F-4D97-AF65-F5344CB8AC3E}">
        <p14:creationId xmlns="" xmlns:p14="http://schemas.microsoft.com/office/powerpoint/2010/main" val="53356313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74D79-D6C1-4F7A-9771-2ED1C8DE996C}" type="slidenum">
              <a:rPr lang="en-US" altLang="zh-CN" smtClean="0"/>
              <a:pPr/>
              <a:t>48</a:t>
            </a:fld>
            <a:endParaRPr lang="en-US" altLang="zh-CN"/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228600" y="609600"/>
            <a:ext cx="2743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1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．代码外提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 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609600" y="1208088"/>
            <a:ext cx="80010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5143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862013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052513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lnSpc>
                <a:spcPct val="120000"/>
              </a:lnSpc>
              <a:spcBef>
                <a:spcPct val="30000"/>
              </a:spcBef>
            </a:pPr>
            <a:r>
              <a:rPr lang="zh-CN" altLang="en-US" sz="2000" b="1" dirty="0">
                <a:latin typeface="宋体" pitchFamily="2" charset="-122"/>
              </a:rPr>
              <a:t>实现循环代码外提的方法是在循环入口结点和其直接前驱结点之间，插入一个新结点之后，将循环中所有的全部不变运算置于这个新结点之中。 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685800" y="2395538"/>
            <a:ext cx="7696200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508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63588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954088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lnSpc>
                <a:spcPct val="120000"/>
              </a:lnSpc>
              <a:spcBef>
                <a:spcPct val="10000"/>
              </a:spcBef>
            </a:pPr>
            <a:r>
              <a:rPr lang="zh-CN" altLang="en-US" sz="2000" b="1" dirty="0">
                <a:latin typeface="宋体" pitchFamily="2" charset="-122"/>
              </a:rPr>
              <a:t>一个不变运算</a:t>
            </a:r>
            <a:r>
              <a:rPr lang="en-US" altLang="zh-CN" sz="2000" b="1" dirty="0">
                <a:latin typeface="宋体" pitchFamily="2" charset="-122"/>
              </a:rPr>
              <a:t>A:</a:t>
            </a:r>
            <a:r>
              <a:rPr lang="zh-CN" altLang="en-US" sz="2000" b="1" dirty="0">
                <a:latin typeface="宋体" pitchFamily="2" charset="-122"/>
              </a:rPr>
              <a:t>＝</a:t>
            </a:r>
            <a:r>
              <a:rPr lang="en-US" altLang="zh-CN" sz="2000" b="1" dirty="0">
                <a:latin typeface="宋体" pitchFamily="2" charset="-122"/>
              </a:rPr>
              <a:t>B op C</a:t>
            </a:r>
            <a:r>
              <a:rPr lang="zh-CN" altLang="en-US" sz="2000" b="1" dirty="0">
                <a:latin typeface="宋体" pitchFamily="2" charset="-122"/>
              </a:rPr>
              <a:t>提到前置结点条件是：</a:t>
            </a:r>
          </a:p>
          <a:p>
            <a:pPr algn="l">
              <a:lnSpc>
                <a:spcPct val="120000"/>
              </a:lnSpc>
              <a:spcBef>
                <a:spcPct val="10000"/>
              </a:spcBef>
            </a:pPr>
            <a:r>
              <a:rPr lang="zh-CN" altLang="en-US" sz="2000" b="1" dirty="0">
                <a:latin typeface="宋体" pitchFamily="2" charset="-122"/>
              </a:rPr>
              <a:t>  </a:t>
            </a:r>
            <a:r>
              <a:rPr lang="zh-CN" altLang="en-US" sz="2000" b="1" dirty="0" smtClean="0">
                <a:latin typeface="宋体" pitchFamily="2" charset="-122"/>
              </a:rPr>
              <a:t> </a:t>
            </a:r>
            <a:r>
              <a:rPr lang="zh-CN" altLang="en-US" sz="2000" b="1" dirty="0">
                <a:latin typeface="宋体" pitchFamily="2" charset="-122"/>
              </a:rPr>
              <a:t>① </a:t>
            </a:r>
            <a:r>
              <a:rPr lang="en-US" altLang="zh-CN" sz="2000" b="1" dirty="0">
                <a:latin typeface="宋体" pitchFamily="2" charset="-122"/>
              </a:rPr>
              <a:t>A:</a:t>
            </a:r>
            <a:r>
              <a:rPr lang="zh-CN" altLang="en-US" sz="2000" b="1" dirty="0">
                <a:latin typeface="宋体" pitchFamily="2" charset="-122"/>
              </a:rPr>
              <a:t>＝</a:t>
            </a:r>
            <a:r>
              <a:rPr lang="en-US" altLang="zh-CN" sz="2000" b="1" dirty="0">
                <a:latin typeface="宋体" pitchFamily="2" charset="-122"/>
              </a:rPr>
              <a:t>B op C</a:t>
            </a:r>
            <a:r>
              <a:rPr lang="zh-CN" altLang="en-US" sz="2000" b="1" dirty="0">
                <a:latin typeface="宋体" pitchFamily="2" charset="-122"/>
              </a:rPr>
              <a:t>所在结点是循环所有出口结点的必经结点。</a:t>
            </a:r>
          </a:p>
          <a:p>
            <a:pPr algn="l">
              <a:lnSpc>
                <a:spcPct val="120000"/>
              </a:lnSpc>
              <a:spcBef>
                <a:spcPct val="10000"/>
              </a:spcBef>
            </a:pPr>
            <a:r>
              <a:rPr lang="zh-CN" altLang="en-US" sz="2000" b="1" dirty="0">
                <a:latin typeface="宋体" pitchFamily="2" charset="-122"/>
              </a:rPr>
              <a:t>  </a:t>
            </a:r>
            <a:r>
              <a:rPr lang="zh-CN" altLang="en-US" sz="2000" b="1" dirty="0" smtClean="0">
                <a:latin typeface="宋体" pitchFamily="2" charset="-122"/>
              </a:rPr>
              <a:t> </a:t>
            </a:r>
            <a:r>
              <a:rPr lang="zh-CN" altLang="en-US" sz="2000" b="1" dirty="0">
                <a:latin typeface="宋体" pitchFamily="2" charset="-122"/>
              </a:rPr>
              <a:t>② </a:t>
            </a:r>
            <a:r>
              <a:rPr lang="en-US" altLang="zh-CN" sz="2000" b="1" dirty="0">
                <a:latin typeface="宋体" pitchFamily="2" charset="-122"/>
              </a:rPr>
              <a:t>A:</a:t>
            </a:r>
            <a:r>
              <a:rPr lang="zh-CN" altLang="en-US" sz="2000" b="1" dirty="0">
                <a:latin typeface="宋体" pitchFamily="2" charset="-122"/>
              </a:rPr>
              <a:t>＝</a:t>
            </a:r>
            <a:r>
              <a:rPr lang="en-US" altLang="zh-CN" sz="2000" b="1" dirty="0">
                <a:latin typeface="宋体" pitchFamily="2" charset="-122"/>
              </a:rPr>
              <a:t>B op C</a:t>
            </a:r>
            <a:r>
              <a:rPr lang="zh-CN" altLang="en-US" sz="2000" b="1" dirty="0">
                <a:latin typeface="宋体" pitchFamily="2" charset="-122"/>
              </a:rPr>
              <a:t>所在结点为唯一的</a:t>
            </a:r>
            <a:r>
              <a:rPr lang="en-US" altLang="zh-CN" sz="2000" b="1" dirty="0">
                <a:latin typeface="宋体" pitchFamily="2" charset="-122"/>
              </a:rPr>
              <a:t>A</a:t>
            </a:r>
            <a:r>
              <a:rPr lang="zh-CN" altLang="en-US" sz="2000" b="1" dirty="0">
                <a:latin typeface="宋体" pitchFamily="2" charset="-122"/>
              </a:rPr>
              <a:t>定值点，且所有</a:t>
            </a:r>
            <a:r>
              <a:rPr lang="en-US" altLang="zh-CN" sz="2000" b="1" dirty="0">
                <a:latin typeface="宋体" pitchFamily="2" charset="-122"/>
              </a:rPr>
              <a:t>A</a:t>
            </a:r>
            <a:r>
              <a:rPr lang="zh-CN" altLang="en-US" sz="2000" b="1" dirty="0">
                <a:latin typeface="宋体" pitchFamily="2" charset="-122"/>
              </a:rPr>
              <a:t>引用点是且仅是</a:t>
            </a:r>
            <a:r>
              <a:rPr lang="en-US" altLang="zh-CN" sz="2000" b="1" dirty="0">
                <a:latin typeface="宋体" pitchFamily="2" charset="-122"/>
              </a:rPr>
              <a:t>A</a:t>
            </a:r>
            <a:r>
              <a:rPr lang="zh-CN" altLang="en-US" sz="2000" b="1" dirty="0">
                <a:latin typeface="宋体" pitchFamily="2" charset="-122"/>
              </a:rPr>
              <a:t>定值点所能达到</a:t>
            </a:r>
            <a:r>
              <a:rPr lang="zh-CN" altLang="en-US" sz="2000" b="1" dirty="0" smtClean="0">
                <a:latin typeface="宋体" pitchFamily="2" charset="-122"/>
              </a:rPr>
              <a:t>的点。</a:t>
            </a:r>
            <a:endParaRPr lang="zh-CN" altLang="en-US" sz="2000" b="1" dirty="0">
              <a:latin typeface="宋体" pitchFamily="2" charset="-122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219200" y="4464784"/>
            <a:ext cx="6400800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  <a:spcBef>
                <a:spcPct val="20000"/>
              </a:spcBef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注解：</a:t>
            </a:r>
          </a:p>
          <a:p>
            <a:pPr algn="l">
              <a:lnSpc>
                <a:spcPct val="110000"/>
              </a:lnSpc>
              <a:spcBef>
                <a:spcPct val="20000"/>
              </a:spcBef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　　</a:t>
            </a:r>
            <a:r>
              <a:rPr lang="zh-CN" altLang="en-US" sz="2000" b="1" dirty="0">
                <a:solidFill>
                  <a:srgbClr val="FF6600"/>
                </a:solidFill>
                <a:latin typeface="宋体" pitchFamily="2" charset="-122"/>
                <a:ea typeface="宋体" pitchFamily="2" charset="-122"/>
              </a:rPr>
              <a:t>出口结点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是指有一条弧引向循环外的结点；</a:t>
            </a:r>
          </a:p>
          <a:p>
            <a:pPr algn="l">
              <a:lnSpc>
                <a:spcPct val="110000"/>
              </a:lnSpc>
              <a:spcBef>
                <a:spcPct val="20000"/>
              </a:spcBef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　　变量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A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的</a:t>
            </a:r>
            <a:r>
              <a:rPr lang="zh-CN" altLang="en-US" sz="2000" b="1" dirty="0">
                <a:solidFill>
                  <a:srgbClr val="FF6600"/>
                </a:solidFill>
                <a:latin typeface="宋体" pitchFamily="2" charset="-122"/>
                <a:ea typeface="宋体" pitchFamily="2" charset="-122"/>
              </a:rPr>
              <a:t>定值点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是指变量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A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被赋值所在的结点；  </a:t>
            </a:r>
          </a:p>
          <a:p>
            <a:pPr algn="l">
              <a:lnSpc>
                <a:spcPct val="110000"/>
              </a:lnSpc>
              <a:spcBef>
                <a:spcPct val="20000"/>
              </a:spcBef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　　变量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A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的</a:t>
            </a:r>
            <a:r>
              <a:rPr lang="zh-CN" altLang="en-US" sz="2000" b="1" dirty="0">
                <a:solidFill>
                  <a:srgbClr val="FF6600"/>
                </a:solidFill>
                <a:latin typeface="宋体" pitchFamily="2" charset="-122"/>
                <a:ea typeface="宋体" pitchFamily="2" charset="-122"/>
              </a:rPr>
              <a:t>引用点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是指变量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A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被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引用时所在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的结点。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74D79-D6C1-4F7A-9771-2ED1C8DE996C}" type="slidenum">
              <a:rPr lang="en-US" altLang="zh-CN" smtClean="0"/>
              <a:pPr/>
              <a:t>49</a:t>
            </a:fld>
            <a:endParaRPr lang="en-US" altLang="zh-CN"/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685800" y="609600"/>
            <a:ext cx="4876800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 b="1" dirty="0">
                <a:solidFill>
                  <a:srgbClr val="800000"/>
                </a:solidFill>
                <a:latin typeface="宋体" pitchFamily="2" charset="-122"/>
                <a:ea typeface="宋体" pitchFamily="2" charset="-122"/>
              </a:rPr>
              <a:t>计算不变运算的算法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914400" y="1355725"/>
            <a:ext cx="7315200" cy="306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57188" indent="-357188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69913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lnSpc>
                <a:spcPct val="125000"/>
              </a:lnSpc>
              <a:spcBef>
                <a:spcPct val="50000"/>
              </a:spcBef>
            </a:pPr>
            <a:r>
              <a:rPr lang="en-US" altLang="zh-CN" sz="2000" b="1" dirty="0">
                <a:latin typeface="宋体" pitchFamily="2" charset="-122"/>
              </a:rPr>
              <a:t>⑴ </a:t>
            </a:r>
            <a:r>
              <a:rPr lang="zh-CN" altLang="en-US" sz="2000" b="1" dirty="0">
                <a:latin typeface="宋体" pitchFamily="2" charset="-122"/>
              </a:rPr>
              <a:t>对于循环</a:t>
            </a:r>
            <a:r>
              <a:rPr lang="en-US" altLang="zh-CN" sz="2000" b="1" dirty="0">
                <a:latin typeface="宋体" pitchFamily="2" charset="-122"/>
              </a:rPr>
              <a:t>L</a:t>
            </a:r>
            <a:r>
              <a:rPr lang="zh-CN" altLang="en-US" sz="2000" b="1" dirty="0">
                <a:latin typeface="宋体" pitchFamily="2" charset="-122"/>
              </a:rPr>
              <a:t>中每个四元组，如果其所有运算对象或是常数、或是定值点在</a:t>
            </a:r>
            <a:r>
              <a:rPr lang="en-US" altLang="zh-CN" sz="2000" b="1" dirty="0">
                <a:latin typeface="宋体" pitchFamily="2" charset="-122"/>
              </a:rPr>
              <a:t>L</a:t>
            </a:r>
            <a:r>
              <a:rPr lang="zh-CN" altLang="en-US" sz="2000" b="1" dirty="0">
                <a:latin typeface="宋体" pitchFamily="2" charset="-122"/>
              </a:rPr>
              <a:t>之外，则此四元组标记为“不变运算”；</a:t>
            </a:r>
          </a:p>
          <a:p>
            <a:pPr algn="l">
              <a:lnSpc>
                <a:spcPct val="125000"/>
              </a:lnSpc>
              <a:spcBef>
                <a:spcPct val="50000"/>
              </a:spcBef>
            </a:pPr>
            <a:r>
              <a:rPr lang="zh-CN" altLang="en-US" sz="2000" b="1" dirty="0">
                <a:latin typeface="宋体" pitchFamily="2" charset="-122"/>
              </a:rPr>
              <a:t>⑵ 对于循环</a:t>
            </a:r>
            <a:r>
              <a:rPr lang="en-US" altLang="zh-CN" sz="2000" b="1" dirty="0">
                <a:latin typeface="宋体" pitchFamily="2" charset="-122"/>
              </a:rPr>
              <a:t>L</a:t>
            </a:r>
            <a:r>
              <a:rPr lang="zh-CN" altLang="en-US" sz="2000" b="1" dirty="0">
                <a:latin typeface="宋体" pitchFamily="2" charset="-122"/>
              </a:rPr>
              <a:t>中每个没有标记为“不变运算”的四元组，如果其所有运算对象或是常数、或是定值点在</a:t>
            </a:r>
            <a:r>
              <a:rPr lang="en-US" altLang="zh-CN" sz="2000" b="1" dirty="0">
                <a:latin typeface="宋体" pitchFamily="2" charset="-122"/>
              </a:rPr>
              <a:t>L</a:t>
            </a:r>
            <a:r>
              <a:rPr lang="zh-CN" altLang="en-US" sz="2000" b="1" dirty="0">
                <a:latin typeface="宋体" pitchFamily="2" charset="-122"/>
              </a:rPr>
              <a:t>之外、或是一个“到达</a:t>
            </a:r>
            <a:r>
              <a:rPr lang="en-US" altLang="zh-CN" sz="2000" b="1" dirty="0">
                <a:latin typeface="宋体" pitchFamily="2" charset="-122"/>
              </a:rPr>
              <a:t>—</a:t>
            </a:r>
            <a:r>
              <a:rPr lang="zh-CN" altLang="en-US" sz="2000" b="1" dirty="0">
                <a:latin typeface="宋体" pitchFamily="2" charset="-122"/>
              </a:rPr>
              <a:t>定值点”且其定值点已标记为“不变运算”，则此四元组标记为“不变运算”；</a:t>
            </a:r>
          </a:p>
          <a:p>
            <a:pPr algn="l">
              <a:lnSpc>
                <a:spcPct val="125000"/>
              </a:lnSpc>
              <a:spcBef>
                <a:spcPct val="50000"/>
              </a:spcBef>
            </a:pPr>
            <a:r>
              <a:rPr lang="zh-CN" altLang="en-US" sz="2000" b="1" dirty="0">
                <a:latin typeface="宋体" pitchFamily="2" charset="-122"/>
              </a:rPr>
              <a:t>⑶ 重复⑵，直到不再出现新的“不变运算”为止。 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447800" y="4708525"/>
            <a:ext cx="6858000" cy="808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573088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862013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052513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lnSpc>
                <a:spcPct val="125000"/>
              </a:lnSpc>
              <a:spcBef>
                <a:spcPct val="50000"/>
              </a:spcBef>
            </a:pPr>
            <a:r>
              <a:rPr lang="en-US" altLang="zh-CN" sz="2000" b="1">
                <a:latin typeface="宋体" pitchFamily="2" charset="-122"/>
              </a:rPr>
              <a:t>“</a:t>
            </a:r>
            <a:r>
              <a:rPr lang="zh-CN" altLang="en-US" sz="2000" b="1">
                <a:solidFill>
                  <a:srgbClr val="FF6600"/>
                </a:solidFill>
                <a:latin typeface="宋体" pitchFamily="2" charset="-122"/>
              </a:rPr>
              <a:t>到达</a:t>
            </a:r>
            <a:r>
              <a:rPr lang="en-US" altLang="zh-CN" sz="2000" b="1">
                <a:solidFill>
                  <a:srgbClr val="FF6600"/>
                </a:solidFill>
                <a:latin typeface="宋体" pitchFamily="2" charset="-122"/>
              </a:rPr>
              <a:t>—</a:t>
            </a:r>
            <a:r>
              <a:rPr lang="zh-CN" altLang="en-US" sz="2000" b="1">
                <a:solidFill>
                  <a:srgbClr val="FF6600"/>
                </a:solidFill>
                <a:latin typeface="宋体" pitchFamily="2" charset="-122"/>
              </a:rPr>
              <a:t>定值点</a:t>
            </a:r>
            <a:r>
              <a:rPr lang="zh-CN" altLang="en-US" sz="2000" b="1">
                <a:latin typeface="宋体" pitchFamily="2" charset="-122"/>
              </a:rPr>
              <a:t>”是指变量在某定值点后可达的点，且通路上没有其它该变量的定值点。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74D79-D6C1-4F7A-9771-2ED1C8DE996C}" type="slidenum">
              <a:rPr lang="en-US" altLang="zh-CN" smtClean="0"/>
              <a:pPr/>
              <a:t>5</a:t>
            </a:fld>
            <a:endParaRPr lang="en-US" altLang="zh-CN" dirty="0"/>
          </a:p>
        </p:txBody>
      </p:sp>
      <p:pic>
        <p:nvPicPr>
          <p:cNvPr id="3" name="Picture 23" descr="11_1优化内容演示图1（删除多余运算）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525" y="533400"/>
            <a:ext cx="8653463" cy="5486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 bwMode="auto">
          <a:xfrm>
            <a:off x="990600" y="2514600"/>
            <a:ext cx="1828800" cy="38100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990600" y="3429000"/>
            <a:ext cx="1828800" cy="38100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5410200" y="2468880"/>
            <a:ext cx="1828800" cy="38100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5410200" y="3368040"/>
            <a:ext cx="1828800" cy="38100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74D79-D6C1-4F7A-9771-2ED1C8DE996C}" type="slidenum">
              <a:rPr lang="en-US" altLang="zh-CN" smtClean="0"/>
              <a:pPr/>
              <a:t>50</a:t>
            </a:fld>
            <a:endParaRPr lang="en-US" altLang="zh-CN"/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533400" y="533400"/>
            <a:ext cx="4876800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 b="1" dirty="0">
                <a:solidFill>
                  <a:srgbClr val="800000"/>
                </a:solidFill>
                <a:latin typeface="宋体" pitchFamily="2" charset="-122"/>
                <a:ea typeface="宋体" pitchFamily="2" charset="-122"/>
              </a:rPr>
              <a:t>不变运算外提的算法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923925" y="1122363"/>
            <a:ext cx="7696200" cy="1236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23850" indent="-3238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666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lnSpc>
                <a:spcPct val="115000"/>
              </a:lnSpc>
              <a:spcBef>
                <a:spcPct val="50000"/>
              </a:spcBef>
            </a:pPr>
            <a:r>
              <a:rPr lang="en-US" altLang="zh-CN" sz="2000" b="1" dirty="0">
                <a:latin typeface="宋体" pitchFamily="2" charset="-122"/>
              </a:rPr>
              <a:t>⑴ </a:t>
            </a:r>
            <a:r>
              <a:rPr lang="zh-CN" altLang="en-US" sz="2000" b="1" dirty="0">
                <a:latin typeface="宋体" pitchFamily="2" charset="-122"/>
              </a:rPr>
              <a:t>求出循环</a:t>
            </a:r>
            <a:r>
              <a:rPr lang="en-US" altLang="zh-CN" sz="2000" b="1" dirty="0">
                <a:latin typeface="宋体" pitchFamily="2" charset="-122"/>
              </a:rPr>
              <a:t>L</a:t>
            </a:r>
            <a:r>
              <a:rPr lang="zh-CN" altLang="en-US" sz="2000" b="1" dirty="0">
                <a:latin typeface="宋体" pitchFamily="2" charset="-122"/>
              </a:rPr>
              <a:t>的所有不变运算；</a:t>
            </a:r>
          </a:p>
          <a:p>
            <a:pPr algn="l">
              <a:lnSpc>
                <a:spcPct val="115000"/>
              </a:lnSpc>
              <a:spcBef>
                <a:spcPct val="30000"/>
              </a:spcBef>
            </a:pPr>
            <a:r>
              <a:rPr lang="zh-CN" altLang="en-US" sz="2000" b="1" dirty="0">
                <a:latin typeface="宋体" pitchFamily="2" charset="-122"/>
              </a:rPr>
              <a:t>⑵ 对于每个形如</a:t>
            </a:r>
            <a:r>
              <a:rPr lang="en-US" altLang="zh-CN" sz="2000" b="1" dirty="0">
                <a:latin typeface="宋体" pitchFamily="2" charset="-122"/>
              </a:rPr>
              <a:t>A:</a:t>
            </a:r>
            <a:r>
              <a:rPr lang="zh-CN" altLang="en-US" sz="2000" b="1" dirty="0">
                <a:latin typeface="宋体" pitchFamily="2" charset="-122"/>
              </a:rPr>
              <a:t>＝</a:t>
            </a:r>
            <a:r>
              <a:rPr lang="en-US" altLang="zh-CN" sz="2000" b="1" dirty="0">
                <a:latin typeface="宋体" pitchFamily="2" charset="-122"/>
              </a:rPr>
              <a:t>B op C</a:t>
            </a:r>
            <a:r>
              <a:rPr lang="zh-CN" altLang="en-US" sz="2000" b="1" dirty="0">
                <a:latin typeface="宋体" pitchFamily="2" charset="-122"/>
              </a:rPr>
              <a:t>或</a:t>
            </a:r>
            <a:r>
              <a:rPr lang="en-US" altLang="zh-CN" sz="2000" b="1" dirty="0">
                <a:latin typeface="宋体" pitchFamily="2" charset="-122"/>
              </a:rPr>
              <a:t>A:</a:t>
            </a:r>
            <a:r>
              <a:rPr lang="zh-CN" altLang="en-US" sz="2000" b="1" dirty="0">
                <a:latin typeface="宋体" pitchFamily="2" charset="-122"/>
              </a:rPr>
              <a:t>＝</a:t>
            </a:r>
            <a:r>
              <a:rPr lang="en-US" altLang="zh-CN" sz="2000" b="1" dirty="0">
                <a:latin typeface="宋体" pitchFamily="2" charset="-122"/>
              </a:rPr>
              <a:t>op B </a:t>
            </a:r>
            <a:r>
              <a:rPr lang="zh-CN" altLang="en-US" sz="2000" b="1" dirty="0">
                <a:latin typeface="宋体" pitchFamily="2" charset="-122"/>
              </a:rPr>
              <a:t>或</a:t>
            </a:r>
            <a:r>
              <a:rPr lang="en-US" altLang="zh-CN" sz="2000" b="1" dirty="0">
                <a:latin typeface="宋体" pitchFamily="2" charset="-122"/>
              </a:rPr>
              <a:t>A:</a:t>
            </a:r>
            <a:r>
              <a:rPr lang="zh-CN" altLang="en-US" sz="2000" b="1" dirty="0">
                <a:latin typeface="宋体" pitchFamily="2" charset="-122"/>
              </a:rPr>
              <a:t>＝</a:t>
            </a:r>
            <a:r>
              <a:rPr lang="en-US" altLang="zh-CN" sz="2000" b="1" dirty="0">
                <a:latin typeface="宋体" pitchFamily="2" charset="-122"/>
              </a:rPr>
              <a:t>B</a:t>
            </a:r>
            <a:r>
              <a:rPr lang="zh-CN" altLang="en-US" sz="2000" b="1" dirty="0">
                <a:latin typeface="宋体" pitchFamily="2" charset="-122"/>
              </a:rPr>
              <a:t>的不变运算</a:t>
            </a:r>
            <a:r>
              <a:rPr lang="en-US" altLang="zh-CN" sz="2000" b="1" dirty="0">
                <a:latin typeface="宋体" pitchFamily="2" charset="-122"/>
              </a:rPr>
              <a:t>s</a:t>
            </a:r>
            <a:r>
              <a:rPr lang="zh-CN" altLang="en-US" sz="2000" b="1" dirty="0">
                <a:latin typeface="宋体" pitchFamily="2" charset="-122"/>
              </a:rPr>
              <a:t>，检查</a:t>
            </a:r>
            <a:r>
              <a:rPr lang="en-US" altLang="zh-CN" sz="2000" b="1" dirty="0">
                <a:latin typeface="宋体" pitchFamily="2" charset="-122"/>
              </a:rPr>
              <a:t>s</a:t>
            </a:r>
            <a:r>
              <a:rPr lang="zh-CN" altLang="en-US" sz="2000" b="1" dirty="0">
                <a:latin typeface="宋体" pitchFamily="2" charset="-122"/>
              </a:rPr>
              <a:t>是否满足下列两个条件之一：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057400" y="5241925"/>
            <a:ext cx="6400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573088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862013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052513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 sz="2000" b="1" dirty="0">
                <a:latin typeface="宋体" pitchFamily="2" charset="-122"/>
              </a:rPr>
              <a:t>“</a:t>
            </a:r>
            <a:r>
              <a:rPr lang="en-US" altLang="zh-CN" sz="2000" b="1" dirty="0">
                <a:solidFill>
                  <a:srgbClr val="FF6600"/>
                </a:solidFill>
                <a:latin typeface="宋体" pitchFamily="2" charset="-122"/>
              </a:rPr>
              <a:t>A</a:t>
            </a:r>
            <a:r>
              <a:rPr lang="zh-CN" altLang="en-US" sz="2000" b="1" dirty="0">
                <a:solidFill>
                  <a:srgbClr val="FF6600"/>
                </a:solidFill>
                <a:latin typeface="宋体" pitchFamily="2" charset="-122"/>
              </a:rPr>
              <a:t>在离开</a:t>
            </a:r>
            <a:r>
              <a:rPr lang="en-US" altLang="zh-CN" sz="2000" b="1" dirty="0">
                <a:solidFill>
                  <a:srgbClr val="FF6600"/>
                </a:solidFill>
                <a:latin typeface="宋体" pitchFamily="2" charset="-122"/>
              </a:rPr>
              <a:t>L</a:t>
            </a:r>
            <a:r>
              <a:rPr lang="zh-CN" altLang="en-US" sz="2000" b="1" dirty="0">
                <a:solidFill>
                  <a:srgbClr val="FF6600"/>
                </a:solidFill>
                <a:latin typeface="宋体" pitchFamily="2" charset="-122"/>
              </a:rPr>
              <a:t>之后不再活跃的</a:t>
            </a:r>
            <a:r>
              <a:rPr lang="zh-CN" altLang="en-US" sz="2000" b="1" dirty="0">
                <a:latin typeface="宋体" pitchFamily="2" charset="-122"/>
              </a:rPr>
              <a:t>”是指</a:t>
            </a:r>
            <a:r>
              <a:rPr lang="en-US" altLang="zh-CN" sz="2000" b="1" dirty="0">
                <a:latin typeface="宋体" pitchFamily="2" charset="-122"/>
              </a:rPr>
              <a:t>A</a:t>
            </a:r>
            <a:r>
              <a:rPr lang="zh-CN" altLang="en-US" sz="2000" b="1" dirty="0">
                <a:latin typeface="宋体" pitchFamily="2" charset="-122"/>
              </a:rPr>
              <a:t>在</a:t>
            </a:r>
            <a:r>
              <a:rPr lang="en-US" altLang="zh-CN" sz="2000" b="1" dirty="0">
                <a:latin typeface="宋体" pitchFamily="2" charset="-122"/>
              </a:rPr>
              <a:t>L</a:t>
            </a:r>
            <a:r>
              <a:rPr lang="zh-CN" altLang="en-US" sz="2000" b="1" dirty="0">
                <a:latin typeface="宋体" pitchFamily="2" charset="-122"/>
              </a:rPr>
              <a:t>的任何出口结点的后继结点入口处不被引用。 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171575" y="2341563"/>
            <a:ext cx="7296150" cy="149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76275" indent="-676275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9525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lnSpc>
                <a:spcPct val="115000"/>
              </a:lnSpc>
            </a:pPr>
            <a:r>
              <a:rPr lang="zh-CN" altLang="en-US" sz="2000" b="1" dirty="0">
                <a:latin typeface="宋体" pitchFamily="2" charset="-122"/>
              </a:rPr>
              <a:t>（</a:t>
            </a:r>
            <a:r>
              <a:rPr lang="en-US" altLang="zh-CN" sz="2000" b="1" dirty="0">
                <a:latin typeface="宋体" pitchFamily="2" charset="-122"/>
              </a:rPr>
              <a:t>a</a:t>
            </a:r>
            <a:r>
              <a:rPr lang="zh-CN" altLang="en-US" sz="2000" b="1" dirty="0">
                <a:latin typeface="宋体" pitchFamily="2" charset="-122"/>
              </a:rPr>
              <a:t>） ① </a:t>
            </a:r>
            <a:r>
              <a:rPr lang="en-US" altLang="zh-CN" sz="2000" b="1" dirty="0">
                <a:latin typeface="宋体" pitchFamily="2" charset="-122"/>
              </a:rPr>
              <a:t>s</a:t>
            </a:r>
            <a:r>
              <a:rPr lang="zh-CN" altLang="en-US" sz="2000" b="1" dirty="0">
                <a:latin typeface="宋体" pitchFamily="2" charset="-122"/>
              </a:rPr>
              <a:t>所在结点是</a:t>
            </a:r>
            <a:r>
              <a:rPr lang="en-US" altLang="zh-CN" sz="2000" b="1" dirty="0">
                <a:latin typeface="宋体" pitchFamily="2" charset="-122"/>
              </a:rPr>
              <a:t>L</a:t>
            </a:r>
            <a:r>
              <a:rPr lang="zh-CN" altLang="en-US" sz="2000" b="1" dirty="0">
                <a:latin typeface="宋体" pitchFamily="2" charset="-122"/>
              </a:rPr>
              <a:t>的所有出口结点的必经结点，或② </a:t>
            </a:r>
            <a:r>
              <a:rPr lang="en-US" altLang="zh-CN" sz="2000" b="1" dirty="0">
                <a:latin typeface="宋体" pitchFamily="2" charset="-122"/>
              </a:rPr>
              <a:t>A</a:t>
            </a:r>
            <a:r>
              <a:rPr lang="zh-CN" altLang="en-US" sz="2000" b="1" dirty="0">
                <a:latin typeface="宋体" pitchFamily="2" charset="-122"/>
              </a:rPr>
              <a:t>在</a:t>
            </a:r>
            <a:r>
              <a:rPr lang="en-US" altLang="zh-CN" sz="2000" b="1" dirty="0">
                <a:latin typeface="宋体" pitchFamily="2" charset="-122"/>
              </a:rPr>
              <a:t>L</a:t>
            </a:r>
            <a:r>
              <a:rPr lang="zh-CN" altLang="en-US" sz="2000" b="1" dirty="0">
                <a:latin typeface="宋体" pitchFamily="2" charset="-122"/>
              </a:rPr>
              <a:t>中其它地方不再定值，或③ </a:t>
            </a:r>
            <a:r>
              <a:rPr lang="en-US" altLang="zh-CN" sz="2000" b="1" dirty="0">
                <a:latin typeface="宋体" pitchFamily="2" charset="-122"/>
              </a:rPr>
              <a:t>L</a:t>
            </a:r>
            <a:r>
              <a:rPr lang="zh-CN" altLang="en-US" sz="2000" b="1" dirty="0">
                <a:latin typeface="宋体" pitchFamily="2" charset="-122"/>
              </a:rPr>
              <a:t>中所有</a:t>
            </a:r>
            <a:r>
              <a:rPr lang="en-US" altLang="zh-CN" sz="2000" b="1" dirty="0">
                <a:latin typeface="宋体" pitchFamily="2" charset="-122"/>
              </a:rPr>
              <a:t>A</a:t>
            </a:r>
            <a:r>
              <a:rPr lang="zh-CN" altLang="en-US" sz="2000" b="1" dirty="0">
                <a:latin typeface="宋体" pitchFamily="2" charset="-122"/>
              </a:rPr>
              <a:t>的引用点只有</a:t>
            </a:r>
            <a:r>
              <a:rPr lang="en-US" altLang="zh-CN" sz="2000" b="1" dirty="0">
                <a:latin typeface="宋体" pitchFamily="2" charset="-122"/>
              </a:rPr>
              <a:t>s</a:t>
            </a:r>
            <a:r>
              <a:rPr lang="zh-CN" altLang="en-US" sz="2000" b="1" dirty="0">
                <a:latin typeface="宋体" pitchFamily="2" charset="-122"/>
              </a:rPr>
              <a:t>中的</a:t>
            </a:r>
            <a:r>
              <a:rPr lang="en-US" altLang="zh-CN" sz="2000" b="1" dirty="0">
                <a:latin typeface="宋体" pitchFamily="2" charset="-122"/>
              </a:rPr>
              <a:t>A</a:t>
            </a:r>
            <a:r>
              <a:rPr lang="zh-CN" altLang="en-US" sz="2000" b="1" dirty="0">
                <a:latin typeface="宋体" pitchFamily="2" charset="-122"/>
              </a:rPr>
              <a:t>的定值才能达到；</a:t>
            </a:r>
          </a:p>
          <a:p>
            <a:pPr algn="l">
              <a:lnSpc>
                <a:spcPct val="115000"/>
              </a:lnSpc>
            </a:pPr>
            <a:r>
              <a:rPr lang="zh-CN" altLang="en-US" sz="2000" b="1" dirty="0">
                <a:latin typeface="宋体" pitchFamily="2" charset="-122"/>
              </a:rPr>
              <a:t>（</a:t>
            </a:r>
            <a:r>
              <a:rPr lang="en-US" altLang="zh-CN" sz="2000" b="1" dirty="0">
                <a:latin typeface="宋体" pitchFamily="2" charset="-122"/>
              </a:rPr>
              <a:t>b</a:t>
            </a:r>
            <a:r>
              <a:rPr lang="zh-CN" altLang="en-US" sz="2000" b="1" dirty="0">
                <a:latin typeface="宋体" pitchFamily="2" charset="-122"/>
              </a:rPr>
              <a:t>）</a:t>
            </a:r>
            <a:r>
              <a:rPr lang="en-US" altLang="zh-CN" sz="2000" b="1" dirty="0">
                <a:latin typeface="宋体" pitchFamily="2" charset="-122"/>
              </a:rPr>
              <a:t>A</a:t>
            </a:r>
            <a:r>
              <a:rPr lang="zh-CN" altLang="en-US" sz="2000" b="1" dirty="0">
                <a:latin typeface="宋体" pitchFamily="2" charset="-122"/>
              </a:rPr>
              <a:t>在离开</a:t>
            </a:r>
            <a:r>
              <a:rPr lang="en-US" altLang="zh-CN" sz="2000" b="1" dirty="0">
                <a:latin typeface="宋体" pitchFamily="2" charset="-122"/>
              </a:rPr>
              <a:t>L</a:t>
            </a:r>
            <a:r>
              <a:rPr lang="zh-CN" altLang="en-US" sz="2000" b="1" dirty="0">
                <a:latin typeface="宋体" pitchFamily="2" charset="-122"/>
              </a:rPr>
              <a:t>之后不再活跃的，且条件①和②成立；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914400" y="3808413"/>
            <a:ext cx="7543800" cy="1144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14325" indent="-314325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lnSpc>
                <a:spcPct val="115000"/>
              </a:lnSpc>
              <a:spcBef>
                <a:spcPct val="50000"/>
              </a:spcBef>
            </a:pPr>
            <a:r>
              <a:rPr lang="en-US" altLang="zh-CN" sz="2000" b="1" dirty="0">
                <a:latin typeface="宋体" pitchFamily="2" charset="-122"/>
              </a:rPr>
              <a:t>⑶  </a:t>
            </a:r>
            <a:r>
              <a:rPr lang="zh-CN" altLang="en-US" sz="2000" b="1" dirty="0">
                <a:latin typeface="宋体" pitchFamily="2" charset="-122"/>
              </a:rPr>
              <a:t>将满足条件（</a:t>
            </a:r>
            <a:r>
              <a:rPr lang="en-US" altLang="zh-CN" sz="2000" b="1" dirty="0">
                <a:latin typeface="宋体" pitchFamily="2" charset="-122"/>
              </a:rPr>
              <a:t>a</a:t>
            </a:r>
            <a:r>
              <a:rPr lang="zh-CN" altLang="en-US" sz="2000" b="1" dirty="0">
                <a:latin typeface="宋体" pitchFamily="2" charset="-122"/>
              </a:rPr>
              <a:t>）或（</a:t>
            </a:r>
            <a:r>
              <a:rPr lang="en-US" altLang="zh-CN" sz="2000" b="1" dirty="0">
                <a:latin typeface="宋体" pitchFamily="2" charset="-122"/>
              </a:rPr>
              <a:t>b</a:t>
            </a:r>
            <a:r>
              <a:rPr lang="zh-CN" altLang="en-US" sz="2000" b="1" dirty="0">
                <a:latin typeface="宋体" pitchFamily="2" charset="-122"/>
              </a:rPr>
              <a:t>）的不变运算，外提到前置结点。如果 </a:t>
            </a:r>
            <a:r>
              <a:rPr lang="en-US" altLang="zh-CN" sz="2000" b="1" dirty="0">
                <a:latin typeface="宋体" pitchFamily="2" charset="-122"/>
              </a:rPr>
              <a:t>s </a:t>
            </a:r>
            <a:r>
              <a:rPr lang="zh-CN" altLang="en-US" sz="2000" b="1" dirty="0">
                <a:latin typeface="宋体" pitchFamily="2" charset="-122"/>
              </a:rPr>
              <a:t>的运算对象是在</a:t>
            </a:r>
            <a:r>
              <a:rPr lang="en-US" altLang="zh-CN" sz="2000" b="1" dirty="0">
                <a:latin typeface="宋体" pitchFamily="2" charset="-122"/>
              </a:rPr>
              <a:t>L</a:t>
            </a:r>
            <a:r>
              <a:rPr lang="zh-CN" altLang="en-US" sz="2000" b="1" dirty="0">
                <a:latin typeface="宋体" pitchFamily="2" charset="-122"/>
              </a:rPr>
              <a:t>中定值的，则只有当这些定值四元组都外提到前置结点中时，才可以将</a:t>
            </a:r>
            <a:r>
              <a:rPr lang="en-US" altLang="zh-CN" sz="2000" b="1" dirty="0">
                <a:latin typeface="宋体" pitchFamily="2" charset="-122"/>
              </a:rPr>
              <a:t>s</a:t>
            </a:r>
            <a:r>
              <a:rPr lang="zh-CN" altLang="en-US" sz="2000" b="1" dirty="0">
                <a:latin typeface="宋体" pitchFamily="2" charset="-122"/>
              </a:rPr>
              <a:t>外提到前置结点。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74D79-D6C1-4F7A-9771-2ED1C8DE996C}" type="slidenum">
              <a:rPr lang="en-US" altLang="zh-CN" smtClean="0"/>
              <a:pPr/>
              <a:t>51</a:t>
            </a:fld>
            <a:endParaRPr lang="en-US" altLang="zh-CN"/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763292" y="533400"/>
            <a:ext cx="4343400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2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．强度削弱和删除归纳变量 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750376" y="1066800"/>
            <a:ext cx="7543800" cy="184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573088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63588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954088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lnSpc>
                <a:spcPct val="115000"/>
              </a:lnSpc>
              <a:spcBef>
                <a:spcPct val="65000"/>
              </a:spcBef>
            </a:pPr>
            <a:r>
              <a:rPr lang="zh-CN" altLang="en-US" sz="2000" b="1" dirty="0">
                <a:latin typeface="宋体" pitchFamily="2" charset="-122"/>
              </a:rPr>
              <a:t>强度削弱和删除归纳变量采用的变换方法是对于一个在循环中的、除自身递归定值之外、只是在循环中用来循环控制和计算其它归纳量的基本归纳量，用另外某一个同族的归纳量替代。之后，将基本归纳量的递归定值作为无用赋值运算而删除，如果这些赋值变量在循环出口后不是活跃的。 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838200" y="2971800"/>
            <a:ext cx="7467600" cy="249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595313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862013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052513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lnSpc>
                <a:spcPct val="120000"/>
              </a:lnSpc>
              <a:spcBef>
                <a:spcPct val="70000"/>
              </a:spcBef>
            </a:pPr>
            <a:r>
              <a:rPr lang="zh-CN" altLang="en-US" sz="2000" b="1" dirty="0">
                <a:latin typeface="宋体" pitchFamily="2" charset="-122"/>
              </a:rPr>
              <a:t>定义</a:t>
            </a:r>
            <a:r>
              <a:rPr lang="en-US" altLang="zh-CN" sz="2000" b="1" dirty="0">
                <a:latin typeface="宋体" pitchFamily="2" charset="-122"/>
              </a:rPr>
              <a:t>11.6  </a:t>
            </a:r>
            <a:r>
              <a:rPr lang="zh-CN" altLang="en-US" sz="2000" b="1" dirty="0">
                <a:latin typeface="宋体" pitchFamily="2" charset="-122"/>
              </a:rPr>
              <a:t>如果循环中对于变量</a:t>
            </a:r>
            <a:r>
              <a:rPr lang="en-US" altLang="zh-CN" sz="2000" b="1" dirty="0">
                <a:latin typeface="宋体" pitchFamily="2" charset="-122"/>
              </a:rPr>
              <a:t>I</a:t>
            </a:r>
            <a:r>
              <a:rPr lang="zh-CN" altLang="en-US" sz="2000" b="1" dirty="0">
                <a:latin typeface="宋体" pitchFamily="2" charset="-122"/>
              </a:rPr>
              <a:t>只有唯一的形如</a:t>
            </a:r>
            <a:r>
              <a:rPr lang="en-US" altLang="zh-CN" sz="2000" b="1" dirty="0">
                <a:latin typeface="宋体" pitchFamily="2" charset="-122"/>
              </a:rPr>
              <a:t>I:</a:t>
            </a:r>
            <a:r>
              <a:rPr lang="zh-CN" altLang="en-US" sz="2000" b="1" dirty="0">
                <a:latin typeface="宋体" pitchFamily="2" charset="-122"/>
              </a:rPr>
              <a:t>＝</a:t>
            </a:r>
            <a:r>
              <a:rPr lang="en-US" altLang="zh-CN" sz="2000" b="1" dirty="0">
                <a:latin typeface="宋体" pitchFamily="2" charset="-122"/>
              </a:rPr>
              <a:t>I</a:t>
            </a:r>
            <a:r>
              <a:rPr lang="zh-CN" altLang="en-US" sz="2000" b="1" dirty="0">
                <a:latin typeface="宋体" pitchFamily="2" charset="-122"/>
              </a:rPr>
              <a:t>＋</a:t>
            </a:r>
            <a:r>
              <a:rPr lang="en-US" altLang="zh-CN" sz="2000" b="1" dirty="0">
                <a:latin typeface="宋体" pitchFamily="2" charset="-122"/>
              </a:rPr>
              <a:t>C</a:t>
            </a:r>
            <a:r>
              <a:rPr lang="zh-CN" altLang="en-US" sz="2000" b="1" dirty="0">
                <a:latin typeface="宋体" pitchFamily="2" charset="-122"/>
              </a:rPr>
              <a:t>，且</a:t>
            </a:r>
            <a:r>
              <a:rPr lang="en-US" altLang="zh-CN" sz="2000" b="1" dirty="0">
                <a:latin typeface="宋体" pitchFamily="2" charset="-122"/>
              </a:rPr>
              <a:t>C</a:t>
            </a:r>
            <a:r>
              <a:rPr lang="zh-CN" altLang="en-US" sz="2000" b="1" dirty="0">
                <a:latin typeface="宋体" pitchFamily="2" charset="-122"/>
              </a:rPr>
              <a:t>为循环不变量，则称</a:t>
            </a:r>
            <a:r>
              <a:rPr lang="en-US" altLang="zh-CN" sz="2000" b="1" dirty="0">
                <a:latin typeface="宋体" pitchFamily="2" charset="-122"/>
              </a:rPr>
              <a:t>I</a:t>
            </a:r>
            <a:r>
              <a:rPr lang="zh-CN" altLang="en-US" sz="2000" b="1" dirty="0">
                <a:latin typeface="宋体" pitchFamily="2" charset="-122"/>
              </a:rPr>
              <a:t>为循环中的</a:t>
            </a:r>
            <a:r>
              <a:rPr lang="zh-CN" altLang="en-US" sz="2000" b="1" dirty="0">
                <a:solidFill>
                  <a:srgbClr val="FF6600"/>
                </a:solidFill>
                <a:latin typeface="宋体" pitchFamily="2" charset="-122"/>
              </a:rPr>
              <a:t>基本归纳量</a:t>
            </a:r>
            <a:r>
              <a:rPr lang="zh-CN" altLang="en-US" sz="2000" b="1" dirty="0">
                <a:latin typeface="宋体" pitchFamily="2" charset="-122"/>
              </a:rPr>
              <a:t>。</a:t>
            </a:r>
          </a:p>
          <a:p>
            <a:pPr algn="l">
              <a:lnSpc>
                <a:spcPct val="120000"/>
              </a:lnSpc>
              <a:spcBef>
                <a:spcPct val="70000"/>
              </a:spcBef>
            </a:pPr>
            <a:r>
              <a:rPr lang="zh-CN" altLang="en-US" sz="2000" b="1" dirty="0">
                <a:latin typeface="宋体" pitchFamily="2" charset="-122"/>
              </a:rPr>
              <a:t>定义</a:t>
            </a:r>
            <a:r>
              <a:rPr lang="en-US" altLang="zh-CN" sz="2000" b="1" dirty="0">
                <a:latin typeface="宋体" pitchFamily="2" charset="-122"/>
              </a:rPr>
              <a:t>11.7  </a:t>
            </a:r>
            <a:r>
              <a:rPr lang="zh-CN" altLang="en-US" sz="2000" b="1" dirty="0">
                <a:latin typeface="宋体" pitchFamily="2" charset="-122"/>
              </a:rPr>
              <a:t>如果变量</a:t>
            </a:r>
            <a:r>
              <a:rPr lang="en-US" altLang="zh-CN" sz="2000" b="1" dirty="0">
                <a:latin typeface="宋体" pitchFamily="2" charset="-122"/>
              </a:rPr>
              <a:t>I</a:t>
            </a:r>
            <a:r>
              <a:rPr lang="zh-CN" altLang="en-US" sz="2000" b="1" dirty="0">
                <a:latin typeface="宋体" pitchFamily="2" charset="-122"/>
              </a:rPr>
              <a:t>是循环中的基本归纳量，</a:t>
            </a:r>
            <a:r>
              <a:rPr lang="en-US" altLang="zh-CN" sz="2000" b="1" dirty="0">
                <a:latin typeface="宋体" pitchFamily="2" charset="-122"/>
              </a:rPr>
              <a:t>J</a:t>
            </a:r>
            <a:r>
              <a:rPr lang="zh-CN" altLang="en-US" sz="2000" b="1" dirty="0">
                <a:latin typeface="宋体" pitchFamily="2" charset="-122"/>
              </a:rPr>
              <a:t>在循环的定值总是可以化归为</a:t>
            </a:r>
            <a:r>
              <a:rPr lang="en-US" altLang="zh-CN" sz="2000" b="1" dirty="0">
                <a:latin typeface="宋体" pitchFamily="2" charset="-122"/>
              </a:rPr>
              <a:t>I</a:t>
            </a:r>
            <a:r>
              <a:rPr lang="zh-CN" altLang="en-US" sz="2000" b="1" dirty="0">
                <a:latin typeface="宋体" pitchFamily="2" charset="-122"/>
              </a:rPr>
              <a:t>的线性函数，即</a:t>
            </a:r>
            <a:r>
              <a:rPr lang="en-US" altLang="zh-CN" sz="2000" b="1" dirty="0">
                <a:latin typeface="宋体" pitchFamily="2" charset="-122"/>
              </a:rPr>
              <a:t>J:</a:t>
            </a:r>
            <a:r>
              <a:rPr lang="zh-CN" altLang="en-US" sz="2000" b="1" dirty="0">
                <a:latin typeface="宋体" pitchFamily="2" charset="-122"/>
              </a:rPr>
              <a:t>＝</a:t>
            </a:r>
            <a:r>
              <a:rPr lang="en-US" altLang="zh-CN" sz="2000" b="1" dirty="0">
                <a:latin typeface="宋体" pitchFamily="2" charset="-122"/>
              </a:rPr>
              <a:t>C</a:t>
            </a:r>
            <a:r>
              <a:rPr lang="en-US" altLang="zh-CN" sz="2000" b="1" baseline="-10000" dirty="0">
                <a:latin typeface="宋体" pitchFamily="2" charset="-122"/>
              </a:rPr>
              <a:t>1</a:t>
            </a:r>
            <a:r>
              <a:rPr lang="en-US" altLang="zh-CN" sz="2000" b="1" dirty="0">
                <a:latin typeface="宋体" pitchFamily="2" charset="-122"/>
              </a:rPr>
              <a:t>*I</a:t>
            </a:r>
            <a:r>
              <a:rPr lang="zh-CN" altLang="en-US" sz="2000" b="1" dirty="0">
                <a:latin typeface="宋体" pitchFamily="2" charset="-122"/>
              </a:rPr>
              <a:t>＋</a:t>
            </a:r>
            <a:r>
              <a:rPr lang="en-US" altLang="zh-CN" sz="2000" b="1" dirty="0">
                <a:latin typeface="宋体" pitchFamily="2" charset="-122"/>
              </a:rPr>
              <a:t>C</a:t>
            </a:r>
            <a:r>
              <a:rPr lang="en-US" altLang="zh-CN" sz="2000" b="1" baseline="-10000" dirty="0">
                <a:latin typeface="宋体" pitchFamily="2" charset="-122"/>
              </a:rPr>
              <a:t>2</a:t>
            </a:r>
            <a:r>
              <a:rPr lang="zh-CN" altLang="en-US" sz="2000" b="1" dirty="0">
                <a:latin typeface="宋体" pitchFamily="2" charset="-122"/>
              </a:rPr>
              <a:t>，且</a:t>
            </a:r>
            <a:r>
              <a:rPr lang="en-US" altLang="zh-CN" sz="2000" b="1" dirty="0">
                <a:latin typeface="宋体" pitchFamily="2" charset="-122"/>
              </a:rPr>
              <a:t>C</a:t>
            </a:r>
            <a:r>
              <a:rPr lang="en-US" altLang="zh-CN" sz="2000" b="1" baseline="-10000" dirty="0">
                <a:latin typeface="宋体" pitchFamily="2" charset="-122"/>
              </a:rPr>
              <a:t>1</a:t>
            </a:r>
            <a:r>
              <a:rPr lang="zh-CN" altLang="en-US" sz="2000" b="1" dirty="0">
                <a:latin typeface="宋体" pitchFamily="2" charset="-122"/>
              </a:rPr>
              <a:t>和</a:t>
            </a:r>
            <a:r>
              <a:rPr lang="en-US" altLang="zh-CN" sz="2000" b="1" dirty="0">
                <a:latin typeface="宋体" pitchFamily="2" charset="-122"/>
              </a:rPr>
              <a:t>C</a:t>
            </a:r>
            <a:r>
              <a:rPr lang="en-US" altLang="zh-CN" sz="2000" b="1" baseline="-10000" dirty="0">
                <a:latin typeface="宋体" pitchFamily="2" charset="-122"/>
              </a:rPr>
              <a:t>2</a:t>
            </a:r>
            <a:r>
              <a:rPr lang="zh-CN" altLang="en-US" sz="2000" b="1" dirty="0">
                <a:latin typeface="宋体" pitchFamily="2" charset="-122"/>
              </a:rPr>
              <a:t>为循环不变量，则称</a:t>
            </a:r>
            <a:r>
              <a:rPr lang="en-US" altLang="zh-CN" sz="2000" b="1" dirty="0">
                <a:latin typeface="宋体" pitchFamily="2" charset="-122"/>
              </a:rPr>
              <a:t>J</a:t>
            </a:r>
            <a:r>
              <a:rPr lang="zh-CN" altLang="en-US" sz="2000" b="1" dirty="0">
                <a:latin typeface="宋体" pitchFamily="2" charset="-122"/>
              </a:rPr>
              <a:t>为循环中相对于基本归纳量</a:t>
            </a:r>
            <a:r>
              <a:rPr lang="en-US" altLang="zh-CN" sz="2000" b="1" dirty="0">
                <a:latin typeface="宋体" pitchFamily="2" charset="-122"/>
              </a:rPr>
              <a:t>I</a:t>
            </a:r>
            <a:r>
              <a:rPr lang="zh-CN" altLang="en-US" sz="2000" b="1" dirty="0">
                <a:latin typeface="宋体" pitchFamily="2" charset="-122"/>
              </a:rPr>
              <a:t>的</a:t>
            </a:r>
            <a:r>
              <a:rPr lang="zh-CN" altLang="en-US" sz="2000" b="1" dirty="0">
                <a:solidFill>
                  <a:srgbClr val="FF6600"/>
                </a:solidFill>
                <a:latin typeface="宋体" pitchFamily="2" charset="-122"/>
              </a:rPr>
              <a:t>归纳量</a:t>
            </a:r>
            <a:r>
              <a:rPr lang="zh-CN" altLang="en-US" sz="2000" b="1" dirty="0">
                <a:latin typeface="宋体" pitchFamily="2" charset="-122"/>
              </a:rPr>
              <a:t>，并称</a:t>
            </a:r>
            <a:r>
              <a:rPr lang="en-US" altLang="zh-CN" sz="2000" b="1" dirty="0">
                <a:solidFill>
                  <a:srgbClr val="FF6600"/>
                </a:solidFill>
                <a:latin typeface="宋体" pitchFamily="2" charset="-122"/>
              </a:rPr>
              <a:t>J</a:t>
            </a:r>
            <a:r>
              <a:rPr lang="zh-CN" altLang="en-US" sz="2000" b="1" dirty="0">
                <a:solidFill>
                  <a:srgbClr val="FF6600"/>
                </a:solidFill>
                <a:latin typeface="宋体" pitchFamily="2" charset="-122"/>
              </a:rPr>
              <a:t>与</a:t>
            </a:r>
            <a:r>
              <a:rPr lang="en-US" altLang="zh-CN" sz="2000" b="1" dirty="0">
                <a:solidFill>
                  <a:srgbClr val="FF6600"/>
                </a:solidFill>
                <a:latin typeface="宋体" pitchFamily="2" charset="-122"/>
              </a:rPr>
              <a:t>I</a:t>
            </a:r>
            <a:r>
              <a:rPr lang="zh-CN" altLang="en-US" sz="2000" b="1" dirty="0">
                <a:solidFill>
                  <a:srgbClr val="FF6600"/>
                </a:solidFill>
                <a:latin typeface="宋体" pitchFamily="2" charset="-122"/>
              </a:rPr>
              <a:t>同族的</a:t>
            </a:r>
            <a:r>
              <a:rPr lang="zh-CN" altLang="en-US" sz="2000" b="1" dirty="0">
                <a:latin typeface="宋体" pitchFamily="2" charset="-122"/>
              </a:rPr>
              <a:t>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85800" y="304800"/>
            <a:ext cx="41553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10.3</a:t>
            </a:r>
            <a:r>
              <a:rPr lang="zh-CN" altLang="en-US" sz="28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　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目标代码生成技术</a:t>
            </a:r>
            <a:endParaRPr lang="zh-CN" altLang="en-US" sz="28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Text Box 36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609600" y="990600"/>
            <a:ext cx="7620000" cy="2328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Bef>
                <a:spcPct val="0"/>
              </a:spcBef>
              <a:buClr>
                <a:srgbClr val="800080"/>
              </a:buClr>
            </a:pP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     代码生成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要考虑的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主要问题是如何将程序的代码映射到运行时的虚拟空间中：常量或全局变量映射到静态数据区；代码映射到代码区；局部数据或临时变量存放到寄存器或动态数据区。</a:t>
            </a:r>
            <a:endParaRPr lang="en-US" altLang="zh-CN" sz="2000" b="1" dirty="0" smtClean="0">
              <a:latin typeface="宋体" pitchFamily="2" charset="-122"/>
              <a:ea typeface="宋体" pitchFamily="2" charset="-122"/>
            </a:endParaRPr>
          </a:p>
          <a:p>
            <a:pPr algn="l">
              <a:lnSpc>
                <a:spcPct val="150000"/>
              </a:lnSpc>
              <a:buClr>
                <a:srgbClr val="800080"/>
              </a:buClr>
            </a:pP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  </a:t>
            </a:r>
            <a:endParaRPr lang="zh-CN" altLang="en-US" sz="2000" b="1" dirty="0" smtClean="0">
              <a:latin typeface="宋体" pitchFamily="2" charset="-122"/>
              <a:ea typeface="宋体" pitchFamily="2" charset="-122"/>
            </a:endParaRPr>
          </a:p>
          <a:p>
            <a:pPr algn="l">
              <a:lnSpc>
                <a:spcPct val="15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Char char="²"/>
            </a:pPr>
            <a:endParaRPr lang="zh-CN" altLang="en-US" sz="20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781050" y="2544901"/>
            <a:ext cx="7905750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核心问题包括：</a:t>
            </a:r>
            <a:endParaRPr lang="en-US" altLang="zh-CN" sz="2000" b="1" dirty="0" smtClean="0">
              <a:latin typeface="宋体" pitchFamily="2" charset="-122"/>
              <a:ea typeface="宋体" pitchFamily="2" charset="-122"/>
            </a:endParaRPr>
          </a:p>
          <a:p>
            <a:pPr algn="l">
              <a:lnSpc>
                <a:spcPct val="100000"/>
              </a:lnSpc>
              <a:spcBef>
                <a:spcPts val="1200"/>
              </a:spcBef>
              <a:buFont typeface="Symbol" pitchFamily="18" charset="2"/>
              <a:buChar char="-"/>
            </a:pP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指令选择 </a:t>
            </a:r>
            <a:r>
              <a:rPr lang="zh-CN" altLang="zh-CN" sz="2000" b="1" dirty="0" smtClean="0"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sz="2000" b="1" i="1" dirty="0" smtClean="0">
                <a:latin typeface="宋体" pitchFamily="2" charset="-122"/>
                <a:ea typeface="宋体" pitchFamily="2" charset="-122"/>
              </a:rPr>
              <a:t>instruction selection</a:t>
            </a:r>
            <a:r>
              <a:rPr lang="zh-CN" altLang="zh-CN" sz="2000" b="1" dirty="0" smtClean="0">
                <a:latin typeface="宋体" pitchFamily="2" charset="-122"/>
                <a:ea typeface="宋体" pitchFamily="2" charset="-122"/>
              </a:rPr>
              <a:t>）</a:t>
            </a:r>
            <a:endParaRPr lang="zh-CN" altLang="en-US" sz="2000" b="1" dirty="0">
              <a:latin typeface="宋体" pitchFamily="2" charset="-122"/>
              <a:ea typeface="宋体" pitchFamily="2" charset="-122"/>
            </a:endParaRPr>
          </a:p>
          <a:p>
            <a:pPr algn="l">
              <a:lnSpc>
                <a:spcPct val="100000"/>
              </a:lnSpc>
              <a:spcBef>
                <a:spcPts val="1200"/>
              </a:spcBef>
              <a:buFont typeface="Symbol" pitchFamily="18" charset="2"/>
              <a:buNone/>
            </a:pP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    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目标机指令集的性质和中间代码的形式决定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     指令选择的难易</a:t>
            </a:r>
          </a:p>
          <a:p>
            <a:pPr algn="l">
              <a:lnSpc>
                <a:spcPct val="100000"/>
              </a:lnSpc>
              <a:spcBef>
                <a:spcPts val="1200"/>
              </a:spcBef>
              <a:buFont typeface="Symbol" pitchFamily="18" charset="2"/>
              <a:buChar char="-"/>
            </a:pP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寄存器分配 </a:t>
            </a:r>
            <a:r>
              <a:rPr lang="zh-CN" altLang="zh-CN" sz="2000" b="1" dirty="0" smtClean="0"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sz="2000" b="1" i="1" dirty="0" smtClean="0">
                <a:latin typeface="宋体" pitchFamily="2" charset="-122"/>
                <a:ea typeface="宋体" pitchFamily="2" charset="-122"/>
              </a:rPr>
              <a:t>register allocation</a:t>
            </a:r>
            <a:r>
              <a:rPr lang="zh-CN" altLang="zh-CN" sz="2000" b="1" dirty="0" smtClean="0">
                <a:latin typeface="宋体" pitchFamily="2" charset="-122"/>
                <a:ea typeface="宋体" pitchFamily="2" charset="-122"/>
              </a:rPr>
              <a:t>）</a:t>
            </a:r>
            <a:endParaRPr lang="zh-CN" altLang="en-US" sz="2000" b="1" dirty="0">
              <a:latin typeface="宋体" pitchFamily="2" charset="-122"/>
              <a:ea typeface="宋体" pitchFamily="2" charset="-122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   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充分、高效地使用寄存器</a:t>
            </a:r>
          </a:p>
          <a:p>
            <a:pPr algn="l">
              <a:lnSpc>
                <a:spcPct val="100000"/>
              </a:lnSpc>
              <a:spcBef>
                <a:spcPts val="1200"/>
              </a:spcBef>
              <a:buFont typeface="Symbol" pitchFamily="18" charset="2"/>
              <a:buChar char="-"/>
            </a:pP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0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指令</a:t>
            </a:r>
            <a:r>
              <a:rPr lang="zh-CN" altLang="zh-CN" sz="20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调度</a:t>
            </a:r>
            <a:r>
              <a:rPr lang="en-US" altLang="zh-CN" sz="20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zh-CN" sz="2000" b="1" dirty="0" smtClean="0"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sz="2000" b="1" i="1" dirty="0" smtClean="0">
                <a:latin typeface="宋体" pitchFamily="2" charset="-122"/>
                <a:ea typeface="宋体" pitchFamily="2" charset="-122"/>
              </a:rPr>
              <a:t>code scheduling</a:t>
            </a:r>
            <a:r>
              <a:rPr lang="zh-CN" altLang="zh-CN" sz="2000" b="1" dirty="0" smtClean="0">
                <a:latin typeface="宋体" pitchFamily="2" charset="-122"/>
                <a:ea typeface="宋体" pitchFamily="2" charset="-122"/>
              </a:rPr>
              <a:t>）</a:t>
            </a:r>
            <a:endParaRPr lang="zh-CN" altLang="en-US" sz="2000" b="1" dirty="0" smtClean="0">
              <a:latin typeface="宋体" pitchFamily="2" charset="-122"/>
              <a:ea typeface="宋体" pitchFamily="2" charset="-122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     调整好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计算的次序，充分利用目标机的特点</a:t>
            </a:r>
          </a:p>
        </p:txBody>
      </p:sp>
      <p:sp>
        <p:nvSpPr>
          <p:cNvPr id="5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629400" y="6172200"/>
            <a:ext cx="2133600" cy="244475"/>
          </a:xfrm>
        </p:spPr>
        <p:txBody>
          <a:bodyPr/>
          <a:lstStyle/>
          <a:p>
            <a:fld id="{EB774D79-D6C1-4F7A-9771-2ED1C8DE996C}" type="slidenum">
              <a:rPr lang="en-US" altLang="zh-CN" sz="2000" smtClean="0"/>
              <a:pPr/>
              <a:t>52</a:t>
            </a:fld>
            <a:endParaRPr lang="en-US" altLang="zh-CN" sz="2000" dirty="0"/>
          </a:p>
        </p:txBody>
      </p:sp>
    </p:spTree>
    <p:extLst>
      <p:ext uri="{BB962C8B-B14F-4D97-AF65-F5344CB8AC3E}">
        <p14:creationId xmlns="" xmlns:p14="http://schemas.microsoft.com/office/powerpoint/2010/main" val="1577652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6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304800" y="986135"/>
            <a:ext cx="82248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</a:pPr>
            <a:r>
              <a:rPr lang="en-US" altLang="zh-CN" sz="2400" b="1" dirty="0" smtClean="0">
                <a:solidFill>
                  <a:srgbClr val="C00000"/>
                </a:solidFill>
                <a:latin typeface="宋体" pitchFamily="2" charset="-122"/>
                <a:ea typeface="宋体" pitchFamily="2" charset="-122"/>
              </a:rPr>
              <a:t>10.3.1.1</a:t>
            </a:r>
            <a:r>
              <a:rPr lang="zh-CN" altLang="en-US" sz="2400" b="1" dirty="0" smtClean="0">
                <a:solidFill>
                  <a:srgbClr val="C00000"/>
                </a:solidFill>
                <a:latin typeface="宋体" pitchFamily="2" charset="-122"/>
                <a:ea typeface="宋体" pitchFamily="2" charset="-122"/>
              </a:rPr>
              <a:t>指令</a:t>
            </a:r>
            <a:r>
              <a:rPr lang="zh-CN" altLang="en-US" sz="2400" b="1" dirty="0">
                <a:solidFill>
                  <a:srgbClr val="C00000"/>
                </a:solidFill>
                <a:latin typeface="宋体" pitchFamily="2" charset="-122"/>
                <a:ea typeface="宋体" pitchFamily="2" charset="-122"/>
              </a:rPr>
              <a:t>选择</a:t>
            </a:r>
          </a:p>
        </p:txBody>
      </p:sp>
      <p:sp>
        <p:nvSpPr>
          <p:cNvPr id="3" name="Rectangle 11"/>
          <p:cNvSpPr>
            <a:spLocks noChangeArrowheads="1"/>
          </p:cNvSpPr>
          <p:nvPr/>
        </p:nvSpPr>
        <p:spPr bwMode="auto">
          <a:xfrm>
            <a:off x="304800" y="1618595"/>
            <a:ext cx="82296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Font typeface="Symbol" pitchFamily="18" charset="2"/>
              <a:buChar char="-"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任务 </a:t>
            </a:r>
          </a:p>
          <a:p>
            <a:pPr lvl="1" algn="l">
              <a:lnSpc>
                <a:spcPct val="100000"/>
              </a:lnSpc>
              <a:spcBef>
                <a:spcPts val="1200"/>
              </a:spcBef>
              <a:buClr>
                <a:srgbClr val="800080"/>
              </a:buClr>
            </a:pP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为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每条中间语言语句选择恰当的目标机指令或指令序列</a:t>
            </a:r>
            <a:endParaRPr kumimoji="0" lang="zh-CN" altLang="en-US" sz="2000" b="1" dirty="0">
              <a:latin typeface="宋体" pitchFamily="2" charset="-122"/>
              <a:ea typeface="宋体" pitchFamily="2" charset="-122"/>
            </a:endParaRPr>
          </a:p>
          <a:p>
            <a:pPr lvl="1" algn="l"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</a:pPr>
            <a:endParaRPr lang="zh-CN" altLang="en-US" sz="2000" b="1" dirty="0">
              <a:latin typeface="宋体" pitchFamily="2" charset="-122"/>
              <a:ea typeface="宋体" pitchFamily="2" charset="-122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buFont typeface="Symbol" pitchFamily="18" charset="2"/>
              <a:buChar char="-"/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 原则 </a:t>
            </a:r>
          </a:p>
          <a:p>
            <a:pPr marL="715963" lvl="1" indent="-258763" algn="l">
              <a:lnSpc>
                <a:spcPct val="150000"/>
              </a:lnSpc>
              <a:spcBef>
                <a:spcPts val="1200"/>
              </a:spcBef>
              <a:buClr>
                <a:srgbClr val="800080"/>
              </a:buClr>
              <a:buFontTx/>
              <a:buChar char="•"/>
            </a:pP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首先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要保证语义的一致性；若目标机指令系统比较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完备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，为中间语言语句找到语义一致的指令序列模板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是很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直接的（不必考虑执行效率的情形下）</a:t>
            </a:r>
            <a:endParaRPr kumimoji="0" lang="zh-CN" altLang="en-US" sz="2000" b="1" dirty="0">
              <a:latin typeface="宋体" pitchFamily="2" charset="-122"/>
              <a:ea typeface="宋体" pitchFamily="2" charset="-122"/>
            </a:endParaRPr>
          </a:p>
          <a:p>
            <a:pPr marL="715963" lvl="1" indent="-258763" algn="l">
              <a:lnSpc>
                <a:spcPct val="150000"/>
              </a:lnSpc>
              <a:spcBef>
                <a:spcPct val="0"/>
              </a:spcBef>
              <a:buClr>
                <a:srgbClr val="800080"/>
              </a:buClr>
              <a:buFontTx/>
              <a:buChar char="•"/>
            </a:pP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其次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要权衡所生成代码的效率（考虑时间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/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空间代价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）这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一点较难做到，因为执行效率往往与该语句的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上下文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以及目标机体系结构（如流水线）有关</a:t>
            </a:r>
          </a:p>
        </p:txBody>
      </p:sp>
      <p:sp>
        <p:nvSpPr>
          <p:cNvPr id="4" name="Text Box 6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381000" y="314980"/>
            <a:ext cx="822483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</a:pPr>
            <a:r>
              <a:rPr lang="en-US" altLang="zh-CN" sz="2800" b="1" dirty="0" smtClean="0">
                <a:solidFill>
                  <a:srgbClr val="800080"/>
                </a:solidFill>
                <a:latin typeface="黑体" pitchFamily="49" charset="-122"/>
                <a:ea typeface="黑体" pitchFamily="49" charset="-122"/>
              </a:rPr>
              <a:t>10.3.1 </a:t>
            </a:r>
            <a:r>
              <a:rPr lang="zh-CN" altLang="en-US" sz="2800" b="1" dirty="0" smtClean="0">
                <a:solidFill>
                  <a:srgbClr val="800080"/>
                </a:solidFill>
                <a:latin typeface="黑体" pitchFamily="49" charset="-122"/>
                <a:ea typeface="黑体" pitchFamily="49" charset="-122"/>
              </a:rPr>
              <a:t>目标代码的主要环节</a:t>
            </a:r>
            <a:endParaRPr lang="zh-CN" altLang="en-US" sz="2800" b="1" dirty="0">
              <a:solidFill>
                <a:srgbClr val="80008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629400" y="6172200"/>
            <a:ext cx="2133600" cy="244475"/>
          </a:xfrm>
        </p:spPr>
        <p:txBody>
          <a:bodyPr/>
          <a:lstStyle/>
          <a:p>
            <a:fld id="{EB774D79-D6C1-4F7A-9771-2ED1C8DE996C}" type="slidenum">
              <a:rPr lang="en-US" altLang="zh-CN" sz="2000" smtClean="0"/>
              <a:pPr/>
              <a:t>53</a:t>
            </a:fld>
            <a:endParaRPr lang="en-US" altLang="zh-CN" sz="2000" dirty="0"/>
          </a:p>
        </p:txBody>
      </p:sp>
    </p:spTree>
    <p:extLst>
      <p:ext uri="{BB962C8B-B14F-4D97-AF65-F5344CB8AC3E}">
        <p14:creationId xmlns="" xmlns:p14="http://schemas.microsoft.com/office/powerpoint/2010/main" val="2129849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6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250372" y="314980"/>
            <a:ext cx="822483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2800" b="1" dirty="0">
                <a:solidFill>
                  <a:srgbClr val="80008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2800" b="1" dirty="0">
                <a:solidFill>
                  <a:srgbClr val="800080"/>
                </a:solidFill>
                <a:latin typeface="黑体" pitchFamily="49" charset="-122"/>
                <a:ea typeface="黑体" pitchFamily="49" charset="-122"/>
              </a:rPr>
              <a:t>指令选择举例</a:t>
            </a:r>
          </a:p>
        </p:txBody>
      </p:sp>
      <p:sp>
        <p:nvSpPr>
          <p:cNvPr id="4" name="Rectangle 11"/>
          <p:cNvSpPr>
            <a:spLocks noChangeArrowheads="1"/>
          </p:cNvSpPr>
          <p:nvPr/>
        </p:nvSpPr>
        <p:spPr bwMode="auto">
          <a:xfrm>
            <a:off x="288471" y="979944"/>
            <a:ext cx="8169729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Font typeface="Symbol" pitchFamily="18" charset="2"/>
              <a:buChar char="-"/>
            </a:pPr>
            <a:r>
              <a:rPr lang="en-US" altLang="zh-CN" sz="20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选择指令模板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时应考虑</a:t>
            </a:r>
            <a:r>
              <a:rPr lang="zh-CN" altLang="en-US" sz="2000" b="1" dirty="0" smtClean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指令执行的</a:t>
            </a:r>
            <a:r>
              <a:rPr lang="zh-CN" altLang="en-US" sz="20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代价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</a:rPr>
              <a:t>cost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）</a:t>
            </a:r>
            <a:r>
              <a:rPr lang="zh-CN" altLang="en-US" sz="20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 </a:t>
            </a:r>
          </a:p>
          <a:p>
            <a:pPr lvl="1" algn="l"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</a:pP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    </a:t>
            </a:r>
            <a:r>
              <a:rPr lang="zh-CN" altLang="zh-CN" sz="2000" b="1" dirty="0" smtClean="0">
                <a:latin typeface="宋体" pitchFamily="2" charset="-122"/>
                <a:ea typeface="宋体" pitchFamily="2" charset="-122"/>
              </a:rPr>
              <a:t>考虑因不同的寻址方式所附加的指令执行代价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,</a:t>
            </a:r>
            <a:r>
              <a:rPr lang="zh-CN" altLang="zh-CN" sz="2000" b="1" dirty="0" smtClean="0">
                <a:latin typeface="宋体" pitchFamily="2" charset="-122"/>
                <a:ea typeface="宋体" pitchFamily="2" charset="-122"/>
              </a:rPr>
              <a:t>假设每条指令在操作数准备好后执行其操作的代价均为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1</a:t>
            </a:r>
            <a:r>
              <a:rPr lang="zh-CN" altLang="zh-CN" sz="2000" b="1" dirty="0" smtClean="0">
                <a:latin typeface="宋体" pitchFamily="2" charset="-122"/>
                <a:ea typeface="宋体" pitchFamily="2" charset="-122"/>
              </a:rPr>
              <a:t>，而是否会有附加的代价则要视获取操作数时是否访问内存而定，每访问一次内存则增加代价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1</a:t>
            </a:r>
            <a:r>
              <a:rPr lang="zh-CN" altLang="zh-CN" sz="2000" b="1" dirty="0" smtClean="0">
                <a:latin typeface="宋体" pitchFamily="2" charset="-122"/>
                <a:ea typeface="宋体" pitchFamily="2" charset="-122"/>
              </a:rPr>
              <a:t>。</a:t>
            </a:r>
            <a:endParaRPr lang="en-US" altLang="zh-CN" sz="2000" b="1" dirty="0" smtClean="0">
              <a:latin typeface="宋体" pitchFamily="2" charset="-122"/>
              <a:ea typeface="宋体" pitchFamily="2" charset="-122"/>
            </a:endParaRPr>
          </a:p>
          <a:p>
            <a:pPr algn="l"/>
            <a:r>
              <a:rPr lang="zh-CN" altLang="en-US" sz="2000" b="1" dirty="0" smtClean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    例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</a:rPr>
              <a:t>TAC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语句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a:=b+c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的几种转换方式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381000" y="3206710"/>
            <a:ext cx="3733800" cy="92333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ffectLst/>
        </p:spPr>
        <p:txBody>
          <a:bodyPr wrap="square" tIns="0" bIns="0">
            <a:spAutoFit/>
          </a:bodyPr>
          <a:lstStyle/>
          <a:p>
            <a:pPr algn="l"/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1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）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MOV  b, R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</a:rPr>
              <a:t>0 </a:t>
            </a:r>
            <a:endParaRPr lang="en-US" altLang="zh-CN" sz="2000" b="1" baseline="-25000" dirty="0" smtClean="0">
              <a:latin typeface="宋体" pitchFamily="2" charset="-122"/>
              <a:ea typeface="宋体" pitchFamily="2" charset="-122"/>
            </a:endParaRPr>
          </a:p>
          <a:p>
            <a:pPr algn="l"/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     ADD  R</a:t>
            </a:r>
            <a:r>
              <a:rPr lang="en-US" altLang="zh-CN" sz="2000" b="1" baseline="-25000" dirty="0" smtClean="0">
                <a:latin typeface="宋体" pitchFamily="2" charset="-122"/>
                <a:ea typeface="宋体" pitchFamily="2" charset="-122"/>
              </a:rPr>
              <a:t>0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,</a:t>
            </a:r>
            <a:r>
              <a:rPr lang="en-US" altLang="zh-CN" sz="2000" b="1" baseline="-25000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c</a:t>
            </a:r>
            <a:endParaRPr lang="en-US" altLang="zh-CN" sz="2000" b="1" baseline="-25000" dirty="0">
              <a:latin typeface="宋体" pitchFamily="2" charset="-122"/>
              <a:ea typeface="宋体" pitchFamily="2" charset="-122"/>
            </a:endParaRPr>
          </a:p>
          <a:p>
            <a:pPr algn="l"/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     MOV 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R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</a:rPr>
              <a:t>0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, a    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0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cost=6</a:t>
            </a:r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4508080" y="3200400"/>
            <a:ext cx="3820277" cy="92333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ffectLst/>
        </p:spPr>
        <p:txBody>
          <a:bodyPr wrap="none" tIns="0" bIns="0">
            <a:spAutoFit/>
          </a:bodyPr>
          <a:lstStyle/>
          <a:p>
            <a:pPr algn="l"/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2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）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MOV  b, a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</a:rPr>
              <a:t> </a:t>
            </a:r>
          </a:p>
          <a:p>
            <a:pPr algn="l"/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    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ADD  a, c        </a:t>
            </a:r>
            <a:r>
              <a:rPr lang="en-US" altLang="zh-CN" sz="2000" b="1" dirty="0" smtClean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cost=6</a:t>
            </a:r>
          </a:p>
          <a:p>
            <a:pPr algn="l"/>
            <a:endParaRPr lang="en-US" altLang="zh-CN" sz="2000" b="1" dirty="0">
              <a:solidFill>
                <a:srgbClr val="80008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381000" y="4380886"/>
            <a:ext cx="3733800" cy="1538883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ffectLst/>
        </p:spPr>
        <p:txBody>
          <a:bodyPr wrap="square" tIns="0" bIns="0">
            <a:spAutoFit/>
          </a:bodyPr>
          <a:lstStyle/>
          <a:p>
            <a:pPr algn="l"/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3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）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假定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R</a:t>
            </a:r>
            <a:r>
              <a:rPr lang="en-US" altLang="zh-CN" sz="2000" b="1" baseline="-25000" dirty="0" smtClean="0">
                <a:latin typeface="宋体" pitchFamily="2" charset="-122"/>
                <a:ea typeface="宋体" pitchFamily="2" charset="-122"/>
              </a:rPr>
              <a:t>1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和 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R</a:t>
            </a:r>
            <a:r>
              <a:rPr lang="en-US" altLang="zh-CN" sz="2000" b="1" baseline="-25000" dirty="0" smtClean="0">
                <a:latin typeface="宋体" pitchFamily="2" charset="-122"/>
                <a:ea typeface="宋体" pitchFamily="2" charset="-122"/>
              </a:rPr>
              <a:t>2</a:t>
            </a:r>
            <a:r>
              <a:rPr lang="zh-CN" altLang="zh-CN" sz="2000" b="1" dirty="0" smtClean="0">
                <a:latin typeface="宋体" pitchFamily="2" charset="-122"/>
                <a:ea typeface="宋体" pitchFamily="2" charset="-122"/>
              </a:rPr>
              <a:t>中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已经分别</a:t>
            </a:r>
            <a:r>
              <a:rPr lang="zh-CN" altLang="zh-CN" sz="2000" b="1" dirty="0" smtClean="0">
                <a:latin typeface="宋体" pitchFamily="2" charset="-122"/>
                <a:ea typeface="宋体" pitchFamily="2" charset="-122"/>
              </a:rPr>
              <a:t>包含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了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 b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和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c 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的值</a:t>
            </a:r>
            <a:endParaRPr lang="zh-CN" altLang="en-US" sz="2000" b="1" dirty="0">
              <a:latin typeface="宋体" pitchFamily="2" charset="-122"/>
              <a:ea typeface="宋体" pitchFamily="2" charset="-122"/>
            </a:endParaRPr>
          </a:p>
          <a:p>
            <a:pPr algn="l"/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     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MOV R</a:t>
            </a:r>
            <a:r>
              <a:rPr lang="en-US" altLang="zh-CN" sz="2000" b="1" baseline="-25000" dirty="0" smtClean="0">
                <a:latin typeface="宋体" pitchFamily="2" charset="-122"/>
                <a:ea typeface="宋体" pitchFamily="2" charset="-122"/>
              </a:rPr>
              <a:t>1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, R</a:t>
            </a:r>
            <a:r>
              <a:rPr lang="en-US" altLang="zh-CN" sz="2000" b="1" baseline="-25000" dirty="0" smtClean="0">
                <a:latin typeface="宋体" pitchFamily="2" charset="-122"/>
                <a:ea typeface="宋体" pitchFamily="2" charset="-122"/>
              </a:rPr>
              <a:t>0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         </a:t>
            </a:r>
            <a:endParaRPr lang="en-US" altLang="zh-CN" sz="2000" b="1" dirty="0" smtClean="0">
              <a:latin typeface="宋体" pitchFamily="2" charset="-122"/>
              <a:ea typeface="宋体" pitchFamily="2" charset="-122"/>
            </a:endParaRPr>
          </a:p>
          <a:p>
            <a:pPr algn="l"/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     ADD R</a:t>
            </a:r>
            <a:r>
              <a:rPr lang="en-US" altLang="zh-CN" sz="2000" b="1" baseline="-25000" dirty="0" smtClean="0">
                <a:latin typeface="宋体" pitchFamily="2" charset="-122"/>
                <a:ea typeface="宋体" pitchFamily="2" charset="-122"/>
              </a:rPr>
              <a:t>0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, R</a:t>
            </a:r>
            <a:r>
              <a:rPr lang="en-US" altLang="zh-CN" sz="2000" b="1" baseline="-25000" dirty="0" smtClean="0">
                <a:latin typeface="宋体" pitchFamily="2" charset="-122"/>
                <a:ea typeface="宋体" pitchFamily="2" charset="-122"/>
              </a:rPr>
              <a:t>2</a:t>
            </a:r>
          </a:p>
          <a:p>
            <a:pPr algn="l"/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     MOV R</a:t>
            </a:r>
            <a:r>
              <a:rPr lang="en-US" altLang="zh-CN" sz="2000" b="1" baseline="-25000" dirty="0" smtClean="0">
                <a:latin typeface="宋体" pitchFamily="2" charset="-122"/>
                <a:ea typeface="宋体" pitchFamily="2" charset="-122"/>
              </a:rPr>
              <a:t>0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, a</a:t>
            </a:r>
            <a:r>
              <a:rPr lang="en-US" altLang="zh-CN" sz="2000" b="1" baseline="-25000" dirty="0" smtClean="0">
                <a:latin typeface="宋体" pitchFamily="2" charset="-122"/>
                <a:ea typeface="宋体" pitchFamily="2" charset="-122"/>
              </a:rPr>
              <a:t>       </a:t>
            </a:r>
            <a:r>
              <a:rPr lang="en-US" altLang="zh-CN" sz="2000" b="1" dirty="0" smtClean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cost=4</a:t>
            </a:r>
            <a:endParaRPr lang="en-US" altLang="zh-CN" sz="2000" b="1" baseline="-2500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6" name="Text Box 17"/>
          <p:cNvSpPr txBox="1">
            <a:spLocks noChangeArrowheads="1"/>
          </p:cNvSpPr>
          <p:nvPr/>
        </p:nvSpPr>
        <p:spPr bwMode="auto">
          <a:xfrm>
            <a:off x="4507832" y="4371261"/>
            <a:ext cx="3797968" cy="153888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square" tIns="0" bIns="0">
            <a:spAutoFit/>
          </a:bodyPr>
          <a:lstStyle/>
          <a:p>
            <a:pPr algn="l"/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4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）</a:t>
            </a:r>
            <a:r>
              <a:rPr lang="zh-CN" altLang="zh-CN" sz="2000" b="1" dirty="0">
                <a:latin typeface="宋体" pitchFamily="2" charset="-122"/>
                <a:ea typeface="宋体" pitchFamily="2" charset="-122"/>
              </a:rPr>
              <a:t>假定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R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</a:rPr>
              <a:t>1</a:t>
            </a:r>
            <a:r>
              <a:rPr lang="zh-CN" altLang="zh-CN" sz="2000" b="1" dirty="0">
                <a:latin typeface="宋体" pitchFamily="2" charset="-122"/>
                <a:ea typeface="宋体" pitchFamily="2" charset="-122"/>
              </a:rPr>
              <a:t>和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R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</a:rPr>
              <a:t>2</a:t>
            </a:r>
            <a:r>
              <a:rPr lang="zh-CN" altLang="zh-CN" sz="2000" b="1" dirty="0">
                <a:latin typeface="宋体" pitchFamily="2" charset="-122"/>
                <a:ea typeface="宋体" pitchFamily="2" charset="-122"/>
              </a:rPr>
              <a:t>中分别包含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b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和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c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的值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,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并且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b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的值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在  这个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赋值以后不再需要</a:t>
            </a:r>
          </a:p>
          <a:p>
            <a:pPr algn="l"/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    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ADD  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R</a:t>
            </a:r>
            <a:r>
              <a:rPr lang="en-US" altLang="zh-CN" sz="2000" b="1" baseline="-25000" dirty="0" smtClean="0">
                <a:latin typeface="宋体" pitchFamily="2" charset="-122"/>
                <a:ea typeface="宋体" pitchFamily="2" charset="-122"/>
              </a:rPr>
              <a:t>1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,  R</a:t>
            </a:r>
            <a:r>
              <a:rPr lang="en-US" altLang="zh-CN" sz="2000" b="1" baseline="-25000" dirty="0" smtClean="0">
                <a:latin typeface="宋体" pitchFamily="2" charset="-122"/>
                <a:ea typeface="宋体" pitchFamily="2" charset="-122"/>
              </a:rPr>
              <a:t>2</a:t>
            </a:r>
            <a:endParaRPr lang="en-US" altLang="zh-CN" sz="2000" b="1" baseline="-25000" dirty="0">
              <a:latin typeface="宋体" pitchFamily="2" charset="-122"/>
              <a:ea typeface="宋体" pitchFamily="2" charset="-122"/>
            </a:endParaRPr>
          </a:p>
          <a:p>
            <a:pPr algn="l"/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    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MOV 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 R</a:t>
            </a:r>
            <a:r>
              <a:rPr lang="en-US" altLang="zh-CN" sz="2000" b="1" baseline="-25000" dirty="0" smtClean="0">
                <a:latin typeface="宋体" pitchFamily="2" charset="-122"/>
                <a:ea typeface="宋体" pitchFamily="2" charset="-122"/>
              </a:rPr>
              <a:t>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,  a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</a:rPr>
              <a:t>       </a:t>
            </a:r>
            <a:r>
              <a:rPr lang="en-US" altLang="zh-CN" sz="2000" b="1" dirty="0">
                <a:solidFill>
                  <a:srgbClr val="C00000"/>
                </a:solidFill>
                <a:latin typeface="宋体" pitchFamily="2" charset="-122"/>
                <a:ea typeface="宋体" pitchFamily="2" charset="-122"/>
              </a:rPr>
              <a:t>cost=3</a:t>
            </a:r>
          </a:p>
        </p:txBody>
      </p:sp>
      <p:sp>
        <p:nvSpPr>
          <p:cNvPr id="8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629400" y="6172200"/>
            <a:ext cx="2133600" cy="244475"/>
          </a:xfrm>
        </p:spPr>
        <p:txBody>
          <a:bodyPr/>
          <a:lstStyle/>
          <a:p>
            <a:fld id="{EB774D79-D6C1-4F7A-9771-2ED1C8DE996C}" type="slidenum">
              <a:rPr lang="en-US" altLang="zh-CN" sz="2000" smtClean="0"/>
              <a:pPr/>
              <a:t>54</a:t>
            </a:fld>
            <a:endParaRPr lang="en-US" altLang="zh-CN" sz="2000" dirty="0"/>
          </a:p>
        </p:txBody>
      </p:sp>
    </p:spTree>
    <p:extLst>
      <p:ext uri="{BB962C8B-B14F-4D97-AF65-F5344CB8AC3E}">
        <p14:creationId xmlns="" xmlns:p14="http://schemas.microsoft.com/office/powerpoint/2010/main" val="3389741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74D79-D6C1-4F7A-9771-2ED1C8DE996C}" type="slidenum">
              <a:rPr lang="en-US" altLang="zh-CN" smtClean="0"/>
              <a:pPr/>
              <a:t>55</a:t>
            </a:fld>
            <a:endParaRPr lang="en-US" altLang="zh-CN"/>
          </a:p>
        </p:txBody>
      </p:sp>
      <p:sp>
        <p:nvSpPr>
          <p:cNvPr id="3" name="Text Box 6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250372" y="314980"/>
            <a:ext cx="8224838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</a:pPr>
            <a:r>
              <a:rPr lang="zh-CN" altLang="en-US" sz="2200" b="1" dirty="0" smtClean="0">
                <a:solidFill>
                  <a:srgbClr val="800080"/>
                </a:solidFill>
                <a:latin typeface="黑体" pitchFamily="49" charset="-122"/>
                <a:ea typeface="黑体" pitchFamily="49" charset="-122"/>
              </a:rPr>
              <a:t>指令</a:t>
            </a:r>
            <a:r>
              <a:rPr lang="zh-CN" altLang="en-US" sz="2200" b="1" dirty="0">
                <a:solidFill>
                  <a:srgbClr val="800080"/>
                </a:solidFill>
                <a:latin typeface="黑体" pitchFamily="49" charset="-122"/>
                <a:ea typeface="黑体" pitchFamily="49" charset="-122"/>
              </a:rPr>
              <a:t>选择举例</a:t>
            </a:r>
          </a:p>
        </p:txBody>
      </p:sp>
      <p:sp>
        <p:nvSpPr>
          <p:cNvPr id="4" name="Rectangle 11"/>
          <p:cNvSpPr>
            <a:spLocks noChangeArrowheads="1"/>
          </p:cNvSpPr>
          <p:nvPr/>
        </p:nvSpPr>
        <p:spPr bwMode="auto">
          <a:xfrm>
            <a:off x="288471" y="685800"/>
            <a:ext cx="8169729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Font typeface="Symbol" pitchFamily="18" charset="2"/>
              <a:buChar char="-"/>
            </a:pPr>
            <a:r>
              <a:rPr lang="en-US" altLang="zh-CN" sz="20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选择指令模板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时应考虑</a:t>
            </a:r>
            <a:r>
              <a:rPr lang="zh-CN" altLang="en-US" sz="2000" b="1" dirty="0" smtClean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指令执行的</a:t>
            </a:r>
            <a:r>
              <a:rPr lang="zh-CN" altLang="en-US" sz="20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代价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</a:rPr>
              <a:t>cost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）</a:t>
            </a:r>
            <a:r>
              <a:rPr lang="zh-CN" altLang="en-US" sz="20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 </a:t>
            </a:r>
          </a:p>
          <a:p>
            <a:pPr lvl="1" algn="l"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</a:pP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    </a:t>
            </a:r>
            <a:r>
              <a:rPr lang="zh-CN" altLang="zh-CN" sz="2000" b="1" dirty="0" smtClean="0">
                <a:latin typeface="宋体" pitchFamily="2" charset="-122"/>
                <a:ea typeface="宋体" pitchFamily="2" charset="-122"/>
              </a:rPr>
              <a:t>考虑因不同的寻址方式所附加的指令执行代价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,</a:t>
            </a:r>
            <a:r>
              <a:rPr lang="zh-CN" altLang="zh-CN" sz="2000" b="1" dirty="0" smtClean="0">
                <a:latin typeface="宋体" pitchFamily="2" charset="-122"/>
                <a:ea typeface="宋体" pitchFamily="2" charset="-122"/>
              </a:rPr>
              <a:t>假设每条指令在操作数准备好后执行其操作的代价均为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1</a:t>
            </a:r>
            <a:r>
              <a:rPr lang="zh-CN" altLang="zh-CN" sz="2000" b="1" dirty="0" smtClean="0">
                <a:latin typeface="宋体" pitchFamily="2" charset="-122"/>
                <a:ea typeface="宋体" pitchFamily="2" charset="-122"/>
              </a:rPr>
              <a:t>，而是否会有附加的代价则要视获取操作数时是否访问内存而定，每访问一次内存则增加代价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1</a:t>
            </a:r>
            <a:r>
              <a:rPr lang="zh-CN" altLang="zh-CN" sz="2000" b="1" dirty="0" smtClean="0">
                <a:latin typeface="宋体" pitchFamily="2" charset="-122"/>
                <a:ea typeface="宋体" pitchFamily="2" charset="-122"/>
              </a:rPr>
              <a:t>。</a:t>
            </a:r>
            <a:endParaRPr lang="en-US" altLang="zh-CN" sz="2000" b="1" dirty="0" smtClean="0">
              <a:latin typeface="宋体" pitchFamily="2" charset="-122"/>
              <a:ea typeface="宋体" pitchFamily="2" charset="-122"/>
            </a:endParaRPr>
          </a:p>
          <a:p>
            <a:pPr algn="l"/>
            <a:r>
              <a:rPr lang="zh-CN" altLang="en-US" sz="2000" b="1" dirty="0" smtClean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    例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</a:rPr>
              <a:t>TAC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语句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a:=b+c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的几种转换方式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" name="Text Box 13"/>
          <p:cNvSpPr txBox="1">
            <a:spLocks noChangeArrowheads="1"/>
          </p:cNvSpPr>
          <p:nvPr/>
        </p:nvSpPr>
        <p:spPr bwMode="auto">
          <a:xfrm>
            <a:off x="381000" y="2673310"/>
            <a:ext cx="3733800" cy="92333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ffectLst/>
        </p:spPr>
        <p:txBody>
          <a:bodyPr wrap="square" tIns="0" bIns="0">
            <a:spAutoFit/>
          </a:bodyPr>
          <a:lstStyle/>
          <a:p>
            <a:pPr algn="l"/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1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）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MOV  b, R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</a:rPr>
              <a:t>0 </a:t>
            </a:r>
            <a:endParaRPr lang="en-US" altLang="zh-CN" sz="2000" b="1" baseline="-25000" dirty="0" smtClean="0">
              <a:latin typeface="宋体" pitchFamily="2" charset="-122"/>
              <a:ea typeface="宋体" pitchFamily="2" charset="-122"/>
            </a:endParaRPr>
          </a:p>
          <a:p>
            <a:pPr algn="l"/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     ADD  R</a:t>
            </a:r>
            <a:r>
              <a:rPr lang="en-US" altLang="zh-CN" sz="2000" b="1" baseline="-25000" dirty="0" smtClean="0">
                <a:latin typeface="宋体" pitchFamily="2" charset="-122"/>
                <a:ea typeface="宋体" pitchFamily="2" charset="-122"/>
              </a:rPr>
              <a:t>0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,</a:t>
            </a:r>
            <a:r>
              <a:rPr lang="en-US" altLang="zh-CN" sz="2000" b="1" baseline="-25000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c</a:t>
            </a:r>
            <a:endParaRPr lang="en-US" altLang="zh-CN" sz="2000" b="1" baseline="-25000" dirty="0">
              <a:latin typeface="宋体" pitchFamily="2" charset="-122"/>
              <a:ea typeface="宋体" pitchFamily="2" charset="-122"/>
            </a:endParaRPr>
          </a:p>
          <a:p>
            <a:pPr algn="l"/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     MOV 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R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</a:rPr>
              <a:t>0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, a    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0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cost=6</a:t>
            </a:r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" name="Text Box 14"/>
          <p:cNvSpPr txBox="1">
            <a:spLocks noChangeArrowheads="1"/>
          </p:cNvSpPr>
          <p:nvPr/>
        </p:nvSpPr>
        <p:spPr bwMode="auto">
          <a:xfrm>
            <a:off x="4508080" y="2667000"/>
            <a:ext cx="3820277" cy="92333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ffectLst/>
        </p:spPr>
        <p:txBody>
          <a:bodyPr wrap="none" tIns="0" bIns="0">
            <a:spAutoFit/>
          </a:bodyPr>
          <a:lstStyle/>
          <a:p>
            <a:pPr algn="l"/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2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）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MOV  b, a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</a:rPr>
              <a:t> </a:t>
            </a:r>
          </a:p>
          <a:p>
            <a:pPr algn="l"/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    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ADD  a, c        </a:t>
            </a:r>
            <a:r>
              <a:rPr lang="en-US" altLang="zh-CN" sz="2000" b="1" dirty="0" smtClean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cost=6</a:t>
            </a:r>
          </a:p>
          <a:p>
            <a:pPr algn="l"/>
            <a:endParaRPr lang="en-US" altLang="zh-CN" sz="2000" b="1" dirty="0">
              <a:solidFill>
                <a:srgbClr val="80008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7" name="Text Box 15"/>
          <p:cNvSpPr txBox="1">
            <a:spLocks noChangeArrowheads="1"/>
          </p:cNvSpPr>
          <p:nvPr/>
        </p:nvSpPr>
        <p:spPr bwMode="auto">
          <a:xfrm>
            <a:off x="381000" y="3847486"/>
            <a:ext cx="3733800" cy="1538883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ffectLst/>
        </p:spPr>
        <p:txBody>
          <a:bodyPr wrap="square" tIns="0" bIns="0">
            <a:spAutoFit/>
          </a:bodyPr>
          <a:lstStyle/>
          <a:p>
            <a:pPr algn="l"/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3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）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假定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R</a:t>
            </a:r>
            <a:r>
              <a:rPr lang="en-US" altLang="zh-CN" sz="2000" b="1" baseline="-25000" dirty="0" smtClean="0">
                <a:latin typeface="宋体" pitchFamily="2" charset="-122"/>
                <a:ea typeface="宋体" pitchFamily="2" charset="-122"/>
              </a:rPr>
              <a:t>1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和 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R</a:t>
            </a:r>
            <a:r>
              <a:rPr lang="en-US" altLang="zh-CN" sz="2000" b="1" baseline="-25000" dirty="0" smtClean="0">
                <a:latin typeface="宋体" pitchFamily="2" charset="-122"/>
                <a:ea typeface="宋体" pitchFamily="2" charset="-122"/>
              </a:rPr>
              <a:t>2</a:t>
            </a:r>
            <a:r>
              <a:rPr lang="zh-CN" altLang="zh-CN" sz="2000" b="1" dirty="0" smtClean="0">
                <a:latin typeface="宋体" pitchFamily="2" charset="-122"/>
                <a:ea typeface="宋体" pitchFamily="2" charset="-122"/>
              </a:rPr>
              <a:t>中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已经分别</a:t>
            </a:r>
            <a:r>
              <a:rPr lang="zh-CN" altLang="zh-CN" sz="2000" b="1" dirty="0" smtClean="0">
                <a:latin typeface="宋体" pitchFamily="2" charset="-122"/>
                <a:ea typeface="宋体" pitchFamily="2" charset="-122"/>
              </a:rPr>
              <a:t>包含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了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 b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和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c 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的值</a:t>
            </a:r>
            <a:endParaRPr lang="zh-CN" altLang="en-US" sz="2000" b="1" dirty="0">
              <a:latin typeface="宋体" pitchFamily="2" charset="-122"/>
              <a:ea typeface="宋体" pitchFamily="2" charset="-122"/>
            </a:endParaRPr>
          </a:p>
          <a:p>
            <a:pPr algn="l"/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     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MOV R</a:t>
            </a:r>
            <a:r>
              <a:rPr lang="en-US" altLang="zh-CN" sz="2000" b="1" baseline="-25000" dirty="0" smtClean="0">
                <a:latin typeface="宋体" pitchFamily="2" charset="-122"/>
                <a:ea typeface="宋体" pitchFamily="2" charset="-122"/>
              </a:rPr>
              <a:t>1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, R</a:t>
            </a:r>
            <a:r>
              <a:rPr lang="en-US" altLang="zh-CN" sz="2000" b="1" baseline="-25000" dirty="0" smtClean="0">
                <a:latin typeface="宋体" pitchFamily="2" charset="-122"/>
                <a:ea typeface="宋体" pitchFamily="2" charset="-122"/>
              </a:rPr>
              <a:t>0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         </a:t>
            </a:r>
            <a:endParaRPr lang="en-US" altLang="zh-CN" sz="2000" b="1" dirty="0" smtClean="0">
              <a:latin typeface="宋体" pitchFamily="2" charset="-122"/>
              <a:ea typeface="宋体" pitchFamily="2" charset="-122"/>
            </a:endParaRPr>
          </a:p>
          <a:p>
            <a:pPr algn="l"/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     ADD R</a:t>
            </a:r>
            <a:r>
              <a:rPr lang="en-US" altLang="zh-CN" sz="2000" b="1" baseline="-25000" dirty="0" smtClean="0">
                <a:latin typeface="宋体" pitchFamily="2" charset="-122"/>
                <a:ea typeface="宋体" pitchFamily="2" charset="-122"/>
              </a:rPr>
              <a:t>0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, R</a:t>
            </a:r>
            <a:r>
              <a:rPr lang="en-US" altLang="zh-CN" sz="2000" b="1" baseline="-25000" dirty="0" smtClean="0">
                <a:latin typeface="宋体" pitchFamily="2" charset="-122"/>
                <a:ea typeface="宋体" pitchFamily="2" charset="-122"/>
              </a:rPr>
              <a:t>2</a:t>
            </a:r>
          </a:p>
          <a:p>
            <a:pPr algn="l"/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     MOV R</a:t>
            </a:r>
            <a:r>
              <a:rPr lang="en-US" altLang="zh-CN" sz="2000" b="1" baseline="-25000" dirty="0" smtClean="0">
                <a:latin typeface="宋体" pitchFamily="2" charset="-122"/>
                <a:ea typeface="宋体" pitchFamily="2" charset="-122"/>
              </a:rPr>
              <a:t>0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, a</a:t>
            </a:r>
            <a:r>
              <a:rPr lang="en-US" altLang="zh-CN" sz="2000" b="1" baseline="-25000" dirty="0" smtClean="0">
                <a:latin typeface="宋体" pitchFamily="2" charset="-122"/>
                <a:ea typeface="宋体" pitchFamily="2" charset="-122"/>
              </a:rPr>
              <a:t>       </a:t>
            </a:r>
            <a:r>
              <a:rPr lang="en-US" altLang="zh-CN" sz="2000" b="1" dirty="0" smtClean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cost=4</a:t>
            </a:r>
            <a:endParaRPr lang="en-US" altLang="zh-CN" sz="2000" b="1" baseline="-2500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" name="Text Box 17"/>
          <p:cNvSpPr txBox="1">
            <a:spLocks noChangeArrowheads="1"/>
          </p:cNvSpPr>
          <p:nvPr/>
        </p:nvSpPr>
        <p:spPr bwMode="auto">
          <a:xfrm>
            <a:off x="4507832" y="3837861"/>
            <a:ext cx="3797968" cy="153888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square" tIns="0" bIns="0">
            <a:spAutoFit/>
          </a:bodyPr>
          <a:lstStyle/>
          <a:p>
            <a:pPr algn="l"/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4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）</a:t>
            </a:r>
            <a:r>
              <a:rPr lang="zh-CN" altLang="zh-CN" sz="2000" b="1" dirty="0">
                <a:latin typeface="宋体" pitchFamily="2" charset="-122"/>
                <a:ea typeface="宋体" pitchFamily="2" charset="-122"/>
              </a:rPr>
              <a:t>假定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R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</a:rPr>
              <a:t>1</a:t>
            </a:r>
            <a:r>
              <a:rPr lang="zh-CN" altLang="zh-CN" sz="2000" b="1" dirty="0">
                <a:latin typeface="宋体" pitchFamily="2" charset="-122"/>
                <a:ea typeface="宋体" pitchFamily="2" charset="-122"/>
              </a:rPr>
              <a:t>和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R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</a:rPr>
              <a:t>2</a:t>
            </a:r>
            <a:r>
              <a:rPr lang="zh-CN" altLang="zh-CN" sz="2000" b="1" dirty="0">
                <a:latin typeface="宋体" pitchFamily="2" charset="-122"/>
                <a:ea typeface="宋体" pitchFamily="2" charset="-122"/>
              </a:rPr>
              <a:t>中分别包含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b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和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c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的值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,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并且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b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的值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在  这个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赋值以后不再需要</a:t>
            </a:r>
          </a:p>
          <a:p>
            <a:pPr algn="l"/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    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ADD  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R</a:t>
            </a:r>
            <a:r>
              <a:rPr lang="en-US" altLang="zh-CN" sz="2000" b="1" baseline="-25000" dirty="0" smtClean="0">
                <a:latin typeface="宋体" pitchFamily="2" charset="-122"/>
                <a:ea typeface="宋体" pitchFamily="2" charset="-122"/>
              </a:rPr>
              <a:t>1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,  R</a:t>
            </a:r>
            <a:r>
              <a:rPr lang="en-US" altLang="zh-CN" sz="2000" b="1" baseline="-25000" dirty="0" smtClean="0">
                <a:latin typeface="宋体" pitchFamily="2" charset="-122"/>
                <a:ea typeface="宋体" pitchFamily="2" charset="-122"/>
              </a:rPr>
              <a:t>2</a:t>
            </a:r>
            <a:endParaRPr lang="en-US" altLang="zh-CN" sz="2000" b="1" baseline="-25000" dirty="0">
              <a:latin typeface="宋体" pitchFamily="2" charset="-122"/>
              <a:ea typeface="宋体" pitchFamily="2" charset="-122"/>
            </a:endParaRPr>
          </a:p>
          <a:p>
            <a:pPr algn="l"/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    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MOV 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 R</a:t>
            </a:r>
            <a:r>
              <a:rPr lang="en-US" altLang="zh-CN" sz="2000" b="1" baseline="-25000" dirty="0" smtClean="0">
                <a:latin typeface="宋体" pitchFamily="2" charset="-122"/>
                <a:ea typeface="宋体" pitchFamily="2" charset="-122"/>
              </a:rPr>
              <a:t>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,  a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</a:rPr>
              <a:t>       </a:t>
            </a:r>
            <a:r>
              <a:rPr lang="en-US" altLang="zh-CN" sz="2000" b="1" dirty="0">
                <a:solidFill>
                  <a:srgbClr val="C00000"/>
                </a:solidFill>
                <a:latin typeface="宋体" pitchFamily="2" charset="-122"/>
                <a:ea typeface="宋体" pitchFamily="2" charset="-122"/>
              </a:rPr>
              <a:t>cost=3</a:t>
            </a:r>
          </a:p>
        </p:txBody>
      </p: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440871" y="5525631"/>
            <a:ext cx="816972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Font typeface="Symbol" pitchFamily="18" charset="2"/>
              <a:buChar char="-"/>
            </a:pPr>
            <a:r>
              <a:rPr lang="en-US" altLang="zh-CN" sz="20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选择指令模板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时其它指标，如代码的尺寸（条数）等</a:t>
            </a:r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7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372979" y="304800"/>
            <a:ext cx="5943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</a:pPr>
            <a:r>
              <a:rPr lang="en-US" altLang="zh-CN" sz="2800" b="1" dirty="0" smtClean="0">
                <a:solidFill>
                  <a:srgbClr val="800080"/>
                </a:solidFill>
                <a:latin typeface="黑体" pitchFamily="49" charset="-122"/>
                <a:ea typeface="黑体" pitchFamily="49" charset="-122"/>
              </a:rPr>
              <a:t>10.3.1.2 </a:t>
            </a:r>
            <a:r>
              <a:rPr lang="zh-CN" altLang="en-US" sz="2800" b="1" dirty="0" smtClean="0">
                <a:solidFill>
                  <a:srgbClr val="800080"/>
                </a:solidFill>
                <a:latin typeface="黑体" pitchFamily="49" charset="-122"/>
                <a:ea typeface="黑体" pitchFamily="49" charset="-122"/>
              </a:rPr>
              <a:t>寄存器分配</a:t>
            </a:r>
            <a:endParaRPr lang="zh-CN" altLang="en-US" sz="2800" b="1" dirty="0">
              <a:solidFill>
                <a:srgbClr val="80008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Rectangle 16"/>
          <p:cNvSpPr>
            <a:spLocks noChangeArrowheads="1"/>
          </p:cNvSpPr>
          <p:nvPr/>
        </p:nvSpPr>
        <p:spPr bwMode="auto">
          <a:xfrm>
            <a:off x="152400" y="964446"/>
            <a:ext cx="9143999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800100" lvl="1" indent="-342900" algn="l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寄存器分配：为基本块选择需驻留寄存器的一组变量</a:t>
            </a:r>
            <a:endParaRPr lang="en-US" altLang="zh-CN" sz="2000" b="1" dirty="0" smtClean="0">
              <a:latin typeface="宋体" pitchFamily="2" charset="-122"/>
              <a:ea typeface="宋体" pitchFamily="2" charset="-122"/>
            </a:endParaRPr>
          </a:p>
          <a:p>
            <a:pPr marL="800100" lvl="1" indent="-342900" algn="l">
              <a:lnSpc>
                <a:spcPct val="150000"/>
              </a:lnSpc>
              <a:spcBef>
                <a:spcPts val="1200"/>
              </a:spcBef>
              <a:buFont typeface="Arial" pitchFamily="34" charset="0"/>
              <a:buChar char="•"/>
            </a:pP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寄存器指派：为变量指定具体的寄存器</a:t>
            </a:r>
            <a:endParaRPr lang="en-US" altLang="zh-CN" sz="2000" b="1" dirty="0" smtClean="0">
              <a:latin typeface="宋体" pitchFamily="2" charset="-122"/>
              <a:ea typeface="宋体" pitchFamily="2" charset="-122"/>
            </a:endParaRPr>
          </a:p>
          <a:p>
            <a:pPr lvl="1" algn="l">
              <a:lnSpc>
                <a:spcPct val="150000"/>
              </a:lnSpc>
            </a:pP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   原则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：尽可能地让变量的值保留在寄存器中</a:t>
            </a:r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             尽可能引用变量在寄存器中的值</a:t>
            </a:r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            </a:t>
            </a:r>
            <a:r>
              <a:rPr lang="zh-CN" altLang="zh-CN" sz="2000" b="1" dirty="0" smtClean="0">
                <a:latin typeface="宋体" pitchFamily="2" charset="-122"/>
                <a:ea typeface="宋体" pitchFamily="2" charset="-122"/>
              </a:rPr>
              <a:t>不再</a:t>
            </a:r>
            <a:r>
              <a:rPr lang="zh-CN" altLang="zh-CN" sz="2000" b="1" dirty="0">
                <a:latin typeface="宋体" pitchFamily="2" charset="-122"/>
                <a:ea typeface="宋体" pitchFamily="2" charset="-122"/>
              </a:rPr>
              <a:t>被引用的变量所占用的寄存器应尽早</a:t>
            </a:r>
            <a:r>
              <a:rPr lang="zh-CN" altLang="zh-CN" sz="2000" b="1" dirty="0" smtClean="0">
                <a:latin typeface="宋体" pitchFamily="2" charset="-122"/>
                <a:ea typeface="宋体" pitchFamily="2" charset="-122"/>
              </a:rPr>
              <a:t>释放</a:t>
            </a:r>
            <a:endParaRPr lang="en-US" altLang="zh-CN" sz="2000" b="1" dirty="0" smtClean="0">
              <a:latin typeface="宋体" pitchFamily="2" charset="-122"/>
              <a:ea typeface="宋体" pitchFamily="2" charset="-122"/>
            </a:endParaRPr>
          </a:p>
          <a:p>
            <a:pPr lvl="1" algn="l">
              <a:lnSpc>
                <a:spcPct val="150000"/>
              </a:lnSpc>
              <a:spcBef>
                <a:spcPts val="1200"/>
              </a:spcBef>
              <a:buFontTx/>
              <a:buChar char="•"/>
            </a:pP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建立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寄存器描述数组和变量地址描述数组描述寄存器分配与使用情况</a:t>
            </a:r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  <a:p>
            <a:pPr lvl="2" algn="l">
              <a:lnSpc>
                <a:spcPct val="150000"/>
              </a:lnSpc>
              <a:buClr>
                <a:srgbClr val="800080"/>
              </a:buClr>
              <a:buFontTx/>
              <a:buChar char="•"/>
            </a:pPr>
            <a:r>
              <a:rPr lang="en-US" altLang="zh-CN" sz="20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RVALUE[R]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描述寄存器 </a:t>
            </a:r>
            <a:r>
              <a:rPr lang="en-US" altLang="zh-CN" sz="20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R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当前存放</a:t>
            </a:r>
            <a:r>
              <a:rPr lang="zh-CN" altLang="en-US" sz="20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哪些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变量</a:t>
            </a:r>
          </a:p>
          <a:p>
            <a:pPr lvl="2" algn="l">
              <a:lnSpc>
                <a:spcPct val="150000"/>
              </a:lnSpc>
              <a:buClr>
                <a:srgbClr val="800080"/>
              </a:buClr>
              <a:buFontTx/>
              <a:buChar char="•"/>
            </a:pP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  </a:t>
            </a:r>
            <a:r>
              <a:rPr lang="en-US" altLang="zh-CN" sz="20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AVALUE[A]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表示变量 </a:t>
            </a:r>
            <a:r>
              <a:rPr lang="en-US" altLang="zh-CN" sz="20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A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的值存放在</a:t>
            </a:r>
            <a:r>
              <a:rPr lang="zh-CN" altLang="en-US" sz="20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哪个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寄存器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中</a:t>
            </a:r>
          </a:p>
          <a:p>
            <a:pPr lvl="1" algn="l">
              <a:lnSpc>
                <a:spcPct val="150000"/>
              </a:lnSpc>
              <a:spcBef>
                <a:spcPts val="1200"/>
              </a:spcBef>
              <a:buClr>
                <a:srgbClr val="800080"/>
              </a:buClr>
              <a:buFontTx/>
              <a:buChar char="•"/>
            </a:pP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  </a:t>
            </a:r>
            <a:r>
              <a:rPr kumimoji="0" lang="zh-CN" altLang="en-US" sz="2000" b="1" dirty="0" smtClean="0">
                <a:latin typeface="宋体" pitchFamily="2" charset="-122"/>
                <a:ea typeface="宋体" pitchFamily="2" charset="-122"/>
              </a:rPr>
              <a:t>借助在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基本块范围内建立变量的</a:t>
            </a:r>
            <a:r>
              <a:rPr lang="zh-CN" altLang="en-US" sz="2000" b="1" dirty="0" smtClean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待用信息链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和</a:t>
            </a:r>
          </a:p>
          <a:p>
            <a:pPr lvl="1" algn="l">
              <a:lnSpc>
                <a:spcPct val="150000"/>
              </a:lnSpc>
              <a:spcBef>
                <a:spcPct val="0"/>
              </a:spcBef>
              <a:buClr>
                <a:srgbClr val="800080"/>
              </a:buClr>
            </a:pPr>
            <a:r>
              <a:rPr lang="zh-CN" altLang="en-US" sz="2000" b="1" dirty="0" smtClean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   </a:t>
            </a:r>
            <a:r>
              <a:rPr lang="zh-CN" altLang="en-US" sz="20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活跃信息</a:t>
            </a:r>
            <a:r>
              <a:rPr lang="zh-CN" altLang="en-US" sz="2000" b="1" dirty="0" smtClean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链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辅助寄存器分配</a:t>
            </a:r>
            <a:endParaRPr lang="en-US" altLang="zh-CN" sz="2000" b="1" dirty="0" smtClean="0">
              <a:latin typeface="宋体" pitchFamily="2" charset="-122"/>
              <a:ea typeface="宋体" pitchFamily="2" charset="-122"/>
            </a:endParaRPr>
          </a:p>
          <a:p>
            <a:pPr lvl="1" algn="l">
              <a:lnSpc>
                <a:spcPct val="150000"/>
              </a:lnSpc>
              <a:spcBef>
                <a:spcPct val="0"/>
              </a:spcBef>
              <a:buClr>
                <a:srgbClr val="800080"/>
              </a:buClr>
            </a:pPr>
            <a:endParaRPr kumimoji="0" lang="zh-CN" altLang="en-US" sz="20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629400" y="6172200"/>
            <a:ext cx="2133600" cy="244475"/>
          </a:xfrm>
        </p:spPr>
        <p:txBody>
          <a:bodyPr/>
          <a:lstStyle/>
          <a:p>
            <a:fld id="{EB774D79-D6C1-4F7A-9771-2ED1C8DE996C}" type="slidenum">
              <a:rPr lang="en-US" altLang="zh-CN" sz="2000" smtClean="0"/>
              <a:pPr/>
              <a:t>56</a:t>
            </a:fld>
            <a:endParaRPr lang="en-US" altLang="zh-CN" sz="2000" dirty="0"/>
          </a:p>
        </p:txBody>
      </p:sp>
    </p:spTree>
    <p:extLst>
      <p:ext uri="{BB962C8B-B14F-4D97-AF65-F5344CB8AC3E}">
        <p14:creationId xmlns="" xmlns:p14="http://schemas.microsoft.com/office/powerpoint/2010/main" val="202225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6"/>
          <p:cNvSpPr>
            <a:spLocks noChangeArrowheads="1"/>
          </p:cNvSpPr>
          <p:nvPr/>
        </p:nvSpPr>
        <p:spPr bwMode="auto">
          <a:xfrm>
            <a:off x="457200" y="1219200"/>
            <a:ext cx="7620000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800100" lvl="1" indent="-342900" algn="l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机器指令有特殊要求</a:t>
            </a:r>
            <a:endParaRPr lang="en-US" altLang="zh-CN" sz="2000" b="1" dirty="0" smtClean="0">
              <a:latin typeface="宋体" pitchFamily="2" charset="-122"/>
              <a:ea typeface="宋体" pitchFamily="2" charset="-122"/>
            </a:endParaRPr>
          </a:p>
          <a:p>
            <a:pPr marL="1257300" lvl="2" indent="-342900" algn="l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流水线体系结构限制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load  R0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，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x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，在随后的几个周期是不能使用的</a:t>
            </a:r>
            <a:endParaRPr lang="en-US" altLang="zh-CN" sz="2000" b="1" dirty="0" smtClean="0">
              <a:latin typeface="宋体" pitchFamily="2" charset="-122"/>
              <a:ea typeface="宋体" pitchFamily="2" charset="-122"/>
            </a:endParaRPr>
          </a:p>
          <a:p>
            <a:pPr marL="1257300" lvl="2" indent="-342900" algn="l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取数据之后可以执行与改数据无逻辑关系的运算</a:t>
            </a:r>
            <a:endParaRPr lang="en-US" altLang="zh-CN" sz="2000" b="1" dirty="0" smtClean="0">
              <a:latin typeface="宋体" pitchFamily="2" charset="-122"/>
              <a:ea typeface="宋体" pitchFamily="2" charset="-122"/>
            </a:endParaRPr>
          </a:p>
          <a:p>
            <a:pPr marL="800100" lvl="1" indent="-342900" algn="l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保证程序执行结果正确</a:t>
            </a:r>
            <a:endParaRPr lang="en-US" altLang="zh-CN" sz="2000" b="1" dirty="0" smtClean="0">
              <a:latin typeface="宋体" pitchFamily="2" charset="-122"/>
              <a:ea typeface="宋体" pitchFamily="2" charset="-122"/>
            </a:endParaRPr>
          </a:p>
          <a:p>
            <a:pPr marL="800100" lvl="1" indent="-342900" algn="l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可以适当调整目标语言语句间的前后</a:t>
            </a:r>
            <a:endParaRPr kumimoji="0" lang="zh-CN" altLang="en-US" sz="20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" name="Text Box 7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372979" y="304800"/>
            <a:ext cx="5943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</a:pPr>
            <a:r>
              <a:rPr lang="en-US" altLang="zh-CN" sz="2800" b="1" dirty="0" smtClean="0">
                <a:solidFill>
                  <a:srgbClr val="800080"/>
                </a:solidFill>
                <a:latin typeface="黑体" pitchFamily="49" charset="-122"/>
                <a:ea typeface="黑体" pitchFamily="49" charset="-122"/>
              </a:rPr>
              <a:t>10.3.1.3 </a:t>
            </a:r>
            <a:r>
              <a:rPr lang="zh-CN" altLang="en-US" sz="2800" b="1" dirty="0" smtClean="0">
                <a:solidFill>
                  <a:srgbClr val="800080"/>
                </a:solidFill>
                <a:latin typeface="黑体" pitchFamily="49" charset="-122"/>
                <a:ea typeface="黑体" pitchFamily="49" charset="-122"/>
              </a:rPr>
              <a:t>指令调度</a:t>
            </a:r>
            <a:endParaRPr lang="zh-CN" altLang="en-US" sz="2800" b="1" dirty="0">
              <a:solidFill>
                <a:srgbClr val="80008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629400" y="6172200"/>
            <a:ext cx="2133600" cy="244475"/>
          </a:xfrm>
        </p:spPr>
        <p:txBody>
          <a:bodyPr/>
          <a:lstStyle/>
          <a:p>
            <a:fld id="{EB774D79-D6C1-4F7A-9771-2ED1C8DE996C}" type="slidenum">
              <a:rPr lang="en-US" altLang="zh-CN" sz="2000" smtClean="0"/>
              <a:pPr/>
              <a:t>57</a:t>
            </a:fld>
            <a:endParaRPr lang="en-US" altLang="zh-CN" sz="2000" dirty="0"/>
          </a:p>
        </p:txBody>
      </p:sp>
    </p:spTree>
    <p:extLst>
      <p:ext uri="{BB962C8B-B14F-4D97-AF65-F5344CB8AC3E}">
        <p14:creationId xmlns="" xmlns:p14="http://schemas.microsoft.com/office/powerpoint/2010/main" val="2702667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381000" y="304800"/>
            <a:ext cx="5943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</a:pPr>
            <a:r>
              <a:rPr lang="en-US" altLang="zh-CN" sz="2800" b="1" dirty="0" smtClean="0">
                <a:solidFill>
                  <a:srgbClr val="800080"/>
                </a:solidFill>
                <a:latin typeface="黑体" pitchFamily="49" charset="-122"/>
                <a:ea typeface="黑体" pitchFamily="49" charset="-122"/>
              </a:rPr>
              <a:t>10.3.2 </a:t>
            </a:r>
            <a:r>
              <a:rPr lang="zh-CN" altLang="en-US" sz="2800" b="1" dirty="0" smtClean="0">
                <a:solidFill>
                  <a:srgbClr val="800080"/>
                </a:solidFill>
                <a:latin typeface="黑体" pitchFamily="49" charset="-122"/>
                <a:ea typeface="黑体" pitchFamily="49" charset="-122"/>
              </a:rPr>
              <a:t>一</a:t>
            </a:r>
            <a:r>
              <a:rPr lang="zh-CN" altLang="en-US" sz="2800" b="1" dirty="0">
                <a:solidFill>
                  <a:srgbClr val="800080"/>
                </a:solidFill>
                <a:latin typeface="黑体" pitchFamily="49" charset="-122"/>
                <a:ea typeface="黑体" pitchFamily="49" charset="-122"/>
              </a:rPr>
              <a:t>个简单的代码生成算法</a:t>
            </a: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304800" y="1095086"/>
            <a:ext cx="8001000" cy="5170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Bef>
                <a:spcPct val="0"/>
              </a:spcBef>
              <a:buFont typeface="Symbol" pitchFamily="18" charset="2"/>
              <a:buChar char="-"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基本块内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</a:rPr>
              <a:t>TAC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语句序列的简单代码生成</a:t>
            </a:r>
          </a:p>
          <a:p>
            <a:pPr algn="l">
              <a:lnSpc>
                <a:spcPct val="15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   （假设只有形如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A:=B op C 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和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A:=B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的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</a:rPr>
              <a:t>TAC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语句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序列） </a:t>
            </a:r>
            <a:endParaRPr kumimoji="0" lang="zh-CN" altLang="en-US" sz="2000" b="1" dirty="0">
              <a:latin typeface="宋体" pitchFamily="2" charset="-122"/>
              <a:ea typeface="宋体" pitchFamily="2" charset="-122"/>
            </a:endParaRPr>
          </a:p>
          <a:p>
            <a:pPr algn="l">
              <a:lnSpc>
                <a:spcPct val="15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000" b="1" dirty="0" smtClean="0">
                <a:solidFill>
                  <a:srgbClr val="C00000"/>
                </a:solidFill>
                <a:latin typeface="宋体" pitchFamily="2" charset="-122"/>
                <a:ea typeface="宋体" pitchFamily="2" charset="-122"/>
              </a:rPr>
              <a:t>step1</a:t>
            </a:r>
            <a:r>
              <a:rPr lang="zh-CN" altLang="en-US" sz="2000" b="1" dirty="0">
                <a:solidFill>
                  <a:srgbClr val="C00000"/>
                </a:solidFill>
                <a:latin typeface="宋体" pitchFamily="2" charset="-122"/>
                <a:ea typeface="宋体" pitchFamily="2" charset="-122"/>
              </a:rPr>
              <a:t>：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对每个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</a:rPr>
              <a:t>TAC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语句</a:t>
            </a:r>
            <a:r>
              <a:rPr lang="en-US" altLang="zh-CN" sz="2000" b="1" dirty="0" err="1" smtClean="0">
                <a:latin typeface="宋体" pitchFamily="2" charset="-122"/>
                <a:ea typeface="宋体" pitchFamily="2" charset="-122"/>
              </a:rPr>
              <a:t>i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，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依次执行下述步骤：</a:t>
            </a:r>
          </a:p>
          <a:p>
            <a:pPr marL="533400" indent="-533400" algn="l">
              <a:lnSpc>
                <a:spcPct val="15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        以 </a:t>
            </a:r>
            <a:r>
              <a:rPr lang="en-US" altLang="zh-CN" sz="2000" b="1" dirty="0" err="1" smtClean="0">
                <a:latin typeface="宋体" pitchFamily="2" charset="-122"/>
                <a:ea typeface="宋体" pitchFamily="2" charset="-122"/>
              </a:rPr>
              <a:t>i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为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参数，调用 </a:t>
            </a:r>
            <a:r>
              <a:rPr lang="en-US" altLang="zh-CN" sz="2000" b="1" dirty="0" err="1" smtClean="0">
                <a:latin typeface="宋体" pitchFamily="2" charset="-122"/>
                <a:ea typeface="宋体" pitchFamily="2" charset="-122"/>
              </a:rPr>
              <a:t>getreg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(</a:t>
            </a:r>
            <a:r>
              <a:rPr lang="en-US" altLang="zh-CN" sz="2000" b="1" dirty="0" err="1" smtClean="0">
                <a:latin typeface="宋体" pitchFamily="2" charset="-122"/>
                <a:ea typeface="宋体" pitchFamily="2" charset="-122"/>
              </a:rPr>
              <a:t>i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);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从 </a:t>
            </a:r>
            <a:r>
              <a:rPr lang="en-US" altLang="zh-CN" sz="2000" b="1" dirty="0" err="1">
                <a:latin typeface="宋体" pitchFamily="2" charset="-122"/>
                <a:ea typeface="宋体" pitchFamily="2" charset="-122"/>
              </a:rPr>
              <a:t>getreg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返回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时，得到一寄存器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R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（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这里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先假定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R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为伪寄存器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），作为存放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A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现行值的寄存器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；</a:t>
            </a:r>
            <a:endParaRPr lang="zh-CN" altLang="en-US" sz="2000" b="1" dirty="0">
              <a:latin typeface="宋体" pitchFamily="2" charset="-122"/>
              <a:ea typeface="宋体" pitchFamily="2" charset="-122"/>
            </a:endParaRPr>
          </a:p>
          <a:p>
            <a:pPr lvl="1" algn="l">
              <a:lnSpc>
                <a:spcPct val="150000"/>
              </a:lnSpc>
              <a:spcBef>
                <a:spcPct val="0"/>
              </a:spcBef>
              <a:buClr>
                <a:srgbClr val="800080"/>
              </a:buClr>
              <a:buFontTx/>
              <a:buChar char="•"/>
            </a:pP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 查询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AVALUE[B]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和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AVALUE[C]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，确定出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B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和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C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现行值存放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位置；如果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其现行值在寄存器中，则把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寄存器记作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B`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和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C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`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；如果其现行值不在寄存器中，则在相应指令中仍用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B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和 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C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表示。</a:t>
            </a:r>
            <a:endParaRPr lang="en-US" altLang="zh-CN" sz="2000" b="1" dirty="0" smtClean="0">
              <a:latin typeface="宋体" pitchFamily="2" charset="-122"/>
              <a:ea typeface="宋体" pitchFamily="2" charset="-122"/>
            </a:endParaRPr>
          </a:p>
          <a:p>
            <a:pPr lvl="1" algn="l">
              <a:lnSpc>
                <a:spcPct val="150000"/>
              </a:lnSpc>
              <a:spcBef>
                <a:spcPct val="0"/>
              </a:spcBef>
              <a:buClr>
                <a:srgbClr val="800080"/>
              </a:buClr>
              <a:buFontTx/>
              <a:buChar char="•"/>
            </a:pP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zh-CN" sz="2000" b="1" dirty="0" smtClean="0">
                <a:latin typeface="宋体" pitchFamily="2" charset="-122"/>
                <a:ea typeface="宋体" pitchFamily="2" charset="-122"/>
              </a:rPr>
              <a:t>分两种情形生成目标代码：</a:t>
            </a:r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  <a:p>
            <a:pPr lvl="1" algn="l">
              <a:lnSpc>
                <a:spcPct val="150000"/>
              </a:lnSpc>
              <a:spcBef>
                <a:spcPct val="0"/>
              </a:spcBef>
              <a:buClr>
                <a:srgbClr val="800080"/>
              </a:buClr>
            </a:pPr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629400" y="6172200"/>
            <a:ext cx="2133600" cy="244475"/>
          </a:xfrm>
        </p:spPr>
        <p:txBody>
          <a:bodyPr/>
          <a:lstStyle/>
          <a:p>
            <a:fld id="{EB774D79-D6C1-4F7A-9771-2ED1C8DE996C}" type="slidenum">
              <a:rPr lang="en-US" altLang="zh-CN" sz="2000" smtClean="0"/>
              <a:pPr/>
              <a:t>58</a:t>
            </a:fld>
            <a:endParaRPr lang="en-US" altLang="zh-CN" sz="2000" dirty="0"/>
          </a:p>
        </p:txBody>
      </p:sp>
    </p:spTree>
    <p:extLst>
      <p:ext uri="{BB962C8B-B14F-4D97-AF65-F5344CB8AC3E}">
        <p14:creationId xmlns="" xmlns:p14="http://schemas.microsoft.com/office/powerpoint/2010/main" val="828365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74D79-D6C1-4F7A-9771-2ED1C8DE996C}" type="slidenum">
              <a:rPr lang="en-US" altLang="zh-CN" smtClean="0"/>
              <a:pPr/>
              <a:t>59</a:t>
            </a:fld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228600" y="451783"/>
            <a:ext cx="82296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l">
              <a:buClr>
                <a:srgbClr val="800080"/>
              </a:buClr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a) 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对于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i: A:=B op C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。如果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B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现行值不在寄存器或者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B’≠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R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，则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生成： </a:t>
            </a:r>
            <a:r>
              <a:rPr lang="en-US" altLang="zh-CN" sz="2000" b="1" dirty="0" smtClean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   </a:t>
            </a:r>
            <a:r>
              <a:rPr lang="en-US" altLang="zh-CN" sz="20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MOV  B, R </a:t>
            </a:r>
            <a:r>
              <a:rPr lang="en-US" altLang="zh-CN" sz="2000" b="1" dirty="0" smtClean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        OP  R, C</a:t>
            </a:r>
          </a:p>
          <a:p>
            <a:pPr lvl="1" algn="l">
              <a:buClr>
                <a:srgbClr val="800080"/>
              </a:buClr>
            </a:pP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  或：    </a:t>
            </a:r>
            <a:r>
              <a:rPr lang="en-US" altLang="zh-CN" sz="20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MOV  B, R </a:t>
            </a:r>
            <a:r>
              <a:rPr lang="en-US" altLang="zh-CN" sz="2000" b="1" dirty="0" smtClean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        OP  R, C’</a:t>
            </a:r>
          </a:p>
          <a:p>
            <a:pPr lvl="1" algn="l">
              <a:buClr>
                <a:srgbClr val="800080"/>
              </a:buClr>
            </a:pPr>
            <a:r>
              <a:rPr lang="en-US" altLang="zh-CN" sz="2000" b="1" dirty="0" smtClean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  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或：    </a:t>
            </a:r>
            <a:r>
              <a:rPr lang="en-US" altLang="zh-CN" sz="2000" b="1" dirty="0" smtClean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MOV  B’, R       OP  R, C</a:t>
            </a:r>
          </a:p>
          <a:p>
            <a:pPr lvl="1" algn="l">
              <a:buClr>
                <a:srgbClr val="800080"/>
              </a:buClr>
            </a:pP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  或：    </a:t>
            </a:r>
            <a:r>
              <a:rPr lang="en-US" altLang="zh-CN" sz="20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MOV  </a:t>
            </a:r>
            <a:r>
              <a:rPr lang="en-US" altLang="zh-CN" sz="2000" b="1" dirty="0" smtClean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B’, </a:t>
            </a:r>
            <a:r>
              <a:rPr lang="en-US" altLang="zh-CN" sz="20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R </a:t>
            </a:r>
            <a:r>
              <a:rPr lang="en-US" altLang="zh-CN" sz="2000" b="1" dirty="0" smtClean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      OP  </a:t>
            </a:r>
            <a:r>
              <a:rPr lang="en-US" altLang="zh-CN" sz="20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R, </a:t>
            </a:r>
            <a:r>
              <a:rPr lang="en-US" altLang="zh-CN" sz="2000" b="1" dirty="0" smtClean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C’</a:t>
            </a:r>
            <a:endParaRPr lang="en-US" altLang="zh-CN" sz="2000" b="1" dirty="0">
              <a:solidFill>
                <a:srgbClr val="800080"/>
              </a:solidFill>
              <a:latin typeface="宋体" pitchFamily="2" charset="-122"/>
              <a:ea typeface="宋体" pitchFamily="2" charset="-122"/>
            </a:endParaRPr>
          </a:p>
          <a:p>
            <a:pPr lvl="1" algn="l">
              <a:buClr>
                <a:srgbClr val="800080"/>
              </a:buClr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否则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，则生成  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  </a:t>
            </a:r>
            <a:r>
              <a:rPr lang="en-US" altLang="zh-CN" sz="20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OP  R, C   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或 </a:t>
            </a:r>
            <a:r>
              <a:rPr lang="en-US" altLang="zh-CN" sz="20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  OP  R, </a:t>
            </a:r>
            <a:r>
              <a:rPr lang="en-US" altLang="zh-CN" sz="2000" b="1" dirty="0" smtClean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C’</a:t>
            </a:r>
          </a:p>
          <a:p>
            <a:pPr algn="l"/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    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如 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B’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或 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C’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为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R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，则删除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AVALUE[B]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或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AVALUE[C]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中的 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R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对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每个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D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/>
              </a:rPr>
              <a:t>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B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，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D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/>
              </a:rPr>
              <a:t>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RVALUE[R]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，并且在语句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i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之后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D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 仍然是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活跃变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量，则在生成以上代码之前先插入一条指令  </a:t>
            </a:r>
            <a:r>
              <a:rPr lang="en-US" altLang="zh-CN" sz="20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MOV R, D</a:t>
            </a:r>
            <a:endParaRPr lang="zh-CN" altLang="en-US" sz="2000" b="1" dirty="0">
              <a:solidFill>
                <a:srgbClr val="800080"/>
              </a:solidFill>
              <a:latin typeface="宋体" pitchFamily="2" charset="-122"/>
              <a:ea typeface="宋体" pitchFamily="2" charset="-122"/>
            </a:endParaRPr>
          </a:p>
          <a:p>
            <a:pPr algn="l"/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    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令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AVALUE[A]={R}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，并令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RVALUE[R]={A}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，以表示变量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A 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的现行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值只在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R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中并且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R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中的值只代表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A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的现行值 </a:t>
            </a:r>
            <a:endParaRPr lang="en-US" altLang="zh-CN" sz="2000" b="1" dirty="0" smtClean="0">
              <a:latin typeface="宋体" pitchFamily="2" charset="-122"/>
              <a:ea typeface="宋体" pitchFamily="2" charset="-122"/>
            </a:endParaRPr>
          </a:p>
          <a:p>
            <a:pPr algn="l"/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   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b) 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对于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i: A:=B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。如果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B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现行值不在寄存器中，则生成 </a:t>
            </a:r>
            <a:r>
              <a:rPr lang="en-US" altLang="zh-CN" sz="2000" b="1" dirty="0" smtClean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MOV </a:t>
            </a:r>
            <a:r>
              <a:rPr lang="en-US" altLang="zh-CN" sz="20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B, R</a:t>
            </a:r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  <a:p>
            <a:pPr lvl="1" algn="l">
              <a:buClr>
                <a:srgbClr val="800080"/>
              </a:buClr>
            </a:pP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   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令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AVALUE[B] = {R}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，并令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RVALUE[R]={A, B}</a:t>
            </a:r>
          </a:p>
          <a:p>
            <a:pPr lvl="1" algn="l">
              <a:buClr>
                <a:srgbClr val="800080"/>
              </a:buClr>
            </a:pP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   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如果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B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现行值在寄存器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(R)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中，则将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A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加入集合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RVALUE[R]</a:t>
            </a:r>
          </a:p>
          <a:p>
            <a:pPr lvl="1" algn="l">
              <a:buClr>
                <a:srgbClr val="800080"/>
              </a:buClr>
            </a:pP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    无论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何种情况，都令 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AVALUE[A] = {R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}</a:t>
            </a:r>
          </a:p>
          <a:p>
            <a:pPr lvl="1" algn="l">
              <a:buClr>
                <a:srgbClr val="800080"/>
              </a:buClr>
              <a:buFontTx/>
              <a:buChar char="•"/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如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B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或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C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的现行值在基本块中不再被引用，它们也不是基本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块出口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之后的活跃变量（由语句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i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上的附加信息知道），并且其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现行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值在某个寄存器 </a:t>
            </a:r>
            <a:r>
              <a:rPr lang="en-US" altLang="zh-CN" sz="2000" b="1" dirty="0" err="1">
                <a:latin typeface="宋体" pitchFamily="2" charset="-122"/>
                <a:ea typeface="宋体" pitchFamily="2" charset="-122"/>
              </a:rPr>
              <a:t>R</a:t>
            </a:r>
            <a:r>
              <a:rPr lang="en-US" altLang="zh-CN" sz="2000" b="1" baseline="-25000" dirty="0" err="1">
                <a:latin typeface="宋体" pitchFamily="2" charset="-122"/>
                <a:ea typeface="宋体" pitchFamily="2" charset="-122"/>
              </a:rPr>
              <a:t>k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中，则删除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RVALUE[</a:t>
            </a:r>
            <a:r>
              <a:rPr lang="en-US" altLang="zh-CN" sz="2000" b="1" dirty="0" err="1">
                <a:latin typeface="宋体" pitchFamily="2" charset="-122"/>
                <a:ea typeface="宋体" pitchFamily="2" charset="-122"/>
              </a:rPr>
              <a:t>R</a:t>
            </a:r>
            <a:r>
              <a:rPr lang="en-US" altLang="zh-CN" sz="2000" b="1" baseline="-25000" dirty="0" err="1">
                <a:latin typeface="宋体" pitchFamily="2" charset="-122"/>
                <a:ea typeface="宋体" pitchFamily="2" charset="-122"/>
              </a:rPr>
              <a:t>k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]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中的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B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或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C 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以及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AVALUE[B]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或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AVALUE[C]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中的 </a:t>
            </a:r>
            <a:r>
              <a:rPr lang="en-US" altLang="zh-CN" sz="2000" b="1" dirty="0" err="1">
                <a:latin typeface="宋体" pitchFamily="2" charset="-122"/>
                <a:ea typeface="宋体" pitchFamily="2" charset="-122"/>
              </a:rPr>
              <a:t>R</a:t>
            </a:r>
            <a:r>
              <a:rPr lang="en-US" altLang="zh-CN" sz="2000" b="1" baseline="-25000" dirty="0" err="1">
                <a:latin typeface="宋体" pitchFamily="2" charset="-122"/>
                <a:ea typeface="宋体" pitchFamily="2" charset="-122"/>
              </a:rPr>
              <a:t>k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，使该寄存器不再为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B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或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C 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所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占用</a:t>
            </a:r>
          </a:p>
          <a:p>
            <a:pPr lvl="1" algn="l">
              <a:buClr>
                <a:srgbClr val="800080"/>
              </a:buClr>
            </a:pPr>
            <a:endParaRPr lang="zh-CN" altLang="en-US" sz="2000" b="1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11_1优化内容演示图2（代码外提）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350" y="762000"/>
            <a:ext cx="8634413" cy="5410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74D79-D6C1-4F7A-9771-2ED1C8DE996C}" type="slidenum">
              <a:rPr lang="en-US" altLang="zh-CN" smtClean="0"/>
              <a:pPr/>
              <a:t>6</a:t>
            </a:fld>
            <a:endParaRPr lang="en-US" altLang="zh-CN"/>
          </a:p>
        </p:txBody>
      </p:sp>
      <p:sp>
        <p:nvSpPr>
          <p:cNvPr id="4" name="矩形 3"/>
          <p:cNvSpPr/>
          <p:nvPr/>
        </p:nvSpPr>
        <p:spPr bwMode="auto">
          <a:xfrm>
            <a:off x="990600" y="2971800"/>
            <a:ext cx="2743200" cy="30480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990600" y="3886200"/>
            <a:ext cx="2743200" cy="30480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5334000" y="2133600"/>
            <a:ext cx="2819400" cy="60960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74D79-D6C1-4F7A-9771-2ED1C8DE996C}" type="slidenum">
              <a:rPr lang="en-US" altLang="zh-CN" smtClean="0"/>
              <a:pPr/>
              <a:t>60</a:t>
            </a:fld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304800" y="450188"/>
            <a:ext cx="8229600" cy="56371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20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step2: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处理完基本块中所有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</a:rPr>
              <a:t>TAC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语句之后，对现行值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在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某寄存器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R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中的每个变量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M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，若它在出口之后是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活跃的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，则生成 </a:t>
            </a:r>
            <a:r>
              <a:rPr lang="en-US" altLang="zh-CN" sz="20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MOVE  R, M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，将其存入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主存。</a:t>
            </a:r>
            <a:endParaRPr lang="en-US" altLang="zh-CN" sz="2000" b="1" dirty="0" smtClean="0">
              <a:latin typeface="宋体" pitchFamily="2" charset="-122"/>
              <a:ea typeface="宋体" pitchFamily="2" charset="-122"/>
            </a:endParaRPr>
          </a:p>
          <a:p>
            <a:pPr marL="2422525" indent="-2422525" algn="l">
              <a:lnSpc>
                <a:spcPct val="130000"/>
              </a:lnSpc>
            </a:pPr>
            <a:r>
              <a:rPr lang="zh-CN" altLang="en-US" sz="20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函数 </a:t>
            </a:r>
            <a:r>
              <a:rPr lang="en-US" altLang="zh-CN" sz="2000" b="1" dirty="0" err="1" smtClean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getreg</a:t>
            </a:r>
            <a:r>
              <a:rPr lang="zh-CN" altLang="en-US" sz="2000" b="1" dirty="0" smtClean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的功能：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以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i: A:=B op C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或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i: A:=B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为参数， 返回一个伪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寄存器</a:t>
            </a:r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2000" b="1" dirty="0" smtClean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步骤</a:t>
            </a:r>
            <a:r>
              <a:rPr lang="zh-CN" altLang="en-US" sz="20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：</a:t>
            </a:r>
            <a:endParaRPr lang="zh-CN" altLang="en-US" sz="2000" b="1" dirty="0">
              <a:latin typeface="宋体" pitchFamily="2" charset="-122"/>
              <a:ea typeface="宋体" pitchFamily="2" charset="-122"/>
            </a:endParaRPr>
          </a:p>
          <a:p>
            <a:pPr lvl="1" algn="l">
              <a:lnSpc>
                <a:spcPct val="130000"/>
              </a:lnSpc>
              <a:buClr>
                <a:srgbClr val="800080"/>
              </a:buClr>
              <a:buFontTx/>
              <a:buChar char="•"/>
            </a:pP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对于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i: A:=B op C </a:t>
            </a:r>
          </a:p>
          <a:p>
            <a:pPr lvl="1" algn="l">
              <a:lnSpc>
                <a:spcPct val="130000"/>
              </a:lnSpc>
              <a:buClr>
                <a:srgbClr val="800080"/>
              </a:buClr>
            </a:pP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   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若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B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/>
              </a:rPr>
              <a:t>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RVALUE[R]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，且在语句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i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之后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B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在基本块中不再被引用，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同时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也不是基本块出口之后的活跃变量（由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i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上的附加信息可知道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），则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返回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R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；否则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，返回一个新的伪寄存器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R’</a:t>
            </a:r>
          </a:p>
          <a:p>
            <a:pPr lvl="1" algn="l">
              <a:lnSpc>
                <a:spcPct val="130000"/>
              </a:lnSpc>
              <a:buClr>
                <a:srgbClr val="800080"/>
              </a:buClr>
              <a:buFontTx/>
              <a:buChar char="•"/>
            </a:pP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对于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i: A:=B </a:t>
            </a:r>
          </a:p>
          <a:p>
            <a:pPr lvl="1" algn="l">
              <a:lnSpc>
                <a:spcPct val="130000"/>
              </a:lnSpc>
              <a:buClr>
                <a:srgbClr val="800080"/>
              </a:buClr>
            </a:pP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   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若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B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/>
              </a:rPr>
              <a:t>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RVALUE[R]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，则返回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R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；否则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，返回一个新的伪寄存器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R’</a:t>
            </a:r>
          </a:p>
          <a:p>
            <a:pPr algn="l">
              <a:lnSpc>
                <a:spcPct val="130000"/>
              </a:lnSpc>
            </a:pPr>
            <a:endParaRPr lang="zh-CN" altLang="en-US" sz="2000" b="1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228600" y="487362"/>
            <a:ext cx="68580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</a:pPr>
            <a:r>
              <a:rPr lang="zh-CN" altLang="en-US" sz="2200" b="1" dirty="0" smtClean="0">
                <a:latin typeface="+mn-ea"/>
                <a:ea typeface="+mn-ea"/>
              </a:rPr>
              <a:t>一</a:t>
            </a:r>
            <a:r>
              <a:rPr lang="zh-CN" altLang="en-US" sz="2200" b="1" dirty="0">
                <a:latin typeface="+mn-ea"/>
                <a:ea typeface="+mn-ea"/>
              </a:rPr>
              <a:t>个简单的代码生成算法举例</a:t>
            </a:r>
          </a:p>
        </p:txBody>
      </p:sp>
      <p:sp>
        <p:nvSpPr>
          <p:cNvPr id="6" name="Rectangle 17"/>
          <p:cNvSpPr>
            <a:spLocks noChangeArrowheads="1"/>
          </p:cNvSpPr>
          <p:nvPr/>
        </p:nvSpPr>
        <p:spPr bwMode="auto">
          <a:xfrm>
            <a:off x="6400800" y="518517"/>
            <a:ext cx="1676400" cy="1538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0" bIns="0">
            <a:spAutoFit/>
          </a:bodyPr>
          <a:lstStyle/>
          <a:p>
            <a:pPr algn="l">
              <a:lnSpc>
                <a:spcPct val="100000"/>
              </a:lnSpc>
              <a:buClr>
                <a:srgbClr val="800080"/>
              </a:buClr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t := a - 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b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buClr>
                <a:srgbClr val="800080"/>
              </a:buClr>
            </a:pP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a := b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buClr>
                <a:srgbClr val="800080"/>
              </a:buClr>
            </a:pP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u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:= a - 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c 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buClr>
                <a:srgbClr val="800080"/>
              </a:buClr>
            </a:pP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v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:= t + 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u 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buClr>
                <a:srgbClr val="800080"/>
              </a:buClr>
            </a:pP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d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:= v + u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81000" y="838200"/>
            <a:ext cx="5562600" cy="14051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Bef>
                <a:spcPct val="0"/>
              </a:spcBef>
            </a:pP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    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对于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右图的基本块 （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假定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b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和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d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在基本块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的出口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是活跃的），利用上述算法可生成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如下代码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序列：</a:t>
            </a:r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914400" y="2346960"/>
          <a:ext cx="7086600" cy="3901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955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6383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905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4036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语句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生成的代码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寄存器描述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变量地址描述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t:=a-b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MOV a,R</a:t>
                      </a:r>
                      <a:r>
                        <a:rPr lang="en-US" altLang="zh-CN" sz="2000" b="1" baseline="-25000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/>
                      </a:r>
                      <a:b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</a:b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SUB R</a:t>
                      </a:r>
                      <a:r>
                        <a:rPr lang="en-US" altLang="zh-CN" sz="2000" b="1" baseline="-25000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,b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空寄存器</a:t>
                      </a:r>
                      <a:endParaRPr lang="en-US" altLang="zh-CN" sz="2000" b="1" dirty="0" smtClean="0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R</a:t>
                      </a:r>
                      <a:r>
                        <a:rPr lang="en-US" altLang="zh-CN" sz="2000" b="1" baseline="-25000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包含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t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t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在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R</a:t>
                      </a:r>
                      <a:r>
                        <a:rPr lang="en-US" altLang="zh-CN" sz="2000" b="1" baseline="-25000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83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a:=b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MOV b,R</a:t>
                      </a:r>
                      <a:r>
                        <a:rPr lang="en-US" altLang="zh-CN" sz="2000" b="1" baseline="-25000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R</a:t>
                      </a:r>
                      <a:r>
                        <a:rPr lang="en-US" altLang="zh-CN" sz="2000" b="1" baseline="-25000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包含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t</a:t>
                      </a:r>
                      <a:endParaRPr lang="zh-CN" altLang="en-US" sz="2000" b="1" dirty="0" smtClean="0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R</a:t>
                      </a:r>
                      <a:r>
                        <a:rPr lang="en-US" altLang="zh-CN" sz="2000" b="1" baseline="-25000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包含</a:t>
                      </a:r>
                      <a:r>
                        <a:rPr lang="en-US" altLang="zh-CN" sz="2000" b="1" dirty="0" err="1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a,b</a:t>
                      </a:r>
                      <a:endParaRPr lang="zh-CN" altLang="en-US" sz="2000" b="1" dirty="0" smtClean="0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t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在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R</a:t>
                      </a:r>
                      <a:r>
                        <a:rPr lang="en-US" altLang="zh-CN" sz="2000" b="1" baseline="-25000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中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err="1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a,b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在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R</a:t>
                      </a:r>
                      <a:r>
                        <a:rPr lang="en-US" altLang="zh-CN" sz="2000" b="1" baseline="-25000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83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u:=a-c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MOV R</a:t>
                      </a:r>
                      <a:r>
                        <a:rPr lang="en-US" altLang="zh-CN" sz="2000" b="1" baseline="-25000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,b</a:t>
                      </a:r>
                      <a:b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</a:b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SUB R</a:t>
                      </a:r>
                      <a:r>
                        <a:rPr lang="en-US" altLang="zh-CN" sz="2000" b="1" baseline="-25000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,c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R</a:t>
                      </a:r>
                      <a:r>
                        <a:rPr lang="en-US" altLang="zh-CN" sz="2000" b="1" baseline="-25000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包含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t</a:t>
                      </a:r>
                      <a:endParaRPr lang="zh-CN" altLang="en-US" sz="2000" b="1" dirty="0" smtClean="0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R</a:t>
                      </a:r>
                      <a:r>
                        <a:rPr lang="en-US" altLang="zh-CN" sz="2000" b="1" baseline="-25000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包含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u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t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在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R</a:t>
                      </a:r>
                      <a:r>
                        <a:rPr lang="en-US" altLang="zh-CN" sz="2000" b="1" baseline="-25000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中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u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在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R</a:t>
                      </a:r>
                      <a:r>
                        <a:rPr lang="en-US" altLang="zh-CN" sz="2000" b="1" baseline="-25000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83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v:=</a:t>
                      </a:r>
                      <a:r>
                        <a:rPr lang="en-US" altLang="zh-CN" sz="2000" b="1" dirty="0" err="1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t+u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ADD  R</a:t>
                      </a:r>
                      <a:r>
                        <a:rPr lang="en-US" altLang="zh-CN" sz="2000" b="1" baseline="-25000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，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R</a:t>
                      </a:r>
                      <a:r>
                        <a:rPr lang="en-US" altLang="zh-CN" sz="2000" b="1" baseline="-25000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R</a:t>
                      </a:r>
                      <a:r>
                        <a:rPr lang="en-US" altLang="zh-CN" sz="2000" b="1" baseline="-25000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包含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v</a:t>
                      </a:r>
                      <a:endParaRPr lang="zh-CN" altLang="en-US" sz="2000" b="1" dirty="0" smtClean="0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R</a:t>
                      </a:r>
                      <a:r>
                        <a:rPr lang="en-US" altLang="zh-CN" sz="2000" b="1" baseline="-25000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包含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u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u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在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R</a:t>
                      </a:r>
                      <a:r>
                        <a:rPr lang="en-US" altLang="zh-CN" sz="2000" b="1" baseline="-25000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中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v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在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R</a:t>
                      </a:r>
                      <a:r>
                        <a:rPr lang="en-US" altLang="zh-CN" sz="2000" b="1" baseline="-25000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83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d:v+u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ADD  R</a:t>
                      </a:r>
                      <a:r>
                        <a:rPr lang="en-US" altLang="zh-CN" sz="2000" b="1" baseline="-25000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，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R</a:t>
                      </a:r>
                      <a:r>
                        <a:rPr lang="en-US" altLang="zh-CN" sz="2000" b="1" baseline="-25000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endParaRPr lang="zh-CN" altLang="en-US" sz="2000" b="1" dirty="0" smtClean="0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MOV R</a:t>
                      </a:r>
                      <a:r>
                        <a:rPr lang="en-US" altLang="zh-CN" sz="2000" b="1" baseline="-25000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,d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R</a:t>
                      </a:r>
                      <a:r>
                        <a:rPr lang="en-US" altLang="zh-CN" sz="2000" b="1" baseline="-25000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包含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d</a:t>
                      </a:r>
                      <a:endParaRPr lang="zh-CN" altLang="en-US" sz="2000" b="1" dirty="0" smtClean="0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000" b="1" dirty="0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d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在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R</a:t>
                      </a:r>
                      <a:r>
                        <a:rPr lang="en-US" altLang="zh-CN" sz="2000" b="1" baseline="-25000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中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d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在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R</a:t>
                      </a:r>
                      <a:r>
                        <a:rPr lang="en-US" altLang="zh-CN" sz="2000" b="1" baseline="-25000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和内存中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629400" y="6477000"/>
            <a:ext cx="2133600" cy="244475"/>
          </a:xfrm>
        </p:spPr>
        <p:txBody>
          <a:bodyPr/>
          <a:lstStyle/>
          <a:p>
            <a:fld id="{EB774D79-D6C1-4F7A-9771-2ED1C8DE996C}" type="slidenum">
              <a:rPr lang="en-US" altLang="zh-CN" smtClean="0"/>
              <a:pPr/>
              <a:t>61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381000" y="304800"/>
            <a:ext cx="5943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</a:pPr>
            <a:r>
              <a:rPr lang="en-US" altLang="zh-CN" sz="2800" b="1" dirty="0" smtClean="0">
                <a:solidFill>
                  <a:srgbClr val="800080"/>
                </a:solidFill>
                <a:latin typeface="黑体" pitchFamily="49" charset="-122"/>
                <a:ea typeface="黑体" pitchFamily="49" charset="-122"/>
              </a:rPr>
              <a:t>10.3.3 </a:t>
            </a:r>
            <a:r>
              <a:rPr lang="zh-CN" altLang="en-US" sz="2800" b="1" dirty="0" smtClean="0">
                <a:solidFill>
                  <a:srgbClr val="800080"/>
                </a:solidFill>
                <a:latin typeface="黑体" pitchFamily="49" charset="-122"/>
                <a:ea typeface="黑体" pitchFamily="49" charset="-122"/>
              </a:rPr>
              <a:t>高效使用寄存器</a:t>
            </a:r>
            <a:endParaRPr lang="zh-CN" altLang="en-US" sz="2800" b="1" dirty="0">
              <a:solidFill>
                <a:srgbClr val="80008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Oval 22"/>
          <p:cNvSpPr>
            <a:spLocks noChangeArrowheads="1"/>
          </p:cNvSpPr>
          <p:nvPr/>
        </p:nvSpPr>
        <p:spPr bwMode="auto">
          <a:xfrm>
            <a:off x="3238661" y="3048000"/>
            <a:ext cx="454025" cy="4064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54000" tIns="10800" rIns="54000" bIns="10800"/>
          <a:lstStyle/>
          <a:p>
            <a:pPr algn="just" eaLnBrk="0" hangingPunct="0">
              <a:lnSpc>
                <a:spcPct val="100000"/>
              </a:lnSpc>
              <a:spcBef>
                <a:spcPct val="0"/>
              </a:spcBef>
            </a:pPr>
            <a:r>
              <a:rPr kumimoji="0" lang="en-US" altLang="zh-CN" sz="20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0" lang="en-US" altLang="zh-CN" sz="2000" b="1" dirty="0" smtClean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0" lang="en-US" altLang="zh-CN" sz="2000" b="1" dirty="0" smtClean="0">
                <a:solidFill>
                  <a:srgbClr val="80008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 </a:t>
            </a:r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7" name="Oval 23"/>
          <p:cNvSpPr>
            <a:spLocks noChangeArrowheads="1"/>
          </p:cNvSpPr>
          <p:nvPr/>
        </p:nvSpPr>
        <p:spPr bwMode="auto">
          <a:xfrm>
            <a:off x="1101886" y="3810000"/>
            <a:ext cx="454025" cy="4064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54000" tIns="10800" rIns="54000" bIns="10800"/>
          <a:lstStyle/>
          <a:p>
            <a:pPr algn="just" eaLnBrk="0" hangingPunct="0">
              <a:lnSpc>
                <a:spcPct val="100000"/>
              </a:lnSpc>
              <a:spcBef>
                <a:spcPct val="0"/>
              </a:spcBef>
            </a:pPr>
            <a:r>
              <a:rPr kumimoji="0" lang="en-US" altLang="zh-CN" sz="20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    +</a:t>
            </a:r>
          </a:p>
        </p:txBody>
      </p:sp>
      <p:sp>
        <p:nvSpPr>
          <p:cNvPr id="8" name="Oval 24"/>
          <p:cNvSpPr>
            <a:spLocks noChangeArrowheads="1"/>
          </p:cNvSpPr>
          <p:nvPr/>
        </p:nvSpPr>
        <p:spPr bwMode="auto">
          <a:xfrm>
            <a:off x="2552861" y="3810000"/>
            <a:ext cx="454025" cy="4064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54000" tIns="10800" rIns="54000" bIns="10800"/>
          <a:lstStyle/>
          <a:p>
            <a:pPr algn="just" eaLnBrk="0" hangingPunct="0">
              <a:lnSpc>
                <a:spcPct val="100000"/>
              </a:lnSpc>
              <a:spcBef>
                <a:spcPct val="0"/>
              </a:spcBef>
            </a:pPr>
            <a:r>
              <a:rPr kumimoji="0" lang="en-US" altLang="zh-CN" sz="2000" b="1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   </a:t>
            </a:r>
          </a:p>
        </p:txBody>
      </p:sp>
      <p:sp>
        <p:nvSpPr>
          <p:cNvPr id="9" name="Oval 25"/>
          <p:cNvSpPr>
            <a:spLocks noChangeArrowheads="1"/>
          </p:cNvSpPr>
          <p:nvPr/>
        </p:nvSpPr>
        <p:spPr bwMode="auto">
          <a:xfrm>
            <a:off x="3921286" y="3810000"/>
            <a:ext cx="454025" cy="4064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54000" tIns="10800" rIns="54000" bIns="10800"/>
          <a:lstStyle/>
          <a:p>
            <a:pPr algn="just" eaLnBrk="0" hangingPunct="0">
              <a:lnSpc>
                <a:spcPct val="100000"/>
              </a:lnSpc>
              <a:spcBef>
                <a:spcPct val="0"/>
              </a:spcBef>
            </a:pPr>
            <a:r>
              <a:rPr kumimoji="0" lang="en-US" altLang="zh-CN" sz="2000" b="1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    +</a:t>
            </a:r>
          </a:p>
        </p:txBody>
      </p:sp>
      <p:sp>
        <p:nvSpPr>
          <p:cNvPr id="10" name="Oval 26"/>
          <p:cNvSpPr>
            <a:spLocks noChangeArrowheads="1"/>
          </p:cNvSpPr>
          <p:nvPr/>
        </p:nvSpPr>
        <p:spPr bwMode="auto">
          <a:xfrm>
            <a:off x="492286" y="4699000"/>
            <a:ext cx="454025" cy="4064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54000" tIns="10800" rIns="54000" bIns="10800"/>
          <a:lstStyle/>
          <a:p>
            <a:pPr algn="just" eaLnBrk="0" hangingPunct="0">
              <a:lnSpc>
                <a:spcPct val="100000"/>
              </a:lnSpc>
              <a:spcBef>
                <a:spcPct val="0"/>
              </a:spcBef>
            </a:pPr>
            <a:r>
              <a:rPr kumimoji="0" lang="en-US" altLang="zh-CN" sz="2000" b="1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   </a:t>
            </a:r>
          </a:p>
        </p:txBody>
      </p:sp>
      <p:sp>
        <p:nvSpPr>
          <p:cNvPr id="11" name="Oval 27"/>
          <p:cNvSpPr>
            <a:spLocks noChangeArrowheads="1"/>
          </p:cNvSpPr>
          <p:nvPr/>
        </p:nvSpPr>
        <p:spPr bwMode="auto">
          <a:xfrm>
            <a:off x="1711486" y="4724400"/>
            <a:ext cx="454025" cy="4064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54000" tIns="10800" rIns="54000" bIns="10800"/>
          <a:lstStyle/>
          <a:p>
            <a:pPr algn="just" eaLnBrk="0" hangingPunct="0">
              <a:lnSpc>
                <a:spcPct val="100000"/>
              </a:lnSpc>
              <a:spcBef>
                <a:spcPct val="0"/>
              </a:spcBef>
            </a:pPr>
            <a:r>
              <a:rPr kumimoji="0" lang="en-US" altLang="zh-CN" sz="2000" b="1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   </a:t>
            </a:r>
          </a:p>
        </p:txBody>
      </p:sp>
      <p:sp>
        <p:nvSpPr>
          <p:cNvPr id="12" name="Oval 28"/>
          <p:cNvSpPr>
            <a:spLocks noChangeArrowheads="1"/>
          </p:cNvSpPr>
          <p:nvPr/>
        </p:nvSpPr>
        <p:spPr bwMode="auto">
          <a:xfrm>
            <a:off x="3162461" y="4699000"/>
            <a:ext cx="454025" cy="4064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54000" tIns="10800" rIns="54000" bIns="10800"/>
          <a:lstStyle/>
          <a:p>
            <a:pPr algn="just" eaLnBrk="0" hangingPunct="0">
              <a:lnSpc>
                <a:spcPct val="100000"/>
              </a:lnSpc>
              <a:spcBef>
                <a:spcPct val="0"/>
              </a:spcBef>
            </a:pPr>
            <a:r>
              <a:rPr kumimoji="0" lang="en-US" altLang="zh-CN" sz="2000" b="1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   </a:t>
            </a:r>
          </a:p>
        </p:txBody>
      </p:sp>
      <p:sp>
        <p:nvSpPr>
          <p:cNvPr id="13" name="Oval 29"/>
          <p:cNvSpPr>
            <a:spLocks noChangeArrowheads="1"/>
          </p:cNvSpPr>
          <p:nvPr/>
        </p:nvSpPr>
        <p:spPr bwMode="auto">
          <a:xfrm>
            <a:off x="4534061" y="4699000"/>
            <a:ext cx="454025" cy="4064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54000" tIns="10800" rIns="54000" bIns="10800"/>
          <a:lstStyle/>
          <a:p>
            <a:pPr algn="just" eaLnBrk="0" hangingPunct="0">
              <a:lnSpc>
                <a:spcPct val="100000"/>
              </a:lnSpc>
              <a:spcBef>
                <a:spcPct val="0"/>
              </a:spcBef>
            </a:pPr>
            <a:r>
              <a:rPr kumimoji="0" lang="en-US" altLang="zh-CN" sz="2000" b="1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   </a:t>
            </a:r>
          </a:p>
        </p:txBody>
      </p:sp>
      <p:sp>
        <p:nvSpPr>
          <p:cNvPr id="14" name="Rectangle 36"/>
          <p:cNvSpPr>
            <a:spLocks noChangeArrowheads="1"/>
          </p:cNvSpPr>
          <p:nvPr/>
        </p:nvSpPr>
        <p:spPr bwMode="auto">
          <a:xfrm>
            <a:off x="416086" y="5165725"/>
            <a:ext cx="5334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0" bIns="0">
            <a:spAutoFit/>
          </a:bodyPr>
          <a:lstStyle/>
          <a:p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a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</a:rPr>
              <a:t>0</a:t>
            </a:r>
          </a:p>
        </p:txBody>
      </p:sp>
      <p:sp>
        <p:nvSpPr>
          <p:cNvPr id="15" name="Rectangle 37"/>
          <p:cNvSpPr>
            <a:spLocks noChangeArrowheads="1"/>
          </p:cNvSpPr>
          <p:nvPr/>
        </p:nvSpPr>
        <p:spPr bwMode="auto">
          <a:xfrm>
            <a:off x="1635286" y="3657600"/>
            <a:ext cx="5334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0" bIns="0">
            <a:spAutoFit/>
          </a:bodyPr>
          <a:lstStyle/>
          <a:p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T1</a:t>
            </a:r>
          </a:p>
        </p:txBody>
      </p:sp>
      <p:sp>
        <p:nvSpPr>
          <p:cNvPr id="16" name="Rectangle 40"/>
          <p:cNvSpPr>
            <a:spLocks noChangeArrowheads="1"/>
          </p:cNvSpPr>
          <p:nvPr/>
        </p:nvSpPr>
        <p:spPr bwMode="auto">
          <a:xfrm>
            <a:off x="2987854" y="1978223"/>
            <a:ext cx="44114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tIns="0" bIns="0">
            <a:spAutoFit/>
          </a:bodyPr>
          <a:lstStyle/>
          <a:p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T4</a:t>
            </a:r>
          </a:p>
        </p:txBody>
      </p:sp>
      <p:sp>
        <p:nvSpPr>
          <p:cNvPr id="17" name="Rectangle 41"/>
          <p:cNvSpPr>
            <a:spLocks noChangeArrowheads="1"/>
          </p:cNvSpPr>
          <p:nvPr/>
        </p:nvSpPr>
        <p:spPr bwMode="auto">
          <a:xfrm>
            <a:off x="3235486" y="5165725"/>
            <a:ext cx="4572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0" bIns="0">
            <a:spAutoFit/>
          </a:bodyPr>
          <a:lstStyle/>
          <a:p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c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</a:rPr>
              <a:t>0</a:t>
            </a:r>
          </a:p>
        </p:txBody>
      </p:sp>
      <p:sp>
        <p:nvSpPr>
          <p:cNvPr id="18" name="Rectangle 42"/>
          <p:cNvSpPr>
            <a:spLocks noChangeArrowheads="1"/>
          </p:cNvSpPr>
          <p:nvPr/>
        </p:nvSpPr>
        <p:spPr bwMode="auto">
          <a:xfrm>
            <a:off x="4530886" y="5165725"/>
            <a:ext cx="49831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0" bIns="0">
            <a:spAutoFit/>
          </a:bodyPr>
          <a:lstStyle/>
          <a:p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d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</a:rPr>
              <a:t>0</a:t>
            </a:r>
          </a:p>
        </p:txBody>
      </p:sp>
      <p:sp>
        <p:nvSpPr>
          <p:cNvPr id="19" name="Rectangle 44"/>
          <p:cNvSpPr>
            <a:spLocks noChangeArrowheads="1"/>
          </p:cNvSpPr>
          <p:nvPr/>
        </p:nvSpPr>
        <p:spPr bwMode="auto">
          <a:xfrm>
            <a:off x="3616486" y="2892623"/>
            <a:ext cx="6096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0" bIns="0">
            <a:spAutoFit/>
          </a:bodyPr>
          <a:lstStyle/>
          <a:p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T3</a:t>
            </a:r>
          </a:p>
        </p:txBody>
      </p:sp>
      <p:sp>
        <p:nvSpPr>
          <p:cNvPr id="20" name="Rectangle 48"/>
          <p:cNvSpPr>
            <a:spLocks noChangeArrowheads="1"/>
          </p:cNvSpPr>
          <p:nvPr/>
        </p:nvSpPr>
        <p:spPr bwMode="auto">
          <a:xfrm>
            <a:off x="4378486" y="3717925"/>
            <a:ext cx="48965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0" bIns="0">
            <a:spAutoFit/>
          </a:bodyPr>
          <a:lstStyle/>
          <a:p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T2</a:t>
            </a:r>
          </a:p>
        </p:txBody>
      </p:sp>
      <p:sp>
        <p:nvSpPr>
          <p:cNvPr id="21" name="Rectangle 52"/>
          <p:cNvSpPr>
            <a:spLocks noChangeArrowheads="1"/>
          </p:cNvSpPr>
          <p:nvPr/>
        </p:nvSpPr>
        <p:spPr bwMode="auto">
          <a:xfrm>
            <a:off x="1711486" y="5165725"/>
            <a:ext cx="52040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0" bIns="0">
            <a:spAutoFit/>
          </a:bodyPr>
          <a:lstStyle/>
          <a:p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b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</a:rPr>
              <a:t>0</a:t>
            </a:r>
          </a:p>
        </p:txBody>
      </p:sp>
      <p:sp>
        <p:nvSpPr>
          <p:cNvPr id="22" name="Rectangle 53"/>
          <p:cNvSpPr>
            <a:spLocks noChangeArrowheads="1"/>
          </p:cNvSpPr>
          <p:nvPr/>
        </p:nvSpPr>
        <p:spPr bwMode="auto">
          <a:xfrm>
            <a:off x="2625886" y="4267200"/>
            <a:ext cx="40147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0" bIns="0">
            <a:spAutoFit/>
          </a:bodyPr>
          <a:lstStyle/>
          <a:p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e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</a:rPr>
              <a:t>0</a:t>
            </a:r>
          </a:p>
        </p:txBody>
      </p:sp>
      <p:sp>
        <p:nvSpPr>
          <p:cNvPr id="23" name="椭圆 22"/>
          <p:cNvSpPr/>
          <p:nvPr/>
        </p:nvSpPr>
        <p:spPr bwMode="auto">
          <a:xfrm>
            <a:off x="2549686" y="2133600"/>
            <a:ext cx="457200" cy="4572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微软雅黑" pitchFamily="34" charset="-122"/>
            </a:endParaRPr>
          </a:p>
        </p:txBody>
      </p:sp>
      <p:cxnSp>
        <p:nvCxnSpPr>
          <p:cNvPr id="24" name="直接连接符 23"/>
          <p:cNvCxnSpPr>
            <a:stCxn id="7" idx="0"/>
            <a:endCxn id="23" idx="4"/>
          </p:cNvCxnSpPr>
          <p:nvPr/>
        </p:nvCxnSpPr>
        <p:spPr bwMode="auto">
          <a:xfrm flipV="1">
            <a:off x="1328899" y="2590800"/>
            <a:ext cx="1449387" cy="121920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直接连接符 24"/>
          <p:cNvCxnSpPr>
            <a:stCxn id="6" idx="0"/>
            <a:endCxn id="23" idx="4"/>
          </p:cNvCxnSpPr>
          <p:nvPr/>
        </p:nvCxnSpPr>
        <p:spPr bwMode="auto">
          <a:xfrm flipH="1" flipV="1">
            <a:off x="2778286" y="2590800"/>
            <a:ext cx="687388" cy="45720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直接连接符 25"/>
          <p:cNvCxnSpPr>
            <a:stCxn id="6" idx="4"/>
            <a:endCxn id="8" idx="0"/>
          </p:cNvCxnSpPr>
          <p:nvPr/>
        </p:nvCxnSpPr>
        <p:spPr bwMode="auto">
          <a:xfrm flipH="1">
            <a:off x="2779874" y="3454400"/>
            <a:ext cx="685800" cy="35560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直接连接符 26"/>
          <p:cNvCxnSpPr>
            <a:stCxn id="9" idx="0"/>
            <a:endCxn id="6" idx="4"/>
          </p:cNvCxnSpPr>
          <p:nvPr/>
        </p:nvCxnSpPr>
        <p:spPr bwMode="auto">
          <a:xfrm flipH="1" flipV="1">
            <a:off x="3465674" y="3454400"/>
            <a:ext cx="682625" cy="35560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直接连接符 27"/>
          <p:cNvCxnSpPr>
            <a:stCxn id="13" idx="0"/>
            <a:endCxn id="9" idx="4"/>
          </p:cNvCxnSpPr>
          <p:nvPr/>
        </p:nvCxnSpPr>
        <p:spPr bwMode="auto">
          <a:xfrm flipH="1" flipV="1">
            <a:off x="4148299" y="4216400"/>
            <a:ext cx="612775" cy="48260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直接连接符 28"/>
          <p:cNvCxnSpPr>
            <a:stCxn id="9" idx="4"/>
            <a:endCxn id="12" idx="0"/>
          </p:cNvCxnSpPr>
          <p:nvPr/>
        </p:nvCxnSpPr>
        <p:spPr bwMode="auto">
          <a:xfrm flipH="1">
            <a:off x="3389474" y="4216400"/>
            <a:ext cx="758825" cy="48260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直接连接符 29"/>
          <p:cNvCxnSpPr>
            <a:stCxn id="11" idx="0"/>
            <a:endCxn id="7" idx="4"/>
          </p:cNvCxnSpPr>
          <p:nvPr/>
        </p:nvCxnSpPr>
        <p:spPr bwMode="auto">
          <a:xfrm flipH="1" flipV="1">
            <a:off x="1328899" y="4216400"/>
            <a:ext cx="609600" cy="50800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直接连接符 30"/>
          <p:cNvCxnSpPr>
            <a:stCxn id="7" idx="4"/>
            <a:endCxn id="10" idx="0"/>
          </p:cNvCxnSpPr>
          <p:nvPr/>
        </p:nvCxnSpPr>
        <p:spPr bwMode="auto">
          <a:xfrm flipH="1">
            <a:off x="719299" y="4216400"/>
            <a:ext cx="609600" cy="48260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Rectangle 16"/>
          <p:cNvSpPr>
            <a:spLocks noChangeArrowheads="1"/>
          </p:cNvSpPr>
          <p:nvPr/>
        </p:nvSpPr>
        <p:spPr bwMode="auto">
          <a:xfrm>
            <a:off x="228600" y="965537"/>
            <a:ext cx="64770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zh-CN" sz="2000" b="1" dirty="0" smtClean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   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将前面简单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的代码生成算法应用于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如下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DAG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得两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个基本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块，</a:t>
            </a:r>
            <a:r>
              <a:rPr lang="zh-CN" altLang="en-US" sz="2000" b="1" dirty="0" smtClean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比较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其结果（这里假设基本块出口处只有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T4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是活跃的）</a:t>
            </a:r>
          </a:p>
        </p:txBody>
      </p:sp>
      <p:sp>
        <p:nvSpPr>
          <p:cNvPr id="33" name="Rectangle 38"/>
          <p:cNvSpPr>
            <a:spLocks noChangeArrowheads="1"/>
          </p:cNvSpPr>
          <p:nvPr/>
        </p:nvSpPr>
        <p:spPr bwMode="auto">
          <a:xfrm>
            <a:off x="5105400" y="1676400"/>
            <a:ext cx="1524000" cy="1530350"/>
          </a:xfrm>
          <a:prstGeom prst="rect">
            <a:avLst/>
          </a:prstGeom>
          <a:noFill/>
          <a:ln w="9525" cap="rnd">
            <a:solidFill>
              <a:srgbClr val="333399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pPr marL="533400" indent="-533400">
              <a:lnSpc>
                <a:spcPct val="100000"/>
              </a:lnSpc>
              <a:spcBef>
                <a:spcPct val="20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T1:=</a:t>
            </a:r>
            <a:r>
              <a:rPr lang="en-US" altLang="zh-CN" sz="2000" b="1" dirty="0" err="1">
                <a:latin typeface="宋体" pitchFamily="2" charset="-122"/>
                <a:ea typeface="宋体" pitchFamily="2" charset="-122"/>
              </a:rPr>
              <a:t>a+b</a:t>
            </a:r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  <a:p>
            <a:pPr marL="533400" indent="-533400">
              <a:lnSpc>
                <a:spcPct val="100000"/>
              </a:lnSpc>
              <a:spcBef>
                <a:spcPct val="20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T2:=</a:t>
            </a:r>
            <a:r>
              <a:rPr lang="en-US" altLang="zh-CN" sz="2000" b="1" dirty="0" err="1">
                <a:latin typeface="宋体" pitchFamily="2" charset="-122"/>
                <a:ea typeface="宋体" pitchFamily="2" charset="-122"/>
              </a:rPr>
              <a:t>c+d</a:t>
            </a:r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  <a:p>
            <a:pPr marL="533400" indent="-533400">
              <a:lnSpc>
                <a:spcPct val="100000"/>
              </a:lnSpc>
              <a:spcBef>
                <a:spcPct val="20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T3:=e-T2</a:t>
            </a:r>
          </a:p>
          <a:p>
            <a:pPr marL="533400" indent="-533400">
              <a:lnSpc>
                <a:spcPct val="100000"/>
              </a:lnSpc>
              <a:spcBef>
                <a:spcPct val="20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T4:=T1-T3</a:t>
            </a:r>
          </a:p>
        </p:txBody>
      </p:sp>
      <p:sp>
        <p:nvSpPr>
          <p:cNvPr id="34" name="Rectangle 56"/>
          <p:cNvSpPr>
            <a:spLocks noChangeArrowheads="1"/>
          </p:cNvSpPr>
          <p:nvPr/>
        </p:nvSpPr>
        <p:spPr bwMode="auto">
          <a:xfrm>
            <a:off x="5105400" y="3879850"/>
            <a:ext cx="1524000" cy="1530350"/>
          </a:xfrm>
          <a:prstGeom prst="rect">
            <a:avLst/>
          </a:prstGeom>
          <a:noFill/>
          <a:ln w="9525" cap="rnd">
            <a:solidFill>
              <a:srgbClr val="333399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pPr marL="533400" indent="-533400">
              <a:lnSpc>
                <a:spcPct val="100000"/>
              </a:lnSpc>
              <a:spcBef>
                <a:spcPct val="20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T2:=</a:t>
            </a:r>
            <a:r>
              <a:rPr lang="en-US" altLang="zh-CN" sz="2000" b="1" dirty="0" err="1">
                <a:latin typeface="宋体" pitchFamily="2" charset="-122"/>
                <a:ea typeface="宋体" pitchFamily="2" charset="-122"/>
              </a:rPr>
              <a:t>c+d</a:t>
            </a:r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  <a:p>
            <a:pPr marL="533400" indent="-533400">
              <a:lnSpc>
                <a:spcPct val="100000"/>
              </a:lnSpc>
              <a:spcBef>
                <a:spcPct val="20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T3:=e-T2</a:t>
            </a:r>
          </a:p>
          <a:p>
            <a:pPr marL="533400" indent="-533400">
              <a:lnSpc>
                <a:spcPct val="100000"/>
              </a:lnSpc>
              <a:spcBef>
                <a:spcPct val="20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T1:=</a:t>
            </a:r>
            <a:r>
              <a:rPr lang="en-US" altLang="zh-CN" sz="2000" b="1" dirty="0" err="1">
                <a:latin typeface="宋体" pitchFamily="2" charset="-122"/>
                <a:ea typeface="宋体" pitchFamily="2" charset="-122"/>
              </a:rPr>
              <a:t>a+b</a:t>
            </a:r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  <a:p>
            <a:pPr marL="533400" indent="-533400">
              <a:lnSpc>
                <a:spcPct val="100000"/>
              </a:lnSpc>
              <a:spcBef>
                <a:spcPct val="20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T4:=T1-T3</a:t>
            </a:r>
          </a:p>
        </p:txBody>
      </p:sp>
      <p:sp>
        <p:nvSpPr>
          <p:cNvPr id="35" name="AutoShape 19"/>
          <p:cNvSpPr>
            <a:spLocks noChangeArrowheads="1"/>
          </p:cNvSpPr>
          <p:nvPr/>
        </p:nvSpPr>
        <p:spPr bwMode="auto">
          <a:xfrm>
            <a:off x="6629400" y="1764328"/>
            <a:ext cx="290512" cy="550247"/>
          </a:xfrm>
          <a:prstGeom prst="rightArrow">
            <a:avLst>
              <a:gd name="adj1" fmla="val 50000"/>
              <a:gd name="adj2" fmla="val 50658"/>
            </a:avLst>
          </a:prstGeom>
          <a:noFill/>
          <a:ln w="9525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36" name="Rectangle 22"/>
          <p:cNvSpPr>
            <a:spLocks noChangeArrowheads="1"/>
          </p:cNvSpPr>
          <p:nvPr/>
        </p:nvSpPr>
        <p:spPr bwMode="auto">
          <a:xfrm>
            <a:off x="6919912" y="990600"/>
            <a:ext cx="1524000" cy="2362200"/>
          </a:xfrm>
          <a:prstGeom prst="rect">
            <a:avLst/>
          </a:prstGeom>
          <a:noFill/>
          <a:ln w="9525" cap="rnd">
            <a:solidFill>
              <a:srgbClr val="800080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pPr marL="533400" indent="-533400">
              <a:lnSpc>
                <a:spcPct val="100000"/>
              </a:lnSpc>
              <a:spcBef>
                <a:spcPct val="20000"/>
              </a:spcBef>
            </a:pPr>
            <a:r>
              <a:rPr lang="en-US" altLang="zh-CN" sz="1600" b="1" dirty="0">
                <a:latin typeface="宋体" pitchFamily="2" charset="-122"/>
                <a:ea typeface="宋体" pitchFamily="2" charset="-122"/>
              </a:rPr>
              <a:t>MOV a</a:t>
            </a:r>
            <a:r>
              <a:rPr lang="en-US" altLang="zh-CN" sz="1600" b="1" dirty="0" smtClean="0">
                <a:latin typeface="宋体" pitchFamily="2" charset="-122"/>
                <a:ea typeface="宋体" pitchFamily="2" charset="-122"/>
              </a:rPr>
              <a:t>, R</a:t>
            </a:r>
            <a:r>
              <a:rPr lang="en-US" altLang="zh-CN" sz="1600" b="1" baseline="-25000" dirty="0" smtClean="0">
                <a:latin typeface="宋体" pitchFamily="2" charset="-122"/>
                <a:ea typeface="宋体" pitchFamily="2" charset="-122"/>
              </a:rPr>
              <a:t>0</a:t>
            </a:r>
            <a:endParaRPr lang="en-US" altLang="zh-CN" sz="1600" b="1" baseline="-25000" dirty="0">
              <a:latin typeface="宋体" pitchFamily="2" charset="-122"/>
              <a:ea typeface="宋体" pitchFamily="2" charset="-122"/>
            </a:endParaRPr>
          </a:p>
          <a:p>
            <a:pPr marL="533400" indent="-533400">
              <a:lnSpc>
                <a:spcPct val="100000"/>
              </a:lnSpc>
              <a:spcBef>
                <a:spcPct val="20000"/>
              </a:spcBef>
            </a:pPr>
            <a:r>
              <a:rPr lang="en-US" altLang="zh-CN" sz="1600" b="1" dirty="0">
                <a:latin typeface="宋体" pitchFamily="2" charset="-122"/>
                <a:ea typeface="宋体" pitchFamily="2" charset="-122"/>
              </a:rPr>
              <a:t>ADD </a:t>
            </a:r>
            <a:r>
              <a:rPr lang="en-US" altLang="zh-CN" sz="1600" b="1" dirty="0" smtClean="0">
                <a:latin typeface="宋体" pitchFamily="2" charset="-122"/>
                <a:ea typeface="宋体" pitchFamily="2" charset="-122"/>
              </a:rPr>
              <a:t>R</a:t>
            </a:r>
            <a:r>
              <a:rPr lang="en-US" altLang="zh-CN" sz="1600" b="1" baseline="-25000" dirty="0" smtClean="0">
                <a:latin typeface="宋体" pitchFamily="2" charset="-122"/>
                <a:ea typeface="宋体" pitchFamily="2" charset="-122"/>
              </a:rPr>
              <a:t>0</a:t>
            </a:r>
            <a:r>
              <a:rPr lang="en-US" altLang="zh-CN" sz="1600" b="1" dirty="0" smtClean="0">
                <a:latin typeface="宋体" pitchFamily="2" charset="-122"/>
                <a:ea typeface="宋体" pitchFamily="2" charset="-122"/>
              </a:rPr>
              <a:t>, b</a:t>
            </a:r>
            <a:endParaRPr lang="en-US" altLang="zh-CN" sz="1600" b="1" baseline="-25000" dirty="0">
              <a:latin typeface="宋体" pitchFamily="2" charset="-122"/>
              <a:ea typeface="宋体" pitchFamily="2" charset="-122"/>
            </a:endParaRPr>
          </a:p>
          <a:p>
            <a:pPr marL="533400" indent="-533400">
              <a:lnSpc>
                <a:spcPct val="100000"/>
              </a:lnSpc>
              <a:spcBef>
                <a:spcPct val="20000"/>
              </a:spcBef>
            </a:pPr>
            <a:r>
              <a:rPr lang="en-US" altLang="zh-CN" sz="1600" b="1" dirty="0">
                <a:latin typeface="宋体" pitchFamily="2" charset="-122"/>
                <a:ea typeface="宋体" pitchFamily="2" charset="-122"/>
              </a:rPr>
              <a:t>MOV c</a:t>
            </a:r>
            <a:r>
              <a:rPr lang="en-US" altLang="zh-CN" sz="1600" b="1" dirty="0" smtClean="0">
                <a:latin typeface="宋体" pitchFamily="2" charset="-122"/>
                <a:ea typeface="宋体" pitchFamily="2" charset="-122"/>
              </a:rPr>
              <a:t>, R</a:t>
            </a:r>
            <a:r>
              <a:rPr lang="en-US" altLang="zh-CN" sz="1600" b="1" baseline="-25000" dirty="0" smtClean="0">
                <a:latin typeface="宋体" pitchFamily="2" charset="-122"/>
                <a:ea typeface="宋体" pitchFamily="2" charset="-122"/>
              </a:rPr>
              <a:t>1</a:t>
            </a:r>
            <a:endParaRPr lang="en-US" altLang="zh-CN" sz="1600" b="1" baseline="-25000" dirty="0">
              <a:latin typeface="宋体" pitchFamily="2" charset="-122"/>
              <a:ea typeface="宋体" pitchFamily="2" charset="-122"/>
            </a:endParaRPr>
          </a:p>
          <a:p>
            <a:pPr marL="533400" indent="-533400">
              <a:lnSpc>
                <a:spcPct val="100000"/>
              </a:lnSpc>
              <a:spcBef>
                <a:spcPct val="20000"/>
              </a:spcBef>
            </a:pPr>
            <a:r>
              <a:rPr lang="en-US" altLang="zh-CN" sz="1600" b="1" dirty="0">
                <a:latin typeface="宋体" pitchFamily="2" charset="-122"/>
                <a:ea typeface="宋体" pitchFamily="2" charset="-122"/>
              </a:rPr>
              <a:t>ADD </a:t>
            </a:r>
            <a:r>
              <a:rPr lang="en-US" altLang="zh-CN" sz="1600" b="1" dirty="0" smtClean="0">
                <a:latin typeface="宋体" pitchFamily="2" charset="-122"/>
                <a:ea typeface="宋体" pitchFamily="2" charset="-122"/>
              </a:rPr>
              <a:t>R</a:t>
            </a:r>
            <a:r>
              <a:rPr lang="en-US" altLang="zh-CN" sz="1600" b="1" baseline="-25000" dirty="0" smtClean="0">
                <a:latin typeface="宋体" pitchFamily="2" charset="-122"/>
                <a:ea typeface="宋体" pitchFamily="2" charset="-122"/>
              </a:rPr>
              <a:t>1</a:t>
            </a:r>
            <a:r>
              <a:rPr lang="en-US" altLang="zh-CN" sz="1600" b="1" dirty="0" smtClean="0">
                <a:latin typeface="宋体" pitchFamily="2" charset="-122"/>
                <a:ea typeface="宋体" pitchFamily="2" charset="-122"/>
              </a:rPr>
              <a:t>, d</a:t>
            </a:r>
            <a:endParaRPr lang="en-US" altLang="zh-CN" sz="1600" b="1" baseline="-25000" dirty="0">
              <a:latin typeface="宋体" pitchFamily="2" charset="-122"/>
              <a:ea typeface="宋体" pitchFamily="2" charset="-122"/>
            </a:endParaRPr>
          </a:p>
          <a:p>
            <a:pPr marL="533400" indent="-533400">
              <a:lnSpc>
                <a:spcPct val="100000"/>
              </a:lnSpc>
              <a:spcBef>
                <a:spcPct val="20000"/>
              </a:spcBef>
            </a:pPr>
            <a:r>
              <a:rPr lang="en-US" altLang="zh-CN" sz="1600" b="1" dirty="0">
                <a:latin typeface="宋体" pitchFamily="2" charset="-122"/>
                <a:ea typeface="宋体" pitchFamily="2" charset="-122"/>
              </a:rPr>
              <a:t>MOV e</a:t>
            </a:r>
            <a:r>
              <a:rPr lang="en-US" altLang="zh-CN" sz="1600" b="1" dirty="0" smtClean="0">
                <a:latin typeface="宋体" pitchFamily="2" charset="-122"/>
                <a:ea typeface="宋体" pitchFamily="2" charset="-122"/>
              </a:rPr>
              <a:t>, R</a:t>
            </a:r>
            <a:r>
              <a:rPr lang="en-US" altLang="zh-CN" sz="1600" b="1" baseline="-25000" dirty="0" smtClean="0">
                <a:latin typeface="宋体" pitchFamily="2" charset="-122"/>
                <a:ea typeface="宋体" pitchFamily="2" charset="-122"/>
              </a:rPr>
              <a:t>2</a:t>
            </a:r>
            <a:endParaRPr lang="en-US" altLang="zh-CN" sz="1600" b="1" baseline="-25000" dirty="0">
              <a:latin typeface="宋体" pitchFamily="2" charset="-122"/>
              <a:ea typeface="宋体" pitchFamily="2" charset="-122"/>
            </a:endParaRPr>
          </a:p>
          <a:p>
            <a:pPr marL="533400" indent="-533400">
              <a:lnSpc>
                <a:spcPct val="100000"/>
              </a:lnSpc>
              <a:spcBef>
                <a:spcPct val="20000"/>
              </a:spcBef>
            </a:pPr>
            <a:r>
              <a:rPr lang="en-US" altLang="zh-CN" sz="1600" b="1" dirty="0">
                <a:latin typeface="宋体" pitchFamily="2" charset="-122"/>
                <a:ea typeface="宋体" pitchFamily="2" charset="-122"/>
              </a:rPr>
              <a:t>SUB </a:t>
            </a:r>
            <a:r>
              <a:rPr lang="en-US" altLang="zh-CN" sz="1600" b="1" dirty="0" smtClean="0">
                <a:latin typeface="宋体" pitchFamily="2" charset="-122"/>
                <a:ea typeface="宋体" pitchFamily="2" charset="-122"/>
              </a:rPr>
              <a:t>R</a:t>
            </a:r>
            <a:r>
              <a:rPr lang="en-US" altLang="zh-CN" sz="1600" b="1" baseline="-25000" dirty="0" smtClean="0">
                <a:latin typeface="宋体" pitchFamily="2" charset="-122"/>
                <a:ea typeface="宋体" pitchFamily="2" charset="-122"/>
              </a:rPr>
              <a:t>2</a:t>
            </a:r>
            <a:r>
              <a:rPr lang="en-US" altLang="zh-CN" sz="1600" b="1" dirty="0" smtClean="0">
                <a:latin typeface="宋体" pitchFamily="2" charset="-122"/>
                <a:ea typeface="宋体" pitchFamily="2" charset="-122"/>
              </a:rPr>
              <a:t>, R</a:t>
            </a:r>
            <a:r>
              <a:rPr lang="en-US" altLang="zh-CN" sz="1600" b="1" baseline="-25000" dirty="0" smtClean="0">
                <a:latin typeface="宋体" pitchFamily="2" charset="-122"/>
                <a:ea typeface="宋体" pitchFamily="2" charset="-122"/>
              </a:rPr>
              <a:t>1</a:t>
            </a:r>
            <a:endParaRPr lang="en-US" altLang="zh-CN" sz="1600" b="1" baseline="-25000" dirty="0">
              <a:latin typeface="宋体" pitchFamily="2" charset="-122"/>
              <a:ea typeface="宋体" pitchFamily="2" charset="-122"/>
            </a:endParaRPr>
          </a:p>
          <a:p>
            <a:pPr marL="533400" indent="-533400">
              <a:lnSpc>
                <a:spcPct val="100000"/>
              </a:lnSpc>
              <a:spcBef>
                <a:spcPct val="20000"/>
              </a:spcBef>
            </a:pPr>
            <a:r>
              <a:rPr lang="en-US" altLang="zh-CN" sz="1600" b="1" dirty="0">
                <a:latin typeface="宋体" pitchFamily="2" charset="-122"/>
                <a:ea typeface="宋体" pitchFamily="2" charset="-122"/>
              </a:rPr>
              <a:t>SUB </a:t>
            </a:r>
            <a:r>
              <a:rPr lang="en-US" altLang="zh-CN" sz="1600" b="1" dirty="0" smtClean="0">
                <a:latin typeface="宋体" pitchFamily="2" charset="-122"/>
                <a:ea typeface="宋体" pitchFamily="2" charset="-122"/>
              </a:rPr>
              <a:t>R</a:t>
            </a:r>
            <a:r>
              <a:rPr lang="en-US" altLang="zh-CN" sz="1600" b="1" baseline="-25000" dirty="0" smtClean="0">
                <a:latin typeface="宋体" pitchFamily="2" charset="-122"/>
                <a:ea typeface="宋体" pitchFamily="2" charset="-122"/>
              </a:rPr>
              <a:t>0</a:t>
            </a:r>
            <a:r>
              <a:rPr lang="en-US" altLang="zh-CN" sz="1600" b="1" dirty="0" smtClean="0">
                <a:latin typeface="宋体" pitchFamily="2" charset="-122"/>
                <a:ea typeface="宋体" pitchFamily="2" charset="-122"/>
              </a:rPr>
              <a:t>, R</a:t>
            </a:r>
            <a:r>
              <a:rPr lang="en-US" altLang="zh-CN" sz="1600" b="1" baseline="-25000" dirty="0" smtClean="0">
                <a:latin typeface="宋体" pitchFamily="2" charset="-122"/>
                <a:ea typeface="宋体" pitchFamily="2" charset="-122"/>
              </a:rPr>
              <a:t>2</a:t>
            </a:r>
            <a:endParaRPr lang="en-US" altLang="zh-CN" sz="1600" b="1" baseline="-25000" dirty="0">
              <a:latin typeface="宋体" pitchFamily="2" charset="-122"/>
              <a:ea typeface="宋体" pitchFamily="2" charset="-122"/>
            </a:endParaRPr>
          </a:p>
          <a:p>
            <a:pPr marL="533400" indent="-533400">
              <a:lnSpc>
                <a:spcPct val="100000"/>
              </a:lnSpc>
              <a:spcBef>
                <a:spcPct val="20000"/>
              </a:spcBef>
            </a:pPr>
            <a:r>
              <a:rPr lang="en-US" altLang="zh-CN" sz="1600" b="1" dirty="0">
                <a:latin typeface="宋体" pitchFamily="2" charset="-122"/>
                <a:ea typeface="宋体" pitchFamily="2" charset="-122"/>
              </a:rPr>
              <a:t>MOV R</a:t>
            </a:r>
            <a:r>
              <a:rPr lang="en-US" altLang="zh-CN" sz="1600" b="1" baseline="-25000" dirty="0">
                <a:latin typeface="宋体" pitchFamily="2" charset="-122"/>
                <a:ea typeface="宋体" pitchFamily="2" charset="-122"/>
              </a:rPr>
              <a:t>0</a:t>
            </a:r>
            <a:r>
              <a:rPr lang="en-US" altLang="zh-CN" sz="1600" b="1" dirty="0">
                <a:latin typeface="宋体" pitchFamily="2" charset="-122"/>
                <a:ea typeface="宋体" pitchFamily="2" charset="-122"/>
              </a:rPr>
              <a:t>,T4</a:t>
            </a:r>
            <a:endParaRPr lang="en-US" altLang="zh-CN" sz="1600" b="1" baseline="-25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7" name="AutoShape 23"/>
          <p:cNvSpPr>
            <a:spLocks noChangeArrowheads="1"/>
          </p:cNvSpPr>
          <p:nvPr/>
        </p:nvSpPr>
        <p:spPr bwMode="auto">
          <a:xfrm>
            <a:off x="6629400" y="4097953"/>
            <a:ext cx="290512" cy="550247"/>
          </a:xfrm>
          <a:prstGeom prst="rightArrow">
            <a:avLst>
              <a:gd name="adj1" fmla="val 50000"/>
              <a:gd name="adj2" fmla="val 50658"/>
            </a:avLst>
          </a:prstGeom>
          <a:noFill/>
          <a:ln w="9525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38" name="Rectangle 24"/>
          <p:cNvSpPr>
            <a:spLocks noChangeArrowheads="1"/>
          </p:cNvSpPr>
          <p:nvPr/>
        </p:nvSpPr>
        <p:spPr bwMode="auto">
          <a:xfrm>
            <a:off x="6919912" y="3657600"/>
            <a:ext cx="1524000" cy="2368550"/>
          </a:xfrm>
          <a:prstGeom prst="rect">
            <a:avLst/>
          </a:prstGeom>
          <a:noFill/>
          <a:ln w="9525" cap="rnd">
            <a:solidFill>
              <a:srgbClr val="800080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pPr marL="533400" indent="-533400">
              <a:lnSpc>
                <a:spcPct val="100000"/>
              </a:lnSpc>
              <a:spcBef>
                <a:spcPct val="20000"/>
              </a:spcBef>
            </a:pPr>
            <a:r>
              <a:rPr lang="en-US" altLang="zh-CN" sz="1600" b="1" dirty="0">
                <a:latin typeface="宋体" pitchFamily="2" charset="-122"/>
                <a:ea typeface="宋体" pitchFamily="2" charset="-122"/>
              </a:rPr>
              <a:t>MOV c</a:t>
            </a:r>
            <a:r>
              <a:rPr lang="en-US" altLang="zh-CN" sz="1600" b="1" dirty="0" smtClean="0">
                <a:latin typeface="宋体" pitchFamily="2" charset="-122"/>
                <a:ea typeface="宋体" pitchFamily="2" charset="-122"/>
              </a:rPr>
              <a:t>, R</a:t>
            </a:r>
            <a:r>
              <a:rPr lang="en-US" altLang="zh-CN" sz="1600" b="1" baseline="-25000" dirty="0" smtClean="0">
                <a:latin typeface="宋体" pitchFamily="2" charset="-122"/>
                <a:ea typeface="宋体" pitchFamily="2" charset="-122"/>
              </a:rPr>
              <a:t>0</a:t>
            </a:r>
            <a:endParaRPr lang="en-US" altLang="zh-CN" sz="1600" b="1" baseline="-25000" dirty="0">
              <a:latin typeface="宋体" pitchFamily="2" charset="-122"/>
              <a:ea typeface="宋体" pitchFamily="2" charset="-122"/>
            </a:endParaRPr>
          </a:p>
          <a:p>
            <a:pPr marL="533400" indent="-533400">
              <a:lnSpc>
                <a:spcPct val="100000"/>
              </a:lnSpc>
              <a:spcBef>
                <a:spcPct val="20000"/>
              </a:spcBef>
            </a:pPr>
            <a:r>
              <a:rPr lang="en-US" altLang="zh-CN" sz="1600" b="1" dirty="0">
                <a:latin typeface="宋体" pitchFamily="2" charset="-122"/>
                <a:ea typeface="宋体" pitchFamily="2" charset="-122"/>
              </a:rPr>
              <a:t>ADD </a:t>
            </a:r>
            <a:r>
              <a:rPr lang="en-US" altLang="zh-CN" sz="1600" b="1" dirty="0" smtClean="0">
                <a:latin typeface="宋体" pitchFamily="2" charset="-122"/>
                <a:ea typeface="宋体" pitchFamily="2" charset="-122"/>
              </a:rPr>
              <a:t>R</a:t>
            </a:r>
            <a:r>
              <a:rPr lang="en-US" altLang="zh-CN" sz="1600" b="1" baseline="-25000" dirty="0" smtClean="0">
                <a:latin typeface="宋体" pitchFamily="2" charset="-122"/>
                <a:ea typeface="宋体" pitchFamily="2" charset="-122"/>
              </a:rPr>
              <a:t>0</a:t>
            </a:r>
            <a:r>
              <a:rPr lang="en-US" altLang="zh-CN" sz="1600" b="1" dirty="0" smtClean="0">
                <a:latin typeface="宋体" pitchFamily="2" charset="-122"/>
                <a:ea typeface="宋体" pitchFamily="2" charset="-122"/>
              </a:rPr>
              <a:t>, d</a:t>
            </a:r>
            <a:endParaRPr lang="en-US" altLang="zh-CN" sz="1600" b="1" baseline="-25000" dirty="0">
              <a:latin typeface="宋体" pitchFamily="2" charset="-122"/>
              <a:ea typeface="宋体" pitchFamily="2" charset="-122"/>
            </a:endParaRPr>
          </a:p>
          <a:p>
            <a:pPr marL="533400" indent="-533400">
              <a:lnSpc>
                <a:spcPct val="100000"/>
              </a:lnSpc>
              <a:spcBef>
                <a:spcPct val="20000"/>
              </a:spcBef>
            </a:pPr>
            <a:r>
              <a:rPr lang="en-US" altLang="zh-CN" sz="1600" b="1" dirty="0">
                <a:latin typeface="宋体" pitchFamily="2" charset="-122"/>
                <a:ea typeface="宋体" pitchFamily="2" charset="-122"/>
              </a:rPr>
              <a:t>MOV e</a:t>
            </a:r>
            <a:r>
              <a:rPr lang="en-US" altLang="zh-CN" sz="1600" b="1" dirty="0" smtClean="0">
                <a:latin typeface="宋体" pitchFamily="2" charset="-122"/>
                <a:ea typeface="宋体" pitchFamily="2" charset="-122"/>
              </a:rPr>
              <a:t>, R</a:t>
            </a:r>
            <a:r>
              <a:rPr lang="en-US" altLang="zh-CN" sz="1600" b="1" baseline="-25000" dirty="0" smtClean="0">
                <a:latin typeface="宋体" pitchFamily="2" charset="-122"/>
                <a:ea typeface="宋体" pitchFamily="2" charset="-122"/>
              </a:rPr>
              <a:t>1</a:t>
            </a:r>
            <a:endParaRPr lang="en-US" altLang="zh-CN" sz="1600" b="1" baseline="-25000" dirty="0">
              <a:latin typeface="宋体" pitchFamily="2" charset="-122"/>
              <a:ea typeface="宋体" pitchFamily="2" charset="-122"/>
            </a:endParaRPr>
          </a:p>
          <a:p>
            <a:pPr marL="533400" indent="-533400">
              <a:lnSpc>
                <a:spcPct val="100000"/>
              </a:lnSpc>
              <a:spcBef>
                <a:spcPct val="20000"/>
              </a:spcBef>
            </a:pPr>
            <a:r>
              <a:rPr lang="en-US" altLang="zh-CN" sz="1600" b="1" dirty="0">
                <a:latin typeface="宋体" pitchFamily="2" charset="-122"/>
                <a:ea typeface="宋体" pitchFamily="2" charset="-122"/>
              </a:rPr>
              <a:t>SUB </a:t>
            </a:r>
            <a:r>
              <a:rPr lang="en-US" altLang="zh-CN" sz="1600" b="1" dirty="0" smtClean="0">
                <a:latin typeface="宋体" pitchFamily="2" charset="-122"/>
                <a:ea typeface="宋体" pitchFamily="2" charset="-122"/>
              </a:rPr>
              <a:t>R</a:t>
            </a:r>
            <a:r>
              <a:rPr lang="en-US" altLang="zh-CN" sz="1600" b="1" baseline="-25000" dirty="0" smtClean="0">
                <a:latin typeface="宋体" pitchFamily="2" charset="-122"/>
                <a:ea typeface="宋体" pitchFamily="2" charset="-122"/>
              </a:rPr>
              <a:t>1</a:t>
            </a:r>
            <a:r>
              <a:rPr lang="en-US" altLang="zh-CN" sz="1600" b="1" dirty="0" smtClean="0">
                <a:latin typeface="宋体" pitchFamily="2" charset="-122"/>
                <a:ea typeface="宋体" pitchFamily="2" charset="-122"/>
              </a:rPr>
              <a:t>, R</a:t>
            </a:r>
            <a:r>
              <a:rPr lang="en-US" altLang="zh-CN" sz="1600" b="1" baseline="-25000" dirty="0" smtClean="0">
                <a:latin typeface="宋体" pitchFamily="2" charset="-122"/>
                <a:ea typeface="宋体" pitchFamily="2" charset="-122"/>
              </a:rPr>
              <a:t>0</a:t>
            </a:r>
            <a:endParaRPr lang="en-US" altLang="zh-CN" sz="1600" b="1" baseline="-25000" dirty="0">
              <a:latin typeface="宋体" pitchFamily="2" charset="-122"/>
              <a:ea typeface="宋体" pitchFamily="2" charset="-122"/>
            </a:endParaRPr>
          </a:p>
          <a:p>
            <a:pPr marL="533400" indent="-533400">
              <a:lnSpc>
                <a:spcPct val="100000"/>
              </a:lnSpc>
              <a:spcBef>
                <a:spcPct val="20000"/>
              </a:spcBef>
            </a:pPr>
            <a:r>
              <a:rPr lang="en-US" altLang="zh-CN" sz="1600" b="1" dirty="0">
                <a:latin typeface="宋体" pitchFamily="2" charset="-122"/>
                <a:ea typeface="宋体" pitchFamily="2" charset="-122"/>
              </a:rPr>
              <a:t>MOV a</a:t>
            </a:r>
            <a:r>
              <a:rPr lang="en-US" altLang="zh-CN" sz="1600" b="1" dirty="0" smtClean="0">
                <a:latin typeface="宋体" pitchFamily="2" charset="-122"/>
                <a:ea typeface="宋体" pitchFamily="2" charset="-122"/>
              </a:rPr>
              <a:t>, R</a:t>
            </a:r>
            <a:r>
              <a:rPr lang="en-US" altLang="zh-CN" sz="1600" b="1" baseline="-25000" dirty="0" smtClean="0">
                <a:latin typeface="宋体" pitchFamily="2" charset="-122"/>
                <a:ea typeface="宋体" pitchFamily="2" charset="-122"/>
              </a:rPr>
              <a:t>0</a:t>
            </a:r>
            <a:endParaRPr lang="en-US" altLang="zh-CN" sz="1600" b="1" baseline="-25000" dirty="0">
              <a:latin typeface="宋体" pitchFamily="2" charset="-122"/>
              <a:ea typeface="宋体" pitchFamily="2" charset="-122"/>
            </a:endParaRPr>
          </a:p>
          <a:p>
            <a:pPr marL="533400" indent="-533400">
              <a:lnSpc>
                <a:spcPct val="100000"/>
              </a:lnSpc>
              <a:spcBef>
                <a:spcPct val="20000"/>
              </a:spcBef>
            </a:pPr>
            <a:r>
              <a:rPr lang="en-US" altLang="zh-CN" sz="1600" b="1" dirty="0">
                <a:latin typeface="宋体" pitchFamily="2" charset="-122"/>
                <a:ea typeface="宋体" pitchFamily="2" charset="-122"/>
              </a:rPr>
              <a:t>ADD </a:t>
            </a:r>
            <a:r>
              <a:rPr lang="en-US" altLang="zh-CN" sz="1600" b="1" dirty="0" smtClean="0">
                <a:latin typeface="宋体" pitchFamily="2" charset="-122"/>
                <a:ea typeface="宋体" pitchFamily="2" charset="-122"/>
              </a:rPr>
              <a:t>R</a:t>
            </a:r>
            <a:r>
              <a:rPr lang="en-US" altLang="zh-CN" sz="1600" b="1" baseline="-25000" dirty="0" smtClean="0">
                <a:latin typeface="宋体" pitchFamily="2" charset="-122"/>
                <a:ea typeface="宋体" pitchFamily="2" charset="-122"/>
              </a:rPr>
              <a:t>0</a:t>
            </a:r>
            <a:r>
              <a:rPr lang="en-US" altLang="zh-CN" sz="1600" b="1" dirty="0" smtClean="0">
                <a:latin typeface="宋体" pitchFamily="2" charset="-122"/>
                <a:ea typeface="宋体" pitchFamily="2" charset="-122"/>
              </a:rPr>
              <a:t>, b</a:t>
            </a:r>
            <a:endParaRPr lang="en-US" altLang="zh-CN" sz="1600" b="1" baseline="-25000" dirty="0">
              <a:latin typeface="宋体" pitchFamily="2" charset="-122"/>
              <a:ea typeface="宋体" pitchFamily="2" charset="-122"/>
            </a:endParaRPr>
          </a:p>
          <a:p>
            <a:pPr marL="533400" indent="-533400">
              <a:lnSpc>
                <a:spcPct val="100000"/>
              </a:lnSpc>
              <a:spcBef>
                <a:spcPct val="20000"/>
              </a:spcBef>
            </a:pPr>
            <a:r>
              <a:rPr lang="en-US" altLang="zh-CN" sz="1600" b="1" dirty="0">
                <a:latin typeface="宋体" pitchFamily="2" charset="-122"/>
                <a:ea typeface="宋体" pitchFamily="2" charset="-122"/>
              </a:rPr>
              <a:t>SUB </a:t>
            </a:r>
            <a:r>
              <a:rPr lang="en-US" altLang="zh-CN" sz="1600" b="1" dirty="0" smtClean="0">
                <a:latin typeface="宋体" pitchFamily="2" charset="-122"/>
                <a:ea typeface="宋体" pitchFamily="2" charset="-122"/>
              </a:rPr>
              <a:t>R</a:t>
            </a:r>
            <a:r>
              <a:rPr lang="en-US" altLang="zh-CN" sz="1600" b="1" baseline="-25000" dirty="0" smtClean="0">
                <a:latin typeface="宋体" pitchFamily="2" charset="-122"/>
                <a:ea typeface="宋体" pitchFamily="2" charset="-122"/>
              </a:rPr>
              <a:t>0</a:t>
            </a:r>
            <a:r>
              <a:rPr lang="en-US" altLang="zh-CN" sz="1600" b="1" dirty="0" smtClean="0">
                <a:latin typeface="宋体" pitchFamily="2" charset="-122"/>
                <a:ea typeface="宋体" pitchFamily="2" charset="-122"/>
              </a:rPr>
              <a:t>, R</a:t>
            </a:r>
            <a:r>
              <a:rPr lang="en-US" altLang="zh-CN" sz="1600" b="1" baseline="-25000" dirty="0" smtClean="0">
                <a:latin typeface="宋体" pitchFamily="2" charset="-122"/>
                <a:ea typeface="宋体" pitchFamily="2" charset="-122"/>
              </a:rPr>
              <a:t>1</a:t>
            </a:r>
            <a:endParaRPr lang="en-US" altLang="zh-CN" sz="1600" b="1" baseline="-25000" dirty="0">
              <a:latin typeface="宋体" pitchFamily="2" charset="-122"/>
              <a:ea typeface="宋体" pitchFamily="2" charset="-122"/>
            </a:endParaRPr>
          </a:p>
          <a:p>
            <a:pPr marL="533400" indent="-533400">
              <a:lnSpc>
                <a:spcPct val="100000"/>
              </a:lnSpc>
              <a:spcBef>
                <a:spcPct val="20000"/>
              </a:spcBef>
            </a:pPr>
            <a:r>
              <a:rPr lang="en-US" altLang="zh-CN" sz="1600" b="1" dirty="0">
                <a:latin typeface="宋体" pitchFamily="2" charset="-122"/>
                <a:ea typeface="宋体" pitchFamily="2" charset="-122"/>
              </a:rPr>
              <a:t>MOV R</a:t>
            </a:r>
            <a:r>
              <a:rPr lang="en-US" altLang="zh-CN" sz="1600" b="1" baseline="-25000" dirty="0">
                <a:latin typeface="宋体" pitchFamily="2" charset="-122"/>
                <a:ea typeface="宋体" pitchFamily="2" charset="-122"/>
              </a:rPr>
              <a:t>0</a:t>
            </a:r>
            <a:r>
              <a:rPr lang="en-US" altLang="zh-CN" sz="1600" b="1" dirty="0">
                <a:latin typeface="宋体" pitchFamily="2" charset="-122"/>
                <a:ea typeface="宋体" pitchFamily="2" charset="-122"/>
              </a:rPr>
              <a:t>,T4</a:t>
            </a:r>
          </a:p>
        </p:txBody>
      </p:sp>
      <p:sp>
        <p:nvSpPr>
          <p:cNvPr id="39" name="Rectangle 25"/>
          <p:cNvSpPr>
            <a:spLocks noChangeArrowheads="1"/>
          </p:cNvSpPr>
          <p:nvPr/>
        </p:nvSpPr>
        <p:spPr bwMode="auto">
          <a:xfrm>
            <a:off x="685800" y="5715000"/>
            <a:ext cx="454483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tIns="0" bIns="0">
            <a:spAutoFit/>
          </a:bodyPr>
          <a:lstStyle/>
          <a:p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第二段代码较优（少用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了一个寄存器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）</a:t>
            </a:r>
          </a:p>
        </p:txBody>
      </p:sp>
      <p:sp>
        <p:nvSpPr>
          <p:cNvPr id="40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629400" y="6172200"/>
            <a:ext cx="2133600" cy="244475"/>
          </a:xfrm>
        </p:spPr>
        <p:txBody>
          <a:bodyPr/>
          <a:lstStyle/>
          <a:p>
            <a:fld id="{EB774D79-D6C1-4F7A-9771-2ED1C8DE996C}" type="slidenum">
              <a:rPr lang="en-US" altLang="zh-CN" sz="2000" smtClean="0"/>
              <a:pPr/>
              <a:t>62</a:t>
            </a:fld>
            <a:endParaRPr lang="en-US" altLang="zh-CN" sz="2000" dirty="0"/>
          </a:p>
        </p:txBody>
      </p:sp>
    </p:spTree>
    <p:extLst>
      <p:ext uri="{BB962C8B-B14F-4D97-AF65-F5344CB8AC3E}">
        <p14:creationId xmlns="" xmlns:p14="http://schemas.microsoft.com/office/powerpoint/2010/main" val="828365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7" grpId="0" animBg="1"/>
      <p:bldP spid="38" grpId="0" animBg="1"/>
      <p:bldP spid="39" grpId="0" autoUpdateAnimBg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16"/>
          <p:cNvSpPr>
            <a:spLocks noChangeArrowheads="1"/>
          </p:cNvSpPr>
          <p:nvPr/>
        </p:nvSpPr>
        <p:spPr bwMode="auto">
          <a:xfrm>
            <a:off x="381000" y="573298"/>
            <a:ext cx="8153400" cy="5693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  <a:spcBef>
                <a:spcPct val="0"/>
              </a:spcBef>
            </a:pP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    从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上例可知：对于上述简单的代码生成算法，从基本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块的</a:t>
            </a:r>
            <a:r>
              <a:rPr lang="en-US" altLang="zh-CN" sz="2000" b="1" i="1" dirty="0" smtClean="0">
                <a:latin typeface="宋体" pitchFamily="2" charset="-122"/>
                <a:ea typeface="宋体" pitchFamily="2" charset="-122"/>
              </a:rPr>
              <a:t>DAG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表示产生语句的次序影响到目标代码生成的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质量。</a:t>
            </a:r>
            <a:endParaRPr lang="zh-CN" altLang="en-US" sz="2000" b="1" dirty="0">
              <a:latin typeface="宋体" pitchFamily="2" charset="-122"/>
              <a:ea typeface="宋体" pitchFamily="2" charset="-122"/>
            </a:endParaRPr>
          </a:p>
          <a:p>
            <a:pPr algn="l">
              <a:lnSpc>
                <a:spcPct val="13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zh-CN" altLang="en-US" sz="20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lang="zh-CN" altLang="en-US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一个从 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DAG </a:t>
            </a:r>
            <a:r>
              <a:rPr lang="zh-CN" altLang="en-US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产生语句序列的启发式排序</a:t>
            </a:r>
            <a:r>
              <a:rPr lang="zh-CN" altLang="en-US" sz="20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算法（用序号标记结点的产生顺序）</a:t>
            </a:r>
            <a:endParaRPr lang="zh-CN" altLang="en-US" sz="2000" b="1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pPr algn="l">
              <a:lnSpc>
                <a:spcPct val="13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    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while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zh-CN" sz="2000" b="1" dirty="0">
                <a:latin typeface="宋体" pitchFamily="2" charset="-122"/>
                <a:ea typeface="宋体" pitchFamily="2" charset="-122"/>
              </a:rPr>
              <a:t>存在未列入表的内部结点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{</a:t>
            </a:r>
          </a:p>
          <a:p>
            <a:pPr algn="l">
              <a:lnSpc>
                <a:spcPct val="13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          </a:t>
            </a:r>
            <a:r>
              <a:rPr lang="zh-CN" altLang="zh-CN" sz="2000" b="1" dirty="0">
                <a:latin typeface="宋体" pitchFamily="2" charset="-122"/>
                <a:ea typeface="宋体" pitchFamily="2" charset="-122"/>
              </a:rPr>
              <a:t>选取一个未列入表的但其全部父结点均已列入表的结点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</a:rPr>
              <a:t>n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; </a:t>
            </a:r>
          </a:p>
          <a:p>
            <a:pPr algn="l">
              <a:lnSpc>
                <a:spcPct val="13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          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将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</a:rPr>
              <a:t>n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列入表中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; </a:t>
            </a:r>
          </a:p>
          <a:p>
            <a:pPr marL="2239963" indent="-2239963" algn="l">
              <a:lnSpc>
                <a:spcPct val="13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           </a:t>
            </a:r>
            <a:r>
              <a:rPr lang="en-US" altLang="zh-CN" sz="20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while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</a:rPr>
              <a:t>n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的最左孩子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</a:rPr>
              <a:t>m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不是叶结点且其所有父结点均已在表中 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{</a:t>
            </a:r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  <a:p>
            <a:pPr algn="l">
              <a:lnSpc>
                <a:spcPct val="13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              </a:t>
            </a:r>
            <a:r>
              <a:rPr lang="en-US" altLang="en-US" sz="2000" b="1" dirty="0" smtClean="0">
                <a:latin typeface="宋体" pitchFamily="2" charset="-122"/>
                <a:ea typeface="宋体" pitchFamily="2" charset="-122"/>
              </a:rPr>
              <a:t>将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</a:rPr>
              <a:t>m </a:t>
            </a:r>
            <a:r>
              <a:rPr lang="en-US" altLang="en-US" sz="2000" b="1" dirty="0" err="1">
                <a:latin typeface="宋体" pitchFamily="2" charset="-122"/>
                <a:ea typeface="宋体" pitchFamily="2" charset="-122"/>
              </a:rPr>
              <a:t>列入表中</a:t>
            </a:r>
            <a:r>
              <a:rPr lang="en-US" altLang="en-US" sz="2000" b="1" dirty="0">
                <a:latin typeface="宋体" pitchFamily="2" charset="-122"/>
                <a:ea typeface="宋体" pitchFamily="2" charset="-122"/>
              </a:rPr>
              <a:t>;</a:t>
            </a:r>
          </a:p>
          <a:p>
            <a:pPr algn="l">
              <a:lnSpc>
                <a:spcPct val="13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en-US" altLang="en-US" sz="2000" b="1" dirty="0">
                <a:latin typeface="宋体" pitchFamily="2" charset="-122"/>
                <a:ea typeface="宋体" pitchFamily="2" charset="-122"/>
              </a:rPr>
              <a:t>               </a:t>
            </a:r>
            <a:r>
              <a:rPr lang="en-US" altLang="zh-CN" sz="2000" b="1" i="1" dirty="0" smtClean="0">
                <a:latin typeface="宋体" pitchFamily="2" charset="-122"/>
                <a:ea typeface="宋体" pitchFamily="2" charset="-122"/>
              </a:rPr>
              <a:t>n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:=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</a:rPr>
              <a:t>m</a:t>
            </a:r>
          </a:p>
          <a:p>
            <a:pPr algn="l">
              <a:lnSpc>
                <a:spcPct val="13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</a:rPr>
              <a:t>          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}</a:t>
            </a:r>
          </a:p>
          <a:p>
            <a:pPr algn="l">
              <a:lnSpc>
                <a:spcPct val="13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     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 }</a:t>
            </a:r>
          </a:p>
          <a:p>
            <a:pPr algn="l">
              <a:lnSpc>
                <a:spcPct val="130000"/>
              </a:lnSpc>
              <a:spcBef>
                <a:spcPct val="0"/>
              </a:spcBef>
              <a:buFont typeface="Symbol" pitchFamily="18" charset="2"/>
              <a:buNone/>
            </a:pPr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1" name="Rectangle 26"/>
          <p:cNvSpPr>
            <a:spLocks noChangeArrowheads="1"/>
          </p:cNvSpPr>
          <p:nvPr/>
        </p:nvSpPr>
        <p:spPr bwMode="auto">
          <a:xfrm>
            <a:off x="838200" y="5883784"/>
            <a:ext cx="66367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tIns="0" bIns="0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结果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：产生语句的次序应与内部结点列入表中的次序相反</a:t>
            </a:r>
          </a:p>
        </p:txBody>
      </p:sp>
      <p:sp>
        <p:nvSpPr>
          <p:cNvPr id="44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629400" y="6477000"/>
            <a:ext cx="2133600" cy="244475"/>
          </a:xfrm>
        </p:spPr>
        <p:txBody>
          <a:bodyPr/>
          <a:lstStyle/>
          <a:p>
            <a:fld id="{EB774D79-D6C1-4F7A-9771-2ED1C8DE996C}" type="slidenum">
              <a:rPr lang="en-US" altLang="zh-CN" smtClean="0"/>
              <a:pPr/>
              <a:t>63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utoUpdateAnimBg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6"/>
          <p:cNvSpPr>
            <a:spLocks noChangeArrowheads="1"/>
          </p:cNvSpPr>
          <p:nvPr/>
        </p:nvSpPr>
        <p:spPr bwMode="auto">
          <a:xfrm>
            <a:off x="533400" y="533400"/>
            <a:ext cx="8153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从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DAG 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按照启发式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排序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算法，内部结点列入表的次序：</a:t>
            </a:r>
            <a:endParaRPr lang="zh-CN" altLang="en-US" sz="20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" name="Oval 48"/>
          <p:cNvSpPr>
            <a:spLocks noChangeArrowheads="1"/>
          </p:cNvSpPr>
          <p:nvPr/>
        </p:nvSpPr>
        <p:spPr bwMode="auto">
          <a:xfrm>
            <a:off x="2733955" y="2094845"/>
            <a:ext cx="457200" cy="43279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pPr algn="ctr"/>
            <a:r>
              <a:rPr lang="en-US" altLang="zh-CN" sz="2000" b="0">
                <a:solidFill>
                  <a:srgbClr val="800080"/>
                </a:solidFill>
                <a:sym typeface="Symbol" pitchFamily="18" charset="2"/>
              </a:rPr>
              <a:t>+</a:t>
            </a:r>
            <a:endParaRPr lang="en-US" altLang="zh-CN" sz="2000" b="0">
              <a:solidFill>
                <a:srgbClr val="800080"/>
              </a:solidFill>
            </a:endParaRPr>
          </a:p>
        </p:txBody>
      </p:sp>
      <p:sp>
        <p:nvSpPr>
          <p:cNvPr id="6" name="Oval 49"/>
          <p:cNvSpPr>
            <a:spLocks noChangeArrowheads="1"/>
          </p:cNvSpPr>
          <p:nvPr/>
        </p:nvSpPr>
        <p:spPr bwMode="auto">
          <a:xfrm>
            <a:off x="2209800" y="4152245"/>
            <a:ext cx="457200" cy="43279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pPr algn="ctr"/>
            <a:r>
              <a:rPr lang="en-US" altLang="zh-CN" sz="2000" b="0">
                <a:solidFill>
                  <a:srgbClr val="800080"/>
                </a:solidFill>
                <a:sym typeface="Symbol" pitchFamily="18" charset="2"/>
              </a:rPr>
              <a:t>+</a:t>
            </a:r>
            <a:endParaRPr lang="en-US" altLang="zh-CN" sz="2000" b="0">
              <a:solidFill>
                <a:srgbClr val="800080"/>
              </a:solidFill>
            </a:endParaRPr>
          </a:p>
        </p:txBody>
      </p:sp>
      <p:sp>
        <p:nvSpPr>
          <p:cNvPr id="7" name="Oval 50"/>
          <p:cNvSpPr>
            <a:spLocks noChangeArrowheads="1"/>
          </p:cNvSpPr>
          <p:nvPr/>
        </p:nvSpPr>
        <p:spPr bwMode="auto">
          <a:xfrm>
            <a:off x="5172355" y="3237845"/>
            <a:ext cx="457200" cy="43279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pPr algn="ctr"/>
            <a:r>
              <a:rPr lang="en-US" altLang="zh-CN" sz="2000" b="0">
                <a:solidFill>
                  <a:srgbClr val="800080"/>
                </a:solidFill>
                <a:sym typeface="Symbol" pitchFamily="18" charset="2"/>
              </a:rPr>
              <a:t>+</a:t>
            </a:r>
            <a:endParaRPr lang="en-US" altLang="zh-CN" sz="2000" b="0">
              <a:solidFill>
                <a:srgbClr val="800080"/>
              </a:solidFill>
            </a:endParaRPr>
          </a:p>
        </p:txBody>
      </p:sp>
      <p:sp>
        <p:nvSpPr>
          <p:cNvPr id="8" name="Oval 51"/>
          <p:cNvSpPr>
            <a:spLocks noChangeArrowheads="1"/>
          </p:cNvSpPr>
          <p:nvPr/>
        </p:nvSpPr>
        <p:spPr bwMode="auto">
          <a:xfrm>
            <a:off x="3038755" y="3237845"/>
            <a:ext cx="457200" cy="43279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pPr algn="ctr"/>
            <a:r>
              <a:rPr lang="en-US" altLang="zh-CN" sz="2000" b="0">
                <a:solidFill>
                  <a:srgbClr val="800080"/>
                </a:solidFill>
                <a:cs typeface="Arial" pitchFamily="34" charset="0"/>
                <a:sym typeface="Symbol" pitchFamily="18" charset="2"/>
              </a:rPr>
              <a:t>–</a:t>
            </a:r>
            <a:endParaRPr lang="en-US" altLang="zh-CN" sz="2000" b="0">
              <a:solidFill>
                <a:srgbClr val="800080"/>
              </a:solidFill>
            </a:endParaRPr>
          </a:p>
        </p:txBody>
      </p:sp>
      <p:sp>
        <p:nvSpPr>
          <p:cNvPr id="9" name="Oval 52"/>
          <p:cNvSpPr>
            <a:spLocks noChangeArrowheads="1"/>
          </p:cNvSpPr>
          <p:nvPr/>
        </p:nvSpPr>
        <p:spPr bwMode="auto">
          <a:xfrm>
            <a:off x="5477155" y="2094845"/>
            <a:ext cx="457200" cy="43279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pPr algn="ctr"/>
            <a:r>
              <a:rPr lang="en-US" altLang="zh-CN" sz="2000" b="0">
                <a:solidFill>
                  <a:srgbClr val="800080"/>
                </a:solidFill>
                <a:cs typeface="Arial" pitchFamily="34" charset="0"/>
                <a:sym typeface="Symbol" pitchFamily="18" charset="2"/>
              </a:rPr>
              <a:t>–</a:t>
            </a:r>
            <a:endParaRPr lang="en-US" altLang="zh-CN" sz="2000" b="0">
              <a:solidFill>
                <a:srgbClr val="800080"/>
              </a:solidFill>
            </a:endParaRPr>
          </a:p>
        </p:txBody>
      </p:sp>
      <p:sp>
        <p:nvSpPr>
          <p:cNvPr id="10" name="Oval 53"/>
          <p:cNvSpPr>
            <a:spLocks noChangeArrowheads="1"/>
          </p:cNvSpPr>
          <p:nvPr/>
        </p:nvSpPr>
        <p:spPr bwMode="auto">
          <a:xfrm>
            <a:off x="4029355" y="1371600"/>
            <a:ext cx="457200" cy="43279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pPr algn="ctr"/>
            <a:r>
              <a:rPr lang="en-US" altLang="zh-CN" sz="2000" b="0">
                <a:solidFill>
                  <a:srgbClr val="800080"/>
                </a:solidFill>
                <a:sym typeface="Symbol" pitchFamily="18" charset="2"/>
              </a:rPr>
              <a:t></a:t>
            </a:r>
          </a:p>
        </p:txBody>
      </p:sp>
      <p:sp>
        <p:nvSpPr>
          <p:cNvPr id="11" name="Oval 54"/>
          <p:cNvSpPr>
            <a:spLocks noChangeArrowheads="1"/>
          </p:cNvSpPr>
          <p:nvPr/>
        </p:nvSpPr>
        <p:spPr bwMode="auto">
          <a:xfrm>
            <a:off x="4029355" y="2628245"/>
            <a:ext cx="457200" cy="43279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pPr algn="ctr"/>
            <a:r>
              <a:rPr lang="en-US" altLang="zh-CN" sz="2000" b="0">
                <a:solidFill>
                  <a:srgbClr val="800080"/>
                </a:solidFill>
                <a:sym typeface="Symbol" pitchFamily="18" charset="2"/>
              </a:rPr>
              <a:t></a:t>
            </a:r>
          </a:p>
        </p:txBody>
      </p:sp>
      <p:sp>
        <p:nvSpPr>
          <p:cNvPr id="12" name="Oval 55"/>
          <p:cNvSpPr>
            <a:spLocks noChangeArrowheads="1"/>
          </p:cNvSpPr>
          <p:nvPr/>
        </p:nvSpPr>
        <p:spPr bwMode="auto">
          <a:xfrm>
            <a:off x="1447800" y="4914245"/>
            <a:ext cx="457200" cy="43279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pPr algn="ctr"/>
            <a:r>
              <a:rPr lang="en-US" altLang="zh-CN" sz="2000" b="0" dirty="0">
                <a:solidFill>
                  <a:srgbClr val="800080"/>
                </a:solidFill>
                <a:sym typeface="Symbol" pitchFamily="18" charset="2"/>
              </a:rPr>
              <a:t>a</a:t>
            </a:r>
          </a:p>
        </p:txBody>
      </p:sp>
      <p:sp>
        <p:nvSpPr>
          <p:cNvPr id="13" name="Oval 56"/>
          <p:cNvSpPr>
            <a:spLocks noChangeArrowheads="1"/>
          </p:cNvSpPr>
          <p:nvPr/>
        </p:nvSpPr>
        <p:spPr bwMode="auto">
          <a:xfrm>
            <a:off x="2971800" y="4914245"/>
            <a:ext cx="457200" cy="43279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pPr algn="ctr"/>
            <a:r>
              <a:rPr lang="en-US" altLang="zh-CN" sz="2000" b="0" dirty="0">
                <a:solidFill>
                  <a:srgbClr val="800080"/>
                </a:solidFill>
                <a:sym typeface="Symbol" pitchFamily="18" charset="2"/>
              </a:rPr>
              <a:t>b</a:t>
            </a:r>
          </a:p>
        </p:txBody>
      </p:sp>
      <p:sp>
        <p:nvSpPr>
          <p:cNvPr id="14" name="Oval 57"/>
          <p:cNvSpPr>
            <a:spLocks noChangeArrowheads="1"/>
          </p:cNvSpPr>
          <p:nvPr/>
        </p:nvSpPr>
        <p:spPr bwMode="auto">
          <a:xfrm>
            <a:off x="3572155" y="4126845"/>
            <a:ext cx="457200" cy="43279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pPr algn="ctr"/>
            <a:r>
              <a:rPr lang="en-US" altLang="zh-CN" sz="2000" b="0" dirty="0">
                <a:solidFill>
                  <a:srgbClr val="800080"/>
                </a:solidFill>
                <a:sym typeface="Symbol" pitchFamily="18" charset="2"/>
              </a:rPr>
              <a:t>c</a:t>
            </a:r>
          </a:p>
        </p:txBody>
      </p:sp>
      <p:sp>
        <p:nvSpPr>
          <p:cNvPr id="15" name="Oval 58"/>
          <p:cNvSpPr>
            <a:spLocks noChangeArrowheads="1"/>
          </p:cNvSpPr>
          <p:nvPr/>
        </p:nvSpPr>
        <p:spPr bwMode="auto">
          <a:xfrm>
            <a:off x="4562755" y="4152245"/>
            <a:ext cx="457200" cy="43279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pPr algn="ctr"/>
            <a:r>
              <a:rPr lang="en-US" altLang="zh-CN" sz="2000" b="0">
                <a:solidFill>
                  <a:srgbClr val="800080"/>
                </a:solidFill>
                <a:sym typeface="Symbol" pitchFamily="18" charset="2"/>
              </a:rPr>
              <a:t>d</a:t>
            </a:r>
          </a:p>
        </p:txBody>
      </p:sp>
      <p:sp>
        <p:nvSpPr>
          <p:cNvPr id="16" name="Oval 59"/>
          <p:cNvSpPr>
            <a:spLocks noChangeArrowheads="1"/>
          </p:cNvSpPr>
          <p:nvPr/>
        </p:nvSpPr>
        <p:spPr bwMode="auto">
          <a:xfrm>
            <a:off x="6248400" y="4203045"/>
            <a:ext cx="457200" cy="43279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pPr algn="ctr"/>
            <a:r>
              <a:rPr lang="en-US" altLang="zh-CN" sz="2000" b="0" dirty="0">
                <a:solidFill>
                  <a:srgbClr val="800080"/>
                </a:solidFill>
                <a:sym typeface="Symbol" pitchFamily="18" charset="2"/>
              </a:rPr>
              <a:t>e</a:t>
            </a:r>
          </a:p>
        </p:txBody>
      </p:sp>
      <p:sp>
        <p:nvSpPr>
          <p:cNvPr id="17" name="Rectangle 73"/>
          <p:cNvSpPr>
            <a:spLocks noChangeArrowheads="1"/>
          </p:cNvSpPr>
          <p:nvPr/>
        </p:nvSpPr>
        <p:spPr bwMode="auto">
          <a:xfrm>
            <a:off x="4562755" y="1371600"/>
            <a:ext cx="3540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0" bIns="0">
            <a:spAutoFit/>
          </a:bodyPr>
          <a:lstStyle/>
          <a:p>
            <a:r>
              <a:rPr lang="en-US" altLang="zh-CN" sz="2400" b="0" i="1" dirty="0">
                <a:ea typeface="楷体_GB2312" pitchFamily="49" charset="-122"/>
              </a:rPr>
              <a:t>1</a:t>
            </a:r>
          </a:p>
        </p:txBody>
      </p:sp>
      <p:sp>
        <p:nvSpPr>
          <p:cNvPr id="18" name="Rectangle 74"/>
          <p:cNvSpPr>
            <a:spLocks noChangeArrowheads="1"/>
          </p:cNvSpPr>
          <p:nvPr/>
        </p:nvSpPr>
        <p:spPr bwMode="auto">
          <a:xfrm>
            <a:off x="2303743" y="2146300"/>
            <a:ext cx="3540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0" bIns="0">
            <a:spAutoFit/>
          </a:bodyPr>
          <a:lstStyle/>
          <a:p>
            <a:r>
              <a:rPr lang="en-US" altLang="zh-CN" sz="2400" b="0" i="1" dirty="0">
                <a:ea typeface="楷体_GB2312" pitchFamily="49" charset="-122"/>
              </a:rPr>
              <a:t>2</a:t>
            </a:r>
          </a:p>
        </p:txBody>
      </p:sp>
      <p:sp>
        <p:nvSpPr>
          <p:cNvPr id="19" name="Rectangle 75"/>
          <p:cNvSpPr>
            <a:spLocks noChangeArrowheads="1"/>
          </p:cNvSpPr>
          <p:nvPr/>
        </p:nvSpPr>
        <p:spPr bwMode="auto">
          <a:xfrm>
            <a:off x="5934355" y="1981200"/>
            <a:ext cx="3540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0" bIns="0">
            <a:spAutoFit/>
          </a:bodyPr>
          <a:lstStyle/>
          <a:p>
            <a:r>
              <a:rPr lang="en-US" altLang="zh-CN" sz="2400" b="0" i="1" dirty="0">
                <a:ea typeface="楷体_GB2312" pitchFamily="49" charset="-122"/>
              </a:rPr>
              <a:t>3</a:t>
            </a:r>
          </a:p>
        </p:txBody>
      </p:sp>
      <p:sp>
        <p:nvSpPr>
          <p:cNvPr id="20" name="Rectangle 76"/>
          <p:cNvSpPr>
            <a:spLocks noChangeArrowheads="1"/>
          </p:cNvSpPr>
          <p:nvPr/>
        </p:nvSpPr>
        <p:spPr bwMode="auto">
          <a:xfrm>
            <a:off x="3800755" y="2451100"/>
            <a:ext cx="3540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0" bIns="0">
            <a:spAutoFit/>
          </a:bodyPr>
          <a:lstStyle/>
          <a:p>
            <a:r>
              <a:rPr lang="en-US" altLang="zh-CN" sz="2400" b="0" i="1" dirty="0">
                <a:ea typeface="楷体_GB2312" pitchFamily="49" charset="-122"/>
              </a:rPr>
              <a:t>4</a:t>
            </a:r>
          </a:p>
        </p:txBody>
      </p:sp>
      <p:sp>
        <p:nvSpPr>
          <p:cNvPr id="21" name="Rectangle 77"/>
          <p:cNvSpPr>
            <a:spLocks noChangeArrowheads="1"/>
          </p:cNvSpPr>
          <p:nvPr/>
        </p:nvSpPr>
        <p:spPr bwMode="auto">
          <a:xfrm>
            <a:off x="2837143" y="3048000"/>
            <a:ext cx="3540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0" bIns="0">
            <a:spAutoFit/>
          </a:bodyPr>
          <a:lstStyle/>
          <a:p>
            <a:r>
              <a:rPr lang="en-US" altLang="zh-CN" sz="2400" b="0" i="1">
                <a:ea typeface="楷体_GB2312" pitchFamily="49" charset="-122"/>
              </a:rPr>
              <a:t>5</a:t>
            </a:r>
          </a:p>
        </p:txBody>
      </p:sp>
      <p:sp>
        <p:nvSpPr>
          <p:cNvPr id="22" name="Rectangle 78"/>
          <p:cNvSpPr>
            <a:spLocks noChangeArrowheads="1"/>
          </p:cNvSpPr>
          <p:nvPr/>
        </p:nvSpPr>
        <p:spPr bwMode="auto">
          <a:xfrm>
            <a:off x="1905000" y="3975100"/>
            <a:ext cx="3540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0" bIns="0">
            <a:spAutoFit/>
          </a:bodyPr>
          <a:lstStyle/>
          <a:p>
            <a:r>
              <a:rPr lang="en-US" altLang="zh-CN" sz="2400" b="0" i="1">
                <a:ea typeface="楷体_GB2312" pitchFamily="49" charset="-122"/>
              </a:rPr>
              <a:t>6</a:t>
            </a:r>
          </a:p>
        </p:txBody>
      </p:sp>
      <p:sp>
        <p:nvSpPr>
          <p:cNvPr id="23" name="Rectangle 79"/>
          <p:cNvSpPr>
            <a:spLocks noChangeArrowheads="1"/>
          </p:cNvSpPr>
          <p:nvPr/>
        </p:nvSpPr>
        <p:spPr bwMode="auto">
          <a:xfrm>
            <a:off x="5580343" y="3124200"/>
            <a:ext cx="3540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0" bIns="0">
            <a:spAutoFit/>
          </a:bodyPr>
          <a:lstStyle/>
          <a:p>
            <a:r>
              <a:rPr lang="en-US" altLang="zh-CN" sz="2400" b="0" i="1">
                <a:ea typeface="楷体_GB2312" pitchFamily="49" charset="-122"/>
              </a:rPr>
              <a:t>7</a:t>
            </a:r>
          </a:p>
        </p:txBody>
      </p:sp>
      <p:cxnSp>
        <p:nvCxnSpPr>
          <p:cNvPr id="25" name="直接连接符 24"/>
          <p:cNvCxnSpPr>
            <a:stCxn id="10" idx="5"/>
            <a:endCxn id="9" idx="0"/>
          </p:cNvCxnSpPr>
          <p:nvPr/>
        </p:nvCxnSpPr>
        <p:spPr bwMode="auto">
          <a:xfrm>
            <a:off x="4419600" y="1741011"/>
            <a:ext cx="1286155" cy="353834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直接连接符 25"/>
          <p:cNvCxnSpPr>
            <a:stCxn id="10" idx="3"/>
            <a:endCxn id="5" idx="0"/>
          </p:cNvCxnSpPr>
          <p:nvPr/>
        </p:nvCxnSpPr>
        <p:spPr bwMode="auto">
          <a:xfrm flipH="1">
            <a:off x="2962555" y="1741011"/>
            <a:ext cx="1133755" cy="353834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直接连接符 26"/>
          <p:cNvCxnSpPr>
            <a:stCxn id="5" idx="4"/>
            <a:endCxn id="6" idx="0"/>
          </p:cNvCxnSpPr>
          <p:nvPr/>
        </p:nvCxnSpPr>
        <p:spPr bwMode="auto">
          <a:xfrm flipH="1">
            <a:off x="2438400" y="2527637"/>
            <a:ext cx="524155" cy="1624608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直接连接符 27"/>
          <p:cNvCxnSpPr>
            <a:stCxn id="9" idx="3"/>
            <a:endCxn id="11" idx="6"/>
          </p:cNvCxnSpPr>
          <p:nvPr/>
        </p:nvCxnSpPr>
        <p:spPr bwMode="auto">
          <a:xfrm flipH="1">
            <a:off x="4486555" y="2464256"/>
            <a:ext cx="1057555" cy="380385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直接连接符 28"/>
          <p:cNvCxnSpPr>
            <a:stCxn id="11" idx="5"/>
            <a:endCxn id="7" idx="1"/>
          </p:cNvCxnSpPr>
          <p:nvPr/>
        </p:nvCxnSpPr>
        <p:spPr bwMode="auto">
          <a:xfrm>
            <a:off x="4419600" y="2997656"/>
            <a:ext cx="819710" cy="30357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直接连接符 29"/>
          <p:cNvCxnSpPr>
            <a:stCxn id="11" idx="3"/>
            <a:endCxn id="8" idx="7"/>
          </p:cNvCxnSpPr>
          <p:nvPr/>
        </p:nvCxnSpPr>
        <p:spPr bwMode="auto">
          <a:xfrm flipH="1">
            <a:off x="3429000" y="2997656"/>
            <a:ext cx="667310" cy="30357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直接连接符 30"/>
          <p:cNvCxnSpPr>
            <a:stCxn id="9" idx="5"/>
            <a:endCxn id="16" idx="0"/>
          </p:cNvCxnSpPr>
          <p:nvPr/>
        </p:nvCxnSpPr>
        <p:spPr bwMode="auto">
          <a:xfrm>
            <a:off x="5867400" y="2464256"/>
            <a:ext cx="609600" cy="1738789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直接连接符 31"/>
          <p:cNvCxnSpPr>
            <a:stCxn id="16" idx="1"/>
            <a:endCxn id="7" idx="5"/>
          </p:cNvCxnSpPr>
          <p:nvPr/>
        </p:nvCxnSpPr>
        <p:spPr bwMode="auto">
          <a:xfrm flipH="1" flipV="1">
            <a:off x="5562600" y="3607256"/>
            <a:ext cx="752755" cy="65917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直接连接符 32"/>
          <p:cNvCxnSpPr>
            <a:stCxn id="15" idx="0"/>
            <a:endCxn id="7" idx="3"/>
          </p:cNvCxnSpPr>
          <p:nvPr/>
        </p:nvCxnSpPr>
        <p:spPr bwMode="auto">
          <a:xfrm flipV="1">
            <a:off x="4791355" y="3607256"/>
            <a:ext cx="447955" cy="544989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直接连接符 33"/>
          <p:cNvCxnSpPr>
            <a:stCxn id="8" idx="5"/>
            <a:endCxn id="14" idx="0"/>
          </p:cNvCxnSpPr>
          <p:nvPr/>
        </p:nvCxnSpPr>
        <p:spPr bwMode="auto">
          <a:xfrm>
            <a:off x="3429000" y="3607256"/>
            <a:ext cx="371755" cy="519589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直接连接符 34"/>
          <p:cNvCxnSpPr>
            <a:stCxn id="8" idx="3"/>
            <a:endCxn id="6" idx="7"/>
          </p:cNvCxnSpPr>
          <p:nvPr/>
        </p:nvCxnSpPr>
        <p:spPr bwMode="auto">
          <a:xfrm flipH="1">
            <a:off x="2600045" y="3607256"/>
            <a:ext cx="505665" cy="60837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直接连接符 35"/>
          <p:cNvCxnSpPr>
            <a:stCxn id="13" idx="0"/>
            <a:endCxn id="6" idx="5"/>
          </p:cNvCxnSpPr>
          <p:nvPr/>
        </p:nvCxnSpPr>
        <p:spPr bwMode="auto">
          <a:xfrm flipH="1" flipV="1">
            <a:off x="2600045" y="4521656"/>
            <a:ext cx="600355" cy="392589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直接连接符 36"/>
          <p:cNvCxnSpPr>
            <a:stCxn id="12" idx="0"/>
            <a:endCxn id="6" idx="3"/>
          </p:cNvCxnSpPr>
          <p:nvPr/>
        </p:nvCxnSpPr>
        <p:spPr bwMode="auto">
          <a:xfrm flipV="1">
            <a:off x="1676400" y="4521656"/>
            <a:ext cx="600355" cy="392589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629400" y="6477000"/>
            <a:ext cx="2133600" cy="244475"/>
          </a:xfrm>
        </p:spPr>
        <p:txBody>
          <a:bodyPr/>
          <a:lstStyle/>
          <a:p>
            <a:fld id="{EB774D79-D6C1-4F7A-9771-2ED1C8DE996C}" type="slidenum">
              <a:rPr lang="en-US" altLang="zh-CN" smtClean="0"/>
              <a:pPr/>
              <a:t>64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utoUpdateAnimBg="0"/>
      <p:bldP spid="18" grpId="0" autoUpdateAnimBg="0"/>
      <p:bldP spid="19" grpId="0" autoUpdateAnimBg="0"/>
      <p:bldP spid="20" grpId="0" autoUpdateAnimBg="0"/>
      <p:bldP spid="21" grpId="0" autoUpdateAnimBg="0"/>
      <p:bldP spid="22" grpId="0" autoUpdateAnimBg="0"/>
      <p:bldP spid="23" grpId="0" autoUpdateAnimBg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6"/>
          <p:cNvSpPr>
            <a:spLocks noChangeArrowheads="1"/>
          </p:cNvSpPr>
          <p:nvPr/>
        </p:nvSpPr>
        <p:spPr bwMode="auto">
          <a:xfrm>
            <a:off x="533400" y="533400"/>
            <a:ext cx="8153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从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</a:rPr>
              <a:t>DAG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产生语句序列的启发式排序算法</a:t>
            </a:r>
            <a:r>
              <a:rPr lang="zh-CN" altLang="en-US" sz="20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举例</a:t>
            </a:r>
            <a:endParaRPr lang="zh-CN" altLang="en-US" sz="20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0" name="Rectangle 35"/>
          <p:cNvSpPr>
            <a:spLocks noChangeArrowheads="1"/>
          </p:cNvSpPr>
          <p:nvPr/>
        </p:nvSpPr>
        <p:spPr bwMode="auto">
          <a:xfrm>
            <a:off x="4572000" y="1371600"/>
            <a:ext cx="3810000" cy="1828800"/>
          </a:xfrm>
          <a:prstGeom prst="rect">
            <a:avLst/>
          </a:prstGeom>
          <a:noFill/>
          <a:ln w="9525" cap="rnd">
            <a:solidFill>
              <a:srgbClr val="333399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pPr algn="l">
              <a:lnSpc>
                <a:spcPct val="100000"/>
              </a:lnSpc>
              <a:spcBef>
                <a:spcPct val="20000"/>
              </a:spcBef>
            </a:pP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按启发式排序算法，内部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结点列入表中的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次序：</a:t>
            </a:r>
            <a:endParaRPr lang="zh-CN" altLang="en-US" sz="2000" b="1" dirty="0">
              <a:latin typeface="宋体" pitchFamily="2" charset="-122"/>
              <a:ea typeface="宋体" pitchFamily="2" charset="-122"/>
            </a:endParaRPr>
          </a:p>
          <a:p>
            <a:pPr marL="533400" indent="-533400" algn="l">
              <a:lnSpc>
                <a:spcPct val="100000"/>
              </a:lnSpc>
              <a:spcBef>
                <a:spcPct val="20000"/>
              </a:spcBef>
            </a:pP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T4   T1   T3    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T2</a:t>
            </a:r>
          </a:p>
          <a:p>
            <a:pPr algn="l">
              <a:lnSpc>
                <a:spcPct val="100000"/>
              </a:lnSpc>
              <a:spcBef>
                <a:spcPct val="20000"/>
              </a:spcBef>
            </a:pP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按这个相反次序得到的语句序列如下所示：</a:t>
            </a:r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2" name="Rectangle 45"/>
          <p:cNvSpPr>
            <a:spLocks noChangeArrowheads="1"/>
          </p:cNvSpPr>
          <p:nvPr/>
        </p:nvSpPr>
        <p:spPr bwMode="auto">
          <a:xfrm>
            <a:off x="6858000" y="3200400"/>
            <a:ext cx="1524000" cy="1600200"/>
          </a:xfrm>
          <a:prstGeom prst="rect">
            <a:avLst/>
          </a:prstGeom>
          <a:noFill/>
          <a:ln w="9525" cap="rnd">
            <a:solidFill>
              <a:srgbClr val="333399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pPr marL="533400" indent="-533400">
              <a:lnSpc>
                <a:spcPct val="100000"/>
              </a:lnSpc>
              <a:spcBef>
                <a:spcPct val="20000"/>
              </a:spcBef>
            </a:pP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T2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:=</a:t>
            </a:r>
            <a:r>
              <a:rPr lang="en-US" altLang="zh-CN" sz="2000" b="1" dirty="0" err="1">
                <a:latin typeface="宋体" pitchFamily="2" charset="-122"/>
                <a:ea typeface="宋体" pitchFamily="2" charset="-122"/>
              </a:rPr>
              <a:t>c+d</a:t>
            </a:r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  <a:p>
            <a:pPr marL="533400" indent="-533400">
              <a:lnSpc>
                <a:spcPct val="100000"/>
              </a:lnSpc>
              <a:spcBef>
                <a:spcPct val="20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T3:=e-T2</a:t>
            </a:r>
          </a:p>
          <a:p>
            <a:pPr marL="533400" indent="-533400">
              <a:lnSpc>
                <a:spcPct val="100000"/>
              </a:lnSpc>
              <a:spcBef>
                <a:spcPct val="20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T1:=</a:t>
            </a:r>
            <a:r>
              <a:rPr lang="en-US" altLang="zh-CN" sz="2000" b="1" dirty="0" err="1">
                <a:latin typeface="宋体" pitchFamily="2" charset="-122"/>
                <a:ea typeface="宋体" pitchFamily="2" charset="-122"/>
              </a:rPr>
              <a:t>a+b</a:t>
            </a:r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  <a:p>
            <a:pPr marL="533400" indent="-533400">
              <a:lnSpc>
                <a:spcPct val="100000"/>
              </a:lnSpc>
              <a:spcBef>
                <a:spcPct val="20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T4:=T1-T3</a:t>
            </a:r>
          </a:p>
        </p:txBody>
      </p:sp>
      <p:sp>
        <p:nvSpPr>
          <p:cNvPr id="38" name="Oval 22"/>
          <p:cNvSpPr>
            <a:spLocks noChangeArrowheads="1"/>
          </p:cNvSpPr>
          <p:nvPr/>
        </p:nvSpPr>
        <p:spPr bwMode="auto">
          <a:xfrm>
            <a:off x="3391061" y="2682875"/>
            <a:ext cx="454025" cy="4064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54000" tIns="10800" rIns="54000" bIns="10800"/>
          <a:lstStyle/>
          <a:p>
            <a:pPr algn="just" eaLnBrk="0" hangingPunct="0">
              <a:lnSpc>
                <a:spcPct val="100000"/>
              </a:lnSpc>
              <a:spcBef>
                <a:spcPct val="0"/>
              </a:spcBef>
            </a:pPr>
            <a:r>
              <a:rPr kumimoji="0" lang="en-US" altLang="zh-CN" sz="20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0" lang="en-US" altLang="zh-CN" sz="2000" b="1" dirty="0" smtClean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0" lang="en-US" altLang="zh-CN" sz="2000" b="1" dirty="0" smtClean="0">
                <a:solidFill>
                  <a:srgbClr val="80008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 </a:t>
            </a:r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9" name="Oval 23"/>
          <p:cNvSpPr>
            <a:spLocks noChangeArrowheads="1"/>
          </p:cNvSpPr>
          <p:nvPr/>
        </p:nvSpPr>
        <p:spPr bwMode="auto">
          <a:xfrm>
            <a:off x="1254286" y="3444875"/>
            <a:ext cx="454025" cy="4064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54000" tIns="10800" rIns="54000" bIns="10800"/>
          <a:lstStyle/>
          <a:p>
            <a:pPr algn="just" eaLnBrk="0" hangingPunct="0">
              <a:lnSpc>
                <a:spcPct val="100000"/>
              </a:lnSpc>
              <a:spcBef>
                <a:spcPct val="0"/>
              </a:spcBef>
            </a:pPr>
            <a:r>
              <a:rPr kumimoji="0" lang="en-US" altLang="zh-CN" sz="20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    +</a:t>
            </a:r>
          </a:p>
        </p:txBody>
      </p:sp>
      <p:sp>
        <p:nvSpPr>
          <p:cNvPr id="41" name="Oval 24"/>
          <p:cNvSpPr>
            <a:spLocks noChangeArrowheads="1"/>
          </p:cNvSpPr>
          <p:nvPr/>
        </p:nvSpPr>
        <p:spPr bwMode="auto">
          <a:xfrm>
            <a:off x="2705261" y="3444875"/>
            <a:ext cx="454025" cy="4064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54000" tIns="10800" rIns="54000" bIns="10800"/>
          <a:lstStyle/>
          <a:p>
            <a:pPr algn="just" eaLnBrk="0" hangingPunct="0">
              <a:lnSpc>
                <a:spcPct val="100000"/>
              </a:lnSpc>
              <a:spcBef>
                <a:spcPct val="0"/>
              </a:spcBef>
            </a:pPr>
            <a:r>
              <a:rPr kumimoji="0" lang="en-US" altLang="zh-CN" sz="2000" b="1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   </a:t>
            </a:r>
          </a:p>
        </p:txBody>
      </p:sp>
      <p:sp>
        <p:nvSpPr>
          <p:cNvPr id="43" name="Oval 25"/>
          <p:cNvSpPr>
            <a:spLocks noChangeArrowheads="1"/>
          </p:cNvSpPr>
          <p:nvPr/>
        </p:nvSpPr>
        <p:spPr bwMode="auto">
          <a:xfrm>
            <a:off x="4073686" y="3444875"/>
            <a:ext cx="454025" cy="4064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54000" tIns="10800" rIns="54000" bIns="10800"/>
          <a:lstStyle/>
          <a:p>
            <a:pPr algn="just" eaLnBrk="0" hangingPunct="0">
              <a:lnSpc>
                <a:spcPct val="100000"/>
              </a:lnSpc>
              <a:spcBef>
                <a:spcPct val="0"/>
              </a:spcBef>
            </a:pPr>
            <a:r>
              <a:rPr kumimoji="0" lang="en-US" altLang="zh-CN" sz="2000" b="1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    +</a:t>
            </a:r>
          </a:p>
        </p:txBody>
      </p:sp>
      <p:sp>
        <p:nvSpPr>
          <p:cNvPr id="44" name="Oval 26"/>
          <p:cNvSpPr>
            <a:spLocks noChangeArrowheads="1"/>
          </p:cNvSpPr>
          <p:nvPr/>
        </p:nvSpPr>
        <p:spPr bwMode="auto">
          <a:xfrm>
            <a:off x="644686" y="4333875"/>
            <a:ext cx="454025" cy="4064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54000" tIns="10800" rIns="54000" bIns="10800"/>
          <a:lstStyle/>
          <a:p>
            <a:pPr algn="just" eaLnBrk="0" hangingPunct="0">
              <a:lnSpc>
                <a:spcPct val="100000"/>
              </a:lnSpc>
              <a:spcBef>
                <a:spcPct val="0"/>
              </a:spcBef>
            </a:pPr>
            <a:r>
              <a:rPr kumimoji="0" lang="en-US" altLang="zh-CN" sz="2000" b="1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   </a:t>
            </a:r>
          </a:p>
        </p:txBody>
      </p:sp>
      <p:sp>
        <p:nvSpPr>
          <p:cNvPr id="45" name="Oval 27"/>
          <p:cNvSpPr>
            <a:spLocks noChangeArrowheads="1"/>
          </p:cNvSpPr>
          <p:nvPr/>
        </p:nvSpPr>
        <p:spPr bwMode="auto">
          <a:xfrm>
            <a:off x="1863886" y="4359275"/>
            <a:ext cx="454025" cy="4064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54000" tIns="10800" rIns="54000" bIns="10800"/>
          <a:lstStyle/>
          <a:p>
            <a:pPr algn="just" eaLnBrk="0" hangingPunct="0">
              <a:lnSpc>
                <a:spcPct val="100000"/>
              </a:lnSpc>
              <a:spcBef>
                <a:spcPct val="0"/>
              </a:spcBef>
            </a:pPr>
            <a:r>
              <a:rPr kumimoji="0" lang="en-US" altLang="zh-CN" sz="2000" b="1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   </a:t>
            </a:r>
          </a:p>
        </p:txBody>
      </p:sp>
      <p:sp>
        <p:nvSpPr>
          <p:cNvPr id="46" name="Oval 28"/>
          <p:cNvSpPr>
            <a:spLocks noChangeArrowheads="1"/>
          </p:cNvSpPr>
          <p:nvPr/>
        </p:nvSpPr>
        <p:spPr bwMode="auto">
          <a:xfrm>
            <a:off x="3314861" y="4333875"/>
            <a:ext cx="454025" cy="4064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54000" tIns="10800" rIns="54000" bIns="10800"/>
          <a:lstStyle/>
          <a:p>
            <a:pPr algn="just" eaLnBrk="0" hangingPunct="0">
              <a:lnSpc>
                <a:spcPct val="100000"/>
              </a:lnSpc>
              <a:spcBef>
                <a:spcPct val="0"/>
              </a:spcBef>
            </a:pPr>
            <a:r>
              <a:rPr kumimoji="0" lang="en-US" altLang="zh-CN" sz="2000" b="1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   </a:t>
            </a:r>
          </a:p>
        </p:txBody>
      </p:sp>
      <p:sp>
        <p:nvSpPr>
          <p:cNvPr id="47" name="Oval 29"/>
          <p:cNvSpPr>
            <a:spLocks noChangeArrowheads="1"/>
          </p:cNvSpPr>
          <p:nvPr/>
        </p:nvSpPr>
        <p:spPr bwMode="auto">
          <a:xfrm>
            <a:off x="4686461" y="4333875"/>
            <a:ext cx="454025" cy="4064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54000" tIns="10800" rIns="54000" bIns="10800"/>
          <a:lstStyle/>
          <a:p>
            <a:pPr algn="just" eaLnBrk="0" hangingPunct="0">
              <a:lnSpc>
                <a:spcPct val="100000"/>
              </a:lnSpc>
              <a:spcBef>
                <a:spcPct val="0"/>
              </a:spcBef>
            </a:pPr>
            <a:r>
              <a:rPr kumimoji="0" lang="en-US" altLang="zh-CN" sz="2000" b="1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   </a:t>
            </a:r>
          </a:p>
        </p:txBody>
      </p:sp>
      <p:sp>
        <p:nvSpPr>
          <p:cNvPr id="48" name="Rectangle 36"/>
          <p:cNvSpPr>
            <a:spLocks noChangeArrowheads="1"/>
          </p:cNvSpPr>
          <p:nvPr/>
        </p:nvSpPr>
        <p:spPr bwMode="auto">
          <a:xfrm>
            <a:off x="568486" y="4800600"/>
            <a:ext cx="5334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0" bIns="0">
            <a:spAutoFit/>
          </a:bodyPr>
          <a:lstStyle/>
          <a:p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a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</a:rPr>
              <a:t>0</a:t>
            </a:r>
          </a:p>
        </p:txBody>
      </p:sp>
      <p:sp>
        <p:nvSpPr>
          <p:cNvPr id="49" name="Rectangle 37"/>
          <p:cNvSpPr>
            <a:spLocks noChangeArrowheads="1"/>
          </p:cNvSpPr>
          <p:nvPr/>
        </p:nvSpPr>
        <p:spPr bwMode="auto">
          <a:xfrm>
            <a:off x="1787686" y="3292475"/>
            <a:ext cx="5334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0" bIns="0">
            <a:spAutoFit/>
          </a:bodyPr>
          <a:lstStyle/>
          <a:p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T1</a:t>
            </a:r>
          </a:p>
        </p:txBody>
      </p:sp>
      <p:sp>
        <p:nvSpPr>
          <p:cNvPr id="50" name="Rectangle 40"/>
          <p:cNvSpPr>
            <a:spLocks noChangeArrowheads="1"/>
          </p:cNvSpPr>
          <p:nvPr/>
        </p:nvSpPr>
        <p:spPr bwMode="auto">
          <a:xfrm>
            <a:off x="3099140" y="1447800"/>
            <a:ext cx="44114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tIns="0" bIns="0">
            <a:spAutoFit/>
          </a:bodyPr>
          <a:lstStyle/>
          <a:p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T4</a:t>
            </a:r>
          </a:p>
        </p:txBody>
      </p:sp>
      <p:sp>
        <p:nvSpPr>
          <p:cNvPr id="51" name="Rectangle 41"/>
          <p:cNvSpPr>
            <a:spLocks noChangeArrowheads="1"/>
          </p:cNvSpPr>
          <p:nvPr/>
        </p:nvSpPr>
        <p:spPr bwMode="auto">
          <a:xfrm>
            <a:off x="3387886" y="4800600"/>
            <a:ext cx="4572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0" bIns="0">
            <a:spAutoFit/>
          </a:bodyPr>
          <a:lstStyle/>
          <a:p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c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</a:rPr>
              <a:t>0</a:t>
            </a:r>
          </a:p>
        </p:txBody>
      </p:sp>
      <p:sp>
        <p:nvSpPr>
          <p:cNvPr id="52" name="Rectangle 42"/>
          <p:cNvSpPr>
            <a:spLocks noChangeArrowheads="1"/>
          </p:cNvSpPr>
          <p:nvPr/>
        </p:nvSpPr>
        <p:spPr bwMode="auto">
          <a:xfrm>
            <a:off x="4683286" y="4800600"/>
            <a:ext cx="49831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0" bIns="0">
            <a:spAutoFit/>
          </a:bodyPr>
          <a:lstStyle/>
          <a:p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d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</a:rPr>
              <a:t>0</a:t>
            </a:r>
          </a:p>
        </p:txBody>
      </p:sp>
      <p:sp>
        <p:nvSpPr>
          <p:cNvPr id="53" name="Rectangle 44"/>
          <p:cNvSpPr>
            <a:spLocks noChangeArrowheads="1"/>
          </p:cNvSpPr>
          <p:nvPr/>
        </p:nvSpPr>
        <p:spPr bwMode="auto">
          <a:xfrm>
            <a:off x="3768886" y="2527498"/>
            <a:ext cx="6096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0" bIns="0">
            <a:spAutoFit/>
          </a:bodyPr>
          <a:lstStyle/>
          <a:p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T3</a:t>
            </a:r>
          </a:p>
        </p:txBody>
      </p:sp>
      <p:sp>
        <p:nvSpPr>
          <p:cNvPr id="54" name="Rectangle 48"/>
          <p:cNvSpPr>
            <a:spLocks noChangeArrowheads="1"/>
          </p:cNvSpPr>
          <p:nvPr/>
        </p:nvSpPr>
        <p:spPr bwMode="auto">
          <a:xfrm>
            <a:off x="4530886" y="3352800"/>
            <a:ext cx="48965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0" bIns="0">
            <a:spAutoFit/>
          </a:bodyPr>
          <a:lstStyle/>
          <a:p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T2</a:t>
            </a:r>
          </a:p>
        </p:txBody>
      </p:sp>
      <p:sp>
        <p:nvSpPr>
          <p:cNvPr id="55" name="Rectangle 52"/>
          <p:cNvSpPr>
            <a:spLocks noChangeArrowheads="1"/>
          </p:cNvSpPr>
          <p:nvPr/>
        </p:nvSpPr>
        <p:spPr bwMode="auto">
          <a:xfrm>
            <a:off x="1863886" y="4800600"/>
            <a:ext cx="52040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0" bIns="0">
            <a:spAutoFit/>
          </a:bodyPr>
          <a:lstStyle/>
          <a:p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b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</a:rPr>
              <a:t>0</a:t>
            </a:r>
          </a:p>
        </p:txBody>
      </p:sp>
      <p:sp>
        <p:nvSpPr>
          <p:cNvPr id="56" name="Rectangle 53"/>
          <p:cNvSpPr>
            <a:spLocks noChangeArrowheads="1"/>
          </p:cNvSpPr>
          <p:nvPr/>
        </p:nvSpPr>
        <p:spPr bwMode="auto">
          <a:xfrm>
            <a:off x="2778286" y="3902075"/>
            <a:ext cx="40147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0" bIns="0">
            <a:spAutoFit/>
          </a:bodyPr>
          <a:lstStyle/>
          <a:p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e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</a:rPr>
              <a:t>0</a:t>
            </a:r>
          </a:p>
        </p:txBody>
      </p:sp>
      <p:sp>
        <p:nvSpPr>
          <p:cNvPr id="57" name="椭圆 56"/>
          <p:cNvSpPr/>
          <p:nvPr/>
        </p:nvSpPr>
        <p:spPr bwMode="auto">
          <a:xfrm>
            <a:off x="2702086" y="1768475"/>
            <a:ext cx="457200" cy="4572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微软雅黑" pitchFamily="34" charset="-122"/>
            </a:endParaRPr>
          </a:p>
        </p:txBody>
      </p:sp>
      <p:cxnSp>
        <p:nvCxnSpPr>
          <p:cNvPr id="58" name="直接连接符 57"/>
          <p:cNvCxnSpPr>
            <a:stCxn id="39" idx="0"/>
            <a:endCxn id="57" idx="4"/>
          </p:cNvCxnSpPr>
          <p:nvPr/>
        </p:nvCxnSpPr>
        <p:spPr bwMode="auto">
          <a:xfrm flipV="1">
            <a:off x="1481299" y="2225675"/>
            <a:ext cx="1449387" cy="121920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" name="直接连接符 58"/>
          <p:cNvCxnSpPr>
            <a:stCxn id="38" idx="0"/>
            <a:endCxn id="57" idx="4"/>
          </p:cNvCxnSpPr>
          <p:nvPr/>
        </p:nvCxnSpPr>
        <p:spPr bwMode="auto">
          <a:xfrm flipH="1" flipV="1">
            <a:off x="2930686" y="2225675"/>
            <a:ext cx="687388" cy="45720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" name="直接连接符 59"/>
          <p:cNvCxnSpPr>
            <a:stCxn id="38" idx="4"/>
            <a:endCxn id="41" idx="0"/>
          </p:cNvCxnSpPr>
          <p:nvPr/>
        </p:nvCxnSpPr>
        <p:spPr bwMode="auto">
          <a:xfrm flipH="1">
            <a:off x="2932274" y="3089275"/>
            <a:ext cx="685800" cy="35560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" name="直接连接符 60"/>
          <p:cNvCxnSpPr>
            <a:stCxn id="43" idx="0"/>
            <a:endCxn id="38" idx="4"/>
          </p:cNvCxnSpPr>
          <p:nvPr/>
        </p:nvCxnSpPr>
        <p:spPr bwMode="auto">
          <a:xfrm flipH="1" flipV="1">
            <a:off x="3618074" y="3089275"/>
            <a:ext cx="682625" cy="35560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" name="直接连接符 61"/>
          <p:cNvCxnSpPr>
            <a:stCxn id="47" idx="0"/>
            <a:endCxn id="43" idx="4"/>
          </p:cNvCxnSpPr>
          <p:nvPr/>
        </p:nvCxnSpPr>
        <p:spPr bwMode="auto">
          <a:xfrm flipH="1" flipV="1">
            <a:off x="4300699" y="3851275"/>
            <a:ext cx="612775" cy="48260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" name="直接连接符 62"/>
          <p:cNvCxnSpPr>
            <a:stCxn id="43" idx="4"/>
            <a:endCxn id="46" idx="0"/>
          </p:cNvCxnSpPr>
          <p:nvPr/>
        </p:nvCxnSpPr>
        <p:spPr bwMode="auto">
          <a:xfrm flipH="1">
            <a:off x="3541874" y="3851275"/>
            <a:ext cx="758825" cy="48260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4" name="直接连接符 63"/>
          <p:cNvCxnSpPr>
            <a:stCxn id="45" idx="0"/>
            <a:endCxn id="39" idx="4"/>
          </p:cNvCxnSpPr>
          <p:nvPr/>
        </p:nvCxnSpPr>
        <p:spPr bwMode="auto">
          <a:xfrm flipH="1" flipV="1">
            <a:off x="1481299" y="3851275"/>
            <a:ext cx="609600" cy="50800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直接连接符 64"/>
          <p:cNvCxnSpPr>
            <a:stCxn id="39" idx="4"/>
            <a:endCxn id="44" idx="0"/>
          </p:cNvCxnSpPr>
          <p:nvPr/>
        </p:nvCxnSpPr>
        <p:spPr bwMode="auto">
          <a:xfrm flipH="1">
            <a:off x="871699" y="3851275"/>
            <a:ext cx="609600" cy="48260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6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629400" y="6477000"/>
            <a:ext cx="2133600" cy="244475"/>
          </a:xfrm>
        </p:spPr>
        <p:txBody>
          <a:bodyPr/>
          <a:lstStyle/>
          <a:p>
            <a:fld id="{EB774D79-D6C1-4F7A-9771-2ED1C8DE996C}" type="slidenum">
              <a:rPr lang="en-US" altLang="zh-CN" smtClean="0"/>
              <a:pPr/>
              <a:t>65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2"/>
          <p:cNvSpPr>
            <a:spLocks noChangeArrowheads="1"/>
          </p:cNvSpPr>
          <p:nvPr/>
        </p:nvSpPr>
        <p:spPr bwMode="auto">
          <a:xfrm>
            <a:off x="609600" y="457200"/>
            <a:ext cx="7777484" cy="2446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Bef>
                <a:spcPct val="0"/>
              </a:spcBef>
            </a:pPr>
            <a:r>
              <a:rPr lang="en-US" altLang="zh-CN" sz="2200" b="1" dirty="0" err="1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Ershov</a:t>
            </a:r>
            <a:r>
              <a:rPr lang="en-US" altLang="zh-CN" sz="22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zh-CN" sz="22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数</a:t>
            </a:r>
            <a:r>
              <a:rPr lang="zh-CN" altLang="en-US" sz="22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：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用于分析</a:t>
            </a:r>
            <a:r>
              <a:rPr lang="zh-CN" altLang="zh-CN" sz="2000" b="1" dirty="0" smtClean="0">
                <a:latin typeface="宋体" pitchFamily="2" charset="-122"/>
                <a:ea typeface="宋体" pitchFamily="2" charset="-122"/>
              </a:rPr>
              <a:t>表达式求值时所需寄存器数目的最小值</a:t>
            </a:r>
            <a:endParaRPr lang="en-US" altLang="zh-CN" sz="2000" b="1" dirty="0" smtClean="0">
              <a:latin typeface="宋体" pitchFamily="2" charset="-122"/>
              <a:ea typeface="宋体" pitchFamily="2" charset="-122"/>
            </a:endParaRPr>
          </a:p>
          <a:p>
            <a:pPr algn="l">
              <a:lnSpc>
                <a:spcPct val="150000"/>
              </a:lnSpc>
              <a:spcBef>
                <a:spcPct val="0"/>
              </a:spcBef>
            </a:pP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1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）用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1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标记所有叶子结点。</a:t>
            </a:r>
            <a:endParaRPr lang="en-US" altLang="zh-CN" sz="2000" b="1" dirty="0" smtClean="0">
              <a:latin typeface="宋体" pitchFamily="2" charset="-122"/>
              <a:ea typeface="宋体" pitchFamily="2" charset="-122"/>
            </a:endParaRPr>
          </a:p>
          <a:p>
            <a:pPr algn="l">
              <a:lnSpc>
                <a:spcPct val="150000"/>
              </a:lnSpc>
              <a:spcBef>
                <a:spcPct val="0"/>
              </a:spcBef>
            </a:pP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2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）对仅有一个孩子的内部结点，其标记沿用孩子结点的标记。</a:t>
            </a:r>
            <a:endParaRPr lang="en-US" altLang="zh-CN" sz="2000" b="1" dirty="0" smtClean="0">
              <a:latin typeface="宋体" pitchFamily="2" charset="-122"/>
              <a:ea typeface="宋体" pitchFamily="2" charset="-122"/>
            </a:endParaRPr>
          </a:p>
          <a:p>
            <a:pPr algn="l">
              <a:lnSpc>
                <a:spcPct val="150000"/>
              </a:lnSpc>
              <a:spcBef>
                <a:spcPct val="0"/>
              </a:spcBef>
            </a:pP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3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）对有两个孩子的内部结点，如果两个孩子结点的标记不同，取较大值，如果相同，取孩子结点的标记值加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1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，得到该结点的标记。</a:t>
            </a:r>
            <a:endParaRPr lang="zh-CN" altLang="en-US" sz="20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2" name="Oval 49"/>
          <p:cNvSpPr>
            <a:spLocks noChangeArrowheads="1"/>
          </p:cNvSpPr>
          <p:nvPr/>
        </p:nvSpPr>
        <p:spPr bwMode="auto">
          <a:xfrm>
            <a:off x="2367608" y="3782092"/>
            <a:ext cx="457200" cy="346234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tIns="0" bIns="0" anchor="ctr">
            <a:spAutoFit/>
          </a:bodyPr>
          <a:lstStyle>
            <a:defPPr>
              <a:defRPr lang="zh-CN"/>
            </a:defPPr>
            <a:lvl1pPr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ctr"/>
            <a:r>
              <a:rPr lang="en-US" altLang="zh-CN" sz="2000" b="0">
                <a:solidFill>
                  <a:schemeClr val="tx1"/>
                </a:solidFill>
                <a:latin typeface="宋体" pitchFamily="2" charset="-122"/>
                <a:sym typeface="Symbol" pitchFamily="18" charset="2"/>
              </a:rPr>
              <a:t>+</a:t>
            </a:r>
            <a:endParaRPr lang="en-US" altLang="zh-CN" sz="2000" b="0">
              <a:solidFill>
                <a:schemeClr val="tx1"/>
              </a:solidFill>
              <a:latin typeface="宋体" pitchFamily="2" charset="-122"/>
            </a:endParaRPr>
          </a:p>
        </p:txBody>
      </p:sp>
      <p:sp>
        <p:nvSpPr>
          <p:cNvPr id="33" name="Oval 50"/>
          <p:cNvSpPr>
            <a:spLocks noChangeArrowheads="1"/>
          </p:cNvSpPr>
          <p:nvPr/>
        </p:nvSpPr>
        <p:spPr bwMode="auto">
          <a:xfrm>
            <a:off x="4278288" y="4584982"/>
            <a:ext cx="457200" cy="346234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tIns="0" bIns="0" anchor="ctr">
            <a:spAutoFit/>
          </a:bodyPr>
          <a:lstStyle>
            <a:defPPr>
              <a:defRPr lang="zh-CN"/>
            </a:defPPr>
            <a:lvl1pPr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ctr"/>
            <a:r>
              <a:rPr lang="en-US" altLang="zh-CN" sz="2000" b="0" dirty="0">
                <a:solidFill>
                  <a:schemeClr val="tx1"/>
                </a:solidFill>
                <a:latin typeface="宋体" pitchFamily="2" charset="-122"/>
                <a:sym typeface="Symbol" pitchFamily="18" charset="2"/>
              </a:rPr>
              <a:t>+</a:t>
            </a:r>
            <a:endParaRPr lang="en-US" altLang="zh-CN" sz="2000" b="0" dirty="0">
              <a:solidFill>
                <a:schemeClr val="tx1"/>
              </a:solidFill>
              <a:latin typeface="宋体" pitchFamily="2" charset="-122"/>
            </a:endParaRPr>
          </a:p>
        </p:txBody>
      </p:sp>
      <p:sp>
        <p:nvSpPr>
          <p:cNvPr id="34" name="Oval 52"/>
          <p:cNvSpPr>
            <a:spLocks noChangeArrowheads="1"/>
          </p:cNvSpPr>
          <p:nvPr/>
        </p:nvSpPr>
        <p:spPr bwMode="auto">
          <a:xfrm>
            <a:off x="5120680" y="3788216"/>
            <a:ext cx="457200" cy="346234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tIns="0" bIns="0" anchor="ctr">
            <a:spAutoFit/>
          </a:bodyPr>
          <a:lstStyle>
            <a:defPPr>
              <a:defRPr lang="zh-CN"/>
            </a:defPPr>
            <a:lvl1pPr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ctr"/>
            <a:r>
              <a:rPr lang="en-US" altLang="zh-CN" sz="2000" b="0">
                <a:solidFill>
                  <a:schemeClr val="tx1"/>
                </a:solidFill>
                <a:latin typeface="宋体" pitchFamily="2" charset="-122"/>
                <a:cs typeface="Arial" pitchFamily="34" charset="0"/>
                <a:sym typeface="Symbol" pitchFamily="18" charset="2"/>
              </a:rPr>
              <a:t>–</a:t>
            </a:r>
            <a:endParaRPr lang="en-US" altLang="zh-CN" sz="2000" b="0">
              <a:solidFill>
                <a:schemeClr val="tx1"/>
              </a:solidFill>
              <a:latin typeface="宋体" pitchFamily="2" charset="-122"/>
            </a:endParaRPr>
          </a:p>
        </p:txBody>
      </p:sp>
      <p:sp>
        <p:nvSpPr>
          <p:cNvPr id="35" name="Oval 53"/>
          <p:cNvSpPr>
            <a:spLocks noChangeArrowheads="1"/>
          </p:cNvSpPr>
          <p:nvPr/>
        </p:nvSpPr>
        <p:spPr bwMode="auto">
          <a:xfrm>
            <a:off x="3672880" y="2895600"/>
            <a:ext cx="457200" cy="346234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tIns="0" bIns="0" anchor="ctr">
            <a:spAutoFit/>
          </a:bodyPr>
          <a:lstStyle>
            <a:defPPr>
              <a:defRPr lang="zh-CN"/>
            </a:defPPr>
            <a:lvl1pPr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ctr"/>
            <a:r>
              <a:rPr lang="en-US" altLang="zh-CN" sz="2000" b="0">
                <a:solidFill>
                  <a:schemeClr val="tx1"/>
                </a:solidFill>
                <a:latin typeface="宋体" pitchFamily="2" charset="-122"/>
                <a:sym typeface="Symbol" pitchFamily="18" charset="2"/>
              </a:rPr>
              <a:t></a:t>
            </a:r>
          </a:p>
        </p:txBody>
      </p:sp>
      <p:sp>
        <p:nvSpPr>
          <p:cNvPr id="36" name="Oval 55"/>
          <p:cNvSpPr>
            <a:spLocks noChangeArrowheads="1"/>
          </p:cNvSpPr>
          <p:nvPr/>
        </p:nvSpPr>
        <p:spPr bwMode="auto">
          <a:xfrm>
            <a:off x="1605608" y="4544092"/>
            <a:ext cx="457200" cy="346234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tIns="0" bIns="0" anchor="ctr">
            <a:spAutoFit/>
          </a:bodyPr>
          <a:lstStyle>
            <a:defPPr>
              <a:defRPr lang="zh-CN"/>
            </a:defPPr>
            <a:lvl1pPr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ctr"/>
            <a:r>
              <a:rPr lang="en-US" altLang="zh-CN" sz="2000" b="0">
                <a:solidFill>
                  <a:schemeClr val="tx1"/>
                </a:solidFill>
                <a:latin typeface="宋体" pitchFamily="2" charset="-122"/>
                <a:sym typeface="Symbol" pitchFamily="18" charset="2"/>
              </a:rPr>
              <a:t>a</a:t>
            </a:r>
          </a:p>
        </p:txBody>
      </p:sp>
      <p:sp>
        <p:nvSpPr>
          <p:cNvPr id="37" name="Oval 56"/>
          <p:cNvSpPr>
            <a:spLocks noChangeArrowheads="1"/>
          </p:cNvSpPr>
          <p:nvPr/>
        </p:nvSpPr>
        <p:spPr bwMode="auto">
          <a:xfrm>
            <a:off x="3129608" y="4544092"/>
            <a:ext cx="457200" cy="346234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tIns="0" bIns="0" anchor="ctr">
            <a:spAutoFit/>
          </a:bodyPr>
          <a:lstStyle>
            <a:defPPr>
              <a:defRPr lang="zh-CN"/>
            </a:defPPr>
            <a:lvl1pPr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ctr"/>
            <a:r>
              <a:rPr lang="en-US" altLang="zh-CN" sz="2000" b="0">
                <a:solidFill>
                  <a:schemeClr val="tx1"/>
                </a:solidFill>
                <a:latin typeface="宋体" pitchFamily="2" charset="-122"/>
                <a:sym typeface="Symbol" pitchFamily="18" charset="2"/>
              </a:rPr>
              <a:t>b</a:t>
            </a:r>
          </a:p>
        </p:txBody>
      </p:sp>
      <p:sp>
        <p:nvSpPr>
          <p:cNvPr id="66" name="Oval 57"/>
          <p:cNvSpPr>
            <a:spLocks noChangeArrowheads="1"/>
          </p:cNvSpPr>
          <p:nvPr/>
        </p:nvSpPr>
        <p:spPr bwMode="auto">
          <a:xfrm>
            <a:off x="6070104" y="4575249"/>
            <a:ext cx="457200" cy="346234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tIns="0" bIns="0" anchor="ctr">
            <a:spAutoFit/>
          </a:bodyPr>
          <a:lstStyle>
            <a:defPPr>
              <a:defRPr lang="zh-CN"/>
            </a:defPPr>
            <a:lvl1pPr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ctr"/>
            <a:r>
              <a:rPr lang="en-US" altLang="zh-CN" sz="2000" b="0" dirty="0">
                <a:solidFill>
                  <a:schemeClr val="tx1"/>
                </a:solidFill>
                <a:latin typeface="宋体" pitchFamily="2" charset="-122"/>
                <a:sym typeface="Symbol" pitchFamily="18" charset="2"/>
              </a:rPr>
              <a:t>c</a:t>
            </a:r>
          </a:p>
        </p:txBody>
      </p:sp>
      <p:sp>
        <p:nvSpPr>
          <p:cNvPr id="67" name="Oval 58"/>
          <p:cNvSpPr>
            <a:spLocks noChangeArrowheads="1"/>
          </p:cNvSpPr>
          <p:nvPr/>
        </p:nvSpPr>
        <p:spPr bwMode="auto">
          <a:xfrm>
            <a:off x="3596680" y="5453151"/>
            <a:ext cx="457200" cy="346234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tIns="0" bIns="0" anchor="ctr">
            <a:spAutoFit/>
          </a:bodyPr>
          <a:lstStyle>
            <a:defPPr>
              <a:defRPr lang="zh-CN"/>
            </a:defPPr>
            <a:lvl1pPr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ctr"/>
            <a:r>
              <a:rPr lang="en-US" altLang="zh-CN" sz="2000" b="0">
                <a:solidFill>
                  <a:schemeClr val="tx1"/>
                </a:solidFill>
                <a:latin typeface="宋体" pitchFamily="2" charset="-122"/>
                <a:sym typeface="Symbol" pitchFamily="18" charset="2"/>
              </a:rPr>
              <a:t>d</a:t>
            </a:r>
          </a:p>
        </p:txBody>
      </p:sp>
      <p:sp>
        <p:nvSpPr>
          <p:cNvPr id="68" name="Oval 59"/>
          <p:cNvSpPr>
            <a:spLocks noChangeArrowheads="1"/>
          </p:cNvSpPr>
          <p:nvPr/>
        </p:nvSpPr>
        <p:spPr bwMode="auto">
          <a:xfrm>
            <a:off x="5324872" y="5453151"/>
            <a:ext cx="457200" cy="346234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tIns="0" bIns="0" anchor="ctr">
            <a:spAutoFit/>
          </a:bodyPr>
          <a:lstStyle>
            <a:defPPr>
              <a:defRPr lang="zh-CN"/>
            </a:defPPr>
            <a:lvl1pPr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ctr"/>
            <a:r>
              <a:rPr lang="en-US" altLang="zh-CN" sz="2000" b="0" dirty="0">
                <a:solidFill>
                  <a:schemeClr val="tx1"/>
                </a:solidFill>
                <a:latin typeface="宋体" pitchFamily="2" charset="-122"/>
                <a:sym typeface="Symbol" pitchFamily="18" charset="2"/>
              </a:rPr>
              <a:t>e</a:t>
            </a:r>
          </a:p>
        </p:txBody>
      </p:sp>
      <p:sp>
        <p:nvSpPr>
          <p:cNvPr id="77" name="Rectangle 73"/>
          <p:cNvSpPr>
            <a:spLocks noChangeArrowheads="1"/>
          </p:cNvSpPr>
          <p:nvPr/>
        </p:nvSpPr>
        <p:spPr bwMode="auto">
          <a:xfrm>
            <a:off x="4206280" y="2904934"/>
            <a:ext cx="354013" cy="295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0" bIns="0">
            <a:spAutoFit/>
          </a:bodyPr>
          <a:lstStyle>
            <a:defPPr>
              <a:defRPr lang="zh-CN"/>
            </a:defPPr>
            <a:lvl1pPr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en-US" altLang="zh-CN" sz="2400" b="0" dirty="0" smtClean="0">
                <a:solidFill>
                  <a:schemeClr val="tx1"/>
                </a:solidFill>
                <a:latin typeface="宋体" pitchFamily="2" charset="-122"/>
              </a:rPr>
              <a:t>3</a:t>
            </a:r>
            <a:endParaRPr lang="en-US" altLang="zh-CN" sz="2400" b="0" dirty="0">
              <a:solidFill>
                <a:schemeClr val="tx1"/>
              </a:solidFill>
              <a:latin typeface="宋体" pitchFamily="2" charset="-122"/>
            </a:endParaRPr>
          </a:p>
        </p:txBody>
      </p:sp>
      <p:sp>
        <p:nvSpPr>
          <p:cNvPr id="78" name="Rectangle 75"/>
          <p:cNvSpPr>
            <a:spLocks noChangeArrowheads="1"/>
          </p:cNvSpPr>
          <p:nvPr/>
        </p:nvSpPr>
        <p:spPr bwMode="auto">
          <a:xfrm>
            <a:off x="5577880" y="3819334"/>
            <a:ext cx="613792" cy="295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0" bIns="0">
            <a:spAutoFit/>
          </a:bodyPr>
          <a:lstStyle>
            <a:defPPr>
              <a:defRPr lang="zh-CN"/>
            </a:defPPr>
            <a:lvl1pPr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en-US" altLang="zh-CN" sz="2400" b="0" dirty="0" smtClean="0">
                <a:solidFill>
                  <a:schemeClr val="tx1"/>
                </a:solidFill>
                <a:latin typeface="宋体" pitchFamily="2" charset="-122"/>
              </a:rPr>
              <a:t>2</a:t>
            </a:r>
            <a:endParaRPr lang="en-US" altLang="zh-CN" sz="2400" b="0" dirty="0">
              <a:solidFill>
                <a:schemeClr val="tx1"/>
              </a:solidFill>
              <a:latin typeface="宋体" pitchFamily="2" charset="-122"/>
            </a:endParaRPr>
          </a:p>
        </p:txBody>
      </p:sp>
      <p:sp>
        <p:nvSpPr>
          <p:cNvPr id="79" name="Rectangle 76"/>
          <p:cNvSpPr>
            <a:spLocks noChangeArrowheads="1"/>
          </p:cNvSpPr>
          <p:nvPr/>
        </p:nvSpPr>
        <p:spPr bwMode="auto">
          <a:xfrm>
            <a:off x="4827587" y="4572000"/>
            <a:ext cx="354013" cy="295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0" bIns="0">
            <a:spAutoFit/>
          </a:bodyPr>
          <a:lstStyle>
            <a:defPPr>
              <a:defRPr lang="zh-CN"/>
            </a:defPPr>
            <a:lvl1pPr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en-US" altLang="zh-CN" sz="2400" b="0" dirty="0" smtClean="0">
                <a:solidFill>
                  <a:schemeClr val="tx1"/>
                </a:solidFill>
                <a:latin typeface="宋体" pitchFamily="2" charset="-122"/>
              </a:rPr>
              <a:t>2</a:t>
            </a:r>
            <a:endParaRPr lang="en-US" altLang="zh-CN" sz="2400" b="0" dirty="0">
              <a:solidFill>
                <a:schemeClr val="tx1"/>
              </a:solidFill>
              <a:latin typeface="宋体" pitchFamily="2" charset="-122"/>
            </a:endParaRPr>
          </a:p>
        </p:txBody>
      </p:sp>
      <p:sp>
        <p:nvSpPr>
          <p:cNvPr id="80" name="Rectangle 77"/>
          <p:cNvSpPr>
            <a:spLocks noChangeArrowheads="1"/>
          </p:cNvSpPr>
          <p:nvPr/>
        </p:nvSpPr>
        <p:spPr bwMode="auto">
          <a:xfrm>
            <a:off x="6580188" y="4509326"/>
            <a:ext cx="354012" cy="295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0" bIns="0">
            <a:spAutoFit/>
          </a:bodyPr>
          <a:lstStyle>
            <a:defPPr>
              <a:defRPr lang="zh-CN"/>
            </a:defPPr>
            <a:lvl1pPr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en-US" altLang="zh-CN" sz="2400" b="0" dirty="0" smtClean="0">
                <a:solidFill>
                  <a:schemeClr val="tx1"/>
                </a:solidFill>
                <a:latin typeface="宋体" pitchFamily="2" charset="-122"/>
              </a:rPr>
              <a:t>1</a:t>
            </a:r>
            <a:endParaRPr lang="en-US" altLang="zh-CN" sz="2400" b="0" dirty="0">
              <a:solidFill>
                <a:schemeClr val="tx1"/>
              </a:solidFill>
              <a:latin typeface="宋体" pitchFamily="2" charset="-122"/>
            </a:endParaRPr>
          </a:p>
        </p:txBody>
      </p:sp>
      <p:sp>
        <p:nvSpPr>
          <p:cNvPr id="81" name="Rectangle 78"/>
          <p:cNvSpPr>
            <a:spLocks noChangeArrowheads="1"/>
          </p:cNvSpPr>
          <p:nvPr/>
        </p:nvSpPr>
        <p:spPr bwMode="auto">
          <a:xfrm>
            <a:off x="1981200" y="3819334"/>
            <a:ext cx="354013" cy="295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0" bIns="0">
            <a:spAutoFit/>
          </a:bodyPr>
          <a:lstStyle>
            <a:defPPr>
              <a:defRPr lang="zh-CN"/>
            </a:defPPr>
            <a:lvl1pPr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en-US" altLang="zh-CN" sz="2400" b="0" dirty="0" smtClean="0">
                <a:solidFill>
                  <a:schemeClr val="tx1"/>
                </a:solidFill>
                <a:latin typeface="宋体" pitchFamily="2" charset="-122"/>
              </a:rPr>
              <a:t>2</a:t>
            </a:r>
            <a:endParaRPr lang="en-US" altLang="zh-CN" sz="2400" b="0" dirty="0">
              <a:solidFill>
                <a:schemeClr val="tx1"/>
              </a:solidFill>
              <a:latin typeface="宋体" pitchFamily="2" charset="-122"/>
            </a:endParaRPr>
          </a:p>
        </p:txBody>
      </p:sp>
      <p:sp>
        <p:nvSpPr>
          <p:cNvPr id="82" name="Rectangle 73"/>
          <p:cNvSpPr>
            <a:spLocks noChangeArrowheads="1"/>
          </p:cNvSpPr>
          <p:nvPr/>
        </p:nvSpPr>
        <p:spPr bwMode="auto">
          <a:xfrm>
            <a:off x="5741987" y="5488300"/>
            <a:ext cx="354013" cy="295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0" bIns="0">
            <a:spAutoFit/>
          </a:bodyPr>
          <a:lstStyle>
            <a:defPPr>
              <a:defRPr lang="zh-CN"/>
            </a:defPPr>
            <a:lvl1pPr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en-US" altLang="zh-CN" sz="2400" b="0" dirty="0">
                <a:solidFill>
                  <a:schemeClr val="tx1"/>
                </a:solidFill>
                <a:latin typeface="宋体" pitchFamily="2" charset="-122"/>
              </a:rPr>
              <a:t>1</a:t>
            </a:r>
          </a:p>
        </p:txBody>
      </p:sp>
      <p:sp>
        <p:nvSpPr>
          <p:cNvPr id="83" name="Rectangle 73"/>
          <p:cNvSpPr>
            <a:spLocks noChangeArrowheads="1"/>
          </p:cNvSpPr>
          <p:nvPr/>
        </p:nvSpPr>
        <p:spPr bwMode="auto">
          <a:xfrm>
            <a:off x="3289523" y="5495734"/>
            <a:ext cx="354013" cy="295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0" bIns="0">
            <a:spAutoFit/>
          </a:bodyPr>
          <a:lstStyle>
            <a:defPPr>
              <a:defRPr lang="zh-CN"/>
            </a:defPPr>
            <a:lvl1pPr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en-US" altLang="zh-CN" sz="2400" b="0" dirty="0">
                <a:solidFill>
                  <a:schemeClr val="tx1"/>
                </a:solidFill>
                <a:latin typeface="宋体" pitchFamily="2" charset="-122"/>
              </a:rPr>
              <a:t>1</a:t>
            </a:r>
          </a:p>
        </p:txBody>
      </p:sp>
      <p:sp>
        <p:nvSpPr>
          <p:cNvPr id="84" name="Rectangle 73"/>
          <p:cNvSpPr>
            <a:spLocks noChangeArrowheads="1"/>
          </p:cNvSpPr>
          <p:nvPr/>
        </p:nvSpPr>
        <p:spPr bwMode="auto">
          <a:xfrm>
            <a:off x="2743200" y="4581334"/>
            <a:ext cx="354013" cy="295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0" bIns="0">
            <a:spAutoFit/>
          </a:bodyPr>
          <a:lstStyle>
            <a:defPPr>
              <a:defRPr lang="zh-CN"/>
            </a:defPPr>
            <a:lvl1pPr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en-US" altLang="zh-CN" sz="2400" b="0" dirty="0">
                <a:solidFill>
                  <a:schemeClr val="tx1"/>
                </a:solidFill>
                <a:latin typeface="宋体" pitchFamily="2" charset="-122"/>
              </a:rPr>
              <a:t>1</a:t>
            </a:r>
          </a:p>
        </p:txBody>
      </p:sp>
      <p:sp>
        <p:nvSpPr>
          <p:cNvPr id="85" name="Rectangle 73"/>
          <p:cNvSpPr>
            <a:spLocks noChangeArrowheads="1"/>
          </p:cNvSpPr>
          <p:nvPr/>
        </p:nvSpPr>
        <p:spPr bwMode="auto">
          <a:xfrm>
            <a:off x="1245568" y="4581334"/>
            <a:ext cx="354013" cy="295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0" bIns="0">
            <a:spAutoFit/>
          </a:bodyPr>
          <a:lstStyle>
            <a:defPPr>
              <a:defRPr lang="zh-CN"/>
            </a:defPPr>
            <a:lvl1pPr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en-US" altLang="zh-CN" sz="2400" b="0" dirty="0">
                <a:solidFill>
                  <a:schemeClr val="tx1"/>
                </a:solidFill>
                <a:latin typeface="宋体" pitchFamily="2" charset="-122"/>
              </a:rPr>
              <a:t>1</a:t>
            </a:r>
          </a:p>
        </p:txBody>
      </p:sp>
      <p:cxnSp>
        <p:nvCxnSpPr>
          <p:cNvPr id="87" name="直接连接符 86"/>
          <p:cNvCxnSpPr>
            <a:stCxn id="35" idx="4"/>
            <a:endCxn id="34" idx="0"/>
          </p:cNvCxnSpPr>
          <p:nvPr/>
        </p:nvCxnSpPr>
        <p:spPr bwMode="auto">
          <a:xfrm>
            <a:off x="3901480" y="3241834"/>
            <a:ext cx="1447800" cy="546382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9" name="直接连接符 88"/>
          <p:cNvCxnSpPr>
            <a:stCxn id="35" idx="4"/>
            <a:endCxn id="32" idx="0"/>
          </p:cNvCxnSpPr>
          <p:nvPr/>
        </p:nvCxnSpPr>
        <p:spPr bwMode="auto">
          <a:xfrm flipH="1">
            <a:off x="2596208" y="3241834"/>
            <a:ext cx="1305272" cy="540258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1" name="直接连接符 90"/>
          <p:cNvCxnSpPr>
            <a:stCxn id="32" idx="4"/>
            <a:endCxn id="36" idx="0"/>
          </p:cNvCxnSpPr>
          <p:nvPr/>
        </p:nvCxnSpPr>
        <p:spPr bwMode="auto">
          <a:xfrm flipH="1">
            <a:off x="1834208" y="4128326"/>
            <a:ext cx="762000" cy="415766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3" name="直接连接符 92"/>
          <p:cNvCxnSpPr>
            <a:stCxn id="32" idx="4"/>
            <a:endCxn id="37" idx="0"/>
          </p:cNvCxnSpPr>
          <p:nvPr/>
        </p:nvCxnSpPr>
        <p:spPr bwMode="auto">
          <a:xfrm>
            <a:off x="2596208" y="4128326"/>
            <a:ext cx="762000" cy="415766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5" name="直接连接符 94"/>
          <p:cNvCxnSpPr>
            <a:stCxn id="34" idx="4"/>
            <a:endCxn id="33" idx="0"/>
          </p:cNvCxnSpPr>
          <p:nvPr/>
        </p:nvCxnSpPr>
        <p:spPr bwMode="auto">
          <a:xfrm flipH="1">
            <a:off x="4506888" y="4134450"/>
            <a:ext cx="842392" cy="450532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7" name="直接连接符 96"/>
          <p:cNvCxnSpPr>
            <a:stCxn id="34" idx="4"/>
            <a:endCxn id="66" idx="0"/>
          </p:cNvCxnSpPr>
          <p:nvPr/>
        </p:nvCxnSpPr>
        <p:spPr bwMode="auto">
          <a:xfrm>
            <a:off x="5349280" y="4134450"/>
            <a:ext cx="949424" cy="440799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9" name="直接连接符 98"/>
          <p:cNvCxnSpPr>
            <a:stCxn id="33" idx="4"/>
            <a:endCxn id="67" idx="0"/>
          </p:cNvCxnSpPr>
          <p:nvPr/>
        </p:nvCxnSpPr>
        <p:spPr bwMode="auto">
          <a:xfrm flipH="1">
            <a:off x="3825280" y="4931216"/>
            <a:ext cx="681608" cy="521935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1" name="直接连接符 100"/>
          <p:cNvCxnSpPr>
            <a:stCxn id="33" idx="4"/>
            <a:endCxn id="68" idx="0"/>
          </p:cNvCxnSpPr>
          <p:nvPr/>
        </p:nvCxnSpPr>
        <p:spPr bwMode="auto">
          <a:xfrm>
            <a:off x="4506888" y="4931216"/>
            <a:ext cx="1046584" cy="521935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629400" y="6477000"/>
            <a:ext cx="2133600" cy="244475"/>
          </a:xfrm>
        </p:spPr>
        <p:txBody>
          <a:bodyPr/>
          <a:lstStyle/>
          <a:p>
            <a:fld id="{EB774D79-D6C1-4F7A-9771-2ED1C8DE996C}" type="slidenum">
              <a:rPr lang="en-US" altLang="zh-CN" smtClean="0"/>
              <a:pPr/>
              <a:t>66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74D79-D6C1-4F7A-9771-2ED1C8DE996C}" type="slidenum">
              <a:rPr lang="en-US" altLang="zh-CN" smtClean="0"/>
              <a:pPr/>
              <a:t>67</a:t>
            </a:fld>
            <a:endParaRPr lang="en-US" altLang="zh-CN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599654" y="830015"/>
            <a:ext cx="770614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    相应的，设计了</a:t>
            </a:r>
            <a:r>
              <a:rPr lang="en-US" altLang="zh-CN" sz="2000" b="1" dirty="0" err="1" smtClean="0">
                <a:latin typeface="宋体" pitchFamily="2" charset="-122"/>
                <a:ea typeface="宋体" pitchFamily="2" charset="-122"/>
              </a:rPr>
              <a:t>Sethi-Ullman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算法，完整的算法描述参见教材和参考文献，由此算法得到的代码：</a:t>
            </a:r>
            <a:endParaRPr lang="zh-CN" altLang="en-US" sz="20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950496" y="1524000"/>
            <a:ext cx="2736304" cy="41751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indent="2667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b="1" kern="100" dirty="0" smtClean="0">
                <a:latin typeface="宋体" pitchFamily="2" charset="-122"/>
                <a:ea typeface="宋体" pitchFamily="2" charset="-122"/>
              </a:rPr>
              <a:t>LD    R</a:t>
            </a:r>
            <a:r>
              <a:rPr lang="en-US" altLang="zh-CN" sz="2000" b="1" kern="100" baseline="-25000" dirty="0" smtClean="0">
                <a:latin typeface="宋体" pitchFamily="2" charset="-122"/>
                <a:ea typeface="宋体" pitchFamily="2" charset="-122"/>
              </a:rPr>
              <a:t>0</a:t>
            </a:r>
            <a:r>
              <a:rPr lang="en-US" altLang="zh-CN" sz="2000" b="1" kern="100" dirty="0" smtClean="0">
                <a:latin typeface="宋体" pitchFamily="2" charset="-122"/>
                <a:ea typeface="宋体" pitchFamily="2" charset="-122"/>
              </a:rPr>
              <a:t>, a</a:t>
            </a:r>
            <a:endParaRPr lang="zh-CN" altLang="zh-CN" sz="2000" b="1" kern="100" dirty="0" smtClean="0">
              <a:latin typeface="宋体" pitchFamily="2" charset="-122"/>
              <a:ea typeface="宋体" pitchFamily="2" charset="-122"/>
            </a:endParaRPr>
          </a:p>
          <a:p>
            <a:pPr marL="266700" indent="2667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b="1" kern="100" dirty="0" smtClean="0">
                <a:latin typeface="宋体" pitchFamily="2" charset="-122"/>
                <a:ea typeface="宋体" pitchFamily="2" charset="-122"/>
              </a:rPr>
              <a:t>LD    R</a:t>
            </a:r>
            <a:r>
              <a:rPr lang="en-US" altLang="zh-CN" sz="2000" b="1" kern="100" baseline="-25000" dirty="0" smtClean="0">
                <a:latin typeface="宋体" pitchFamily="2" charset="-122"/>
                <a:ea typeface="宋体" pitchFamily="2" charset="-122"/>
              </a:rPr>
              <a:t>1</a:t>
            </a:r>
            <a:r>
              <a:rPr lang="en-US" altLang="zh-CN" sz="2000" b="1" kern="100" dirty="0" smtClean="0">
                <a:latin typeface="宋体" pitchFamily="2" charset="-122"/>
                <a:ea typeface="宋体" pitchFamily="2" charset="-122"/>
              </a:rPr>
              <a:t>, b</a:t>
            </a:r>
            <a:endParaRPr lang="zh-CN" altLang="zh-CN" sz="2000" b="1" kern="100" dirty="0" smtClean="0">
              <a:latin typeface="宋体" pitchFamily="2" charset="-122"/>
              <a:ea typeface="宋体" pitchFamily="2" charset="-122"/>
            </a:endParaRPr>
          </a:p>
          <a:p>
            <a:pPr marL="266700" indent="2667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b="1" kern="100" dirty="0" smtClean="0">
                <a:latin typeface="宋体" pitchFamily="2" charset="-122"/>
                <a:ea typeface="宋体" pitchFamily="2" charset="-122"/>
              </a:rPr>
              <a:t>ADD   R</a:t>
            </a:r>
            <a:r>
              <a:rPr lang="en-US" altLang="zh-CN" sz="2000" b="1" kern="100" baseline="-25000" dirty="0" smtClean="0">
                <a:latin typeface="宋体" pitchFamily="2" charset="-122"/>
                <a:ea typeface="宋体" pitchFamily="2" charset="-122"/>
              </a:rPr>
              <a:t>0</a:t>
            </a:r>
            <a:r>
              <a:rPr lang="en-US" altLang="zh-CN" sz="2000" b="1" kern="100" dirty="0" smtClean="0">
                <a:latin typeface="宋体" pitchFamily="2" charset="-122"/>
                <a:ea typeface="宋体" pitchFamily="2" charset="-122"/>
              </a:rPr>
              <a:t>, R</a:t>
            </a:r>
            <a:r>
              <a:rPr lang="en-US" altLang="zh-CN" sz="2000" b="1" kern="100" baseline="-25000" dirty="0" smtClean="0">
                <a:latin typeface="宋体" pitchFamily="2" charset="-122"/>
                <a:ea typeface="宋体" pitchFamily="2" charset="-122"/>
              </a:rPr>
              <a:t>0</a:t>
            </a:r>
            <a:r>
              <a:rPr lang="en-US" altLang="zh-CN" sz="2000" b="1" kern="100" dirty="0" smtClean="0">
                <a:latin typeface="宋体" pitchFamily="2" charset="-122"/>
                <a:ea typeface="宋体" pitchFamily="2" charset="-122"/>
              </a:rPr>
              <a:t>, R</a:t>
            </a:r>
            <a:r>
              <a:rPr lang="en-US" altLang="zh-CN" sz="2000" b="1" kern="100" baseline="-25000" dirty="0" smtClean="0">
                <a:latin typeface="宋体" pitchFamily="2" charset="-122"/>
                <a:ea typeface="宋体" pitchFamily="2" charset="-122"/>
              </a:rPr>
              <a:t>1</a:t>
            </a:r>
            <a:endParaRPr lang="zh-CN" altLang="zh-CN" sz="2000" b="1" kern="100" dirty="0" smtClean="0">
              <a:latin typeface="宋体" pitchFamily="2" charset="-122"/>
              <a:ea typeface="宋体" pitchFamily="2" charset="-122"/>
            </a:endParaRPr>
          </a:p>
          <a:p>
            <a:pPr marL="266700" indent="2667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b="1" kern="100" dirty="0" smtClean="0">
                <a:latin typeface="宋体" pitchFamily="2" charset="-122"/>
                <a:ea typeface="宋体" pitchFamily="2" charset="-122"/>
              </a:rPr>
              <a:t>LD    R</a:t>
            </a:r>
            <a:r>
              <a:rPr lang="en-US" altLang="zh-CN" sz="2000" b="1" kern="100" baseline="-25000" dirty="0" smtClean="0">
                <a:latin typeface="宋体" pitchFamily="2" charset="-122"/>
                <a:ea typeface="宋体" pitchFamily="2" charset="-122"/>
              </a:rPr>
              <a:t>1</a:t>
            </a:r>
            <a:r>
              <a:rPr lang="en-US" altLang="zh-CN" sz="2000" b="1" kern="100" dirty="0" smtClean="0">
                <a:latin typeface="宋体" pitchFamily="2" charset="-122"/>
                <a:ea typeface="宋体" pitchFamily="2" charset="-122"/>
              </a:rPr>
              <a:t>, d</a:t>
            </a:r>
            <a:endParaRPr lang="zh-CN" altLang="zh-CN" sz="2000" b="1" kern="100" dirty="0" smtClean="0">
              <a:latin typeface="宋体" pitchFamily="2" charset="-122"/>
              <a:ea typeface="宋体" pitchFamily="2" charset="-122"/>
            </a:endParaRPr>
          </a:p>
          <a:p>
            <a:pPr marL="266700" indent="2667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b="1" kern="100" dirty="0" smtClean="0">
                <a:latin typeface="宋体" pitchFamily="2" charset="-122"/>
                <a:ea typeface="宋体" pitchFamily="2" charset="-122"/>
              </a:rPr>
              <a:t>LD    R</a:t>
            </a:r>
            <a:r>
              <a:rPr lang="en-US" altLang="zh-CN" sz="2000" b="1" kern="100" baseline="-25000" dirty="0" smtClean="0">
                <a:latin typeface="宋体" pitchFamily="2" charset="-122"/>
                <a:ea typeface="宋体" pitchFamily="2" charset="-122"/>
              </a:rPr>
              <a:t>2</a:t>
            </a:r>
            <a:r>
              <a:rPr lang="en-US" altLang="zh-CN" sz="2000" b="1" kern="100" dirty="0" smtClean="0">
                <a:latin typeface="宋体" pitchFamily="2" charset="-122"/>
                <a:ea typeface="宋体" pitchFamily="2" charset="-122"/>
              </a:rPr>
              <a:t>, e</a:t>
            </a:r>
            <a:endParaRPr lang="zh-CN" altLang="zh-CN" sz="2000" b="1" kern="100" dirty="0" smtClean="0">
              <a:latin typeface="宋体" pitchFamily="2" charset="-122"/>
              <a:ea typeface="宋体" pitchFamily="2" charset="-122"/>
            </a:endParaRPr>
          </a:p>
          <a:p>
            <a:pPr marL="266700" indent="2667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b="1" kern="100" dirty="0" smtClean="0">
                <a:latin typeface="宋体" pitchFamily="2" charset="-122"/>
                <a:ea typeface="宋体" pitchFamily="2" charset="-122"/>
              </a:rPr>
              <a:t>ADD   R</a:t>
            </a:r>
            <a:r>
              <a:rPr lang="en-US" altLang="zh-CN" sz="2000" b="1" kern="100" baseline="-25000" dirty="0" smtClean="0">
                <a:latin typeface="宋体" pitchFamily="2" charset="-122"/>
                <a:ea typeface="宋体" pitchFamily="2" charset="-122"/>
              </a:rPr>
              <a:t>1</a:t>
            </a:r>
            <a:r>
              <a:rPr lang="en-US" altLang="zh-CN" sz="2000" b="1" kern="100" dirty="0" smtClean="0">
                <a:latin typeface="宋体" pitchFamily="2" charset="-122"/>
                <a:ea typeface="宋体" pitchFamily="2" charset="-122"/>
              </a:rPr>
              <a:t>, R</a:t>
            </a:r>
            <a:r>
              <a:rPr lang="en-US" altLang="zh-CN" sz="2000" b="1" kern="100" baseline="-25000" dirty="0" smtClean="0">
                <a:latin typeface="宋体" pitchFamily="2" charset="-122"/>
                <a:ea typeface="宋体" pitchFamily="2" charset="-122"/>
              </a:rPr>
              <a:t>1</a:t>
            </a:r>
            <a:r>
              <a:rPr lang="en-US" altLang="zh-CN" sz="2000" b="1" kern="100" dirty="0" smtClean="0">
                <a:latin typeface="宋体" pitchFamily="2" charset="-122"/>
                <a:ea typeface="宋体" pitchFamily="2" charset="-122"/>
              </a:rPr>
              <a:t>, R</a:t>
            </a:r>
            <a:r>
              <a:rPr lang="en-US" altLang="zh-CN" sz="2000" b="1" kern="100" baseline="-25000" dirty="0" smtClean="0">
                <a:latin typeface="宋体" pitchFamily="2" charset="-122"/>
                <a:ea typeface="宋体" pitchFamily="2" charset="-122"/>
              </a:rPr>
              <a:t>2</a:t>
            </a:r>
            <a:endParaRPr lang="zh-CN" altLang="zh-CN" sz="2000" b="1" kern="100" dirty="0" smtClean="0">
              <a:latin typeface="宋体" pitchFamily="2" charset="-122"/>
              <a:ea typeface="宋体" pitchFamily="2" charset="-122"/>
            </a:endParaRPr>
          </a:p>
          <a:p>
            <a:pPr marL="266700" indent="2667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b="1" kern="100" dirty="0" smtClean="0">
                <a:latin typeface="宋体" pitchFamily="2" charset="-122"/>
                <a:ea typeface="宋体" pitchFamily="2" charset="-122"/>
              </a:rPr>
              <a:t>LD    R</a:t>
            </a:r>
            <a:r>
              <a:rPr lang="en-US" altLang="zh-CN" sz="2000" b="1" kern="100" baseline="-25000" dirty="0" smtClean="0">
                <a:latin typeface="宋体" pitchFamily="2" charset="-122"/>
                <a:ea typeface="宋体" pitchFamily="2" charset="-122"/>
              </a:rPr>
              <a:t>2</a:t>
            </a:r>
            <a:r>
              <a:rPr lang="en-US" altLang="zh-CN" sz="2000" b="1" kern="100" dirty="0" smtClean="0">
                <a:latin typeface="宋体" pitchFamily="2" charset="-122"/>
                <a:ea typeface="宋体" pitchFamily="2" charset="-122"/>
              </a:rPr>
              <a:t>, c</a:t>
            </a:r>
            <a:endParaRPr lang="zh-CN" altLang="zh-CN" sz="2000" b="1" kern="100" dirty="0" smtClean="0">
              <a:latin typeface="宋体" pitchFamily="2" charset="-122"/>
              <a:ea typeface="宋体" pitchFamily="2" charset="-122"/>
            </a:endParaRPr>
          </a:p>
          <a:p>
            <a:pPr marL="266700" indent="2667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b="1" kern="100" dirty="0" smtClean="0">
                <a:latin typeface="宋体" pitchFamily="2" charset="-122"/>
                <a:ea typeface="宋体" pitchFamily="2" charset="-122"/>
              </a:rPr>
              <a:t>SUB   R</a:t>
            </a:r>
            <a:r>
              <a:rPr lang="en-US" altLang="zh-CN" sz="2000" b="1" kern="100" baseline="-25000" dirty="0" smtClean="0">
                <a:latin typeface="宋体" pitchFamily="2" charset="-122"/>
                <a:ea typeface="宋体" pitchFamily="2" charset="-122"/>
              </a:rPr>
              <a:t>1</a:t>
            </a:r>
            <a:r>
              <a:rPr lang="en-US" altLang="zh-CN" sz="2000" b="1" kern="100" dirty="0" smtClean="0">
                <a:latin typeface="宋体" pitchFamily="2" charset="-122"/>
                <a:ea typeface="宋体" pitchFamily="2" charset="-122"/>
              </a:rPr>
              <a:t>, R</a:t>
            </a:r>
            <a:r>
              <a:rPr lang="en-US" altLang="zh-CN" sz="2000" b="1" kern="100" baseline="-25000" dirty="0" smtClean="0">
                <a:latin typeface="宋体" pitchFamily="2" charset="-122"/>
                <a:ea typeface="宋体" pitchFamily="2" charset="-122"/>
              </a:rPr>
              <a:t>1</a:t>
            </a:r>
            <a:r>
              <a:rPr lang="en-US" altLang="zh-CN" sz="2000" b="1" kern="100" dirty="0" smtClean="0">
                <a:latin typeface="宋体" pitchFamily="2" charset="-122"/>
                <a:ea typeface="宋体" pitchFamily="2" charset="-122"/>
              </a:rPr>
              <a:t>, R</a:t>
            </a:r>
            <a:r>
              <a:rPr lang="en-US" altLang="zh-CN" sz="2000" b="1" kern="100" baseline="-25000" dirty="0" smtClean="0">
                <a:latin typeface="宋体" pitchFamily="2" charset="-122"/>
                <a:ea typeface="宋体" pitchFamily="2" charset="-122"/>
              </a:rPr>
              <a:t>2</a:t>
            </a:r>
            <a:endParaRPr lang="zh-CN" altLang="zh-CN" sz="2000" b="1" kern="100" dirty="0" smtClean="0">
              <a:latin typeface="宋体" pitchFamily="2" charset="-122"/>
              <a:ea typeface="宋体" pitchFamily="2" charset="-122"/>
            </a:endParaRPr>
          </a:p>
          <a:p>
            <a:pPr marL="266700" indent="2667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b="1" kern="100" dirty="0" smtClean="0">
                <a:latin typeface="宋体" pitchFamily="2" charset="-122"/>
                <a:ea typeface="宋体" pitchFamily="2" charset="-122"/>
              </a:rPr>
              <a:t>MUL   R</a:t>
            </a:r>
            <a:r>
              <a:rPr lang="en-US" altLang="zh-CN" sz="2000" b="1" kern="100" baseline="-25000" dirty="0" smtClean="0">
                <a:latin typeface="宋体" pitchFamily="2" charset="-122"/>
                <a:ea typeface="宋体" pitchFamily="2" charset="-122"/>
              </a:rPr>
              <a:t>0</a:t>
            </a:r>
            <a:r>
              <a:rPr lang="en-US" altLang="zh-CN" sz="2000" b="1" kern="100" dirty="0" smtClean="0">
                <a:latin typeface="宋体" pitchFamily="2" charset="-122"/>
                <a:ea typeface="宋体" pitchFamily="2" charset="-122"/>
              </a:rPr>
              <a:t>, R</a:t>
            </a:r>
            <a:r>
              <a:rPr lang="en-US" altLang="zh-CN" sz="2000" b="1" kern="100" baseline="-25000" dirty="0" smtClean="0">
                <a:latin typeface="宋体" pitchFamily="2" charset="-122"/>
                <a:ea typeface="宋体" pitchFamily="2" charset="-122"/>
              </a:rPr>
              <a:t>0</a:t>
            </a:r>
            <a:r>
              <a:rPr lang="en-US" altLang="zh-CN" sz="2000" b="1" kern="100" dirty="0" smtClean="0">
                <a:latin typeface="宋体" pitchFamily="2" charset="-122"/>
                <a:ea typeface="宋体" pitchFamily="2" charset="-122"/>
              </a:rPr>
              <a:t>, R</a:t>
            </a:r>
            <a:r>
              <a:rPr lang="en-US" altLang="zh-CN" sz="2000" b="1" kern="100" baseline="-25000" dirty="0" smtClean="0">
                <a:latin typeface="宋体" pitchFamily="2" charset="-122"/>
                <a:ea typeface="宋体" pitchFamily="2" charset="-122"/>
              </a:rPr>
              <a:t>1</a:t>
            </a:r>
            <a:endParaRPr lang="zh-CN" altLang="zh-CN" sz="2000" b="1" kern="1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" name="Oval 49"/>
          <p:cNvSpPr>
            <a:spLocks noChangeArrowheads="1"/>
          </p:cNvSpPr>
          <p:nvPr/>
        </p:nvSpPr>
        <p:spPr bwMode="auto">
          <a:xfrm>
            <a:off x="1377008" y="2935707"/>
            <a:ext cx="457200" cy="346234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tIns="0" bIns="0" anchor="ctr">
            <a:spAutoFit/>
          </a:bodyPr>
          <a:lstStyle>
            <a:defPPr>
              <a:defRPr lang="zh-CN"/>
            </a:defPPr>
            <a:lvl1pPr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ctr"/>
            <a:r>
              <a:rPr lang="en-US" altLang="zh-CN" sz="2000" b="0">
                <a:solidFill>
                  <a:schemeClr val="tx1"/>
                </a:solidFill>
                <a:latin typeface="宋体" pitchFamily="2" charset="-122"/>
                <a:sym typeface="Symbol" pitchFamily="18" charset="2"/>
              </a:rPr>
              <a:t>+</a:t>
            </a:r>
            <a:endParaRPr lang="en-US" altLang="zh-CN" sz="2000" b="0">
              <a:solidFill>
                <a:schemeClr val="tx1"/>
              </a:solidFill>
              <a:latin typeface="宋体" pitchFamily="2" charset="-122"/>
            </a:endParaRPr>
          </a:p>
        </p:txBody>
      </p:sp>
      <p:sp>
        <p:nvSpPr>
          <p:cNvPr id="6" name="Oval 50"/>
          <p:cNvSpPr>
            <a:spLocks noChangeArrowheads="1"/>
          </p:cNvSpPr>
          <p:nvPr/>
        </p:nvSpPr>
        <p:spPr bwMode="auto">
          <a:xfrm>
            <a:off x="3287688" y="3738597"/>
            <a:ext cx="457200" cy="346234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tIns="0" bIns="0" anchor="ctr">
            <a:spAutoFit/>
          </a:bodyPr>
          <a:lstStyle>
            <a:defPPr>
              <a:defRPr lang="zh-CN"/>
            </a:defPPr>
            <a:lvl1pPr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ctr"/>
            <a:r>
              <a:rPr lang="en-US" altLang="zh-CN" sz="2000" b="0" dirty="0">
                <a:solidFill>
                  <a:schemeClr val="tx1"/>
                </a:solidFill>
                <a:latin typeface="宋体" pitchFamily="2" charset="-122"/>
                <a:sym typeface="Symbol" pitchFamily="18" charset="2"/>
              </a:rPr>
              <a:t>+</a:t>
            </a:r>
            <a:endParaRPr lang="en-US" altLang="zh-CN" sz="2000" b="0" dirty="0">
              <a:solidFill>
                <a:schemeClr val="tx1"/>
              </a:solidFill>
              <a:latin typeface="宋体" pitchFamily="2" charset="-122"/>
            </a:endParaRPr>
          </a:p>
        </p:txBody>
      </p:sp>
      <p:sp>
        <p:nvSpPr>
          <p:cNvPr id="7" name="Oval 52"/>
          <p:cNvSpPr>
            <a:spLocks noChangeArrowheads="1"/>
          </p:cNvSpPr>
          <p:nvPr/>
        </p:nvSpPr>
        <p:spPr bwMode="auto">
          <a:xfrm>
            <a:off x="4130080" y="2941831"/>
            <a:ext cx="457200" cy="346234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tIns="0" bIns="0" anchor="ctr">
            <a:spAutoFit/>
          </a:bodyPr>
          <a:lstStyle>
            <a:defPPr>
              <a:defRPr lang="zh-CN"/>
            </a:defPPr>
            <a:lvl1pPr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ctr"/>
            <a:r>
              <a:rPr lang="en-US" altLang="zh-CN" sz="2000" b="0">
                <a:solidFill>
                  <a:schemeClr val="tx1"/>
                </a:solidFill>
                <a:latin typeface="宋体" pitchFamily="2" charset="-122"/>
                <a:cs typeface="Arial" pitchFamily="34" charset="0"/>
                <a:sym typeface="Symbol" pitchFamily="18" charset="2"/>
              </a:rPr>
              <a:t>–</a:t>
            </a:r>
            <a:endParaRPr lang="en-US" altLang="zh-CN" sz="2000" b="0">
              <a:solidFill>
                <a:schemeClr val="tx1"/>
              </a:solidFill>
              <a:latin typeface="宋体" pitchFamily="2" charset="-122"/>
            </a:endParaRPr>
          </a:p>
        </p:txBody>
      </p:sp>
      <p:sp>
        <p:nvSpPr>
          <p:cNvPr id="8" name="Oval 53"/>
          <p:cNvSpPr>
            <a:spLocks noChangeArrowheads="1"/>
          </p:cNvSpPr>
          <p:nvPr/>
        </p:nvSpPr>
        <p:spPr bwMode="auto">
          <a:xfrm>
            <a:off x="2682280" y="2049215"/>
            <a:ext cx="457200" cy="346234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tIns="0" bIns="0" anchor="ctr">
            <a:spAutoFit/>
          </a:bodyPr>
          <a:lstStyle>
            <a:defPPr>
              <a:defRPr lang="zh-CN"/>
            </a:defPPr>
            <a:lvl1pPr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ctr"/>
            <a:r>
              <a:rPr lang="en-US" altLang="zh-CN" sz="2000" b="0">
                <a:solidFill>
                  <a:schemeClr val="tx1"/>
                </a:solidFill>
                <a:latin typeface="宋体" pitchFamily="2" charset="-122"/>
                <a:sym typeface="Symbol" pitchFamily="18" charset="2"/>
              </a:rPr>
              <a:t></a:t>
            </a:r>
          </a:p>
        </p:txBody>
      </p:sp>
      <p:sp>
        <p:nvSpPr>
          <p:cNvPr id="9" name="Oval 55"/>
          <p:cNvSpPr>
            <a:spLocks noChangeArrowheads="1"/>
          </p:cNvSpPr>
          <p:nvPr/>
        </p:nvSpPr>
        <p:spPr bwMode="auto">
          <a:xfrm>
            <a:off x="615008" y="3697707"/>
            <a:ext cx="457200" cy="346234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tIns="0" bIns="0" anchor="ctr">
            <a:spAutoFit/>
          </a:bodyPr>
          <a:lstStyle>
            <a:defPPr>
              <a:defRPr lang="zh-CN"/>
            </a:defPPr>
            <a:lvl1pPr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ctr"/>
            <a:r>
              <a:rPr lang="en-US" altLang="zh-CN" sz="2000" b="0">
                <a:solidFill>
                  <a:schemeClr val="tx1"/>
                </a:solidFill>
                <a:latin typeface="宋体" pitchFamily="2" charset="-122"/>
                <a:sym typeface="Symbol" pitchFamily="18" charset="2"/>
              </a:rPr>
              <a:t>a</a:t>
            </a:r>
          </a:p>
        </p:txBody>
      </p:sp>
      <p:sp>
        <p:nvSpPr>
          <p:cNvPr id="10" name="Oval 56"/>
          <p:cNvSpPr>
            <a:spLocks noChangeArrowheads="1"/>
          </p:cNvSpPr>
          <p:nvPr/>
        </p:nvSpPr>
        <p:spPr bwMode="auto">
          <a:xfrm>
            <a:off x="2139008" y="3697707"/>
            <a:ext cx="457200" cy="346234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tIns="0" bIns="0" anchor="ctr">
            <a:spAutoFit/>
          </a:bodyPr>
          <a:lstStyle>
            <a:defPPr>
              <a:defRPr lang="zh-CN"/>
            </a:defPPr>
            <a:lvl1pPr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ctr"/>
            <a:r>
              <a:rPr lang="en-US" altLang="zh-CN" sz="2000" b="0">
                <a:solidFill>
                  <a:schemeClr val="tx1"/>
                </a:solidFill>
                <a:latin typeface="宋体" pitchFamily="2" charset="-122"/>
                <a:sym typeface="Symbol" pitchFamily="18" charset="2"/>
              </a:rPr>
              <a:t>b</a:t>
            </a:r>
          </a:p>
        </p:txBody>
      </p:sp>
      <p:sp>
        <p:nvSpPr>
          <p:cNvPr id="11" name="Oval 57"/>
          <p:cNvSpPr>
            <a:spLocks noChangeArrowheads="1"/>
          </p:cNvSpPr>
          <p:nvPr/>
        </p:nvSpPr>
        <p:spPr bwMode="auto">
          <a:xfrm>
            <a:off x="5079504" y="3728864"/>
            <a:ext cx="457200" cy="346234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tIns="0" bIns="0" anchor="ctr">
            <a:spAutoFit/>
          </a:bodyPr>
          <a:lstStyle>
            <a:defPPr>
              <a:defRPr lang="zh-CN"/>
            </a:defPPr>
            <a:lvl1pPr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ctr"/>
            <a:r>
              <a:rPr lang="en-US" altLang="zh-CN" sz="2000" b="0" dirty="0">
                <a:solidFill>
                  <a:schemeClr val="tx1"/>
                </a:solidFill>
                <a:latin typeface="宋体" pitchFamily="2" charset="-122"/>
                <a:sym typeface="Symbol" pitchFamily="18" charset="2"/>
              </a:rPr>
              <a:t>c</a:t>
            </a:r>
          </a:p>
        </p:txBody>
      </p:sp>
      <p:sp>
        <p:nvSpPr>
          <p:cNvPr id="12" name="Oval 58"/>
          <p:cNvSpPr>
            <a:spLocks noChangeArrowheads="1"/>
          </p:cNvSpPr>
          <p:nvPr/>
        </p:nvSpPr>
        <p:spPr bwMode="auto">
          <a:xfrm>
            <a:off x="2606080" y="4606766"/>
            <a:ext cx="457200" cy="346234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tIns="0" bIns="0" anchor="ctr">
            <a:spAutoFit/>
          </a:bodyPr>
          <a:lstStyle>
            <a:defPPr>
              <a:defRPr lang="zh-CN"/>
            </a:defPPr>
            <a:lvl1pPr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ctr"/>
            <a:r>
              <a:rPr lang="en-US" altLang="zh-CN" sz="2000" b="0">
                <a:solidFill>
                  <a:schemeClr val="tx1"/>
                </a:solidFill>
                <a:latin typeface="宋体" pitchFamily="2" charset="-122"/>
                <a:sym typeface="Symbol" pitchFamily="18" charset="2"/>
              </a:rPr>
              <a:t>d</a:t>
            </a:r>
          </a:p>
        </p:txBody>
      </p:sp>
      <p:sp>
        <p:nvSpPr>
          <p:cNvPr id="13" name="Oval 59"/>
          <p:cNvSpPr>
            <a:spLocks noChangeArrowheads="1"/>
          </p:cNvSpPr>
          <p:nvPr/>
        </p:nvSpPr>
        <p:spPr bwMode="auto">
          <a:xfrm>
            <a:off x="4334272" y="4606766"/>
            <a:ext cx="457200" cy="346234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tIns="0" bIns="0" anchor="ctr">
            <a:spAutoFit/>
          </a:bodyPr>
          <a:lstStyle>
            <a:defPPr>
              <a:defRPr lang="zh-CN"/>
            </a:defPPr>
            <a:lvl1pPr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ctr"/>
            <a:r>
              <a:rPr lang="en-US" altLang="zh-CN" sz="2000" b="0" dirty="0">
                <a:solidFill>
                  <a:schemeClr val="tx1"/>
                </a:solidFill>
                <a:latin typeface="宋体" pitchFamily="2" charset="-122"/>
                <a:sym typeface="Symbol" pitchFamily="18" charset="2"/>
              </a:rPr>
              <a:t>e</a:t>
            </a:r>
          </a:p>
        </p:txBody>
      </p:sp>
      <p:sp>
        <p:nvSpPr>
          <p:cNvPr id="14" name="Rectangle 73"/>
          <p:cNvSpPr>
            <a:spLocks noChangeArrowheads="1"/>
          </p:cNvSpPr>
          <p:nvPr/>
        </p:nvSpPr>
        <p:spPr bwMode="auto">
          <a:xfrm>
            <a:off x="3215680" y="2058549"/>
            <a:ext cx="354013" cy="295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0" bIns="0">
            <a:spAutoFit/>
          </a:bodyPr>
          <a:lstStyle>
            <a:defPPr>
              <a:defRPr lang="zh-CN"/>
            </a:defPPr>
            <a:lvl1pPr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en-US" altLang="zh-CN" sz="2400" b="0" dirty="0" smtClean="0">
                <a:solidFill>
                  <a:schemeClr val="tx1"/>
                </a:solidFill>
                <a:latin typeface="宋体" pitchFamily="2" charset="-122"/>
              </a:rPr>
              <a:t>3</a:t>
            </a:r>
            <a:endParaRPr lang="en-US" altLang="zh-CN" sz="2400" b="0" dirty="0">
              <a:solidFill>
                <a:schemeClr val="tx1"/>
              </a:solidFill>
              <a:latin typeface="宋体" pitchFamily="2" charset="-122"/>
            </a:endParaRPr>
          </a:p>
        </p:txBody>
      </p:sp>
      <p:sp>
        <p:nvSpPr>
          <p:cNvPr id="15" name="Rectangle 75"/>
          <p:cNvSpPr>
            <a:spLocks noChangeArrowheads="1"/>
          </p:cNvSpPr>
          <p:nvPr/>
        </p:nvSpPr>
        <p:spPr bwMode="auto">
          <a:xfrm>
            <a:off x="4587280" y="2972949"/>
            <a:ext cx="354013" cy="295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0" bIns="0">
            <a:spAutoFit/>
          </a:bodyPr>
          <a:lstStyle>
            <a:defPPr>
              <a:defRPr lang="zh-CN"/>
            </a:defPPr>
            <a:lvl1pPr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en-US" altLang="zh-CN" sz="2400" b="0" dirty="0" smtClean="0">
                <a:solidFill>
                  <a:schemeClr val="tx1"/>
                </a:solidFill>
                <a:latin typeface="宋体" pitchFamily="2" charset="-122"/>
              </a:rPr>
              <a:t>2</a:t>
            </a:r>
            <a:endParaRPr lang="en-US" altLang="zh-CN" sz="2400" b="0" dirty="0">
              <a:solidFill>
                <a:schemeClr val="tx1"/>
              </a:solidFill>
              <a:latin typeface="宋体" pitchFamily="2" charset="-122"/>
            </a:endParaRPr>
          </a:p>
        </p:txBody>
      </p:sp>
      <p:sp>
        <p:nvSpPr>
          <p:cNvPr id="16" name="Rectangle 76"/>
          <p:cNvSpPr>
            <a:spLocks noChangeArrowheads="1"/>
          </p:cNvSpPr>
          <p:nvPr/>
        </p:nvSpPr>
        <p:spPr bwMode="auto">
          <a:xfrm>
            <a:off x="3836987" y="3725615"/>
            <a:ext cx="354013" cy="295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0" bIns="0">
            <a:spAutoFit/>
          </a:bodyPr>
          <a:lstStyle>
            <a:defPPr>
              <a:defRPr lang="zh-CN"/>
            </a:defPPr>
            <a:lvl1pPr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en-US" altLang="zh-CN" sz="2400" b="0" dirty="0" smtClean="0">
                <a:solidFill>
                  <a:schemeClr val="tx1"/>
                </a:solidFill>
                <a:latin typeface="宋体" pitchFamily="2" charset="-122"/>
              </a:rPr>
              <a:t>2</a:t>
            </a:r>
            <a:endParaRPr lang="en-US" altLang="zh-CN" sz="2400" b="0" dirty="0">
              <a:solidFill>
                <a:schemeClr val="tx1"/>
              </a:solidFill>
              <a:latin typeface="宋体" pitchFamily="2" charset="-122"/>
            </a:endParaRPr>
          </a:p>
        </p:txBody>
      </p:sp>
      <p:sp>
        <p:nvSpPr>
          <p:cNvPr id="17" name="Rectangle 77"/>
          <p:cNvSpPr>
            <a:spLocks noChangeArrowheads="1"/>
          </p:cNvSpPr>
          <p:nvPr/>
        </p:nvSpPr>
        <p:spPr bwMode="auto">
          <a:xfrm>
            <a:off x="5589588" y="3662941"/>
            <a:ext cx="354012" cy="295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0" bIns="0">
            <a:spAutoFit/>
          </a:bodyPr>
          <a:lstStyle>
            <a:defPPr>
              <a:defRPr lang="zh-CN"/>
            </a:defPPr>
            <a:lvl1pPr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en-US" altLang="zh-CN" sz="2400" b="0" dirty="0" smtClean="0">
                <a:solidFill>
                  <a:schemeClr val="tx1"/>
                </a:solidFill>
                <a:latin typeface="宋体" pitchFamily="2" charset="-122"/>
              </a:rPr>
              <a:t>1</a:t>
            </a:r>
            <a:endParaRPr lang="en-US" altLang="zh-CN" sz="2400" b="0" dirty="0">
              <a:solidFill>
                <a:schemeClr val="tx1"/>
              </a:solidFill>
              <a:latin typeface="宋体" pitchFamily="2" charset="-122"/>
            </a:endParaRPr>
          </a:p>
        </p:txBody>
      </p:sp>
      <p:sp>
        <p:nvSpPr>
          <p:cNvPr id="18" name="Rectangle 78"/>
          <p:cNvSpPr>
            <a:spLocks noChangeArrowheads="1"/>
          </p:cNvSpPr>
          <p:nvPr/>
        </p:nvSpPr>
        <p:spPr bwMode="auto">
          <a:xfrm>
            <a:off x="990600" y="2972949"/>
            <a:ext cx="354013" cy="295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0" bIns="0">
            <a:spAutoFit/>
          </a:bodyPr>
          <a:lstStyle>
            <a:defPPr>
              <a:defRPr lang="zh-CN"/>
            </a:defPPr>
            <a:lvl1pPr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en-US" altLang="zh-CN" sz="2400" b="0" dirty="0" smtClean="0">
                <a:solidFill>
                  <a:schemeClr val="tx1"/>
                </a:solidFill>
                <a:latin typeface="宋体" pitchFamily="2" charset="-122"/>
              </a:rPr>
              <a:t>2</a:t>
            </a:r>
            <a:endParaRPr lang="en-US" altLang="zh-CN" sz="2400" b="0" dirty="0">
              <a:solidFill>
                <a:schemeClr val="tx1"/>
              </a:solidFill>
              <a:latin typeface="宋体" pitchFamily="2" charset="-122"/>
            </a:endParaRPr>
          </a:p>
        </p:txBody>
      </p:sp>
      <p:sp>
        <p:nvSpPr>
          <p:cNvPr id="19" name="Rectangle 73"/>
          <p:cNvSpPr>
            <a:spLocks noChangeArrowheads="1"/>
          </p:cNvSpPr>
          <p:nvPr/>
        </p:nvSpPr>
        <p:spPr bwMode="auto">
          <a:xfrm>
            <a:off x="4751387" y="4641915"/>
            <a:ext cx="354013" cy="295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0" bIns="0">
            <a:spAutoFit/>
          </a:bodyPr>
          <a:lstStyle>
            <a:defPPr>
              <a:defRPr lang="zh-CN"/>
            </a:defPPr>
            <a:lvl1pPr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en-US" altLang="zh-CN" sz="2400" b="0" dirty="0">
                <a:solidFill>
                  <a:schemeClr val="tx1"/>
                </a:solidFill>
                <a:latin typeface="宋体" pitchFamily="2" charset="-122"/>
              </a:rPr>
              <a:t>1</a:t>
            </a:r>
          </a:p>
        </p:txBody>
      </p:sp>
      <p:sp>
        <p:nvSpPr>
          <p:cNvPr id="20" name="Rectangle 73"/>
          <p:cNvSpPr>
            <a:spLocks noChangeArrowheads="1"/>
          </p:cNvSpPr>
          <p:nvPr/>
        </p:nvSpPr>
        <p:spPr bwMode="auto">
          <a:xfrm>
            <a:off x="2298923" y="4649349"/>
            <a:ext cx="354013" cy="295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0" bIns="0">
            <a:spAutoFit/>
          </a:bodyPr>
          <a:lstStyle>
            <a:defPPr>
              <a:defRPr lang="zh-CN"/>
            </a:defPPr>
            <a:lvl1pPr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en-US" altLang="zh-CN" sz="2400" b="0" dirty="0">
                <a:solidFill>
                  <a:schemeClr val="tx1"/>
                </a:solidFill>
                <a:latin typeface="宋体" pitchFamily="2" charset="-122"/>
              </a:rPr>
              <a:t>1</a:t>
            </a:r>
          </a:p>
        </p:txBody>
      </p:sp>
      <p:sp>
        <p:nvSpPr>
          <p:cNvPr id="21" name="Rectangle 73"/>
          <p:cNvSpPr>
            <a:spLocks noChangeArrowheads="1"/>
          </p:cNvSpPr>
          <p:nvPr/>
        </p:nvSpPr>
        <p:spPr bwMode="auto">
          <a:xfrm>
            <a:off x="1752600" y="3734949"/>
            <a:ext cx="354013" cy="295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0" bIns="0">
            <a:spAutoFit/>
          </a:bodyPr>
          <a:lstStyle>
            <a:defPPr>
              <a:defRPr lang="zh-CN"/>
            </a:defPPr>
            <a:lvl1pPr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en-US" altLang="zh-CN" sz="2400" b="0" dirty="0">
                <a:solidFill>
                  <a:schemeClr val="tx1"/>
                </a:solidFill>
                <a:latin typeface="宋体" pitchFamily="2" charset="-122"/>
              </a:rPr>
              <a:t>1</a:t>
            </a:r>
          </a:p>
        </p:txBody>
      </p:sp>
      <p:sp>
        <p:nvSpPr>
          <p:cNvPr id="22" name="Rectangle 73"/>
          <p:cNvSpPr>
            <a:spLocks noChangeArrowheads="1"/>
          </p:cNvSpPr>
          <p:nvPr/>
        </p:nvSpPr>
        <p:spPr bwMode="auto">
          <a:xfrm>
            <a:off x="254968" y="3734949"/>
            <a:ext cx="354013" cy="295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0" bIns="0">
            <a:spAutoFit/>
          </a:bodyPr>
          <a:lstStyle>
            <a:defPPr>
              <a:defRPr lang="zh-CN"/>
            </a:defPPr>
            <a:lvl1pPr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en-US" altLang="zh-CN" sz="2400" b="0" dirty="0">
                <a:solidFill>
                  <a:schemeClr val="tx1"/>
                </a:solidFill>
                <a:latin typeface="宋体" pitchFamily="2" charset="-122"/>
              </a:rPr>
              <a:t>1</a:t>
            </a:r>
          </a:p>
        </p:txBody>
      </p:sp>
      <p:cxnSp>
        <p:nvCxnSpPr>
          <p:cNvPr id="23" name="直接连接符 22"/>
          <p:cNvCxnSpPr>
            <a:stCxn id="8" idx="4"/>
            <a:endCxn id="7" idx="0"/>
          </p:cNvCxnSpPr>
          <p:nvPr/>
        </p:nvCxnSpPr>
        <p:spPr bwMode="auto">
          <a:xfrm>
            <a:off x="2910880" y="2395449"/>
            <a:ext cx="1447800" cy="546382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直接连接符 23"/>
          <p:cNvCxnSpPr>
            <a:stCxn id="8" idx="4"/>
            <a:endCxn id="5" idx="0"/>
          </p:cNvCxnSpPr>
          <p:nvPr/>
        </p:nvCxnSpPr>
        <p:spPr bwMode="auto">
          <a:xfrm flipH="1">
            <a:off x="1605608" y="2395449"/>
            <a:ext cx="1305272" cy="540258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直接连接符 24"/>
          <p:cNvCxnSpPr>
            <a:stCxn id="5" idx="4"/>
            <a:endCxn id="9" idx="0"/>
          </p:cNvCxnSpPr>
          <p:nvPr/>
        </p:nvCxnSpPr>
        <p:spPr bwMode="auto">
          <a:xfrm flipH="1">
            <a:off x="843608" y="3281941"/>
            <a:ext cx="762000" cy="415766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直接连接符 25"/>
          <p:cNvCxnSpPr>
            <a:stCxn id="5" idx="4"/>
            <a:endCxn id="10" idx="0"/>
          </p:cNvCxnSpPr>
          <p:nvPr/>
        </p:nvCxnSpPr>
        <p:spPr bwMode="auto">
          <a:xfrm>
            <a:off x="1605608" y="3281941"/>
            <a:ext cx="762000" cy="415766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直接连接符 26"/>
          <p:cNvCxnSpPr>
            <a:stCxn id="7" idx="4"/>
            <a:endCxn id="6" idx="0"/>
          </p:cNvCxnSpPr>
          <p:nvPr/>
        </p:nvCxnSpPr>
        <p:spPr bwMode="auto">
          <a:xfrm flipH="1">
            <a:off x="3516288" y="3288065"/>
            <a:ext cx="842392" cy="450532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直接连接符 27"/>
          <p:cNvCxnSpPr>
            <a:stCxn id="7" idx="4"/>
            <a:endCxn id="11" idx="0"/>
          </p:cNvCxnSpPr>
          <p:nvPr/>
        </p:nvCxnSpPr>
        <p:spPr bwMode="auto">
          <a:xfrm>
            <a:off x="4358680" y="3288065"/>
            <a:ext cx="949424" cy="440799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直接连接符 28"/>
          <p:cNvCxnSpPr>
            <a:stCxn id="6" idx="4"/>
            <a:endCxn id="12" idx="0"/>
          </p:cNvCxnSpPr>
          <p:nvPr/>
        </p:nvCxnSpPr>
        <p:spPr bwMode="auto">
          <a:xfrm flipH="1">
            <a:off x="2834680" y="4084831"/>
            <a:ext cx="681608" cy="521935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直接连接符 29"/>
          <p:cNvCxnSpPr>
            <a:stCxn id="6" idx="4"/>
            <a:endCxn id="13" idx="0"/>
          </p:cNvCxnSpPr>
          <p:nvPr/>
        </p:nvCxnSpPr>
        <p:spPr bwMode="auto">
          <a:xfrm>
            <a:off x="3516288" y="4084831"/>
            <a:ext cx="1046584" cy="521935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522287" y="304800"/>
            <a:ext cx="747871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</a:pPr>
            <a:r>
              <a:rPr lang="en-US" altLang="zh-CN" sz="2800" b="1" dirty="0" smtClean="0">
                <a:solidFill>
                  <a:srgbClr val="800080"/>
                </a:solidFill>
                <a:latin typeface="黑体" pitchFamily="49" charset="-122"/>
                <a:ea typeface="黑体" pitchFamily="49" charset="-122"/>
              </a:rPr>
              <a:t>10.3.4 </a:t>
            </a:r>
            <a:r>
              <a:rPr lang="zh-CN" altLang="en-US" sz="2800" b="1" dirty="0" smtClean="0">
                <a:solidFill>
                  <a:srgbClr val="800080"/>
                </a:solidFill>
                <a:latin typeface="黑体" pitchFamily="49" charset="-122"/>
                <a:ea typeface="黑体" pitchFamily="49" charset="-122"/>
              </a:rPr>
              <a:t>图着色寄存器分配</a:t>
            </a:r>
            <a:endParaRPr lang="zh-CN" altLang="en-US" sz="2800" b="1" dirty="0">
              <a:solidFill>
                <a:srgbClr val="80008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0367" name="Rectangle 16"/>
          <p:cNvSpPr>
            <a:spLocks noChangeArrowheads="1"/>
          </p:cNvSpPr>
          <p:nvPr/>
        </p:nvSpPr>
        <p:spPr bwMode="auto">
          <a:xfrm>
            <a:off x="533400" y="1219200"/>
            <a:ext cx="7734300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spcBef>
                <a:spcPct val="0"/>
              </a:spcBef>
              <a:buFont typeface="Symbol" pitchFamily="18" charset="2"/>
              <a:buChar char="-"/>
            </a:pPr>
            <a:r>
              <a:rPr lang="en-US" altLang="zh-CN" sz="20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  </a:t>
            </a:r>
            <a:r>
              <a:rPr lang="zh-CN" altLang="en-US" sz="20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两</a:t>
            </a:r>
            <a:r>
              <a:rPr lang="zh-CN" altLang="en-US" sz="2000" b="1" dirty="0" smtClean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遍的寄存器分配和指派算法</a:t>
            </a:r>
            <a:endParaRPr kumimoji="0" lang="zh-CN" altLang="en-US" sz="2000" b="1" dirty="0">
              <a:solidFill>
                <a:srgbClr val="800080"/>
              </a:solidFill>
              <a:latin typeface="宋体" pitchFamily="2" charset="-122"/>
              <a:ea typeface="宋体" pitchFamily="2" charset="-122"/>
            </a:endParaRPr>
          </a:p>
          <a:p>
            <a:pPr lvl="1" algn="l">
              <a:lnSpc>
                <a:spcPct val="150000"/>
              </a:lnSpc>
              <a:spcBef>
                <a:spcPct val="0"/>
              </a:spcBef>
              <a:buFontTx/>
              <a:buChar char="•"/>
            </a:pPr>
            <a:r>
              <a:rPr lang="zh-CN" altLang="en-US" sz="2000" b="1" dirty="0" smtClean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第一遍先假定可用的通用寄存器是无限数量的，完</a:t>
            </a:r>
          </a:p>
          <a:p>
            <a:pPr lvl="1" algn="l">
              <a:lnSpc>
                <a:spcPct val="150000"/>
              </a:lnSpc>
              <a:spcBef>
                <a:spcPct val="0"/>
              </a:spcBef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   成指令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选择和生成</a:t>
            </a:r>
            <a:endParaRPr kumimoji="0" lang="zh-CN" altLang="en-US" sz="2000" b="1" dirty="0">
              <a:latin typeface="宋体" pitchFamily="2" charset="-122"/>
              <a:ea typeface="宋体" pitchFamily="2" charset="-122"/>
            </a:endParaRPr>
          </a:p>
          <a:p>
            <a:pPr lvl="1" algn="l">
              <a:lnSpc>
                <a:spcPct val="150000"/>
              </a:lnSpc>
              <a:spcBef>
                <a:spcPct val="0"/>
              </a:spcBef>
            </a:pPr>
            <a:r>
              <a:rPr lang="zh-CN" altLang="en-US" sz="2000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例如：前面介绍的简单代码生成算法中的</a:t>
            </a:r>
            <a:r>
              <a:rPr lang="zh-CN" altLang="en-US" sz="20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000" b="1" dirty="0" err="1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getreg</a:t>
            </a:r>
            <a:endParaRPr lang="en-US" altLang="zh-CN" sz="2000" b="1" dirty="0">
              <a:solidFill>
                <a:srgbClr val="800080"/>
              </a:solidFill>
              <a:latin typeface="宋体" pitchFamily="2" charset="-122"/>
              <a:ea typeface="宋体" pitchFamily="2" charset="-122"/>
            </a:endParaRPr>
          </a:p>
          <a:p>
            <a:pPr lvl="1" algn="l">
              <a:lnSpc>
                <a:spcPct val="150000"/>
              </a:lnSpc>
              <a:spcBef>
                <a:spcPct val="0"/>
              </a:spcBef>
            </a:pPr>
            <a:r>
              <a:rPr lang="en-US" altLang="zh-CN" sz="20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函数返回一个伪寄存器（不管物理寄存器的个数）</a:t>
            </a:r>
          </a:p>
          <a:p>
            <a:pPr lvl="1" algn="l">
              <a:lnSpc>
                <a:spcPct val="150000"/>
              </a:lnSpc>
              <a:spcBef>
                <a:spcPct val="0"/>
              </a:spcBef>
              <a:buFontTx/>
              <a:buChar char="•"/>
            </a:pPr>
            <a:r>
              <a:rPr lang="zh-CN" altLang="en-US" sz="2000" b="1" dirty="0" smtClean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第二遍将物理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寄存器指派到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伪寄存器</a:t>
            </a:r>
          </a:p>
          <a:p>
            <a:pPr lvl="1" algn="l">
              <a:lnSpc>
                <a:spcPct val="150000"/>
              </a:lnSpc>
              <a:spcBef>
                <a:spcPct val="0"/>
              </a:spcBef>
            </a:pP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   物理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寄存器数量不足时，会将一些伪寄存器泄露到</a:t>
            </a:r>
          </a:p>
          <a:p>
            <a:pPr lvl="1" algn="l">
              <a:lnSpc>
                <a:spcPct val="150000"/>
              </a:lnSpc>
              <a:spcBef>
                <a:spcPct val="0"/>
              </a:spcBef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  （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</a:rPr>
              <a:t>spilled into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）内存，图着色算法的核心任务是使</a:t>
            </a:r>
          </a:p>
          <a:p>
            <a:pPr lvl="1" algn="l">
              <a:lnSpc>
                <a:spcPct val="150000"/>
              </a:lnSpc>
              <a:spcBef>
                <a:spcPct val="0"/>
              </a:spcBef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   得泄露的伪寄存器数目最少</a:t>
            </a:r>
          </a:p>
        </p:txBody>
      </p:sp>
      <p:sp>
        <p:nvSpPr>
          <p:cNvPr id="4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629400" y="6172200"/>
            <a:ext cx="2133600" cy="244475"/>
          </a:xfrm>
        </p:spPr>
        <p:txBody>
          <a:bodyPr/>
          <a:lstStyle/>
          <a:p>
            <a:fld id="{EB774D79-D6C1-4F7A-9771-2ED1C8DE996C}" type="slidenum">
              <a:rPr lang="en-US" altLang="zh-CN" sz="2000" smtClean="0"/>
              <a:pPr/>
              <a:t>68</a:t>
            </a:fld>
            <a:endParaRPr lang="en-US" altLang="zh-CN" sz="2000" dirty="0"/>
          </a:p>
        </p:txBody>
      </p:sp>
    </p:spTree>
    <p:extLst>
      <p:ext uri="{BB962C8B-B14F-4D97-AF65-F5344CB8AC3E}">
        <p14:creationId xmlns="" xmlns:p14="http://schemas.microsoft.com/office/powerpoint/2010/main" val="5574024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74D79-D6C1-4F7A-9771-2ED1C8DE996C}" type="slidenum">
              <a:rPr lang="en-US" altLang="zh-CN" smtClean="0"/>
              <a:pPr/>
              <a:t>69</a:t>
            </a:fld>
            <a:endParaRPr lang="en-US" altLang="zh-CN"/>
          </a:p>
        </p:txBody>
      </p:sp>
      <p:sp>
        <p:nvSpPr>
          <p:cNvPr id="3" name="Rectangle 16"/>
          <p:cNvSpPr>
            <a:spLocks noChangeArrowheads="1"/>
          </p:cNvSpPr>
          <p:nvPr/>
        </p:nvSpPr>
        <p:spPr bwMode="auto">
          <a:xfrm>
            <a:off x="305719" y="685800"/>
            <a:ext cx="8126413" cy="5170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spcBef>
                <a:spcPct val="0"/>
              </a:spcBef>
              <a:buFont typeface="Symbol" pitchFamily="18" charset="2"/>
              <a:buChar char="-"/>
            </a:pPr>
            <a:r>
              <a:rPr lang="en-US" altLang="zh-CN" sz="20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  </a:t>
            </a:r>
            <a:r>
              <a:rPr lang="zh-CN" altLang="en-US" sz="20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基于寄存器相干图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</a:rPr>
              <a:t>register-interference graph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）</a:t>
            </a:r>
          </a:p>
          <a:p>
            <a:pPr algn="l">
              <a:lnSpc>
                <a:spcPct val="15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zh-CN" altLang="en-US" sz="20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    的图着色寄存器分配算法</a:t>
            </a:r>
            <a:endParaRPr kumimoji="0" lang="zh-CN" altLang="en-US" sz="2000" b="1" dirty="0">
              <a:solidFill>
                <a:srgbClr val="800080"/>
              </a:solidFill>
              <a:latin typeface="宋体" pitchFamily="2" charset="-122"/>
              <a:ea typeface="宋体" pitchFamily="2" charset="-122"/>
            </a:endParaRPr>
          </a:p>
          <a:p>
            <a:pPr lvl="1" algn="l">
              <a:lnSpc>
                <a:spcPct val="150000"/>
              </a:lnSpc>
              <a:spcBef>
                <a:spcPct val="0"/>
              </a:spcBef>
              <a:buFontTx/>
              <a:buChar char="•"/>
            </a:pPr>
            <a:r>
              <a:rPr lang="zh-CN" altLang="en-US" sz="2000" b="1" dirty="0" smtClean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构造寄存器</a:t>
            </a:r>
            <a:r>
              <a:rPr lang="zh-CN" altLang="en-US" sz="20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相干图</a:t>
            </a:r>
            <a:endParaRPr kumimoji="0" lang="zh-CN" altLang="en-US" sz="2000" b="1" dirty="0">
              <a:solidFill>
                <a:srgbClr val="800080"/>
              </a:solidFill>
              <a:latin typeface="宋体" pitchFamily="2" charset="-122"/>
              <a:ea typeface="宋体" pitchFamily="2" charset="-122"/>
            </a:endParaRPr>
          </a:p>
          <a:p>
            <a:pPr lvl="1" algn="l">
              <a:lnSpc>
                <a:spcPct val="150000"/>
              </a:lnSpc>
              <a:spcBef>
                <a:spcPct val="0"/>
              </a:spcBef>
            </a:pPr>
            <a:r>
              <a:rPr lang="zh-CN" altLang="en-US" sz="2000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</a:t>
            </a:r>
            <a:r>
              <a:rPr lang="zh-CN" altLang="en-US" sz="20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结点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：每一个伪寄存器为一个结点</a:t>
            </a:r>
          </a:p>
          <a:p>
            <a:pPr lvl="1" algn="l">
              <a:lnSpc>
                <a:spcPct val="150000"/>
              </a:lnSpc>
              <a:spcBef>
                <a:spcPct val="0"/>
              </a:spcBef>
            </a:pP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    </a:t>
            </a:r>
            <a:r>
              <a:rPr lang="zh-CN" altLang="en-US" sz="2000" b="1" dirty="0" smtClean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边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：如果程序中存在某点，一个结点在该点被定义，</a:t>
            </a:r>
          </a:p>
          <a:p>
            <a:pPr lvl="1" algn="l">
              <a:lnSpc>
                <a:spcPct val="150000"/>
              </a:lnSpc>
              <a:spcBef>
                <a:spcPct val="0"/>
              </a:spcBef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        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而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另一个结点在该点是活跃的，则在这两个结</a:t>
            </a:r>
          </a:p>
          <a:p>
            <a:pPr lvl="1" algn="l">
              <a:lnSpc>
                <a:spcPct val="150000"/>
              </a:lnSpc>
              <a:spcBef>
                <a:spcPct val="0"/>
              </a:spcBef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         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点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间连一条边</a:t>
            </a:r>
          </a:p>
          <a:p>
            <a:pPr lvl="1" algn="l">
              <a:lnSpc>
                <a:spcPct val="150000"/>
              </a:lnSpc>
              <a:spcBef>
                <a:spcPct val="0"/>
              </a:spcBef>
              <a:buFontTx/>
              <a:buChar char="•"/>
            </a:pPr>
            <a:r>
              <a:rPr lang="zh-CN" altLang="en-US" sz="2000" b="1" dirty="0" smtClean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对相干图进行</a:t>
            </a:r>
            <a:r>
              <a:rPr lang="zh-CN" altLang="en-US" sz="20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着色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</a:rPr>
              <a:t>coloring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）</a:t>
            </a:r>
          </a:p>
          <a:p>
            <a:pPr lvl="1" algn="l">
              <a:lnSpc>
                <a:spcPct val="150000"/>
              </a:lnSpc>
              <a:spcBef>
                <a:spcPct val="0"/>
              </a:spcBef>
            </a:pP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   使用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</a:rPr>
              <a:t>k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（物理寄存器数量）种颜色对相干图进行着色，</a:t>
            </a:r>
          </a:p>
          <a:p>
            <a:pPr lvl="1" algn="l">
              <a:lnSpc>
                <a:spcPct val="150000"/>
              </a:lnSpc>
              <a:spcBef>
                <a:spcPct val="0"/>
              </a:spcBef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   使任何相邻的结点具有不同的颜色（即两个相干的</a:t>
            </a:r>
          </a:p>
          <a:p>
            <a:pPr lvl="1" algn="l">
              <a:lnSpc>
                <a:spcPct val="150000"/>
              </a:lnSpc>
              <a:spcBef>
                <a:spcPct val="0"/>
              </a:spcBef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   伪寄存器不会分配到同一个物理寄存器）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11_1优化内容演示图3（运算强度消除）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8" y="533400"/>
            <a:ext cx="8734425" cy="561816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/>
          <p:cNvSpPr/>
          <p:nvPr/>
        </p:nvSpPr>
        <p:spPr bwMode="auto">
          <a:xfrm>
            <a:off x="990600" y="3124200"/>
            <a:ext cx="1828800" cy="38100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5410200" y="2362200"/>
            <a:ext cx="1828800" cy="38100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5410200" y="4998720"/>
            <a:ext cx="2209800" cy="38100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6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629400" y="6477000"/>
            <a:ext cx="2133600" cy="244475"/>
          </a:xfrm>
        </p:spPr>
        <p:txBody>
          <a:bodyPr/>
          <a:lstStyle/>
          <a:p>
            <a:fld id="{EB774D79-D6C1-4F7A-9771-2ED1C8DE996C}" type="slidenum">
              <a:rPr lang="en-US" altLang="zh-CN" smtClean="0"/>
              <a:pPr/>
              <a:t>7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74D79-D6C1-4F7A-9771-2ED1C8DE996C}" type="slidenum">
              <a:rPr lang="en-US" altLang="zh-CN" smtClean="0"/>
              <a:pPr/>
              <a:t>70</a:t>
            </a:fld>
            <a:endParaRPr lang="en-US" altLang="zh-CN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666801"/>
            <a:ext cx="8001000" cy="3600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4267200"/>
            <a:ext cx="2460776" cy="1550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圆角矩形 5"/>
          <p:cNvSpPr/>
          <p:nvPr/>
        </p:nvSpPr>
        <p:spPr bwMode="auto">
          <a:xfrm>
            <a:off x="1066800" y="6019800"/>
            <a:ext cx="1828800" cy="381000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寄存器相干图</a:t>
            </a:r>
            <a:endParaRPr kumimoji="0" lang="zh-CN" alt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7" name="圆角矩形 6"/>
          <p:cNvSpPr/>
          <p:nvPr/>
        </p:nvSpPr>
        <p:spPr bwMode="auto">
          <a:xfrm>
            <a:off x="4191000" y="4495800"/>
            <a:ext cx="3276600" cy="381000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定值点之后活跃变量信息</a:t>
            </a:r>
            <a:endParaRPr kumimoji="0" lang="zh-CN" alt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74D79-D6C1-4F7A-9771-2ED1C8DE996C}" type="slidenum">
              <a:rPr lang="en-US" altLang="zh-CN" smtClean="0"/>
              <a:pPr/>
              <a:t>71</a:t>
            </a:fld>
            <a:endParaRPr lang="en-US" altLang="zh-CN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381000" y="696754"/>
            <a:ext cx="7886700" cy="5170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spcBef>
                <a:spcPct val="0"/>
              </a:spcBef>
              <a:buFont typeface="Symbol" pitchFamily="18" charset="2"/>
              <a:buChar char="-"/>
            </a:pPr>
            <a:r>
              <a:rPr lang="en-US" altLang="zh-CN" sz="20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  </a:t>
            </a:r>
            <a:r>
              <a:rPr lang="zh-CN" altLang="en-US" sz="20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一种启发式图着色算法</a:t>
            </a:r>
            <a:endParaRPr kumimoji="0" lang="zh-CN" altLang="en-US" sz="2000" b="1" dirty="0">
              <a:solidFill>
                <a:srgbClr val="800080"/>
              </a:solidFill>
              <a:latin typeface="宋体" pitchFamily="2" charset="-122"/>
              <a:ea typeface="宋体" pitchFamily="2" charset="-122"/>
            </a:endParaRPr>
          </a:p>
          <a:p>
            <a:pPr lvl="1" algn="l">
              <a:lnSpc>
                <a:spcPct val="150000"/>
              </a:lnSpc>
              <a:spcBef>
                <a:spcPct val="0"/>
              </a:spcBef>
            </a:pP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“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一个图是否能用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</a:rPr>
              <a:t>k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种颜色着色”是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</a:rPr>
              <a:t>NP-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完全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问题</a:t>
            </a:r>
            <a:endParaRPr lang="zh-CN" altLang="en-US" sz="2000" b="1" dirty="0">
              <a:latin typeface="宋体" pitchFamily="2" charset="-122"/>
              <a:ea typeface="宋体" pitchFamily="2" charset="-122"/>
            </a:endParaRPr>
          </a:p>
          <a:p>
            <a:pPr lvl="1" algn="l">
              <a:lnSpc>
                <a:spcPct val="150000"/>
              </a:lnSpc>
              <a:spcBef>
                <a:spcPct val="0"/>
              </a:spcBef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以下是一个简单的启发式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</a:rPr>
              <a:t>k-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着色算法：</a:t>
            </a:r>
          </a:p>
          <a:p>
            <a:pPr lvl="1" algn="l">
              <a:lnSpc>
                <a:spcPct val="150000"/>
              </a:lnSpc>
              <a:spcBef>
                <a:spcPct val="0"/>
              </a:spcBef>
            </a:pPr>
            <a:r>
              <a:rPr lang="zh-CN" altLang="en-US" sz="2000" b="1" dirty="0" smtClean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sz="2000" b="1" dirty="0" smtClean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1</a:t>
            </a:r>
            <a:r>
              <a:rPr lang="zh-CN" altLang="en-US" sz="2000" b="1" dirty="0" smtClean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）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假设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图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</a:rPr>
              <a:t>G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中某个结点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</a:rPr>
              <a:t>n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的度数小于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</a:rPr>
              <a:t>k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，从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</a:rPr>
              <a:t>G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中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删除</a:t>
            </a:r>
            <a:r>
              <a:rPr lang="en-US" altLang="zh-CN" sz="2000" b="1" i="1" dirty="0" smtClean="0">
                <a:latin typeface="宋体" pitchFamily="2" charset="-122"/>
                <a:ea typeface="宋体" pitchFamily="2" charset="-122"/>
              </a:rPr>
              <a:t>n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及其邻边得到图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</a:rPr>
              <a:t>G’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，对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</a:rPr>
              <a:t>G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的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</a:rPr>
              <a:t>k-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着色问题可转化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为先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对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</a:rPr>
              <a:t>G’ k-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着色，然后给结点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</a:rPr>
              <a:t>n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分配一个其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相邻结点在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</a:rPr>
              <a:t>G’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的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</a:rPr>
              <a:t>k-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着色中没有使用过的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颜色。</a:t>
            </a:r>
            <a:endParaRPr lang="zh-CN" altLang="en-US" sz="2000" b="1" dirty="0">
              <a:latin typeface="宋体" pitchFamily="2" charset="-122"/>
              <a:ea typeface="宋体" pitchFamily="2" charset="-122"/>
            </a:endParaRPr>
          </a:p>
          <a:p>
            <a:pPr lvl="1" algn="l">
              <a:lnSpc>
                <a:spcPct val="150000"/>
              </a:lnSpc>
              <a:spcBef>
                <a:spcPct val="0"/>
              </a:spcBef>
            </a:pP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 （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2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）重复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(1)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的过程，从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图中删除度数小于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</a:rPr>
              <a:t>k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的结点，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如果可以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到达一个空图，说明对原图可以成功实现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</a:rPr>
              <a:t>k-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着色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；否则，原图不能成功实现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</a:rPr>
              <a:t>k-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着色，可从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</a:rPr>
              <a:t>G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中选择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某个结点作为泄露候选，将其删除，算法可继续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914400" y="5105400"/>
            <a:ext cx="1828800" cy="91440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609600" y="990600"/>
            <a:ext cx="7772400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  <a:spcBef>
                <a:spcPct val="20000"/>
              </a:spcBef>
            </a:pP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    本章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研究代码优化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方面和代码生成的问题。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重点讨论的问题是与机器无关的优化，包括局部优化和循环优化。关键的技术是基本块划分、控制流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分析等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。</a:t>
            </a:r>
          </a:p>
          <a:p>
            <a:pPr algn="l">
              <a:lnSpc>
                <a:spcPct val="130000"/>
              </a:lnSpc>
              <a:spcBef>
                <a:spcPct val="20000"/>
              </a:spcBef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　　提出的基本概念是代码优化、多余运算、代码外提、运算强度、复写传播、无用赋值、基本块、入口语句、出口语句、控制流图、程序流图、入口结点、循环、必经结点、必经结点集、回边、可归约流图、到达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—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定值点、基本归纳量、归纳量和同族的归纳量。 </a:t>
            </a:r>
          </a:p>
          <a:p>
            <a:pPr algn="l">
              <a:lnSpc>
                <a:spcPct val="130000"/>
              </a:lnSpc>
              <a:spcBef>
                <a:spcPct val="20000"/>
              </a:spcBef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    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优化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内容通常归结为与机器无关的优化和机器有关的优化两大类。机器有关的优化包括有寄存器优化、多处理机优化和特殊指令优化等。</a:t>
            </a:r>
          </a:p>
          <a:p>
            <a:pPr algn="l">
              <a:lnSpc>
                <a:spcPct val="130000"/>
              </a:lnSpc>
              <a:spcBef>
                <a:spcPct val="20000"/>
              </a:spcBef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　　与机器无关的优化主要有删除多余运算、代码外提、运算强度削弱、变换控制条件、合并已知量与复写传播和删除无用赋值等。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67000" y="304800"/>
            <a:ext cx="2819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本 章 小 结</a:t>
            </a:r>
            <a:endParaRPr lang="zh-CN" altLang="en-US" sz="2800" b="1" dirty="0">
              <a:solidFill>
                <a:srgbClr val="0000FF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629400" y="6172200"/>
            <a:ext cx="2133600" cy="244475"/>
          </a:xfrm>
        </p:spPr>
        <p:txBody>
          <a:bodyPr/>
          <a:lstStyle/>
          <a:p>
            <a:fld id="{EB774D79-D6C1-4F7A-9771-2ED1C8DE996C}" type="slidenum">
              <a:rPr lang="en-US" altLang="zh-CN" sz="2000" smtClean="0"/>
              <a:pPr/>
              <a:t>72</a:t>
            </a:fld>
            <a:endParaRPr lang="en-US" altLang="zh-CN" sz="2000" dirty="0"/>
          </a:p>
        </p:txBody>
      </p:sp>
    </p:spTree>
    <p:extLst>
      <p:ext uri="{BB962C8B-B14F-4D97-AF65-F5344CB8AC3E}">
        <p14:creationId xmlns="" xmlns:p14="http://schemas.microsoft.com/office/powerpoint/2010/main" val="61210012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914400" y="5105400"/>
            <a:ext cx="1828800" cy="91440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457200" y="1069538"/>
            <a:ext cx="8001000" cy="129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  <a:spcBef>
                <a:spcPct val="20000"/>
              </a:spcBef>
            </a:pP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    介绍了代码生成的一些常用方法，主要包括指令的选择、寄存器的分配和指令调度。特别地，为了有效地利用好寄存器，介绍了几个寄存器分配管理的算法。</a:t>
            </a:r>
            <a:endParaRPr lang="zh-CN" altLang="en-US" sz="20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67000" y="304800"/>
            <a:ext cx="2819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本 章 小 结</a:t>
            </a:r>
            <a:endParaRPr lang="zh-CN" altLang="en-US" sz="2800" b="1" dirty="0">
              <a:solidFill>
                <a:srgbClr val="0000FF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629400" y="6172200"/>
            <a:ext cx="2133600" cy="244475"/>
          </a:xfrm>
        </p:spPr>
        <p:txBody>
          <a:bodyPr/>
          <a:lstStyle/>
          <a:p>
            <a:fld id="{EB774D79-D6C1-4F7A-9771-2ED1C8DE996C}" type="slidenum">
              <a:rPr lang="en-US" altLang="zh-CN" sz="2000" smtClean="0"/>
              <a:pPr/>
              <a:t>73</a:t>
            </a:fld>
            <a:endParaRPr lang="en-US" altLang="zh-CN" sz="2000" dirty="0"/>
          </a:p>
        </p:txBody>
      </p:sp>
      <p:sp>
        <p:nvSpPr>
          <p:cNvPr id="7" name="Text Box 59"/>
          <p:cNvSpPr txBox="1">
            <a:spLocks noChangeArrowheads="1"/>
          </p:cNvSpPr>
          <p:nvPr/>
        </p:nvSpPr>
        <p:spPr bwMode="auto">
          <a:xfrm>
            <a:off x="609600" y="2514600"/>
            <a:ext cx="4876800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20000"/>
              </a:spcBef>
            </a:pP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重点掌握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的内容：</a:t>
            </a:r>
          </a:p>
          <a:p>
            <a:pPr algn="l">
              <a:spcBef>
                <a:spcPct val="20000"/>
              </a:spcBef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       ① </a:t>
            </a:r>
            <a:r>
              <a:rPr lang="zh-CN" altLang="en-US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基本块的划分</a:t>
            </a:r>
          </a:p>
          <a:p>
            <a:pPr algn="l">
              <a:spcBef>
                <a:spcPct val="20000"/>
              </a:spcBef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       ②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DAG</a:t>
            </a:r>
            <a:r>
              <a:rPr lang="zh-CN" altLang="en-US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优化方法</a:t>
            </a:r>
          </a:p>
          <a:p>
            <a:pPr algn="l">
              <a:spcBef>
                <a:spcPct val="20000"/>
              </a:spcBef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       ③ </a:t>
            </a:r>
            <a:r>
              <a:rPr lang="zh-CN" altLang="en-US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程序流图构造</a:t>
            </a:r>
          </a:p>
          <a:p>
            <a:pPr algn="l">
              <a:spcBef>
                <a:spcPct val="20000"/>
              </a:spcBef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       ④ 必经结点集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D(n)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计算</a:t>
            </a:r>
          </a:p>
          <a:p>
            <a:pPr algn="l">
              <a:spcBef>
                <a:spcPct val="20000"/>
              </a:spcBef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       ⑤ 循环查找计算</a:t>
            </a:r>
          </a:p>
        </p:txBody>
      </p:sp>
    </p:spTree>
    <p:extLst>
      <p:ext uri="{BB962C8B-B14F-4D97-AF65-F5344CB8AC3E}">
        <p14:creationId xmlns="" xmlns:p14="http://schemas.microsoft.com/office/powerpoint/2010/main" val="61210012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11_1优化内容演示图4（变换循环控制条件）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8" y="674688"/>
            <a:ext cx="8661400" cy="54768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/>
          <p:cNvSpPr/>
          <p:nvPr/>
        </p:nvSpPr>
        <p:spPr bwMode="auto">
          <a:xfrm>
            <a:off x="990600" y="5303520"/>
            <a:ext cx="2667000" cy="38100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5334000" y="5257800"/>
            <a:ext cx="2971800" cy="38100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5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629400" y="6477000"/>
            <a:ext cx="2133600" cy="244475"/>
          </a:xfrm>
        </p:spPr>
        <p:txBody>
          <a:bodyPr/>
          <a:lstStyle/>
          <a:p>
            <a:fld id="{EB774D79-D6C1-4F7A-9771-2ED1C8DE996C}" type="slidenum">
              <a:rPr lang="en-US" altLang="zh-CN" smtClean="0"/>
              <a:pPr/>
              <a:t>8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11_1优化内容演示图5（合并已知量和复写传播1）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575" y="762000"/>
            <a:ext cx="8601075" cy="534511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629400" y="6477000"/>
            <a:ext cx="2133600" cy="244475"/>
          </a:xfrm>
        </p:spPr>
        <p:txBody>
          <a:bodyPr/>
          <a:lstStyle/>
          <a:p>
            <a:fld id="{EB774D79-D6C1-4F7A-9771-2ED1C8DE996C}" type="slidenum">
              <a:rPr lang="en-US" altLang="zh-CN" smtClean="0"/>
              <a:pPr/>
              <a:t>9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686e7c3563d8f306a532210606e7c963d60f3fd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华文隶书"/>
        <a:ea typeface="华文隶书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993366">
            <a:alpha val="96001"/>
          </a:srgb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微软雅黑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993366">
            <a:alpha val="96001"/>
          </a:srgb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微软雅黑" pitchFamily="34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默认设计模板">
  <a:themeElements>
    <a:clrScheme name="1_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默认设计模板">
      <a:majorFont>
        <a:latin typeface="华文隶书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993366">
            <a:alpha val="96001"/>
          </a:srgb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微软雅黑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993366">
            <a:alpha val="96001"/>
          </a:srgb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微软雅黑" pitchFamily="34" charset="-122"/>
          </a:defRPr>
        </a:defPPr>
      </a:lstStyle>
    </a:lnDef>
  </a:objectDefaults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64179</TotalTime>
  <Words>7745</Words>
  <Application>Microsoft Office PowerPoint</Application>
  <PresentationFormat>全屏显示(4:3)</PresentationFormat>
  <Paragraphs>1032</Paragraphs>
  <Slides>73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73</vt:i4>
      </vt:variant>
    </vt:vector>
  </HeadingPairs>
  <TitlesOfParts>
    <vt:vector size="75" baseType="lpstr">
      <vt:lpstr>默认设计模板</vt:lpstr>
      <vt:lpstr>1_默认设计模板</vt:lpstr>
      <vt:lpstr>第10章　代码优化和目标代码生成 Code Optimization &amp; Generation</vt:lpstr>
      <vt:lpstr>幻灯片 2</vt:lpstr>
      <vt:lpstr>10.1　优化技术介绍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10.1.1　基本块</vt:lpstr>
      <vt:lpstr>幻灯片 13</vt:lpstr>
      <vt:lpstr>幻灯片 14</vt:lpstr>
      <vt:lpstr>幻灯片 15</vt:lpstr>
      <vt:lpstr>幻灯片 16</vt:lpstr>
      <vt:lpstr>幻灯片 17</vt:lpstr>
      <vt:lpstr>10.1.3　循环</vt:lpstr>
      <vt:lpstr>幻灯片 19</vt:lpstr>
      <vt:lpstr>幻灯片 20</vt:lpstr>
      <vt:lpstr>幻灯片 21</vt:lpstr>
      <vt:lpstr>幻灯片 22</vt:lpstr>
      <vt:lpstr>幻灯片 23</vt:lpstr>
      <vt:lpstr>幻灯片 24</vt:lpstr>
      <vt:lpstr>10.2　优化技术</vt:lpstr>
      <vt:lpstr>幻灯片 26</vt:lpstr>
      <vt:lpstr>幻灯片 27</vt:lpstr>
      <vt:lpstr>10.2.2　局部优化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  <vt:lpstr>幻灯片 44</vt:lpstr>
      <vt:lpstr>幻灯片 45</vt:lpstr>
      <vt:lpstr>幻灯片 46</vt:lpstr>
      <vt:lpstr>10.2.3　循环优化</vt:lpstr>
      <vt:lpstr>幻灯片 48</vt:lpstr>
      <vt:lpstr>幻灯片 49</vt:lpstr>
      <vt:lpstr>幻灯片 50</vt:lpstr>
      <vt:lpstr>幻灯片 51</vt:lpstr>
      <vt:lpstr>幻灯片 52</vt:lpstr>
      <vt:lpstr>幻灯片 53</vt:lpstr>
      <vt:lpstr>幻灯片 54</vt:lpstr>
      <vt:lpstr>幻灯片 55</vt:lpstr>
      <vt:lpstr>幻灯片 56</vt:lpstr>
      <vt:lpstr>幻灯片 57</vt:lpstr>
      <vt:lpstr>幻灯片 58</vt:lpstr>
      <vt:lpstr>幻灯片 59</vt:lpstr>
      <vt:lpstr>幻灯片 60</vt:lpstr>
      <vt:lpstr>幻灯片 61</vt:lpstr>
      <vt:lpstr>幻灯片 62</vt:lpstr>
      <vt:lpstr>幻灯片 63</vt:lpstr>
      <vt:lpstr>幻灯片 64</vt:lpstr>
      <vt:lpstr>幻灯片 65</vt:lpstr>
      <vt:lpstr>幻灯片 66</vt:lpstr>
      <vt:lpstr>幻灯片 67</vt:lpstr>
      <vt:lpstr>幻灯片 68</vt:lpstr>
      <vt:lpstr>幻灯片 69</vt:lpstr>
      <vt:lpstr>幻灯片 70</vt:lpstr>
      <vt:lpstr>幻灯片 71</vt:lpstr>
      <vt:lpstr>幻灯片 72</vt:lpstr>
      <vt:lpstr>幻灯片 73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642</cp:revision>
  <cp:lastPrinted>1601-01-01T00:00:00Z</cp:lastPrinted>
  <dcterms:created xsi:type="dcterms:W3CDTF">1601-01-01T00:00:00Z</dcterms:created>
  <dcterms:modified xsi:type="dcterms:W3CDTF">2020-04-29T06:06:01Z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