
<file path=[Content_Types].xml><?xml version="1.0" encoding="utf-8"?>
<Types xmlns="http://schemas.openxmlformats.org/package/2006/content-types">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31"/>
  </p:notesMasterIdLst>
  <p:handoutMasterIdLst>
    <p:handoutMasterId r:id="rId32"/>
  </p:handoutMasterIdLst>
  <p:sldIdLst>
    <p:sldId id="256" r:id="rId3"/>
    <p:sldId id="631" r:id="rId4"/>
    <p:sldId id="632" r:id="rId5"/>
    <p:sldId id="633" r:id="rId6"/>
    <p:sldId id="634" r:id="rId7"/>
    <p:sldId id="635" r:id="rId8"/>
    <p:sldId id="636" r:id="rId9"/>
    <p:sldId id="637" r:id="rId10"/>
    <p:sldId id="638" r:id="rId11"/>
    <p:sldId id="639" r:id="rId12"/>
    <p:sldId id="640" r:id="rId13"/>
    <p:sldId id="641" r:id="rId14"/>
    <p:sldId id="642" r:id="rId15"/>
    <p:sldId id="643" r:id="rId16"/>
    <p:sldId id="644" r:id="rId17"/>
    <p:sldId id="645" r:id="rId18"/>
    <p:sldId id="646" r:id="rId19"/>
    <p:sldId id="647" r:id="rId20"/>
    <p:sldId id="648" r:id="rId21"/>
    <p:sldId id="649" r:id="rId22"/>
    <p:sldId id="650" r:id="rId23"/>
    <p:sldId id="651" r:id="rId24"/>
    <p:sldId id="652" r:id="rId25"/>
    <p:sldId id="653" r:id="rId26"/>
    <p:sldId id="654" r:id="rId27"/>
    <p:sldId id="655" r:id="rId28"/>
    <p:sldId id="656" r:id="rId29"/>
    <p:sldId id="657" r:id="rId30"/>
  </p:sldIdLst>
  <p:sldSz cx="9144000" cy="6858000" type="screen4x3"/>
  <p:notesSz cx="6858000" cy="9144000"/>
  <p:custDataLst>
    <p:tags r:id="rId33"/>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FFFF"/>
    <a:srgbClr val="D60093"/>
    <a:srgbClr val="FF3300"/>
    <a:srgbClr val="FF0000"/>
    <a:srgbClr val="FF6600"/>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autoAdjust="0"/>
  </p:normalViewPr>
  <p:slideViewPr>
    <p:cSldViewPr>
      <p:cViewPr varScale="1">
        <p:scale>
          <a:sx n="64" d="100"/>
          <a:sy n="64" d="100"/>
        </p:scale>
        <p:origin x="-157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xmlns=""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xmlns=""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ED58329-8EB1-433A-B39E-9F48063A42AA}" type="slidenum">
              <a:rPr lang="en-US" altLang="zh-CN" smtClean="0"/>
              <a:pPr/>
              <a:t>2</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8AFCF5A-E762-4A7E-B79E-D93934CC4DB4}" type="slidenum">
              <a:rPr lang="en-US" altLang="zh-CN" smtClean="0"/>
              <a:pPr/>
              <a:t>11</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119E195-4E88-41D3-A4F9-E833E7750D0A}" type="slidenum">
              <a:rPr lang="en-US" altLang="zh-CN" smtClean="0"/>
              <a:pPr/>
              <a:t>12</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79CDB8F-686E-4969-8894-5FF4357305F1}" type="slidenum">
              <a:rPr lang="en-US" altLang="zh-CN" smtClean="0"/>
              <a:pPr/>
              <a:t>13</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A4FAFEA-FD96-4429-A423-CD089A393EAF}" type="slidenum">
              <a:rPr lang="en-US" altLang="zh-CN" smtClean="0"/>
              <a:pPr/>
              <a:t>14</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77B5C256-97DF-4A54-9823-C76D819AAEA4}" type="slidenum">
              <a:rPr lang="en-US" altLang="zh-CN" smtClean="0"/>
              <a:pPr/>
              <a:t>15</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D11A06A-0A2C-4D95-BD32-D3056684C756}" type="slidenum">
              <a:rPr lang="en-US" altLang="zh-CN" smtClean="0"/>
              <a:pPr/>
              <a:t>16</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0E0F779-D706-40EB-AE2D-B8C54F220B34}" type="slidenum">
              <a:rPr lang="en-US" altLang="zh-CN" smtClean="0"/>
              <a:pPr/>
              <a:t>17</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693147A-6587-4A4F-A157-7F3A06ABB2AB}" type="slidenum">
              <a:rPr lang="en-US" altLang="zh-CN" smtClean="0"/>
              <a:pPr/>
              <a:t>18</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EBC498D3-43E5-42F3-8618-97B1B596F5AF}" type="slidenum">
              <a:rPr lang="en-US" altLang="zh-CN" smtClean="0"/>
              <a:pPr/>
              <a:t>19</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CAB072D-880B-4D50-BE07-3CB84FD59AED}" type="slidenum">
              <a:rPr lang="en-US" altLang="zh-CN" smtClean="0"/>
              <a:pPr/>
              <a:t>20</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3A9E608-442B-4DE5-A1B5-EE2CAF35F614}" type="slidenum">
              <a:rPr lang="en-US" altLang="zh-CN" smtClean="0"/>
              <a:pPr/>
              <a:t>3</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B88566F-240E-43E1-BF41-AF738AEF8132}" type="slidenum">
              <a:rPr lang="en-US" altLang="zh-CN" smtClean="0"/>
              <a:pPr/>
              <a:t>21</a:t>
            </a:fld>
            <a:endParaRPr lang="en-US" altLang="zh-CN"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E76DFE5-1F91-4EC1-9913-1A2C57AA1A30}" type="slidenum">
              <a:rPr lang="en-US" altLang="zh-CN" smtClean="0"/>
              <a:pPr/>
              <a:t>22</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1F33EAF-9D07-44FB-A8FE-964362E67F05}" type="slidenum">
              <a:rPr lang="en-US" altLang="zh-CN" smtClean="0"/>
              <a:pPr/>
              <a:t>27</a:t>
            </a:fld>
            <a:endParaRPr lang="en-US" altLang="zh-CN"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D779BBB9-C183-463F-AF70-4E6E4EF9BF13}" type="slidenum">
              <a:rPr lang="en-US" altLang="zh-CN" smtClean="0"/>
              <a:pPr/>
              <a:t>28</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03C1D2D-9F8C-4989-BE5C-1BA39496EEF9}" type="slidenum">
              <a:rPr lang="en-US" altLang="zh-CN" smtClean="0"/>
              <a:pPr/>
              <a:t>4</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493FF3-87D1-4DED-A27E-82AD86F78AFC}" type="slidenum">
              <a:rPr lang="en-US" altLang="zh-CN" smtClean="0"/>
              <a:pPr/>
              <a:t>5</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ABC4CB7-0CE8-4E23-A033-2B70E070B2B6}" type="slidenum">
              <a:rPr lang="en-US" altLang="zh-CN" smtClean="0"/>
              <a:pPr/>
              <a:t>6</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6A589E0-3425-4259-A3AB-2027A8415FFF}" type="slidenum">
              <a:rPr lang="en-US" altLang="zh-CN" smtClean="0"/>
              <a:pPr/>
              <a:t>7</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0DEDD9DD-3830-4029-B982-97DD85B2638E}" type="slidenum">
              <a:rPr lang="en-US" altLang="zh-CN" smtClean="0"/>
              <a:pPr/>
              <a:t>8</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349E561-5B1D-4A38-84D3-3FD0DBF8E7C5}" type="slidenum">
              <a:rPr lang="en-US" altLang="zh-CN" smtClean="0"/>
              <a:pPr/>
              <a:t>9</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6984A1E0-EE6B-4BD2-B6B3-CEC65CBD5E14}" type="slidenum">
              <a:rPr lang="en-US" altLang="zh-CN" smtClean="0"/>
              <a:pPr/>
              <a:t>10</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zh-CN" altLang="zh-CN"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xmlns=""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xmlns=""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p14="http://schemas.microsoft.com/office/powerpoint/2010/main" xmlns="" val="3340073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xmlns=""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xmlns=""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xmlns=""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xmlns=""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xmlns=""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p14="http://schemas.microsoft.com/office/powerpoint/2010/main" xmlns=""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xmlns=""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xmlns=""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xmlns=""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xmlns=""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xmlns=""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xmlns=""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xmlns=""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xmlns=""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xmlns=""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xmlns=""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xmlns=""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xmlns=""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xmlns=""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notesSlide" Target="../notesSlides/notesSlide12.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http://www2.gdin.edu.cn/jkx/webstudy/bianyiyuanli/img/chap06/symbol03.gif" TargetMode="External"/><Relationship Id="rId10" Type="http://schemas.openxmlformats.org/officeDocument/2006/relationships/oleObject" Target="../embeddings/oleObject3.bin"/><Relationship Id="rId4" Type="http://schemas.openxmlformats.org/officeDocument/2006/relationships/image" Target="../media/image4.png"/><Relationship Id="rId9"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http://www2.gdin.edu.cn/jkx/webstudy/bianyiyuanli/img/chap06/symbol02.gif"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notesSlide" Target="../notesSlides/notesSlide1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7.png"/><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notesSlide" Target="../notesSlides/notesSlide1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 Id="rId9" Type="http://schemas.openxmlformats.org/officeDocument/2006/relationships/hyperlink" Target="25.sw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notesSlide" Target="../notesSlides/notesSlide20.xml"/><Relationship Id="rId7" Type="http://schemas.openxmlformats.org/officeDocument/2006/relationships/image" Target="../media/image7.png"/><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http://www2.gdin.edu.cn/jkx/webstudy/bianyiyuanli/img/chap06/symbol03.gif" TargetMode="External"/><Relationship Id="rId4" Type="http://schemas.openxmlformats.org/officeDocument/2006/relationships/image" Target="../media/image4.png"/><Relationship Id="rId9"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1.xml"/><Relationship Id="rId7" Type="http://schemas.openxmlformats.org/officeDocument/2006/relationships/image" Target="http://www2.gdin.edu.cn/jkx/webstudy/bianyiyuanli/img/chap06/symbol03.gif" TargetMode="Externa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http://www2.gdin.edu.cn/jkx/webstudy/bianyiyuanli/img/chap06/symbol02.gif" TargetMode="External"/><Relationship Id="rId10" Type="http://schemas.openxmlformats.org/officeDocument/2006/relationships/hyperlink" Target="26.swf" TargetMode="External"/><Relationship Id="rId4" Type="http://schemas.openxmlformats.org/officeDocument/2006/relationships/image" Target="../media/image7.png"/><Relationship Id="rId9"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8" Type="http://schemas.openxmlformats.org/officeDocument/2006/relationships/image" Target="http://www2.gdin.edu.cn/jkx/webstudy/bianyiyuanli/img/chap06/symbol03.gif" TargetMode="External"/><Relationship Id="rId3" Type="http://schemas.openxmlformats.org/officeDocument/2006/relationships/notesSlide" Target="../notesSlides/notesSlide23.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7.png"/><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10.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4.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eg"/><Relationship Id="rId7" Type="http://schemas.openxmlformats.org/officeDocument/2006/relationships/image" Target="http://www2.gdin.edu.cn/jkx/webstudy/bianyiyuanli/img/chap06/symbol03.gif"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24.swf"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73152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5</a:t>
            </a:r>
            <a:r>
              <a:rPr lang="zh-CN" altLang="en-US" sz="4000" b="1" dirty="0" smtClean="0">
                <a:latin typeface="+mn-ea"/>
                <a:ea typeface="+mn-ea"/>
              </a:rPr>
              <a:t>章　自底向上优先分析 </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a:t>
            </a:r>
            <a:r>
              <a:rPr lang="zh-CN" altLang="en-US" sz="3200" b="1" kern="0" smtClean="0">
                <a:solidFill>
                  <a:srgbClr val="0000FF"/>
                </a:solidFill>
                <a:latin typeface="+mn-ea"/>
                <a:ea typeface="+mn-ea"/>
                <a:cs typeface="+mj-cs"/>
              </a:rPr>
              <a:t>教师</a:t>
            </a:r>
            <a:r>
              <a:rPr lang="zh-CN" altLang="en-US" sz="3200" b="1" kern="0" smtClean="0">
                <a:solidFill>
                  <a:srgbClr val="0000FF"/>
                </a:solidFill>
                <a:latin typeface="+mn-ea"/>
                <a:ea typeface="+mn-ea"/>
                <a:cs typeface="+mj-cs"/>
              </a:rPr>
              <a:t>：赵小松</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
        <p:nvSpPr>
          <p:cNvPr id="8" name="Text Box 17"/>
          <p:cNvSpPr txBox="1">
            <a:spLocks noChangeArrowheads="1"/>
          </p:cNvSpPr>
          <p:nvPr/>
        </p:nvSpPr>
        <p:spPr bwMode="auto">
          <a:xfrm>
            <a:off x="1467643" y="4075607"/>
            <a:ext cx="6513513" cy="5725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2020年4月1日星期三</a:t>
            </a:fld>
            <a:endParaRPr lang="en-US" altLang="zh-CN" sz="27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9"/>
          <p:cNvSpPr txBox="1">
            <a:spLocks noChangeArrowheads="1"/>
          </p:cNvSpPr>
          <p:nvPr/>
        </p:nvSpPr>
        <p:spPr bwMode="auto">
          <a:xfrm>
            <a:off x="381000" y="1066800"/>
            <a:ext cx="3810000" cy="457200"/>
          </a:xfrm>
          <a:prstGeom prst="rect">
            <a:avLst/>
          </a:prstGeom>
          <a:noFill/>
          <a:ln w="9525">
            <a:noFill/>
            <a:miter lim="800000"/>
            <a:headEnd/>
            <a:tailEnd/>
          </a:ln>
        </p:spPr>
        <p:txBody>
          <a:bodyPr>
            <a:spAutoFit/>
          </a:bodyPr>
          <a:lstStyle/>
          <a:p>
            <a:pPr>
              <a:spcBef>
                <a:spcPct val="50000"/>
              </a:spcBef>
            </a:pPr>
            <a:r>
              <a:rPr lang="en-US" altLang="zh-CN" sz="2400" b="1" dirty="0" smtClean="0">
                <a:solidFill>
                  <a:srgbClr val="CC0099"/>
                </a:solidFill>
                <a:latin typeface="黑体" pitchFamily="49" charset="-122"/>
                <a:ea typeface="黑体" pitchFamily="49" charset="-122"/>
              </a:rPr>
              <a:t>5.3.1</a:t>
            </a:r>
            <a:r>
              <a:rPr lang="zh-CN" altLang="en-US" sz="2400" b="1" dirty="0">
                <a:solidFill>
                  <a:srgbClr val="CC0099"/>
                </a:solidFill>
                <a:latin typeface="黑体" pitchFamily="49" charset="-122"/>
                <a:ea typeface="黑体" pitchFamily="49" charset="-122"/>
              </a:rPr>
              <a:t>　算符优先关系 </a:t>
            </a:r>
          </a:p>
        </p:txBody>
      </p:sp>
      <p:sp>
        <p:nvSpPr>
          <p:cNvPr id="20485" name="Text Box 52"/>
          <p:cNvSpPr txBox="1">
            <a:spLocks noChangeArrowheads="1"/>
          </p:cNvSpPr>
          <p:nvPr/>
        </p:nvSpPr>
        <p:spPr bwMode="auto">
          <a:xfrm>
            <a:off x="609600" y="1981200"/>
            <a:ext cx="7543800" cy="3016210"/>
          </a:xfrm>
          <a:prstGeom prst="rect">
            <a:avLst/>
          </a:prstGeom>
          <a:noFill/>
          <a:ln w="9525">
            <a:noFill/>
            <a:miter lim="800000"/>
            <a:headEnd/>
            <a:tailEnd/>
          </a:ln>
        </p:spPr>
        <p:txBody>
          <a:bodyPr>
            <a:spAutoFit/>
          </a:bodyPr>
          <a:lstStyle/>
          <a:p>
            <a:pPr indent="584200" algn="l">
              <a:lnSpc>
                <a:spcPct val="130000"/>
              </a:lnSpc>
              <a:spcBef>
                <a:spcPct val="40000"/>
              </a:spcBef>
            </a:pPr>
            <a:r>
              <a:rPr lang="zh-CN" altLang="en-US" sz="2000" b="1" dirty="0">
                <a:latin typeface="宋体" pitchFamily="2" charset="-122"/>
                <a:ea typeface="宋体" pitchFamily="2" charset="-122"/>
              </a:rPr>
              <a:t>与简单优先分析法不同，算符优先分析法仅仅利用相邻的两个终结符之间优先关系寻找归约子串。这个归约子串不是句柄，但它是一种特殊的直接短语，被称为“</a:t>
            </a:r>
            <a:r>
              <a:rPr lang="zh-CN" altLang="en-US" sz="2000" b="1" dirty="0">
                <a:solidFill>
                  <a:srgbClr val="CC6600"/>
                </a:solidFill>
                <a:latin typeface="宋体" pitchFamily="2" charset="-122"/>
                <a:ea typeface="宋体" pitchFamily="2" charset="-122"/>
              </a:rPr>
              <a:t>最左素短语</a:t>
            </a:r>
            <a:r>
              <a:rPr lang="zh-CN" altLang="en-US" sz="2000" b="1" dirty="0">
                <a:latin typeface="宋体" pitchFamily="2" charset="-122"/>
                <a:ea typeface="宋体" pitchFamily="2" charset="-122"/>
              </a:rPr>
              <a:t>”。</a:t>
            </a:r>
          </a:p>
          <a:p>
            <a:pPr indent="584200" algn="l">
              <a:lnSpc>
                <a:spcPct val="130000"/>
              </a:lnSpc>
              <a:spcBef>
                <a:spcPct val="40000"/>
              </a:spcBef>
            </a:pPr>
            <a:r>
              <a:rPr lang="zh-CN" altLang="en-US" sz="2000" b="1" dirty="0">
                <a:latin typeface="宋体" pitchFamily="2" charset="-122"/>
                <a:ea typeface="宋体" pitchFamily="2" charset="-122"/>
              </a:rPr>
              <a:t>这种分析法源于对表达式处理。表达式是计算机语言中最重要的、最核心的组成部分，其语法特点是表达式运算符和运算对象组成。表达式组成是否符合语法，通常是以运算符的计算优先顺序和运算符需要运算对象个数进行判别的。  </a:t>
            </a:r>
          </a:p>
        </p:txBody>
      </p:sp>
      <p:sp>
        <p:nvSpPr>
          <p:cNvPr id="20486" name="Rectangle 53"/>
          <p:cNvSpPr>
            <a:spLocks noGrp="1" noChangeArrowheads="1"/>
          </p:cNvSpPr>
          <p:nvPr>
            <p:ph type="title"/>
          </p:nvPr>
        </p:nvSpPr>
        <p:spPr>
          <a:xfrm>
            <a:off x="723900" y="304800"/>
            <a:ext cx="4724400" cy="609600"/>
          </a:xfrm>
        </p:spPr>
        <p:txBody>
          <a:bodyPr/>
          <a:lstStyle/>
          <a:p>
            <a:pPr eaLnBrk="1" hangingPunct="1"/>
            <a:r>
              <a:rPr lang="en-US" altLang="zh-CN" sz="2800" b="1" dirty="0" smtClean="0">
                <a:latin typeface="黑体" pitchFamily="49" charset="-122"/>
                <a:ea typeface="黑体" pitchFamily="49" charset="-122"/>
              </a:rPr>
              <a:t>5</a:t>
            </a:r>
            <a:r>
              <a:rPr lang="en-US" altLang="zh-CN" sz="2800" b="1" dirty="0" smtClean="0">
                <a:solidFill>
                  <a:srgbClr val="0000FF"/>
                </a:solidFill>
                <a:latin typeface="黑体" pitchFamily="49" charset="-122"/>
                <a:ea typeface="黑体" pitchFamily="49" charset="-122"/>
              </a:rPr>
              <a:t>.3  </a:t>
            </a:r>
            <a:r>
              <a:rPr lang="zh-CN" altLang="en-US" sz="2800" b="1" dirty="0" smtClean="0">
                <a:solidFill>
                  <a:srgbClr val="0000FF"/>
                </a:solidFill>
                <a:latin typeface="黑体" pitchFamily="49" charset="-122"/>
                <a:ea typeface="黑体" pitchFamily="49" charset="-122"/>
              </a:rPr>
              <a:t>算符优先分析法</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10</a:t>
            </a:fld>
            <a:endParaRPr lang="en-US" altLang="zh-CN"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188"/>
          <p:cNvSpPr txBox="1">
            <a:spLocks noChangeArrowheads="1"/>
          </p:cNvSpPr>
          <p:nvPr/>
        </p:nvSpPr>
        <p:spPr bwMode="auto">
          <a:xfrm>
            <a:off x="742950" y="1066800"/>
            <a:ext cx="7486650" cy="1282700"/>
          </a:xfrm>
          <a:prstGeom prst="rect">
            <a:avLst/>
          </a:prstGeom>
          <a:noFill/>
          <a:ln w="9525">
            <a:noFill/>
            <a:miter lim="800000"/>
            <a:headEnd/>
            <a:tailEnd/>
          </a:ln>
        </p:spPr>
        <p:txBody>
          <a:bodyPr>
            <a:spAutoFit/>
          </a:bodyPr>
          <a:lstStyle/>
          <a:p>
            <a:pPr indent="617538" algn="l">
              <a:lnSpc>
                <a:spcPct val="130000"/>
              </a:lnSpc>
              <a:spcBef>
                <a:spcPct val="50000"/>
              </a:spcBef>
              <a:tabLst>
                <a:tab pos="573088" algn="l"/>
              </a:tabLst>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5.3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中没有形如</a:t>
            </a:r>
            <a:r>
              <a:rPr lang="en-US" altLang="zh-CN" sz="2000" b="1" dirty="0">
                <a:latin typeface="宋体" pitchFamily="2" charset="-122"/>
                <a:ea typeface="宋体" pitchFamily="2" charset="-122"/>
              </a:rPr>
              <a:t>A→···BC···</a:t>
            </a:r>
            <a:r>
              <a:rPr lang="zh-CN" altLang="en-US" sz="2000" b="1" dirty="0">
                <a:latin typeface="宋体" pitchFamily="2" charset="-122"/>
                <a:ea typeface="宋体" pitchFamily="2" charset="-122"/>
              </a:rPr>
              <a:t>的规则，其中</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，则称文法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zh-CN" altLang="en-US" sz="2000" b="1" dirty="0">
                <a:solidFill>
                  <a:srgbClr val="CC6600"/>
                </a:solidFill>
                <a:latin typeface="宋体" pitchFamily="2" charset="-122"/>
                <a:ea typeface="宋体" pitchFamily="2" charset="-122"/>
              </a:rPr>
              <a:t>算符文法</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Operater</a:t>
            </a:r>
            <a:r>
              <a:rPr lang="en-US" altLang="zh-CN" sz="2000" b="1" dirty="0">
                <a:latin typeface="宋体" pitchFamily="2" charset="-122"/>
                <a:ea typeface="宋体" pitchFamily="2" charset="-122"/>
              </a:rPr>
              <a:t> Grammar</a:t>
            </a:r>
            <a:r>
              <a:rPr lang="zh-CN" altLang="en-US" sz="2000" b="1" dirty="0">
                <a:latin typeface="宋体" pitchFamily="2" charset="-122"/>
                <a:ea typeface="宋体" pitchFamily="2" charset="-122"/>
              </a:rPr>
              <a:t>），简称</a:t>
            </a:r>
            <a:r>
              <a:rPr lang="en-US" altLang="zh-CN" sz="2000" b="1" dirty="0">
                <a:solidFill>
                  <a:srgbClr val="CC6600"/>
                </a:solidFill>
                <a:latin typeface="宋体" pitchFamily="2" charset="-122"/>
                <a:ea typeface="宋体" pitchFamily="2" charset="-122"/>
              </a:rPr>
              <a:t>OG</a:t>
            </a:r>
            <a:r>
              <a:rPr lang="zh-CN" altLang="en-US" sz="2000" b="1" dirty="0">
                <a:solidFill>
                  <a:srgbClr val="CC6600"/>
                </a:solidFill>
                <a:latin typeface="宋体" pitchFamily="2" charset="-122"/>
                <a:ea typeface="宋体" pitchFamily="2" charset="-122"/>
              </a:rPr>
              <a:t>文法</a:t>
            </a:r>
            <a:r>
              <a:rPr lang="zh-CN" altLang="en-US" sz="2000" b="1" dirty="0">
                <a:latin typeface="宋体" pitchFamily="2" charset="-122"/>
                <a:ea typeface="宋体" pitchFamily="2" charset="-122"/>
              </a:rPr>
              <a:t>。 </a:t>
            </a:r>
          </a:p>
        </p:txBody>
      </p:sp>
      <p:sp>
        <p:nvSpPr>
          <p:cNvPr id="21508" name="Text Box 189"/>
          <p:cNvSpPr txBox="1">
            <a:spLocks noChangeArrowheads="1"/>
          </p:cNvSpPr>
          <p:nvPr/>
        </p:nvSpPr>
        <p:spPr bwMode="auto">
          <a:xfrm>
            <a:off x="914400" y="3933825"/>
            <a:ext cx="7239000" cy="1435100"/>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a:latin typeface="宋体" pitchFamily="2" charset="-122"/>
                <a:ea typeface="宋体" pitchFamily="2" charset="-122"/>
              </a:rPr>
              <a:t>性质</a:t>
            </a:r>
            <a:r>
              <a:rPr lang="en-US" altLang="zh-CN" sz="2000" b="1">
                <a:latin typeface="宋体" pitchFamily="2" charset="-122"/>
                <a:ea typeface="宋体" pitchFamily="2" charset="-122"/>
              </a:rPr>
              <a:t>1   </a:t>
            </a:r>
            <a:r>
              <a:rPr lang="zh-CN" altLang="en-US" sz="2000" b="1">
                <a:latin typeface="宋体" pitchFamily="2" charset="-122"/>
                <a:ea typeface="宋体" pitchFamily="2" charset="-122"/>
              </a:rPr>
              <a:t>在</a:t>
            </a:r>
            <a:r>
              <a:rPr lang="en-US" altLang="zh-CN" sz="2000" b="1">
                <a:latin typeface="宋体" pitchFamily="2" charset="-122"/>
                <a:ea typeface="宋体" pitchFamily="2" charset="-122"/>
              </a:rPr>
              <a:t>OG</a:t>
            </a:r>
            <a:r>
              <a:rPr lang="zh-CN" altLang="en-US" sz="2000" b="1">
                <a:latin typeface="宋体" pitchFamily="2" charset="-122"/>
                <a:ea typeface="宋体" pitchFamily="2" charset="-122"/>
              </a:rPr>
              <a:t>文法中任何句型都不包含两个相邻的非终结符。</a:t>
            </a:r>
          </a:p>
          <a:p>
            <a:pPr marL="920750" indent="-920750" algn="l">
              <a:lnSpc>
                <a:spcPct val="130000"/>
              </a:lnSpc>
              <a:spcBef>
                <a:spcPct val="50000"/>
              </a:spcBef>
            </a:pPr>
            <a:r>
              <a:rPr lang="zh-CN" altLang="en-US" sz="2000" b="1">
                <a:latin typeface="宋体" pitchFamily="2" charset="-122"/>
                <a:ea typeface="宋体" pitchFamily="2" charset="-122"/>
              </a:rPr>
              <a:t>性质</a:t>
            </a:r>
            <a:r>
              <a:rPr lang="en-US" altLang="zh-CN" sz="2000" b="1">
                <a:latin typeface="宋体" pitchFamily="2" charset="-122"/>
                <a:ea typeface="宋体" pitchFamily="2" charset="-122"/>
              </a:rPr>
              <a:t>2   </a:t>
            </a:r>
            <a:r>
              <a:rPr lang="zh-CN" altLang="en-US" sz="2000" b="1">
                <a:latin typeface="宋体" pitchFamily="2" charset="-122"/>
                <a:ea typeface="宋体" pitchFamily="2" charset="-122"/>
              </a:rPr>
              <a:t>如果</a:t>
            </a:r>
            <a:r>
              <a:rPr lang="en-US" altLang="zh-CN" sz="2000" b="1">
                <a:latin typeface="宋体" pitchFamily="2" charset="-122"/>
                <a:ea typeface="宋体" pitchFamily="2" charset="-122"/>
              </a:rPr>
              <a:t>Ab</a:t>
            </a:r>
            <a:r>
              <a:rPr lang="zh-CN" altLang="en-US" sz="2000" b="1">
                <a:latin typeface="宋体" pitchFamily="2" charset="-122"/>
                <a:ea typeface="宋体" pitchFamily="2" charset="-122"/>
              </a:rPr>
              <a:t>或</a:t>
            </a:r>
            <a:r>
              <a:rPr lang="en-US" altLang="zh-CN" sz="2000" b="1">
                <a:latin typeface="宋体" pitchFamily="2" charset="-122"/>
                <a:ea typeface="宋体" pitchFamily="2" charset="-122"/>
              </a:rPr>
              <a:t>bA</a:t>
            </a:r>
            <a:r>
              <a:rPr lang="zh-CN" altLang="en-US" sz="2000" b="1">
                <a:latin typeface="宋体" pitchFamily="2" charset="-122"/>
                <a:ea typeface="宋体" pitchFamily="2" charset="-122"/>
              </a:rPr>
              <a:t>出现在</a:t>
            </a:r>
            <a:r>
              <a:rPr lang="en-US" altLang="zh-CN" sz="2000" b="1">
                <a:latin typeface="宋体" pitchFamily="2" charset="-122"/>
                <a:ea typeface="宋体" pitchFamily="2" charset="-122"/>
              </a:rPr>
              <a:t>OG</a:t>
            </a:r>
            <a:r>
              <a:rPr lang="zh-CN" altLang="en-US" sz="2000" b="1">
                <a:latin typeface="宋体" pitchFamily="2" charset="-122"/>
                <a:ea typeface="宋体" pitchFamily="2" charset="-122"/>
              </a:rPr>
              <a:t>文法的句型</a:t>
            </a:r>
            <a:r>
              <a:rPr lang="en-US" altLang="zh-CN" sz="2000" b="1">
                <a:latin typeface="宋体" pitchFamily="2" charset="-122"/>
                <a:ea typeface="宋体" pitchFamily="2" charset="-122"/>
              </a:rPr>
              <a:t>γ</a:t>
            </a:r>
            <a:r>
              <a:rPr lang="zh-CN" altLang="en-US" sz="2000" b="1">
                <a:latin typeface="宋体" pitchFamily="2" charset="-122"/>
                <a:ea typeface="宋体" pitchFamily="2" charset="-122"/>
              </a:rPr>
              <a:t>中，其中</a:t>
            </a:r>
            <a:r>
              <a:rPr lang="en-US" altLang="zh-CN" sz="2000" b="1">
                <a:latin typeface="宋体" pitchFamily="2" charset="-122"/>
                <a:ea typeface="宋体" pitchFamily="2" charset="-122"/>
              </a:rPr>
              <a:t>A∈V</a:t>
            </a:r>
            <a:r>
              <a:rPr lang="en-US" altLang="zh-CN" sz="2000" b="1" baseline="-30000">
                <a:latin typeface="宋体" pitchFamily="2" charset="-122"/>
                <a:ea typeface="宋体" pitchFamily="2" charset="-122"/>
              </a:rPr>
              <a:t>N</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b∈V</a:t>
            </a:r>
            <a:r>
              <a:rPr lang="en-US" altLang="zh-CN" sz="2000" b="1" baseline="-30000">
                <a:latin typeface="宋体" pitchFamily="2" charset="-122"/>
                <a:ea typeface="宋体" pitchFamily="2" charset="-122"/>
              </a:rPr>
              <a:t>T</a:t>
            </a:r>
            <a:r>
              <a:rPr lang="zh-CN" altLang="en-US" sz="2000" b="1">
                <a:latin typeface="宋体" pitchFamily="2" charset="-122"/>
                <a:ea typeface="宋体" pitchFamily="2" charset="-122"/>
              </a:rPr>
              <a:t>，则句型</a:t>
            </a:r>
            <a:r>
              <a:rPr lang="en-US" altLang="zh-CN" sz="2000" b="1">
                <a:latin typeface="宋体" pitchFamily="2" charset="-122"/>
                <a:ea typeface="宋体" pitchFamily="2" charset="-122"/>
              </a:rPr>
              <a:t>γ</a:t>
            </a:r>
            <a:r>
              <a:rPr lang="zh-CN" altLang="en-US" sz="2000" b="1">
                <a:latin typeface="宋体" pitchFamily="2" charset="-122"/>
                <a:ea typeface="宋体" pitchFamily="2" charset="-122"/>
              </a:rPr>
              <a:t>中任何包含</a:t>
            </a:r>
            <a:r>
              <a:rPr lang="en-US" altLang="zh-CN" sz="2000" b="1">
                <a:latin typeface="宋体" pitchFamily="2" charset="-122"/>
                <a:ea typeface="宋体" pitchFamily="2" charset="-122"/>
              </a:rPr>
              <a:t>b</a:t>
            </a:r>
            <a:r>
              <a:rPr lang="zh-CN" altLang="en-US" sz="2000" b="1">
                <a:latin typeface="宋体" pitchFamily="2" charset="-122"/>
                <a:ea typeface="宋体" pitchFamily="2" charset="-122"/>
              </a:rPr>
              <a:t>的短语必含有</a:t>
            </a:r>
            <a:r>
              <a:rPr lang="en-US" altLang="zh-CN" sz="2000" b="1">
                <a:latin typeface="宋体" pitchFamily="2" charset="-122"/>
                <a:ea typeface="宋体" pitchFamily="2" charset="-122"/>
              </a:rPr>
              <a:t>A</a:t>
            </a:r>
            <a:r>
              <a:rPr lang="zh-CN" altLang="en-US" sz="2000" b="1">
                <a:latin typeface="宋体" pitchFamily="2" charset="-122"/>
                <a:ea typeface="宋体" pitchFamily="2" charset="-122"/>
              </a:rPr>
              <a:t>。</a:t>
            </a:r>
          </a:p>
        </p:txBody>
      </p:sp>
      <p:sp>
        <p:nvSpPr>
          <p:cNvPr id="21509" name="Text Box 190"/>
          <p:cNvSpPr txBox="1">
            <a:spLocks noChangeArrowheads="1"/>
          </p:cNvSpPr>
          <p:nvPr/>
        </p:nvSpPr>
        <p:spPr bwMode="auto">
          <a:xfrm>
            <a:off x="762000" y="2514600"/>
            <a:ext cx="7543800" cy="1200329"/>
          </a:xfrm>
          <a:prstGeom prst="rect">
            <a:avLst/>
          </a:prstGeom>
          <a:noFill/>
          <a:ln w="9525">
            <a:noFill/>
            <a:miter lim="800000"/>
            <a:headEnd/>
            <a:tailEnd/>
          </a:ln>
        </p:spPr>
        <p:txBody>
          <a:bodyPr wrap="square">
            <a:spAutoFit/>
          </a:bodyPr>
          <a:lstStyle/>
          <a:p>
            <a:pPr indent="487363" algn="l">
              <a:lnSpc>
                <a:spcPct val="120000"/>
              </a:lnSpc>
              <a:spcBef>
                <a:spcPct val="50000"/>
              </a:spcBef>
            </a:pPr>
            <a:r>
              <a:rPr lang="en-US" altLang="zh-CN" sz="2000" b="1" dirty="0">
                <a:solidFill>
                  <a:srgbClr val="A50021"/>
                </a:solidFill>
                <a:latin typeface="宋体" pitchFamily="2" charset="-122"/>
                <a:ea typeface="宋体" pitchFamily="2" charset="-122"/>
              </a:rPr>
              <a:t>OG</a:t>
            </a:r>
            <a:r>
              <a:rPr lang="zh-CN" altLang="en-US" sz="2000" b="1" dirty="0">
                <a:solidFill>
                  <a:srgbClr val="A50021"/>
                </a:solidFill>
                <a:latin typeface="宋体" pitchFamily="2" charset="-122"/>
                <a:ea typeface="宋体" pitchFamily="2" charset="-122"/>
              </a:rPr>
              <a:t>文法其实质是对规则进行了限制，也就是规则右部不得出现两个非终结符直接相邻。它是对表达式进行形式化和推广，即：终结符均视为算符，非终结符视为运算结果。 </a:t>
            </a:r>
          </a:p>
        </p:txBody>
      </p:sp>
      <p:sp>
        <p:nvSpPr>
          <p:cNvPr id="21510" name="Rectangle 191"/>
          <p:cNvSpPr>
            <a:spLocks noGrp="1" noChangeArrowheads="1"/>
          </p:cNvSpPr>
          <p:nvPr>
            <p:ph type="title"/>
          </p:nvPr>
        </p:nvSpPr>
        <p:spPr>
          <a:xfrm>
            <a:off x="533400" y="304800"/>
            <a:ext cx="4267200" cy="533400"/>
          </a:xfrm>
        </p:spPr>
        <p:txBody>
          <a:bodyPr/>
          <a:lstStyle/>
          <a:p>
            <a:pPr eaLnBrk="1" hangingPunct="1"/>
            <a:r>
              <a:rPr lang="en-US" altLang="zh-CN" sz="2800" b="1" dirty="0" smtClean="0">
                <a:solidFill>
                  <a:srgbClr val="CC0099"/>
                </a:solidFill>
                <a:latin typeface="黑体" pitchFamily="49" charset="-122"/>
                <a:ea typeface="黑体" pitchFamily="49" charset="-122"/>
              </a:rPr>
              <a:t>5.3.2</a:t>
            </a:r>
            <a:r>
              <a:rPr lang="zh-CN" altLang="en-US" sz="2800" b="1" dirty="0" smtClean="0">
                <a:solidFill>
                  <a:srgbClr val="CC0099"/>
                </a:solidFill>
                <a:latin typeface="黑体" pitchFamily="49" charset="-122"/>
                <a:ea typeface="黑体" pitchFamily="49" charset="-122"/>
              </a:rPr>
              <a:t>　算符优先文法</a:t>
            </a: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11</a:t>
            </a:fld>
            <a:endParaRPr lang="en-US" altLang="zh-CN"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189"/>
          <p:cNvSpPr txBox="1">
            <a:spLocks noChangeArrowheads="1"/>
          </p:cNvSpPr>
          <p:nvPr/>
        </p:nvSpPr>
        <p:spPr bwMode="auto">
          <a:xfrm>
            <a:off x="857250" y="922337"/>
            <a:ext cx="7239000" cy="435697"/>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a:latin typeface="+mn-ea"/>
                <a:ea typeface="+mn-ea"/>
              </a:rPr>
              <a:t>性质</a:t>
            </a:r>
            <a:r>
              <a:rPr lang="en-US" altLang="zh-CN" sz="2000" b="1">
                <a:latin typeface="+mn-ea"/>
                <a:ea typeface="+mn-ea"/>
              </a:rPr>
              <a:t>1   </a:t>
            </a:r>
            <a:r>
              <a:rPr lang="zh-CN" altLang="en-US" sz="2000" b="1">
                <a:latin typeface="+mn-ea"/>
                <a:ea typeface="+mn-ea"/>
              </a:rPr>
              <a:t>在</a:t>
            </a:r>
            <a:r>
              <a:rPr lang="en-US" altLang="zh-CN" sz="2000" b="1">
                <a:latin typeface="+mn-ea"/>
                <a:ea typeface="+mn-ea"/>
              </a:rPr>
              <a:t>OG</a:t>
            </a:r>
            <a:r>
              <a:rPr lang="zh-CN" altLang="en-US" sz="2000" b="1">
                <a:latin typeface="+mn-ea"/>
                <a:ea typeface="+mn-ea"/>
              </a:rPr>
              <a:t>文法中任何句型都不包含两个相邻的非终结符。</a:t>
            </a:r>
          </a:p>
        </p:txBody>
      </p:sp>
      <p:sp>
        <p:nvSpPr>
          <p:cNvPr id="22532" name="Text Box 189"/>
          <p:cNvSpPr txBox="1">
            <a:spLocks noChangeArrowheads="1"/>
          </p:cNvSpPr>
          <p:nvPr/>
        </p:nvSpPr>
        <p:spPr bwMode="auto">
          <a:xfrm>
            <a:off x="838200" y="3502025"/>
            <a:ext cx="7239000" cy="849312"/>
          </a:xfrm>
          <a:prstGeom prst="rect">
            <a:avLst/>
          </a:prstGeom>
          <a:noFill/>
          <a:ln w="9525">
            <a:noFill/>
            <a:miter lim="800000"/>
            <a:headEnd/>
            <a:tailEnd/>
          </a:ln>
        </p:spPr>
        <p:txBody>
          <a:bodyPr>
            <a:spAutoFit/>
          </a:bodyPr>
          <a:lstStyle/>
          <a:p>
            <a:pPr marL="920750" indent="-920750" algn="l">
              <a:lnSpc>
                <a:spcPct val="130000"/>
              </a:lnSpc>
              <a:spcBef>
                <a:spcPct val="50000"/>
              </a:spcBef>
            </a:pPr>
            <a:r>
              <a:rPr lang="zh-CN" altLang="en-US" sz="2000" b="1" dirty="0">
                <a:latin typeface="+mn-ea"/>
                <a:ea typeface="+mn-ea"/>
              </a:rPr>
              <a:t>性质</a:t>
            </a:r>
            <a:r>
              <a:rPr lang="en-US" altLang="zh-CN" sz="2000" b="1" dirty="0">
                <a:latin typeface="+mn-ea"/>
                <a:ea typeface="+mn-ea"/>
              </a:rPr>
              <a:t>2   </a:t>
            </a:r>
            <a:r>
              <a:rPr lang="zh-CN" altLang="en-US" sz="2000" b="1" dirty="0">
                <a:latin typeface="+mn-ea"/>
                <a:ea typeface="+mn-ea"/>
              </a:rPr>
              <a:t>如果</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bA</a:t>
            </a:r>
            <a:r>
              <a:rPr lang="zh-CN" altLang="en-US" sz="2000" b="1" dirty="0">
                <a:latin typeface="+mn-ea"/>
                <a:ea typeface="+mn-ea"/>
              </a:rPr>
              <a:t>出现在</a:t>
            </a:r>
            <a:r>
              <a:rPr lang="en-US" altLang="zh-CN" sz="2000" b="1" dirty="0">
                <a:latin typeface="+mn-ea"/>
                <a:ea typeface="+mn-ea"/>
              </a:rPr>
              <a:t>OG</a:t>
            </a:r>
            <a:r>
              <a:rPr lang="zh-CN" altLang="en-US" sz="2000" b="1" dirty="0">
                <a:latin typeface="+mn-ea"/>
                <a:ea typeface="+mn-ea"/>
              </a:rPr>
              <a:t>文法的句型</a:t>
            </a:r>
            <a:r>
              <a:rPr lang="en-US" altLang="zh-CN" sz="2000" b="1" dirty="0">
                <a:latin typeface="+mn-ea"/>
                <a:ea typeface="+mn-ea"/>
              </a:rPr>
              <a:t>γ</a:t>
            </a:r>
            <a:r>
              <a:rPr lang="zh-CN" altLang="en-US" sz="2000" b="1" dirty="0">
                <a:latin typeface="+mn-ea"/>
                <a:ea typeface="+mn-ea"/>
              </a:rPr>
              <a:t>中，其中</a:t>
            </a:r>
            <a:r>
              <a:rPr lang="en-US" altLang="zh-CN" sz="2000" b="1" dirty="0">
                <a:latin typeface="+mn-ea"/>
                <a:ea typeface="+mn-ea"/>
              </a:rPr>
              <a:t>A∈V</a:t>
            </a:r>
            <a:r>
              <a:rPr lang="en-US" altLang="zh-CN" sz="2000" b="1" baseline="-30000" dirty="0">
                <a:latin typeface="+mn-ea"/>
                <a:ea typeface="+mn-ea"/>
              </a:rPr>
              <a:t>N</a:t>
            </a:r>
            <a:r>
              <a:rPr lang="zh-CN" altLang="en-US" sz="2000" b="1" dirty="0">
                <a:latin typeface="+mn-ea"/>
                <a:ea typeface="+mn-ea"/>
              </a:rPr>
              <a:t>，</a:t>
            </a:r>
            <a:r>
              <a:rPr lang="en-US" altLang="zh-CN" sz="2000" b="1" dirty="0" err="1">
                <a:latin typeface="+mn-ea"/>
                <a:ea typeface="+mn-ea"/>
              </a:rPr>
              <a:t>b∈V</a:t>
            </a:r>
            <a:r>
              <a:rPr lang="en-US" altLang="zh-CN" sz="2000" b="1" baseline="-30000" dirty="0" err="1">
                <a:latin typeface="+mn-ea"/>
                <a:ea typeface="+mn-ea"/>
              </a:rPr>
              <a:t>T</a:t>
            </a:r>
            <a:r>
              <a:rPr lang="zh-CN" altLang="en-US" sz="2000" b="1" dirty="0">
                <a:latin typeface="+mn-ea"/>
                <a:ea typeface="+mn-ea"/>
              </a:rPr>
              <a:t>，则句型</a:t>
            </a:r>
            <a:r>
              <a:rPr lang="en-US" altLang="zh-CN" sz="2000" b="1" dirty="0">
                <a:latin typeface="+mn-ea"/>
                <a:ea typeface="+mn-ea"/>
              </a:rPr>
              <a:t>γ</a:t>
            </a:r>
            <a:r>
              <a:rPr lang="zh-CN" altLang="en-US" sz="2000" b="1" dirty="0">
                <a:latin typeface="+mn-ea"/>
                <a:ea typeface="+mn-ea"/>
              </a:rPr>
              <a:t>中任何包含</a:t>
            </a:r>
            <a:r>
              <a:rPr lang="en-US" altLang="zh-CN" sz="2000" b="1" dirty="0">
                <a:latin typeface="+mn-ea"/>
                <a:ea typeface="+mn-ea"/>
              </a:rPr>
              <a:t>b</a:t>
            </a:r>
            <a:r>
              <a:rPr lang="zh-CN" altLang="en-US" sz="2000" b="1" dirty="0">
                <a:latin typeface="+mn-ea"/>
                <a:ea typeface="+mn-ea"/>
              </a:rPr>
              <a:t>的短语必含有</a:t>
            </a:r>
            <a:r>
              <a:rPr lang="en-US" altLang="zh-CN" sz="2000" b="1" dirty="0">
                <a:latin typeface="+mn-ea"/>
                <a:ea typeface="+mn-ea"/>
              </a:rPr>
              <a:t>A</a:t>
            </a:r>
            <a:r>
              <a:rPr lang="zh-CN" altLang="en-US" sz="2000" b="1" dirty="0">
                <a:latin typeface="+mn-ea"/>
                <a:ea typeface="+mn-ea"/>
              </a:rPr>
              <a:t>。</a:t>
            </a:r>
          </a:p>
        </p:txBody>
      </p:sp>
      <p:sp>
        <p:nvSpPr>
          <p:cNvPr id="9" name="TextBox 8"/>
          <p:cNvSpPr txBox="1"/>
          <p:nvPr/>
        </p:nvSpPr>
        <p:spPr>
          <a:xfrm>
            <a:off x="1000125" y="1350962"/>
            <a:ext cx="7429500" cy="2246313"/>
          </a:xfrm>
          <a:prstGeom prst="rect">
            <a:avLst/>
          </a:prstGeom>
          <a:noFill/>
        </p:spPr>
        <p:txBody>
          <a:bodyPr>
            <a:spAutoFit/>
          </a:bodyPr>
          <a:lstStyle/>
          <a:p>
            <a:pPr algn="l">
              <a:defRPr/>
            </a:pPr>
            <a:r>
              <a:rPr lang="zh-CN" altLang="en-US" sz="2000" b="1" dirty="0">
                <a:latin typeface="+mn-ea"/>
                <a:ea typeface="+mn-ea"/>
              </a:rPr>
              <a:t>证明：按推导长度进行</a:t>
            </a:r>
            <a:r>
              <a:rPr lang="en-US" altLang="zh-CN" sz="2000" b="1" dirty="0">
                <a:latin typeface="+mn-ea"/>
                <a:ea typeface="+mn-ea"/>
              </a:rPr>
              <a:t>n</a:t>
            </a:r>
            <a:r>
              <a:rPr lang="zh-CN" altLang="en-US" sz="2000" b="1" dirty="0">
                <a:latin typeface="+mn-ea"/>
                <a:ea typeface="+mn-ea"/>
              </a:rPr>
              <a:t>归纳证明：</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当</a:t>
            </a:r>
            <a:r>
              <a:rPr lang="en-US" altLang="zh-CN" sz="2000" b="1" dirty="0">
                <a:latin typeface="+mn-ea"/>
                <a:ea typeface="+mn-ea"/>
              </a:rPr>
              <a:t>n=1</a:t>
            </a:r>
            <a:r>
              <a:rPr lang="zh-CN" altLang="en-US" sz="2000" b="1" dirty="0">
                <a:latin typeface="+mn-ea"/>
                <a:ea typeface="+mn-ea"/>
              </a:rPr>
              <a:t>时，由</a:t>
            </a:r>
            <a:r>
              <a:rPr lang="en-US" altLang="zh-CN" sz="2000" b="1" dirty="0">
                <a:latin typeface="+mn-ea"/>
                <a:ea typeface="+mn-ea"/>
              </a:rPr>
              <a:t>OG</a:t>
            </a:r>
            <a:r>
              <a:rPr lang="zh-CN" altLang="en-US" sz="2000" b="1" dirty="0">
                <a:latin typeface="+mn-ea"/>
                <a:ea typeface="+mn-ea"/>
              </a:rPr>
              <a:t>文法的定义，显然成立。</a:t>
            </a:r>
            <a:endParaRPr lang="en-US" altLang="zh-CN" sz="2000" b="1" dirty="0">
              <a:latin typeface="+mn-ea"/>
              <a:ea typeface="+mn-ea"/>
            </a:endParaRPr>
          </a:p>
          <a:p>
            <a:pPr algn="l">
              <a:defRPr/>
            </a:pPr>
            <a:r>
              <a:rPr lang="en-US" altLang="zh-CN" sz="2000" b="1" dirty="0">
                <a:latin typeface="+mn-ea"/>
                <a:ea typeface="+mn-ea"/>
              </a:rPr>
              <a:t>      </a:t>
            </a:r>
            <a:r>
              <a:rPr lang="zh-CN" altLang="en-US" sz="2000" b="1" dirty="0">
                <a:latin typeface="+mn-ea"/>
                <a:ea typeface="+mn-ea"/>
              </a:rPr>
              <a:t>假定</a:t>
            </a:r>
            <a:r>
              <a:rPr lang="en-US" altLang="zh-CN" sz="2000" b="1" dirty="0">
                <a:latin typeface="+mn-ea"/>
                <a:ea typeface="+mn-ea"/>
              </a:rPr>
              <a:t>n=k</a:t>
            </a:r>
            <a:r>
              <a:rPr lang="zh-CN" altLang="en-US" sz="2000" b="1" dirty="0">
                <a:latin typeface="+mn-ea"/>
                <a:ea typeface="+mn-ea"/>
              </a:rPr>
              <a:t>时，命题成立，即</a:t>
            </a:r>
            <a:endParaRPr lang="en-US" altLang="zh-CN" sz="2000" b="1" dirty="0">
              <a:latin typeface="+mn-ea"/>
              <a:ea typeface="+mn-ea"/>
            </a:endParaRPr>
          </a:p>
          <a:p>
            <a:pPr algn="l">
              <a:defRPr/>
            </a:pPr>
            <a:r>
              <a:rPr lang="en-US" altLang="zh-CN" sz="2000" b="1" dirty="0">
                <a:latin typeface="+mn-ea"/>
                <a:ea typeface="+mn-ea"/>
              </a:rPr>
              <a:t>    S=&gt;</a:t>
            </a:r>
            <a:r>
              <a:rPr lang="el-GR" altLang="zh-CN" sz="2000" b="1" dirty="0">
                <a:latin typeface="+mn-ea"/>
                <a:ea typeface="+mn-ea"/>
              </a:rPr>
              <a:t>ω</a:t>
            </a:r>
            <a:r>
              <a:rPr lang="en-US" altLang="zh-CN" sz="2000" b="1" baseline="-25000" dirty="0">
                <a:latin typeface="+mn-ea"/>
                <a:ea typeface="+mn-ea"/>
              </a:rPr>
              <a:t>1</a:t>
            </a:r>
            <a:r>
              <a:rPr lang="en-US" altLang="zh-CN" sz="2000" b="1" dirty="0">
                <a:latin typeface="+mn-ea"/>
                <a:ea typeface="+mn-ea"/>
              </a:rPr>
              <a:t>=&gt;</a:t>
            </a:r>
            <a:r>
              <a:rPr lang="el-GR" altLang="zh-CN" sz="2000" b="1" dirty="0">
                <a:latin typeface="+mn-ea"/>
                <a:ea typeface="+mn-ea"/>
              </a:rPr>
              <a:t>ω</a:t>
            </a:r>
            <a:r>
              <a:rPr lang="en-US" altLang="zh-CN" sz="2000" b="1" baseline="-25000" dirty="0">
                <a:latin typeface="+mn-ea"/>
                <a:ea typeface="+mn-ea"/>
              </a:rPr>
              <a:t>2</a:t>
            </a:r>
            <a:r>
              <a:rPr lang="en-US" altLang="zh-CN" sz="2000" b="1" dirty="0">
                <a:latin typeface="+mn-ea"/>
                <a:ea typeface="+mn-ea"/>
              </a:rPr>
              <a:t>=&gt;…=&gt;</a:t>
            </a:r>
            <a:r>
              <a:rPr lang="el-GR" altLang="zh-CN" sz="2000" b="1" dirty="0">
                <a:latin typeface="+mn-ea"/>
                <a:ea typeface="+mn-ea"/>
              </a:rPr>
              <a:t> ω</a:t>
            </a:r>
            <a:r>
              <a:rPr lang="en-US" altLang="zh-CN" sz="2000" b="1" baseline="-25000" dirty="0">
                <a:latin typeface="+mn-ea"/>
                <a:ea typeface="+mn-ea"/>
              </a:rPr>
              <a:t>k</a:t>
            </a:r>
            <a:r>
              <a:rPr lang="en-US" altLang="zh-CN" sz="2000" b="1" dirty="0">
                <a:latin typeface="+mn-ea"/>
                <a:ea typeface="+mn-ea"/>
              </a:rPr>
              <a:t>=</a:t>
            </a:r>
            <a:r>
              <a:rPr lang="el-GR" altLang="zh-CN" sz="2000" b="1" dirty="0">
                <a:latin typeface="+mn-ea"/>
                <a:ea typeface="+mn-ea"/>
              </a:rPr>
              <a:t>α</a:t>
            </a:r>
            <a:r>
              <a:rPr lang="en-US" altLang="zh-CN" sz="2000" b="1" dirty="0">
                <a:latin typeface="+mn-ea"/>
                <a:ea typeface="+mn-ea"/>
              </a:rPr>
              <a:t>A</a:t>
            </a:r>
            <a:r>
              <a:rPr lang="el-GR" altLang="zh-CN" sz="2000" b="1" dirty="0">
                <a:latin typeface="+mn-ea"/>
                <a:ea typeface="+mn-ea"/>
              </a:rPr>
              <a:t>δ</a:t>
            </a:r>
            <a:endParaRPr lang="en-US" altLang="zh-CN" sz="2000" b="1" dirty="0">
              <a:latin typeface="+mn-ea"/>
              <a:ea typeface="+mn-ea"/>
            </a:endParaRPr>
          </a:p>
          <a:p>
            <a:pPr algn="l">
              <a:defRPr/>
            </a:pPr>
            <a:r>
              <a:rPr lang="en-US" altLang="zh-CN" sz="2000" b="1" dirty="0">
                <a:latin typeface="+mn-ea"/>
                <a:ea typeface="+mn-ea"/>
              </a:rPr>
              <a:t>    </a:t>
            </a:r>
            <a:r>
              <a:rPr lang="zh-CN" altLang="en-US" sz="2000" b="1" dirty="0" smtClean="0">
                <a:latin typeface="+mn-ea"/>
                <a:ea typeface="+mn-ea"/>
              </a:rPr>
              <a:t>这里</a:t>
            </a:r>
            <a:r>
              <a:rPr lang="el-GR" altLang="zh-CN" sz="2000" b="1" dirty="0">
                <a:latin typeface="+mn-ea"/>
                <a:ea typeface="+mn-ea"/>
              </a:rPr>
              <a:t>α</a:t>
            </a:r>
            <a:r>
              <a:rPr lang="zh-CN" altLang="en-US" sz="2000" b="1" dirty="0">
                <a:latin typeface="+mn-ea"/>
                <a:ea typeface="+mn-ea"/>
              </a:rPr>
              <a:t>的尾符号与</a:t>
            </a:r>
            <a:r>
              <a:rPr lang="el-GR" altLang="zh-CN" sz="2000" b="1" dirty="0">
                <a:latin typeface="+mn-ea"/>
                <a:ea typeface="+mn-ea"/>
              </a:rPr>
              <a:t>δ</a:t>
            </a:r>
            <a:r>
              <a:rPr lang="zh-CN" altLang="en-US" sz="2000" b="1" dirty="0">
                <a:latin typeface="+mn-ea"/>
                <a:ea typeface="+mn-ea"/>
              </a:rPr>
              <a:t>的首符号都不会是非终结符，这样第</a:t>
            </a:r>
            <a:r>
              <a:rPr lang="en-US" altLang="zh-CN" sz="2000" b="1" dirty="0">
                <a:latin typeface="+mn-ea"/>
                <a:ea typeface="+mn-ea"/>
              </a:rPr>
              <a:t>k+1</a:t>
            </a:r>
            <a:r>
              <a:rPr lang="zh-CN" altLang="en-US" sz="2000" b="1" dirty="0">
                <a:latin typeface="+mn-ea"/>
                <a:ea typeface="+mn-ea"/>
              </a:rPr>
              <a:t>部推导后也不会出现相邻的两个非终结符。</a:t>
            </a:r>
            <a:endParaRPr lang="en-US" altLang="zh-CN" sz="2000" b="1" dirty="0">
              <a:latin typeface="+mn-ea"/>
              <a:ea typeface="+mn-ea"/>
            </a:endParaRPr>
          </a:p>
          <a:p>
            <a:pPr algn="l">
              <a:defRPr/>
            </a:pPr>
            <a:endParaRPr lang="zh-CN" altLang="en-US" sz="2000" b="1" dirty="0">
              <a:latin typeface="+mn-ea"/>
              <a:ea typeface="+mn-ea"/>
            </a:endParaRPr>
          </a:p>
        </p:txBody>
      </p:sp>
      <p:sp>
        <p:nvSpPr>
          <p:cNvPr id="11" name="TextBox 10"/>
          <p:cNvSpPr txBox="1"/>
          <p:nvPr/>
        </p:nvSpPr>
        <p:spPr>
          <a:xfrm>
            <a:off x="966787" y="4583112"/>
            <a:ext cx="7643813" cy="1169988"/>
          </a:xfrm>
          <a:prstGeom prst="rect">
            <a:avLst/>
          </a:prstGeom>
          <a:noFill/>
        </p:spPr>
        <p:txBody>
          <a:bodyPr>
            <a:spAutoFit/>
          </a:bodyPr>
          <a:lstStyle/>
          <a:p>
            <a:pPr algn="l">
              <a:spcAft>
                <a:spcPts val="1200"/>
              </a:spcAft>
              <a:defRPr/>
            </a:pPr>
            <a:r>
              <a:rPr lang="zh-CN" altLang="en-US" sz="2000" b="1" dirty="0">
                <a:latin typeface="+mn-ea"/>
                <a:ea typeface="+mn-ea"/>
              </a:rPr>
              <a:t>证明：</a:t>
            </a:r>
            <a:r>
              <a:rPr lang="en-US" altLang="zh-CN" sz="2000" b="1" dirty="0">
                <a:latin typeface="+mn-ea"/>
                <a:ea typeface="+mn-ea"/>
              </a:rPr>
              <a:t>S =&gt;</a:t>
            </a:r>
            <a:r>
              <a:rPr lang="el-GR" altLang="zh-CN" sz="2000" b="1" dirty="0">
                <a:latin typeface="+mn-ea"/>
                <a:ea typeface="+mn-ea"/>
              </a:rPr>
              <a:t>γ</a:t>
            </a:r>
            <a:r>
              <a:rPr lang="en-US" altLang="zh-CN" sz="2000" b="1" dirty="0">
                <a:latin typeface="+mn-ea"/>
                <a:ea typeface="+mn-ea"/>
              </a:rPr>
              <a:t>=</a:t>
            </a:r>
            <a:r>
              <a:rPr lang="el-GR" altLang="zh-CN" sz="2000" b="1" dirty="0">
                <a:latin typeface="+mn-ea"/>
                <a:ea typeface="+mn-ea"/>
              </a:rPr>
              <a:t> </a:t>
            </a:r>
            <a:r>
              <a:rPr lang="en-US" altLang="zh-CN" sz="2000" b="1" dirty="0">
                <a:latin typeface="+mn-ea"/>
                <a:ea typeface="+mn-ea"/>
              </a:rPr>
              <a:t>…</a:t>
            </a:r>
            <a:r>
              <a:rPr lang="el-GR" altLang="zh-CN" sz="2000" b="1" dirty="0">
                <a:latin typeface="+mn-ea"/>
                <a:ea typeface="+mn-ea"/>
              </a:rPr>
              <a:t>α</a:t>
            </a:r>
            <a:r>
              <a:rPr lang="en-US" altLang="zh-CN" sz="2000" b="1" dirty="0" err="1">
                <a:latin typeface="+mn-ea"/>
                <a:ea typeface="+mn-ea"/>
              </a:rPr>
              <a:t>bA</a:t>
            </a:r>
            <a:r>
              <a:rPr lang="el-GR" altLang="zh-CN" sz="2000" b="1" dirty="0">
                <a:latin typeface="+mn-ea"/>
                <a:ea typeface="+mn-ea"/>
              </a:rPr>
              <a:t>β</a:t>
            </a:r>
            <a:r>
              <a:rPr lang="en-US" altLang="zh-CN" sz="2000" b="1" dirty="0">
                <a:latin typeface="+mn-ea"/>
                <a:ea typeface="+mn-ea"/>
              </a:rPr>
              <a:t>…</a:t>
            </a:r>
          </a:p>
          <a:p>
            <a:pPr algn="l">
              <a:defRPr/>
            </a:pPr>
            <a:r>
              <a:rPr lang="en-US" altLang="zh-CN" sz="2000" b="1" dirty="0">
                <a:latin typeface="+mn-ea"/>
                <a:ea typeface="+mn-ea"/>
              </a:rPr>
              <a:t>  </a:t>
            </a:r>
            <a:r>
              <a:rPr lang="zh-CN" altLang="en-US" sz="2000" b="1" dirty="0">
                <a:latin typeface="+mn-ea"/>
                <a:ea typeface="+mn-ea"/>
              </a:rPr>
              <a:t>若</a:t>
            </a:r>
            <a:r>
              <a:rPr lang="en-US" altLang="zh-CN" sz="2000" b="1" dirty="0">
                <a:latin typeface="+mn-ea"/>
                <a:ea typeface="+mn-ea"/>
              </a:rPr>
              <a:t>b</a:t>
            </a:r>
            <a:r>
              <a:rPr lang="zh-CN" altLang="en-US" sz="2000" b="1" dirty="0">
                <a:latin typeface="+mn-ea"/>
                <a:ea typeface="+mn-ea"/>
              </a:rPr>
              <a:t>和</a:t>
            </a:r>
            <a:r>
              <a:rPr lang="en-US" altLang="zh-CN" sz="2000" b="1" dirty="0">
                <a:latin typeface="+mn-ea"/>
                <a:ea typeface="+mn-ea"/>
              </a:rPr>
              <a:t>A</a:t>
            </a:r>
            <a:r>
              <a:rPr lang="zh-CN" altLang="en-US" sz="2000" b="1" dirty="0">
                <a:latin typeface="+mn-ea"/>
                <a:ea typeface="+mn-ea"/>
              </a:rPr>
              <a:t>不同时归约，则一旦使用</a:t>
            </a:r>
            <a:r>
              <a:rPr lang="en-US" altLang="zh-CN" sz="2000" b="1" dirty="0">
                <a:latin typeface="+mn-ea"/>
                <a:ea typeface="+mn-ea"/>
              </a:rPr>
              <a:t>b</a:t>
            </a:r>
            <a:r>
              <a:rPr lang="zh-CN" altLang="en-US" sz="2000" b="1" dirty="0">
                <a:latin typeface="+mn-ea"/>
                <a:ea typeface="+mn-ea"/>
              </a:rPr>
              <a:t>进行归约，即存在</a:t>
            </a:r>
            <a:r>
              <a:rPr lang="en-US" altLang="zh-CN" sz="2000" b="1" dirty="0">
                <a:latin typeface="+mn-ea"/>
                <a:ea typeface="+mn-ea"/>
              </a:rPr>
              <a:t>B=&gt;</a:t>
            </a:r>
            <a:r>
              <a:rPr lang="el-GR" altLang="zh-CN" sz="2000" b="1" dirty="0">
                <a:latin typeface="+mn-ea"/>
                <a:ea typeface="+mn-ea"/>
              </a:rPr>
              <a:t> α</a:t>
            </a:r>
            <a:r>
              <a:rPr lang="en-US" altLang="zh-CN" sz="2000" b="1" dirty="0">
                <a:latin typeface="+mn-ea"/>
                <a:ea typeface="+mn-ea"/>
              </a:rPr>
              <a:t>b</a:t>
            </a:r>
            <a:r>
              <a:rPr lang="zh-CN" altLang="en-US" sz="2000" b="1" dirty="0">
                <a:latin typeface="+mn-ea"/>
                <a:ea typeface="+mn-ea"/>
              </a:rPr>
              <a:t>，</a:t>
            </a:r>
            <a:endParaRPr lang="en-US" altLang="zh-CN" sz="2000" b="1" dirty="0">
              <a:latin typeface="+mn-ea"/>
              <a:ea typeface="+mn-ea"/>
            </a:endParaRPr>
          </a:p>
          <a:p>
            <a:pPr algn="l">
              <a:defRPr/>
            </a:pPr>
            <a:r>
              <a:rPr lang="zh-CN" altLang="en-US" sz="2000" b="1" dirty="0">
                <a:latin typeface="+mn-ea"/>
                <a:ea typeface="+mn-ea"/>
              </a:rPr>
              <a:t>表示</a:t>
            </a:r>
            <a:r>
              <a:rPr lang="en-US" altLang="zh-CN" sz="2000" b="1" dirty="0">
                <a:latin typeface="+mn-ea"/>
                <a:ea typeface="+mn-ea"/>
              </a:rPr>
              <a:t>…BA</a:t>
            </a:r>
            <a:r>
              <a:rPr lang="el-GR" altLang="zh-CN" sz="2000" b="1" dirty="0">
                <a:latin typeface="+mn-ea"/>
                <a:ea typeface="+mn-ea"/>
              </a:rPr>
              <a:t>β</a:t>
            </a:r>
            <a:r>
              <a:rPr lang="en-US" altLang="zh-CN" sz="2000" b="1" dirty="0">
                <a:latin typeface="+mn-ea"/>
                <a:ea typeface="+mn-ea"/>
              </a:rPr>
              <a:t>…</a:t>
            </a:r>
            <a:r>
              <a:rPr lang="zh-CN" altLang="en-US" sz="2000" b="1" dirty="0">
                <a:latin typeface="+mn-ea"/>
                <a:ea typeface="+mn-ea"/>
              </a:rPr>
              <a:t>是一个句型，与性质</a:t>
            </a:r>
            <a:r>
              <a:rPr lang="en-US" altLang="zh-CN" sz="2000" b="1" dirty="0">
                <a:latin typeface="+mn-ea"/>
                <a:ea typeface="+mn-ea"/>
              </a:rPr>
              <a:t>1</a:t>
            </a:r>
            <a:r>
              <a:rPr lang="zh-CN" altLang="en-US" sz="2000" b="1" dirty="0">
                <a:latin typeface="+mn-ea"/>
                <a:ea typeface="+mn-ea"/>
              </a:rPr>
              <a:t>矛盾。</a:t>
            </a:r>
            <a:endParaRPr lang="en-US" altLang="zh-CN" sz="2000" b="1" dirty="0">
              <a:latin typeface="+mn-ea"/>
              <a:ea typeface="+mn-ea"/>
            </a:endParaRPr>
          </a:p>
        </p:txBody>
      </p:sp>
      <p:sp>
        <p:nvSpPr>
          <p:cNvPr id="22535" name="Text Box 12"/>
          <p:cNvSpPr txBox="1">
            <a:spLocks noChangeArrowheads="1"/>
          </p:cNvSpPr>
          <p:nvPr/>
        </p:nvSpPr>
        <p:spPr bwMode="auto">
          <a:xfrm>
            <a:off x="1990725" y="4495800"/>
            <a:ext cx="333375" cy="388937"/>
          </a:xfrm>
          <a:prstGeom prst="rect">
            <a:avLst/>
          </a:prstGeom>
          <a:noFill/>
          <a:ln w="9525">
            <a:noFill/>
            <a:miter lim="800000"/>
            <a:headEnd/>
            <a:tailEnd/>
          </a:ln>
        </p:spPr>
        <p:txBody>
          <a:bodyPr/>
          <a:lstStyle/>
          <a:p>
            <a:pPr algn="l" eaLnBrk="0" hangingPunct="0"/>
            <a:r>
              <a:rPr kumimoji="0" lang="zh-CN" altLang="en-US" sz="2000" b="1">
                <a:latin typeface="+mn-ea"/>
                <a:ea typeface="+mn-ea"/>
              </a:rPr>
              <a:t>*</a:t>
            </a:r>
            <a:endParaRPr kumimoji="0" lang="en-US" altLang="zh-CN" sz="2000" b="1">
              <a:latin typeface="+mn-ea"/>
              <a:ea typeface="+mn-ea"/>
            </a:endParaRPr>
          </a:p>
        </p:txBody>
      </p:sp>
      <p:sp>
        <p:nvSpPr>
          <p:cNvPr id="22536" name="Text Box 12"/>
          <p:cNvSpPr txBox="1">
            <a:spLocks noChangeArrowheads="1"/>
          </p:cNvSpPr>
          <p:nvPr/>
        </p:nvSpPr>
        <p:spPr bwMode="auto">
          <a:xfrm>
            <a:off x="7110412" y="4956175"/>
            <a:ext cx="333375" cy="388937"/>
          </a:xfrm>
          <a:prstGeom prst="rect">
            <a:avLst/>
          </a:prstGeom>
          <a:noFill/>
          <a:ln w="9525">
            <a:noFill/>
            <a:miter lim="800000"/>
            <a:headEnd/>
            <a:tailEnd/>
          </a:ln>
        </p:spPr>
        <p:txBody>
          <a:bodyPr/>
          <a:lstStyle/>
          <a:p>
            <a:pPr algn="l" eaLnBrk="0" hangingPunct="0"/>
            <a:r>
              <a:rPr kumimoji="0" lang="zh-CN" altLang="en-US" sz="2000" b="1">
                <a:latin typeface="+mn-ea"/>
                <a:ea typeface="+mn-ea"/>
              </a:rPr>
              <a:t>*</a:t>
            </a:r>
            <a:endParaRPr kumimoji="0" lang="en-US" altLang="zh-CN" sz="2000" b="1">
              <a:latin typeface="+mn-ea"/>
              <a:ea typeface="+mn-ea"/>
            </a:endParaRPr>
          </a:p>
        </p:txBody>
      </p:sp>
      <p:sp>
        <p:nvSpPr>
          <p:cNvPr id="10" name="Rectangle 191"/>
          <p:cNvSpPr>
            <a:spLocks noGrp="1" noChangeArrowheads="1"/>
          </p:cNvSpPr>
          <p:nvPr>
            <p:ph type="title"/>
          </p:nvPr>
        </p:nvSpPr>
        <p:spPr>
          <a:xfrm>
            <a:off x="533400" y="304800"/>
            <a:ext cx="4267200" cy="533400"/>
          </a:xfrm>
        </p:spPr>
        <p:txBody>
          <a:bodyPr/>
          <a:lstStyle/>
          <a:p>
            <a:pPr eaLnBrk="1" hangingPunct="1"/>
            <a:r>
              <a:rPr lang="zh-CN" altLang="en-US" sz="2800" b="1" dirty="0" smtClean="0">
                <a:solidFill>
                  <a:srgbClr val="CC0099"/>
                </a:solidFill>
                <a:latin typeface="黑体" pitchFamily="49" charset="-122"/>
                <a:ea typeface="黑体" pitchFamily="49" charset="-122"/>
              </a:rPr>
              <a:t>算符文法的性质</a:t>
            </a:r>
          </a:p>
        </p:txBody>
      </p:sp>
      <p:sp>
        <p:nvSpPr>
          <p:cNvPr id="12"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12</a:t>
            </a:fld>
            <a:endParaRPr lang="en-US" altLang="zh-CN"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 Box 24"/>
          <p:cNvSpPr txBox="1">
            <a:spLocks noChangeArrowheads="1"/>
          </p:cNvSpPr>
          <p:nvPr/>
        </p:nvSpPr>
        <p:spPr bwMode="auto">
          <a:xfrm>
            <a:off x="304800" y="4859867"/>
            <a:ext cx="8305800" cy="1292662"/>
          </a:xfrm>
          <a:prstGeom prst="rect">
            <a:avLst/>
          </a:prstGeom>
          <a:noFill/>
          <a:ln w="9525">
            <a:noFill/>
            <a:miter lim="800000"/>
            <a:headEnd/>
            <a:tailEnd/>
          </a:ln>
        </p:spPr>
        <p:txBody>
          <a:bodyPr wrap="square">
            <a:spAutoFit/>
          </a:bodyPr>
          <a:lstStyle/>
          <a:p>
            <a:pPr indent="584200" algn="l">
              <a:lnSpc>
                <a:spcPct val="130000"/>
              </a:lnSpc>
              <a:spcBef>
                <a:spcPct val="50000"/>
              </a:spcBef>
            </a:pPr>
            <a:r>
              <a:rPr lang="zh-CN" altLang="en-US" sz="2000" b="1" dirty="0">
                <a:latin typeface="宋体" pitchFamily="2" charset="-122"/>
                <a:ea typeface="宋体" pitchFamily="2" charset="-122"/>
              </a:rPr>
              <a:t>定义 </a:t>
            </a:r>
            <a:r>
              <a:rPr lang="en-US" altLang="zh-CN" sz="2000" b="1" dirty="0">
                <a:latin typeface="宋体" pitchFamily="2" charset="-122"/>
                <a:ea typeface="宋体" pitchFamily="2" charset="-122"/>
              </a:rPr>
              <a:t>6.5   </a:t>
            </a:r>
            <a:r>
              <a:rPr lang="zh-CN" altLang="en-US" sz="2000" b="1" dirty="0">
                <a:latin typeface="宋体" pitchFamily="2" charset="-122"/>
                <a:ea typeface="宋体" pitchFamily="2" charset="-122"/>
              </a:rPr>
              <a:t>设不含空规则的文法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en-US" altLang="zh-CN" sz="2000" b="1" dirty="0">
                <a:latin typeface="宋体" pitchFamily="2" charset="-122"/>
                <a:ea typeface="宋体" pitchFamily="2" charset="-122"/>
              </a:rPr>
              <a:t>OG</a:t>
            </a:r>
            <a:r>
              <a:rPr lang="zh-CN" altLang="en-US" sz="2000" b="1" dirty="0">
                <a:latin typeface="宋体" pitchFamily="2" charset="-122"/>
                <a:ea typeface="宋体" pitchFamily="2" charset="-122"/>
              </a:rPr>
              <a:t>文法，如果任意两个终结符之间至多存在      、    和      三种算符优先关系之一，则称文法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a:t>
            </a:r>
            <a:r>
              <a:rPr lang="zh-CN" altLang="en-US" sz="2000" b="1" dirty="0">
                <a:solidFill>
                  <a:srgbClr val="CC6600"/>
                </a:solidFill>
                <a:latin typeface="宋体" pitchFamily="2" charset="-122"/>
                <a:ea typeface="宋体" pitchFamily="2" charset="-122"/>
              </a:rPr>
              <a:t>算符优先文法</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Operator Precedence Grammar</a:t>
            </a:r>
            <a:r>
              <a:rPr lang="zh-CN" altLang="en-US" sz="2000" b="1" dirty="0">
                <a:latin typeface="宋体" pitchFamily="2" charset="-122"/>
                <a:ea typeface="宋体" pitchFamily="2" charset="-122"/>
              </a:rPr>
              <a:t>），简称</a:t>
            </a:r>
            <a:r>
              <a:rPr lang="en-US" altLang="zh-CN" sz="2000" b="1" dirty="0">
                <a:solidFill>
                  <a:srgbClr val="CC6600"/>
                </a:solidFill>
                <a:latin typeface="宋体" pitchFamily="2" charset="-122"/>
                <a:ea typeface="宋体" pitchFamily="2" charset="-122"/>
              </a:rPr>
              <a:t>OPG</a:t>
            </a:r>
            <a:r>
              <a:rPr lang="zh-CN" altLang="en-US" sz="2000" b="1" dirty="0">
                <a:solidFill>
                  <a:srgbClr val="CC6600"/>
                </a:solidFill>
                <a:latin typeface="宋体" pitchFamily="2" charset="-122"/>
                <a:ea typeface="宋体" pitchFamily="2" charset="-122"/>
              </a:rPr>
              <a:t>文法</a:t>
            </a:r>
            <a:r>
              <a:rPr lang="zh-CN" altLang="en-US" sz="2000" b="1" dirty="0">
                <a:latin typeface="宋体" pitchFamily="2" charset="-122"/>
                <a:ea typeface="宋体" pitchFamily="2" charset="-122"/>
              </a:rPr>
              <a:t>。 </a:t>
            </a:r>
          </a:p>
        </p:txBody>
      </p:sp>
      <p:sp>
        <p:nvSpPr>
          <p:cNvPr id="1032" name="Rectangle 4"/>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033" name="Rectangle 6"/>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034" name="Rectangle 8"/>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grpSp>
        <p:nvGrpSpPr>
          <p:cNvPr id="2" name="Group 36"/>
          <p:cNvGrpSpPr>
            <a:grpSpLocks/>
          </p:cNvGrpSpPr>
          <p:nvPr/>
        </p:nvGrpSpPr>
        <p:grpSpPr bwMode="auto">
          <a:xfrm>
            <a:off x="501650" y="886361"/>
            <a:ext cx="7924800" cy="2862263"/>
            <a:chOff x="412" y="576"/>
            <a:chExt cx="4992" cy="1803"/>
          </a:xfrm>
        </p:grpSpPr>
        <p:sp>
          <p:nvSpPr>
            <p:cNvPr id="1042" name="Text Box 2"/>
            <p:cNvSpPr txBox="1">
              <a:spLocks noChangeArrowheads="1"/>
            </p:cNvSpPr>
            <p:nvPr/>
          </p:nvSpPr>
          <p:spPr bwMode="auto">
            <a:xfrm>
              <a:off x="412" y="576"/>
              <a:ext cx="4992" cy="1803"/>
            </a:xfrm>
            <a:prstGeom prst="rect">
              <a:avLst/>
            </a:prstGeom>
            <a:noFill/>
            <a:ln w="9525">
              <a:noFill/>
              <a:miter lim="800000"/>
              <a:headEnd/>
              <a:tailEnd/>
            </a:ln>
          </p:spPr>
          <p:txBody>
            <a:bodyPr>
              <a:spAutoFit/>
            </a:bodyPr>
            <a:lstStyle/>
            <a:p>
              <a:pPr indent="617538" algn="l">
                <a:lnSpc>
                  <a:spcPct val="130000"/>
                </a:lnSpc>
                <a:spcBef>
                  <a:spcPct val="30000"/>
                </a:spcBef>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5.4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），则基于</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上的</a:t>
              </a:r>
              <a:r>
                <a:rPr lang="en-US" altLang="zh-CN" sz="2000" b="1" dirty="0">
                  <a:latin typeface="宋体" pitchFamily="2" charset="-122"/>
                  <a:ea typeface="宋体" pitchFamily="2" charset="-122"/>
                </a:rPr>
                <a:t>3</a:t>
              </a:r>
              <a:r>
                <a:rPr lang="zh-CN" altLang="en-US" sz="2000" b="1" dirty="0">
                  <a:latin typeface="宋体" pitchFamily="2" charset="-122"/>
                  <a:ea typeface="宋体" pitchFamily="2" charset="-122"/>
                </a:rPr>
                <a:t>种二元关系定义如下：</a:t>
              </a:r>
            </a:p>
            <a:p>
              <a:pPr indent="357188" algn="l">
                <a:lnSpc>
                  <a:spcPct val="130000"/>
                </a:lnSpc>
                <a:spcBef>
                  <a:spcPts val="0"/>
                </a:spcBef>
              </a:pPr>
              <a:r>
                <a:rPr lang="en-US" altLang="zh-CN" sz="2000" b="1" dirty="0">
                  <a:latin typeface="宋体" pitchFamily="2" charset="-122"/>
                  <a:ea typeface="宋体" pitchFamily="2" charset="-122"/>
                </a:rPr>
                <a:t>a    </a:t>
              </a:r>
              <a:r>
                <a:rPr lang="en-US" altLang="zh-CN" sz="2000" b="1" dirty="0" smtClean="0">
                  <a:latin typeface="宋体" pitchFamily="2" charset="-122"/>
                  <a:ea typeface="宋体" pitchFamily="2" charset="-122"/>
                </a:rPr>
                <a:t>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p>
            <a:p>
              <a:pPr indent="357188" algn="l">
                <a:lnSpc>
                  <a:spcPct val="130000"/>
                </a:lnSpc>
                <a:spcBef>
                  <a:spcPct val="30000"/>
                </a:spcBef>
              </a:pPr>
              <a:r>
                <a:rPr lang="en-US" altLang="zh-CN" sz="2000" b="1" dirty="0">
                  <a:latin typeface="宋体" pitchFamily="2" charset="-122"/>
                  <a:ea typeface="宋体" pitchFamily="2" charset="-122"/>
                </a:rPr>
                <a:t>a    </a:t>
              </a:r>
              <a:r>
                <a:rPr lang="en-US" altLang="zh-CN" sz="2000" b="1" dirty="0" smtClean="0">
                  <a:latin typeface="宋体" pitchFamily="2" charset="-122"/>
                  <a:ea typeface="宋体" pitchFamily="2" charset="-122"/>
                </a:rPr>
                <a:t>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b…</a:t>
              </a:r>
              <a:r>
                <a:rPr lang="zh-CN" altLang="en-US" sz="2000" b="1" dirty="0" smtClean="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 </a:t>
              </a:r>
              <a:r>
                <a:rPr lang="en-US" altLang="zh-CN" sz="2000" b="1" dirty="0" err="1" smtClean="0">
                  <a:latin typeface="宋体" pitchFamily="2" charset="-122"/>
                  <a:ea typeface="宋体" pitchFamily="2" charset="-122"/>
                </a:rPr>
                <a:t>Cb</a:t>
              </a:r>
              <a:r>
                <a:rPr lang="en-US" altLang="zh-CN" sz="2000" b="1" dirty="0" smtClean="0">
                  <a:latin typeface="宋体" pitchFamily="2" charset="-122"/>
                  <a:ea typeface="宋体" pitchFamily="2" charset="-122"/>
                </a:rPr>
                <a:t>…</a:t>
              </a:r>
              <a:endParaRPr lang="en-US" altLang="zh-CN" sz="2000" b="1" dirty="0">
                <a:latin typeface="宋体" pitchFamily="2" charset="-122"/>
                <a:ea typeface="宋体" pitchFamily="2" charset="-122"/>
              </a:endParaRPr>
            </a:p>
            <a:p>
              <a:pPr indent="357188" algn="l">
                <a:lnSpc>
                  <a:spcPct val="130000"/>
                </a:lnSpc>
                <a:spcBef>
                  <a:spcPct val="30000"/>
                </a:spcBef>
              </a:pPr>
              <a:r>
                <a:rPr lang="en-US" altLang="zh-CN" sz="2000" b="1" dirty="0">
                  <a:latin typeface="宋体" pitchFamily="2" charset="-122"/>
                  <a:ea typeface="宋体" pitchFamily="2" charset="-122"/>
                </a:rPr>
                <a:t>a    </a:t>
              </a:r>
              <a:r>
                <a:rPr lang="en-US" altLang="zh-CN" sz="2000" b="1" dirty="0" smtClean="0">
                  <a:latin typeface="宋体" pitchFamily="2" charset="-122"/>
                  <a:ea typeface="宋体" pitchFamily="2" charset="-122"/>
                </a:rPr>
                <a:t>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A→…Bb…∈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en-US" altLang="zh-CN" sz="2000" b="1" dirty="0" smtClean="0">
                  <a:latin typeface="宋体" pitchFamily="2" charset="-122"/>
                  <a:ea typeface="宋体" pitchFamily="2" charset="-122"/>
                  <a:sym typeface="Symbol" pitchFamily="18" charset="2"/>
                </a:rPr>
                <a:t>…</a:t>
              </a:r>
              <a:r>
                <a:rPr lang="en-US" altLang="zh-CN" sz="2000" b="1" dirty="0" smtClean="0">
                  <a:latin typeface="宋体" pitchFamily="2" charset="-122"/>
                  <a:ea typeface="宋体" pitchFamily="2" charset="-122"/>
                </a:rPr>
                <a:t>a </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smtClean="0">
                  <a:latin typeface="宋体" pitchFamily="2" charset="-122"/>
                  <a:ea typeface="宋体" pitchFamily="2" charset="-122"/>
                  <a:sym typeface="Symbol" pitchFamily="18" charset="2"/>
                </a:rPr>
                <a:t>…</a:t>
              </a:r>
              <a:r>
                <a:rPr lang="en-US" altLang="zh-CN" sz="2000" b="1" dirty="0" err="1" smtClean="0">
                  <a:latin typeface="宋体" pitchFamily="2" charset="-122"/>
                  <a:ea typeface="宋体" pitchFamily="2" charset="-122"/>
                </a:rPr>
                <a:t>aC</a:t>
              </a:r>
              <a:endParaRPr lang="en-US" altLang="zh-CN" sz="2000" b="1" dirty="0">
                <a:latin typeface="宋体" pitchFamily="2" charset="-122"/>
                <a:ea typeface="宋体" pitchFamily="2" charset="-122"/>
              </a:endParaRPr>
            </a:p>
            <a:p>
              <a:pPr indent="357188" algn="l">
                <a:lnSpc>
                  <a:spcPct val="130000"/>
                </a:lnSpc>
                <a:spcBef>
                  <a:spcPct val="30000"/>
                </a:spcBef>
              </a:pPr>
              <a:r>
                <a:rPr lang="zh-CN" altLang="en-US" sz="2000" b="1" dirty="0">
                  <a:latin typeface="宋体" pitchFamily="2" charset="-122"/>
                  <a:ea typeface="宋体" pitchFamily="2" charset="-122"/>
                </a:rPr>
                <a:t>其中， </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p>
          </p:txBody>
        </p:sp>
        <p:pic>
          <p:nvPicPr>
            <p:cNvPr id="1043" name="Picture 3" descr="http://www2.gdin.edu.cn/jkx/webstudy/bianyiyuanli/img/chap06/symbol03.gif"/>
            <p:cNvPicPr>
              <a:picLocks noChangeAspect="1" noChangeArrowheads="1"/>
            </p:cNvPicPr>
            <p:nvPr/>
          </p:nvPicPr>
          <p:blipFill>
            <a:blip r:embed="rId4" r:link="rId5" cstate="print"/>
            <a:srcRect/>
            <a:stretch>
              <a:fillRect/>
            </a:stretch>
          </p:blipFill>
          <p:spPr bwMode="auto">
            <a:xfrm>
              <a:off x="851" y="1103"/>
              <a:ext cx="205" cy="227"/>
            </a:xfrm>
            <a:prstGeom prst="rect">
              <a:avLst/>
            </a:prstGeom>
            <a:noFill/>
            <a:ln w="9525">
              <a:noFill/>
              <a:miter lim="800000"/>
              <a:headEnd/>
              <a:tailEnd/>
            </a:ln>
          </p:spPr>
        </p:pic>
        <p:graphicFrame>
          <p:nvGraphicFramePr>
            <p:cNvPr id="1028" name="Object 1026"/>
            <p:cNvGraphicFramePr>
              <a:graphicFrameLocks noChangeAspect="1"/>
            </p:cNvGraphicFramePr>
            <p:nvPr/>
          </p:nvGraphicFramePr>
          <p:xfrm>
            <a:off x="845" y="1439"/>
            <a:ext cx="184" cy="204"/>
          </p:xfrm>
          <a:graphic>
            <a:graphicData uri="http://schemas.openxmlformats.org/presentationml/2006/ole">
              <p:oleObj spid="_x0000_s94234" r:id="rId6" imgW="172720" imgH="190500" progId="">
                <p:embed/>
              </p:oleObj>
            </a:graphicData>
          </a:graphic>
        </p:graphicFrame>
        <p:pic>
          <p:nvPicPr>
            <p:cNvPr id="1044" name="Picture 7" descr="http://www2.gdin.edu.cn/jkx/webstudy/bianyiyuanli/img/chap06/symbol02.gif"/>
            <p:cNvPicPr>
              <a:picLocks noChangeAspect="1" noChangeArrowheads="1"/>
            </p:cNvPicPr>
            <p:nvPr/>
          </p:nvPicPr>
          <p:blipFill>
            <a:blip r:embed="rId7" r:link="rId8" cstate="print"/>
            <a:srcRect/>
            <a:stretch>
              <a:fillRect/>
            </a:stretch>
          </p:blipFill>
          <p:spPr bwMode="auto">
            <a:xfrm>
              <a:off x="845" y="1736"/>
              <a:ext cx="208" cy="231"/>
            </a:xfrm>
            <a:prstGeom prst="rect">
              <a:avLst/>
            </a:prstGeom>
            <a:noFill/>
            <a:ln w="9525">
              <a:noFill/>
              <a:miter lim="800000"/>
              <a:headEnd/>
              <a:tailEnd/>
            </a:ln>
          </p:spPr>
        </p:pic>
        <p:sp>
          <p:nvSpPr>
            <p:cNvPr id="1045" name="Text Box 9"/>
            <p:cNvSpPr txBox="1">
              <a:spLocks noChangeArrowheads="1"/>
            </p:cNvSpPr>
            <p:nvPr/>
          </p:nvSpPr>
          <p:spPr bwMode="auto">
            <a:xfrm>
              <a:off x="2760" y="1137"/>
              <a:ext cx="210" cy="245"/>
            </a:xfrm>
            <a:prstGeom prst="rect">
              <a:avLst/>
            </a:prstGeom>
            <a:noFill/>
            <a:ln w="9525">
              <a:noFill/>
              <a:miter lim="800000"/>
              <a:headEnd/>
              <a:tailEnd/>
            </a:ln>
          </p:spPr>
          <p:txBody>
            <a:bodyPr/>
            <a:lstStyle/>
            <a:p>
              <a:pPr algn="l" eaLnBrk="0" hangingPunct="0"/>
              <a:r>
                <a:rPr kumimoji="0" lang="en-US" altLang="zh-CN">
                  <a:latin typeface="Times New Roman" pitchFamily="18" charset="0"/>
                </a:rPr>
                <a:t>+</a:t>
              </a:r>
            </a:p>
          </p:txBody>
        </p:sp>
        <p:sp>
          <p:nvSpPr>
            <p:cNvPr id="1046" name="Text Box 10"/>
            <p:cNvSpPr txBox="1">
              <a:spLocks noChangeArrowheads="1"/>
            </p:cNvSpPr>
            <p:nvPr/>
          </p:nvSpPr>
          <p:spPr bwMode="auto">
            <a:xfrm>
              <a:off x="3465" y="1125"/>
              <a:ext cx="210" cy="245"/>
            </a:xfrm>
            <a:prstGeom prst="rect">
              <a:avLst/>
            </a:prstGeom>
            <a:noFill/>
            <a:ln w="9525">
              <a:noFill/>
              <a:miter lim="800000"/>
              <a:headEnd/>
              <a:tailEnd/>
            </a:ln>
          </p:spPr>
          <p:txBody>
            <a:bodyPr/>
            <a:lstStyle/>
            <a:p>
              <a:pPr algn="l" eaLnBrk="0" hangingPunct="0"/>
              <a:r>
                <a:rPr kumimoji="0" lang="en-US" altLang="zh-CN">
                  <a:latin typeface="Times New Roman" pitchFamily="18" charset="0"/>
                </a:rPr>
                <a:t>+</a:t>
              </a:r>
            </a:p>
          </p:txBody>
        </p:sp>
        <p:sp>
          <p:nvSpPr>
            <p:cNvPr id="1047" name="Text Box 11"/>
            <p:cNvSpPr txBox="1">
              <a:spLocks noChangeArrowheads="1"/>
            </p:cNvSpPr>
            <p:nvPr/>
          </p:nvSpPr>
          <p:spPr bwMode="auto">
            <a:xfrm>
              <a:off x="2958" y="1357"/>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1048" name="Text Box 12"/>
            <p:cNvSpPr txBox="1">
              <a:spLocks noChangeArrowheads="1"/>
            </p:cNvSpPr>
            <p:nvPr/>
          </p:nvSpPr>
          <p:spPr bwMode="auto">
            <a:xfrm>
              <a:off x="3658" y="1357"/>
              <a:ext cx="210" cy="245"/>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grpSp>
      <p:sp>
        <p:nvSpPr>
          <p:cNvPr id="1036" name="Rectangle 23"/>
          <p:cNvSpPr>
            <a:spLocks noChangeArrowheads="1"/>
          </p:cNvSpPr>
          <p:nvPr/>
        </p:nvSpPr>
        <p:spPr bwMode="auto">
          <a:xfrm>
            <a:off x="411996" y="3683536"/>
            <a:ext cx="8077200" cy="1250950"/>
          </a:xfrm>
          <a:prstGeom prst="rect">
            <a:avLst/>
          </a:prstGeom>
          <a:solidFill>
            <a:srgbClr val="C0C0C0">
              <a:alpha val="50195"/>
            </a:srgbClr>
          </a:solidFill>
          <a:ln w="9525">
            <a:noFill/>
            <a:miter lim="800000"/>
            <a:headEnd/>
            <a:tailEnd/>
          </a:ln>
        </p:spPr>
        <p:txBody>
          <a:bodyPr wrap="none" anchor="ctr"/>
          <a:lstStyle/>
          <a:p>
            <a:pPr algn="l"/>
            <a:endParaRPr lang="zh-CN" altLang="en-US" b="1">
              <a:latin typeface="+mn-ea"/>
              <a:ea typeface="+mn-ea"/>
            </a:endParaRPr>
          </a:p>
        </p:txBody>
      </p:sp>
      <p:sp>
        <p:nvSpPr>
          <p:cNvPr id="1037" name="Text Box 15"/>
          <p:cNvSpPr txBox="1">
            <a:spLocks noChangeArrowheads="1"/>
          </p:cNvSpPr>
          <p:nvPr/>
        </p:nvSpPr>
        <p:spPr bwMode="auto">
          <a:xfrm>
            <a:off x="457200" y="3629561"/>
            <a:ext cx="8610600" cy="1323439"/>
          </a:xfrm>
          <a:prstGeom prst="rect">
            <a:avLst/>
          </a:prstGeom>
          <a:noFill/>
          <a:ln w="9525">
            <a:noFill/>
            <a:miter lim="800000"/>
            <a:headEnd/>
            <a:tailEnd/>
          </a:ln>
        </p:spPr>
        <p:txBody>
          <a:bodyPr wrap="square">
            <a:spAutoFit/>
          </a:bodyPr>
          <a:lstStyle/>
          <a:p>
            <a:pPr algn="l"/>
            <a:r>
              <a:rPr lang="zh-CN" altLang="en-US" sz="2000" b="1" dirty="0">
                <a:latin typeface="+mn-ea"/>
                <a:ea typeface="+mn-ea"/>
              </a:rPr>
              <a:t>算符优先关系在句型中相邻的符号，反映了归约时的优先关系。即：</a:t>
            </a:r>
          </a:p>
          <a:p>
            <a:pPr algn="l"/>
            <a:r>
              <a:rPr lang="zh-CN" altLang="en-US" sz="2000" b="1" dirty="0">
                <a:latin typeface="+mn-ea"/>
                <a:ea typeface="+mn-ea"/>
              </a:rPr>
              <a:t>        </a:t>
            </a:r>
            <a:r>
              <a:rPr lang="en-US" altLang="zh-CN" sz="2000" b="1" dirty="0">
                <a:latin typeface="+mn-ea"/>
                <a:ea typeface="+mn-ea"/>
              </a:rPr>
              <a:t>a     </a:t>
            </a:r>
            <a:r>
              <a:rPr lang="en-US" altLang="zh-CN" sz="2000" b="1" dirty="0" smtClean="0">
                <a:latin typeface="+mn-ea"/>
                <a:ea typeface="+mn-ea"/>
              </a:rPr>
              <a:t>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，同时被归约；</a:t>
            </a:r>
          </a:p>
          <a:p>
            <a:pPr algn="l"/>
            <a:r>
              <a:rPr lang="zh-CN" altLang="en-US" sz="2000" b="1" dirty="0">
                <a:latin typeface="+mn-ea"/>
                <a:ea typeface="+mn-ea"/>
              </a:rPr>
              <a:t>        </a:t>
            </a:r>
            <a:r>
              <a:rPr lang="en-US" altLang="zh-CN" sz="2000" b="1" dirty="0">
                <a:latin typeface="+mn-ea"/>
                <a:ea typeface="+mn-ea"/>
              </a:rPr>
              <a:t>a     </a:t>
            </a:r>
            <a:r>
              <a:rPr lang="en-US" altLang="zh-CN" sz="2000" b="1" dirty="0" smtClean="0">
                <a:latin typeface="+mn-ea"/>
                <a:ea typeface="+mn-ea"/>
              </a:rPr>
              <a:t>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后于</a:t>
            </a:r>
            <a:r>
              <a:rPr lang="en-US" altLang="zh-CN" sz="2000" b="1" dirty="0">
                <a:latin typeface="+mn-ea"/>
                <a:ea typeface="+mn-ea"/>
              </a:rPr>
              <a:t>b</a:t>
            </a:r>
            <a:r>
              <a:rPr lang="zh-CN" altLang="en-US" sz="2000" b="1" dirty="0">
                <a:latin typeface="+mn-ea"/>
                <a:ea typeface="+mn-ea"/>
              </a:rPr>
              <a:t>被归约；</a:t>
            </a:r>
          </a:p>
          <a:p>
            <a:pPr algn="l"/>
            <a:r>
              <a:rPr lang="zh-CN" altLang="en-US" sz="2000" b="1" dirty="0">
                <a:latin typeface="+mn-ea"/>
                <a:ea typeface="+mn-ea"/>
              </a:rPr>
              <a:t>        </a:t>
            </a:r>
            <a:r>
              <a:rPr lang="en-US" altLang="zh-CN" sz="2000" b="1" dirty="0">
                <a:latin typeface="+mn-ea"/>
                <a:ea typeface="+mn-ea"/>
              </a:rPr>
              <a:t>a     </a:t>
            </a:r>
            <a:r>
              <a:rPr lang="en-US" altLang="zh-CN" sz="2000" b="1" dirty="0" smtClean="0">
                <a:latin typeface="+mn-ea"/>
                <a:ea typeface="+mn-ea"/>
              </a:rPr>
              <a:t>b</a:t>
            </a:r>
            <a:r>
              <a:rPr lang="zh-CN" altLang="en-US" sz="2000" b="1" dirty="0">
                <a:latin typeface="+mn-ea"/>
                <a:ea typeface="+mn-ea"/>
              </a:rPr>
              <a:t>表示在句型中相邻出现的</a:t>
            </a:r>
            <a:r>
              <a:rPr lang="en-US" altLang="zh-CN" sz="2000" b="1" dirty="0" err="1">
                <a:latin typeface="+mn-ea"/>
                <a:ea typeface="+mn-ea"/>
              </a:rPr>
              <a:t>ab</a:t>
            </a:r>
            <a:r>
              <a:rPr lang="zh-CN" altLang="en-US" sz="2000" b="1" dirty="0">
                <a:latin typeface="+mn-ea"/>
                <a:ea typeface="+mn-ea"/>
              </a:rPr>
              <a:t>或</a:t>
            </a:r>
            <a:r>
              <a:rPr lang="en-US" altLang="zh-CN" sz="2000" b="1" dirty="0" err="1">
                <a:latin typeface="+mn-ea"/>
                <a:ea typeface="+mn-ea"/>
              </a:rPr>
              <a:t>aBb</a:t>
            </a:r>
            <a:r>
              <a:rPr lang="en-US" altLang="zh-CN" sz="2000" b="1" dirty="0">
                <a:latin typeface="+mn-ea"/>
                <a:ea typeface="+mn-ea"/>
              </a:rPr>
              <a:t> </a:t>
            </a:r>
            <a:r>
              <a:rPr lang="zh-CN" altLang="en-US" sz="2000" b="1" dirty="0">
                <a:latin typeface="+mn-ea"/>
                <a:ea typeface="+mn-ea"/>
              </a:rPr>
              <a:t>，</a:t>
            </a:r>
            <a:r>
              <a:rPr lang="en-US" altLang="zh-CN" sz="2000" b="1" dirty="0">
                <a:latin typeface="+mn-ea"/>
                <a:ea typeface="+mn-ea"/>
              </a:rPr>
              <a:t>a</a:t>
            </a:r>
            <a:r>
              <a:rPr lang="zh-CN" altLang="en-US" sz="2000" b="1" dirty="0">
                <a:latin typeface="+mn-ea"/>
                <a:ea typeface="+mn-ea"/>
              </a:rPr>
              <a:t>先于</a:t>
            </a:r>
            <a:r>
              <a:rPr lang="en-US" altLang="zh-CN" sz="2000" b="1" dirty="0">
                <a:latin typeface="+mn-ea"/>
                <a:ea typeface="+mn-ea"/>
              </a:rPr>
              <a:t>b</a:t>
            </a:r>
            <a:r>
              <a:rPr lang="zh-CN" altLang="en-US" sz="2000" b="1" dirty="0">
                <a:latin typeface="+mn-ea"/>
                <a:ea typeface="+mn-ea"/>
              </a:rPr>
              <a:t>被归约。</a:t>
            </a:r>
          </a:p>
        </p:txBody>
      </p:sp>
      <p:pic>
        <p:nvPicPr>
          <p:cNvPr id="1038" name="Picture 18" descr="http://www2.gdin.edu.cn/jkx/webstudy/bianyiyuanli/img/chap06/symbol03.gif"/>
          <p:cNvPicPr>
            <a:picLocks noChangeAspect="1" noChangeArrowheads="1"/>
          </p:cNvPicPr>
          <p:nvPr/>
        </p:nvPicPr>
        <p:blipFill>
          <a:blip r:embed="rId4" r:link="rId5" cstate="print"/>
          <a:srcRect/>
          <a:stretch>
            <a:fillRect/>
          </a:stretch>
        </p:blipFill>
        <p:spPr bwMode="auto">
          <a:xfrm>
            <a:off x="1752600" y="3954999"/>
            <a:ext cx="357188" cy="360362"/>
          </a:xfrm>
          <a:prstGeom prst="rect">
            <a:avLst/>
          </a:prstGeom>
          <a:noFill/>
          <a:ln w="9525">
            <a:noFill/>
            <a:miter lim="800000"/>
            <a:headEnd/>
            <a:tailEnd/>
          </a:ln>
        </p:spPr>
      </p:pic>
      <p:graphicFrame>
        <p:nvGraphicFramePr>
          <p:cNvPr id="1026" name="Object 1024"/>
          <p:cNvGraphicFramePr>
            <a:graphicFrameLocks noChangeAspect="1"/>
          </p:cNvGraphicFramePr>
          <p:nvPr/>
        </p:nvGraphicFramePr>
        <p:xfrm>
          <a:off x="1757363" y="4335999"/>
          <a:ext cx="319087" cy="247650"/>
        </p:xfrm>
        <a:graphic>
          <a:graphicData uri="http://schemas.openxmlformats.org/presentationml/2006/ole">
            <p:oleObj spid="_x0000_s94235" name="Picture2" r:id="rId9" imgW="172720" imgH="190500" progId="">
              <p:embed/>
            </p:oleObj>
          </a:graphicData>
        </a:graphic>
      </p:graphicFrame>
      <p:pic>
        <p:nvPicPr>
          <p:cNvPr id="1039" name="Picture 20" descr="http://www2.gdin.edu.cn/jkx/webstudy/bianyiyuanli/img/chap06/symbol02.gif"/>
          <p:cNvPicPr>
            <a:picLocks noChangeAspect="1" noChangeArrowheads="1"/>
          </p:cNvPicPr>
          <p:nvPr/>
        </p:nvPicPr>
        <p:blipFill>
          <a:blip r:embed="rId7" r:link="rId8" cstate="print"/>
          <a:srcRect/>
          <a:stretch>
            <a:fillRect/>
          </a:stretch>
        </p:blipFill>
        <p:spPr bwMode="auto">
          <a:xfrm>
            <a:off x="1752600" y="4585236"/>
            <a:ext cx="320675" cy="323850"/>
          </a:xfrm>
          <a:prstGeom prst="rect">
            <a:avLst/>
          </a:prstGeom>
          <a:noFill/>
          <a:ln w="9525">
            <a:noFill/>
            <a:miter lim="800000"/>
            <a:headEnd/>
            <a:tailEnd/>
          </a:ln>
        </p:spPr>
      </p:pic>
      <p:pic>
        <p:nvPicPr>
          <p:cNvPr id="1040" name="Picture 40" descr="http://www2.gdin.edu.cn/jkx/webstudy/bianyiyuanli/img/chap06/symbol03.gif"/>
          <p:cNvPicPr>
            <a:picLocks noChangeAspect="1" noChangeArrowheads="1"/>
          </p:cNvPicPr>
          <p:nvPr/>
        </p:nvPicPr>
        <p:blipFill>
          <a:blip r:embed="rId4" r:link="rId5" cstate="print"/>
          <a:srcRect/>
          <a:stretch>
            <a:fillRect/>
          </a:stretch>
        </p:blipFill>
        <p:spPr bwMode="auto">
          <a:xfrm>
            <a:off x="2157412" y="5334000"/>
            <a:ext cx="357188" cy="360363"/>
          </a:xfrm>
          <a:prstGeom prst="rect">
            <a:avLst/>
          </a:prstGeom>
          <a:noFill/>
          <a:ln w="9525">
            <a:noFill/>
            <a:miter lim="800000"/>
            <a:headEnd/>
            <a:tailEnd/>
          </a:ln>
        </p:spPr>
      </p:pic>
      <p:graphicFrame>
        <p:nvGraphicFramePr>
          <p:cNvPr id="1027" name="Object 1025"/>
          <p:cNvGraphicFramePr>
            <a:graphicFrameLocks noChangeAspect="1"/>
          </p:cNvGraphicFramePr>
          <p:nvPr/>
        </p:nvGraphicFramePr>
        <p:xfrm>
          <a:off x="2947988" y="5391150"/>
          <a:ext cx="319087" cy="247650"/>
        </p:xfrm>
        <a:graphic>
          <a:graphicData uri="http://schemas.openxmlformats.org/presentationml/2006/ole">
            <p:oleObj spid="_x0000_s94236" name="Picture2" r:id="rId10" imgW="172720" imgH="190500" progId="">
              <p:embed/>
            </p:oleObj>
          </a:graphicData>
        </a:graphic>
      </p:graphicFrame>
      <p:pic>
        <p:nvPicPr>
          <p:cNvPr id="1041" name="Picture 42" descr="http://www2.gdin.edu.cn/jkx/webstudy/bianyiyuanli/img/chap06/symbol02.gif"/>
          <p:cNvPicPr>
            <a:picLocks noChangeAspect="1" noChangeArrowheads="1"/>
          </p:cNvPicPr>
          <p:nvPr/>
        </p:nvPicPr>
        <p:blipFill>
          <a:blip r:embed="rId7" r:link="rId8" cstate="print"/>
          <a:srcRect/>
          <a:stretch>
            <a:fillRect/>
          </a:stretch>
        </p:blipFill>
        <p:spPr bwMode="auto">
          <a:xfrm>
            <a:off x="3946525" y="5314950"/>
            <a:ext cx="320675" cy="323850"/>
          </a:xfrm>
          <a:prstGeom prst="rect">
            <a:avLst/>
          </a:prstGeom>
          <a:noFill/>
          <a:ln w="9525">
            <a:noFill/>
            <a:miter lim="800000"/>
            <a:headEnd/>
            <a:tailEnd/>
          </a:ln>
        </p:spPr>
      </p:pic>
      <p:sp>
        <p:nvSpPr>
          <p:cNvPr id="25"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a:t>
            </a:r>
            <a:r>
              <a:rPr lang="zh-CN" altLang="en-US" sz="2800" b="1" kern="0" dirty="0" smtClean="0">
                <a:solidFill>
                  <a:srgbClr val="CC0099"/>
                </a:solidFill>
                <a:latin typeface="黑体" pitchFamily="49" charset="-122"/>
                <a:ea typeface="黑体" pitchFamily="49" charset="-122"/>
                <a:cs typeface="+mj-cs"/>
              </a:rPr>
              <a:t>优先</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文法的定义</a:t>
            </a:r>
          </a:p>
        </p:txBody>
      </p:sp>
      <p:sp>
        <p:nvSpPr>
          <p:cNvPr id="2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13</a:t>
            </a:fld>
            <a:endParaRPr lang="en-US" altLang="zh-CN" dirty="0" smtClean="0"/>
          </a:p>
        </p:txBody>
      </p:sp>
      <p:sp>
        <p:nvSpPr>
          <p:cNvPr id="27" name="Text Box 11"/>
          <p:cNvSpPr txBox="1">
            <a:spLocks noChangeArrowheads="1"/>
          </p:cNvSpPr>
          <p:nvPr/>
        </p:nvSpPr>
        <p:spPr bwMode="auto">
          <a:xfrm>
            <a:off x="4543926" y="2582862"/>
            <a:ext cx="333375" cy="388938"/>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
        <p:nvSpPr>
          <p:cNvPr id="28" name="Text Box 12"/>
          <p:cNvSpPr txBox="1">
            <a:spLocks noChangeArrowheads="1"/>
          </p:cNvSpPr>
          <p:nvPr/>
        </p:nvSpPr>
        <p:spPr bwMode="auto">
          <a:xfrm>
            <a:off x="5655176" y="2582862"/>
            <a:ext cx="333375" cy="388938"/>
          </a:xfrm>
          <a:prstGeom prst="rect">
            <a:avLst/>
          </a:prstGeom>
          <a:noFill/>
          <a:ln w="9525">
            <a:noFill/>
            <a:miter lim="800000"/>
            <a:headEnd/>
            <a:tailEnd/>
          </a:ln>
        </p:spPr>
        <p:txBody>
          <a:bodyPr/>
          <a:lstStyle/>
          <a:p>
            <a:pPr algn="l" eaLnBrk="0" hangingPunct="0"/>
            <a:r>
              <a:rPr kumimoji="0" lang="en-US" altLang="zh-CN" dirty="0">
                <a:latin typeface="Times New Roman" pitchFamily="18" charset="0"/>
              </a:rPr>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501650" y="914400"/>
            <a:ext cx="7880350" cy="1282700"/>
          </a:xfrm>
          <a:prstGeom prst="rect">
            <a:avLst/>
          </a:prstGeom>
          <a:noFill/>
          <a:ln w="9525">
            <a:noFill/>
            <a:miter lim="800000"/>
            <a:headEnd/>
            <a:tailEnd/>
          </a:ln>
        </p:spPr>
        <p:txBody>
          <a:bodyPr>
            <a:spAutoFit/>
          </a:bodyPr>
          <a:lstStyle/>
          <a:p>
            <a:pPr indent="584200" algn="l">
              <a:lnSpc>
                <a:spcPct val="130000"/>
              </a:lnSpc>
              <a:spcBef>
                <a:spcPct val="50000"/>
              </a:spcBef>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5.6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G[S]</a:t>
            </a:r>
            <a:r>
              <a:rPr lang="zh-CN" altLang="en-US" sz="2000" b="1" dirty="0">
                <a:latin typeface="宋体" pitchFamily="2" charset="-122"/>
                <a:ea typeface="宋体" pitchFamily="2" charset="-122"/>
              </a:rPr>
              <a:t>，其句型的素短语是满足下列两个条件的短语：</a:t>
            </a:r>
            <a:r>
              <a:rPr lang="en-US" altLang="zh-CN" sz="2000" b="1" dirty="0">
                <a:latin typeface="宋体" pitchFamily="2" charset="-122"/>
                <a:ea typeface="宋体" pitchFamily="2" charset="-122"/>
              </a:rPr>
              <a:t>(ⅰ)</a:t>
            </a:r>
            <a:r>
              <a:rPr lang="zh-CN" altLang="en-US" sz="2000" b="1" dirty="0">
                <a:latin typeface="宋体" pitchFamily="2" charset="-122"/>
                <a:ea typeface="宋体" pitchFamily="2" charset="-122"/>
              </a:rPr>
              <a:t>至少含有一个终结符；</a:t>
            </a:r>
            <a:r>
              <a:rPr lang="en-US" altLang="zh-CN" sz="2000" b="1" dirty="0">
                <a:latin typeface="宋体" pitchFamily="2" charset="-122"/>
                <a:ea typeface="宋体" pitchFamily="2" charset="-122"/>
              </a:rPr>
              <a:t>(ⅱ)</a:t>
            </a:r>
            <a:r>
              <a:rPr lang="zh-CN" altLang="en-US" sz="2000" b="1" dirty="0">
                <a:latin typeface="宋体" pitchFamily="2" charset="-122"/>
                <a:ea typeface="宋体" pitchFamily="2" charset="-122"/>
              </a:rPr>
              <a:t>除自身外不在包含其它素短语。特别地，最左边的素短语称为</a:t>
            </a:r>
            <a:r>
              <a:rPr lang="zh-CN" altLang="en-US" sz="2000" b="1" dirty="0">
                <a:solidFill>
                  <a:srgbClr val="CC6600"/>
                </a:solidFill>
                <a:latin typeface="宋体" pitchFamily="2" charset="-122"/>
                <a:ea typeface="宋体" pitchFamily="2" charset="-122"/>
              </a:rPr>
              <a:t>最左素短语</a:t>
            </a:r>
            <a:r>
              <a:rPr lang="zh-CN" altLang="en-US" sz="2000" b="1" dirty="0">
                <a:latin typeface="宋体" pitchFamily="2" charset="-122"/>
                <a:ea typeface="宋体" pitchFamily="2" charset="-122"/>
              </a:rPr>
              <a:t>。 </a:t>
            </a:r>
          </a:p>
        </p:txBody>
      </p:sp>
      <p:sp>
        <p:nvSpPr>
          <p:cNvPr id="23556" name="Text Box 17"/>
          <p:cNvSpPr txBox="1">
            <a:spLocks noChangeArrowheads="1"/>
          </p:cNvSpPr>
          <p:nvPr/>
        </p:nvSpPr>
        <p:spPr bwMode="auto">
          <a:xfrm>
            <a:off x="490538" y="2133600"/>
            <a:ext cx="7967662" cy="943528"/>
          </a:xfrm>
          <a:prstGeom prst="rect">
            <a:avLst/>
          </a:prstGeom>
          <a:noFill/>
          <a:ln w="9525">
            <a:noFill/>
            <a:miter lim="800000"/>
            <a:headEnd/>
            <a:tailEnd/>
          </a:ln>
        </p:spPr>
        <p:txBody>
          <a:bodyPr>
            <a:spAutoFit/>
          </a:bodyPr>
          <a:lstStyle/>
          <a:p>
            <a:pPr indent="617538" algn="l">
              <a:lnSpc>
                <a:spcPct val="150000"/>
              </a:lnSpc>
              <a:spcBef>
                <a:spcPct val="20000"/>
              </a:spcBef>
            </a:pPr>
            <a:r>
              <a:rPr lang="zh-CN" altLang="en-US" sz="2000" b="1">
                <a:latin typeface="宋体" pitchFamily="2" charset="-122"/>
                <a:ea typeface="宋体" pitchFamily="2" charset="-122"/>
              </a:rPr>
              <a:t>例如，设文法</a:t>
            </a:r>
            <a:r>
              <a:rPr lang="en-US" altLang="zh-CN" sz="2000" b="1">
                <a:latin typeface="宋体" pitchFamily="2" charset="-122"/>
                <a:ea typeface="宋体" pitchFamily="2" charset="-122"/>
              </a:rPr>
              <a:t>G[E]</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E→E+T︱T</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F→(E)︱i </a:t>
            </a:r>
            <a:r>
              <a:rPr lang="zh-CN" altLang="en-US" sz="2000" b="1">
                <a:latin typeface="宋体" pitchFamily="2" charset="-122"/>
                <a:ea typeface="宋体" pitchFamily="2" charset="-122"/>
              </a:rPr>
              <a:t>，对于句型 </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，其语法树如右下图，短语为：</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a:t>
            </a:r>
          </a:p>
        </p:txBody>
      </p:sp>
      <p:sp>
        <p:nvSpPr>
          <p:cNvPr id="23557" name="Text Box 18"/>
          <p:cNvSpPr txBox="1">
            <a:spLocks noChangeArrowheads="1"/>
          </p:cNvSpPr>
          <p:nvPr/>
        </p:nvSpPr>
        <p:spPr bwMode="auto">
          <a:xfrm>
            <a:off x="533400" y="3324225"/>
            <a:ext cx="5257800" cy="2123658"/>
          </a:xfrm>
          <a:prstGeom prst="rect">
            <a:avLst/>
          </a:prstGeom>
          <a:noFill/>
          <a:ln w="9525">
            <a:noFill/>
            <a:miter lim="800000"/>
            <a:headEnd/>
            <a:tailEnd/>
          </a:ln>
        </p:spPr>
        <p:txBody>
          <a:bodyPr>
            <a:spAutoFit/>
          </a:bodyPr>
          <a:lstStyle/>
          <a:p>
            <a:pPr indent="595313" algn="l">
              <a:lnSpc>
                <a:spcPct val="120000"/>
              </a:lnSpc>
              <a:spcBef>
                <a:spcPct val="30000"/>
              </a:spcBef>
            </a:pPr>
            <a:r>
              <a:rPr lang="zh-CN" altLang="en-US" sz="2000" b="1">
                <a:latin typeface="宋体" pitchFamily="2" charset="-122"/>
                <a:ea typeface="宋体" pitchFamily="2" charset="-122"/>
              </a:rPr>
              <a:t>其中，</a:t>
            </a:r>
            <a:r>
              <a:rPr lang="en-US" altLang="zh-CN" sz="2000" b="1">
                <a:latin typeface="宋体" pitchFamily="2" charset="-122"/>
                <a:ea typeface="宋体" pitchFamily="2" charset="-122"/>
              </a:rPr>
              <a:t>F </a:t>
            </a:r>
            <a:r>
              <a:rPr lang="zh-CN" altLang="en-US" sz="2000" b="1">
                <a:latin typeface="宋体" pitchFamily="2" charset="-122"/>
                <a:ea typeface="宋体" pitchFamily="2" charset="-122"/>
              </a:rPr>
              <a:t>既是直接短语、又是句柄，但不是素短语，因为不含任何终结符号；</a:t>
            </a:r>
          </a:p>
          <a:p>
            <a:pPr indent="595313" algn="l">
              <a:lnSpc>
                <a:spcPct val="120000"/>
              </a:lnSpc>
              <a:spcBef>
                <a:spcPct val="30000"/>
              </a:spcBef>
            </a:pP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是素短语，也是最左素短语；</a:t>
            </a:r>
          </a:p>
          <a:p>
            <a:pPr indent="595313" algn="l">
              <a:lnSpc>
                <a:spcPct val="120000"/>
              </a:lnSpc>
              <a:spcBef>
                <a:spcPct val="30000"/>
              </a:spcBef>
            </a:pP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a:t>
            </a:r>
            <a:r>
              <a:rPr lang="en-US" altLang="zh-CN" sz="2000" b="1">
                <a:latin typeface="宋体" pitchFamily="2" charset="-122"/>
                <a:ea typeface="宋体" pitchFamily="2" charset="-122"/>
              </a:rPr>
              <a:t>T</a:t>
            </a:r>
            <a:r>
              <a:rPr lang="zh-CN" altLang="en-US" sz="2000" b="1">
                <a:latin typeface="宋体" pitchFamily="2" charset="-122"/>
                <a:ea typeface="宋体" pitchFamily="2" charset="-122"/>
              </a:rPr>
              <a:t>不是素短语，因为除了自身外还包含素短语</a:t>
            </a:r>
            <a:r>
              <a:rPr lang="en-US" altLang="zh-CN" sz="2000" b="1">
                <a:latin typeface="宋体" pitchFamily="2" charset="-122"/>
                <a:ea typeface="宋体" pitchFamily="2" charset="-122"/>
              </a:rPr>
              <a:t>F*F</a:t>
            </a:r>
            <a:r>
              <a:rPr lang="zh-CN" altLang="en-US" sz="2000" b="1">
                <a:latin typeface="宋体" pitchFamily="2" charset="-122"/>
                <a:ea typeface="宋体" pitchFamily="2" charset="-122"/>
              </a:rPr>
              <a:t>。 </a:t>
            </a:r>
          </a:p>
        </p:txBody>
      </p:sp>
      <p:grpSp>
        <p:nvGrpSpPr>
          <p:cNvPr id="2" name="Group 60"/>
          <p:cNvGrpSpPr>
            <a:grpSpLocks/>
          </p:cNvGrpSpPr>
          <p:nvPr/>
        </p:nvGrpSpPr>
        <p:grpSpPr bwMode="auto">
          <a:xfrm>
            <a:off x="5845175" y="3173333"/>
            <a:ext cx="2460625" cy="2876550"/>
            <a:chOff x="3708" y="2063"/>
            <a:chExt cx="1550" cy="1812"/>
          </a:xfrm>
        </p:grpSpPr>
        <p:sp>
          <p:nvSpPr>
            <p:cNvPr id="23559" name="Rectangle 59"/>
            <p:cNvSpPr>
              <a:spLocks noChangeArrowheads="1"/>
            </p:cNvSpPr>
            <p:nvPr/>
          </p:nvSpPr>
          <p:spPr bwMode="auto">
            <a:xfrm>
              <a:off x="3708" y="2063"/>
              <a:ext cx="1550" cy="1812"/>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grpSp>
          <p:nvGrpSpPr>
            <p:cNvPr id="3" name="Group 56"/>
            <p:cNvGrpSpPr>
              <a:grpSpLocks/>
            </p:cNvGrpSpPr>
            <p:nvPr/>
          </p:nvGrpSpPr>
          <p:grpSpPr bwMode="auto">
            <a:xfrm>
              <a:off x="3804" y="2113"/>
              <a:ext cx="1337" cy="1695"/>
              <a:chOff x="3792" y="2255"/>
              <a:chExt cx="1337" cy="1695"/>
            </a:xfrm>
          </p:grpSpPr>
          <p:grpSp>
            <p:nvGrpSpPr>
              <p:cNvPr id="4" name="Group 21"/>
              <p:cNvGrpSpPr>
                <a:grpSpLocks/>
              </p:cNvGrpSpPr>
              <p:nvPr/>
            </p:nvGrpSpPr>
            <p:grpSpPr bwMode="auto">
              <a:xfrm>
                <a:off x="4478" y="2255"/>
                <a:ext cx="252" cy="274"/>
                <a:chOff x="4457" y="2255"/>
                <a:chExt cx="252" cy="274"/>
              </a:xfrm>
            </p:grpSpPr>
            <p:sp>
              <p:nvSpPr>
                <p:cNvPr id="23594" name="Oval 19"/>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5" name="Text Box 20"/>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E</a:t>
                  </a:r>
                </a:p>
              </p:txBody>
            </p:sp>
          </p:grpSp>
          <p:grpSp>
            <p:nvGrpSpPr>
              <p:cNvPr id="5" name="Group 22"/>
              <p:cNvGrpSpPr>
                <a:grpSpLocks/>
              </p:cNvGrpSpPr>
              <p:nvPr/>
            </p:nvGrpSpPr>
            <p:grpSpPr bwMode="auto">
              <a:xfrm>
                <a:off x="4128" y="2599"/>
                <a:ext cx="252" cy="274"/>
                <a:chOff x="4457" y="2255"/>
                <a:chExt cx="252" cy="274"/>
              </a:xfrm>
            </p:grpSpPr>
            <p:sp>
              <p:nvSpPr>
                <p:cNvPr id="23592" name="Oval 23"/>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3" name="Text Box 24"/>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E</a:t>
                  </a:r>
                </a:p>
              </p:txBody>
            </p:sp>
          </p:grpSp>
          <p:grpSp>
            <p:nvGrpSpPr>
              <p:cNvPr id="6" name="Group 46"/>
              <p:cNvGrpSpPr>
                <a:grpSpLocks/>
              </p:cNvGrpSpPr>
              <p:nvPr/>
            </p:nvGrpSpPr>
            <p:grpSpPr bwMode="auto">
              <a:xfrm>
                <a:off x="4500" y="2613"/>
                <a:ext cx="252" cy="260"/>
                <a:chOff x="4500" y="2613"/>
                <a:chExt cx="252" cy="260"/>
              </a:xfrm>
            </p:grpSpPr>
            <p:sp>
              <p:nvSpPr>
                <p:cNvPr id="23590" name="Oval 26"/>
                <p:cNvSpPr>
                  <a:spLocks noChangeArrowheads="1"/>
                </p:cNvSpPr>
                <p:nvPr/>
              </p:nvSpPr>
              <p:spPr bwMode="auto">
                <a:xfrm>
                  <a:off x="4500" y="2621"/>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91" name="Text Box 27"/>
                <p:cNvSpPr txBox="1">
                  <a:spLocks noChangeArrowheads="1"/>
                </p:cNvSpPr>
                <p:nvPr/>
              </p:nvSpPr>
              <p:spPr bwMode="auto">
                <a:xfrm>
                  <a:off x="4513" y="2613"/>
                  <a:ext cx="232" cy="250"/>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a:t>
                  </a:r>
                </a:p>
              </p:txBody>
            </p:sp>
          </p:grpSp>
          <p:grpSp>
            <p:nvGrpSpPr>
              <p:cNvPr id="7" name="Group 28"/>
              <p:cNvGrpSpPr>
                <a:grpSpLocks/>
              </p:cNvGrpSpPr>
              <p:nvPr/>
            </p:nvGrpSpPr>
            <p:grpSpPr bwMode="auto">
              <a:xfrm>
                <a:off x="4877" y="2599"/>
                <a:ext cx="252" cy="274"/>
                <a:chOff x="4457" y="2255"/>
                <a:chExt cx="252" cy="274"/>
              </a:xfrm>
            </p:grpSpPr>
            <p:sp>
              <p:nvSpPr>
                <p:cNvPr id="23588" name="Oval 29"/>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9" name="Text Box 30"/>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8" name="Group 31"/>
              <p:cNvGrpSpPr>
                <a:grpSpLocks/>
              </p:cNvGrpSpPr>
              <p:nvPr/>
            </p:nvGrpSpPr>
            <p:grpSpPr bwMode="auto">
              <a:xfrm>
                <a:off x="4128" y="2962"/>
                <a:ext cx="252" cy="274"/>
                <a:chOff x="4457" y="2255"/>
                <a:chExt cx="252" cy="274"/>
              </a:xfrm>
            </p:grpSpPr>
            <p:sp>
              <p:nvSpPr>
                <p:cNvPr id="23586" name="Oval 32"/>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7" name="Text Box 33"/>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9" name="Group 34"/>
              <p:cNvGrpSpPr>
                <a:grpSpLocks/>
              </p:cNvGrpSpPr>
              <p:nvPr/>
            </p:nvGrpSpPr>
            <p:grpSpPr bwMode="auto">
              <a:xfrm>
                <a:off x="3792" y="3312"/>
                <a:ext cx="252" cy="274"/>
                <a:chOff x="4457" y="2255"/>
                <a:chExt cx="252" cy="274"/>
              </a:xfrm>
            </p:grpSpPr>
            <p:sp>
              <p:nvSpPr>
                <p:cNvPr id="23584" name="Oval 35"/>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5" name="Text Box 36"/>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T</a:t>
                  </a:r>
                </a:p>
              </p:txBody>
            </p:sp>
          </p:grpSp>
          <p:grpSp>
            <p:nvGrpSpPr>
              <p:cNvPr id="10" name="Group 37"/>
              <p:cNvGrpSpPr>
                <a:grpSpLocks/>
              </p:cNvGrpSpPr>
              <p:nvPr/>
            </p:nvGrpSpPr>
            <p:grpSpPr bwMode="auto">
              <a:xfrm>
                <a:off x="4150" y="3325"/>
                <a:ext cx="252" cy="274"/>
                <a:chOff x="4457" y="2255"/>
                <a:chExt cx="252" cy="274"/>
              </a:xfrm>
            </p:grpSpPr>
            <p:sp>
              <p:nvSpPr>
                <p:cNvPr id="23582" name="Oval 38"/>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3" name="Text Box 39"/>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a:t>
                  </a:r>
                </a:p>
              </p:txBody>
            </p:sp>
          </p:grpSp>
          <p:grpSp>
            <p:nvGrpSpPr>
              <p:cNvPr id="11" name="Group 40"/>
              <p:cNvGrpSpPr>
                <a:grpSpLocks/>
              </p:cNvGrpSpPr>
              <p:nvPr/>
            </p:nvGrpSpPr>
            <p:grpSpPr bwMode="auto">
              <a:xfrm>
                <a:off x="4499" y="3323"/>
                <a:ext cx="252" cy="274"/>
                <a:chOff x="4457" y="2255"/>
                <a:chExt cx="252" cy="274"/>
              </a:xfrm>
            </p:grpSpPr>
            <p:sp>
              <p:nvSpPr>
                <p:cNvPr id="23580" name="Oval 41"/>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81" name="Text Box 42"/>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F</a:t>
                  </a:r>
                </a:p>
              </p:txBody>
            </p:sp>
          </p:grpSp>
          <p:grpSp>
            <p:nvGrpSpPr>
              <p:cNvPr id="12" name="Group 43"/>
              <p:cNvGrpSpPr>
                <a:grpSpLocks/>
              </p:cNvGrpSpPr>
              <p:nvPr/>
            </p:nvGrpSpPr>
            <p:grpSpPr bwMode="auto">
              <a:xfrm>
                <a:off x="3798" y="3676"/>
                <a:ext cx="252" cy="274"/>
                <a:chOff x="4457" y="2255"/>
                <a:chExt cx="252" cy="274"/>
              </a:xfrm>
            </p:grpSpPr>
            <p:sp>
              <p:nvSpPr>
                <p:cNvPr id="23578" name="Oval 44"/>
                <p:cNvSpPr>
                  <a:spLocks noChangeArrowheads="1"/>
                </p:cNvSpPr>
                <p:nvPr/>
              </p:nvSpPr>
              <p:spPr bwMode="auto">
                <a:xfrm>
                  <a:off x="4457" y="2277"/>
                  <a:ext cx="252" cy="252"/>
                </a:xfrm>
                <a:prstGeom prst="ellipse">
                  <a:avLst/>
                </a:prstGeom>
                <a:noFill/>
                <a:ln w="9525">
                  <a:solidFill>
                    <a:schemeClr val="tx1"/>
                  </a:solid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3579" name="Text Box 45"/>
                <p:cNvSpPr txBox="1">
                  <a:spLocks noChangeArrowheads="1"/>
                </p:cNvSpPr>
                <p:nvPr/>
              </p:nvSpPr>
              <p:spPr bwMode="auto">
                <a:xfrm>
                  <a:off x="4477" y="2255"/>
                  <a:ext cx="192" cy="252"/>
                </a:xfrm>
                <a:prstGeom prst="rect">
                  <a:avLst/>
                </a:prstGeom>
                <a:noFill/>
                <a:ln w="9525">
                  <a:noFill/>
                  <a:miter lim="800000"/>
                  <a:headEnd/>
                  <a:tailEnd/>
                </a:ln>
              </p:spPr>
              <p:txBody>
                <a:bodyPr>
                  <a:spAutoFit/>
                </a:bodyPr>
                <a:lstStyle/>
                <a:p>
                  <a:pPr algn="l">
                    <a:spcBef>
                      <a:spcPct val="50000"/>
                    </a:spcBef>
                  </a:pPr>
                  <a:r>
                    <a:rPr lang="en-US" altLang="zh-CN" sz="2000" b="1">
                      <a:latin typeface="宋体" pitchFamily="2" charset="-122"/>
                      <a:ea typeface="宋体" pitchFamily="2" charset="-122"/>
                    </a:rPr>
                    <a:t>F</a:t>
                  </a:r>
                </a:p>
              </p:txBody>
            </p:sp>
          </p:grpSp>
          <p:sp>
            <p:nvSpPr>
              <p:cNvPr id="23570" name="Line 48"/>
              <p:cNvSpPr>
                <a:spLocks noChangeShapeType="1"/>
              </p:cNvSpPr>
              <p:nvPr/>
            </p:nvSpPr>
            <p:spPr bwMode="auto">
              <a:xfrm>
                <a:off x="4615" y="2530"/>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1" name="Line 49"/>
              <p:cNvSpPr>
                <a:spLocks noChangeShapeType="1"/>
              </p:cNvSpPr>
              <p:nvPr/>
            </p:nvSpPr>
            <p:spPr bwMode="auto">
              <a:xfrm>
                <a:off x="4252" y="2886"/>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2" name="Line 50"/>
              <p:cNvSpPr>
                <a:spLocks noChangeShapeType="1"/>
              </p:cNvSpPr>
              <p:nvPr/>
            </p:nvSpPr>
            <p:spPr bwMode="auto">
              <a:xfrm>
                <a:off x="4257" y="3244"/>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3" name="Line 51"/>
              <p:cNvSpPr>
                <a:spLocks noChangeShapeType="1"/>
              </p:cNvSpPr>
              <p:nvPr/>
            </p:nvSpPr>
            <p:spPr bwMode="auto">
              <a:xfrm flipV="1">
                <a:off x="4286" y="2489"/>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4" name="Line 52"/>
              <p:cNvSpPr>
                <a:spLocks noChangeShapeType="1"/>
              </p:cNvSpPr>
              <p:nvPr/>
            </p:nvSpPr>
            <p:spPr bwMode="auto">
              <a:xfrm flipV="1">
                <a:off x="3936" y="3196"/>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5" name="Line 53"/>
              <p:cNvSpPr>
                <a:spLocks noChangeShapeType="1"/>
              </p:cNvSpPr>
              <p:nvPr/>
            </p:nvSpPr>
            <p:spPr bwMode="auto">
              <a:xfrm>
                <a:off x="4718" y="2482"/>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6" name="Line 54"/>
              <p:cNvSpPr>
                <a:spLocks noChangeShapeType="1"/>
              </p:cNvSpPr>
              <p:nvPr/>
            </p:nvSpPr>
            <p:spPr bwMode="auto">
              <a:xfrm>
                <a:off x="4374" y="3190"/>
                <a:ext cx="220" cy="137"/>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sp>
            <p:nvSpPr>
              <p:cNvPr id="23577" name="Line 55"/>
              <p:cNvSpPr>
                <a:spLocks noChangeShapeType="1"/>
              </p:cNvSpPr>
              <p:nvPr/>
            </p:nvSpPr>
            <p:spPr bwMode="auto">
              <a:xfrm>
                <a:off x="3922" y="3594"/>
                <a:ext cx="0" cy="96"/>
              </a:xfrm>
              <a:prstGeom prst="line">
                <a:avLst/>
              </a:prstGeom>
              <a:noFill/>
              <a:ln w="9525">
                <a:solidFill>
                  <a:schemeClr val="tx1"/>
                </a:solidFill>
                <a:miter lim="800000"/>
                <a:headEnd/>
                <a:tailEnd/>
              </a:ln>
            </p:spPr>
            <p:txBody>
              <a:bodyPr wrap="none"/>
              <a:lstStyle/>
              <a:p>
                <a:pPr algn="l"/>
                <a:endParaRPr lang="zh-CN" altLang="en-US" sz="2000" b="1">
                  <a:latin typeface="宋体" pitchFamily="2" charset="-122"/>
                  <a:ea typeface="宋体" pitchFamily="2" charset="-122"/>
                </a:endParaRPr>
              </a:p>
            </p:txBody>
          </p:sp>
        </p:grpSp>
      </p:grpSp>
      <p:sp>
        <p:nvSpPr>
          <p:cNvPr id="44"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CC0099"/>
                </a:solidFill>
                <a:latin typeface="黑体" pitchFamily="49" charset="-122"/>
                <a:ea typeface="黑体" pitchFamily="49" charset="-122"/>
                <a:cs typeface="+mj-cs"/>
              </a:rPr>
              <a:t>最左素短语</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的定义</a:t>
            </a:r>
          </a:p>
        </p:txBody>
      </p:sp>
      <p:sp>
        <p:nvSpPr>
          <p:cNvPr id="45"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14</a:t>
            </a:fld>
            <a:endParaRPr lang="en-US" altLang="zh-CN"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5"/>
          <p:cNvSpPr txBox="1">
            <a:spLocks noChangeArrowheads="1"/>
          </p:cNvSpPr>
          <p:nvPr/>
        </p:nvSpPr>
        <p:spPr bwMode="auto">
          <a:xfrm>
            <a:off x="303213" y="990600"/>
            <a:ext cx="8154987" cy="4339650"/>
          </a:xfrm>
          <a:prstGeom prst="rect">
            <a:avLst/>
          </a:prstGeom>
          <a:noFill/>
          <a:ln w="9525">
            <a:noFill/>
            <a:miter lim="800000"/>
            <a:headEnd/>
            <a:tailEnd/>
          </a:ln>
        </p:spPr>
        <p:txBody>
          <a:bodyPr>
            <a:spAutoFit/>
          </a:bodyPr>
          <a:lstStyle/>
          <a:p>
            <a:pPr algn="l">
              <a:lnSpc>
                <a:spcPct val="120000"/>
              </a:lnSpc>
              <a:spcBef>
                <a:spcPct val="20000"/>
              </a:spcBef>
            </a:pPr>
            <a:r>
              <a:rPr lang="zh-CN" altLang="en-US" sz="2000" b="1" dirty="0" smtClean="0">
                <a:latin typeface="宋体" pitchFamily="2" charset="-122"/>
                <a:ea typeface="宋体" pitchFamily="2" charset="-122"/>
              </a:rPr>
              <a:t> ⑴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为算符优先文法，句型 </a:t>
            </a:r>
          </a:p>
          <a:p>
            <a:pPr algn="l">
              <a:lnSpc>
                <a:spcPct val="120000"/>
              </a:lnSpc>
              <a:spcBef>
                <a:spcPct val="20000"/>
              </a:spcBef>
            </a:pPr>
            <a:r>
              <a:rPr lang="zh-CN" altLang="en-US" sz="2000" b="1" dirty="0">
                <a:solidFill>
                  <a:srgbClr val="FF0000"/>
                </a:solidFill>
                <a:latin typeface="宋体" pitchFamily="2" charset="-122"/>
                <a:ea typeface="宋体" pitchFamily="2" charset="-122"/>
              </a:rPr>
              <a:t>  </a:t>
            </a:r>
            <a:r>
              <a:rPr lang="zh-CN" altLang="en-US" sz="2000" b="1" dirty="0" smtClean="0">
                <a:solidFill>
                  <a:srgbClr val="FF0000"/>
                </a:solidFill>
                <a:latin typeface="宋体" pitchFamily="2" charset="-122"/>
                <a:ea typeface="宋体" pitchFamily="2" charset="-122"/>
              </a:rPr>
              <a:t>   </a:t>
            </a:r>
            <a:r>
              <a:rPr lang="en-US" altLang="zh-CN" sz="2000" b="1" dirty="0" smtClean="0">
                <a:solidFill>
                  <a:srgbClr val="FF0000"/>
                </a:solidFill>
                <a:latin typeface="宋体" pitchFamily="2" charset="-122"/>
                <a:ea typeface="宋体" pitchFamily="2" charset="-122"/>
              </a:rPr>
              <a:t>#</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i-1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i-1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i</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i</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i+1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i+1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j-1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j-1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j</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j</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j+1</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j+1</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n</a:t>
            </a:r>
            <a:r>
              <a:rPr lang="en-US" altLang="zh-CN" sz="2000" b="1" dirty="0" smtClean="0">
                <a:latin typeface="宋体" pitchFamily="2" charset="-122"/>
                <a:ea typeface="宋体" pitchFamily="2" charset="-122"/>
              </a:rPr>
              <a:t>a</a:t>
            </a:r>
            <a:r>
              <a:rPr lang="en-US" altLang="zh-CN" sz="2000" b="1" baseline="-30000" dirty="0" smtClean="0">
                <a:latin typeface="宋体" pitchFamily="2" charset="-122"/>
                <a:ea typeface="宋体" pitchFamily="2" charset="-122"/>
              </a:rPr>
              <a:t>n</a:t>
            </a:r>
            <a:r>
              <a:rPr lang="en-US" altLang="zh-CN" sz="2000" b="1" dirty="0" smtClean="0">
                <a:latin typeface="宋体" pitchFamily="2" charset="-122"/>
                <a:ea typeface="宋体" pitchFamily="2" charset="-122"/>
              </a:rPr>
              <a:t>N</a:t>
            </a:r>
            <a:r>
              <a:rPr lang="en-US" altLang="zh-CN" sz="2000" b="1" baseline="-30000" dirty="0" smtClean="0">
                <a:latin typeface="宋体" pitchFamily="2" charset="-122"/>
                <a:ea typeface="宋体" pitchFamily="2" charset="-122"/>
              </a:rPr>
              <a:t>n+1</a:t>
            </a:r>
            <a:r>
              <a:rPr lang="en-US" altLang="zh-CN" sz="2000" b="1" dirty="0">
                <a:solidFill>
                  <a:srgbClr val="FF0000"/>
                </a:solidFill>
                <a:latin typeface="宋体" pitchFamily="2" charset="-122"/>
                <a:ea typeface="宋体" pitchFamily="2" charset="-122"/>
              </a:rPr>
              <a:t># </a:t>
            </a:r>
            <a:r>
              <a:rPr lang="zh-CN" altLang="en-US" sz="2000" b="1" dirty="0">
                <a:latin typeface="宋体" pitchFamily="2" charset="-122"/>
                <a:ea typeface="宋体" pitchFamily="2" charset="-122"/>
              </a:rPr>
              <a:t>，</a:t>
            </a:r>
          </a:p>
          <a:p>
            <a:pPr algn="l">
              <a:lnSpc>
                <a:spcPct val="120000"/>
              </a:lnSpc>
              <a:spcBef>
                <a:spcPct val="20000"/>
              </a:spcBef>
            </a:pPr>
            <a:r>
              <a:rPr lang="zh-CN" altLang="en-US" sz="2000" b="1" dirty="0">
                <a:latin typeface="宋体" pitchFamily="2" charset="-122"/>
                <a:ea typeface="宋体" pitchFamily="2" charset="-122"/>
              </a:rPr>
              <a:t>且存在下列关系</a:t>
            </a:r>
          </a:p>
          <a:p>
            <a:pPr algn="l">
              <a:lnSpc>
                <a:spcPct val="120000"/>
              </a:lnSpc>
              <a:spcBef>
                <a:spcPct val="20000"/>
              </a:spcBef>
            </a:pP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    a</a:t>
            </a:r>
            <a:r>
              <a:rPr lang="en-US" altLang="zh-CN" sz="2000" b="1" baseline="-30000" dirty="0" smtClean="0">
                <a:latin typeface="宋体" pitchFamily="2" charset="-122"/>
                <a:ea typeface="宋体" pitchFamily="2" charset="-122"/>
              </a:rPr>
              <a:t>i-1       </a:t>
            </a:r>
            <a:r>
              <a:rPr lang="en-US" altLang="zh-CN" sz="2000" b="1" dirty="0" err="1">
                <a:latin typeface="宋体" pitchFamily="2" charset="-122"/>
                <a:ea typeface="宋体" pitchFamily="2" charset="-122"/>
              </a:rPr>
              <a:t>a</a:t>
            </a:r>
            <a:r>
              <a:rPr lang="en-US" altLang="zh-CN" sz="2000" b="1" baseline="-30000" dirty="0" err="1">
                <a:latin typeface="宋体" pitchFamily="2" charset="-122"/>
                <a:ea typeface="宋体" pitchFamily="2" charset="-122"/>
              </a:rPr>
              <a:t>i</a:t>
            </a:r>
            <a:r>
              <a:rPr lang="en-US" altLang="zh-CN" sz="2000" b="1" baseline="-30000" dirty="0">
                <a:latin typeface="宋体" pitchFamily="2" charset="-122"/>
                <a:ea typeface="宋体" pitchFamily="2" charset="-122"/>
              </a:rPr>
              <a:t>       </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        </a:t>
            </a: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a:t>
            </a:r>
            <a:r>
              <a:rPr lang="en-US" altLang="zh-CN" sz="2000" b="1" baseline="-30000" dirty="0" err="1">
                <a:latin typeface="宋体" pitchFamily="2" charset="-122"/>
                <a:ea typeface="宋体" pitchFamily="2" charset="-122"/>
              </a:rPr>
              <a:t>j</a:t>
            </a:r>
            <a:r>
              <a:rPr lang="en-US" altLang="zh-CN" sz="2000" b="1" dirty="0">
                <a:latin typeface="宋体" pitchFamily="2" charset="-122"/>
                <a:ea typeface="宋体" pitchFamily="2" charset="-122"/>
              </a:rPr>
              <a:t>     a</a:t>
            </a:r>
            <a:r>
              <a:rPr lang="en-US" altLang="zh-CN" sz="2000" b="1" baseline="-30000" dirty="0">
                <a:latin typeface="宋体" pitchFamily="2" charset="-122"/>
                <a:ea typeface="宋体" pitchFamily="2" charset="-122"/>
              </a:rPr>
              <a:t>j+1  </a:t>
            </a:r>
            <a:r>
              <a:rPr lang="zh-CN" altLang="en-US" sz="2000" b="1" dirty="0">
                <a:latin typeface="宋体" pitchFamily="2" charset="-122"/>
                <a:ea typeface="宋体" pitchFamily="2" charset="-122"/>
              </a:rPr>
              <a:t>，</a:t>
            </a:r>
          </a:p>
          <a:p>
            <a:pPr algn="l">
              <a:lnSpc>
                <a:spcPct val="120000"/>
              </a:lnSpc>
              <a:spcBef>
                <a:spcPts val="800"/>
              </a:spcBef>
            </a:pPr>
            <a:r>
              <a:rPr lang="zh-CN" altLang="en-US" sz="2000" b="1" dirty="0">
                <a:latin typeface="宋体" pitchFamily="2" charset="-122"/>
                <a:ea typeface="宋体" pitchFamily="2" charset="-122"/>
              </a:rPr>
              <a:t>则子串  </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i+1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j-1</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a</a:t>
            </a:r>
            <a:r>
              <a:rPr lang="en-US" altLang="zh-CN" sz="2000" b="1" baseline="-30000" dirty="0">
                <a:latin typeface="宋体" pitchFamily="2" charset="-122"/>
                <a:ea typeface="宋体" pitchFamily="2" charset="-122"/>
              </a:rPr>
              <a:t>j</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j+1  </a:t>
            </a:r>
            <a:r>
              <a:rPr lang="zh-CN" altLang="en-US" sz="2000" b="1" dirty="0">
                <a:latin typeface="宋体" pitchFamily="2" charset="-122"/>
                <a:ea typeface="宋体" pitchFamily="2" charset="-122"/>
              </a:rPr>
              <a:t>是句型的素短语。特别地，如果这个子串是句型最左子串，则该子串就是句型的最左素短语。</a:t>
            </a:r>
          </a:p>
          <a:p>
            <a:pPr algn="l">
              <a:lnSpc>
                <a:spcPct val="120000"/>
              </a:lnSpc>
              <a:spcBef>
                <a:spcPct val="50000"/>
              </a:spcBef>
            </a:pPr>
            <a:r>
              <a:rPr lang="zh-CN" altLang="en-US" sz="2000" b="1" dirty="0" smtClean="0">
                <a:latin typeface="宋体" pitchFamily="2" charset="-122"/>
                <a:ea typeface="宋体" pitchFamily="2" charset="-122"/>
              </a:rPr>
              <a:t> </a:t>
            </a:r>
            <a:r>
              <a:rPr lang="zh-CN" altLang="en-US" sz="2000" b="1" dirty="0">
                <a:latin typeface="宋体" pitchFamily="2" charset="-122"/>
                <a:ea typeface="宋体" pitchFamily="2" charset="-122"/>
              </a:rPr>
              <a:t>⑵ 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为算符优先文法，如果输入串或归约后的符号串中，相邻的两个符号之间，不存在任何一种算符优先关系，则输入串不是文法的句子。</a:t>
            </a:r>
          </a:p>
          <a:p>
            <a:pPr algn="l">
              <a:lnSpc>
                <a:spcPct val="120000"/>
              </a:lnSpc>
              <a:spcBef>
                <a:spcPct val="50000"/>
              </a:spcBef>
            </a:pPr>
            <a:r>
              <a:rPr lang="zh-CN" altLang="en-US" sz="2000" b="1" dirty="0">
                <a:latin typeface="宋体" pitchFamily="2" charset="-122"/>
                <a:ea typeface="宋体" pitchFamily="2" charset="-122"/>
              </a:rPr>
              <a:t> </a:t>
            </a:r>
            <a:r>
              <a:rPr lang="zh-CN" altLang="en-US" sz="2000" b="1" dirty="0" smtClean="0">
                <a:latin typeface="宋体" pitchFamily="2" charset="-122"/>
                <a:ea typeface="宋体" pitchFamily="2" charset="-122"/>
              </a:rPr>
              <a:t>⑶ </a:t>
            </a:r>
            <a:r>
              <a:rPr lang="zh-CN" altLang="en-US" sz="2000" b="1" dirty="0">
                <a:latin typeface="宋体" pitchFamily="2" charset="-122"/>
                <a:ea typeface="宋体" pitchFamily="2" charset="-122"/>
              </a:rPr>
              <a:t>如果文法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是算符优先文法，则文法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是无二义性的文法。 </a:t>
            </a:r>
          </a:p>
        </p:txBody>
      </p:sp>
      <p:grpSp>
        <p:nvGrpSpPr>
          <p:cNvPr id="2" name="Group 19"/>
          <p:cNvGrpSpPr>
            <a:grpSpLocks/>
          </p:cNvGrpSpPr>
          <p:nvPr/>
        </p:nvGrpSpPr>
        <p:grpSpPr bwMode="auto">
          <a:xfrm>
            <a:off x="304800" y="1446848"/>
            <a:ext cx="8153400" cy="1350963"/>
            <a:chOff x="1116" y="988"/>
            <a:chExt cx="3833" cy="851"/>
          </a:xfrm>
        </p:grpSpPr>
        <p:sp>
          <p:nvSpPr>
            <p:cNvPr id="2055" name="Rectangle 16"/>
            <p:cNvSpPr>
              <a:spLocks noChangeArrowheads="1"/>
            </p:cNvSpPr>
            <p:nvPr/>
          </p:nvSpPr>
          <p:spPr bwMode="auto">
            <a:xfrm>
              <a:off x="1223" y="1551"/>
              <a:ext cx="3690" cy="288"/>
            </a:xfrm>
            <a:prstGeom prst="rect">
              <a:avLst/>
            </a:prstGeom>
            <a:solidFill>
              <a:srgbClr val="C0C0C0">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056" name="Rectangle 15"/>
            <p:cNvSpPr>
              <a:spLocks noChangeArrowheads="1"/>
            </p:cNvSpPr>
            <p:nvPr/>
          </p:nvSpPr>
          <p:spPr bwMode="auto">
            <a:xfrm>
              <a:off x="1116" y="988"/>
              <a:ext cx="3833" cy="288"/>
            </a:xfrm>
            <a:prstGeom prst="rect">
              <a:avLst/>
            </a:prstGeom>
            <a:solidFill>
              <a:srgbClr val="C0C0C0">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pic>
          <p:nvPicPr>
            <p:cNvPr id="2057" name="Picture 6" descr="http://www2.gdin.edu.cn/jkx/webstudy/bianyiyuanli/img/chap06/symbol03.gif"/>
            <p:cNvPicPr>
              <a:picLocks noChangeAspect="1" noChangeArrowheads="1"/>
            </p:cNvPicPr>
            <p:nvPr/>
          </p:nvPicPr>
          <p:blipFill>
            <a:blip r:embed="rId4" r:link="rId5" cstate="print"/>
            <a:srcRect/>
            <a:stretch>
              <a:fillRect/>
            </a:stretch>
          </p:blipFill>
          <p:spPr bwMode="auto">
            <a:xfrm>
              <a:off x="2129" y="1564"/>
              <a:ext cx="205" cy="227"/>
            </a:xfrm>
            <a:prstGeom prst="rect">
              <a:avLst/>
            </a:prstGeom>
            <a:noFill/>
            <a:ln w="9525">
              <a:noFill/>
              <a:miter lim="800000"/>
              <a:headEnd/>
              <a:tailEnd/>
            </a:ln>
          </p:spPr>
        </p:pic>
        <p:pic>
          <p:nvPicPr>
            <p:cNvPr id="2058" name="Picture 8" descr="http://www2.gdin.edu.cn/jkx/webstudy/bianyiyuanli/img/chap06/symbol02.gif"/>
            <p:cNvPicPr>
              <a:picLocks noChangeAspect="1" noChangeArrowheads="1"/>
            </p:cNvPicPr>
            <p:nvPr/>
          </p:nvPicPr>
          <p:blipFill>
            <a:blip r:embed="rId6" r:link="rId7" cstate="print"/>
            <a:srcRect/>
            <a:stretch>
              <a:fillRect/>
            </a:stretch>
          </p:blipFill>
          <p:spPr bwMode="auto">
            <a:xfrm>
              <a:off x="4132" y="1545"/>
              <a:ext cx="208" cy="231"/>
            </a:xfrm>
            <a:prstGeom prst="rect">
              <a:avLst/>
            </a:prstGeom>
            <a:noFill/>
            <a:ln w="9525">
              <a:noFill/>
              <a:miter lim="800000"/>
              <a:headEnd/>
              <a:tailEnd/>
            </a:ln>
          </p:spPr>
        </p:pic>
        <p:pic>
          <p:nvPicPr>
            <p:cNvPr id="2059" name="Picture 9" descr="http://www2.gdin.edu.cn/jkx/webstudy/bianyiyuanli/img/chap06/symbol03.gif"/>
            <p:cNvPicPr>
              <a:picLocks noChangeAspect="1" noChangeArrowheads="1"/>
            </p:cNvPicPr>
            <p:nvPr/>
          </p:nvPicPr>
          <p:blipFill>
            <a:blip r:embed="rId4" r:link="rId5" cstate="print"/>
            <a:srcRect/>
            <a:stretch>
              <a:fillRect/>
            </a:stretch>
          </p:blipFill>
          <p:spPr bwMode="auto">
            <a:xfrm>
              <a:off x="2648" y="1564"/>
              <a:ext cx="205" cy="227"/>
            </a:xfrm>
            <a:prstGeom prst="rect">
              <a:avLst/>
            </a:prstGeom>
            <a:noFill/>
            <a:ln w="9525">
              <a:noFill/>
              <a:miter lim="800000"/>
              <a:headEnd/>
              <a:tailEnd/>
            </a:ln>
          </p:spPr>
        </p:pic>
        <p:pic>
          <p:nvPicPr>
            <p:cNvPr id="2060" name="Picture 10" descr="http://www2.gdin.edu.cn/jkx/webstudy/bianyiyuanli/img/chap06/symbol03.gif"/>
            <p:cNvPicPr>
              <a:picLocks noChangeAspect="1" noChangeArrowheads="1"/>
            </p:cNvPicPr>
            <p:nvPr/>
          </p:nvPicPr>
          <p:blipFill>
            <a:blip r:embed="rId4" r:link="rId5" cstate="print"/>
            <a:srcRect/>
            <a:stretch>
              <a:fillRect/>
            </a:stretch>
          </p:blipFill>
          <p:spPr bwMode="auto">
            <a:xfrm>
              <a:off x="3275" y="1558"/>
              <a:ext cx="205" cy="227"/>
            </a:xfrm>
            <a:prstGeom prst="rect">
              <a:avLst/>
            </a:prstGeom>
            <a:noFill/>
            <a:ln w="9525">
              <a:noFill/>
              <a:miter lim="800000"/>
              <a:headEnd/>
              <a:tailEnd/>
            </a:ln>
          </p:spPr>
        </p:pic>
        <p:pic>
          <p:nvPicPr>
            <p:cNvPr id="2061" name="Picture 11" descr="http://www2.gdin.edu.cn/jkx/webstudy/bianyiyuanli/img/chap06/symbol03.gif"/>
            <p:cNvPicPr>
              <a:picLocks noChangeAspect="1" noChangeArrowheads="1"/>
            </p:cNvPicPr>
            <p:nvPr/>
          </p:nvPicPr>
          <p:blipFill>
            <a:blip r:embed="rId4" r:link="rId5" cstate="print"/>
            <a:srcRect/>
            <a:stretch>
              <a:fillRect/>
            </a:stretch>
          </p:blipFill>
          <p:spPr bwMode="auto">
            <a:xfrm>
              <a:off x="3741" y="1567"/>
              <a:ext cx="205" cy="227"/>
            </a:xfrm>
            <a:prstGeom prst="rect">
              <a:avLst/>
            </a:prstGeom>
            <a:noFill/>
            <a:ln w="9525">
              <a:noFill/>
              <a:miter lim="800000"/>
              <a:headEnd/>
              <a:tailEnd/>
            </a:ln>
          </p:spPr>
        </p:pic>
        <p:graphicFrame>
          <p:nvGraphicFramePr>
            <p:cNvPr id="2050" name="Object 7"/>
            <p:cNvGraphicFramePr>
              <a:graphicFrameLocks noChangeAspect="1"/>
            </p:cNvGraphicFramePr>
            <p:nvPr/>
          </p:nvGraphicFramePr>
          <p:xfrm>
            <a:off x="1784" y="1565"/>
            <a:ext cx="184" cy="204"/>
          </p:xfrm>
          <a:graphic>
            <a:graphicData uri="http://schemas.openxmlformats.org/presentationml/2006/ole">
              <p:oleObj spid="_x0000_s95242" r:id="rId8" imgW="172720" imgH="190500" progId="">
                <p:embed/>
              </p:oleObj>
            </a:graphicData>
          </a:graphic>
        </p:graphicFrame>
      </p:grpSp>
      <p:sp>
        <p:nvSpPr>
          <p:cNvPr id="2053" name="Text Box 2"/>
          <p:cNvSpPr txBox="1">
            <a:spLocks noChangeArrowheads="1"/>
          </p:cNvSpPr>
          <p:nvPr/>
        </p:nvSpPr>
        <p:spPr bwMode="auto">
          <a:xfrm>
            <a:off x="838200" y="5402838"/>
            <a:ext cx="7877175" cy="400110"/>
          </a:xfrm>
          <a:prstGeom prst="rect">
            <a:avLst/>
          </a:prstGeom>
          <a:noFill/>
          <a:ln w="9525">
            <a:noFill/>
            <a:miter lim="800000"/>
            <a:headEnd/>
            <a:tailEnd/>
          </a:ln>
        </p:spPr>
        <p:txBody>
          <a:bodyPr wrap="square">
            <a:spAutoFit/>
          </a:bodyPr>
          <a:lstStyle/>
          <a:p>
            <a:pPr algn="l">
              <a:spcBef>
                <a:spcPct val="50000"/>
              </a:spcBef>
            </a:pPr>
            <a:r>
              <a:rPr lang="zh-CN" altLang="en-US" sz="2000" b="1" dirty="0">
                <a:solidFill>
                  <a:srgbClr val="CC6600"/>
                </a:solidFill>
                <a:latin typeface="宋体" pitchFamily="2" charset="-122"/>
                <a:ea typeface="宋体" pitchFamily="2" charset="-122"/>
              </a:rPr>
              <a:t>结论⑴和⑵是确保算符优先分析方法正确性的理论基础。</a:t>
            </a:r>
          </a:p>
        </p:txBody>
      </p:sp>
      <p:sp>
        <p:nvSpPr>
          <p:cNvPr id="14" name="Rectangle 191"/>
          <p:cNvSpPr txBox="1">
            <a:spLocks noChangeArrowheads="1"/>
          </p:cNvSpPr>
          <p:nvPr/>
        </p:nvSpPr>
        <p:spPr>
          <a:xfrm>
            <a:off x="533400" y="304800"/>
            <a:ext cx="42672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a:t>
            </a:r>
            <a:r>
              <a:rPr lang="zh-CN" altLang="en-US" sz="2800" b="1" kern="0" dirty="0" smtClean="0">
                <a:solidFill>
                  <a:srgbClr val="CC0099"/>
                </a:solidFill>
                <a:latin typeface="黑体" pitchFamily="49" charset="-122"/>
                <a:ea typeface="黑体" pitchFamily="49" charset="-122"/>
                <a:cs typeface="+mj-cs"/>
              </a:rPr>
              <a:t>优先</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文法的几个结论</a:t>
            </a:r>
          </a:p>
        </p:txBody>
      </p:sp>
      <p:sp>
        <p:nvSpPr>
          <p:cNvPr id="15"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15</a:t>
            </a:fld>
            <a:endParaRPr lang="en-US" altLang="zh-CN"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9"/>
          <p:cNvSpPr>
            <a:spLocks noChangeArrowheads="1"/>
          </p:cNvSpPr>
          <p:nvPr/>
        </p:nvSpPr>
        <p:spPr bwMode="auto">
          <a:xfrm>
            <a:off x="457200" y="5080000"/>
            <a:ext cx="1752600" cy="838200"/>
          </a:xfrm>
          <a:prstGeom prst="rect">
            <a:avLst/>
          </a:prstGeom>
          <a:solidFill>
            <a:srgbClr val="FFFFFF">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24581" name="Text Box 8"/>
          <p:cNvSpPr txBox="1">
            <a:spLocks noChangeArrowheads="1"/>
          </p:cNvSpPr>
          <p:nvPr/>
        </p:nvSpPr>
        <p:spPr bwMode="auto">
          <a:xfrm>
            <a:off x="587375" y="1066800"/>
            <a:ext cx="8023225" cy="830997"/>
          </a:xfrm>
          <a:prstGeom prst="rect">
            <a:avLst/>
          </a:prstGeom>
          <a:noFill/>
          <a:ln w="9525">
            <a:noFill/>
            <a:miter lim="800000"/>
            <a:headEnd/>
            <a:tailEnd/>
          </a:ln>
        </p:spPr>
        <p:txBody>
          <a:bodyPr>
            <a:spAutoFit/>
          </a:bodyPr>
          <a:lstStyle/>
          <a:p>
            <a:pPr indent="660400" algn="l">
              <a:lnSpc>
                <a:spcPct val="120000"/>
              </a:lnSpc>
              <a:spcBef>
                <a:spcPct val="20000"/>
              </a:spcBef>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5.7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FIRSTTV(B)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LASTTV(B)</a:t>
            </a:r>
            <a:r>
              <a:rPr lang="zh-CN" altLang="en-US" sz="2000" b="1" dirty="0">
                <a:latin typeface="宋体" pitchFamily="2" charset="-122"/>
                <a:ea typeface="宋体" pitchFamily="2" charset="-122"/>
              </a:rPr>
              <a:t>定义如下</a:t>
            </a:r>
            <a:r>
              <a:rPr lang="en-US" altLang="zh-CN" sz="2000" b="1" dirty="0">
                <a:latin typeface="宋体" pitchFamily="2" charset="-122"/>
                <a:ea typeface="宋体" pitchFamily="2" charset="-122"/>
              </a:rPr>
              <a:t>:</a:t>
            </a:r>
          </a:p>
        </p:txBody>
      </p:sp>
      <p:grpSp>
        <p:nvGrpSpPr>
          <p:cNvPr id="2" name="Group 20"/>
          <p:cNvGrpSpPr>
            <a:grpSpLocks/>
          </p:cNvGrpSpPr>
          <p:nvPr/>
        </p:nvGrpSpPr>
        <p:grpSpPr bwMode="auto">
          <a:xfrm>
            <a:off x="609600" y="1743075"/>
            <a:ext cx="8001000" cy="1168400"/>
            <a:chOff x="480" y="1162"/>
            <a:chExt cx="5040" cy="736"/>
          </a:xfrm>
        </p:grpSpPr>
        <p:sp>
          <p:nvSpPr>
            <p:cNvPr id="24585" name="Text Box 10"/>
            <p:cNvSpPr txBox="1">
              <a:spLocks noChangeArrowheads="1"/>
            </p:cNvSpPr>
            <p:nvPr/>
          </p:nvSpPr>
          <p:spPr bwMode="auto">
            <a:xfrm>
              <a:off x="480" y="1200"/>
              <a:ext cx="5040" cy="698"/>
            </a:xfrm>
            <a:prstGeom prst="rect">
              <a:avLst/>
            </a:prstGeom>
            <a:noFill/>
            <a:ln w="9525">
              <a:noFill/>
              <a:miter lim="800000"/>
              <a:headEnd/>
              <a:tailEnd/>
            </a:ln>
          </p:spPr>
          <p:txBody>
            <a:bodyPr wrap="square">
              <a:spAutoFit/>
            </a:bodyPr>
            <a:lstStyle/>
            <a:p>
              <a:pPr marL="2576513" indent="-2576513" algn="l">
                <a:lnSpc>
                  <a:spcPct val="150000"/>
                </a:lnSpc>
                <a:spcBef>
                  <a:spcPct val="30000"/>
                </a:spcBef>
              </a:pPr>
              <a:r>
                <a:rPr lang="en-US" altLang="zh-CN" sz="2000" b="1" dirty="0">
                  <a:solidFill>
                    <a:srgbClr val="CC6600"/>
                  </a:solidFill>
                  <a:latin typeface="宋体" pitchFamily="2" charset="-122"/>
                  <a:ea typeface="宋体" pitchFamily="2" charset="-122"/>
                </a:rPr>
                <a:t>FIRSTVT(B)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b︱B</a:t>
              </a:r>
              <a:r>
                <a:rPr lang="en-US" altLang="zh-CN" sz="2000" b="1" dirty="0" err="1">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b</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或</a:t>
              </a:r>
              <a:r>
                <a:rPr lang="en-US" altLang="zh-CN" sz="2000" b="1" dirty="0" err="1">
                  <a:latin typeface="宋体" pitchFamily="2" charset="-122"/>
                  <a:ea typeface="宋体" pitchFamily="2" charset="-122"/>
                </a:rPr>
                <a:t>B</a:t>
              </a:r>
              <a:r>
                <a:rPr lang="en-US" altLang="zh-CN" sz="2000" b="1" dirty="0" err="1">
                  <a:latin typeface="宋体" pitchFamily="2" charset="-122"/>
                  <a:ea typeface="宋体" pitchFamily="2" charset="-122"/>
                  <a:sym typeface="Symbol" pitchFamily="18" charset="2"/>
                </a:rPr>
                <a:t></a:t>
              </a:r>
              <a:r>
                <a:rPr lang="en-US" altLang="zh-CN" sz="2000" b="1" dirty="0" err="1">
                  <a:latin typeface="宋体" pitchFamily="2" charset="-122"/>
                  <a:ea typeface="宋体" pitchFamily="2" charset="-122"/>
                </a:rPr>
                <a:t>Cb</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en-US" altLang="zh-CN" sz="2000" b="1" dirty="0">
                  <a:latin typeface="宋体" pitchFamily="2" charset="-122"/>
                  <a:ea typeface="宋体" pitchFamily="2" charset="-122"/>
                </a:rPr>
                <a:t> }</a:t>
              </a:r>
            </a:p>
            <a:p>
              <a:pPr marL="2576513" indent="-2576513" algn="l">
                <a:lnSpc>
                  <a:spcPct val="150000"/>
                </a:lnSpc>
                <a:spcBef>
                  <a:spcPct val="30000"/>
                </a:spcBef>
              </a:pPr>
              <a:r>
                <a:rPr lang="en-US" altLang="zh-CN" sz="2000" b="1" dirty="0">
                  <a:solidFill>
                    <a:srgbClr val="CC6600"/>
                  </a:solidFill>
                  <a:latin typeface="宋体" pitchFamily="2" charset="-122"/>
                  <a:ea typeface="宋体" pitchFamily="2" charset="-122"/>
                </a:rPr>
                <a:t>LASTVT(B)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B</a:t>
              </a:r>
              <a:r>
                <a:rPr lang="en-US" altLang="zh-CN" sz="2000" b="1" dirty="0">
                  <a:latin typeface="宋体" pitchFamily="2" charset="-122"/>
                  <a:ea typeface="宋体" pitchFamily="2" charset="-122"/>
                  <a:sym typeface="Symbol" pitchFamily="18" charset="2"/>
                </a:rPr>
                <a:t></a:t>
              </a:r>
              <a:r>
                <a:rPr lang="en-US" altLang="zh-CN" sz="2000" b="1" dirty="0">
                  <a:latin typeface="宋体" pitchFamily="2" charset="-122"/>
                  <a:ea typeface="宋体" pitchFamily="2" charset="-122"/>
                </a:rPr>
                <a:t>···</a:t>
              </a:r>
              <a:r>
                <a:rPr lang="en-US" altLang="zh-CN" sz="2000" b="1" dirty="0" err="1">
                  <a:latin typeface="宋体" pitchFamily="2" charset="-122"/>
                  <a:ea typeface="宋体" pitchFamily="2" charset="-122"/>
                </a:rPr>
                <a:t>aC</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C∈V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en-US" altLang="zh-CN" sz="2000" b="1" dirty="0">
                  <a:latin typeface="宋体" pitchFamily="2" charset="-122"/>
                  <a:ea typeface="宋体" pitchFamily="2" charset="-122"/>
                </a:rPr>
                <a:t> } </a:t>
              </a:r>
            </a:p>
          </p:txBody>
        </p:sp>
        <p:sp>
          <p:nvSpPr>
            <p:cNvPr id="24586" name="Text Box 11"/>
            <p:cNvSpPr txBox="1">
              <a:spLocks noChangeArrowheads="1"/>
            </p:cNvSpPr>
            <p:nvPr/>
          </p:nvSpPr>
          <p:spPr bwMode="auto">
            <a:xfrm>
              <a:off x="2832" y="1162"/>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7" name="Text Box 9"/>
            <p:cNvSpPr txBox="1">
              <a:spLocks noChangeArrowheads="1"/>
            </p:cNvSpPr>
            <p:nvPr/>
          </p:nvSpPr>
          <p:spPr bwMode="auto">
            <a:xfrm>
              <a:off x="1872" y="1171"/>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8" name="Text Box 12"/>
            <p:cNvSpPr txBox="1">
              <a:spLocks noChangeArrowheads="1"/>
            </p:cNvSpPr>
            <p:nvPr/>
          </p:nvSpPr>
          <p:spPr bwMode="auto">
            <a:xfrm>
              <a:off x="1872" y="1512"/>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sp>
          <p:nvSpPr>
            <p:cNvPr id="24589" name="Text Box 13"/>
            <p:cNvSpPr txBox="1">
              <a:spLocks noChangeArrowheads="1"/>
            </p:cNvSpPr>
            <p:nvPr/>
          </p:nvSpPr>
          <p:spPr bwMode="auto">
            <a:xfrm>
              <a:off x="2880" y="1517"/>
              <a:ext cx="288" cy="252"/>
            </a:xfrm>
            <a:prstGeom prst="rect">
              <a:avLst/>
            </a:prstGeom>
            <a:noFill/>
            <a:ln w="9525">
              <a:noFill/>
              <a:miter lim="800000"/>
              <a:headEnd/>
              <a:tailEnd/>
            </a:ln>
          </p:spPr>
          <p:txBody>
            <a:bodyPr>
              <a:spAutoFit/>
            </a:bodyPr>
            <a:lstStyle/>
            <a:p>
              <a:pPr algn="l">
                <a:spcBef>
                  <a:spcPct val="50000"/>
                </a:spcBef>
              </a:pPr>
              <a:r>
                <a:rPr lang="en-US" altLang="zh-CN" sz="2000" b="1" dirty="0">
                  <a:latin typeface="宋体" pitchFamily="2" charset="-122"/>
                  <a:ea typeface="宋体" pitchFamily="2" charset="-122"/>
                </a:rPr>
                <a:t>+</a:t>
              </a:r>
            </a:p>
          </p:txBody>
        </p:sp>
      </p:grpSp>
      <p:sp>
        <p:nvSpPr>
          <p:cNvPr id="24583" name="Text Box 14"/>
          <p:cNvSpPr txBox="1">
            <a:spLocks noChangeArrowheads="1"/>
          </p:cNvSpPr>
          <p:nvPr/>
        </p:nvSpPr>
        <p:spPr bwMode="auto">
          <a:xfrm>
            <a:off x="381000" y="3175000"/>
            <a:ext cx="8229600" cy="2769989"/>
          </a:xfrm>
          <a:prstGeom prst="rect">
            <a:avLst/>
          </a:prstGeom>
          <a:noFill/>
          <a:ln w="9525">
            <a:noFill/>
            <a:miter lim="800000"/>
            <a:headEnd/>
            <a:tailEnd/>
          </a:ln>
        </p:spPr>
        <p:txBody>
          <a:bodyPr>
            <a:spAutoFit/>
          </a:bodyPr>
          <a:lstStyle/>
          <a:p>
            <a:pPr indent="522288" algn="l">
              <a:lnSpc>
                <a:spcPct val="120000"/>
              </a:lnSpc>
              <a:spcBef>
                <a:spcPct val="10000"/>
              </a:spcBef>
            </a:pPr>
            <a:r>
              <a:rPr lang="en-US" altLang="zh-CN" sz="2000" b="1" dirty="0">
                <a:solidFill>
                  <a:srgbClr val="CC6600"/>
                </a:solidFill>
                <a:latin typeface="宋体" pitchFamily="2" charset="-122"/>
                <a:ea typeface="宋体" pitchFamily="2" charset="-122"/>
              </a:rPr>
              <a:t>FIRSTVT</a:t>
            </a:r>
            <a:r>
              <a:rPr lang="zh-CN" altLang="en-US" sz="2000" b="1" dirty="0">
                <a:solidFill>
                  <a:srgbClr val="CC6600"/>
                </a:solidFill>
                <a:latin typeface="宋体" pitchFamily="2" charset="-122"/>
                <a:ea typeface="宋体" pitchFamily="2" charset="-122"/>
              </a:rPr>
              <a:t>集计算方法</a:t>
            </a:r>
            <a:r>
              <a:rPr lang="zh-CN" altLang="en-US" sz="2000" b="1" dirty="0">
                <a:latin typeface="宋体" pitchFamily="2" charset="-122"/>
                <a:ea typeface="宋体" pitchFamily="2" charset="-122"/>
              </a:rPr>
              <a:t>  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FIRSTVT</a:t>
            </a:r>
            <a:r>
              <a:rPr lang="zh-CN" altLang="en-US" sz="2000" b="1" dirty="0">
                <a:latin typeface="宋体" pitchFamily="2" charset="-122"/>
                <a:ea typeface="宋体" pitchFamily="2" charset="-122"/>
              </a:rPr>
              <a:t>集计算方法如下，假设</a:t>
            </a:r>
            <a:r>
              <a:rPr lang="en-US" altLang="zh-CN" sz="2000" b="1" dirty="0">
                <a:latin typeface="宋体" pitchFamily="2" charset="-122"/>
                <a:ea typeface="宋体" pitchFamily="2" charset="-122"/>
              </a:rPr>
              <a:t>FIRSTVT(A)</a:t>
            </a:r>
            <a:r>
              <a:rPr lang="zh-CN" altLang="en-US" sz="2000" b="1" dirty="0">
                <a:latin typeface="宋体" pitchFamily="2" charset="-122"/>
                <a:ea typeface="宋体" pitchFamily="2" charset="-122"/>
              </a:rPr>
              <a:t>初值为空集</a:t>
            </a:r>
            <a:r>
              <a:rPr lang="zh-CN" altLang="en-US" sz="2000" b="1" dirty="0" smtClean="0">
                <a:latin typeface="宋体" pitchFamily="2" charset="-122"/>
                <a:ea typeface="宋体" pitchFamily="2" charset="-122"/>
              </a:rPr>
              <a:t>，下面←</a:t>
            </a:r>
            <a:r>
              <a:rPr lang="zh-CN" altLang="en-US" sz="2000" b="1" dirty="0">
                <a:latin typeface="宋体" pitchFamily="2" charset="-122"/>
                <a:ea typeface="宋体" pitchFamily="2" charset="-122"/>
              </a:rPr>
              <a:t>表示赋值运算。</a:t>
            </a:r>
          </a:p>
          <a:p>
            <a:pPr indent="522288" algn="l">
              <a:lnSpc>
                <a:spcPct val="120000"/>
              </a:lnSpc>
              <a:spcBef>
                <a:spcPct val="10000"/>
              </a:spcBef>
            </a:pPr>
            <a:r>
              <a:rPr lang="zh-CN" altLang="en-US" sz="2000" b="1" dirty="0">
                <a:latin typeface="宋体" pitchFamily="2" charset="-122"/>
                <a:ea typeface="宋体" pitchFamily="2" charset="-122"/>
              </a:rPr>
              <a:t>① 扫描文法规则，对形如</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或</a:t>
            </a:r>
            <a:r>
              <a:rPr lang="en-US" altLang="zh-CN" sz="2000" b="1" dirty="0" err="1">
                <a:latin typeface="宋体" pitchFamily="2" charset="-122"/>
                <a:ea typeface="宋体" pitchFamily="2" charset="-122"/>
              </a:rPr>
              <a:t>A→Ba</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规则，</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FIRSTVT(A) ←FIRSTVT(A)∪{a};</a:t>
            </a:r>
          </a:p>
          <a:p>
            <a:pPr indent="522288" algn="l">
              <a:lnSpc>
                <a:spcPct val="120000"/>
              </a:lnSpc>
              <a:spcBef>
                <a:spcPct val="10000"/>
              </a:spcBef>
            </a:pPr>
            <a:r>
              <a:rPr lang="en-US" altLang="zh-CN" sz="2000" b="1" dirty="0">
                <a:latin typeface="宋体" pitchFamily="2" charset="-122"/>
                <a:ea typeface="宋体" pitchFamily="2" charset="-122"/>
              </a:rPr>
              <a:t>② </a:t>
            </a:r>
            <a:r>
              <a:rPr lang="zh-CN" altLang="en-US" sz="2000" b="1" dirty="0">
                <a:latin typeface="宋体" pitchFamily="2" charset="-122"/>
                <a:ea typeface="宋体" pitchFamily="2" charset="-122"/>
              </a:rPr>
              <a:t>扫描文法规则，对形如</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FIRSTVT(A) ←FIRSTVT(A)∪FIRSTVT(B);</a:t>
            </a:r>
          </a:p>
          <a:p>
            <a:pPr indent="522288" algn="l">
              <a:lnSpc>
                <a:spcPct val="120000"/>
              </a:lnSpc>
              <a:spcBef>
                <a:spcPct val="10000"/>
              </a:spcBef>
            </a:pPr>
            <a:r>
              <a:rPr lang="en-US" altLang="zh-CN" sz="2000" b="1" dirty="0">
                <a:latin typeface="宋体" pitchFamily="2" charset="-122"/>
                <a:ea typeface="宋体" pitchFamily="2" charset="-122"/>
              </a:rPr>
              <a:t>③ </a:t>
            </a:r>
            <a:r>
              <a:rPr lang="zh-CN" altLang="en-US" sz="2000" b="1" dirty="0">
                <a:latin typeface="宋体" pitchFamily="2" charset="-122"/>
                <a:ea typeface="宋体" pitchFamily="2" charset="-122"/>
              </a:rPr>
              <a:t>重复②，直到</a:t>
            </a:r>
            <a:r>
              <a:rPr lang="en-US" altLang="zh-CN" sz="2000" b="1" dirty="0">
                <a:latin typeface="宋体" pitchFamily="2" charset="-122"/>
                <a:ea typeface="宋体" pitchFamily="2" charset="-122"/>
              </a:rPr>
              <a:t>FIRSTVT</a:t>
            </a:r>
            <a:r>
              <a:rPr lang="zh-CN" altLang="en-US" sz="2000" b="1" dirty="0">
                <a:latin typeface="宋体" pitchFamily="2" charset="-122"/>
                <a:ea typeface="宋体" pitchFamily="2" charset="-122"/>
              </a:rPr>
              <a:t>集不再扩大为止。 </a:t>
            </a:r>
          </a:p>
        </p:txBody>
      </p:sp>
      <p:sp>
        <p:nvSpPr>
          <p:cNvPr id="24584" name="Rectangle 16"/>
          <p:cNvSpPr>
            <a:spLocks noGrp="1" noChangeArrowheads="1"/>
          </p:cNvSpPr>
          <p:nvPr>
            <p:ph type="title"/>
          </p:nvPr>
        </p:nvSpPr>
        <p:spPr>
          <a:xfrm>
            <a:off x="488196" y="304800"/>
            <a:ext cx="4953000" cy="609600"/>
          </a:xfrm>
        </p:spPr>
        <p:txBody>
          <a:bodyPr/>
          <a:lstStyle/>
          <a:p>
            <a:pPr eaLnBrk="1" hangingPunct="1"/>
            <a:r>
              <a:rPr lang="en-US" altLang="zh-CN" sz="2800" b="1" dirty="0" smtClean="0">
                <a:solidFill>
                  <a:srgbClr val="CC0099"/>
                </a:solidFill>
                <a:latin typeface="黑体" pitchFamily="49" charset="-122"/>
                <a:ea typeface="黑体" pitchFamily="49" charset="-122"/>
              </a:rPr>
              <a:t>5.3.3</a:t>
            </a:r>
            <a:r>
              <a:rPr lang="zh-CN" altLang="en-US" sz="2800" b="1" dirty="0" smtClean="0">
                <a:solidFill>
                  <a:srgbClr val="CC0099"/>
                </a:solidFill>
                <a:latin typeface="黑体" pitchFamily="49" charset="-122"/>
                <a:ea typeface="黑体" pitchFamily="49" charset="-122"/>
              </a:rPr>
              <a:t>　算符优先分析表构造</a:t>
            </a:r>
          </a:p>
        </p:txBody>
      </p:sp>
      <p:sp>
        <p:nvSpPr>
          <p:cNvPr id="1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16</a:t>
            </a:fld>
            <a:endParaRPr lang="en-US" altLang="zh-CN"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9"/>
          <p:cNvSpPr>
            <a:spLocks noChangeArrowheads="1"/>
          </p:cNvSpPr>
          <p:nvPr/>
        </p:nvSpPr>
        <p:spPr bwMode="auto">
          <a:xfrm>
            <a:off x="1019175" y="5267325"/>
            <a:ext cx="1219200" cy="476250"/>
          </a:xfrm>
          <a:prstGeom prst="rect">
            <a:avLst/>
          </a:prstGeom>
          <a:solidFill>
            <a:srgbClr val="FFFFFF">
              <a:alpha val="50195"/>
            </a:srgb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3077" name="Text Box 3"/>
          <p:cNvSpPr txBox="1">
            <a:spLocks noChangeArrowheads="1"/>
          </p:cNvSpPr>
          <p:nvPr/>
        </p:nvSpPr>
        <p:spPr bwMode="auto">
          <a:xfrm>
            <a:off x="228601" y="3716338"/>
            <a:ext cx="8305799" cy="2123658"/>
          </a:xfrm>
          <a:prstGeom prst="rect">
            <a:avLst/>
          </a:prstGeom>
          <a:noFill/>
          <a:ln w="9525">
            <a:noFill/>
            <a:miter lim="800000"/>
            <a:headEnd/>
            <a:tailEnd/>
          </a:ln>
        </p:spPr>
        <p:txBody>
          <a:bodyPr wrap="square">
            <a:spAutoFit/>
          </a:bodyPr>
          <a:lstStyle/>
          <a:p>
            <a:pPr indent="508000" algn="l">
              <a:lnSpc>
                <a:spcPct val="120000"/>
              </a:lnSpc>
              <a:spcBef>
                <a:spcPct val="20000"/>
              </a:spcBef>
            </a:pPr>
            <a:r>
              <a:rPr lang="zh-CN" altLang="en-US" sz="2000" b="1" dirty="0">
                <a:solidFill>
                  <a:srgbClr val="CC6600"/>
                </a:solidFill>
                <a:latin typeface="宋体" pitchFamily="2" charset="-122"/>
                <a:ea typeface="宋体" pitchFamily="2" charset="-122"/>
              </a:rPr>
              <a:t>算符优先关系计算方法</a:t>
            </a:r>
            <a:r>
              <a:rPr lang="zh-CN" altLang="en-US" sz="2000" b="1" dirty="0">
                <a:latin typeface="宋体" pitchFamily="2" charset="-122"/>
                <a:ea typeface="宋体" pitchFamily="2" charset="-122"/>
              </a:rPr>
              <a:t>  基于</a:t>
            </a:r>
            <a:r>
              <a:rPr lang="en-US" altLang="zh-CN" sz="2000" b="1" dirty="0">
                <a:latin typeface="宋体" pitchFamily="2" charset="-122"/>
                <a:ea typeface="宋体" pitchFamily="2" charset="-122"/>
              </a:rPr>
              <a:t>FIRSTVT(B)</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LASTVT(B)</a:t>
            </a:r>
            <a:r>
              <a:rPr lang="zh-CN" altLang="en-US" sz="2000" b="1" dirty="0">
                <a:latin typeface="宋体" pitchFamily="2" charset="-122"/>
                <a:ea typeface="宋体" pitchFamily="2" charset="-122"/>
              </a:rPr>
              <a:t>，</a:t>
            </a:r>
            <a:r>
              <a:rPr lang="zh-CN" altLang="en-US" sz="2000" b="1" dirty="0" smtClean="0">
                <a:latin typeface="宋体" pitchFamily="2" charset="-122"/>
                <a:ea typeface="宋体" pitchFamily="2" charset="-122"/>
              </a:rPr>
              <a:t>文法 </a:t>
            </a:r>
            <a:r>
              <a:rPr lang="en-US" altLang="zh-CN" sz="2000" b="1" dirty="0" smtClean="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）算符优先关系计算方法如下：</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en-US" altLang="zh-CN" sz="2000" b="1" dirty="0" smtClean="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b∈FIRSTVT</a:t>
            </a:r>
            <a:r>
              <a:rPr lang="en-US" altLang="zh-CN" sz="2000" b="1" dirty="0">
                <a:latin typeface="宋体" pitchFamily="2" charset="-122"/>
                <a:ea typeface="宋体" pitchFamily="2" charset="-122"/>
              </a:rPr>
              <a:t>(B)</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a:t>
            </a:r>
          </a:p>
          <a:p>
            <a:pPr indent="508000" algn="l">
              <a:lnSpc>
                <a:spcPct val="120000"/>
              </a:lnSpc>
              <a:spcBef>
                <a:spcPct val="20000"/>
              </a:spcBef>
            </a:pPr>
            <a:r>
              <a:rPr lang="zh-CN" altLang="en-US" sz="2000" b="1" dirty="0">
                <a:latin typeface="宋体" pitchFamily="2" charset="-122"/>
                <a:ea typeface="宋体" pitchFamily="2" charset="-122"/>
              </a:rPr>
              <a:t>如果</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→…Bb…∈</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a∈LASTVT</a:t>
            </a:r>
            <a:r>
              <a:rPr lang="en-US" altLang="zh-CN" sz="2000" b="1" dirty="0">
                <a:latin typeface="宋体" pitchFamily="2" charset="-122"/>
                <a:ea typeface="宋体" pitchFamily="2" charset="-122"/>
              </a:rPr>
              <a:t>(B) </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a     b</a:t>
            </a:r>
            <a:r>
              <a:rPr lang="zh-CN" altLang="en-US" sz="2000" b="1" dirty="0">
                <a:latin typeface="宋体" pitchFamily="2" charset="-122"/>
                <a:ea typeface="宋体" pitchFamily="2" charset="-122"/>
              </a:rPr>
              <a:t>。 </a:t>
            </a:r>
          </a:p>
        </p:txBody>
      </p:sp>
      <p:pic>
        <p:nvPicPr>
          <p:cNvPr id="3078" name="Picture 5" descr="http://www2.gdin.edu.cn/jkx/webstudy/bianyiyuanli/img/chap06/symbol03.gif"/>
          <p:cNvPicPr>
            <a:picLocks noChangeAspect="1" noChangeArrowheads="1"/>
          </p:cNvPicPr>
          <p:nvPr/>
        </p:nvPicPr>
        <p:blipFill>
          <a:blip r:embed="rId4" r:link="rId5" cstate="print"/>
          <a:srcRect/>
          <a:stretch>
            <a:fillRect/>
          </a:stretch>
        </p:blipFill>
        <p:spPr bwMode="auto">
          <a:xfrm>
            <a:off x="7696200" y="4581525"/>
            <a:ext cx="258763" cy="287338"/>
          </a:xfrm>
          <a:prstGeom prst="rect">
            <a:avLst/>
          </a:prstGeom>
          <a:noFill/>
          <a:ln w="9525">
            <a:noFill/>
            <a:miter lim="800000"/>
            <a:headEnd/>
            <a:tailEnd/>
          </a:ln>
        </p:spPr>
      </p:pic>
      <p:graphicFrame>
        <p:nvGraphicFramePr>
          <p:cNvPr id="3074" name="Object 6"/>
          <p:cNvGraphicFramePr>
            <a:graphicFrameLocks noChangeAspect="1"/>
          </p:cNvGraphicFramePr>
          <p:nvPr/>
        </p:nvGraphicFramePr>
        <p:xfrm>
          <a:off x="7312402" y="4966831"/>
          <a:ext cx="292100" cy="323850"/>
        </p:xfrm>
        <a:graphic>
          <a:graphicData uri="http://schemas.openxmlformats.org/presentationml/2006/ole">
            <p:oleObj spid="_x0000_s96266" r:id="rId6" imgW="172720" imgH="190500" progId="">
              <p:embed/>
            </p:oleObj>
          </a:graphicData>
        </a:graphic>
      </p:graphicFrame>
      <p:pic>
        <p:nvPicPr>
          <p:cNvPr id="3079" name="Picture 7" descr="http://www2.gdin.edu.cn/jkx/webstudy/bianyiyuanli/img/chap06/symbol02.gif"/>
          <p:cNvPicPr>
            <a:picLocks noChangeAspect="1" noChangeArrowheads="1"/>
          </p:cNvPicPr>
          <p:nvPr/>
        </p:nvPicPr>
        <p:blipFill>
          <a:blip r:embed="rId7" r:link="rId8" cstate="print"/>
          <a:srcRect/>
          <a:stretch>
            <a:fillRect/>
          </a:stretch>
        </p:blipFill>
        <p:spPr bwMode="auto">
          <a:xfrm>
            <a:off x="7315200" y="5377240"/>
            <a:ext cx="330200" cy="366712"/>
          </a:xfrm>
          <a:prstGeom prst="rect">
            <a:avLst/>
          </a:prstGeom>
          <a:noFill/>
          <a:ln w="9525">
            <a:noFill/>
            <a:miter lim="800000"/>
            <a:headEnd/>
            <a:tailEnd/>
          </a:ln>
        </p:spPr>
      </p:pic>
      <p:sp>
        <p:nvSpPr>
          <p:cNvPr id="3080" name="Text Box 2"/>
          <p:cNvSpPr txBox="1">
            <a:spLocks noChangeArrowheads="1"/>
          </p:cNvSpPr>
          <p:nvPr/>
        </p:nvSpPr>
        <p:spPr bwMode="auto">
          <a:xfrm>
            <a:off x="457200" y="838200"/>
            <a:ext cx="8077200" cy="2828925"/>
          </a:xfrm>
          <a:prstGeom prst="rect">
            <a:avLst/>
          </a:prstGeom>
          <a:noFill/>
          <a:ln w="9525">
            <a:noFill/>
            <a:miter lim="800000"/>
            <a:headEnd/>
            <a:tailEnd/>
          </a:ln>
        </p:spPr>
        <p:txBody>
          <a:bodyPr>
            <a:spAutoFit/>
          </a:bodyPr>
          <a:lstStyle/>
          <a:p>
            <a:pPr indent="498475" algn="l">
              <a:lnSpc>
                <a:spcPct val="120000"/>
              </a:lnSpc>
              <a:spcBef>
                <a:spcPct val="20000"/>
              </a:spcBef>
            </a:pPr>
            <a:r>
              <a:rPr lang="en-US" altLang="zh-CN" sz="2000" b="1" dirty="0">
                <a:solidFill>
                  <a:srgbClr val="CC6600"/>
                </a:solidFill>
                <a:latin typeface="宋体" pitchFamily="2" charset="-122"/>
                <a:ea typeface="宋体" pitchFamily="2" charset="-122"/>
              </a:rPr>
              <a:t>LASTVT</a:t>
            </a:r>
            <a:r>
              <a:rPr lang="zh-CN" altLang="en-US" sz="2000" b="1" dirty="0">
                <a:solidFill>
                  <a:srgbClr val="CC6600"/>
                </a:solidFill>
                <a:latin typeface="宋体" pitchFamily="2" charset="-122"/>
                <a:ea typeface="宋体" pitchFamily="2" charset="-122"/>
              </a:rPr>
              <a:t>集计算方法</a:t>
            </a:r>
            <a:r>
              <a:rPr lang="zh-CN" altLang="en-US" sz="2000" b="1" dirty="0">
                <a:latin typeface="宋体" pitchFamily="2" charset="-122"/>
                <a:ea typeface="宋体" pitchFamily="2" charset="-122"/>
              </a:rPr>
              <a:t>  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的</a:t>
            </a:r>
            <a:r>
              <a:rPr lang="en-US" altLang="zh-CN" sz="2000" b="1" dirty="0">
                <a:latin typeface="宋体" pitchFamily="2" charset="-122"/>
                <a:ea typeface="宋体" pitchFamily="2" charset="-122"/>
              </a:rPr>
              <a:t>LASTVT</a:t>
            </a:r>
            <a:r>
              <a:rPr lang="zh-CN" altLang="en-US" sz="2000" b="1" dirty="0">
                <a:latin typeface="宋体" pitchFamily="2" charset="-122"/>
                <a:ea typeface="宋体" pitchFamily="2" charset="-122"/>
              </a:rPr>
              <a:t>集计算方法如下，假设</a:t>
            </a:r>
            <a:r>
              <a:rPr lang="en-US" altLang="zh-CN" sz="2000" b="1" dirty="0">
                <a:latin typeface="宋体" pitchFamily="2" charset="-122"/>
                <a:ea typeface="宋体" pitchFamily="2" charset="-122"/>
              </a:rPr>
              <a:t>LASTVT(A)</a:t>
            </a:r>
            <a:r>
              <a:rPr lang="zh-CN" altLang="en-US" sz="2000" b="1" dirty="0">
                <a:latin typeface="宋体" pitchFamily="2" charset="-122"/>
                <a:ea typeface="宋体" pitchFamily="2" charset="-122"/>
              </a:rPr>
              <a:t>初值为空集，←表示赋值运算。</a:t>
            </a:r>
          </a:p>
          <a:p>
            <a:pPr indent="498475" algn="l">
              <a:lnSpc>
                <a:spcPct val="120000"/>
              </a:lnSpc>
              <a:spcBef>
                <a:spcPct val="20000"/>
              </a:spcBef>
            </a:pPr>
            <a:r>
              <a:rPr lang="zh-CN" altLang="en-US" sz="2000" b="1" dirty="0">
                <a:latin typeface="宋体" pitchFamily="2" charset="-122"/>
                <a:ea typeface="宋体" pitchFamily="2" charset="-122"/>
              </a:rPr>
              <a:t>① 扫描文法规则，对形如</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a:t>
            </a:r>
            <a:r>
              <a:rPr lang="zh-CN" altLang="en-US" sz="2000" b="1" dirty="0">
                <a:latin typeface="宋体" pitchFamily="2" charset="-122"/>
                <a:ea typeface="宋体" pitchFamily="2" charset="-122"/>
              </a:rPr>
              <a:t>或</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a:t>
            </a:r>
            <a:r>
              <a:rPr lang="en-US" altLang="zh-CN" sz="2000" b="1" dirty="0" err="1" smtClean="0">
                <a:latin typeface="宋体" pitchFamily="2" charset="-122"/>
                <a:ea typeface="宋体" pitchFamily="2" charset="-122"/>
              </a:rPr>
              <a:t>aB</a:t>
            </a:r>
            <a:r>
              <a:rPr lang="zh-CN" altLang="en-US" sz="2000" b="1" dirty="0">
                <a:latin typeface="宋体" pitchFamily="2" charset="-122"/>
                <a:ea typeface="宋体" pitchFamily="2" charset="-122"/>
              </a:rPr>
              <a:t>规则，</a:t>
            </a:r>
            <a:r>
              <a:rPr lang="en-US" altLang="zh-CN" sz="2000" b="1" dirty="0" err="1">
                <a:latin typeface="宋体" pitchFamily="2" charset="-122"/>
                <a:ea typeface="宋体" pitchFamily="2" charset="-122"/>
              </a:rPr>
              <a:t>a∈V</a:t>
            </a:r>
            <a:r>
              <a:rPr lang="en-US" altLang="zh-CN" sz="2000" b="1" baseline="-30000" dirty="0" err="1">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LASTVT(A) ←LASTVT(A)∪{a};</a:t>
            </a:r>
          </a:p>
          <a:p>
            <a:pPr indent="498475" algn="l">
              <a:lnSpc>
                <a:spcPct val="120000"/>
              </a:lnSpc>
              <a:spcBef>
                <a:spcPct val="20000"/>
              </a:spcBef>
            </a:pPr>
            <a:r>
              <a:rPr lang="en-US" altLang="zh-CN" sz="2000" b="1" dirty="0">
                <a:latin typeface="宋体" pitchFamily="2" charset="-122"/>
                <a:ea typeface="宋体" pitchFamily="2" charset="-122"/>
              </a:rPr>
              <a:t>② </a:t>
            </a:r>
            <a:r>
              <a:rPr lang="zh-CN" altLang="en-US" sz="2000" b="1" dirty="0">
                <a:latin typeface="宋体" pitchFamily="2" charset="-122"/>
                <a:ea typeface="宋体" pitchFamily="2" charset="-122"/>
              </a:rPr>
              <a:t>扫描文法规则，对形如</a:t>
            </a:r>
            <a:r>
              <a:rPr lang="en-US" altLang="zh-CN" sz="2000" b="1" dirty="0">
                <a:latin typeface="宋体" pitchFamily="2" charset="-122"/>
                <a:ea typeface="宋体" pitchFamily="2" charset="-122"/>
              </a:rPr>
              <a:t>A</a:t>
            </a:r>
            <a:r>
              <a:rPr lang="en-US" altLang="zh-CN" sz="2000" b="1" dirty="0" smtClean="0">
                <a:latin typeface="宋体" pitchFamily="2" charset="-122"/>
                <a:ea typeface="宋体" pitchFamily="2" charset="-122"/>
              </a:rPr>
              <a:t>→…B</a:t>
            </a:r>
            <a:r>
              <a:rPr lang="zh-CN" altLang="en-US" sz="2000" b="1" dirty="0">
                <a:latin typeface="宋体" pitchFamily="2" charset="-122"/>
                <a:ea typeface="宋体" pitchFamily="2" charset="-122"/>
              </a:rPr>
              <a:t>规则，</a:t>
            </a:r>
            <a:r>
              <a:rPr lang="en-US" altLang="zh-CN" sz="2000" b="1" dirty="0">
                <a:latin typeface="宋体" pitchFamily="2" charset="-122"/>
                <a:ea typeface="宋体" pitchFamily="2" charset="-122"/>
              </a:rPr>
              <a:t>B∈V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，则</a:t>
            </a:r>
            <a:r>
              <a:rPr lang="en-US" altLang="zh-CN" sz="2000" b="1" dirty="0">
                <a:latin typeface="宋体" pitchFamily="2" charset="-122"/>
                <a:ea typeface="宋体" pitchFamily="2" charset="-122"/>
              </a:rPr>
              <a:t>LASTVT(A) ←LASTVT(A)∪LASTVT(B);</a:t>
            </a:r>
          </a:p>
          <a:p>
            <a:pPr indent="498475" algn="l">
              <a:lnSpc>
                <a:spcPct val="120000"/>
              </a:lnSpc>
              <a:spcBef>
                <a:spcPct val="20000"/>
              </a:spcBef>
            </a:pPr>
            <a:r>
              <a:rPr lang="en-US" altLang="zh-CN" sz="2000" b="1" dirty="0">
                <a:latin typeface="宋体" pitchFamily="2" charset="-122"/>
                <a:ea typeface="宋体" pitchFamily="2" charset="-122"/>
              </a:rPr>
              <a:t>③ </a:t>
            </a:r>
            <a:r>
              <a:rPr lang="zh-CN" altLang="en-US" sz="2000" b="1" dirty="0">
                <a:latin typeface="宋体" pitchFamily="2" charset="-122"/>
                <a:ea typeface="宋体" pitchFamily="2" charset="-122"/>
              </a:rPr>
              <a:t>重复②，直到</a:t>
            </a:r>
            <a:r>
              <a:rPr lang="en-US" altLang="zh-CN" sz="2000" b="1" dirty="0">
                <a:latin typeface="宋体" pitchFamily="2" charset="-122"/>
                <a:ea typeface="宋体" pitchFamily="2" charset="-122"/>
              </a:rPr>
              <a:t>LASTVT</a:t>
            </a:r>
            <a:r>
              <a:rPr lang="zh-CN" altLang="en-US" sz="2000" b="1" dirty="0">
                <a:latin typeface="宋体" pitchFamily="2" charset="-122"/>
                <a:ea typeface="宋体" pitchFamily="2" charset="-122"/>
              </a:rPr>
              <a:t>集不再扩大为止。 </a:t>
            </a:r>
          </a:p>
        </p:txBody>
      </p:sp>
      <p:sp>
        <p:nvSpPr>
          <p:cNvPr id="9" name="Rectangle 16"/>
          <p:cNvSpPr txBox="1">
            <a:spLocks noChangeArrowheads="1"/>
          </p:cNvSpPr>
          <p:nvPr/>
        </p:nvSpPr>
        <p:spPr>
          <a:xfrm>
            <a:off x="488196" y="304800"/>
            <a:ext cx="49530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算符优先分析表构造</a:t>
            </a:r>
          </a:p>
        </p:txBody>
      </p:sp>
      <p:sp>
        <p:nvSpPr>
          <p:cNvPr id="10"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17</a:t>
            </a:fld>
            <a:endParaRPr lang="en-US" altLang="zh-CN"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1"/>
          <p:cNvSpPr>
            <a:spLocks noChangeArrowheads="1"/>
          </p:cNvSpPr>
          <p:nvPr/>
        </p:nvSpPr>
        <p:spPr bwMode="auto">
          <a:xfrm>
            <a:off x="619125" y="4895850"/>
            <a:ext cx="1600200" cy="685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4101" name="Text Box 2"/>
          <p:cNvSpPr txBox="1">
            <a:spLocks noChangeArrowheads="1"/>
          </p:cNvSpPr>
          <p:nvPr/>
        </p:nvSpPr>
        <p:spPr bwMode="auto">
          <a:xfrm>
            <a:off x="609600" y="1555750"/>
            <a:ext cx="8077200" cy="4019550"/>
          </a:xfrm>
          <a:prstGeom prst="rect">
            <a:avLst/>
          </a:prstGeom>
          <a:noFill/>
          <a:ln w="9525">
            <a:noFill/>
            <a:miter lim="800000"/>
            <a:headEnd/>
            <a:tailEnd/>
          </a:ln>
        </p:spPr>
        <p:txBody>
          <a:bodyPr>
            <a:spAutoFit/>
          </a:bodyPr>
          <a:lstStyle/>
          <a:p>
            <a:pPr indent="498475" algn="l">
              <a:lnSpc>
                <a:spcPct val="120000"/>
              </a:lnSpc>
              <a:spcBef>
                <a:spcPct val="30000"/>
              </a:spcBef>
            </a:pPr>
            <a:r>
              <a:rPr lang="en-US" altLang="zh-CN" sz="2000" b="1" dirty="0">
                <a:latin typeface="宋体" pitchFamily="2" charset="-122"/>
                <a:ea typeface="宋体" pitchFamily="2" charset="-122"/>
              </a:rPr>
              <a:t>⑴ </a:t>
            </a:r>
            <a:r>
              <a:rPr lang="zh-CN" altLang="en-US" sz="2000" b="1" dirty="0">
                <a:latin typeface="宋体" pitchFamily="2" charset="-122"/>
                <a:ea typeface="宋体" pitchFamily="2" charset="-122"/>
              </a:rPr>
              <a:t>寻找最左素短语：</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确定可归约串在分析栈顶部分出现</a:t>
            </a:r>
            <a:r>
              <a:rPr lang="en-US" altLang="zh-CN" sz="2000" b="1" dirty="0">
                <a:latin typeface="宋体" pitchFamily="2" charset="-122"/>
                <a:ea typeface="宋体" pitchFamily="2" charset="-122"/>
              </a:rPr>
              <a:t>)</a:t>
            </a:r>
          </a:p>
          <a:p>
            <a:pPr indent="498475" algn="l">
              <a:lnSpc>
                <a:spcPct val="120000"/>
              </a:lnSpc>
              <a:spcBef>
                <a:spcPct val="30000"/>
              </a:spcBef>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2.1</a:t>
            </a:r>
            <a:r>
              <a:rPr lang="zh-CN" altLang="en-US" sz="2000" b="1" dirty="0">
                <a:latin typeface="宋体" pitchFamily="2" charset="-122"/>
                <a:ea typeface="宋体" pitchFamily="2" charset="-122"/>
              </a:rPr>
              <a:t>）寻找最左素短语尾符号： 将输入栈顶符号移进分析栈，直到</a:t>
            </a:r>
            <a:r>
              <a:rPr lang="en-US" altLang="zh-CN" sz="2000" b="1" dirty="0">
                <a:latin typeface="宋体" pitchFamily="2" charset="-122"/>
                <a:ea typeface="宋体" pitchFamily="2" charset="-122"/>
              </a:rPr>
              <a:t>&lt;</a:t>
            </a:r>
            <a:r>
              <a:rPr lang="zh-CN" altLang="en-US" sz="2000" b="1" dirty="0">
                <a:latin typeface="宋体" pitchFamily="2" charset="-122"/>
                <a:ea typeface="宋体" pitchFamily="2" charset="-122"/>
              </a:rPr>
              <a:t>分析栈顶符号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输入栈顶符号</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是关系      为止。这时表明最左素短语之尾符号出现在分析栈顶。这个过程中如果遇到</a:t>
            </a:r>
            <a:r>
              <a:rPr lang="en-US" altLang="zh-CN" sz="2000" b="1" dirty="0">
                <a:latin typeface="宋体" pitchFamily="2" charset="-122"/>
                <a:ea typeface="宋体" pitchFamily="2" charset="-122"/>
              </a:rPr>
              <a:t>&lt;</a:t>
            </a:r>
            <a:r>
              <a:rPr lang="zh-CN" altLang="en-US" sz="2000" b="1" dirty="0">
                <a:latin typeface="宋体" pitchFamily="2" charset="-122"/>
                <a:ea typeface="宋体" pitchFamily="2" charset="-122"/>
              </a:rPr>
              <a:t>分析栈顶符号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输入栈顶符号</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没有任何算符优先关系，则输出“</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p>
          <a:p>
            <a:pPr indent="498475" algn="l">
              <a:lnSpc>
                <a:spcPct val="120000"/>
              </a:lnSpc>
              <a:spcBef>
                <a:spcPct val="30000"/>
              </a:spcBef>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2.2</a:t>
            </a:r>
            <a:r>
              <a:rPr lang="zh-CN" altLang="en-US" sz="2000" b="1" dirty="0">
                <a:latin typeface="宋体" pitchFamily="2" charset="-122"/>
                <a:ea typeface="宋体" pitchFamily="2" charset="-122"/>
              </a:rPr>
              <a:t>）寻找最左素短语头符号：在分析栈中，从栈顶至栈底顺序，直到寻找相邻两个符号是    为止。这时表明在分析栈中确定了最左素短语之头符号出现位置。</a:t>
            </a:r>
          </a:p>
          <a:p>
            <a:pPr indent="498475" algn="l">
              <a:lnSpc>
                <a:spcPct val="120000"/>
              </a:lnSpc>
              <a:spcBef>
                <a:spcPct val="30000"/>
              </a:spcBef>
            </a:pPr>
            <a:r>
              <a:rPr lang="zh-CN" altLang="en-US" sz="2000" b="1" dirty="0">
                <a:latin typeface="宋体" pitchFamily="2" charset="-122"/>
                <a:ea typeface="宋体" pitchFamily="2" charset="-122"/>
              </a:rPr>
              <a:t>⑵ 归约最左素短语：将栈顶部的最左素短语出栈，表示运算结果的归约符号入栈。 </a:t>
            </a:r>
          </a:p>
        </p:txBody>
      </p:sp>
      <p:sp>
        <p:nvSpPr>
          <p:cNvPr id="4102" name="Rectangle 6"/>
          <p:cNvSpPr>
            <a:spLocks noChangeArrowheads="1"/>
          </p:cNvSpPr>
          <p:nvPr/>
        </p:nvSpPr>
        <p:spPr bwMode="auto">
          <a:xfrm>
            <a:off x="609600" y="990600"/>
            <a:ext cx="6991016" cy="461665"/>
          </a:xfrm>
          <a:prstGeom prst="rect">
            <a:avLst/>
          </a:prstGeom>
          <a:noFill/>
          <a:ln w="9525">
            <a:noFill/>
            <a:miter lim="800000"/>
            <a:headEnd/>
            <a:tailEnd/>
          </a:ln>
        </p:spPr>
        <p:txBody>
          <a:bodyPr wrap="none">
            <a:spAutoFit/>
          </a:bodyPr>
          <a:lstStyle/>
          <a:p>
            <a:pPr algn="l">
              <a:spcBef>
                <a:spcPct val="30000"/>
              </a:spcBef>
            </a:pPr>
            <a:r>
              <a:rPr lang="zh-CN" altLang="en-US" sz="2400" b="1" dirty="0">
                <a:latin typeface="宋体" pitchFamily="2" charset="-122"/>
                <a:ea typeface="宋体" pitchFamily="2" charset="-122"/>
              </a:rPr>
              <a:t>算符优先分析算法思想是简单重复下列两大步骤：</a:t>
            </a:r>
          </a:p>
        </p:txBody>
      </p:sp>
      <p:sp>
        <p:nvSpPr>
          <p:cNvPr id="4103" name="Rectangle 7"/>
          <p:cNvSpPr>
            <a:spLocks noGrp="1" noChangeArrowheads="1"/>
          </p:cNvSpPr>
          <p:nvPr>
            <p:ph type="title"/>
          </p:nvPr>
        </p:nvSpPr>
        <p:spPr>
          <a:xfrm>
            <a:off x="457200" y="304800"/>
            <a:ext cx="4343400" cy="533400"/>
          </a:xfrm>
        </p:spPr>
        <p:txBody>
          <a:bodyPr/>
          <a:lstStyle/>
          <a:p>
            <a:pPr eaLnBrk="1" hangingPunct="1"/>
            <a:r>
              <a:rPr lang="en-US" altLang="zh-CN" sz="2800" b="1" dirty="0" smtClean="0">
                <a:solidFill>
                  <a:srgbClr val="CC0099"/>
                </a:solidFill>
                <a:latin typeface="黑体" pitchFamily="49" charset="-122"/>
                <a:ea typeface="黑体" pitchFamily="49" charset="-122"/>
              </a:rPr>
              <a:t>5.3.4</a:t>
            </a:r>
            <a:r>
              <a:rPr lang="zh-CN" altLang="en-US" sz="2800" b="1" dirty="0" smtClean="0">
                <a:solidFill>
                  <a:srgbClr val="CC0099"/>
                </a:solidFill>
                <a:latin typeface="黑体" pitchFamily="49" charset="-122"/>
                <a:ea typeface="黑体" pitchFamily="49" charset="-122"/>
              </a:rPr>
              <a:t>　算符优先分析法</a:t>
            </a:r>
          </a:p>
        </p:txBody>
      </p:sp>
      <p:graphicFrame>
        <p:nvGraphicFramePr>
          <p:cNvPr id="4098" name="Object 0"/>
          <p:cNvGraphicFramePr>
            <a:graphicFrameLocks noChangeAspect="1"/>
          </p:cNvGraphicFramePr>
          <p:nvPr/>
        </p:nvGraphicFramePr>
        <p:xfrm>
          <a:off x="4110038" y="3962400"/>
          <a:ext cx="319087" cy="333375"/>
        </p:xfrm>
        <a:graphic>
          <a:graphicData uri="http://schemas.openxmlformats.org/presentationml/2006/ole">
            <p:oleObj spid="_x0000_s97290" name="Picture2" r:id="rId4" imgW="172720" imgH="190500" progId="">
              <p:embed/>
            </p:oleObj>
          </a:graphicData>
        </a:graphic>
      </p:graphicFrame>
      <p:pic>
        <p:nvPicPr>
          <p:cNvPr id="4104" name="Picture 10" descr="http://www2.gdin.edu.cn/jkx/webstudy/bianyiyuanli/img/chap06/symbol02.gif"/>
          <p:cNvPicPr>
            <a:picLocks noChangeAspect="1" noChangeArrowheads="1"/>
          </p:cNvPicPr>
          <p:nvPr/>
        </p:nvPicPr>
        <p:blipFill>
          <a:blip r:embed="rId5" r:link="rId6" cstate="print"/>
          <a:srcRect/>
          <a:stretch>
            <a:fillRect/>
          </a:stretch>
        </p:blipFill>
        <p:spPr bwMode="auto">
          <a:xfrm>
            <a:off x="5451475" y="2409825"/>
            <a:ext cx="320675" cy="323850"/>
          </a:xfrm>
          <a:prstGeom prst="rect">
            <a:avLst/>
          </a:prstGeom>
          <a:noFill/>
          <a:ln w="9525">
            <a:noFill/>
            <a:miter lim="800000"/>
            <a:headEnd/>
            <a:tailEnd/>
          </a:ln>
        </p:spPr>
      </p:pic>
      <p:sp>
        <p:nvSpPr>
          <p:cNvPr id="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18</a:t>
            </a:fld>
            <a:endParaRPr lang="en-US" altLang="zh-CN"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381000" y="906123"/>
            <a:ext cx="4419600" cy="1200329"/>
          </a:xfrm>
          <a:prstGeom prst="rect">
            <a:avLst/>
          </a:prstGeom>
          <a:noFill/>
          <a:ln w="9525">
            <a:noFill/>
            <a:miter lim="800000"/>
            <a:headEnd/>
            <a:tailEnd/>
          </a:ln>
        </p:spPr>
        <p:txBody>
          <a:bodyPr>
            <a:spAutoFit/>
          </a:bodyPr>
          <a:lstStyle/>
          <a:p>
            <a:pPr marL="725488" indent="-725488" algn="l">
              <a:lnSpc>
                <a:spcPct val="120000"/>
              </a:lnSpc>
              <a:spcBef>
                <a:spcPct val="50000"/>
              </a:spcBef>
            </a:pPr>
            <a:r>
              <a:rPr lang="zh-CN" altLang="en-US" sz="2000" b="1" dirty="0" smtClean="0">
                <a:latin typeface="+mn-ea"/>
                <a:ea typeface="+mn-ea"/>
              </a:rPr>
              <a:t>例</a:t>
            </a:r>
            <a:r>
              <a:rPr lang="en-US" altLang="zh-CN" sz="2000" b="1" dirty="0" smtClean="0">
                <a:latin typeface="+mn-ea"/>
                <a:ea typeface="+mn-ea"/>
              </a:rPr>
              <a:t>5.2 </a:t>
            </a:r>
            <a:r>
              <a:rPr lang="zh-CN" altLang="en-US" sz="2000" b="1" dirty="0">
                <a:latin typeface="+mn-ea"/>
                <a:ea typeface="+mn-ea"/>
              </a:rPr>
              <a:t>设文法</a:t>
            </a:r>
            <a:r>
              <a:rPr lang="en-US" altLang="zh-CN" sz="2000" b="1" dirty="0">
                <a:latin typeface="+mn-ea"/>
                <a:ea typeface="+mn-ea"/>
              </a:rPr>
              <a:t>G[E]</a:t>
            </a:r>
            <a:r>
              <a:rPr lang="zh-CN" altLang="en-US" sz="2000" b="1" dirty="0">
                <a:latin typeface="+mn-ea"/>
                <a:ea typeface="+mn-ea"/>
              </a:rPr>
              <a:t>定义如右，构造算符优先关系表</a:t>
            </a:r>
            <a:r>
              <a:rPr lang="en-US" altLang="zh-CN" sz="2000" b="1" dirty="0">
                <a:latin typeface="+mn-ea"/>
                <a:ea typeface="+mn-ea"/>
              </a:rPr>
              <a:t>M,</a:t>
            </a:r>
            <a:r>
              <a:rPr lang="zh-CN" altLang="en-US" sz="2000" b="1" dirty="0">
                <a:latin typeface="+mn-ea"/>
                <a:ea typeface="+mn-ea"/>
              </a:rPr>
              <a:t>并给出输入串</a:t>
            </a:r>
            <a:r>
              <a:rPr lang="en-US" altLang="zh-CN" sz="2000" b="1" dirty="0" err="1">
                <a:latin typeface="+mn-ea"/>
                <a:ea typeface="+mn-ea"/>
              </a:rPr>
              <a:t>i+i</a:t>
            </a:r>
            <a:r>
              <a:rPr lang="en-US" altLang="zh-CN" sz="2000" b="1" dirty="0">
                <a:latin typeface="+mn-ea"/>
                <a:ea typeface="+mn-ea"/>
              </a:rPr>
              <a:t>*</a:t>
            </a:r>
            <a:r>
              <a:rPr lang="en-US" altLang="zh-CN" sz="2000" b="1" dirty="0" err="1">
                <a:latin typeface="+mn-ea"/>
                <a:ea typeface="+mn-ea"/>
              </a:rPr>
              <a:t>i</a:t>
            </a:r>
            <a:r>
              <a:rPr lang="zh-CN" altLang="en-US" sz="2000" b="1" dirty="0">
                <a:latin typeface="+mn-ea"/>
                <a:ea typeface="+mn-ea"/>
              </a:rPr>
              <a:t>的算符优先分析过程。 </a:t>
            </a:r>
          </a:p>
        </p:txBody>
      </p:sp>
      <p:sp>
        <p:nvSpPr>
          <p:cNvPr id="5125" name="Text Box 9"/>
          <p:cNvSpPr txBox="1">
            <a:spLocks noChangeArrowheads="1"/>
          </p:cNvSpPr>
          <p:nvPr/>
        </p:nvSpPr>
        <p:spPr bwMode="auto">
          <a:xfrm>
            <a:off x="228600" y="2133600"/>
            <a:ext cx="8610600" cy="1231106"/>
          </a:xfrm>
          <a:prstGeom prst="rect">
            <a:avLst/>
          </a:prstGeom>
          <a:noFill/>
          <a:ln w="9525">
            <a:noFill/>
            <a:miter lim="800000"/>
            <a:headEnd/>
            <a:tailEnd/>
          </a:ln>
        </p:spPr>
        <p:txBody>
          <a:bodyPr wrap="square">
            <a:spAutoFit/>
          </a:bodyPr>
          <a:lstStyle/>
          <a:p>
            <a:pPr algn="l">
              <a:lnSpc>
                <a:spcPct val="110000"/>
              </a:lnSpc>
              <a:spcBef>
                <a:spcPct val="20000"/>
              </a:spcBef>
            </a:pP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）根据定义直接计算，可得</a:t>
            </a:r>
          </a:p>
          <a:p>
            <a:pPr algn="l">
              <a:lnSpc>
                <a:spcPct val="110000"/>
              </a:lnSpc>
              <a:spcBef>
                <a:spcPct val="20000"/>
              </a:spcBef>
            </a:pPr>
            <a:r>
              <a:rPr lang="zh-CN" altLang="en-US" sz="2000" b="1" dirty="0" smtClean="0">
                <a:latin typeface="+mn-ea"/>
                <a:ea typeface="+mn-ea"/>
              </a:rPr>
              <a:t> </a:t>
            </a:r>
            <a:r>
              <a:rPr lang="en-US" altLang="zh-CN" sz="2000" b="1" dirty="0">
                <a:latin typeface="+mn-ea"/>
                <a:ea typeface="+mn-ea"/>
              </a:rPr>
              <a:t>FIRSTVT(E)</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FIRSTVT(T)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FIRSTVT(F)</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a:t>
            </a:r>
          </a:p>
          <a:p>
            <a:pPr algn="l">
              <a:lnSpc>
                <a:spcPct val="110000"/>
              </a:lnSpc>
              <a:spcBef>
                <a:spcPct val="20000"/>
              </a:spcBef>
            </a:pPr>
            <a:r>
              <a:rPr lang="en-US" altLang="zh-CN" sz="2000" b="1" dirty="0">
                <a:latin typeface="+mn-ea"/>
                <a:ea typeface="+mn-ea"/>
              </a:rPr>
              <a:t> </a:t>
            </a:r>
            <a:r>
              <a:rPr lang="en-US" altLang="zh-CN" sz="2000" b="1" dirty="0" smtClean="0">
                <a:latin typeface="+mn-ea"/>
                <a:ea typeface="+mn-ea"/>
              </a:rPr>
              <a:t>LASTVT(E</a:t>
            </a:r>
            <a:r>
              <a:rPr lang="en-US" altLang="zh-CN" sz="2000" b="1" dirty="0">
                <a:latin typeface="+mn-ea"/>
                <a:ea typeface="+mn-ea"/>
              </a:rPr>
              <a: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LASTVT(T)</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LASTVT(F)</a:t>
            </a:r>
            <a:r>
              <a:rPr lang="zh-CN" altLang="en-US" sz="2000" b="1" dirty="0">
                <a:latin typeface="+mn-ea"/>
                <a:ea typeface="+mn-ea"/>
              </a:rPr>
              <a:t>＝</a:t>
            </a:r>
            <a:r>
              <a:rPr lang="en-US" altLang="zh-CN" sz="2000" b="1" dirty="0">
                <a:latin typeface="+mn-ea"/>
                <a:ea typeface="+mn-ea"/>
              </a:rPr>
              <a:t>{)</a:t>
            </a:r>
            <a:r>
              <a:rPr lang="zh-CN" altLang="en-US" sz="2000" b="1" dirty="0">
                <a:latin typeface="+mn-ea"/>
                <a:ea typeface="+mn-ea"/>
              </a:rPr>
              <a:t>，</a:t>
            </a:r>
            <a:r>
              <a:rPr lang="en-US" altLang="zh-CN" sz="2000" b="1" dirty="0" err="1">
                <a:latin typeface="+mn-ea"/>
                <a:ea typeface="+mn-ea"/>
              </a:rPr>
              <a:t>i</a:t>
            </a:r>
            <a:r>
              <a:rPr lang="en-US" altLang="zh-CN" sz="2000" b="1" dirty="0">
                <a:latin typeface="+mn-ea"/>
                <a:ea typeface="+mn-ea"/>
              </a:rPr>
              <a:t>}      </a:t>
            </a:r>
          </a:p>
        </p:txBody>
      </p:sp>
      <p:sp>
        <p:nvSpPr>
          <p:cNvPr id="5126" name="Rectangle 11"/>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sp>
        <p:nvSpPr>
          <p:cNvPr id="5127" name="Rectangle 13"/>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sp>
        <p:nvSpPr>
          <p:cNvPr id="5128" name="Rectangle 15"/>
          <p:cNvSpPr>
            <a:spLocks noChangeArrowheads="1"/>
          </p:cNvSpPr>
          <p:nvPr/>
        </p:nvSpPr>
        <p:spPr bwMode="auto">
          <a:xfrm>
            <a:off x="4486275" y="2932113"/>
            <a:ext cx="9144000" cy="0"/>
          </a:xfrm>
          <a:prstGeom prst="rect">
            <a:avLst/>
          </a:prstGeom>
          <a:noFill/>
          <a:ln w="9525">
            <a:noFill/>
            <a:miter lim="800000"/>
            <a:headEnd/>
            <a:tailEnd/>
          </a:ln>
        </p:spPr>
        <p:txBody>
          <a:bodyPr>
            <a:spAutoFit/>
          </a:bodyPr>
          <a:lstStyle/>
          <a:p>
            <a:endParaRPr lang="zh-CN" altLang="en-US"/>
          </a:p>
        </p:txBody>
      </p:sp>
      <p:grpSp>
        <p:nvGrpSpPr>
          <p:cNvPr id="2" name="Group 406"/>
          <p:cNvGrpSpPr>
            <a:grpSpLocks/>
          </p:cNvGrpSpPr>
          <p:nvPr/>
        </p:nvGrpSpPr>
        <p:grpSpPr bwMode="auto">
          <a:xfrm>
            <a:off x="685800" y="3200400"/>
            <a:ext cx="7924799" cy="1912938"/>
            <a:chOff x="576" y="2100"/>
            <a:chExt cx="4992" cy="1205"/>
          </a:xfrm>
        </p:grpSpPr>
        <p:sp>
          <p:nvSpPr>
            <p:cNvPr id="5134" name="Text Box 16"/>
            <p:cNvSpPr txBox="1">
              <a:spLocks noChangeArrowheads="1"/>
            </p:cNvSpPr>
            <p:nvPr/>
          </p:nvSpPr>
          <p:spPr bwMode="auto">
            <a:xfrm>
              <a:off x="576" y="2122"/>
              <a:ext cx="4992" cy="1183"/>
            </a:xfrm>
            <a:prstGeom prst="rect">
              <a:avLst/>
            </a:prstGeom>
            <a:noFill/>
            <a:ln w="9525">
              <a:noFill/>
              <a:miter lim="800000"/>
              <a:headEnd/>
              <a:tailEnd/>
            </a:ln>
          </p:spPr>
          <p:txBody>
            <a:bodyPr wrap="square">
              <a:spAutoFit/>
            </a:bodyPr>
            <a:lstStyle/>
            <a:p>
              <a:pPr marL="573088" indent="-573088" algn="l">
                <a:spcBef>
                  <a:spcPct val="20000"/>
                </a:spcBef>
              </a:pPr>
              <a:r>
                <a:rPr lang="en-US" altLang="zh-CN" sz="2000" b="1" dirty="0">
                  <a:latin typeface="+mn-ea"/>
                  <a:ea typeface="+mn-ea"/>
                </a:rPr>
                <a:t>  </a:t>
              </a:r>
              <a:r>
                <a:rPr lang="en-US" altLang="zh-CN" sz="2000" b="1" dirty="0" smtClean="0">
                  <a:latin typeface="+mn-ea"/>
                  <a:ea typeface="+mn-ea"/>
                </a:rPr>
                <a:t> </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&lt;#,#&gt;}</a:t>
              </a:r>
            </a:p>
            <a:p>
              <a:pPr marL="573088" indent="-573088" algn="l">
                <a:spcBef>
                  <a:spcPct val="20000"/>
                </a:spcBef>
              </a:pPr>
              <a:r>
                <a:rPr lang="en-US" altLang="zh-CN" sz="2000" b="1" dirty="0">
                  <a:latin typeface="+mn-ea"/>
                  <a:ea typeface="+mn-ea"/>
                </a:rPr>
                <a:t>  </a:t>
              </a:r>
              <a:r>
                <a:rPr lang="en-US" altLang="zh-CN" sz="2000" b="1" dirty="0" smtClean="0">
                  <a:latin typeface="+mn-ea"/>
                  <a:ea typeface="+mn-ea"/>
                </a:rPr>
                <a:t> </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&lt;+,</a:t>
              </a:r>
              <a:r>
                <a:rPr lang="en-US" altLang="zh-CN" sz="2000" b="1" dirty="0" err="1">
                  <a:latin typeface="+mn-ea"/>
                  <a:ea typeface="+mn-ea"/>
                </a:rPr>
                <a:t>i</a:t>
              </a:r>
              <a:r>
                <a:rPr lang="en-US" altLang="zh-CN" sz="2000" b="1" dirty="0" smtClean="0">
                  <a:latin typeface="+mn-ea"/>
                  <a:ea typeface="+mn-ea"/>
                </a:rPr>
                <a:t>&gt;, &lt;*,(&gt;, &lt;*,</a:t>
              </a:r>
              <a:r>
                <a:rPr lang="en-US" altLang="zh-CN" sz="2000" b="1" dirty="0" err="1">
                  <a:latin typeface="+mn-ea"/>
                  <a:ea typeface="+mn-ea"/>
                </a:rPr>
                <a:t>i</a:t>
              </a:r>
              <a:r>
                <a:rPr lang="en-US" altLang="zh-CN" sz="2000" b="1" dirty="0" smtClean="0">
                  <a:latin typeface="+mn-ea"/>
                  <a:ea typeface="+mn-ea"/>
                </a:rPr>
                <a:t>&gt;, &lt;(,+&gt;, &lt;(,*&gt;, </a:t>
              </a:r>
            </a:p>
            <a:p>
              <a:pPr marL="573088" indent="-573088" algn="l">
                <a:spcBef>
                  <a:spcPct val="20000"/>
                </a:spcBef>
              </a:pPr>
              <a:r>
                <a:rPr lang="en-US" altLang="zh-CN" sz="2000" b="1" dirty="0" smtClean="0">
                  <a:latin typeface="+mn-ea"/>
                  <a:ea typeface="+mn-ea"/>
                </a:rPr>
                <a:t>       &lt;(,(&gt;,&lt;(,</a:t>
              </a:r>
              <a:r>
                <a:rPr lang="en-US" altLang="zh-CN" sz="2000" b="1" dirty="0" err="1">
                  <a:latin typeface="+mn-ea"/>
                  <a:ea typeface="+mn-ea"/>
                </a:rPr>
                <a:t>i</a:t>
              </a:r>
              <a:r>
                <a:rPr lang="en-US" altLang="zh-CN" sz="2000" b="1" dirty="0" smtClean="0">
                  <a:latin typeface="+mn-ea"/>
                  <a:ea typeface="+mn-ea"/>
                </a:rPr>
                <a:t>&gt;</a:t>
              </a:r>
              <a:r>
                <a:rPr lang="zh-CN" altLang="en-US" sz="2000" b="1" dirty="0" smtClean="0">
                  <a:latin typeface="+mn-ea"/>
                  <a:ea typeface="+mn-ea"/>
                </a:rPr>
                <a:t>，</a:t>
              </a:r>
              <a:r>
                <a:rPr lang="en-US" altLang="zh-CN" sz="2000" b="1" dirty="0" smtClean="0">
                  <a:latin typeface="+mn-ea"/>
                  <a:ea typeface="+mn-ea"/>
                </a:rPr>
                <a:t> </a:t>
              </a:r>
              <a:r>
                <a:rPr lang="en-US" altLang="zh-CN" sz="2000" b="1" dirty="0">
                  <a:latin typeface="+mn-ea"/>
                  <a:ea typeface="+mn-ea"/>
                </a:rPr>
                <a:t>&lt;#,+&gt;</a:t>
              </a:r>
              <a:r>
                <a:rPr lang="zh-CN" altLang="en-US" sz="2000" b="1" dirty="0">
                  <a:latin typeface="+mn-ea"/>
                  <a:ea typeface="+mn-ea"/>
                </a:rPr>
                <a:t>，</a:t>
              </a:r>
              <a:r>
                <a:rPr lang="en-US" altLang="zh-CN" sz="2000" b="1" dirty="0">
                  <a:latin typeface="+mn-ea"/>
                  <a:ea typeface="+mn-ea"/>
                </a:rPr>
                <a:t> &lt;#,</a:t>
              </a:r>
              <a:r>
                <a:rPr lang="zh-CN" altLang="en-US" sz="2000" b="1" dirty="0">
                  <a:latin typeface="+mn-ea"/>
                  <a:ea typeface="+mn-ea"/>
                </a:rPr>
                <a:t>*</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a:t>
              </a:r>
              <a:r>
                <a:rPr lang="zh-CN" altLang="en-US" sz="2000" b="1" dirty="0">
                  <a:latin typeface="+mn-ea"/>
                  <a:ea typeface="+mn-ea"/>
                </a:rPr>
                <a:t>（</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a:t>
              </a:r>
              <a:r>
                <a:rPr lang="en-US" altLang="zh-CN" sz="2000" b="1" dirty="0" err="1">
                  <a:latin typeface="+mn-ea"/>
                  <a:ea typeface="+mn-ea"/>
                </a:rPr>
                <a:t>i</a:t>
              </a:r>
              <a:r>
                <a:rPr lang="en-US" altLang="zh-CN" sz="2000" b="1" dirty="0">
                  <a:latin typeface="+mn-ea"/>
                  <a:ea typeface="+mn-ea"/>
                </a:rPr>
                <a:t>&gt;}</a:t>
              </a:r>
            </a:p>
            <a:p>
              <a:pPr marL="573088" indent="-573088" algn="l">
                <a:spcBef>
                  <a:spcPct val="20000"/>
                </a:spcBef>
              </a:pPr>
              <a:r>
                <a:rPr lang="en-US" altLang="zh-CN" sz="2000" b="1" dirty="0">
                  <a:latin typeface="+mn-ea"/>
                  <a:ea typeface="+mn-ea"/>
                </a:rPr>
                <a:t>  </a:t>
              </a:r>
              <a:r>
                <a:rPr lang="en-US" altLang="zh-CN" sz="2000" b="1" dirty="0" smtClean="0">
                  <a:latin typeface="+mn-ea"/>
                  <a:ea typeface="+mn-ea"/>
                </a:rPr>
                <a:t> </a:t>
              </a:r>
              <a:r>
                <a:rPr lang="zh-CN" altLang="en-US" sz="2000" b="1" dirty="0">
                  <a:latin typeface="+mn-ea"/>
                  <a:ea typeface="+mn-ea"/>
                </a:rPr>
                <a:t>＝</a:t>
              </a:r>
              <a:r>
                <a:rPr lang="en-US" altLang="zh-CN" sz="2000" b="1" dirty="0">
                  <a:latin typeface="+mn-ea"/>
                  <a:ea typeface="+mn-ea"/>
                </a:rPr>
                <a:t>{&lt;+,+&gt;,&lt;*,+&gt;,&lt;),+&gt;,&lt;</a:t>
              </a:r>
              <a:r>
                <a:rPr lang="en-US" altLang="zh-CN" sz="2000" b="1" dirty="0" err="1">
                  <a:latin typeface="+mn-ea"/>
                  <a:ea typeface="+mn-ea"/>
                </a:rPr>
                <a:t>i</a:t>
              </a:r>
              <a:r>
                <a:rPr lang="en-US" altLang="zh-CN" sz="2000" b="1" dirty="0">
                  <a:latin typeface="+mn-ea"/>
                  <a:ea typeface="+mn-ea"/>
                </a:rPr>
                <a:t>,+&gt;, &lt;*,*&gt;, &lt;),*&gt;, &lt;</a:t>
              </a:r>
              <a:r>
                <a:rPr lang="en-US" altLang="zh-CN" sz="2000" b="1" dirty="0" err="1">
                  <a:latin typeface="+mn-ea"/>
                  <a:ea typeface="+mn-ea"/>
                </a:rPr>
                <a:t>i</a:t>
              </a:r>
              <a:r>
                <a:rPr lang="en-US" altLang="zh-CN" sz="2000" b="1" dirty="0">
                  <a:latin typeface="+mn-ea"/>
                  <a:ea typeface="+mn-ea"/>
                </a:rPr>
                <a:t>, *&gt;, &lt;+,)&gt;, </a:t>
              </a:r>
              <a:r>
                <a:rPr lang="en-US" altLang="zh-CN" sz="2000" b="1" dirty="0" smtClean="0">
                  <a:latin typeface="+mn-ea"/>
                  <a:ea typeface="+mn-ea"/>
                </a:rPr>
                <a:t> </a:t>
              </a:r>
            </a:p>
            <a:p>
              <a:pPr marL="573088" indent="-573088" algn="l">
                <a:spcBef>
                  <a:spcPct val="20000"/>
                </a:spcBef>
              </a:pPr>
              <a:r>
                <a:rPr lang="en-US" altLang="zh-CN" sz="2000" b="1" dirty="0" smtClean="0">
                  <a:latin typeface="+mn-ea"/>
                  <a:ea typeface="+mn-ea"/>
                </a:rPr>
                <a:t>      &lt;*,)&gt;, </a:t>
              </a:r>
              <a:r>
                <a:rPr lang="en-US" altLang="zh-CN" sz="2000" b="1" dirty="0">
                  <a:latin typeface="+mn-ea"/>
                  <a:ea typeface="+mn-ea"/>
                </a:rPr>
                <a:t>&lt;),)&gt;, &lt;</a:t>
              </a:r>
              <a:r>
                <a:rPr lang="en-US" altLang="zh-CN" sz="2000" b="1" dirty="0" err="1">
                  <a:latin typeface="+mn-ea"/>
                  <a:ea typeface="+mn-ea"/>
                </a:rPr>
                <a:t>i</a:t>
              </a:r>
              <a:r>
                <a:rPr lang="en-US" altLang="zh-CN" sz="2000" b="1" dirty="0">
                  <a:latin typeface="+mn-ea"/>
                  <a:ea typeface="+mn-ea"/>
                </a:rPr>
                <a:t>,)&gt;</a:t>
              </a:r>
              <a:r>
                <a:rPr lang="zh-CN" altLang="en-US" sz="2000" b="1" dirty="0">
                  <a:latin typeface="+mn-ea"/>
                  <a:ea typeface="+mn-ea"/>
                </a:rPr>
                <a:t>，</a:t>
              </a:r>
              <a:r>
                <a:rPr lang="en-US" altLang="zh-CN" sz="2000" b="1" dirty="0">
                  <a:latin typeface="+mn-ea"/>
                  <a:ea typeface="+mn-ea"/>
                </a:rPr>
                <a:t> &lt;+,#&gt;, &lt;*,#&gt;, &lt;),#&gt;, &lt;</a:t>
              </a:r>
              <a:r>
                <a:rPr lang="en-US" altLang="zh-CN" sz="2000" b="1" dirty="0" err="1">
                  <a:latin typeface="+mn-ea"/>
                  <a:ea typeface="+mn-ea"/>
                </a:rPr>
                <a:t>i</a:t>
              </a:r>
              <a:r>
                <a:rPr lang="en-US" altLang="zh-CN" sz="2000" b="1" dirty="0">
                  <a:latin typeface="+mn-ea"/>
                  <a:ea typeface="+mn-ea"/>
                </a:rPr>
                <a:t>,#&gt;}</a:t>
              </a:r>
            </a:p>
          </p:txBody>
        </p:sp>
        <p:grpSp>
          <p:nvGrpSpPr>
            <p:cNvPr id="3" name="Group 405"/>
            <p:cNvGrpSpPr>
              <a:grpSpLocks/>
            </p:cNvGrpSpPr>
            <p:nvPr/>
          </p:nvGrpSpPr>
          <p:grpSpPr bwMode="auto">
            <a:xfrm>
              <a:off x="807" y="2100"/>
              <a:ext cx="201" cy="936"/>
              <a:chOff x="807" y="2100"/>
              <a:chExt cx="201" cy="936"/>
            </a:xfrm>
          </p:grpSpPr>
          <p:pic>
            <p:nvPicPr>
              <p:cNvPr id="5136" name="Picture 10" descr="http://www2.gdin.edu.cn/jkx/webstudy/bianyiyuanli/img/chap06/symbol03.gif"/>
              <p:cNvPicPr>
                <a:picLocks noChangeAspect="1" noChangeArrowheads="1"/>
              </p:cNvPicPr>
              <p:nvPr/>
            </p:nvPicPr>
            <p:blipFill>
              <a:blip r:embed="rId4" r:link="rId5" cstate="print"/>
              <a:srcRect/>
              <a:stretch>
                <a:fillRect/>
              </a:stretch>
            </p:blipFill>
            <p:spPr bwMode="auto">
              <a:xfrm>
                <a:off x="811" y="2100"/>
                <a:ext cx="197" cy="246"/>
              </a:xfrm>
              <a:prstGeom prst="rect">
                <a:avLst/>
              </a:prstGeom>
              <a:noFill/>
              <a:ln w="9525">
                <a:noFill/>
                <a:miter lim="800000"/>
                <a:headEnd/>
                <a:tailEnd/>
              </a:ln>
            </p:spPr>
          </p:pic>
          <p:graphicFrame>
            <p:nvGraphicFramePr>
              <p:cNvPr id="5122" name="Object 12"/>
              <p:cNvGraphicFramePr>
                <a:graphicFrameLocks noChangeAspect="1"/>
              </p:cNvGraphicFramePr>
              <p:nvPr/>
            </p:nvGraphicFramePr>
            <p:xfrm>
              <a:off x="807" y="2334"/>
              <a:ext cx="186" cy="253"/>
            </p:xfrm>
            <a:graphic>
              <a:graphicData uri="http://schemas.openxmlformats.org/presentationml/2006/ole">
                <p:oleObj spid="_x0000_s98314" r:id="rId6" imgW="172720" imgH="190500" progId="">
                  <p:embed/>
                </p:oleObj>
              </a:graphicData>
            </a:graphic>
          </p:graphicFrame>
          <p:pic>
            <p:nvPicPr>
              <p:cNvPr id="5137" name="Picture 14" descr="http://www2.gdin.edu.cn/jkx/webstudy/bianyiyuanli/img/chap06/symbol02.gif"/>
              <p:cNvPicPr>
                <a:picLocks noChangeAspect="1" noChangeArrowheads="1"/>
              </p:cNvPicPr>
              <p:nvPr/>
            </p:nvPicPr>
            <p:blipFill>
              <a:blip r:embed="rId7" r:link="rId8" cstate="print"/>
              <a:srcRect/>
              <a:stretch>
                <a:fillRect/>
              </a:stretch>
            </p:blipFill>
            <p:spPr bwMode="auto">
              <a:xfrm>
                <a:off x="821" y="2745"/>
                <a:ext cx="178" cy="291"/>
              </a:xfrm>
              <a:prstGeom prst="rect">
                <a:avLst/>
              </a:prstGeom>
              <a:noFill/>
              <a:ln w="9525">
                <a:noFill/>
                <a:miter lim="800000"/>
                <a:headEnd/>
                <a:tailEnd/>
              </a:ln>
            </p:spPr>
          </p:pic>
        </p:grpSp>
      </p:grpSp>
      <p:sp>
        <p:nvSpPr>
          <p:cNvPr id="5130" name="Text Box 211"/>
          <p:cNvSpPr txBox="1">
            <a:spLocks noChangeArrowheads="1"/>
          </p:cNvSpPr>
          <p:nvPr/>
        </p:nvSpPr>
        <p:spPr bwMode="auto">
          <a:xfrm>
            <a:off x="257175" y="5064124"/>
            <a:ext cx="8382000" cy="701675"/>
          </a:xfrm>
          <a:prstGeom prst="rect">
            <a:avLst/>
          </a:prstGeom>
          <a:noFill/>
          <a:ln w="9525">
            <a:noFill/>
            <a:miter lim="800000"/>
            <a:headEnd/>
            <a:tailEnd/>
          </a:ln>
        </p:spPr>
        <p:txBody>
          <a:bodyPr>
            <a:spAutoFit/>
          </a:bodyPr>
          <a:lstStyle/>
          <a:p>
            <a:pPr marL="627063" indent="-627063" algn="l">
              <a:spcBef>
                <a:spcPct val="50000"/>
              </a:spcBef>
            </a:pPr>
            <a:r>
              <a:rPr lang="zh-CN" altLang="en-US" sz="2000" b="1" dirty="0">
                <a:latin typeface="+mn-ea"/>
                <a:ea typeface="+mn-ea"/>
              </a:rPr>
              <a:t>（</a:t>
            </a:r>
            <a:r>
              <a:rPr lang="en-US" altLang="zh-CN" sz="2000" b="1" dirty="0">
                <a:latin typeface="+mn-ea"/>
                <a:ea typeface="+mn-ea"/>
              </a:rPr>
              <a:t>2</a:t>
            </a:r>
            <a:r>
              <a:rPr lang="zh-CN" altLang="en-US" sz="2000" b="1" dirty="0">
                <a:latin typeface="+mn-ea"/>
                <a:ea typeface="+mn-ea"/>
              </a:rPr>
              <a:t>）再根据计算的算符优先关系，填文法</a:t>
            </a:r>
            <a:r>
              <a:rPr lang="en-US" altLang="zh-CN" sz="2000" b="1" dirty="0">
                <a:latin typeface="+mn-ea"/>
                <a:ea typeface="+mn-ea"/>
              </a:rPr>
              <a:t>G[E]</a:t>
            </a:r>
            <a:r>
              <a:rPr lang="zh-CN" altLang="en-US" sz="2000" b="1" dirty="0">
                <a:latin typeface="+mn-ea"/>
                <a:ea typeface="+mn-ea"/>
              </a:rPr>
              <a:t>分析表</a:t>
            </a:r>
            <a:r>
              <a:rPr lang="en-US" altLang="zh-CN" sz="2000" b="1" dirty="0">
                <a:latin typeface="+mn-ea"/>
                <a:ea typeface="+mn-ea"/>
              </a:rPr>
              <a:t>M</a:t>
            </a:r>
            <a:r>
              <a:rPr lang="zh-CN" altLang="en-US" sz="2000" b="1" dirty="0">
                <a:latin typeface="+mn-ea"/>
                <a:ea typeface="+mn-ea"/>
              </a:rPr>
              <a:t>（参见课程内容</a:t>
            </a:r>
            <a:r>
              <a:rPr lang="zh-CN" altLang="en-US" sz="2000" b="1" dirty="0" smtClean="0">
                <a:latin typeface="+mn-ea"/>
                <a:ea typeface="+mn-ea"/>
              </a:rPr>
              <a:t>表</a:t>
            </a:r>
            <a:r>
              <a:rPr lang="en-US" altLang="zh-CN" sz="2000" b="1" dirty="0" smtClean="0">
                <a:latin typeface="+mn-ea"/>
                <a:ea typeface="+mn-ea"/>
              </a:rPr>
              <a:t>5.3</a:t>
            </a:r>
            <a:r>
              <a:rPr lang="zh-CN" altLang="en-US" sz="2000" b="1" dirty="0">
                <a:latin typeface="+mn-ea"/>
                <a:ea typeface="+mn-ea"/>
              </a:rPr>
              <a:t>）。</a:t>
            </a:r>
          </a:p>
        </p:txBody>
      </p:sp>
      <p:sp>
        <p:nvSpPr>
          <p:cNvPr id="5131" name="Rectangle 253"/>
          <p:cNvSpPr>
            <a:spLocks noChangeArrowheads="1"/>
          </p:cNvSpPr>
          <p:nvPr/>
        </p:nvSpPr>
        <p:spPr bwMode="auto">
          <a:xfrm>
            <a:off x="8586788" y="-603250"/>
            <a:ext cx="615950" cy="609600"/>
          </a:xfrm>
          <a:prstGeom prst="rect">
            <a:avLst/>
          </a:prstGeom>
          <a:noFill/>
          <a:ln w="9525">
            <a:noFill/>
            <a:miter lim="800000"/>
            <a:headEnd/>
            <a:tailEnd/>
          </a:ln>
        </p:spPr>
        <p:txBody>
          <a:bodyPr>
            <a:spAutoFit/>
          </a:bodyPr>
          <a:lstStyle/>
          <a:p>
            <a:r>
              <a:rPr lang="en-US" altLang="zh-CN" sz="1000">
                <a:latin typeface="Times New Roman" pitchFamily="18" charset="0"/>
              </a:rPr>
              <a:t>V</a:t>
            </a:r>
            <a:r>
              <a:rPr lang="en-US" altLang="zh-CN" sz="1000" baseline="-30000">
                <a:latin typeface="Times New Roman" pitchFamily="18" charset="0"/>
              </a:rPr>
              <a:t>T</a:t>
            </a:r>
            <a:endParaRPr lang="en-US" altLang="zh-CN" sz="1000" b="0">
              <a:latin typeface="Times New Roman" pitchFamily="18" charset="0"/>
            </a:endParaRPr>
          </a:p>
          <a:p>
            <a:pPr eaLnBrk="0" hangingPunct="0"/>
            <a:endParaRPr lang="en-US" altLang="zh-CN" b="0">
              <a:latin typeface="Times New Roman" pitchFamily="18" charset="0"/>
            </a:endParaRPr>
          </a:p>
        </p:txBody>
      </p:sp>
      <p:sp>
        <p:nvSpPr>
          <p:cNvPr id="5132" name="Text Box 403"/>
          <p:cNvSpPr txBox="1">
            <a:spLocks noChangeArrowheads="1"/>
          </p:cNvSpPr>
          <p:nvPr/>
        </p:nvSpPr>
        <p:spPr bwMode="auto">
          <a:xfrm>
            <a:off x="0" y="5699125"/>
            <a:ext cx="4138613" cy="396875"/>
          </a:xfrm>
          <a:prstGeom prst="rect">
            <a:avLst/>
          </a:prstGeom>
          <a:noFill/>
          <a:ln w="9525">
            <a:noFill/>
            <a:miter lim="800000"/>
            <a:headEnd/>
            <a:tailEnd/>
          </a:ln>
        </p:spPr>
        <p:txBody>
          <a:bodyPr>
            <a:spAutoFit/>
          </a:bodyPr>
          <a:lstStyle/>
          <a:p>
            <a:pPr>
              <a:spcBef>
                <a:spcPct val="50000"/>
              </a:spcBef>
            </a:pPr>
            <a:r>
              <a:rPr lang="zh-CN" altLang="en-US" sz="2000" b="1" dirty="0">
                <a:latin typeface="+mn-ea"/>
                <a:ea typeface="+mn-ea"/>
              </a:rPr>
              <a:t>（</a:t>
            </a:r>
            <a:r>
              <a:rPr lang="en-US" altLang="zh-CN" sz="2000" b="1" dirty="0">
                <a:latin typeface="+mn-ea"/>
                <a:ea typeface="+mn-ea"/>
              </a:rPr>
              <a:t>3</a:t>
            </a:r>
            <a:r>
              <a:rPr lang="zh-CN" altLang="en-US" sz="2000" b="1" dirty="0">
                <a:latin typeface="+mn-ea"/>
                <a:ea typeface="+mn-ea"/>
              </a:rPr>
              <a:t>）输入串</a:t>
            </a:r>
            <a:r>
              <a:rPr lang="en-US" altLang="zh-CN" sz="2000" b="1" dirty="0" err="1">
                <a:latin typeface="+mn-ea"/>
                <a:ea typeface="+mn-ea"/>
              </a:rPr>
              <a:t>i+i</a:t>
            </a:r>
            <a:r>
              <a:rPr lang="en-US" altLang="zh-CN" sz="2000" b="1" dirty="0">
                <a:latin typeface="+mn-ea"/>
                <a:ea typeface="+mn-ea"/>
              </a:rPr>
              <a:t>*</a:t>
            </a:r>
            <a:r>
              <a:rPr lang="en-US" altLang="zh-CN" sz="2000" b="1" dirty="0" err="1">
                <a:latin typeface="+mn-ea"/>
                <a:ea typeface="+mn-ea"/>
              </a:rPr>
              <a:t>i</a:t>
            </a:r>
            <a:r>
              <a:rPr lang="zh-CN" altLang="en-US" sz="2000" b="1" dirty="0">
                <a:latin typeface="+mn-ea"/>
                <a:ea typeface="+mn-ea"/>
                <a:hlinkClick r:id="rId9"/>
              </a:rPr>
              <a:t>分析过程 </a:t>
            </a:r>
            <a:r>
              <a:rPr lang="zh-CN" altLang="en-US" sz="2000" b="1" dirty="0">
                <a:latin typeface="+mn-ea"/>
                <a:ea typeface="+mn-ea"/>
              </a:rPr>
              <a:t>。</a:t>
            </a:r>
          </a:p>
        </p:txBody>
      </p:sp>
      <p:sp>
        <p:nvSpPr>
          <p:cNvPr id="23" name="TextBox 22"/>
          <p:cNvSpPr txBox="1"/>
          <p:nvPr/>
        </p:nvSpPr>
        <p:spPr>
          <a:xfrm>
            <a:off x="5562600" y="914400"/>
            <a:ext cx="2881313" cy="1323439"/>
          </a:xfrm>
          <a:prstGeom prst="rect">
            <a:avLst/>
          </a:prstGeom>
          <a:noFill/>
          <a:ln>
            <a:solidFill>
              <a:schemeClr val="bg2">
                <a:lumMod val="10000"/>
                <a:lumOff val="90000"/>
              </a:schemeClr>
            </a:solidFill>
          </a:ln>
        </p:spPr>
        <p:txBody>
          <a:bodyPr wrap="square">
            <a:spAutoFit/>
          </a:bodyPr>
          <a:lstStyle/>
          <a:p>
            <a:pPr algn="l">
              <a:defRPr/>
            </a:pPr>
            <a:r>
              <a:rPr lang="en-US" altLang="zh-CN" sz="2000" b="1" dirty="0">
                <a:latin typeface="+mn-ea"/>
                <a:ea typeface="+mn-ea"/>
              </a:rPr>
              <a:t>G[E ’]</a:t>
            </a:r>
            <a:r>
              <a:rPr lang="zh-CN" altLang="en-US" sz="2000" b="1" dirty="0">
                <a:latin typeface="+mn-ea"/>
                <a:ea typeface="+mn-ea"/>
              </a:rPr>
              <a:t>：</a:t>
            </a:r>
            <a:r>
              <a:rPr lang="en-US" altLang="zh-CN" sz="2000" b="1" dirty="0">
                <a:latin typeface="+mn-ea"/>
                <a:ea typeface="+mn-ea"/>
              </a:rPr>
              <a:t>E’ →#E</a:t>
            </a:r>
            <a:r>
              <a:rPr lang="en-US" altLang="zh-CN" sz="2000" b="1" dirty="0" smtClean="0">
                <a:latin typeface="+mn-ea"/>
                <a:ea typeface="+mn-ea"/>
              </a:rPr>
              <a:t>#                  </a:t>
            </a:r>
          </a:p>
          <a:p>
            <a:pPr algn="l">
              <a:defRPr/>
            </a:pPr>
            <a:r>
              <a:rPr lang="en-US" altLang="zh-CN" sz="2000" b="1" dirty="0" smtClean="0">
                <a:latin typeface="+mn-ea"/>
                <a:ea typeface="+mn-ea"/>
              </a:rPr>
              <a:t>         E</a:t>
            </a:r>
            <a:r>
              <a:rPr lang="en-US" altLang="zh-CN" sz="2000" b="1" dirty="0">
                <a:latin typeface="+mn-ea"/>
                <a:ea typeface="+mn-ea"/>
              </a:rPr>
              <a:t>→</a:t>
            </a:r>
            <a:r>
              <a:rPr lang="en-US" altLang="zh-CN" sz="2000" b="1" dirty="0" smtClean="0">
                <a:latin typeface="+mn-ea"/>
                <a:ea typeface="+mn-ea"/>
              </a:rPr>
              <a:t>E+T︱T</a:t>
            </a:r>
          </a:p>
          <a:p>
            <a:pPr algn="l">
              <a:defRPr/>
            </a:pPr>
            <a:r>
              <a:rPr lang="en-US" altLang="zh-CN" sz="2000" b="1" dirty="0" smtClean="0">
                <a:latin typeface="+mn-ea"/>
                <a:ea typeface="+mn-ea"/>
              </a:rPr>
              <a:t>         </a:t>
            </a:r>
            <a:r>
              <a:rPr lang="en-US" altLang="zh-CN" sz="2000" b="1" dirty="0">
                <a:latin typeface="+mn-ea"/>
                <a:ea typeface="+mn-ea"/>
              </a:rPr>
              <a:t>T→</a:t>
            </a:r>
            <a:r>
              <a:rPr lang="en-US" altLang="zh-CN" sz="2000" b="1" dirty="0" smtClean="0">
                <a:latin typeface="+mn-ea"/>
                <a:ea typeface="+mn-ea"/>
              </a:rPr>
              <a:t>T*F︱F                 </a:t>
            </a:r>
          </a:p>
          <a:p>
            <a:pPr algn="l">
              <a:defRPr/>
            </a:pPr>
            <a:r>
              <a:rPr lang="en-US" altLang="zh-CN" sz="2000" b="1" dirty="0" smtClean="0">
                <a:latin typeface="+mn-ea"/>
                <a:ea typeface="+mn-ea"/>
              </a:rPr>
              <a:t>         F</a:t>
            </a:r>
            <a:r>
              <a:rPr lang="en-US" altLang="zh-CN" sz="2000" b="1" dirty="0">
                <a:latin typeface="+mn-ea"/>
                <a:ea typeface="+mn-ea"/>
              </a:rPr>
              <a:t>→(E)︱</a:t>
            </a:r>
            <a:r>
              <a:rPr lang="en-US" altLang="zh-CN" sz="2000" b="1" dirty="0" err="1">
                <a:latin typeface="+mn-ea"/>
                <a:ea typeface="+mn-ea"/>
              </a:rPr>
              <a:t>i</a:t>
            </a:r>
            <a:endParaRPr lang="zh-CN" altLang="en-US" sz="2000" b="1" dirty="0">
              <a:latin typeface="+mn-ea"/>
              <a:ea typeface="+mn-ea"/>
            </a:endParaRPr>
          </a:p>
        </p:txBody>
      </p:sp>
      <p:sp>
        <p:nvSpPr>
          <p:cNvPr id="18" name="Rectangle 7"/>
          <p:cNvSpPr txBox="1">
            <a:spLocks noChangeArrowheads="1"/>
          </p:cNvSpPr>
          <p:nvPr/>
        </p:nvSpPr>
        <p:spPr>
          <a:xfrm>
            <a:off x="457200" y="304800"/>
            <a:ext cx="4343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算符优先分析法</a:t>
            </a:r>
          </a:p>
        </p:txBody>
      </p:sp>
      <p:sp>
        <p:nvSpPr>
          <p:cNvPr id="1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19</a:t>
            </a:fld>
            <a:endParaRPr lang="en-US" altLang="zh-CN"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a:t>
            </a:fld>
            <a:endParaRPr lang="en-US" altLang="zh-CN" dirty="0" smtClean="0"/>
          </a:p>
        </p:txBody>
      </p:sp>
      <p:sp>
        <p:nvSpPr>
          <p:cNvPr id="12291" name="Text Box 3"/>
          <p:cNvSpPr txBox="1">
            <a:spLocks noChangeArrowheads="1"/>
          </p:cNvSpPr>
          <p:nvPr/>
        </p:nvSpPr>
        <p:spPr bwMode="auto">
          <a:xfrm>
            <a:off x="838200" y="914400"/>
            <a:ext cx="7696200" cy="457200"/>
          </a:xfrm>
          <a:prstGeom prst="rect">
            <a:avLst/>
          </a:prstGeom>
          <a:noFill/>
          <a:ln w="9525">
            <a:noFill/>
            <a:miter lim="800000"/>
            <a:headEnd/>
            <a:tailEnd/>
          </a:ln>
        </p:spPr>
        <p:txBody>
          <a:bodyPr>
            <a:spAutoFit/>
          </a:bodyPr>
          <a:lstStyle/>
          <a:p>
            <a:pPr>
              <a:spcBef>
                <a:spcPct val="50000"/>
              </a:spcBef>
            </a:pPr>
            <a:endParaRPr lang="zh-CN" altLang="zh-CN" b="0"/>
          </a:p>
        </p:txBody>
      </p:sp>
      <p:sp>
        <p:nvSpPr>
          <p:cNvPr id="12292" name="Rectangle 31"/>
          <p:cNvSpPr>
            <a:spLocks noChangeArrowheads="1"/>
          </p:cNvSpPr>
          <p:nvPr/>
        </p:nvSpPr>
        <p:spPr bwMode="auto">
          <a:xfrm>
            <a:off x="746125" y="2574925"/>
            <a:ext cx="7696200" cy="2721451"/>
          </a:xfrm>
          <a:prstGeom prst="rect">
            <a:avLst/>
          </a:prstGeom>
          <a:noFill/>
          <a:ln w="9525">
            <a:noFill/>
            <a:miter lim="800000"/>
            <a:headEnd/>
            <a:tailEnd/>
          </a:ln>
        </p:spPr>
        <p:txBody>
          <a:bodyPr>
            <a:spAutoFit/>
          </a:bodyPr>
          <a:lstStyle/>
          <a:p>
            <a:pPr indent="606425" algn="l">
              <a:lnSpc>
                <a:spcPct val="150000"/>
              </a:lnSpc>
              <a:spcBef>
                <a:spcPct val="50000"/>
              </a:spcBef>
            </a:pPr>
            <a:r>
              <a:rPr lang="zh-CN" altLang="en-US" sz="2200" b="1" dirty="0">
                <a:latin typeface="宋体" pitchFamily="2" charset="-122"/>
                <a:ea typeface="宋体" pitchFamily="2" charset="-122"/>
              </a:rPr>
              <a:t>本章研究自底向上优先分析法，它分为简单优先分析方法和算符优先分析方法两类。</a:t>
            </a:r>
          </a:p>
          <a:p>
            <a:pPr indent="606425" algn="l">
              <a:lnSpc>
                <a:spcPct val="150000"/>
              </a:lnSpc>
              <a:spcBef>
                <a:spcPct val="50000"/>
              </a:spcBef>
            </a:pPr>
            <a:r>
              <a:rPr lang="zh-CN" altLang="en-US" sz="2200" b="1" dirty="0">
                <a:latin typeface="宋体" pitchFamily="2" charset="-122"/>
                <a:ea typeface="宋体" pitchFamily="2" charset="-122"/>
              </a:rPr>
              <a:t>主要介绍优先关系作用、优先关系计算方法、分析表的构造、优先分析法适用条件和语法分析程序结构及其分析算法。</a:t>
            </a:r>
          </a:p>
        </p:txBody>
      </p:sp>
      <p:sp>
        <p:nvSpPr>
          <p:cNvPr id="12293" name="Text Box 34"/>
          <p:cNvSpPr txBox="1">
            <a:spLocks noChangeArrowheads="1"/>
          </p:cNvSpPr>
          <p:nvPr/>
        </p:nvSpPr>
        <p:spPr bwMode="auto">
          <a:xfrm>
            <a:off x="3756025" y="1447800"/>
            <a:ext cx="1654175" cy="519112"/>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latin typeface="黑体" pitchFamily="49" charset="-122"/>
                <a:ea typeface="黑体" pitchFamily="49" charset="-122"/>
              </a:rPr>
              <a:t>内容摘要</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p>
            <a:fld id="{F1F3D291-E8C2-4C9F-9FAB-26B5116E0E4C}" type="slidenum">
              <a:rPr lang="en-US" altLang="zh-CN" smtClean="0"/>
              <a:pPr/>
              <a:t>20</a:t>
            </a:fld>
            <a:endParaRPr lang="en-US" altLang="zh-CN" smtClean="0"/>
          </a:p>
        </p:txBody>
      </p:sp>
      <p:pic>
        <p:nvPicPr>
          <p:cNvPr id="25603" name="Picture 4"/>
          <p:cNvPicPr>
            <a:picLocks noChangeAspect="1" noChangeArrowheads="1"/>
          </p:cNvPicPr>
          <p:nvPr/>
        </p:nvPicPr>
        <p:blipFill>
          <a:blip r:embed="rId3" cstate="print"/>
          <a:srcRect l="21181" t="17401" r="24146" b="10634"/>
          <a:stretch>
            <a:fillRect/>
          </a:stretch>
        </p:blipFill>
        <p:spPr bwMode="auto">
          <a:xfrm>
            <a:off x="1082341" y="1008888"/>
            <a:ext cx="6915150" cy="5163312"/>
          </a:xfrm>
          <a:prstGeom prst="rect">
            <a:avLst/>
          </a:prstGeom>
          <a:noFill/>
          <a:ln w="9525">
            <a:noFill/>
            <a:miter lim="800000"/>
            <a:headEnd/>
            <a:tailEnd/>
          </a:ln>
        </p:spPr>
      </p:pic>
      <p:pic>
        <p:nvPicPr>
          <p:cNvPr id="103426" name="Picture 2"/>
          <p:cNvPicPr>
            <a:picLocks noChangeAspect="1" noChangeArrowheads="1"/>
          </p:cNvPicPr>
          <p:nvPr/>
        </p:nvPicPr>
        <p:blipFill>
          <a:blip r:embed="rId4" cstate="print"/>
          <a:srcRect l="12299" t="88542" r="12738"/>
          <a:stretch>
            <a:fillRect/>
          </a:stretch>
        </p:blipFill>
        <p:spPr bwMode="auto">
          <a:xfrm>
            <a:off x="-32084" y="6096000"/>
            <a:ext cx="9144000" cy="762000"/>
          </a:xfrm>
          <a:prstGeom prst="rect">
            <a:avLst/>
          </a:prstGeom>
          <a:noFill/>
          <a:ln w="9525">
            <a:noFill/>
            <a:miter lim="800000"/>
            <a:headEnd/>
            <a:tailEnd/>
          </a:ln>
        </p:spPr>
      </p:pic>
      <p:sp>
        <p:nvSpPr>
          <p:cNvPr id="5" name="Rectangle 7"/>
          <p:cNvSpPr txBox="1">
            <a:spLocks noChangeArrowheads="1"/>
          </p:cNvSpPr>
          <p:nvPr/>
        </p:nvSpPr>
        <p:spPr>
          <a:xfrm>
            <a:off x="457200" y="304800"/>
            <a:ext cx="43434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算符优先分析法算法流程</a:t>
            </a:r>
          </a:p>
        </p:txBody>
      </p:sp>
      <p:pic>
        <p:nvPicPr>
          <p:cNvPr id="103427" name="Picture 3"/>
          <p:cNvPicPr>
            <a:picLocks noChangeAspect="1" noChangeArrowheads="1"/>
          </p:cNvPicPr>
          <p:nvPr/>
        </p:nvPicPr>
        <p:blipFill>
          <a:blip r:embed="rId5" cstate="print"/>
          <a:srcRect l="12299" r="12738" b="86458"/>
          <a:stretch>
            <a:fillRect/>
          </a:stretch>
        </p:blipFill>
        <p:spPr bwMode="auto">
          <a:xfrm>
            <a:off x="-32084" y="0"/>
            <a:ext cx="9144000" cy="990600"/>
          </a:xfrm>
          <a:prstGeom prst="rect">
            <a:avLst/>
          </a:prstGeom>
          <a:noFill/>
          <a:ln w="9525">
            <a:noFill/>
            <a:miter lim="800000"/>
            <a:headEnd/>
            <a:tailEnd/>
          </a:ln>
        </p:spPr>
      </p:pic>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20</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33295  E" pathEditMode="relative" ptsTypes="">
                                      <p:cBhvr>
                                        <p:cTn id="6" dur="2000" fill="hold"/>
                                        <p:tgtEl>
                                          <p:spTgt spid="2560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17"/>
          <p:cNvSpPr>
            <a:spLocks noChangeArrowheads="1"/>
          </p:cNvSpPr>
          <p:nvPr/>
        </p:nvSpPr>
        <p:spPr bwMode="auto">
          <a:xfrm>
            <a:off x="457200" y="3886200"/>
            <a:ext cx="7848600" cy="2209800"/>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宋体" pitchFamily="2" charset="-122"/>
              <a:ea typeface="宋体" pitchFamily="2" charset="-122"/>
            </a:endParaRPr>
          </a:p>
        </p:txBody>
      </p:sp>
      <p:sp>
        <p:nvSpPr>
          <p:cNvPr id="6150" name="Text Box 4"/>
          <p:cNvSpPr txBox="1">
            <a:spLocks noChangeArrowheads="1"/>
          </p:cNvSpPr>
          <p:nvPr/>
        </p:nvSpPr>
        <p:spPr bwMode="auto">
          <a:xfrm>
            <a:off x="546100" y="3924300"/>
            <a:ext cx="7759700" cy="2106613"/>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a:latin typeface="宋体" pitchFamily="2" charset="-122"/>
                <a:ea typeface="宋体" pitchFamily="2" charset="-122"/>
              </a:rPr>
              <a:t>如果文法存在算符优先函数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，则在算符优先分析时，完全可以用优先函数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替代算符优先分析表。而存储函数 </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 仅需要</a:t>
            </a:r>
            <a:r>
              <a:rPr lang="en-US" altLang="zh-CN" sz="2000" b="1">
                <a:latin typeface="宋体" pitchFamily="2" charset="-122"/>
                <a:ea typeface="宋体" pitchFamily="2" charset="-122"/>
              </a:rPr>
              <a:t>2(︱V</a:t>
            </a:r>
            <a:r>
              <a:rPr lang="en-US" altLang="zh-CN" sz="2000" b="1" baseline="-30000">
                <a:latin typeface="宋体" pitchFamily="2" charset="-122"/>
                <a:ea typeface="宋体" pitchFamily="2" charset="-122"/>
              </a:rPr>
              <a:t>T</a:t>
            </a:r>
            <a:r>
              <a:rPr lang="en-US" altLang="zh-CN" sz="2000" b="1">
                <a:latin typeface="宋体" pitchFamily="2" charset="-122"/>
                <a:ea typeface="宋体" pitchFamily="2" charset="-122"/>
              </a:rPr>
              <a:t>︱+1)</a:t>
            </a:r>
            <a:r>
              <a:rPr lang="zh-CN" altLang="en-US" sz="2000" b="1">
                <a:latin typeface="宋体" pitchFamily="2" charset="-122"/>
                <a:ea typeface="宋体" pitchFamily="2" charset="-122"/>
              </a:rPr>
              <a:t>个存储单元。这样，可以节约很多存储空间。</a:t>
            </a:r>
          </a:p>
          <a:p>
            <a:pPr indent="595313" algn="l">
              <a:lnSpc>
                <a:spcPct val="130000"/>
              </a:lnSpc>
              <a:spcBef>
                <a:spcPct val="10000"/>
              </a:spcBef>
            </a:pPr>
            <a:r>
              <a:rPr lang="zh-CN" altLang="en-US" sz="2000" b="1">
                <a:latin typeface="宋体" pitchFamily="2" charset="-122"/>
                <a:ea typeface="宋体" pitchFamily="2" charset="-122"/>
              </a:rPr>
              <a:t>但是，在分析过程中使用优先函数</a:t>
            </a:r>
            <a:r>
              <a:rPr lang="en-US" altLang="zh-CN" sz="2000" b="1">
                <a:latin typeface="宋体" pitchFamily="2" charset="-122"/>
                <a:ea typeface="宋体" pitchFamily="2" charset="-122"/>
              </a:rPr>
              <a:t>f</a:t>
            </a:r>
            <a:r>
              <a:rPr lang="zh-CN" altLang="en-US" sz="2000" b="1">
                <a:latin typeface="宋体" pitchFamily="2" charset="-122"/>
                <a:ea typeface="宋体" pitchFamily="2" charset="-122"/>
              </a:rPr>
              <a:t>和</a:t>
            </a:r>
            <a:r>
              <a:rPr lang="en-US" altLang="zh-CN" sz="2000" b="1">
                <a:latin typeface="宋体" pitchFamily="2" charset="-122"/>
                <a:ea typeface="宋体" pitchFamily="2" charset="-122"/>
              </a:rPr>
              <a:t>g</a:t>
            </a:r>
            <a:r>
              <a:rPr lang="zh-CN" altLang="en-US" sz="2000" b="1">
                <a:latin typeface="宋体" pitchFamily="2" charset="-122"/>
                <a:ea typeface="宋体" pitchFamily="2" charset="-122"/>
              </a:rPr>
              <a:t>替代优先关系，将会出现错误发现的延迟现象。</a:t>
            </a:r>
          </a:p>
        </p:txBody>
      </p:sp>
      <p:grpSp>
        <p:nvGrpSpPr>
          <p:cNvPr id="2" name="Group 23"/>
          <p:cNvGrpSpPr>
            <a:grpSpLocks/>
          </p:cNvGrpSpPr>
          <p:nvPr/>
        </p:nvGrpSpPr>
        <p:grpSpPr bwMode="auto">
          <a:xfrm>
            <a:off x="533400" y="1066800"/>
            <a:ext cx="8077200" cy="2620963"/>
            <a:chOff x="336" y="624"/>
            <a:chExt cx="5088" cy="1651"/>
          </a:xfrm>
        </p:grpSpPr>
        <p:sp>
          <p:nvSpPr>
            <p:cNvPr id="6154" name="Text Box 5"/>
            <p:cNvSpPr txBox="1">
              <a:spLocks noChangeArrowheads="1"/>
            </p:cNvSpPr>
            <p:nvPr/>
          </p:nvSpPr>
          <p:spPr bwMode="auto">
            <a:xfrm>
              <a:off x="1248" y="1344"/>
              <a:ext cx="2880" cy="931"/>
            </a:xfrm>
            <a:prstGeom prst="rect">
              <a:avLst/>
            </a:prstGeom>
            <a:noFill/>
            <a:ln w="9525">
              <a:noFill/>
              <a:miter lim="800000"/>
              <a:headEnd/>
              <a:tailEnd/>
            </a:ln>
          </p:spPr>
          <p:txBody>
            <a:bodyPr wrap="square">
              <a:spAutoFit/>
            </a:bodyPr>
            <a:lstStyle/>
            <a:p>
              <a:pPr algn="l">
                <a:lnSpc>
                  <a:spcPct val="150000"/>
                </a:lnSpc>
              </a:pPr>
              <a:r>
                <a:rPr lang="en-US" altLang="zh-CN" sz="2000" b="1" dirty="0">
                  <a:latin typeface="宋体" pitchFamily="2" charset="-122"/>
                  <a:ea typeface="宋体" pitchFamily="2" charset="-122"/>
                </a:rPr>
                <a:t>①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a:p>
              <a:pPr algn="l">
                <a:lnSpc>
                  <a:spcPct val="150000"/>
                </a:lnSpc>
              </a:pPr>
              <a:r>
                <a:rPr lang="en-US" altLang="zh-CN" sz="2000" b="1" dirty="0">
                  <a:latin typeface="宋体" pitchFamily="2" charset="-122"/>
                  <a:ea typeface="宋体" pitchFamily="2" charset="-122"/>
                </a:rPr>
                <a:t>②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a:p>
              <a:pPr algn="l">
                <a:lnSpc>
                  <a:spcPct val="150000"/>
                </a:lnSpc>
              </a:pPr>
              <a:r>
                <a:rPr lang="en-US" altLang="zh-CN" sz="2000" b="1" dirty="0">
                  <a:latin typeface="宋体" pitchFamily="2" charset="-122"/>
                  <a:ea typeface="宋体" pitchFamily="2" charset="-122"/>
                </a:rPr>
                <a:t>③ a     b  </a:t>
              </a:r>
              <a:r>
                <a:rPr lang="en-US" altLang="zh-CN" sz="2000" b="1" dirty="0" err="1">
                  <a:latin typeface="宋体" pitchFamily="2" charset="-122"/>
                  <a:ea typeface="宋体" pitchFamily="2" charset="-122"/>
                </a:rPr>
                <a:t>iff</a:t>
              </a:r>
              <a:r>
                <a:rPr lang="en-US" altLang="zh-CN" sz="2000" b="1" dirty="0">
                  <a:latin typeface="宋体" pitchFamily="2" charset="-122"/>
                  <a:ea typeface="宋体" pitchFamily="2" charset="-122"/>
                </a:rPr>
                <a:t>  f(a)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g(b)</a:t>
              </a:r>
            </a:p>
          </p:txBody>
        </p:sp>
        <p:pic>
          <p:nvPicPr>
            <p:cNvPr id="6153" name="Picture 6" descr="http://www2.gdin.edu.cn/jkx/webstudy/bianyiyuanli/img/chap06/symbol03.gif"/>
            <p:cNvPicPr>
              <a:picLocks noChangeAspect="1" noChangeArrowheads="1"/>
            </p:cNvPicPr>
            <p:nvPr/>
          </p:nvPicPr>
          <p:blipFill>
            <a:blip r:embed="rId4" r:link="rId5" cstate="print"/>
            <a:srcRect/>
            <a:stretch>
              <a:fillRect/>
            </a:stretch>
          </p:blipFill>
          <p:spPr bwMode="auto">
            <a:xfrm>
              <a:off x="1680" y="1392"/>
              <a:ext cx="195" cy="216"/>
            </a:xfrm>
            <a:prstGeom prst="rect">
              <a:avLst/>
            </a:prstGeom>
            <a:noFill/>
            <a:ln w="9525">
              <a:noFill/>
              <a:miter lim="800000"/>
              <a:headEnd/>
              <a:tailEnd/>
            </a:ln>
          </p:spPr>
        </p:pic>
        <p:graphicFrame>
          <p:nvGraphicFramePr>
            <p:cNvPr id="6146" name="Object 0"/>
            <p:cNvGraphicFramePr>
              <a:graphicFrameLocks noChangeAspect="1"/>
            </p:cNvGraphicFramePr>
            <p:nvPr/>
          </p:nvGraphicFramePr>
          <p:xfrm>
            <a:off x="1728" y="1722"/>
            <a:ext cx="175" cy="194"/>
          </p:xfrm>
          <a:graphic>
            <a:graphicData uri="http://schemas.openxmlformats.org/presentationml/2006/ole">
              <p:oleObj spid="_x0000_s99346" name="Picture2" r:id="rId6" imgW="172720" imgH="190500" progId="">
                <p:embed/>
              </p:oleObj>
            </a:graphicData>
          </a:graphic>
        </p:graphicFrame>
        <p:pic>
          <p:nvPicPr>
            <p:cNvPr id="6155" name="Picture 8" descr="http://www2.gdin.edu.cn/jkx/webstudy/bianyiyuanli/img/chap06/symbol02.gif"/>
            <p:cNvPicPr>
              <a:picLocks noChangeAspect="1" noChangeArrowheads="1"/>
            </p:cNvPicPr>
            <p:nvPr/>
          </p:nvPicPr>
          <p:blipFill>
            <a:blip r:embed="rId7" r:link="rId8" cstate="print"/>
            <a:srcRect/>
            <a:stretch>
              <a:fillRect/>
            </a:stretch>
          </p:blipFill>
          <p:spPr bwMode="auto">
            <a:xfrm>
              <a:off x="1728" y="2005"/>
              <a:ext cx="176" cy="195"/>
            </a:xfrm>
            <a:prstGeom prst="rect">
              <a:avLst/>
            </a:prstGeom>
            <a:noFill/>
            <a:ln w="9525">
              <a:noFill/>
              <a:miter lim="800000"/>
              <a:headEnd/>
              <a:tailEnd/>
            </a:ln>
          </p:spPr>
        </p:pic>
        <p:grpSp>
          <p:nvGrpSpPr>
            <p:cNvPr id="3" name="Group 20"/>
            <p:cNvGrpSpPr>
              <a:grpSpLocks/>
            </p:cNvGrpSpPr>
            <p:nvPr/>
          </p:nvGrpSpPr>
          <p:grpSpPr bwMode="auto">
            <a:xfrm>
              <a:off x="336" y="624"/>
              <a:ext cx="5088" cy="816"/>
              <a:chOff x="336" y="624"/>
              <a:chExt cx="5088" cy="816"/>
            </a:xfrm>
          </p:grpSpPr>
          <p:sp>
            <p:nvSpPr>
              <p:cNvPr id="6157" name="Text Box 3"/>
              <p:cNvSpPr txBox="1">
                <a:spLocks noChangeArrowheads="1"/>
              </p:cNvSpPr>
              <p:nvPr/>
            </p:nvSpPr>
            <p:spPr bwMode="auto">
              <a:xfrm>
                <a:off x="336" y="632"/>
                <a:ext cx="5088" cy="808"/>
              </a:xfrm>
              <a:prstGeom prst="rect">
                <a:avLst/>
              </a:prstGeom>
              <a:noFill/>
              <a:ln w="9525">
                <a:noFill/>
                <a:miter lim="800000"/>
                <a:headEnd/>
                <a:tailEnd/>
              </a:ln>
            </p:spPr>
            <p:txBody>
              <a:bodyPr>
                <a:spAutoFit/>
              </a:bodyPr>
              <a:lstStyle/>
              <a:p>
                <a:pPr indent="595313" algn="l">
                  <a:lnSpc>
                    <a:spcPct val="130000"/>
                  </a:lnSpc>
                  <a:spcBef>
                    <a:spcPct val="50000"/>
                  </a:spcBef>
                </a:pPr>
                <a:r>
                  <a:rPr lang="zh-CN" altLang="en-US" sz="2000" b="1" dirty="0">
                    <a:latin typeface="宋体" pitchFamily="2" charset="-122"/>
                    <a:ea typeface="宋体" pitchFamily="2" charset="-122"/>
                  </a:rPr>
                  <a:t>定义 </a:t>
                </a:r>
                <a:r>
                  <a:rPr lang="en-US" altLang="zh-CN" sz="2000" b="1" dirty="0" smtClean="0">
                    <a:latin typeface="宋体" pitchFamily="2" charset="-122"/>
                    <a:ea typeface="宋体" pitchFamily="2" charset="-122"/>
                  </a:rPr>
                  <a:t>5.9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N</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P</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S)</a:t>
                </a:r>
                <a:r>
                  <a:rPr lang="zh-CN" altLang="en-US" sz="2000" b="1" dirty="0">
                    <a:latin typeface="宋体" pitchFamily="2" charset="-122"/>
                    <a:ea typeface="宋体" pitchFamily="2" charset="-122"/>
                  </a:rPr>
                  <a:t>，算符优先关系为     、   和      ，定义在</a:t>
                </a:r>
                <a:r>
                  <a:rPr lang="en-US" altLang="zh-CN" sz="2000" b="1" dirty="0">
                    <a:latin typeface="宋体" pitchFamily="2" charset="-122"/>
                    <a:ea typeface="宋体" pitchFamily="2" charset="-122"/>
                  </a:rPr>
                  <a:t>V</a:t>
                </a:r>
                <a:r>
                  <a:rPr lang="en-US" altLang="zh-CN" sz="2000" b="1" baseline="-30000" dirty="0">
                    <a:latin typeface="宋体" pitchFamily="2" charset="-122"/>
                    <a:ea typeface="宋体" pitchFamily="2" charset="-122"/>
                  </a:rPr>
                  <a:t>T </a:t>
                </a:r>
                <a:r>
                  <a:rPr lang="en-US" altLang="zh-CN" sz="2000" b="1" dirty="0">
                    <a:latin typeface="宋体" pitchFamily="2" charset="-122"/>
                    <a:ea typeface="宋体" pitchFamily="2" charset="-122"/>
                  </a:rPr>
                  <a:t>→N</a:t>
                </a:r>
                <a:r>
                  <a:rPr lang="en-US" altLang="zh-CN" sz="2000" b="1" baseline="30000" dirty="0">
                    <a:latin typeface="宋体" pitchFamily="2" charset="-122"/>
                    <a:ea typeface="宋体" pitchFamily="2" charset="-122"/>
                  </a:rPr>
                  <a:t>+</a:t>
                </a:r>
                <a:r>
                  <a:rPr lang="zh-CN" altLang="en-US" sz="2000" b="1" dirty="0">
                    <a:latin typeface="宋体" pitchFamily="2" charset="-122"/>
                    <a:ea typeface="宋体" pitchFamily="2" charset="-122"/>
                  </a:rPr>
                  <a:t>上的函数</a:t>
                </a:r>
                <a:r>
                  <a:rPr lang="en-US" altLang="zh-CN" sz="2000" b="1" dirty="0">
                    <a:latin typeface="宋体" pitchFamily="2" charset="-122"/>
                    <a:ea typeface="宋体" pitchFamily="2" charset="-122"/>
                  </a:rPr>
                  <a:t>f</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满足下列条件，则文法</a:t>
                </a:r>
                <a:r>
                  <a:rPr lang="en-US" altLang="zh-CN" sz="2000" b="1" dirty="0">
                    <a:latin typeface="宋体" pitchFamily="2" charset="-122"/>
                    <a:ea typeface="宋体" pitchFamily="2" charset="-122"/>
                  </a:rPr>
                  <a:t>G</a:t>
                </a:r>
                <a:r>
                  <a:rPr lang="zh-CN" altLang="en-US" sz="2000" b="1" dirty="0">
                    <a:latin typeface="宋体" pitchFamily="2" charset="-122"/>
                    <a:ea typeface="宋体" pitchFamily="2" charset="-122"/>
                  </a:rPr>
                  <a:t>的</a:t>
                </a:r>
                <a:r>
                  <a:rPr lang="en-US" altLang="zh-CN" sz="2000" b="1" dirty="0">
                    <a:solidFill>
                      <a:srgbClr val="CC6600"/>
                    </a:solidFill>
                    <a:latin typeface="宋体" pitchFamily="2" charset="-122"/>
                    <a:ea typeface="宋体" pitchFamily="2" charset="-122"/>
                  </a:rPr>
                  <a:t>f</a:t>
                </a:r>
                <a:r>
                  <a:rPr lang="zh-CN" altLang="en-US" sz="2000" b="1" dirty="0">
                    <a:solidFill>
                      <a:srgbClr val="CC6600"/>
                    </a:solidFill>
                    <a:latin typeface="宋体" pitchFamily="2" charset="-122"/>
                    <a:ea typeface="宋体" pitchFamily="2" charset="-122"/>
                  </a:rPr>
                  <a:t>和</a:t>
                </a:r>
                <a:r>
                  <a:rPr lang="en-US" altLang="zh-CN" sz="2000" b="1" dirty="0">
                    <a:solidFill>
                      <a:srgbClr val="CC6600"/>
                    </a:solidFill>
                    <a:latin typeface="宋体" pitchFamily="2" charset="-122"/>
                    <a:ea typeface="宋体" pitchFamily="2" charset="-122"/>
                  </a:rPr>
                  <a:t>g</a:t>
                </a:r>
                <a:r>
                  <a:rPr lang="zh-CN" altLang="en-US" sz="2000" b="1" dirty="0">
                    <a:solidFill>
                      <a:srgbClr val="CC6600"/>
                    </a:solidFill>
                    <a:latin typeface="宋体" pitchFamily="2" charset="-122"/>
                    <a:ea typeface="宋体" pitchFamily="2" charset="-122"/>
                  </a:rPr>
                  <a:t>称为算符优先函数</a:t>
                </a:r>
                <a:r>
                  <a:rPr lang="zh-CN" altLang="en-US" sz="2000" b="1" dirty="0">
                    <a:latin typeface="宋体" pitchFamily="2" charset="-122"/>
                    <a:ea typeface="宋体" pitchFamily="2" charset="-122"/>
                  </a:rPr>
                  <a:t>。</a:t>
                </a:r>
              </a:p>
            </p:txBody>
          </p:sp>
          <p:pic>
            <p:nvPicPr>
              <p:cNvPr id="6158" name="Picture 9" descr="http://www2.gdin.edu.cn/jkx/webstudy/bianyiyuanli/img/chap06/symbol03.gif"/>
              <p:cNvPicPr>
                <a:picLocks noChangeAspect="1" noChangeArrowheads="1"/>
              </p:cNvPicPr>
              <p:nvPr/>
            </p:nvPicPr>
            <p:blipFill>
              <a:blip r:embed="rId4" r:link="rId5" cstate="print"/>
              <a:srcRect/>
              <a:stretch>
                <a:fillRect/>
              </a:stretch>
            </p:blipFill>
            <p:spPr bwMode="auto">
              <a:xfrm>
                <a:off x="4749" y="624"/>
                <a:ext cx="195" cy="216"/>
              </a:xfrm>
              <a:prstGeom prst="rect">
                <a:avLst/>
              </a:prstGeom>
              <a:noFill/>
              <a:ln w="9525">
                <a:noFill/>
                <a:miter lim="800000"/>
                <a:headEnd/>
                <a:tailEnd/>
              </a:ln>
            </p:spPr>
          </p:pic>
          <p:graphicFrame>
            <p:nvGraphicFramePr>
              <p:cNvPr id="6147" name="Object 1"/>
              <p:cNvGraphicFramePr>
                <a:graphicFrameLocks noChangeAspect="1"/>
              </p:cNvGraphicFramePr>
              <p:nvPr/>
            </p:nvGraphicFramePr>
            <p:xfrm>
              <a:off x="5184" y="624"/>
              <a:ext cx="184" cy="204"/>
            </p:xfrm>
            <a:graphic>
              <a:graphicData uri="http://schemas.openxmlformats.org/presentationml/2006/ole">
                <p:oleObj spid="_x0000_s99347" r:id="rId9" imgW="172720" imgH="190500" progId="">
                  <p:embed/>
                </p:oleObj>
              </a:graphicData>
            </a:graphic>
          </p:graphicFrame>
          <p:pic>
            <p:nvPicPr>
              <p:cNvPr id="6159" name="Picture 11" descr="http://www2.gdin.edu.cn/jkx/webstudy/bianyiyuanli/img/chap06/symbol02.gif"/>
              <p:cNvPicPr>
                <a:picLocks noChangeAspect="1" noChangeArrowheads="1"/>
              </p:cNvPicPr>
              <p:nvPr/>
            </p:nvPicPr>
            <p:blipFill>
              <a:blip r:embed="rId7" r:link="rId8" cstate="print"/>
              <a:srcRect/>
              <a:stretch>
                <a:fillRect/>
              </a:stretch>
            </p:blipFill>
            <p:spPr bwMode="auto">
              <a:xfrm>
                <a:off x="688" y="864"/>
                <a:ext cx="176" cy="195"/>
              </a:xfrm>
              <a:prstGeom prst="rect">
                <a:avLst/>
              </a:prstGeom>
              <a:noFill/>
              <a:ln w="9525">
                <a:noFill/>
                <a:miter lim="800000"/>
                <a:headEnd/>
                <a:tailEnd/>
              </a:ln>
            </p:spPr>
          </p:pic>
        </p:grpSp>
      </p:grpSp>
      <p:sp>
        <p:nvSpPr>
          <p:cNvPr id="6152" name="Rectangle 18"/>
          <p:cNvSpPr>
            <a:spLocks noGrp="1" noChangeArrowheads="1"/>
          </p:cNvSpPr>
          <p:nvPr>
            <p:ph type="title"/>
          </p:nvPr>
        </p:nvSpPr>
        <p:spPr>
          <a:xfrm>
            <a:off x="533400" y="304800"/>
            <a:ext cx="4191000" cy="457200"/>
          </a:xfrm>
        </p:spPr>
        <p:txBody>
          <a:bodyPr/>
          <a:lstStyle/>
          <a:p>
            <a:pPr eaLnBrk="1" hangingPunct="1"/>
            <a:r>
              <a:rPr lang="en-US" altLang="zh-CN" sz="2800" b="1" dirty="0" smtClean="0">
                <a:solidFill>
                  <a:srgbClr val="CC0099"/>
                </a:solidFill>
                <a:latin typeface="黑体" pitchFamily="49" charset="-122"/>
                <a:ea typeface="黑体" pitchFamily="49" charset="-122"/>
              </a:rPr>
              <a:t>5.3.5</a:t>
            </a:r>
            <a:r>
              <a:rPr lang="zh-CN" altLang="en-US" sz="2800" b="1" dirty="0" smtClean="0">
                <a:solidFill>
                  <a:srgbClr val="CC0099"/>
                </a:solidFill>
                <a:latin typeface="黑体" pitchFamily="49" charset="-122"/>
                <a:ea typeface="黑体" pitchFamily="49" charset="-122"/>
              </a:rPr>
              <a:t>　算符优先函数</a:t>
            </a:r>
          </a:p>
        </p:txBody>
      </p:sp>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21</a:t>
            </a:fld>
            <a:endParaRPr lang="en-US" altLang="zh-CN"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12"/>
          <p:cNvSpPr>
            <a:spLocks noChangeArrowheads="1"/>
          </p:cNvSpPr>
          <p:nvPr/>
        </p:nvSpPr>
        <p:spPr bwMode="auto">
          <a:xfrm>
            <a:off x="762000" y="4724400"/>
            <a:ext cx="7162800" cy="1143000"/>
          </a:xfrm>
          <a:prstGeom prst="rect">
            <a:avLst/>
          </a:prstGeom>
          <a:solidFill>
            <a:schemeClr val="accent1">
              <a:alpha val="50195"/>
            </a:schemeClr>
          </a:solidFill>
          <a:ln w="9525">
            <a:noFill/>
            <a:miter lim="800000"/>
            <a:headEnd/>
            <a:tailEnd/>
          </a:ln>
        </p:spPr>
        <p:txBody>
          <a:bodyPr wrap="none" anchor="ctr"/>
          <a:lstStyle/>
          <a:p>
            <a:pPr algn="l"/>
            <a:endParaRPr lang="zh-CN" altLang="en-US" sz="2000" b="1">
              <a:latin typeface="+mn-ea"/>
              <a:ea typeface="+mn-ea"/>
            </a:endParaRPr>
          </a:p>
        </p:txBody>
      </p:sp>
      <p:grpSp>
        <p:nvGrpSpPr>
          <p:cNvPr id="2" name="Group 15"/>
          <p:cNvGrpSpPr>
            <a:grpSpLocks/>
          </p:cNvGrpSpPr>
          <p:nvPr/>
        </p:nvGrpSpPr>
        <p:grpSpPr bwMode="auto">
          <a:xfrm>
            <a:off x="-152400" y="892175"/>
            <a:ext cx="8839200" cy="3694113"/>
            <a:chOff x="240" y="562"/>
            <a:chExt cx="5313" cy="2327"/>
          </a:xfrm>
        </p:grpSpPr>
        <p:sp>
          <p:nvSpPr>
            <p:cNvPr id="7179" name="Text Box 2"/>
            <p:cNvSpPr txBox="1">
              <a:spLocks noChangeArrowheads="1"/>
            </p:cNvSpPr>
            <p:nvPr/>
          </p:nvSpPr>
          <p:spPr bwMode="auto">
            <a:xfrm>
              <a:off x="240" y="562"/>
              <a:ext cx="5313" cy="2327"/>
            </a:xfrm>
            <a:prstGeom prst="rect">
              <a:avLst/>
            </a:prstGeom>
            <a:noFill/>
            <a:ln w="9525">
              <a:noFill/>
              <a:miter lim="800000"/>
              <a:headEnd/>
              <a:tailEnd/>
            </a:ln>
          </p:spPr>
          <p:txBody>
            <a:bodyPr wrap="square">
              <a:spAutoFit/>
            </a:bodyPr>
            <a:lstStyle/>
            <a:p>
              <a:pPr indent="573088" algn="l">
                <a:lnSpc>
                  <a:spcPct val="130000"/>
                </a:lnSpc>
              </a:pPr>
              <a:r>
                <a:rPr lang="zh-CN" altLang="en-US" sz="2000" b="1" dirty="0">
                  <a:solidFill>
                    <a:srgbClr val="CC6600"/>
                  </a:solidFill>
                  <a:latin typeface="+mn-ea"/>
                  <a:ea typeface="+mn-ea"/>
                </a:rPr>
                <a:t>优先函数构造</a:t>
              </a:r>
              <a:r>
                <a:rPr lang="zh-CN" altLang="en-US" sz="2000" b="1" dirty="0" smtClean="0">
                  <a:solidFill>
                    <a:srgbClr val="CC6600"/>
                  </a:solidFill>
                  <a:latin typeface="+mn-ea"/>
                  <a:ea typeface="+mn-ea"/>
                </a:rPr>
                <a:t>方法：</a:t>
              </a:r>
              <a:r>
                <a:rPr lang="zh-CN" altLang="en-US" sz="2000" b="1" dirty="0" smtClean="0">
                  <a:latin typeface="+mn-ea"/>
                  <a:ea typeface="+mn-ea"/>
                </a:rPr>
                <a:t>已知</a:t>
              </a:r>
              <a:r>
                <a:rPr lang="zh-CN" altLang="en-US" sz="2000" b="1" dirty="0">
                  <a:latin typeface="+mn-ea"/>
                  <a:ea typeface="+mn-ea"/>
                </a:rPr>
                <a:t>文法</a:t>
              </a:r>
              <a:r>
                <a:rPr lang="en-US" altLang="zh-CN" sz="2000" b="1" dirty="0">
                  <a:latin typeface="+mn-ea"/>
                  <a:ea typeface="+mn-ea"/>
                </a:rPr>
                <a:t>G[S]</a:t>
              </a:r>
              <a:r>
                <a:rPr lang="zh-CN" altLang="en-US" sz="2000" b="1" dirty="0">
                  <a:latin typeface="+mn-ea"/>
                  <a:ea typeface="+mn-ea"/>
                </a:rPr>
                <a:t>的算符优先</a:t>
              </a:r>
              <a:r>
                <a:rPr lang="zh-CN" altLang="en-US" sz="2000" b="1" dirty="0" smtClean="0">
                  <a:latin typeface="+mn-ea"/>
                  <a:ea typeface="+mn-ea"/>
                </a:rPr>
                <a:t>关系       </a:t>
              </a:r>
              <a:r>
                <a:rPr lang="zh-CN" altLang="en-US" sz="2000" b="1" dirty="0">
                  <a:latin typeface="+mn-ea"/>
                  <a:ea typeface="+mn-ea"/>
                </a:rPr>
                <a:t>、   和     </a:t>
              </a:r>
              <a:r>
                <a:rPr lang="zh-CN" altLang="en-US" sz="2000" b="1" dirty="0" smtClean="0">
                  <a:latin typeface="+mn-ea"/>
                  <a:ea typeface="+mn-ea"/>
                </a:rPr>
                <a:t> </a:t>
              </a:r>
              <a:endParaRPr lang="en-US" altLang="zh-CN" sz="2000" b="1" dirty="0" smtClean="0">
                <a:latin typeface="+mn-ea"/>
                <a:ea typeface="+mn-ea"/>
              </a:endParaRPr>
            </a:p>
            <a:p>
              <a:pPr indent="573088" algn="l">
                <a:lnSpc>
                  <a:spcPct val="130000"/>
                </a:lnSpc>
              </a:pPr>
              <a:r>
                <a:rPr lang="zh-CN" altLang="en-US" sz="2000" b="1" dirty="0" smtClean="0">
                  <a:latin typeface="+mn-ea"/>
                  <a:ea typeface="+mn-ea"/>
                </a:rPr>
                <a:t>                  ，</a:t>
              </a:r>
              <a:r>
                <a:rPr lang="zh-CN" altLang="en-US" sz="2000" b="1" dirty="0">
                  <a:latin typeface="+mn-ea"/>
                  <a:ea typeface="+mn-ea"/>
                </a:rPr>
                <a:t>构造优先函数</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步骤如下：</a:t>
              </a:r>
            </a:p>
            <a:p>
              <a:pPr indent="573088" algn="l">
                <a:lnSpc>
                  <a:spcPct val="130000"/>
                </a:lnSpc>
              </a:pPr>
              <a:r>
                <a:rPr lang="zh-CN" altLang="en-US" sz="2000" b="1" dirty="0">
                  <a:latin typeface="+mn-ea"/>
                  <a:ea typeface="+mn-ea"/>
                </a:rPr>
                <a:t>① 对</a:t>
              </a:r>
              <a:r>
                <a:rPr lang="en-US" altLang="zh-CN" sz="2000" b="1" dirty="0" err="1">
                  <a:latin typeface="+mn-ea"/>
                  <a:ea typeface="+mn-ea"/>
                </a:rPr>
                <a:t>a∈V</a:t>
              </a:r>
              <a:r>
                <a:rPr lang="en-US" altLang="zh-CN" sz="2000" b="1" baseline="-30000" dirty="0" err="1">
                  <a:latin typeface="+mn-ea"/>
                  <a:ea typeface="+mn-ea"/>
                </a:rPr>
                <a:t>T</a:t>
              </a:r>
              <a:r>
                <a:rPr lang="en-US" altLang="zh-CN" sz="2000" b="1" baseline="-30000" dirty="0">
                  <a:latin typeface="+mn-ea"/>
                  <a:ea typeface="+mn-ea"/>
                </a:rPr>
                <a:t>, </a:t>
              </a:r>
              <a:r>
                <a:rPr lang="zh-CN" altLang="en-US" sz="2000" b="1" dirty="0">
                  <a:latin typeface="+mn-ea"/>
                  <a:ea typeface="+mn-ea"/>
                </a:rPr>
                <a:t>，置</a:t>
              </a:r>
              <a:r>
                <a:rPr lang="en-US" altLang="zh-CN" sz="2000" b="1" dirty="0">
                  <a:latin typeface="+mn-ea"/>
                  <a:ea typeface="+mn-ea"/>
                </a:rPr>
                <a:t>f(a)←g(a)←1</a:t>
              </a:r>
              <a:r>
                <a:rPr lang="zh-CN" altLang="en-US" sz="2000" b="1" dirty="0">
                  <a:latin typeface="+mn-ea"/>
                  <a:ea typeface="+mn-ea"/>
                </a:rPr>
                <a:t>；</a:t>
              </a:r>
            </a:p>
            <a:p>
              <a:pPr indent="573088" algn="l">
                <a:lnSpc>
                  <a:spcPct val="130000"/>
                </a:lnSpc>
              </a:pPr>
              <a:r>
                <a:rPr lang="zh-CN" altLang="en-US" sz="2000" b="1" dirty="0">
                  <a:latin typeface="+mn-ea"/>
                  <a:ea typeface="+mn-ea"/>
                </a:rPr>
                <a:t>② 对每个关系偶对</a:t>
              </a:r>
              <a:r>
                <a:rPr lang="en-US" altLang="zh-CN" sz="2000" b="1" dirty="0">
                  <a:latin typeface="+mn-ea"/>
                  <a:ea typeface="+mn-ea"/>
                </a:rPr>
                <a:t>&lt;a</a:t>
              </a:r>
              <a:r>
                <a:rPr lang="zh-CN" altLang="en-US" sz="2000" b="1" dirty="0">
                  <a:latin typeface="+mn-ea"/>
                  <a:ea typeface="+mn-ea"/>
                </a:rPr>
                <a:t>，</a:t>
              </a:r>
              <a:r>
                <a:rPr lang="en-US" altLang="zh-CN" sz="2000" b="1" dirty="0">
                  <a:latin typeface="+mn-ea"/>
                  <a:ea typeface="+mn-ea"/>
                </a:rPr>
                <a:t>b&gt;</a:t>
              </a:r>
              <a:r>
                <a:rPr lang="zh-CN" altLang="en-US" sz="2000" b="1" dirty="0">
                  <a:latin typeface="+mn-ea"/>
                  <a:ea typeface="+mn-ea"/>
                </a:rPr>
                <a:t>，按下列情况分别计算：</a:t>
              </a:r>
            </a:p>
            <a:p>
              <a:pPr indent="449263" algn="l">
                <a:lnSpc>
                  <a:spcPct val="130000"/>
                </a:lnSpc>
              </a:pPr>
              <a:r>
                <a:rPr lang="zh-CN" altLang="en-US" sz="2000" b="1" dirty="0">
                  <a:latin typeface="+mn-ea"/>
                  <a:ea typeface="+mn-ea"/>
                </a:rPr>
                <a:t>    如果</a:t>
              </a:r>
              <a:r>
                <a:rPr lang="en-US" altLang="zh-CN" sz="2000" b="1" dirty="0">
                  <a:latin typeface="+mn-ea"/>
                  <a:ea typeface="+mn-ea"/>
                </a:rPr>
                <a:t>a </a:t>
              </a:r>
              <a:r>
                <a:rPr lang="en-US" altLang="zh-CN" sz="2000" b="1" dirty="0" smtClean="0">
                  <a:latin typeface="+mn-ea"/>
                  <a:ea typeface="+mn-ea"/>
                </a:rPr>
                <a:t>  </a:t>
              </a:r>
              <a:r>
                <a:rPr lang="en-US" altLang="zh-CN" sz="2000" b="1" dirty="0">
                  <a:latin typeface="+mn-ea"/>
                  <a:ea typeface="+mn-ea"/>
                </a:rPr>
                <a:t>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smtClean="0">
                  <a:latin typeface="+mn-ea"/>
                  <a:ea typeface="+mn-ea"/>
                </a:rPr>
                <a:t>min{f(a),g(b</a:t>
              </a:r>
              <a:r>
                <a:rPr lang="en-US" altLang="zh-CN" sz="2000" b="1" dirty="0">
                  <a:latin typeface="+mn-ea"/>
                  <a:ea typeface="+mn-ea"/>
                </a:rPr>
                <a:t>)}←max{ f(a</a:t>
              </a:r>
              <a:r>
                <a:rPr lang="en-US" altLang="zh-CN" sz="2000" b="1" dirty="0" smtClean="0">
                  <a:latin typeface="+mn-ea"/>
                  <a:ea typeface="+mn-ea"/>
                </a:rPr>
                <a:t>),g(b</a:t>
              </a:r>
              <a:r>
                <a:rPr lang="en-US" altLang="zh-CN" sz="2000" b="1" dirty="0">
                  <a:latin typeface="+mn-ea"/>
                  <a:ea typeface="+mn-ea"/>
                </a:rPr>
                <a:t>)}</a:t>
              </a:r>
              <a:r>
                <a:rPr lang="zh-CN" altLang="en-US" sz="2000" b="1" dirty="0">
                  <a:latin typeface="+mn-ea"/>
                  <a:ea typeface="+mn-ea"/>
                </a:rPr>
                <a:t>；</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g(b)←f(a)</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a:p>
              <a:pPr indent="449263" algn="l">
                <a:lnSpc>
                  <a:spcPct val="130000"/>
                </a:lnSpc>
              </a:pPr>
              <a:r>
                <a:rPr lang="zh-CN" altLang="en-US" sz="2000" b="1" dirty="0">
                  <a:latin typeface="+mn-ea"/>
                  <a:ea typeface="+mn-ea"/>
                </a:rPr>
                <a:t>    如果</a:t>
              </a:r>
              <a:r>
                <a:rPr lang="en-US" altLang="zh-CN" sz="2000" b="1" dirty="0">
                  <a:latin typeface="+mn-ea"/>
                  <a:ea typeface="+mn-ea"/>
                </a:rPr>
                <a:t>a    b</a:t>
              </a:r>
              <a:r>
                <a:rPr lang="zh-CN" altLang="en-US" sz="2000" b="1" dirty="0">
                  <a:latin typeface="+mn-ea"/>
                  <a:ea typeface="+mn-ea"/>
                </a:rPr>
                <a:t>，</a:t>
              </a:r>
              <a:r>
                <a:rPr lang="en-US" altLang="zh-CN" sz="2000" b="1" dirty="0">
                  <a:latin typeface="+mn-ea"/>
                  <a:ea typeface="+mn-ea"/>
                </a:rPr>
                <a:t>f(a)≤g(b)</a:t>
              </a:r>
              <a:r>
                <a:rPr lang="zh-CN" altLang="en-US" sz="2000" b="1" dirty="0">
                  <a:latin typeface="+mn-ea"/>
                  <a:ea typeface="+mn-ea"/>
                </a:rPr>
                <a:t>，则 </a:t>
              </a:r>
              <a:r>
                <a:rPr lang="en-US" altLang="zh-CN" sz="2000" b="1" dirty="0">
                  <a:latin typeface="+mn-ea"/>
                  <a:ea typeface="+mn-ea"/>
                </a:rPr>
                <a:t>f(a)←g(b)</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a:p>
              <a:pPr indent="573088" algn="l">
                <a:lnSpc>
                  <a:spcPct val="130000"/>
                </a:lnSpc>
              </a:pPr>
              <a:r>
                <a:rPr lang="zh-CN" altLang="en-US" sz="2000" b="1" dirty="0">
                  <a:latin typeface="+mn-ea"/>
                  <a:ea typeface="+mn-ea"/>
                </a:rPr>
                <a:t>③ 重复②步骤，直到</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函数不再变化（或称过程收敛），或者</a:t>
              </a:r>
              <a:r>
                <a:rPr lang="en-US" altLang="zh-CN" sz="2000" b="1" dirty="0">
                  <a:latin typeface="+mn-ea"/>
                  <a:ea typeface="+mn-ea"/>
                </a:rPr>
                <a:t>f</a:t>
              </a:r>
              <a:r>
                <a:rPr lang="zh-CN" altLang="en-US" sz="2000" b="1" dirty="0">
                  <a:latin typeface="+mn-ea"/>
                  <a:ea typeface="+mn-ea"/>
                </a:rPr>
                <a:t>和</a:t>
              </a:r>
              <a:r>
                <a:rPr lang="en-US" altLang="zh-CN" sz="2000" b="1" dirty="0" smtClean="0">
                  <a:latin typeface="+mn-ea"/>
                  <a:ea typeface="+mn-ea"/>
                </a:rPr>
                <a:t>g</a:t>
              </a:r>
            </a:p>
            <a:p>
              <a:pPr indent="573088" algn="l">
                <a:lnSpc>
                  <a:spcPct val="130000"/>
                </a:lnSpc>
              </a:pPr>
              <a:r>
                <a:rPr lang="en-US" altLang="zh-CN" sz="2000" b="1" dirty="0" smtClean="0">
                  <a:latin typeface="+mn-ea"/>
                  <a:ea typeface="+mn-ea"/>
                </a:rPr>
                <a:t>   </a:t>
              </a:r>
              <a:r>
                <a:rPr lang="zh-CN" altLang="en-US" sz="2000" b="1" dirty="0" smtClean="0">
                  <a:latin typeface="+mn-ea"/>
                  <a:ea typeface="+mn-ea"/>
                </a:rPr>
                <a:t>函数</a:t>
              </a:r>
              <a:r>
                <a:rPr lang="zh-CN" altLang="en-US" sz="2000" b="1" dirty="0">
                  <a:latin typeface="+mn-ea"/>
                  <a:ea typeface="+mn-ea"/>
                </a:rPr>
                <a:t>有值大于</a:t>
              </a:r>
              <a:r>
                <a:rPr lang="en-US" altLang="zh-CN" sz="2000" b="1" dirty="0">
                  <a:latin typeface="+mn-ea"/>
                  <a:ea typeface="+mn-ea"/>
                </a:rPr>
                <a:t>2︱V</a:t>
              </a:r>
              <a:r>
                <a:rPr lang="en-US" altLang="zh-CN" sz="2000" b="1" baseline="-30000" dirty="0">
                  <a:latin typeface="+mn-ea"/>
                  <a:ea typeface="+mn-ea"/>
                </a:rPr>
                <a:t>T</a:t>
              </a:r>
              <a:r>
                <a:rPr lang="en-US" altLang="zh-CN" sz="2000" b="1" dirty="0">
                  <a:latin typeface="+mn-ea"/>
                  <a:ea typeface="+mn-ea"/>
                </a:rPr>
                <a:t>︱</a:t>
              </a:r>
              <a:r>
                <a:rPr lang="zh-CN" altLang="en-US" sz="2000" b="1" dirty="0">
                  <a:latin typeface="+mn-ea"/>
                  <a:ea typeface="+mn-ea"/>
                </a:rPr>
                <a:t>为止。后一种情况判定</a:t>
              </a:r>
              <a:r>
                <a:rPr lang="en-US" altLang="zh-CN" sz="2000" b="1" dirty="0">
                  <a:latin typeface="+mn-ea"/>
                  <a:ea typeface="+mn-ea"/>
                </a:rPr>
                <a:t>f</a:t>
              </a:r>
              <a:r>
                <a:rPr lang="zh-CN" altLang="en-US" sz="2000" b="1" dirty="0">
                  <a:latin typeface="+mn-ea"/>
                  <a:ea typeface="+mn-ea"/>
                </a:rPr>
                <a:t>和</a:t>
              </a:r>
              <a:r>
                <a:rPr lang="en-US" altLang="zh-CN" sz="2000" b="1" dirty="0">
                  <a:latin typeface="+mn-ea"/>
                  <a:ea typeface="+mn-ea"/>
                </a:rPr>
                <a:t>g</a:t>
              </a:r>
              <a:r>
                <a:rPr lang="zh-CN" altLang="en-US" sz="2000" b="1" dirty="0">
                  <a:latin typeface="+mn-ea"/>
                  <a:ea typeface="+mn-ea"/>
                </a:rPr>
                <a:t>函数不存在。 </a:t>
              </a:r>
            </a:p>
          </p:txBody>
        </p:sp>
        <p:pic>
          <p:nvPicPr>
            <p:cNvPr id="7178" name="Picture 8" descr="http://www2.gdin.edu.cn/jkx/webstudy/bianyiyuanli/img/chap06/symbol02.gif"/>
            <p:cNvPicPr>
              <a:picLocks noChangeAspect="1" noChangeArrowheads="1"/>
            </p:cNvPicPr>
            <p:nvPr/>
          </p:nvPicPr>
          <p:blipFill>
            <a:blip r:embed="rId4" r:link="rId5" cstate="print"/>
            <a:srcRect/>
            <a:stretch>
              <a:fillRect/>
            </a:stretch>
          </p:blipFill>
          <p:spPr bwMode="auto">
            <a:xfrm>
              <a:off x="1797" y="861"/>
              <a:ext cx="176" cy="195"/>
            </a:xfrm>
            <a:prstGeom prst="rect">
              <a:avLst/>
            </a:prstGeom>
            <a:noFill/>
            <a:ln w="9525">
              <a:noFill/>
              <a:miter lim="800000"/>
              <a:headEnd/>
              <a:tailEnd/>
            </a:ln>
          </p:spPr>
        </p:pic>
        <p:pic>
          <p:nvPicPr>
            <p:cNvPr id="7180" name="Picture 3" descr="http://www2.gdin.edu.cn/jkx/webstudy/bianyiyuanli/img/chap06/symbol03.gif"/>
            <p:cNvPicPr>
              <a:picLocks noChangeAspect="1" noChangeArrowheads="1"/>
            </p:cNvPicPr>
            <p:nvPr/>
          </p:nvPicPr>
          <p:blipFill>
            <a:blip r:embed="rId6" r:link="rId7" cstate="print"/>
            <a:srcRect/>
            <a:stretch>
              <a:fillRect/>
            </a:stretch>
          </p:blipFill>
          <p:spPr bwMode="auto">
            <a:xfrm>
              <a:off x="1282" y="1588"/>
              <a:ext cx="195" cy="216"/>
            </a:xfrm>
            <a:prstGeom prst="rect">
              <a:avLst/>
            </a:prstGeom>
            <a:noFill/>
            <a:ln w="9525">
              <a:noFill/>
              <a:miter lim="800000"/>
              <a:headEnd/>
              <a:tailEnd/>
            </a:ln>
          </p:spPr>
        </p:pic>
        <p:graphicFrame>
          <p:nvGraphicFramePr>
            <p:cNvPr id="7170" name="Object 4"/>
            <p:cNvGraphicFramePr>
              <a:graphicFrameLocks noChangeAspect="1"/>
            </p:cNvGraphicFramePr>
            <p:nvPr/>
          </p:nvGraphicFramePr>
          <p:xfrm>
            <a:off x="1293" y="1860"/>
            <a:ext cx="184" cy="204"/>
          </p:xfrm>
          <a:graphic>
            <a:graphicData uri="http://schemas.openxmlformats.org/presentationml/2006/ole">
              <p:oleObj spid="_x0000_s100370" r:id="rId8" imgW="172720" imgH="190500" progId="">
                <p:embed/>
              </p:oleObj>
            </a:graphicData>
          </a:graphic>
        </p:graphicFrame>
        <p:pic>
          <p:nvPicPr>
            <p:cNvPr id="7181" name="Picture 5" descr="http://www2.gdin.edu.cn/jkx/webstudy/bianyiyuanli/img/chap06/symbol02.gif"/>
            <p:cNvPicPr>
              <a:picLocks noChangeAspect="1" noChangeArrowheads="1"/>
            </p:cNvPicPr>
            <p:nvPr/>
          </p:nvPicPr>
          <p:blipFill>
            <a:blip r:embed="rId4" r:link="rId5" cstate="print"/>
            <a:srcRect/>
            <a:stretch>
              <a:fillRect/>
            </a:stretch>
          </p:blipFill>
          <p:spPr bwMode="auto">
            <a:xfrm>
              <a:off x="1293" y="2112"/>
              <a:ext cx="176" cy="195"/>
            </a:xfrm>
            <a:prstGeom prst="rect">
              <a:avLst/>
            </a:prstGeom>
            <a:noFill/>
            <a:ln w="9525">
              <a:noFill/>
              <a:miter lim="800000"/>
              <a:headEnd/>
              <a:tailEnd/>
            </a:ln>
          </p:spPr>
        </p:pic>
        <p:pic>
          <p:nvPicPr>
            <p:cNvPr id="7182" name="Picture 6" descr="http://www2.gdin.edu.cn/jkx/webstudy/bianyiyuanli/img/chap06/symbol03.gif"/>
            <p:cNvPicPr>
              <a:picLocks noChangeAspect="1" noChangeArrowheads="1"/>
            </p:cNvPicPr>
            <p:nvPr/>
          </p:nvPicPr>
          <p:blipFill>
            <a:blip r:embed="rId6" r:link="rId7" cstate="print"/>
            <a:srcRect/>
            <a:stretch>
              <a:fillRect/>
            </a:stretch>
          </p:blipFill>
          <p:spPr bwMode="auto">
            <a:xfrm>
              <a:off x="4316" y="600"/>
              <a:ext cx="195" cy="216"/>
            </a:xfrm>
            <a:prstGeom prst="rect">
              <a:avLst/>
            </a:prstGeom>
            <a:noFill/>
            <a:ln w="9525">
              <a:noFill/>
              <a:miter lim="800000"/>
              <a:headEnd/>
              <a:tailEnd/>
            </a:ln>
          </p:spPr>
        </p:pic>
        <p:graphicFrame>
          <p:nvGraphicFramePr>
            <p:cNvPr id="7171" name="Object 7"/>
            <p:cNvGraphicFramePr>
              <a:graphicFrameLocks noChangeAspect="1"/>
            </p:cNvGraphicFramePr>
            <p:nvPr/>
          </p:nvGraphicFramePr>
          <p:xfrm>
            <a:off x="4682" y="605"/>
            <a:ext cx="184" cy="204"/>
          </p:xfrm>
          <a:graphic>
            <a:graphicData uri="http://schemas.openxmlformats.org/presentationml/2006/ole">
              <p:oleObj spid="_x0000_s100371" r:id="rId9" imgW="172720" imgH="190500" progId="">
                <p:embed/>
              </p:oleObj>
            </a:graphicData>
          </a:graphic>
        </p:graphicFrame>
      </p:grpSp>
      <p:sp>
        <p:nvSpPr>
          <p:cNvPr id="7175" name="Text Box 10"/>
          <p:cNvSpPr txBox="1">
            <a:spLocks noChangeArrowheads="1"/>
          </p:cNvSpPr>
          <p:nvPr/>
        </p:nvSpPr>
        <p:spPr bwMode="auto">
          <a:xfrm>
            <a:off x="914400" y="4686300"/>
            <a:ext cx="6858000" cy="781945"/>
          </a:xfrm>
          <a:prstGeom prst="rect">
            <a:avLst/>
          </a:prstGeom>
          <a:noFill/>
          <a:ln w="9525">
            <a:noFill/>
            <a:miter lim="800000"/>
            <a:headEnd/>
            <a:tailEnd/>
          </a:ln>
        </p:spPr>
        <p:txBody>
          <a:bodyPr>
            <a:spAutoFit/>
          </a:bodyPr>
          <a:lstStyle/>
          <a:p>
            <a:pPr marL="865188" indent="-865188" algn="l">
              <a:lnSpc>
                <a:spcPct val="120000"/>
              </a:lnSpc>
              <a:spcBef>
                <a:spcPct val="50000"/>
              </a:spcBef>
            </a:pPr>
            <a:r>
              <a:rPr lang="zh-CN" altLang="en-US" sz="2000" b="1" dirty="0" smtClean="0">
                <a:latin typeface="+mn-ea"/>
                <a:ea typeface="+mn-ea"/>
              </a:rPr>
              <a:t>例</a:t>
            </a:r>
            <a:r>
              <a:rPr lang="en-US" altLang="zh-CN" sz="2000" b="1" dirty="0" smtClean="0">
                <a:latin typeface="+mn-ea"/>
                <a:ea typeface="+mn-ea"/>
              </a:rPr>
              <a:t>5.3 </a:t>
            </a:r>
            <a:r>
              <a:rPr lang="zh-CN" altLang="en-US" sz="2000" b="1" dirty="0">
                <a:latin typeface="+mn-ea"/>
                <a:ea typeface="+mn-ea"/>
              </a:rPr>
              <a:t>根据</a:t>
            </a:r>
            <a:r>
              <a:rPr lang="zh-CN" altLang="en-US" sz="2000" b="1" dirty="0" smtClean="0">
                <a:latin typeface="+mn-ea"/>
                <a:ea typeface="+mn-ea"/>
              </a:rPr>
              <a:t>例</a:t>
            </a:r>
            <a:r>
              <a:rPr lang="en-US" altLang="zh-CN" sz="2000" b="1" dirty="0" smtClean="0">
                <a:latin typeface="+mn-ea"/>
                <a:ea typeface="+mn-ea"/>
              </a:rPr>
              <a:t>5.2</a:t>
            </a:r>
            <a:r>
              <a:rPr lang="zh-CN" altLang="en-US" sz="2000" b="1" dirty="0">
                <a:latin typeface="+mn-ea"/>
                <a:ea typeface="+mn-ea"/>
              </a:rPr>
              <a:t>中文法</a:t>
            </a:r>
            <a:r>
              <a:rPr lang="en-US" altLang="zh-CN" sz="2000" b="1" dirty="0">
                <a:latin typeface="+mn-ea"/>
                <a:ea typeface="+mn-ea"/>
              </a:rPr>
              <a:t>G[E]</a:t>
            </a:r>
            <a:r>
              <a:rPr lang="zh-CN" altLang="en-US" sz="2000" b="1" dirty="0">
                <a:latin typeface="+mn-ea"/>
                <a:ea typeface="+mn-ea"/>
              </a:rPr>
              <a:t>的优先关系矩阵，试构造其算符优先函数。</a:t>
            </a:r>
          </a:p>
        </p:txBody>
      </p:sp>
      <p:sp>
        <p:nvSpPr>
          <p:cNvPr id="7176" name="Text Box 11"/>
          <p:cNvSpPr txBox="1">
            <a:spLocks noChangeArrowheads="1"/>
          </p:cNvSpPr>
          <p:nvPr/>
        </p:nvSpPr>
        <p:spPr bwMode="auto">
          <a:xfrm>
            <a:off x="2354263" y="5432425"/>
            <a:ext cx="5105400" cy="396875"/>
          </a:xfrm>
          <a:prstGeom prst="rect">
            <a:avLst/>
          </a:prstGeom>
          <a:noFill/>
          <a:ln w="9525">
            <a:noFill/>
            <a:miter lim="800000"/>
            <a:headEnd/>
            <a:tailEnd/>
          </a:ln>
        </p:spPr>
        <p:txBody>
          <a:bodyPr>
            <a:spAutoFit/>
          </a:bodyPr>
          <a:lstStyle/>
          <a:p>
            <a:pPr algn="l">
              <a:spcBef>
                <a:spcPct val="50000"/>
              </a:spcBef>
            </a:pPr>
            <a:r>
              <a:rPr lang="zh-CN" altLang="en-US" sz="2000" b="1">
                <a:latin typeface="+mn-ea"/>
                <a:ea typeface="+mn-ea"/>
              </a:rPr>
              <a:t>构造算符优先函数</a:t>
            </a:r>
            <a:r>
              <a:rPr lang="zh-CN" altLang="en-US" sz="2000" b="1">
                <a:latin typeface="+mn-ea"/>
                <a:ea typeface="+mn-ea"/>
                <a:hlinkClick r:id="rId10"/>
              </a:rPr>
              <a:t>过程演示</a:t>
            </a:r>
            <a:r>
              <a:rPr lang="zh-CN" altLang="en-US" sz="2000" b="1">
                <a:latin typeface="+mn-ea"/>
                <a:ea typeface="+mn-ea"/>
              </a:rPr>
              <a:t>。</a:t>
            </a:r>
          </a:p>
        </p:txBody>
      </p:sp>
      <p:sp>
        <p:nvSpPr>
          <p:cNvPr id="15" name="Rectangle 18"/>
          <p:cNvSpPr txBox="1">
            <a:spLocks noChangeArrowheads="1"/>
          </p:cNvSpPr>
          <p:nvPr/>
        </p:nvSpPr>
        <p:spPr>
          <a:xfrm>
            <a:off x="533400" y="304800"/>
            <a:ext cx="4191000"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算符优先函数</a:t>
            </a:r>
            <a:r>
              <a:rPr lang="zh-CN" altLang="en-US" sz="2800" b="1" kern="0" dirty="0" smtClean="0">
                <a:solidFill>
                  <a:srgbClr val="CC0099"/>
                </a:solidFill>
                <a:latin typeface="黑体" pitchFamily="49" charset="-122"/>
                <a:ea typeface="黑体" pitchFamily="49" charset="-122"/>
                <a:cs typeface="+mj-cs"/>
              </a:rPr>
              <a:t>的构造</a:t>
            </a:r>
            <a:endPar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endParaRPr>
          </a:p>
        </p:txBody>
      </p:sp>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22</a:t>
            </a:fld>
            <a:endParaRPr lang="en-US" altLang="zh-CN"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3"/>
          <p:cNvSpPr txBox="1">
            <a:spLocks noChangeArrowheads="1"/>
          </p:cNvSpPr>
          <p:nvPr/>
        </p:nvSpPr>
        <p:spPr>
          <a:xfrm>
            <a:off x="76200" y="304800"/>
            <a:ext cx="4724400" cy="609600"/>
          </a:xfrm>
          <a:prstGeom prst="rect">
            <a:avLst/>
          </a:prstGeom>
        </p:spPr>
        <p:txBody>
          <a:bodyPr/>
          <a:lstStyle/>
          <a:p>
            <a:pPr>
              <a:defRPr/>
            </a:pPr>
            <a:r>
              <a:rPr lang="en-US" altLang="zh-CN" sz="2800" b="1" kern="0" dirty="0" smtClean="0">
                <a:solidFill>
                  <a:srgbClr val="0000FF"/>
                </a:solidFill>
                <a:latin typeface="Times New Roman" charset="0"/>
                <a:ea typeface="黑体" pitchFamily="2" charset="-122"/>
                <a:cs typeface="+mj-cs"/>
              </a:rPr>
              <a:t>5.4  </a:t>
            </a:r>
            <a:r>
              <a:rPr lang="zh-CN" altLang="en-US" sz="2800" b="1" kern="0" dirty="0">
                <a:solidFill>
                  <a:srgbClr val="0000FF"/>
                </a:solidFill>
                <a:latin typeface="Times New Roman" charset="0"/>
                <a:ea typeface="黑体" pitchFamily="2" charset="-122"/>
                <a:cs typeface="+mj-cs"/>
              </a:rPr>
              <a:t>典型例题及解答</a:t>
            </a:r>
          </a:p>
        </p:txBody>
      </p:sp>
      <p:sp>
        <p:nvSpPr>
          <p:cNvPr id="26628" name="TextBox 5"/>
          <p:cNvSpPr txBox="1">
            <a:spLocks noChangeArrowheads="1"/>
          </p:cNvSpPr>
          <p:nvPr/>
        </p:nvSpPr>
        <p:spPr bwMode="auto">
          <a:xfrm>
            <a:off x="685800" y="1066800"/>
            <a:ext cx="7272338" cy="2862322"/>
          </a:xfrm>
          <a:prstGeom prst="rect">
            <a:avLst/>
          </a:prstGeom>
          <a:noFill/>
          <a:ln w="9525">
            <a:noFill/>
            <a:miter lim="800000"/>
            <a:headEnd/>
            <a:tailEnd/>
          </a:ln>
        </p:spPr>
        <p:txBody>
          <a:bodyPr>
            <a:spAutoFit/>
          </a:bodyPr>
          <a:lstStyle/>
          <a:p>
            <a:pPr indent="417513" algn="l">
              <a:lnSpc>
                <a:spcPct val="150000"/>
              </a:lnSpc>
            </a:pPr>
            <a:r>
              <a:rPr lang="zh-CN" altLang="en-US" sz="2000" b="1" dirty="0" smtClean="0">
                <a:latin typeface="+mn-ea"/>
                <a:ea typeface="+mn-ea"/>
              </a:rPr>
              <a:t>例</a:t>
            </a:r>
            <a:r>
              <a:rPr lang="en-US" altLang="zh-CN" sz="2000" b="1" dirty="0" smtClean="0">
                <a:latin typeface="+mn-ea"/>
                <a:ea typeface="+mn-ea"/>
              </a:rPr>
              <a:t>5.4 </a:t>
            </a:r>
            <a:r>
              <a:rPr lang="zh-CN" altLang="en-US" sz="2000" b="1" dirty="0">
                <a:latin typeface="+mn-ea"/>
                <a:ea typeface="+mn-ea"/>
              </a:rPr>
              <a:t>下述布尔表达式文法</a:t>
            </a:r>
            <a:endParaRPr lang="en-US" altLang="zh-CN" sz="2000" b="1" dirty="0">
              <a:latin typeface="+mn-ea"/>
              <a:ea typeface="+mn-ea"/>
            </a:endParaRPr>
          </a:p>
          <a:p>
            <a:pPr indent="417513" algn="l">
              <a:lnSpc>
                <a:spcPct val="150000"/>
              </a:lnSpc>
            </a:pPr>
            <a:r>
              <a:rPr lang="en-US" altLang="zh-CN" sz="2000" b="1" dirty="0">
                <a:latin typeface="+mn-ea"/>
                <a:ea typeface="+mn-ea"/>
              </a:rPr>
              <a:t>    G[B]</a:t>
            </a:r>
            <a:r>
              <a:rPr lang="zh-CN" altLang="en-US" sz="2000" b="1" dirty="0">
                <a:latin typeface="+mn-ea"/>
                <a:ea typeface="+mn-ea"/>
              </a:rPr>
              <a:t>：</a:t>
            </a:r>
            <a:r>
              <a:rPr lang="en-US" altLang="zh-CN" sz="2000" b="1" dirty="0">
                <a:latin typeface="+mn-ea"/>
                <a:ea typeface="+mn-ea"/>
              </a:rPr>
              <a:t>  </a:t>
            </a:r>
            <a:r>
              <a:rPr lang="en-US" altLang="zh-CN" sz="2000" b="1" dirty="0" err="1">
                <a:latin typeface="+mn-ea"/>
                <a:ea typeface="+mn-ea"/>
              </a:rPr>
              <a:t>B→BoT︱T</a:t>
            </a:r>
            <a:endParaRPr lang="en-US" altLang="zh-CN" sz="2000" b="1" dirty="0">
              <a:latin typeface="+mn-ea"/>
              <a:ea typeface="+mn-ea"/>
            </a:endParaRPr>
          </a:p>
          <a:p>
            <a:pPr indent="417513" algn="l" eaLnBrk="0" hangingPunct="0">
              <a:lnSpc>
                <a:spcPct val="150000"/>
              </a:lnSpc>
            </a:pPr>
            <a:r>
              <a:rPr lang="en-US" altLang="zh-CN" sz="2000" b="1" dirty="0">
                <a:latin typeface="+mn-ea"/>
                <a:ea typeface="+mn-ea"/>
              </a:rPr>
              <a:t>                  </a:t>
            </a:r>
            <a:r>
              <a:rPr lang="en-US" altLang="zh-CN" sz="2000" b="1" dirty="0" err="1">
                <a:latin typeface="+mn-ea"/>
                <a:ea typeface="+mn-ea"/>
              </a:rPr>
              <a:t>T→TaF︱F</a:t>
            </a:r>
            <a:endParaRPr lang="en-US" altLang="zh-CN" sz="2000" b="1" dirty="0">
              <a:latin typeface="+mn-ea"/>
              <a:ea typeface="+mn-ea"/>
            </a:endParaRPr>
          </a:p>
          <a:p>
            <a:pPr indent="417513" algn="l" eaLnBrk="0" hangingPunct="0">
              <a:lnSpc>
                <a:spcPct val="150000"/>
              </a:lnSpc>
            </a:pPr>
            <a:r>
              <a:rPr lang="en-US" altLang="zh-CN" sz="2000" b="1" dirty="0">
                <a:latin typeface="+mn-ea"/>
                <a:ea typeface="+mn-ea"/>
              </a:rPr>
              <a:t>                  </a:t>
            </a:r>
            <a:r>
              <a:rPr lang="en-US" altLang="zh-CN" sz="2000" b="1" dirty="0" err="1">
                <a:latin typeface="+mn-ea"/>
                <a:ea typeface="+mn-ea"/>
              </a:rPr>
              <a:t>F→nF</a:t>
            </a:r>
            <a:r>
              <a:rPr lang="en-US" altLang="zh-CN" sz="2000" b="1" dirty="0">
                <a:latin typeface="+mn-ea"/>
                <a:ea typeface="+mn-ea"/>
              </a:rPr>
              <a:t> ︱ (B)︱</a:t>
            </a:r>
            <a:r>
              <a:rPr lang="en-US" altLang="zh-CN" sz="2000" b="1" dirty="0" err="1">
                <a:latin typeface="+mn-ea"/>
                <a:ea typeface="+mn-ea"/>
              </a:rPr>
              <a:t>t︱f</a:t>
            </a:r>
            <a:endParaRPr lang="en-US" altLang="zh-CN" sz="2000" b="1" dirty="0">
              <a:latin typeface="+mn-ea"/>
              <a:ea typeface="+mn-ea"/>
            </a:endParaRPr>
          </a:p>
          <a:p>
            <a:pPr indent="417513" algn="l" eaLnBrk="0" hangingPunct="0">
              <a:lnSpc>
                <a:spcPct val="150000"/>
              </a:lnSpc>
              <a:buFontTx/>
              <a:buAutoNum type="arabicPeriod"/>
            </a:pPr>
            <a:r>
              <a:rPr lang="en-US" altLang="zh-CN" sz="2000" b="1" dirty="0">
                <a:latin typeface="+mn-ea"/>
                <a:ea typeface="+mn-ea"/>
              </a:rPr>
              <a:t>G[B]</a:t>
            </a:r>
            <a:r>
              <a:rPr lang="zh-CN" altLang="en-US" sz="2000" b="1" dirty="0">
                <a:latin typeface="+mn-ea"/>
                <a:ea typeface="+mn-ea"/>
              </a:rPr>
              <a:t>是算符优先文法吗？</a:t>
            </a:r>
            <a:endParaRPr lang="en-US" altLang="zh-CN" sz="2000" b="1" dirty="0">
              <a:latin typeface="+mn-ea"/>
              <a:ea typeface="+mn-ea"/>
            </a:endParaRPr>
          </a:p>
          <a:p>
            <a:pPr indent="417513" algn="l" eaLnBrk="0" hangingPunct="0">
              <a:lnSpc>
                <a:spcPct val="150000"/>
              </a:lnSpc>
              <a:buFontTx/>
              <a:buAutoNum type="arabicPeriod"/>
            </a:pPr>
            <a:r>
              <a:rPr lang="zh-CN" altLang="en-US" sz="2000" b="1" dirty="0">
                <a:latin typeface="+mn-ea"/>
                <a:ea typeface="+mn-ea"/>
              </a:rPr>
              <a:t>若</a:t>
            </a:r>
            <a:r>
              <a:rPr lang="en-US" altLang="zh-CN" sz="2000" b="1" dirty="0">
                <a:latin typeface="+mn-ea"/>
                <a:ea typeface="+mn-ea"/>
              </a:rPr>
              <a:t>G[B]</a:t>
            </a:r>
            <a:r>
              <a:rPr lang="zh-CN" altLang="en-US" sz="2000" b="1" dirty="0">
                <a:latin typeface="+mn-ea"/>
                <a:ea typeface="+mn-ea"/>
              </a:rPr>
              <a:t>是算符优先文法，给出输入串</a:t>
            </a:r>
            <a:r>
              <a:rPr lang="en-US" altLang="zh-CN" sz="2000" b="1" dirty="0" err="1">
                <a:latin typeface="+mn-ea"/>
                <a:ea typeface="+mn-ea"/>
              </a:rPr>
              <a:t>ntofat</a:t>
            </a:r>
            <a:r>
              <a:rPr lang="en-US" altLang="zh-CN" sz="2000" b="1" dirty="0">
                <a:latin typeface="+mn-ea"/>
                <a:ea typeface="+mn-ea"/>
              </a:rPr>
              <a:t>#</a:t>
            </a:r>
            <a:r>
              <a:rPr lang="zh-CN" altLang="en-US" sz="2000" b="1" dirty="0">
                <a:latin typeface="+mn-ea"/>
                <a:ea typeface="+mn-ea"/>
              </a:rPr>
              <a:t>的分析过程</a:t>
            </a:r>
          </a:p>
        </p:txBody>
      </p:sp>
      <p:sp>
        <p:nvSpPr>
          <p:cNvPr id="26629" name="TextBox 6"/>
          <p:cNvSpPr txBox="1">
            <a:spLocks noChangeArrowheads="1"/>
          </p:cNvSpPr>
          <p:nvPr/>
        </p:nvSpPr>
        <p:spPr bwMode="auto">
          <a:xfrm>
            <a:off x="957263" y="4081552"/>
            <a:ext cx="7272337" cy="1862048"/>
          </a:xfrm>
          <a:prstGeom prst="rect">
            <a:avLst/>
          </a:prstGeom>
          <a:noFill/>
          <a:ln w="9525">
            <a:noFill/>
            <a:miter lim="800000"/>
            <a:headEnd/>
            <a:tailEnd/>
          </a:ln>
        </p:spPr>
        <p:txBody>
          <a:bodyPr>
            <a:spAutoFit/>
          </a:bodyPr>
          <a:lstStyle/>
          <a:p>
            <a:pPr algn="l" eaLnBrk="0" hangingPunct="0"/>
            <a:r>
              <a:rPr lang="zh-CN" altLang="en-US" sz="2000" b="1" dirty="0" smtClean="0">
                <a:latin typeface="+mn-ea"/>
                <a:ea typeface="+mn-ea"/>
              </a:rPr>
              <a:t>（</a:t>
            </a:r>
            <a:r>
              <a:rPr lang="en-US" altLang="zh-CN" sz="2000" b="1" dirty="0" smtClean="0">
                <a:latin typeface="+mn-ea"/>
                <a:ea typeface="+mn-ea"/>
              </a:rPr>
              <a:t>1</a:t>
            </a:r>
            <a:r>
              <a:rPr lang="zh-CN" altLang="en-US" sz="2000" b="1" dirty="0" smtClean="0">
                <a:latin typeface="+mn-ea"/>
                <a:ea typeface="+mn-ea"/>
              </a:rPr>
              <a:t>）计算</a:t>
            </a:r>
            <a:r>
              <a:rPr lang="en-US" altLang="zh-CN" sz="2000" b="1" dirty="0">
                <a:latin typeface="+mn-ea"/>
                <a:ea typeface="+mn-ea"/>
              </a:rPr>
              <a:t>FIRSTVT</a:t>
            </a:r>
            <a:r>
              <a:rPr lang="zh-CN" altLang="en-US" sz="2000" b="1" dirty="0">
                <a:latin typeface="+mn-ea"/>
                <a:ea typeface="+mn-ea"/>
              </a:rPr>
              <a:t>和</a:t>
            </a:r>
            <a:r>
              <a:rPr lang="en-US" altLang="zh-CN" sz="2000" b="1" dirty="0">
                <a:latin typeface="+mn-ea"/>
                <a:ea typeface="+mn-ea"/>
              </a:rPr>
              <a:t>LASTVT</a:t>
            </a:r>
            <a:r>
              <a:rPr lang="zh-CN" altLang="en-US" sz="2000" b="1" dirty="0">
                <a:latin typeface="+mn-ea"/>
                <a:ea typeface="+mn-ea"/>
              </a:rPr>
              <a:t>集合？</a:t>
            </a:r>
            <a:endParaRPr lang="en-US" altLang="zh-CN" sz="2000" b="1" dirty="0">
              <a:latin typeface="+mn-ea"/>
              <a:ea typeface="+mn-ea"/>
            </a:endParaRPr>
          </a:p>
          <a:p>
            <a:pPr indent="417513" algn="l" eaLnBrk="0" hangingPunct="0">
              <a:lnSpc>
                <a:spcPct val="150000"/>
              </a:lnSpc>
              <a:spcBef>
                <a:spcPts val="600"/>
              </a:spcBef>
            </a:pPr>
            <a:r>
              <a:rPr lang="en-US" altLang="zh-CN" sz="2000" b="1" dirty="0">
                <a:latin typeface="+mn-ea"/>
                <a:ea typeface="+mn-ea"/>
              </a:rPr>
              <a:t>FIRSTVT(B)={</a:t>
            </a:r>
            <a:r>
              <a:rPr lang="en-US" altLang="zh-CN" sz="2000" b="1" dirty="0" err="1">
                <a:latin typeface="+mn-ea"/>
                <a:ea typeface="+mn-ea"/>
              </a:rPr>
              <a:t>o,a,n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a:t>
            </a:r>
            <a:r>
              <a:rPr lang="en-US" altLang="zh-CN" sz="2000" b="1" dirty="0" smtClean="0">
                <a:latin typeface="+mn-ea"/>
                <a:ea typeface="+mn-ea"/>
              </a:rPr>
              <a:t>LASTVT(B</a:t>
            </a:r>
            <a:r>
              <a:rPr lang="en-US" altLang="zh-CN" sz="2000" b="1" dirty="0">
                <a:latin typeface="+mn-ea"/>
                <a:ea typeface="+mn-ea"/>
              </a:rPr>
              <a:t>)= {</a:t>
            </a:r>
            <a:r>
              <a:rPr lang="en-US" altLang="zh-CN" sz="2000" b="1" dirty="0" err="1">
                <a:latin typeface="+mn-ea"/>
                <a:ea typeface="+mn-ea"/>
              </a:rPr>
              <a:t>o,a,n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a:t>
            </a:r>
          </a:p>
          <a:p>
            <a:pPr indent="417513" algn="l" eaLnBrk="0" hangingPunct="0">
              <a:lnSpc>
                <a:spcPct val="150000"/>
              </a:lnSpc>
            </a:pPr>
            <a:r>
              <a:rPr lang="en-US" altLang="zh-CN" sz="2000" b="1" dirty="0">
                <a:latin typeface="+mn-ea"/>
                <a:ea typeface="+mn-ea"/>
              </a:rPr>
              <a:t>FIRSTVT(T)={</a:t>
            </a:r>
            <a:r>
              <a:rPr lang="en-US" altLang="zh-CN" sz="2000" b="1" dirty="0" err="1">
                <a:latin typeface="+mn-ea"/>
                <a:ea typeface="+mn-ea"/>
              </a:rPr>
              <a:t>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LASTVT(T)={</a:t>
            </a:r>
            <a:r>
              <a:rPr lang="en-US" altLang="zh-CN" sz="2000" b="1" dirty="0" err="1">
                <a:latin typeface="+mn-ea"/>
                <a:ea typeface="+mn-ea"/>
              </a:rPr>
              <a:t>a,n</a:t>
            </a:r>
            <a:r>
              <a:rPr lang="en-US" altLang="zh-CN" sz="2000" b="1" dirty="0">
                <a:latin typeface="+mn-ea"/>
                <a:ea typeface="+mn-ea"/>
              </a:rPr>
              <a:t>,),</a:t>
            </a:r>
            <a:r>
              <a:rPr lang="en-US" altLang="zh-CN" sz="2000" b="1" dirty="0" err="1">
                <a:latin typeface="+mn-ea"/>
                <a:ea typeface="+mn-ea"/>
              </a:rPr>
              <a:t>t,f</a:t>
            </a:r>
            <a:r>
              <a:rPr lang="en-US" altLang="zh-CN" sz="2000" b="1" dirty="0">
                <a:latin typeface="+mn-ea"/>
                <a:ea typeface="+mn-ea"/>
              </a:rPr>
              <a:t>}</a:t>
            </a:r>
          </a:p>
          <a:p>
            <a:pPr indent="417513" algn="l" eaLnBrk="0" hangingPunct="0">
              <a:lnSpc>
                <a:spcPct val="150000"/>
              </a:lnSpc>
            </a:pPr>
            <a:r>
              <a:rPr lang="en-US" altLang="zh-CN" sz="2000" b="1" dirty="0">
                <a:latin typeface="+mn-ea"/>
                <a:ea typeface="+mn-ea"/>
              </a:rPr>
              <a:t>FIRSTVT(F)={n,(,</a:t>
            </a:r>
            <a:r>
              <a:rPr lang="en-US" altLang="zh-CN" sz="2000" b="1" dirty="0" err="1">
                <a:latin typeface="+mn-ea"/>
                <a:ea typeface="+mn-ea"/>
              </a:rPr>
              <a:t>t,f</a:t>
            </a:r>
            <a:r>
              <a:rPr lang="en-US" altLang="zh-CN" sz="2000" b="1" dirty="0">
                <a:latin typeface="+mn-ea"/>
                <a:ea typeface="+mn-ea"/>
              </a:rPr>
              <a:t>}     </a:t>
            </a:r>
            <a:r>
              <a:rPr lang="en-US" altLang="zh-CN" sz="2000" b="1" dirty="0" smtClean="0">
                <a:latin typeface="+mn-ea"/>
                <a:ea typeface="+mn-ea"/>
              </a:rPr>
              <a:t>  </a:t>
            </a:r>
            <a:r>
              <a:rPr lang="en-US" altLang="zh-CN" sz="2000" b="1" dirty="0">
                <a:latin typeface="+mn-ea"/>
                <a:ea typeface="+mn-ea"/>
              </a:rPr>
              <a:t>LASTVT(F)={n,),</a:t>
            </a:r>
            <a:r>
              <a:rPr lang="en-US" altLang="zh-CN" sz="2000" b="1" dirty="0" err="1">
                <a:latin typeface="+mn-ea"/>
                <a:ea typeface="+mn-ea"/>
              </a:rPr>
              <a:t>t,f</a:t>
            </a:r>
            <a:r>
              <a:rPr lang="en-US" altLang="zh-CN" sz="2000" b="1" dirty="0">
                <a:latin typeface="+mn-ea"/>
                <a:ea typeface="+mn-ea"/>
              </a:rPr>
              <a:t>}</a:t>
            </a:r>
          </a:p>
        </p:txBody>
      </p:sp>
      <p:sp>
        <p:nvSpPr>
          <p:cNvPr id="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23</a:t>
            </a:fld>
            <a:endParaRPr lang="en-US" altLang="zh-CN"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Box 5"/>
          <p:cNvSpPr txBox="1">
            <a:spLocks noChangeArrowheads="1"/>
          </p:cNvSpPr>
          <p:nvPr/>
        </p:nvSpPr>
        <p:spPr bwMode="auto">
          <a:xfrm>
            <a:off x="-381000" y="962561"/>
            <a:ext cx="3887788" cy="1631216"/>
          </a:xfrm>
          <a:prstGeom prst="rect">
            <a:avLst/>
          </a:prstGeom>
          <a:noFill/>
          <a:ln w="9525">
            <a:noFill/>
            <a:miter lim="800000"/>
            <a:headEnd/>
            <a:tailEnd/>
          </a:ln>
        </p:spPr>
        <p:txBody>
          <a:bodyPr>
            <a:spAutoFit/>
          </a:bodyPr>
          <a:lstStyle/>
          <a:p>
            <a:pPr indent="417513" algn="l"/>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2</a:t>
            </a:r>
            <a:r>
              <a:rPr lang="zh-CN" altLang="en-US" sz="2000" b="1" dirty="0" smtClean="0">
                <a:latin typeface="宋体" pitchFamily="2" charset="-122"/>
                <a:ea typeface="宋体" pitchFamily="2" charset="-122"/>
              </a:rPr>
              <a:t>）构造优先关系表</a:t>
            </a:r>
            <a:endParaRPr lang="en-US" altLang="zh-CN" sz="2000" b="1" dirty="0" smtClean="0">
              <a:latin typeface="宋体" pitchFamily="2" charset="-122"/>
              <a:ea typeface="宋体" pitchFamily="2" charset="-122"/>
            </a:endParaRPr>
          </a:p>
          <a:p>
            <a:pPr indent="992188" algn="l"/>
            <a:r>
              <a:rPr lang="en-US" altLang="zh-CN" sz="2000" b="1" dirty="0" smtClean="0">
                <a:latin typeface="宋体" pitchFamily="2" charset="-122"/>
                <a:ea typeface="宋体" pitchFamily="2" charset="-122"/>
              </a:rPr>
              <a:t>B</a:t>
            </a:r>
            <a:r>
              <a:rPr lang="en-US" altLang="zh-CN" sz="2000" b="1" dirty="0">
                <a:latin typeface="宋体" pitchFamily="2" charset="-122"/>
                <a:ea typeface="宋体" pitchFamily="2" charset="-122"/>
              </a:rPr>
              <a:t>’ →#B#</a:t>
            </a:r>
          </a:p>
          <a:p>
            <a:pPr indent="992188" algn="l"/>
            <a:r>
              <a:rPr lang="en-US" altLang="zh-CN" sz="2000" b="1" dirty="0" err="1" smtClean="0">
                <a:latin typeface="宋体" pitchFamily="2" charset="-122"/>
                <a:ea typeface="宋体" pitchFamily="2" charset="-122"/>
              </a:rPr>
              <a:t>B</a:t>
            </a:r>
            <a:r>
              <a:rPr lang="en-US" altLang="zh-CN" sz="2000" b="1" dirty="0" err="1">
                <a:latin typeface="宋体" pitchFamily="2" charset="-122"/>
                <a:ea typeface="宋体" pitchFamily="2" charset="-122"/>
              </a:rPr>
              <a:t>→BoT︱T</a:t>
            </a:r>
            <a:endParaRPr lang="en-US" altLang="zh-CN" sz="2000" b="1" dirty="0">
              <a:latin typeface="宋体" pitchFamily="2" charset="-122"/>
              <a:ea typeface="宋体" pitchFamily="2" charset="-122"/>
            </a:endParaRPr>
          </a:p>
          <a:p>
            <a:pPr indent="992188" algn="l" eaLnBrk="0" hangingPunct="0"/>
            <a:r>
              <a:rPr lang="en-US" altLang="zh-CN" sz="2000" b="1" dirty="0" err="1" smtClean="0">
                <a:latin typeface="宋体" pitchFamily="2" charset="-122"/>
                <a:ea typeface="宋体" pitchFamily="2" charset="-122"/>
              </a:rPr>
              <a:t>T</a:t>
            </a:r>
            <a:r>
              <a:rPr lang="en-US" altLang="zh-CN" sz="2000" b="1" dirty="0" err="1">
                <a:latin typeface="宋体" pitchFamily="2" charset="-122"/>
                <a:ea typeface="宋体" pitchFamily="2" charset="-122"/>
              </a:rPr>
              <a:t>→TaF︱F</a:t>
            </a:r>
            <a:endParaRPr lang="en-US" altLang="zh-CN" sz="2000" b="1" dirty="0">
              <a:latin typeface="宋体" pitchFamily="2" charset="-122"/>
              <a:ea typeface="宋体" pitchFamily="2" charset="-122"/>
            </a:endParaRPr>
          </a:p>
          <a:p>
            <a:pPr indent="992188" algn="l" eaLnBrk="0" hangingPunct="0"/>
            <a:r>
              <a:rPr lang="en-US" altLang="zh-CN" sz="2000" b="1" dirty="0" err="1" smtClean="0">
                <a:latin typeface="宋体" pitchFamily="2" charset="-122"/>
                <a:ea typeface="宋体" pitchFamily="2" charset="-122"/>
              </a:rPr>
              <a:t>F</a:t>
            </a:r>
            <a:r>
              <a:rPr lang="en-US" altLang="zh-CN" sz="2000" b="1" dirty="0" err="1">
                <a:latin typeface="宋体" pitchFamily="2" charset="-122"/>
                <a:ea typeface="宋体" pitchFamily="2" charset="-122"/>
              </a:rPr>
              <a:t>→nF</a:t>
            </a:r>
            <a:r>
              <a:rPr lang="en-US" altLang="zh-CN" sz="2000" b="1" dirty="0">
                <a:latin typeface="宋体" pitchFamily="2" charset="-122"/>
                <a:ea typeface="宋体" pitchFamily="2" charset="-122"/>
              </a:rPr>
              <a:t> ︱ (B)︱</a:t>
            </a:r>
            <a:r>
              <a:rPr lang="en-US" altLang="zh-CN" sz="2000" b="1" dirty="0" err="1">
                <a:latin typeface="宋体" pitchFamily="2" charset="-122"/>
                <a:ea typeface="宋体" pitchFamily="2" charset="-122"/>
              </a:rPr>
              <a:t>t︱f</a:t>
            </a:r>
            <a:endParaRPr lang="en-US" altLang="zh-CN" sz="2000" b="1" dirty="0">
              <a:latin typeface="宋体" pitchFamily="2" charset="-122"/>
              <a:ea typeface="宋体" pitchFamily="2" charset="-122"/>
            </a:endParaRPr>
          </a:p>
        </p:txBody>
      </p:sp>
      <p:graphicFrame>
        <p:nvGraphicFramePr>
          <p:cNvPr id="8" name="表格 7"/>
          <p:cNvGraphicFramePr>
            <a:graphicFrameLocks noGrp="1"/>
          </p:cNvGraphicFramePr>
          <p:nvPr/>
        </p:nvGraphicFramePr>
        <p:xfrm>
          <a:off x="457200" y="2682240"/>
          <a:ext cx="7956378" cy="3337560"/>
        </p:xfrm>
        <a:graphic>
          <a:graphicData uri="http://schemas.openxmlformats.org/drawingml/2006/table">
            <a:tbl>
              <a:tblPr firstRow="1" bandRow="1">
                <a:tableStyleId>{5C22544A-7EE6-4342-B048-85BDC9FD1C3A}</a:tableStyleId>
              </a:tblPr>
              <a:tblGrid>
                <a:gridCol w="884042">
                  <a:extLst>
                    <a:ext uri="{9D8B030D-6E8A-4147-A177-3AD203B41FA5}">
                      <a16:colId xmlns:a16="http://schemas.microsoft.com/office/drawing/2014/main" xmlns="" val="20000"/>
                    </a:ext>
                  </a:extLst>
                </a:gridCol>
                <a:gridCol w="884042">
                  <a:extLst>
                    <a:ext uri="{9D8B030D-6E8A-4147-A177-3AD203B41FA5}">
                      <a16:colId xmlns:a16="http://schemas.microsoft.com/office/drawing/2014/main" xmlns="" val="20001"/>
                    </a:ext>
                  </a:extLst>
                </a:gridCol>
                <a:gridCol w="884042">
                  <a:extLst>
                    <a:ext uri="{9D8B030D-6E8A-4147-A177-3AD203B41FA5}">
                      <a16:colId xmlns:a16="http://schemas.microsoft.com/office/drawing/2014/main" xmlns="" val="20002"/>
                    </a:ext>
                  </a:extLst>
                </a:gridCol>
                <a:gridCol w="884042">
                  <a:extLst>
                    <a:ext uri="{9D8B030D-6E8A-4147-A177-3AD203B41FA5}">
                      <a16:colId xmlns:a16="http://schemas.microsoft.com/office/drawing/2014/main" xmlns="" val="20003"/>
                    </a:ext>
                  </a:extLst>
                </a:gridCol>
                <a:gridCol w="884042">
                  <a:extLst>
                    <a:ext uri="{9D8B030D-6E8A-4147-A177-3AD203B41FA5}">
                      <a16:colId xmlns:a16="http://schemas.microsoft.com/office/drawing/2014/main" xmlns="" val="20004"/>
                    </a:ext>
                  </a:extLst>
                </a:gridCol>
                <a:gridCol w="884042">
                  <a:extLst>
                    <a:ext uri="{9D8B030D-6E8A-4147-A177-3AD203B41FA5}">
                      <a16:colId xmlns:a16="http://schemas.microsoft.com/office/drawing/2014/main" xmlns="" val="20005"/>
                    </a:ext>
                  </a:extLst>
                </a:gridCol>
                <a:gridCol w="884042">
                  <a:extLst>
                    <a:ext uri="{9D8B030D-6E8A-4147-A177-3AD203B41FA5}">
                      <a16:colId xmlns:a16="http://schemas.microsoft.com/office/drawing/2014/main" xmlns="" val="20006"/>
                    </a:ext>
                  </a:extLst>
                </a:gridCol>
                <a:gridCol w="884042">
                  <a:extLst>
                    <a:ext uri="{9D8B030D-6E8A-4147-A177-3AD203B41FA5}">
                      <a16:colId xmlns:a16="http://schemas.microsoft.com/office/drawing/2014/main" xmlns="" val="20007"/>
                    </a:ext>
                  </a:extLst>
                </a:gridCol>
                <a:gridCol w="884042">
                  <a:extLst>
                    <a:ext uri="{9D8B030D-6E8A-4147-A177-3AD203B41FA5}">
                      <a16:colId xmlns:a16="http://schemas.microsoft.com/office/drawing/2014/main" xmlns="" val="20008"/>
                    </a:ext>
                  </a:extLst>
                </a:gridCol>
              </a:tblGrid>
              <a:tr h="370840">
                <a:tc>
                  <a:txBody>
                    <a:bodyPr/>
                    <a:lstStyle/>
                    <a:p>
                      <a:pPr algn="ctr"/>
                      <a:endParaRPr lang="zh-CN" altLang="en-US" dirty="0"/>
                    </a:p>
                  </a:txBody>
                  <a:tcPr/>
                </a:tc>
                <a:tc>
                  <a:txBody>
                    <a:bodyPr/>
                    <a:lstStyle/>
                    <a:p>
                      <a:pPr algn="ctr"/>
                      <a:r>
                        <a:rPr lang="en-US" altLang="zh-CN" dirty="0" smtClean="0"/>
                        <a:t>o</a:t>
                      </a:r>
                      <a:endParaRPr lang="zh-CN" altLang="en-US" dirty="0"/>
                    </a:p>
                  </a:txBody>
                  <a:tcPr/>
                </a:tc>
                <a:tc>
                  <a:txBody>
                    <a:bodyPr/>
                    <a:lstStyle/>
                    <a:p>
                      <a:pPr algn="ctr"/>
                      <a:r>
                        <a:rPr lang="en-US" altLang="zh-CN" dirty="0" smtClean="0"/>
                        <a:t>a</a:t>
                      </a:r>
                      <a:endParaRPr lang="zh-CN" altLang="en-US" dirty="0"/>
                    </a:p>
                  </a:txBody>
                  <a:tcPr/>
                </a:tc>
                <a:tc>
                  <a:txBody>
                    <a:bodyPr/>
                    <a:lstStyle/>
                    <a:p>
                      <a:pPr algn="ctr"/>
                      <a:r>
                        <a:rPr lang="en-US" altLang="zh-CN" dirty="0" smtClean="0"/>
                        <a:t>n</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t</a:t>
                      </a:r>
                      <a:endParaRPr lang="zh-CN" altLang="en-US" dirty="0"/>
                    </a:p>
                  </a:txBody>
                  <a:tcPr/>
                </a:tc>
                <a:tc>
                  <a:txBody>
                    <a:bodyPr/>
                    <a:lstStyle/>
                    <a:p>
                      <a:pPr algn="ctr"/>
                      <a:r>
                        <a:rPr lang="en-US" altLang="zh-CN" dirty="0" smtClean="0"/>
                        <a:t>f</a:t>
                      </a:r>
                      <a:endParaRPr lang="zh-CN" altLang="en-US" dirty="0"/>
                    </a:p>
                  </a:txBody>
                  <a:tcPr/>
                </a:tc>
                <a:tc>
                  <a:txBody>
                    <a:bodyPr/>
                    <a:lstStyle/>
                    <a:p>
                      <a:pPr algn="ctr"/>
                      <a:r>
                        <a:rPr lang="en-US" altLang="zh-CN" dirty="0" smtClean="0"/>
                        <a:t>#</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smtClean="0"/>
                        <a:t>o</a:t>
                      </a:r>
                      <a:endParaRPr lang="zh-CN" altLang="en-US" dirty="0"/>
                    </a:p>
                  </a:txBody>
                  <a:tcPr/>
                </a:tc>
                <a:tc>
                  <a:txBody>
                    <a:bodyPr/>
                    <a:lstStyle/>
                    <a:p>
                      <a:pPr algn="ctr"/>
                      <a:r>
                        <a:rPr lang="en-US" altLang="zh-CN" dirty="0" smtClean="0"/>
                        <a:t>&gt;</a:t>
                      </a:r>
                      <a:endParaRPr lang="zh-CN" altLang="en-US" dirty="0"/>
                    </a:p>
                  </a:txBody>
                  <a:tcPr>
                    <a:noFill/>
                  </a:tcPr>
                </a:tc>
                <a:tc>
                  <a:txBody>
                    <a:bodyPr/>
                    <a:lstStyle/>
                    <a:p>
                      <a:pPr algn="ctr"/>
                      <a:r>
                        <a:rPr lang="en-US" altLang="zh-CN" dirty="0" smtClean="0"/>
                        <a:t>&lt;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a:p>
                  </a:txBody>
                  <a:tcPr/>
                </a:tc>
                <a:tc>
                  <a:txBody>
                    <a:bodyPr/>
                    <a:lstStyle/>
                    <a:p>
                      <a:pPr algn="ctr"/>
                      <a:r>
                        <a:rPr lang="en-US" altLang="zh-CN" dirty="0" smtClean="0"/>
                        <a:t>&gt;</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a</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a:p>
                  </a:txBody>
                  <a:tcPr/>
                </a:tc>
                <a:tc>
                  <a:txBody>
                    <a:bodyPr/>
                    <a:lstStyle/>
                    <a:p>
                      <a:pPr algn="ctr"/>
                      <a:r>
                        <a:rPr lang="en-US" altLang="zh-CN" dirty="0" smtClean="0"/>
                        <a:t>&gt;</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n</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smtClean="0"/>
                        <a:t>&lt;</a:t>
                      </a:r>
                      <a:endParaRPr lang="zh-CN" altLang="en-US"/>
                    </a:p>
                  </a:txBody>
                  <a:tcPr/>
                </a:tc>
                <a:tc>
                  <a:txBody>
                    <a:bodyPr/>
                    <a:lstStyle/>
                    <a:p>
                      <a:pPr algn="ctr"/>
                      <a:r>
                        <a:rPr lang="en-US" altLang="zh-CN" dirty="0" smtClean="0"/>
                        <a:t>&gt;</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smtClean="0"/>
                        <a:t>&gt;</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en-US" altLang="zh-CN" dirty="0" smtClean="0"/>
                        <a:t>t</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r>
                        <a:rPr lang="en-US" altLang="zh-CN" dirty="0" smtClean="0"/>
                        <a:t>&gt;</a:t>
                      </a:r>
                      <a:endParaRPr lang="zh-CN" altLang="en-US" dirty="0"/>
                    </a:p>
                  </a:txBody>
                  <a:tcPr/>
                </a:tc>
                <a:extLst>
                  <a:ext uri="{0D108BD9-81ED-4DB2-BD59-A6C34878D82A}">
                    <a16:rowId xmlns:a16="http://schemas.microsoft.com/office/drawing/2014/main" xmlns="" val="10006"/>
                  </a:ext>
                </a:extLst>
              </a:tr>
              <a:tr h="370840">
                <a:tc>
                  <a:txBody>
                    <a:bodyPr/>
                    <a:lstStyle/>
                    <a:p>
                      <a:pPr algn="ctr"/>
                      <a:r>
                        <a:rPr lang="en-US" altLang="zh-CN" dirty="0" smtClean="0"/>
                        <a:t>f</a:t>
                      </a:r>
                      <a:endParaRPr lang="zh-CN" altLang="en-US" dirty="0"/>
                    </a:p>
                  </a:txBody>
                  <a:tcPr/>
                </a:tc>
                <a:tc>
                  <a:txBody>
                    <a:bodyPr/>
                    <a:lstStyle/>
                    <a:p>
                      <a:pPr algn="ctr"/>
                      <a:r>
                        <a:rPr lang="en-US" altLang="zh-CN" dirty="0" smtClean="0"/>
                        <a:t>&gt;</a:t>
                      </a: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&gt;</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&gt;</a:t>
                      </a:r>
                      <a:endParaRPr lang="zh-CN" altLang="en-US" dirty="0"/>
                    </a:p>
                  </a:txBody>
                  <a:tcPr/>
                </a:tc>
                <a:extLst>
                  <a:ext uri="{0D108BD9-81ED-4DB2-BD59-A6C34878D82A}">
                    <a16:rowId xmlns:a16="http://schemas.microsoft.com/office/drawing/2014/main" xmlns="" val="10007"/>
                  </a:ext>
                </a:extLst>
              </a:tr>
              <a:tr h="370840">
                <a:tc>
                  <a:txBody>
                    <a:bodyPr/>
                    <a:lstStyle/>
                    <a:p>
                      <a:pPr algn="ctr"/>
                      <a:r>
                        <a:rPr lang="en-US" altLang="zh-CN" dirty="0" smtClean="0"/>
                        <a: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&lt;</a:t>
                      </a:r>
                      <a:endParaRPr lang="zh-CN" altLang="en-US" dirty="0"/>
                    </a:p>
                  </a:txBody>
                  <a:tcPr/>
                </a:tc>
                <a:tc>
                  <a:txBody>
                    <a:bodyPr/>
                    <a:lstStyle/>
                    <a:p>
                      <a:pPr algn="ctr"/>
                      <a:r>
                        <a:rPr lang="en-US" altLang="zh-CN" dirty="0" smtClean="0"/>
                        <a:t>=</a:t>
                      </a:r>
                      <a:endParaRPr lang="zh-CN" altLang="en-US" dirty="0"/>
                    </a:p>
                  </a:txBody>
                  <a:tcPr/>
                </a:tc>
                <a:extLst>
                  <a:ext uri="{0D108BD9-81ED-4DB2-BD59-A6C34878D82A}">
                    <a16:rowId xmlns:a16="http://schemas.microsoft.com/office/drawing/2014/main" xmlns="" val="10008"/>
                  </a:ext>
                </a:extLst>
              </a:tr>
            </a:tbl>
          </a:graphicData>
        </a:graphic>
      </p:graphicFrame>
      <p:pic>
        <p:nvPicPr>
          <p:cNvPr id="104450" name="Picture 2"/>
          <p:cNvPicPr>
            <a:picLocks noChangeAspect="1" noChangeArrowheads="1"/>
          </p:cNvPicPr>
          <p:nvPr/>
        </p:nvPicPr>
        <p:blipFill>
          <a:blip r:embed="rId2" cstate="print"/>
          <a:srcRect l="24012" t="66667" r="20937" b="14583"/>
          <a:stretch>
            <a:fillRect/>
          </a:stretch>
        </p:blipFill>
        <p:spPr bwMode="auto">
          <a:xfrm>
            <a:off x="3276600" y="1066800"/>
            <a:ext cx="5181600" cy="1371600"/>
          </a:xfrm>
          <a:prstGeom prst="rect">
            <a:avLst/>
          </a:prstGeom>
          <a:noFill/>
          <a:ln w="9525">
            <a:noFill/>
            <a:miter lim="800000"/>
            <a:headEnd/>
            <a:tailEnd/>
          </a:ln>
        </p:spPr>
      </p:pic>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24</a:t>
            </a:fld>
            <a:endParaRPr lang="en-US" altLang="zh-CN"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5"/>
          <p:cNvGraphicFramePr>
            <a:graphicFrameLocks noGrp="1"/>
          </p:cNvGraphicFramePr>
          <p:nvPr/>
        </p:nvGraphicFramePr>
        <p:xfrm>
          <a:off x="228600" y="2641600"/>
          <a:ext cx="8640762" cy="3454400"/>
        </p:xfrm>
        <a:graphic>
          <a:graphicData uri="http://schemas.openxmlformats.org/drawingml/2006/table">
            <a:tbl>
              <a:tblPr/>
              <a:tblGrid>
                <a:gridCol w="792162">
                  <a:extLst>
                    <a:ext uri="{9D8B030D-6E8A-4147-A177-3AD203B41FA5}">
                      <a16:colId xmlns:a16="http://schemas.microsoft.com/office/drawing/2014/main" xmlns="" val="20000"/>
                    </a:ext>
                  </a:extLst>
                </a:gridCol>
                <a:gridCol w="1481138">
                  <a:extLst>
                    <a:ext uri="{9D8B030D-6E8A-4147-A177-3AD203B41FA5}">
                      <a16:colId xmlns:a16="http://schemas.microsoft.com/office/drawing/2014/main" xmlns="" val="20001"/>
                    </a:ext>
                  </a:extLst>
                </a:gridCol>
                <a:gridCol w="1349375">
                  <a:extLst>
                    <a:ext uri="{9D8B030D-6E8A-4147-A177-3AD203B41FA5}">
                      <a16:colId xmlns:a16="http://schemas.microsoft.com/office/drawing/2014/main" xmlns="" val="20002"/>
                    </a:ext>
                  </a:extLst>
                </a:gridCol>
                <a:gridCol w="2344737">
                  <a:extLst>
                    <a:ext uri="{9D8B030D-6E8A-4147-A177-3AD203B41FA5}">
                      <a16:colId xmlns:a16="http://schemas.microsoft.com/office/drawing/2014/main" xmlns="" val="20003"/>
                    </a:ext>
                  </a:extLst>
                </a:gridCol>
                <a:gridCol w="2673350">
                  <a:extLst>
                    <a:ext uri="{9D8B030D-6E8A-4147-A177-3AD203B41FA5}">
                      <a16:colId xmlns:a16="http://schemas.microsoft.com/office/drawing/2014/main" xmlns=""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28731" name="Text Box 19"/>
          <p:cNvSpPr txBox="1">
            <a:spLocks noChangeArrowheads="1"/>
          </p:cNvSpPr>
          <p:nvPr/>
        </p:nvSpPr>
        <p:spPr bwMode="auto">
          <a:xfrm>
            <a:off x="76200" y="990600"/>
            <a:ext cx="3783012" cy="769441"/>
          </a:xfrm>
          <a:prstGeom prst="rect">
            <a:avLst/>
          </a:prstGeom>
          <a:noFill/>
          <a:ln w="9525" cap="rnd">
            <a:noFill/>
            <a:prstDash val="sysDot"/>
            <a:miter lim="800000"/>
            <a:headEnd/>
            <a:tailEnd/>
          </a:ln>
        </p:spPr>
        <p:txBody>
          <a:bodyPr wrap="square">
            <a:spAutoFit/>
          </a:bodyPr>
          <a:lstStyle/>
          <a:p>
            <a:pPr algn="l">
              <a:spcBef>
                <a:spcPct val="20000"/>
              </a:spcBef>
              <a:buClr>
                <a:schemeClr val="hlink"/>
              </a:buClr>
              <a:buSzPct val="75000"/>
              <a:buFont typeface="Wingdings" pitchFamily="2" charset="2"/>
              <a:buNone/>
            </a:pPr>
            <a:r>
              <a:rPr kumimoji="0" lang="zh-CN" altLang="en-US" sz="2000" b="1" dirty="0">
                <a:solidFill>
                  <a:srgbClr val="000000"/>
                </a:solidFill>
                <a:latin typeface="宋体" pitchFamily="2" charset="-122"/>
                <a:ea typeface="宋体" pitchFamily="2" charset="-122"/>
              </a:rPr>
              <a:t> </a:t>
            </a:r>
            <a:r>
              <a:rPr kumimoji="0" lang="zh-CN" altLang="en-US" sz="2000" b="1" dirty="0" smtClean="0">
                <a:solidFill>
                  <a:srgbClr val="000000"/>
                </a:solidFill>
                <a:latin typeface="宋体" pitchFamily="2" charset="-122"/>
                <a:ea typeface="宋体" pitchFamily="2" charset="-122"/>
              </a:rPr>
              <a:t>（</a:t>
            </a:r>
            <a:r>
              <a:rPr kumimoji="0" lang="en-US" altLang="zh-CN" sz="2000" b="1" dirty="0" smtClean="0">
                <a:solidFill>
                  <a:srgbClr val="000000"/>
                </a:solidFill>
                <a:latin typeface="宋体" pitchFamily="2" charset="-122"/>
                <a:ea typeface="宋体" pitchFamily="2" charset="-122"/>
              </a:rPr>
              <a:t>3</a:t>
            </a:r>
            <a:r>
              <a:rPr kumimoji="0" lang="zh-CN" altLang="en-US" sz="2000" b="1" dirty="0" smtClean="0">
                <a:solidFill>
                  <a:srgbClr val="000000"/>
                </a:solidFill>
                <a:latin typeface="宋体" pitchFamily="2" charset="-122"/>
                <a:ea typeface="宋体" pitchFamily="2" charset="-122"/>
              </a:rPr>
              <a:t>） 句型分析</a:t>
            </a:r>
            <a:endParaRPr kumimoji="0" lang="en-US" altLang="zh-CN" sz="2000" b="1" dirty="0" smtClean="0">
              <a:solidFill>
                <a:srgbClr val="000000"/>
              </a:solidFill>
              <a:latin typeface="宋体" pitchFamily="2" charset="-122"/>
              <a:ea typeface="宋体" pitchFamily="2" charset="-122"/>
            </a:endParaRPr>
          </a:p>
          <a:p>
            <a:pPr algn="l">
              <a:spcBef>
                <a:spcPct val="20000"/>
              </a:spcBef>
              <a:buClr>
                <a:schemeClr val="hlink"/>
              </a:buClr>
              <a:buSzPct val="75000"/>
              <a:buFont typeface="Wingdings" pitchFamily="2" charset="2"/>
              <a:buNone/>
            </a:pPr>
            <a:r>
              <a:rPr lang="en-US" altLang="zh-CN" sz="2000" b="1" dirty="0" smtClean="0">
                <a:solidFill>
                  <a:srgbClr val="000000"/>
                </a:solidFill>
                <a:latin typeface="宋体" pitchFamily="2" charset="-122"/>
                <a:ea typeface="宋体" pitchFamily="2" charset="-122"/>
              </a:rPr>
              <a:t> </a:t>
            </a:r>
            <a:r>
              <a:rPr kumimoji="0" lang="zh-CN" altLang="en-US" sz="2000" b="1" dirty="0" smtClean="0">
                <a:solidFill>
                  <a:srgbClr val="000000"/>
                </a:solidFill>
                <a:latin typeface="宋体" pitchFamily="2" charset="-122"/>
                <a:ea typeface="宋体" pitchFamily="2" charset="-122"/>
              </a:rPr>
              <a:t>  </a:t>
            </a:r>
            <a:r>
              <a:rPr kumimoji="0" lang="zh-CN" altLang="en-US" sz="2000" b="1" dirty="0">
                <a:solidFill>
                  <a:srgbClr val="000000"/>
                </a:solidFill>
                <a:latin typeface="宋体" pitchFamily="2" charset="-122"/>
                <a:ea typeface="宋体" pitchFamily="2" charset="-122"/>
              </a:rPr>
              <a:t>对输入串</a:t>
            </a:r>
            <a:r>
              <a:rPr kumimoji="0" lang="en-US" altLang="zh-CN" sz="2000" b="1" dirty="0" err="1">
                <a:solidFill>
                  <a:srgbClr val="000000"/>
                </a:solidFill>
                <a:latin typeface="宋体" pitchFamily="2" charset="-122"/>
                <a:ea typeface="宋体" pitchFamily="2" charset="-122"/>
              </a:rPr>
              <a:t>ntofat</a:t>
            </a:r>
            <a:r>
              <a:rPr kumimoji="0" lang="en-US" altLang="zh-CN" sz="2000" b="1" dirty="0" smtClean="0">
                <a:solidFill>
                  <a:srgbClr val="000000"/>
                </a:solidFill>
                <a:latin typeface="宋体" pitchFamily="2" charset="-122"/>
                <a:ea typeface="宋体" pitchFamily="2" charset="-122"/>
              </a:rPr>
              <a:t>#</a:t>
            </a:r>
            <a:r>
              <a:rPr kumimoji="0" lang="zh-CN" altLang="en-US" sz="2000" b="1" dirty="0" smtClean="0">
                <a:solidFill>
                  <a:srgbClr val="000000"/>
                </a:solidFill>
                <a:latin typeface="宋体" pitchFamily="2" charset="-122"/>
                <a:ea typeface="宋体" pitchFamily="2" charset="-122"/>
              </a:rPr>
              <a:t>分析</a:t>
            </a:r>
            <a:endParaRPr kumimoji="0" lang="zh-CN" altLang="en-US" sz="2000" b="1" dirty="0">
              <a:solidFill>
                <a:srgbClr val="000000"/>
              </a:solidFill>
              <a:latin typeface="宋体" pitchFamily="2" charset="-122"/>
              <a:ea typeface="宋体" pitchFamily="2" charset="-122"/>
            </a:endParaRPr>
          </a:p>
        </p:txBody>
      </p:sp>
      <p:graphicFrame>
        <p:nvGraphicFramePr>
          <p:cNvPr id="8" name="Group 574"/>
          <p:cNvGraphicFramePr>
            <a:graphicFrameLocks noGrp="1"/>
          </p:cNvGraphicFramePr>
          <p:nvPr/>
        </p:nvGraphicFramePr>
        <p:xfrm>
          <a:off x="263525" y="4443412"/>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4</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nN</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kern="1200" cap="none" normalizeH="0" baseline="0" dirty="0" smtClean="0">
                          <a:ln>
                            <a:noFill/>
                          </a:ln>
                          <a:solidFill>
                            <a:srgbClr val="000000"/>
                          </a:solidFill>
                          <a:effectLst/>
                          <a:latin typeface="宋体" pitchFamily="2" charset="-122"/>
                          <a:ea typeface="宋体" pitchFamily="2" charset="-122"/>
                          <a:cs typeface="+mn-cs"/>
                        </a:rPr>
                        <a:t>归约</a:t>
                      </a:r>
                      <a:endParaRPr kumimoji="1" lang="en-US" altLang="zh-CN" sz="2000" b="1" i="0" u="none" strike="noStrike" kern="1200" cap="none" normalizeH="0" baseline="0" dirty="0" smtClean="0">
                        <a:ln>
                          <a:noFill/>
                        </a:ln>
                        <a:solidFill>
                          <a:srgbClr val="000000"/>
                        </a:solidFill>
                        <a:effectLst/>
                        <a:latin typeface="宋体" pitchFamily="2" charset="-122"/>
                        <a:ea typeface="宋体" pitchFamily="2" charset="-122"/>
                        <a:cs typeface="+mn-cs"/>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9" name="Group 209"/>
          <p:cNvGraphicFramePr>
            <a:graphicFrameLocks noGrp="1"/>
          </p:cNvGraphicFramePr>
          <p:nvPr/>
        </p:nvGraphicFramePr>
        <p:xfrm>
          <a:off x="263525" y="4875212"/>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5</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0" name="Group 580"/>
          <p:cNvGraphicFramePr>
            <a:graphicFrameLocks noGrp="1"/>
          </p:cNvGraphicFramePr>
          <p:nvPr/>
        </p:nvGraphicFramePr>
        <p:xfrm>
          <a:off x="263525" y="5308600"/>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#No</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1" name="Group 245"/>
          <p:cNvGraphicFramePr>
            <a:graphicFrameLocks noGrp="1"/>
          </p:cNvGraphicFramePr>
          <p:nvPr/>
        </p:nvGraphicFramePr>
        <p:xfrm>
          <a:off x="287338" y="5667375"/>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3">
                  <a:extLst>
                    <a:ext uri="{9D8B030D-6E8A-4147-A177-3AD203B41FA5}">
                      <a16:colId xmlns:a16="http://schemas.microsoft.com/office/drawing/2014/main" xmlns="" val="20001"/>
                    </a:ext>
                  </a:extLst>
                </a:gridCol>
                <a:gridCol w="1376362">
                  <a:extLst>
                    <a:ext uri="{9D8B030D-6E8A-4147-A177-3AD203B41FA5}">
                      <a16:colId xmlns:a16="http://schemas.microsoft.com/office/drawing/2014/main" xmlns="" val="20002"/>
                    </a:ext>
                  </a:extLst>
                </a:gridCol>
                <a:gridCol w="2411413">
                  <a:extLst>
                    <a:ext uri="{9D8B030D-6E8A-4147-A177-3AD203B41FA5}">
                      <a16:colId xmlns:a16="http://schemas.microsoft.com/office/drawing/2014/main" xmlns="" val="20003"/>
                    </a:ext>
                  </a:extLst>
                </a:gridCol>
                <a:gridCol w="2649537">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7</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Nof</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5" name="Group 574"/>
          <p:cNvGraphicFramePr>
            <a:graphicFrameLocks noGrp="1"/>
          </p:cNvGraphicFramePr>
          <p:nvPr/>
        </p:nvGraphicFramePr>
        <p:xfrm>
          <a:off x="263525" y="3146425"/>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3">
                  <a:extLst>
                    <a:ext uri="{9D8B030D-6E8A-4147-A177-3AD203B41FA5}">
                      <a16:colId xmlns:a16="http://schemas.microsoft.com/office/drawing/2014/main" xmlns="" val="20001"/>
                    </a:ext>
                  </a:extLst>
                </a:gridCol>
                <a:gridCol w="1376362">
                  <a:extLst>
                    <a:ext uri="{9D8B030D-6E8A-4147-A177-3AD203B41FA5}">
                      <a16:colId xmlns:a16="http://schemas.microsoft.com/office/drawing/2014/main" xmlns="" val="20002"/>
                    </a:ext>
                  </a:extLst>
                </a:gridCol>
                <a:gridCol w="2411413">
                  <a:extLst>
                    <a:ext uri="{9D8B030D-6E8A-4147-A177-3AD203B41FA5}">
                      <a16:colId xmlns:a16="http://schemas.microsoft.com/office/drawing/2014/main" xmlns="" val="20003"/>
                    </a:ext>
                  </a:extLst>
                </a:gridCol>
                <a:gridCol w="2649537">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n</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tofat#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移进</a:t>
                      </a:r>
                      <a:endParaRPr kumimoji="1" lang="en-US"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6" name="Group 209"/>
          <p:cNvGraphicFramePr>
            <a:graphicFrameLocks noGrp="1"/>
          </p:cNvGraphicFramePr>
          <p:nvPr/>
        </p:nvGraphicFramePr>
        <p:xfrm>
          <a:off x="263525" y="3578225"/>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#n</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ofat</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7" name="Group 580"/>
          <p:cNvGraphicFramePr>
            <a:graphicFrameLocks noGrp="1"/>
          </p:cNvGraphicFramePr>
          <p:nvPr/>
        </p:nvGraphicFramePr>
        <p:xfrm>
          <a:off x="263525" y="4011612"/>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3</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nt</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o</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pic>
        <p:nvPicPr>
          <p:cNvPr id="105474" name="Picture 2"/>
          <p:cNvPicPr>
            <a:picLocks noChangeAspect="1" noChangeArrowheads="1"/>
          </p:cNvPicPr>
          <p:nvPr/>
        </p:nvPicPr>
        <p:blipFill>
          <a:blip r:embed="rId2" cstate="print"/>
          <a:srcRect l="16398" t="39583" r="18594" b="12500"/>
          <a:stretch>
            <a:fillRect/>
          </a:stretch>
        </p:blipFill>
        <p:spPr bwMode="auto">
          <a:xfrm>
            <a:off x="3124200" y="914400"/>
            <a:ext cx="5334000" cy="1676400"/>
          </a:xfrm>
          <a:prstGeom prst="rect">
            <a:avLst/>
          </a:prstGeom>
          <a:noFill/>
          <a:ln w="9525">
            <a:noFill/>
            <a:miter lim="800000"/>
            <a:headEnd/>
            <a:tailEnd/>
          </a:ln>
        </p:spPr>
      </p:pic>
      <p:sp>
        <p:nvSpPr>
          <p:cNvPr id="1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25</a:t>
            </a:fld>
            <a:endParaRPr lang="en-US" altLang="zh-CN" dirty="0" smtClean="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5"/>
          <p:cNvGraphicFramePr>
            <a:graphicFrameLocks noGrp="1"/>
          </p:cNvGraphicFramePr>
          <p:nvPr/>
        </p:nvGraphicFramePr>
        <p:xfrm>
          <a:off x="152400" y="2209800"/>
          <a:ext cx="8640762" cy="3886200"/>
        </p:xfrm>
        <a:graphic>
          <a:graphicData uri="http://schemas.openxmlformats.org/drawingml/2006/table">
            <a:tbl>
              <a:tblPr/>
              <a:tblGrid>
                <a:gridCol w="792162">
                  <a:extLst>
                    <a:ext uri="{9D8B030D-6E8A-4147-A177-3AD203B41FA5}">
                      <a16:colId xmlns:a16="http://schemas.microsoft.com/office/drawing/2014/main" xmlns="" val="20000"/>
                    </a:ext>
                  </a:extLst>
                </a:gridCol>
                <a:gridCol w="1481138">
                  <a:extLst>
                    <a:ext uri="{9D8B030D-6E8A-4147-A177-3AD203B41FA5}">
                      <a16:colId xmlns:a16="http://schemas.microsoft.com/office/drawing/2014/main" xmlns="" val="20001"/>
                    </a:ext>
                  </a:extLst>
                </a:gridCol>
                <a:gridCol w="1349375">
                  <a:extLst>
                    <a:ext uri="{9D8B030D-6E8A-4147-A177-3AD203B41FA5}">
                      <a16:colId xmlns:a16="http://schemas.microsoft.com/office/drawing/2014/main" xmlns="" val="20002"/>
                    </a:ext>
                  </a:extLst>
                </a:gridCol>
                <a:gridCol w="2549525">
                  <a:extLst>
                    <a:ext uri="{9D8B030D-6E8A-4147-A177-3AD203B41FA5}">
                      <a16:colId xmlns:a16="http://schemas.microsoft.com/office/drawing/2014/main" xmlns="" val="20003"/>
                    </a:ext>
                  </a:extLst>
                </a:gridCol>
                <a:gridCol w="2468562">
                  <a:extLst>
                    <a:ext uri="{9D8B030D-6E8A-4147-A177-3AD203B41FA5}">
                      <a16:colId xmlns:a16="http://schemas.microsoft.com/office/drawing/2014/main" xmlns="" val="20004"/>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步骤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符号栈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当前符号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剩余输入串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smtClean="0">
                          <a:ln>
                            <a:noFill/>
                          </a:ln>
                          <a:solidFill>
                            <a:srgbClr val="000000"/>
                          </a:solidFill>
                          <a:effectLst/>
                          <a:latin typeface="宋体" pitchFamily="2" charset="-122"/>
                          <a:ea typeface="宋体" pitchFamily="2" charset="-122"/>
                        </a:rPr>
                        <a:t>动 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graphicFrame>
        <p:nvGraphicFramePr>
          <p:cNvPr id="5" name="Group 582"/>
          <p:cNvGraphicFramePr>
            <a:graphicFrameLocks noGrp="1"/>
          </p:cNvGraphicFramePr>
          <p:nvPr/>
        </p:nvGraphicFramePr>
        <p:xfrm>
          <a:off x="258763" y="4802187"/>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#NoNaN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6" name="Group 155"/>
          <p:cNvGraphicFramePr>
            <a:graphicFrameLocks noGrp="1"/>
          </p:cNvGraphicFramePr>
          <p:nvPr/>
        </p:nvGraphicFramePr>
        <p:xfrm>
          <a:off x="258763" y="5233987"/>
          <a:ext cx="8616950" cy="76200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NoN</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7" name="Group 471"/>
          <p:cNvGraphicFramePr>
            <a:graphicFrameLocks noGrp="1"/>
          </p:cNvGraphicFramePr>
          <p:nvPr/>
        </p:nvGraphicFramePr>
        <p:xfrm>
          <a:off x="228600" y="5608320"/>
          <a:ext cx="8616950" cy="79248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395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 </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分析成功</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0" name="Group 580"/>
          <p:cNvGraphicFramePr>
            <a:graphicFrameLocks noGrp="1"/>
          </p:cNvGraphicFramePr>
          <p:nvPr/>
        </p:nvGraphicFramePr>
        <p:xfrm>
          <a:off x="258763" y="2643187"/>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6</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#No</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f</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1" name="Group 245"/>
          <p:cNvGraphicFramePr>
            <a:graphicFrameLocks noGrp="1"/>
          </p:cNvGraphicFramePr>
          <p:nvPr/>
        </p:nvGraphicFramePr>
        <p:xfrm>
          <a:off x="282575" y="3001962"/>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3">
                  <a:extLst>
                    <a:ext uri="{9D8B030D-6E8A-4147-A177-3AD203B41FA5}">
                      <a16:colId xmlns:a16="http://schemas.microsoft.com/office/drawing/2014/main" xmlns="" val="20001"/>
                    </a:ext>
                  </a:extLst>
                </a:gridCol>
                <a:gridCol w="1376362">
                  <a:extLst>
                    <a:ext uri="{9D8B030D-6E8A-4147-A177-3AD203B41FA5}">
                      <a16:colId xmlns:a16="http://schemas.microsoft.com/office/drawing/2014/main" xmlns="" val="20002"/>
                    </a:ext>
                  </a:extLst>
                </a:gridCol>
                <a:gridCol w="2411413">
                  <a:extLst>
                    <a:ext uri="{9D8B030D-6E8A-4147-A177-3AD203B41FA5}">
                      <a16:colId xmlns:a16="http://schemas.microsoft.com/office/drawing/2014/main" xmlns="" val="20003"/>
                    </a:ext>
                  </a:extLst>
                </a:gridCol>
                <a:gridCol w="2649537">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7</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Nof</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2" name="Group 578"/>
          <p:cNvGraphicFramePr>
            <a:graphicFrameLocks noGrp="1"/>
          </p:cNvGraphicFramePr>
          <p:nvPr/>
        </p:nvGraphicFramePr>
        <p:xfrm>
          <a:off x="258763" y="3506787"/>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#NoN</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a</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smtClean="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3" name="Group 576"/>
          <p:cNvGraphicFramePr>
            <a:graphicFrameLocks noGrp="1"/>
          </p:cNvGraphicFramePr>
          <p:nvPr/>
        </p:nvGraphicFramePr>
        <p:xfrm>
          <a:off x="258763" y="3902075"/>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9</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NoNa</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 </a:t>
                      </a: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移进</a:t>
                      </a:r>
                      <a:endParaRPr kumimoji="1" lang="en-US" altLang="zh-CN" sz="20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4" name="Group 299"/>
          <p:cNvGraphicFramePr>
            <a:graphicFrameLocks noGrp="1"/>
          </p:cNvGraphicFramePr>
          <p:nvPr/>
        </p:nvGraphicFramePr>
        <p:xfrm>
          <a:off x="258763" y="4333875"/>
          <a:ext cx="8616950" cy="396240"/>
        </p:xfrm>
        <a:graphic>
          <a:graphicData uri="http://schemas.openxmlformats.org/drawingml/2006/table">
            <a:tbl>
              <a:tblPr/>
              <a:tblGrid>
                <a:gridCol w="803275">
                  <a:extLst>
                    <a:ext uri="{9D8B030D-6E8A-4147-A177-3AD203B41FA5}">
                      <a16:colId xmlns:a16="http://schemas.microsoft.com/office/drawing/2014/main" xmlns="" val="20000"/>
                    </a:ext>
                  </a:extLst>
                </a:gridCol>
                <a:gridCol w="1376362">
                  <a:extLst>
                    <a:ext uri="{9D8B030D-6E8A-4147-A177-3AD203B41FA5}">
                      <a16:colId xmlns:a16="http://schemas.microsoft.com/office/drawing/2014/main" xmlns="" val="20001"/>
                    </a:ext>
                  </a:extLst>
                </a:gridCol>
                <a:gridCol w="1376363">
                  <a:extLst>
                    <a:ext uri="{9D8B030D-6E8A-4147-A177-3AD203B41FA5}">
                      <a16:colId xmlns:a16="http://schemas.microsoft.com/office/drawing/2014/main" xmlns="" val="20002"/>
                    </a:ext>
                  </a:extLst>
                </a:gridCol>
                <a:gridCol w="2411412">
                  <a:extLst>
                    <a:ext uri="{9D8B030D-6E8A-4147-A177-3AD203B41FA5}">
                      <a16:colId xmlns:a16="http://schemas.microsoft.com/office/drawing/2014/main" xmlns="" val="20003"/>
                    </a:ext>
                  </a:extLst>
                </a:gridCol>
                <a:gridCol w="2649538">
                  <a:extLst>
                    <a:ext uri="{9D8B030D-6E8A-4147-A177-3AD203B41FA5}">
                      <a16:colId xmlns:a16="http://schemas.microsoft.com/office/drawing/2014/main" xmlns="" val="20004"/>
                    </a:ext>
                  </a:extLst>
                </a:gridCol>
              </a:tblGrid>
              <a:tr h="214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10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r>
                        <a:rPr kumimoji="1" lang="en-US" altLang="zh-CN" sz="2000" b="1" i="0" u="none" strike="noStrike" cap="none" normalizeH="0" baseline="0" dirty="0" err="1" smtClean="0">
                          <a:ln>
                            <a:noFill/>
                          </a:ln>
                          <a:solidFill>
                            <a:srgbClr val="000000"/>
                          </a:solidFill>
                          <a:effectLst/>
                          <a:latin typeface="宋体" pitchFamily="2" charset="-122"/>
                          <a:ea typeface="宋体" pitchFamily="2" charset="-122"/>
                        </a:rPr>
                        <a:t>NoNat</a:t>
                      </a: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smtClean="0">
                          <a:ln>
                            <a:noFill/>
                          </a:ln>
                          <a:solidFill>
                            <a:srgbClr val="000000"/>
                          </a:solidFill>
                          <a:effectLst/>
                          <a:latin typeface="宋体" pitchFamily="2" charset="-122"/>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dirty="0" smtClean="0">
                          <a:ln>
                            <a:noFill/>
                          </a:ln>
                          <a:solidFill>
                            <a:srgbClr val="000000"/>
                          </a:solidFill>
                          <a:effectLst/>
                          <a:latin typeface="宋体" pitchFamily="2" charset="-122"/>
                          <a:ea typeface="宋体" pitchFamily="2" charset="-122"/>
                        </a:rPr>
                        <a:t>归约</a:t>
                      </a:r>
                      <a:endParaRPr kumimoji="1" lang="zh-CN" altLang="zh-CN" sz="2000" b="1"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pic>
        <p:nvPicPr>
          <p:cNvPr id="15" name="Picture 2"/>
          <p:cNvPicPr>
            <a:picLocks noChangeAspect="1" noChangeArrowheads="1"/>
          </p:cNvPicPr>
          <p:nvPr/>
        </p:nvPicPr>
        <p:blipFill>
          <a:blip r:embed="rId2" cstate="print"/>
          <a:srcRect l="16398" t="39583" r="18594" b="12500"/>
          <a:stretch>
            <a:fillRect/>
          </a:stretch>
        </p:blipFill>
        <p:spPr bwMode="auto">
          <a:xfrm>
            <a:off x="228600" y="914400"/>
            <a:ext cx="8229600" cy="1295400"/>
          </a:xfrm>
          <a:prstGeom prst="rect">
            <a:avLst/>
          </a:prstGeom>
          <a:noFill/>
          <a:ln w="9525">
            <a:noFill/>
            <a:miter lim="800000"/>
            <a:headEnd/>
            <a:tailEnd/>
          </a:ln>
        </p:spPr>
      </p:pic>
      <p:sp>
        <p:nvSpPr>
          <p:cNvPr id="1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26</a:t>
            </a:fld>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457200" y="1225091"/>
            <a:ext cx="7924800" cy="4413709"/>
          </a:xfrm>
          <a:prstGeom prst="rect">
            <a:avLst/>
          </a:prstGeom>
          <a:noFill/>
          <a:ln w="9525">
            <a:noFill/>
            <a:miter lim="800000"/>
            <a:headEnd/>
            <a:tailEnd/>
          </a:ln>
        </p:spPr>
        <p:txBody>
          <a:bodyPr>
            <a:spAutoFit/>
          </a:bodyPr>
          <a:lstStyle/>
          <a:p>
            <a:pPr algn="just">
              <a:lnSpc>
                <a:spcPct val="120000"/>
              </a:lnSpc>
              <a:spcBef>
                <a:spcPct val="50000"/>
              </a:spcBef>
            </a:pPr>
            <a:r>
              <a:rPr lang="zh-CN" altLang="en-US" sz="2000" b="1" dirty="0" smtClean="0">
                <a:latin typeface="宋体" pitchFamily="2" charset="-122"/>
                <a:ea typeface="宋体" pitchFamily="2" charset="-122"/>
              </a:rPr>
              <a:t>        </a:t>
            </a:r>
            <a:r>
              <a:rPr lang="zh-CN" altLang="en-US" sz="2000" b="1" dirty="0">
                <a:latin typeface="宋体" pitchFamily="2" charset="-122"/>
                <a:ea typeface="宋体" pitchFamily="2" charset="-122"/>
              </a:rPr>
              <a:t>本章研究自底向上优先分析法，它分为简单优先分析方法和算符优先分析方法两类。主要介绍优先关系作用、优先关系计算方法、分析表的构造、优先分析法适用条件和语法分析程序结构框架及其分析算法。</a:t>
            </a:r>
          </a:p>
          <a:p>
            <a:pPr algn="just">
              <a:lnSpc>
                <a:spcPct val="120000"/>
              </a:lnSpc>
              <a:spcBef>
                <a:spcPct val="50000"/>
              </a:spcBef>
            </a:pPr>
            <a:r>
              <a:rPr lang="zh-CN" altLang="en-US" sz="2000" b="1" dirty="0">
                <a:latin typeface="宋体" pitchFamily="2" charset="-122"/>
                <a:ea typeface="宋体" pitchFamily="2" charset="-122"/>
              </a:rPr>
              <a:t>　　提出的基本概念是简单优先关系、算符优先关系、简单优先文法、算符文法、算符优先文法和优先函数。</a:t>
            </a:r>
          </a:p>
          <a:p>
            <a:pPr algn="just">
              <a:lnSpc>
                <a:spcPct val="120000"/>
              </a:lnSpc>
              <a:spcBef>
                <a:spcPct val="50000"/>
              </a:spcBef>
            </a:pPr>
            <a:r>
              <a:rPr lang="zh-CN" altLang="en-US" sz="2000" b="1" dirty="0">
                <a:latin typeface="宋体" pitchFamily="2" charset="-122"/>
                <a:ea typeface="宋体" pitchFamily="2" charset="-122"/>
              </a:rPr>
              <a:t>　　采用简单优先分析方法构造语法分析程序时，其语法分析算法是通用的，其技术线路是：依据给定的源语言，设计其上下文无关文法，并计算简单优先关系</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  和    </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，判定文法是否是简单优先文法；如果是简单优先文法，则根据简单优先关系，构造简单优先分析表。</a:t>
            </a:r>
          </a:p>
        </p:txBody>
      </p:sp>
      <p:pic>
        <p:nvPicPr>
          <p:cNvPr id="30724" name="Picture 3" descr="小于"/>
          <p:cNvPicPr>
            <a:picLocks noChangeAspect="1" noChangeArrowheads="1"/>
          </p:cNvPicPr>
          <p:nvPr/>
        </p:nvPicPr>
        <p:blipFill>
          <a:blip r:embed="rId3" cstate="print"/>
          <a:srcRect/>
          <a:stretch>
            <a:fillRect/>
          </a:stretch>
        </p:blipFill>
        <p:spPr bwMode="auto">
          <a:xfrm>
            <a:off x="3714750" y="4429125"/>
            <a:ext cx="342900" cy="381000"/>
          </a:xfrm>
          <a:prstGeom prst="rect">
            <a:avLst/>
          </a:prstGeom>
          <a:noFill/>
          <a:ln w="9525">
            <a:noFill/>
            <a:miter lim="800000"/>
            <a:headEnd/>
            <a:tailEnd/>
          </a:ln>
        </p:spPr>
      </p:pic>
      <p:pic>
        <p:nvPicPr>
          <p:cNvPr id="30725" name="Picture 4" descr="大于"/>
          <p:cNvPicPr>
            <a:picLocks noChangeAspect="1" noChangeArrowheads="1"/>
          </p:cNvPicPr>
          <p:nvPr/>
        </p:nvPicPr>
        <p:blipFill>
          <a:blip r:embed="rId4" cstate="print"/>
          <a:srcRect/>
          <a:stretch>
            <a:fillRect/>
          </a:stretch>
        </p:blipFill>
        <p:spPr bwMode="auto">
          <a:xfrm>
            <a:off x="4267200" y="4419600"/>
            <a:ext cx="304800" cy="412750"/>
          </a:xfrm>
          <a:prstGeom prst="rect">
            <a:avLst/>
          </a:prstGeom>
          <a:noFill/>
          <a:ln w="9525">
            <a:noFill/>
            <a:miter lim="800000"/>
            <a:headEnd/>
            <a:tailEnd/>
          </a:ln>
        </p:spPr>
      </p:pic>
      <p:sp>
        <p:nvSpPr>
          <p:cNvPr id="6" name="Rectangle 53"/>
          <p:cNvSpPr txBox="1">
            <a:spLocks noChangeArrowheads="1"/>
          </p:cNvSpPr>
          <p:nvPr/>
        </p:nvSpPr>
        <p:spPr>
          <a:xfrm>
            <a:off x="1981200" y="304800"/>
            <a:ext cx="4724400" cy="609600"/>
          </a:xfrm>
          <a:prstGeom prst="rect">
            <a:avLst/>
          </a:prstGeom>
        </p:spPr>
        <p:txBody>
          <a:bodyPr/>
          <a:lstStyle/>
          <a:p>
            <a:pPr>
              <a:defRPr/>
            </a:pPr>
            <a:r>
              <a:rPr lang="zh-CN" altLang="en-US" sz="2800" b="1" kern="0" dirty="0" smtClean="0">
                <a:solidFill>
                  <a:srgbClr val="0000FF"/>
                </a:solidFill>
                <a:latin typeface="Times New Roman" charset="0"/>
                <a:ea typeface="黑体" pitchFamily="2" charset="-122"/>
                <a:cs typeface="+mj-cs"/>
              </a:rPr>
              <a:t>本章小结</a:t>
            </a:r>
            <a:endParaRPr lang="zh-CN" altLang="en-US" sz="2800" b="1" kern="0" dirty="0">
              <a:solidFill>
                <a:srgbClr val="0000FF"/>
              </a:solidFill>
              <a:latin typeface="Times New Roman" charset="0"/>
              <a:ea typeface="黑体" pitchFamily="2" charset="-122"/>
              <a:cs typeface="+mj-cs"/>
            </a:endParaRPr>
          </a:p>
        </p:txBody>
      </p:sp>
      <p:sp>
        <p:nvSpPr>
          <p:cNvPr id="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27</a:t>
            </a:fld>
            <a:endParaRPr lang="en-US" altLang="zh-CN"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ChangeArrowheads="1"/>
          </p:cNvSpPr>
          <p:nvPr/>
        </p:nvSpPr>
        <p:spPr bwMode="auto">
          <a:xfrm>
            <a:off x="762000" y="958850"/>
            <a:ext cx="7391400" cy="3077766"/>
          </a:xfrm>
          <a:prstGeom prst="rect">
            <a:avLst/>
          </a:prstGeom>
          <a:noFill/>
          <a:ln w="9525">
            <a:noFill/>
            <a:miter lim="800000"/>
            <a:headEnd/>
            <a:tailEnd/>
          </a:ln>
        </p:spPr>
        <p:txBody>
          <a:bodyPr wrap="square">
            <a:spAutoFit/>
          </a:bodyPr>
          <a:lstStyle/>
          <a:p>
            <a:pPr indent="584200" algn="l">
              <a:lnSpc>
                <a:spcPct val="130000"/>
              </a:lnSpc>
              <a:spcBef>
                <a:spcPct val="30000"/>
              </a:spcBef>
            </a:pPr>
            <a:r>
              <a:rPr lang="zh-CN" altLang="en-US" sz="2000" b="1" dirty="0">
                <a:latin typeface="+mn-ea"/>
                <a:ea typeface="+mn-ea"/>
              </a:rPr>
              <a:t>采用算符优先分析方法构造语法分析程序时，其语法分析算法是通用的，其技术线路是：依据给定的源语言，设计其算符文法，并计算算符优先关系</a:t>
            </a:r>
            <a:r>
              <a:rPr lang="en-US" altLang="zh-CN" sz="2000" b="1" dirty="0">
                <a:latin typeface="+mn-ea"/>
                <a:ea typeface="+mn-ea"/>
              </a:rPr>
              <a:t>(      </a:t>
            </a:r>
            <a:r>
              <a:rPr lang="zh-CN" altLang="en-US" sz="2000" b="1" dirty="0">
                <a:latin typeface="+mn-ea"/>
                <a:ea typeface="+mn-ea"/>
              </a:rPr>
              <a:t>、   和    </a:t>
            </a:r>
            <a:r>
              <a:rPr lang="en-US" altLang="zh-CN" sz="2000" b="1" dirty="0">
                <a:latin typeface="+mn-ea"/>
                <a:ea typeface="+mn-ea"/>
              </a:rPr>
              <a:t>)</a:t>
            </a:r>
            <a:r>
              <a:rPr lang="zh-CN" altLang="en-US" sz="2000" b="1" dirty="0">
                <a:latin typeface="+mn-ea"/>
                <a:ea typeface="+mn-ea"/>
              </a:rPr>
              <a:t>，判定文法是否是算符优先文法；如果是算符优先文法，则根据算符优先关系，构造算符优先分析表。</a:t>
            </a:r>
          </a:p>
          <a:p>
            <a:pPr indent="584200" algn="l">
              <a:lnSpc>
                <a:spcPct val="130000"/>
              </a:lnSpc>
              <a:spcBef>
                <a:spcPct val="30000"/>
              </a:spcBef>
            </a:pPr>
            <a:endParaRPr lang="zh-CN" altLang="en-US" sz="2000" b="1" dirty="0">
              <a:latin typeface="+mn-ea"/>
              <a:ea typeface="+mn-ea"/>
            </a:endParaRPr>
          </a:p>
          <a:p>
            <a:pPr indent="584200" algn="l">
              <a:lnSpc>
                <a:spcPct val="130000"/>
              </a:lnSpc>
              <a:spcBef>
                <a:spcPct val="30000"/>
              </a:spcBef>
            </a:pPr>
            <a:r>
              <a:rPr lang="zh-CN" altLang="en-US" sz="2000" b="1" dirty="0">
                <a:latin typeface="+mn-ea"/>
                <a:ea typeface="+mn-ea"/>
              </a:rPr>
              <a:t>重点掌握的内容是</a:t>
            </a:r>
            <a:r>
              <a:rPr lang="en-US" altLang="zh-CN" sz="2000" b="1" dirty="0">
                <a:latin typeface="+mn-ea"/>
                <a:ea typeface="+mn-ea"/>
              </a:rPr>
              <a:t>:</a:t>
            </a:r>
          </a:p>
        </p:txBody>
      </p:sp>
      <p:sp>
        <p:nvSpPr>
          <p:cNvPr id="8197" name="Text Box 4"/>
          <p:cNvSpPr txBox="1">
            <a:spLocks noChangeArrowheads="1"/>
          </p:cNvSpPr>
          <p:nvPr/>
        </p:nvSpPr>
        <p:spPr bwMode="auto">
          <a:xfrm>
            <a:off x="3810000" y="3630612"/>
            <a:ext cx="3048000" cy="2008188"/>
          </a:xfrm>
          <a:prstGeom prst="rect">
            <a:avLst/>
          </a:prstGeom>
          <a:noFill/>
          <a:ln w="9525">
            <a:noFill/>
            <a:miter lim="800000"/>
            <a:headEnd/>
            <a:tailEnd/>
          </a:ln>
        </p:spPr>
        <p:txBody>
          <a:bodyPr>
            <a:spAutoFit/>
          </a:bodyPr>
          <a:lstStyle/>
          <a:p>
            <a:pPr algn="l">
              <a:lnSpc>
                <a:spcPct val="110000"/>
              </a:lnSpc>
              <a:spcBef>
                <a:spcPct val="20000"/>
              </a:spcBef>
            </a:pPr>
            <a:r>
              <a:rPr lang="en-US" altLang="zh-CN" sz="2000" b="1" dirty="0">
                <a:latin typeface="+mn-ea"/>
                <a:ea typeface="+mn-ea"/>
              </a:rPr>
              <a:t>①</a:t>
            </a:r>
            <a:r>
              <a:rPr lang="zh-CN" altLang="en-US" sz="2000" b="1" dirty="0">
                <a:latin typeface="+mn-ea"/>
                <a:ea typeface="+mn-ea"/>
              </a:rPr>
              <a:t>计算算符优先关系；</a:t>
            </a:r>
          </a:p>
          <a:p>
            <a:pPr algn="l">
              <a:lnSpc>
                <a:spcPct val="110000"/>
              </a:lnSpc>
              <a:spcBef>
                <a:spcPct val="20000"/>
              </a:spcBef>
            </a:pPr>
            <a:r>
              <a:rPr lang="zh-CN" altLang="en-US" sz="2000" b="1" dirty="0">
                <a:latin typeface="+mn-ea"/>
                <a:ea typeface="+mn-ea"/>
              </a:rPr>
              <a:t>②算符优先文法判别；</a:t>
            </a:r>
          </a:p>
          <a:p>
            <a:pPr algn="l">
              <a:lnSpc>
                <a:spcPct val="110000"/>
              </a:lnSpc>
              <a:spcBef>
                <a:spcPct val="20000"/>
              </a:spcBef>
            </a:pPr>
            <a:r>
              <a:rPr lang="zh-CN" altLang="en-US" sz="2000" b="1" dirty="0">
                <a:latin typeface="+mn-ea"/>
                <a:ea typeface="+mn-ea"/>
              </a:rPr>
              <a:t>③构造算符优先分析表；</a:t>
            </a:r>
          </a:p>
          <a:p>
            <a:pPr algn="l">
              <a:lnSpc>
                <a:spcPct val="110000"/>
              </a:lnSpc>
              <a:spcBef>
                <a:spcPct val="20000"/>
              </a:spcBef>
            </a:pPr>
            <a:r>
              <a:rPr lang="zh-CN" altLang="en-US" sz="2000" b="1" dirty="0">
                <a:latin typeface="+mn-ea"/>
                <a:ea typeface="+mn-ea"/>
              </a:rPr>
              <a:t>④算符优先分析算法； </a:t>
            </a:r>
          </a:p>
          <a:p>
            <a:pPr algn="l">
              <a:lnSpc>
                <a:spcPct val="110000"/>
              </a:lnSpc>
              <a:spcBef>
                <a:spcPct val="20000"/>
              </a:spcBef>
            </a:pPr>
            <a:r>
              <a:rPr lang="zh-CN" altLang="en-US" sz="2000" b="1" dirty="0">
                <a:latin typeface="+mn-ea"/>
                <a:ea typeface="+mn-ea"/>
              </a:rPr>
              <a:t>⑤构造优先函数。</a:t>
            </a:r>
          </a:p>
        </p:txBody>
      </p:sp>
      <p:graphicFrame>
        <p:nvGraphicFramePr>
          <p:cNvPr id="8194" name="Object 5"/>
          <p:cNvGraphicFramePr>
            <a:graphicFrameLocks noChangeAspect="1"/>
          </p:cNvGraphicFramePr>
          <p:nvPr/>
        </p:nvGraphicFramePr>
        <p:xfrm>
          <a:off x="5105400" y="1851402"/>
          <a:ext cx="319087" cy="247650"/>
        </p:xfrm>
        <a:graphic>
          <a:graphicData uri="http://schemas.openxmlformats.org/presentationml/2006/ole">
            <p:oleObj spid="_x0000_s101386" name="Picture2" r:id="rId4" imgW="172720" imgH="190500" progId="">
              <p:embed/>
            </p:oleObj>
          </a:graphicData>
        </a:graphic>
      </p:graphicFrame>
      <p:pic>
        <p:nvPicPr>
          <p:cNvPr id="8198" name="Picture 6" descr="http://www2.gdin.edu.cn/jkx/webstudy/bianyiyuanli/img/chap06/symbol02.gif"/>
          <p:cNvPicPr>
            <a:picLocks noChangeAspect="1" noChangeArrowheads="1"/>
          </p:cNvPicPr>
          <p:nvPr/>
        </p:nvPicPr>
        <p:blipFill>
          <a:blip r:embed="rId5" r:link="rId6" cstate="print"/>
          <a:srcRect/>
          <a:stretch>
            <a:fillRect/>
          </a:stretch>
        </p:blipFill>
        <p:spPr bwMode="auto">
          <a:xfrm>
            <a:off x="5775325" y="1803777"/>
            <a:ext cx="320675" cy="323850"/>
          </a:xfrm>
          <a:prstGeom prst="rect">
            <a:avLst/>
          </a:prstGeom>
          <a:noFill/>
          <a:ln w="9525">
            <a:noFill/>
            <a:miter lim="800000"/>
            <a:headEnd/>
            <a:tailEnd/>
          </a:ln>
        </p:spPr>
      </p:pic>
      <p:pic>
        <p:nvPicPr>
          <p:cNvPr id="8199" name="Picture 7" descr="http://www2.gdin.edu.cn/jkx/webstudy/bianyiyuanli/img/chap06/symbol03.gif"/>
          <p:cNvPicPr>
            <a:picLocks noChangeAspect="1" noChangeArrowheads="1"/>
          </p:cNvPicPr>
          <p:nvPr/>
        </p:nvPicPr>
        <p:blipFill>
          <a:blip r:embed="rId7" r:link="rId8" cstate="print"/>
          <a:srcRect/>
          <a:stretch>
            <a:fillRect/>
          </a:stretch>
        </p:blipFill>
        <p:spPr bwMode="auto">
          <a:xfrm>
            <a:off x="4291013" y="1773237"/>
            <a:ext cx="357187" cy="360363"/>
          </a:xfrm>
          <a:prstGeom prst="rect">
            <a:avLst/>
          </a:prstGeom>
          <a:noFill/>
          <a:ln w="9525">
            <a:noFill/>
            <a:miter lim="800000"/>
            <a:headEnd/>
            <a:tailEnd/>
          </a:ln>
        </p:spPr>
      </p:pic>
      <p:sp>
        <p:nvSpPr>
          <p:cNvPr id="8" name="Rectangle 53"/>
          <p:cNvSpPr txBox="1">
            <a:spLocks noChangeArrowheads="1"/>
          </p:cNvSpPr>
          <p:nvPr/>
        </p:nvSpPr>
        <p:spPr>
          <a:xfrm>
            <a:off x="1981200" y="304800"/>
            <a:ext cx="4724400" cy="609600"/>
          </a:xfrm>
          <a:prstGeom prst="rect">
            <a:avLst/>
          </a:prstGeom>
        </p:spPr>
        <p:txBody>
          <a:bodyPr/>
          <a:lstStyle/>
          <a:p>
            <a:pPr>
              <a:defRPr/>
            </a:pPr>
            <a:r>
              <a:rPr lang="zh-CN" altLang="en-US" sz="2800" b="1" kern="0" dirty="0" smtClean="0">
                <a:solidFill>
                  <a:srgbClr val="0000FF"/>
                </a:solidFill>
                <a:latin typeface="Times New Roman" charset="0"/>
                <a:ea typeface="黑体" pitchFamily="2" charset="-122"/>
                <a:cs typeface="+mj-cs"/>
              </a:rPr>
              <a:t>本章小结</a:t>
            </a:r>
            <a:endParaRPr lang="zh-CN" altLang="en-US" sz="2800" b="1" kern="0" dirty="0">
              <a:solidFill>
                <a:srgbClr val="0000FF"/>
              </a:solidFill>
              <a:latin typeface="Times New Roman" charset="0"/>
              <a:ea typeface="黑体" pitchFamily="2" charset="-122"/>
              <a:cs typeface="+mj-cs"/>
            </a:endParaRPr>
          </a:p>
        </p:txBody>
      </p:sp>
      <p:sp>
        <p:nvSpPr>
          <p:cNvPr id="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28</a:t>
            </a:fld>
            <a:endParaRPr lang="en-US" altLang="zh-CN"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027"/>
          <p:cNvSpPr txBox="1">
            <a:spLocks noChangeArrowheads="1"/>
          </p:cNvSpPr>
          <p:nvPr/>
        </p:nvSpPr>
        <p:spPr bwMode="auto">
          <a:xfrm>
            <a:off x="3048000" y="2590800"/>
            <a:ext cx="4157662" cy="2693045"/>
          </a:xfrm>
          <a:prstGeom prst="rect">
            <a:avLst/>
          </a:prstGeom>
          <a:noFill/>
          <a:ln w="9525">
            <a:noFill/>
            <a:miter lim="800000"/>
            <a:headEnd/>
            <a:tailEnd/>
          </a:ln>
        </p:spPr>
        <p:txBody>
          <a:bodyPr>
            <a:spAutoFit/>
          </a:bodyPr>
          <a:lstStyle/>
          <a:p>
            <a:pPr algn="l">
              <a:lnSpc>
                <a:spcPct val="150000"/>
              </a:lnSpc>
              <a:spcBef>
                <a:spcPct val="50000"/>
              </a:spcBef>
            </a:pPr>
            <a:r>
              <a:rPr lang="en-US" altLang="zh-CN" sz="2200" b="1" dirty="0" smtClean="0">
                <a:latin typeface="+mn-ea"/>
                <a:ea typeface="+mn-ea"/>
                <a:hlinkClick r:id="rId3" action="ppaction://hlinksldjump"/>
              </a:rPr>
              <a:t>5.1</a:t>
            </a:r>
            <a:r>
              <a:rPr lang="zh-CN" altLang="en-US" sz="2200" b="1" dirty="0">
                <a:latin typeface="+mn-ea"/>
                <a:ea typeface="+mn-ea"/>
                <a:hlinkClick r:id="rId3" action="ppaction://hlinksldjump"/>
              </a:rPr>
              <a:t>　优先分析概述  </a:t>
            </a:r>
            <a:endParaRPr lang="zh-CN" altLang="en-US" sz="2200" b="1" dirty="0">
              <a:latin typeface="+mn-ea"/>
              <a:ea typeface="+mn-ea"/>
            </a:endParaRPr>
          </a:p>
          <a:p>
            <a:pPr algn="l">
              <a:lnSpc>
                <a:spcPct val="150000"/>
              </a:lnSpc>
              <a:spcBef>
                <a:spcPct val="50000"/>
              </a:spcBef>
            </a:pPr>
            <a:r>
              <a:rPr lang="en-US" altLang="zh-CN" sz="2200" b="1" dirty="0" smtClean="0">
                <a:latin typeface="+mn-ea"/>
                <a:ea typeface="+mn-ea"/>
                <a:hlinkClick r:id="rId4" action="ppaction://hlinksldjump"/>
              </a:rPr>
              <a:t>5.2</a:t>
            </a:r>
            <a:r>
              <a:rPr lang="zh-CN" altLang="en-US" sz="2200" b="1" dirty="0">
                <a:latin typeface="+mn-ea"/>
                <a:ea typeface="+mn-ea"/>
                <a:hlinkClick r:id="rId4" action="ppaction://hlinksldjump"/>
              </a:rPr>
              <a:t>　简单优先分析法  </a:t>
            </a:r>
            <a:endParaRPr lang="zh-CN" altLang="en-US" sz="2200" b="1" dirty="0">
              <a:latin typeface="+mn-ea"/>
              <a:ea typeface="+mn-ea"/>
            </a:endParaRPr>
          </a:p>
          <a:p>
            <a:pPr algn="l">
              <a:lnSpc>
                <a:spcPct val="150000"/>
              </a:lnSpc>
              <a:spcBef>
                <a:spcPct val="50000"/>
              </a:spcBef>
            </a:pPr>
            <a:r>
              <a:rPr lang="en-US" altLang="zh-CN" sz="2200" b="1" dirty="0" smtClean="0">
                <a:latin typeface="+mn-ea"/>
                <a:ea typeface="+mn-ea"/>
                <a:hlinkClick r:id="rId5" action="ppaction://hlinksldjump"/>
              </a:rPr>
              <a:t>5.3</a:t>
            </a:r>
            <a:r>
              <a:rPr lang="zh-CN" altLang="en-US" sz="2200" b="1" dirty="0">
                <a:latin typeface="+mn-ea"/>
                <a:ea typeface="+mn-ea"/>
                <a:hlinkClick r:id="rId5" action="ppaction://hlinksldjump"/>
              </a:rPr>
              <a:t>　算符优先分析</a:t>
            </a:r>
            <a:r>
              <a:rPr lang="zh-CN" altLang="en-US" sz="2200" b="1" dirty="0" smtClean="0">
                <a:latin typeface="+mn-ea"/>
                <a:ea typeface="+mn-ea"/>
                <a:hlinkClick r:id="rId5" action="ppaction://hlinksldjump"/>
              </a:rPr>
              <a:t>法</a:t>
            </a:r>
            <a:endParaRPr lang="en-US" altLang="zh-CN" sz="2200" b="1" dirty="0" smtClean="0">
              <a:latin typeface="+mn-ea"/>
              <a:ea typeface="+mn-ea"/>
              <a:hlinkClick r:id="rId5" action="ppaction://hlinksldjump"/>
            </a:endParaRPr>
          </a:p>
          <a:p>
            <a:pPr algn="l">
              <a:lnSpc>
                <a:spcPct val="150000"/>
              </a:lnSpc>
              <a:spcBef>
                <a:spcPct val="50000"/>
              </a:spcBef>
            </a:pPr>
            <a:r>
              <a:rPr lang="en-US" altLang="zh-CN" sz="2200" b="1" dirty="0" smtClean="0">
                <a:latin typeface="+mn-ea"/>
                <a:ea typeface="+mn-ea"/>
                <a:hlinkClick r:id="rId6" action="ppaction://hlinksldjump"/>
              </a:rPr>
              <a:t>5.4  </a:t>
            </a:r>
            <a:r>
              <a:rPr lang="zh-CN" altLang="en-US" sz="2200" b="1" dirty="0" smtClean="0">
                <a:latin typeface="+mn-ea"/>
                <a:ea typeface="+mn-ea"/>
                <a:hlinkClick r:id="rId6" action="ppaction://hlinksldjump"/>
              </a:rPr>
              <a:t>典型例题及解答  </a:t>
            </a:r>
            <a:endParaRPr lang="zh-CN" altLang="en-US" sz="2200" b="1" dirty="0">
              <a:latin typeface="+mn-ea"/>
              <a:ea typeface="+mn-ea"/>
              <a:hlinkClick r:id="rId5" action="ppaction://hlinksldjump"/>
            </a:endParaRPr>
          </a:p>
        </p:txBody>
      </p:sp>
      <p:sp>
        <p:nvSpPr>
          <p:cNvPr id="13316" name="Text Box 1028"/>
          <p:cNvSpPr txBox="1">
            <a:spLocks noChangeArrowheads="1"/>
          </p:cNvSpPr>
          <p:nvPr/>
        </p:nvSpPr>
        <p:spPr bwMode="auto">
          <a:xfrm>
            <a:off x="3581400" y="1447800"/>
            <a:ext cx="1676400" cy="519113"/>
          </a:xfrm>
          <a:prstGeom prst="rect">
            <a:avLst/>
          </a:prstGeom>
          <a:noFill/>
          <a:ln w="9525">
            <a:noFill/>
            <a:miter lim="800000"/>
            <a:headEnd/>
            <a:tailEnd/>
          </a:ln>
        </p:spPr>
        <p:txBody>
          <a:bodyPr>
            <a:spAutoFit/>
          </a:bodyPr>
          <a:lstStyle/>
          <a:p>
            <a:pPr algn="ctr">
              <a:spcBef>
                <a:spcPct val="50000"/>
              </a:spcBef>
            </a:pPr>
            <a:r>
              <a:rPr lang="zh-CN" altLang="en-US" sz="2800" b="1" dirty="0">
                <a:solidFill>
                  <a:srgbClr val="800000"/>
                </a:solidFill>
                <a:latin typeface="黑体" pitchFamily="49" charset="-122"/>
                <a:ea typeface="黑体" pitchFamily="49" charset="-122"/>
              </a:rPr>
              <a:t>重点讲解</a:t>
            </a:r>
          </a:p>
        </p:txBody>
      </p:sp>
      <p:sp>
        <p:nvSpPr>
          <p:cNvPr id="6"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3</a:t>
            </a:fld>
            <a:endParaRPr lang="en-US" altLang="zh-CN"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6"/>
          <p:cNvSpPr txBox="1">
            <a:spLocks noChangeArrowheads="1"/>
          </p:cNvSpPr>
          <p:nvPr/>
        </p:nvSpPr>
        <p:spPr bwMode="auto">
          <a:xfrm>
            <a:off x="228600" y="916055"/>
            <a:ext cx="7772400" cy="2665345"/>
          </a:xfrm>
          <a:prstGeom prst="rect">
            <a:avLst/>
          </a:prstGeom>
          <a:noFill/>
          <a:ln w="9525">
            <a:noFill/>
            <a:miter lim="800000"/>
            <a:headEnd/>
            <a:tailEnd/>
          </a:ln>
        </p:spPr>
        <p:txBody>
          <a:bodyPr>
            <a:spAutoFit/>
          </a:bodyPr>
          <a:lstStyle/>
          <a:p>
            <a:pPr indent="465138" algn="just">
              <a:spcBef>
                <a:spcPct val="20000"/>
              </a:spcBef>
            </a:pPr>
            <a:r>
              <a:rPr lang="zh-CN" altLang="en-US" sz="2200" b="1" dirty="0">
                <a:latin typeface="宋体" pitchFamily="2" charset="-122"/>
                <a:ea typeface="宋体" pitchFamily="2" charset="-122"/>
              </a:rPr>
              <a:t>归约法核心问题是如何根据文法解决寻找句型的句柄。</a:t>
            </a:r>
          </a:p>
          <a:p>
            <a:pPr indent="465138" algn="just">
              <a:spcBef>
                <a:spcPct val="20000"/>
              </a:spcBef>
            </a:pPr>
            <a:r>
              <a:rPr lang="zh-CN" altLang="en-US" sz="2200" b="1" dirty="0">
                <a:latin typeface="宋体" pitchFamily="2" charset="-122"/>
                <a:ea typeface="宋体" pitchFamily="2" charset="-122"/>
              </a:rPr>
              <a:t>优先分析法是利用句型相邻两个符号之间的所谓“优先关系”确定句柄。</a:t>
            </a:r>
          </a:p>
          <a:p>
            <a:pPr indent="465138" algn="just">
              <a:spcBef>
                <a:spcPct val="20000"/>
              </a:spcBef>
            </a:pPr>
            <a:r>
              <a:rPr lang="zh-CN" altLang="en-US" sz="2200" b="1" dirty="0">
                <a:latin typeface="宋体" pitchFamily="2" charset="-122"/>
                <a:ea typeface="宋体" pitchFamily="2" charset="-122"/>
              </a:rPr>
              <a:t>优先关系由文法规则确定，其本质含义是在句型相邻两个符号中哪个符号可以优先归约。</a:t>
            </a:r>
          </a:p>
          <a:p>
            <a:pPr indent="465138" algn="just">
              <a:spcBef>
                <a:spcPct val="20000"/>
              </a:spcBef>
            </a:pPr>
            <a:r>
              <a:rPr lang="zh-CN" altLang="en-US" sz="2200" b="1" dirty="0">
                <a:latin typeface="宋体" pitchFamily="2" charset="-122"/>
                <a:ea typeface="宋体" pitchFamily="2" charset="-122"/>
              </a:rPr>
              <a:t>采用简单优先分析法或算符优先分析法构造语法分析程序时，语法分析程序的总体框架如图所示。</a:t>
            </a:r>
          </a:p>
        </p:txBody>
      </p:sp>
      <p:sp>
        <p:nvSpPr>
          <p:cNvPr id="14344" name="Rectangle 29"/>
          <p:cNvSpPr>
            <a:spLocks noGrp="1" noChangeArrowheads="1"/>
          </p:cNvSpPr>
          <p:nvPr>
            <p:ph type="title"/>
          </p:nvPr>
        </p:nvSpPr>
        <p:spPr>
          <a:xfrm>
            <a:off x="609600" y="381000"/>
            <a:ext cx="3954463" cy="609600"/>
          </a:xfrm>
        </p:spPr>
        <p:txBody>
          <a:bodyPr/>
          <a:lstStyle/>
          <a:p>
            <a:pPr eaLnBrk="1" hangingPunct="1"/>
            <a:r>
              <a:rPr lang="en-US" altLang="zh-CN" sz="2800" b="1" dirty="0" smtClean="0">
                <a:latin typeface="Times New Roman" pitchFamily="18" charset="0"/>
                <a:ea typeface="黑体" pitchFamily="2" charset="-122"/>
              </a:rPr>
              <a:t>5</a:t>
            </a:r>
            <a:r>
              <a:rPr lang="en-US" altLang="zh-CN" sz="2800" b="1" dirty="0" smtClean="0">
                <a:solidFill>
                  <a:srgbClr val="0000FF"/>
                </a:solidFill>
                <a:latin typeface="Times New Roman" pitchFamily="18" charset="0"/>
                <a:ea typeface="黑体" pitchFamily="2" charset="-122"/>
              </a:rPr>
              <a:t>.1</a:t>
            </a:r>
            <a:r>
              <a:rPr lang="zh-CN" altLang="en-US" sz="2800" b="1" dirty="0" smtClean="0">
                <a:solidFill>
                  <a:srgbClr val="0000FF"/>
                </a:solidFill>
                <a:latin typeface="Times New Roman" pitchFamily="18" charset="0"/>
                <a:ea typeface="黑体" pitchFamily="2" charset="-122"/>
              </a:rPr>
              <a:t>　优先分析概述</a:t>
            </a:r>
          </a:p>
        </p:txBody>
      </p:sp>
      <p:pic>
        <p:nvPicPr>
          <p:cNvPr id="102402" name="Picture 2"/>
          <p:cNvPicPr>
            <a:picLocks noChangeAspect="1" noChangeArrowheads="1"/>
          </p:cNvPicPr>
          <p:nvPr/>
        </p:nvPicPr>
        <p:blipFill>
          <a:blip r:embed="rId3" cstate="print"/>
          <a:srcRect l="25183" t="30208" r="25037" b="27083"/>
          <a:stretch>
            <a:fillRect/>
          </a:stretch>
        </p:blipFill>
        <p:spPr bwMode="auto">
          <a:xfrm>
            <a:off x="1066800" y="3505200"/>
            <a:ext cx="6172200" cy="2542674"/>
          </a:xfrm>
          <a:prstGeom prst="rect">
            <a:avLst/>
          </a:prstGeom>
          <a:noFill/>
          <a:ln w="9525">
            <a:noFill/>
            <a:miter lim="800000"/>
            <a:headEnd/>
            <a:tailEnd/>
          </a:ln>
        </p:spPr>
      </p:pic>
      <p:sp>
        <p:nvSpPr>
          <p:cNvPr id="28"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4</a:t>
            </a:fld>
            <a:endParaRPr lang="en-US" altLang="zh-CN"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9"/>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5365" name="Rectangle 11"/>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5366" name="Rectangle 19"/>
          <p:cNvSpPr>
            <a:spLocks noChangeArrowheads="1"/>
          </p:cNvSpPr>
          <p:nvPr/>
        </p:nvSpPr>
        <p:spPr bwMode="auto">
          <a:xfrm>
            <a:off x="468313" y="4256088"/>
            <a:ext cx="7837487" cy="1763712"/>
          </a:xfrm>
          <a:prstGeom prst="rect">
            <a:avLst/>
          </a:prstGeom>
          <a:solidFill>
            <a:srgbClr val="C0C0C0">
              <a:alpha val="50195"/>
            </a:srgbClr>
          </a:solidFill>
          <a:ln w="9525">
            <a:noFill/>
            <a:miter lim="800000"/>
            <a:headEnd/>
            <a:tailEnd/>
          </a:ln>
        </p:spPr>
        <p:txBody>
          <a:bodyPr wrap="none" anchor="ctr"/>
          <a:lstStyle/>
          <a:p>
            <a:endParaRPr lang="zh-CN" altLang="en-US" sz="2200">
              <a:latin typeface="宋体" pitchFamily="2" charset="-122"/>
              <a:ea typeface="宋体" pitchFamily="2" charset="-122"/>
            </a:endParaRPr>
          </a:p>
        </p:txBody>
      </p:sp>
      <p:grpSp>
        <p:nvGrpSpPr>
          <p:cNvPr id="2" name="Group 32"/>
          <p:cNvGrpSpPr>
            <a:grpSpLocks/>
          </p:cNvGrpSpPr>
          <p:nvPr/>
        </p:nvGrpSpPr>
        <p:grpSpPr bwMode="auto">
          <a:xfrm>
            <a:off x="685800" y="4267201"/>
            <a:ext cx="7467600" cy="1784350"/>
            <a:chOff x="809" y="2688"/>
            <a:chExt cx="4704" cy="1124"/>
          </a:xfrm>
        </p:grpSpPr>
        <p:sp>
          <p:nvSpPr>
            <p:cNvPr id="15381" name="Text Box 14"/>
            <p:cNvSpPr txBox="1">
              <a:spLocks noChangeArrowheads="1"/>
            </p:cNvSpPr>
            <p:nvPr/>
          </p:nvSpPr>
          <p:spPr bwMode="auto">
            <a:xfrm>
              <a:off x="809" y="2688"/>
              <a:ext cx="4704" cy="1124"/>
            </a:xfrm>
            <a:prstGeom prst="rect">
              <a:avLst/>
            </a:prstGeom>
            <a:noFill/>
            <a:ln w="9525">
              <a:noFill/>
              <a:miter lim="800000"/>
              <a:headEnd/>
              <a:tailEnd/>
            </a:ln>
          </p:spPr>
          <p:txBody>
            <a:bodyPr wrap="square">
              <a:spAutoFit/>
            </a:bodyPr>
            <a:lstStyle/>
            <a:p>
              <a:pPr indent="498475" algn="l"/>
              <a:r>
                <a:rPr lang="zh-CN" altLang="en-US" sz="2200" dirty="0">
                  <a:latin typeface="宋体" pitchFamily="2" charset="-122"/>
                  <a:ea typeface="宋体" pitchFamily="2" charset="-122"/>
                </a:rPr>
                <a:t>简单优先关系在句型中相邻的符号，反映了归约时的优先关系。即：</a:t>
              </a:r>
            </a:p>
            <a:p>
              <a:pPr indent="498475" algn="l"/>
              <a:r>
                <a:rPr lang="en-US" altLang="zh-CN" sz="2200" dirty="0">
                  <a:latin typeface="宋体" pitchFamily="2" charset="-122"/>
                  <a:ea typeface="宋体" pitchFamily="2" charset="-122"/>
                </a:rPr>
                <a:t>X     Y</a:t>
              </a:r>
              <a:r>
                <a:rPr lang="zh-CN" altLang="en-US" sz="2200" dirty="0">
                  <a:latin typeface="宋体" pitchFamily="2" charset="-122"/>
                  <a:ea typeface="宋体" pitchFamily="2" charset="-122"/>
                </a:rPr>
                <a:t>表示在句型中相邻出现的</a:t>
              </a:r>
              <a:r>
                <a:rPr lang="en-US" altLang="zh-CN" sz="2200" dirty="0">
                  <a:latin typeface="宋体" pitchFamily="2" charset="-122"/>
                  <a:ea typeface="宋体" pitchFamily="2" charset="-122"/>
                </a:rPr>
                <a:t>XY</a:t>
              </a:r>
              <a:r>
                <a:rPr lang="zh-CN" altLang="en-US" sz="2200" dirty="0">
                  <a:latin typeface="宋体" pitchFamily="2" charset="-122"/>
                  <a:ea typeface="宋体" pitchFamily="2" charset="-122"/>
                </a:rPr>
                <a:t>，同时被归约；</a:t>
              </a:r>
            </a:p>
            <a:p>
              <a:pPr indent="498475" algn="l"/>
              <a:r>
                <a:rPr lang="en-US" altLang="zh-CN" sz="2200" dirty="0">
                  <a:latin typeface="宋体" pitchFamily="2" charset="-122"/>
                  <a:ea typeface="宋体" pitchFamily="2" charset="-122"/>
                </a:rPr>
                <a:t>X     Y</a:t>
              </a:r>
              <a:r>
                <a:rPr lang="zh-CN" altLang="en-US" sz="2200" dirty="0">
                  <a:latin typeface="宋体" pitchFamily="2" charset="-122"/>
                  <a:ea typeface="宋体" pitchFamily="2" charset="-122"/>
                </a:rPr>
                <a:t>表示在句型中相邻出现的</a:t>
              </a:r>
              <a:r>
                <a:rPr lang="en-US" altLang="zh-CN" sz="2200" dirty="0">
                  <a:latin typeface="宋体" pitchFamily="2" charset="-122"/>
                  <a:ea typeface="宋体" pitchFamily="2" charset="-122"/>
                </a:rPr>
                <a:t>XY</a:t>
              </a:r>
              <a:r>
                <a:rPr lang="zh-CN" altLang="en-US" sz="2200" dirty="0">
                  <a:latin typeface="宋体" pitchFamily="2" charset="-122"/>
                  <a:ea typeface="宋体" pitchFamily="2" charset="-122"/>
                </a:rPr>
                <a:t>，</a:t>
              </a:r>
              <a:r>
                <a:rPr lang="en-US" altLang="zh-CN" sz="2200" dirty="0">
                  <a:latin typeface="宋体" pitchFamily="2" charset="-122"/>
                  <a:ea typeface="宋体" pitchFamily="2" charset="-122"/>
                </a:rPr>
                <a:t>X</a:t>
              </a:r>
              <a:r>
                <a:rPr lang="zh-CN" altLang="en-US" sz="2200" dirty="0">
                  <a:latin typeface="宋体" pitchFamily="2" charset="-122"/>
                  <a:ea typeface="宋体" pitchFamily="2" charset="-122"/>
                </a:rPr>
                <a:t>后于</a:t>
              </a:r>
              <a:r>
                <a:rPr lang="en-US" altLang="zh-CN" sz="2200" dirty="0">
                  <a:latin typeface="宋体" pitchFamily="2" charset="-122"/>
                  <a:ea typeface="宋体" pitchFamily="2" charset="-122"/>
                </a:rPr>
                <a:t>Y</a:t>
              </a:r>
              <a:r>
                <a:rPr lang="zh-CN" altLang="en-US" sz="2200" dirty="0">
                  <a:latin typeface="宋体" pitchFamily="2" charset="-122"/>
                  <a:ea typeface="宋体" pitchFamily="2" charset="-122"/>
                </a:rPr>
                <a:t>被归约；</a:t>
              </a:r>
            </a:p>
            <a:p>
              <a:pPr indent="498475" algn="l"/>
              <a:r>
                <a:rPr lang="en-US" altLang="zh-CN" sz="2200" dirty="0">
                  <a:latin typeface="宋体" pitchFamily="2" charset="-122"/>
                  <a:ea typeface="宋体" pitchFamily="2" charset="-122"/>
                </a:rPr>
                <a:t>X     Y</a:t>
              </a:r>
              <a:r>
                <a:rPr lang="zh-CN" altLang="en-US" sz="2200" dirty="0">
                  <a:latin typeface="宋体" pitchFamily="2" charset="-122"/>
                  <a:ea typeface="宋体" pitchFamily="2" charset="-122"/>
                </a:rPr>
                <a:t>表示在句型中相邻出现的</a:t>
              </a:r>
              <a:r>
                <a:rPr lang="en-US" altLang="zh-CN" sz="2200" dirty="0">
                  <a:latin typeface="宋体" pitchFamily="2" charset="-122"/>
                  <a:ea typeface="宋体" pitchFamily="2" charset="-122"/>
                </a:rPr>
                <a:t>XY</a:t>
              </a:r>
              <a:r>
                <a:rPr lang="zh-CN" altLang="en-US" sz="2200" dirty="0">
                  <a:latin typeface="宋体" pitchFamily="2" charset="-122"/>
                  <a:ea typeface="宋体" pitchFamily="2" charset="-122"/>
                </a:rPr>
                <a:t>，</a:t>
              </a:r>
              <a:r>
                <a:rPr lang="en-US" altLang="zh-CN" sz="2200" dirty="0">
                  <a:latin typeface="宋体" pitchFamily="2" charset="-122"/>
                  <a:ea typeface="宋体" pitchFamily="2" charset="-122"/>
                </a:rPr>
                <a:t>X</a:t>
              </a:r>
              <a:r>
                <a:rPr lang="zh-CN" altLang="en-US" sz="2200" dirty="0">
                  <a:latin typeface="宋体" pitchFamily="2" charset="-122"/>
                  <a:ea typeface="宋体" pitchFamily="2" charset="-122"/>
                </a:rPr>
                <a:t>先于</a:t>
              </a:r>
              <a:r>
                <a:rPr lang="en-US" altLang="zh-CN" sz="2200" dirty="0">
                  <a:latin typeface="宋体" pitchFamily="2" charset="-122"/>
                  <a:ea typeface="宋体" pitchFamily="2" charset="-122"/>
                </a:rPr>
                <a:t>Y</a:t>
              </a:r>
              <a:r>
                <a:rPr lang="zh-CN" altLang="en-US" sz="2200" dirty="0">
                  <a:latin typeface="宋体" pitchFamily="2" charset="-122"/>
                  <a:ea typeface="宋体" pitchFamily="2" charset="-122"/>
                </a:rPr>
                <a:t>被归约。</a:t>
              </a:r>
            </a:p>
          </p:txBody>
        </p:sp>
        <p:pic>
          <p:nvPicPr>
            <p:cNvPr id="15382" name="Picture 15" descr="小于"/>
            <p:cNvPicPr>
              <a:picLocks noChangeAspect="1" noChangeArrowheads="1"/>
            </p:cNvPicPr>
            <p:nvPr/>
          </p:nvPicPr>
          <p:blipFill>
            <a:blip r:embed="rId3" cstate="print"/>
            <a:srcRect/>
            <a:stretch>
              <a:fillRect/>
            </a:stretch>
          </p:blipFill>
          <p:spPr bwMode="auto">
            <a:xfrm flipV="1">
              <a:off x="1415" y="3404"/>
              <a:ext cx="190" cy="211"/>
            </a:xfrm>
            <a:prstGeom prst="rect">
              <a:avLst/>
            </a:prstGeom>
            <a:noFill/>
            <a:ln w="9525">
              <a:noFill/>
              <a:miter lim="800000"/>
              <a:headEnd/>
              <a:tailEnd/>
            </a:ln>
          </p:spPr>
        </p:pic>
        <p:pic>
          <p:nvPicPr>
            <p:cNvPr id="15383" name="Picture 17" descr="大于"/>
            <p:cNvPicPr>
              <a:picLocks noChangeAspect="1" noChangeArrowheads="1"/>
            </p:cNvPicPr>
            <p:nvPr/>
          </p:nvPicPr>
          <p:blipFill>
            <a:blip r:embed="rId4" cstate="print"/>
            <a:srcRect/>
            <a:stretch>
              <a:fillRect/>
            </a:stretch>
          </p:blipFill>
          <p:spPr bwMode="auto">
            <a:xfrm>
              <a:off x="1433" y="3584"/>
              <a:ext cx="147" cy="199"/>
            </a:xfrm>
            <a:prstGeom prst="rect">
              <a:avLst/>
            </a:prstGeom>
            <a:noFill/>
            <a:ln w="9525">
              <a:noFill/>
              <a:miter lim="800000"/>
              <a:headEnd/>
              <a:tailEnd/>
            </a:ln>
          </p:spPr>
        </p:pic>
      </p:grpSp>
      <p:sp>
        <p:nvSpPr>
          <p:cNvPr id="15368" name="Text Box 20"/>
          <p:cNvSpPr txBox="1">
            <a:spLocks noChangeArrowheads="1"/>
          </p:cNvSpPr>
          <p:nvPr/>
        </p:nvSpPr>
        <p:spPr bwMode="auto">
          <a:xfrm>
            <a:off x="457200" y="864513"/>
            <a:ext cx="3213100" cy="461665"/>
          </a:xfrm>
          <a:prstGeom prst="rect">
            <a:avLst/>
          </a:prstGeom>
          <a:noFill/>
          <a:ln w="9525">
            <a:noFill/>
            <a:miter lim="800000"/>
            <a:headEnd/>
            <a:tailEnd/>
          </a:ln>
        </p:spPr>
        <p:txBody>
          <a:bodyPr>
            <a:spAutoFit/>
          </a:bodyPr>
          <a:lstStyle/>
          <a:p>
            <a:pPr>
              <a:spcBef>
                <a:spcPct val="50000"/>
              </a:spcBef>
            </a:pPr>
            <a:r>
              <a:rPr lang="en-US" altLang="zh-CN" sz="2400" b="1" dirty="0" smtClean="0">
                <a:solidFill>
                  <a:srgbClr val="CC0099"/>
                </a:solidFill>
                <a:latin typeface="黑体" pitchFamily="49" charset="-122"/>
                <a:ea typeface="黑体" pitchFamily="49" charset="-122"/>
              </a:rPr>
              <a:t>5.2.1</a:t>
            </a:r>
            <a:r>
              <a:rPr lang="zh-CN" altLang="en-US" sz="2400" b="1" dirty="0">
                <a:solidFill>
                  <a:srgbClr val="CC0099"/>
                </a:solidFill>
                <a:latin typeface="黑体" pitchFamily="49" charset="-122"/>
                <a:ea typeface="黑体" pitchFamily="49" charset="-122"/>
              </a:rPr>
              <a:t>　简单优先关系</a:t>
            </a:r>
          </a:p>
        </p:txBody>
      </p:sp>
      <p:grpSp>
        <p:nvGrpSpPr>
          <p:cNvPr id="3" name="Group 33"/>
          <p:cNvGrpSpPr>
            <a:grpSpLocks/>
          </p:cNvGrpSpPr>
          <p:nvPr/>
        </p:nvGrpSpPr>
        <p:grpSpPr bwMode="auto">
          <a:xfrm>
            <a:off x="533400" y="1295400"/>
            <a:ext cx="8229600" cy="2906714"/>
            <a:chOff x="336" y="816"/>
            <a:chExt cx="5184" cy="1831"/>
          </a:xfrm>
        </p:grpSpPr>
        <p:sp>
          <p:nvSpPr>
            <p:cNvPr id="15374" name="Text Box 12"/>
            <p:cNvSpPr txBox="1">
              <a:spLocks noChangeArrowheads="1"/>
            </p:cNvSpPr>
            <p:nvPr/>
          </p:nvSpPr>
          <p:spPr bwMode="auto">
            <a:xfrm>
              <a:off x="576" y="2376"/>
              <a:ext cx="4944" cy="271"/>
            </a:xfrm>
            <a:prstGeom prst="rect">
              <a:avLst/>
            </a:prstGeom>
            <a:noFill/>
            <a:ln w="9525">
              <a:noFill/>
              <a:miter lim="800000"/>
              <a:headEnd/>
              <a:tailEnd/>
            </a:ln>
          </p:spPr>
          <p:txBody>
            <a:bodyPr>
              <a:spAutoFit/>
            </a:bodyPr>
            <a:lstStyle/>
            <a:p>
              <a:pPr>
                <a:spcBef>
                  <a:spcPct val="50000"/>
                </a:spcBef>
              </a:pPr>
              <a:r>
                <a:rPr lang="zh-CN" altLang="en-US" sz="2200" b="1" dirty="0">
                  <a:latin typeface="宋体" pitchFamily="2" charset="-122"/>
                  <a:ea typeface="宋体" pitchFamily="2" charset="-122"/>
                </a:rPr>
                <a:t>其中，</a:t>
              </a:r>
              <a:r>
                <a:rPr lang="en-US" altLang="zh-CN" sz="2200" b="1" dirty="0">
                  <a:latin typeface="宋体" pitchFamily="2" charset="-122"/>
                  <a:ea typeface="宋体" pitchFamily="2" charset="-122"/>
                </a:rPr>
                <a:t>X</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Y</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D∈(V</a:t>
              </a:r>
              <a:r>
                <a:rPr lang="en-US" altLang="zh-CN" sz="2200" b="1" baseline="-30000" dirty="0">
                  <a:latin typeface="宋体" pitchFamily="2" charset="-122"/>
                  <a:ea typeface="宋体" pitchFamily="2" charset="-122"/>
                </a:rPr>
                <a:t>N</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A</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B∈V</a:t>
              </a:r>
              <a:r>
                <a:rPr lang="en-US" altLang="zh-CN" sz="2200" b="1" baseline="-30000" dirty="0">
                  <a:latin typeface="宋体" pitchFamily="2" charset="-122"/>
                  <a:ea typeface="宋体" pitchFamily="2" charset="-122"/>
                </a:rPr>
                <a:t>N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en-US" altLang="zh-CN" sz="2200" b="1" dirty="0">
                  <a:latin typeface="宋体" pitchFamily="2" charset="-122"/>
                  <a:ea typeface="宋体" pitchFamily="2" charset="-122"/>
                </a:rPr>
                <a:t>)* </a:t>
              </a:r>
              <a:r>
                <a:rPr lang="zh-CN" altLang="en-US" sz="2200" b="1" dirty="0">
                  <a:latin typeface="宋体" pitchFamily="2" charset="-122"/>
                  <a:ea typeface="宋体" pitchFamily="2" charset="-122"/>
                </a:rPr>
                <a:t>。</a:t>
              </a:r>
            </a:p>
          </p:txBody>
        </p:sp>
        <p:sp>
          <p:nvSpPr>
            <p:cNvPr id="15375" name="Text Box 7"/>
            <p:cNvSpPr txBox="1">
              <a:spLocks noChangeArrowheads="1"/>
            </p:cNvSpPr>
            <p:nvPr/>
          </p:nvSpPr>
          <p:spPr bwMode="auto">
            <a:xfrm>
              <a:off x="336" y="816"/>
              <a:ext cx="5136" cy="1530"/>
            </a:xfrm>
            <a:prstGeom prst="rect">
              <a:avLst/>
            </a:prstGeom>
            <a:noFill/>
            <a:ln w="9525">
              <a:noFill/>
              <a:miter lim="800000"/>
              <a:headEnd/>
              <a:tailEnd/>
            </a:ln>
          </p:spPr>
          <p:txBody>
            <a:bodyPr wrap="square">
              <a:spAutoFit/>
            </a:bodyPr>
            <a:lstStyle/>
            <a:p>
              <a:pPr indent="573088" algn="l">
                <a:lnSpc>
                  <a:spcPct val="120000"/>
                </a:lnSpc>
                <a:spcBef>
                  <a:spcPct val="30000"/>
                </a:spcBef>
              </a:pPr>
              <a:r>
                <a:rPr lang="zh-CN" altLang="en-US" sz="2200" b="1" dirty="0">
                  <a:latin typeface="宋体" pitchFamily="2" charset="-122"/>
                  <a:ea typeface="宋体" pitchFamily="2" charset="-122"/>
                </a:rPr>
                <a:t>定义 </a:t>
              </a:r>
              <a:r>
                <a:rPr lang="en-US" altLang="zh-CN" sz="2200" b="1" dirty="0" smtClean="0">
                  <a:latin typeface="宋体" pitchFamily="2" charset="-122"/>
                  <a:ea typeface="宋体" pitchFamily="2" charset="-122"/>
                </a:rPr>
                <a:t>5.1 </a:t>
              </a:r>
              <a:r>
                <a:rPr lang="zh-CN" altLang="en-US" sz="2200" b="1" dirty="0">
                  <a:latin typeface="宋体" pitchFamily="2" charset="-122"/>
                  <a:ea typeface="宋体" pitchFamily="2" charset="-122"/>
                </a:rPr>
                <a:t>设文法</a:t>
              </a:r>
              <a:r>
                <a:rPr lang="en-US" altLang="zh-CN" sz="2200" b="1" dirty="0">
                  <a:latin typeface="宋体" pitchFamily="2" charset="-122"/>
                  <a:ea typeface="宋体" pitchFamily="2" charset="-122"/>
                </a:rPr>
                <a:t>G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S)</a:t>
              </a:r>
              <a:r>
                <a:rPr lang="zh-CN" altLang="en-US" sz="2200" b="1" dirty="0">
                  <a:latin typeface="宋体" pitchFamily="2" charset="-122"/>
                  <a:ea typeface="宋体" pitchFamily="2" charset="-122"/>
                </a:rPr>
                <a:t>，则基于</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N</a:t>
              </a:r>
              <a:r>
                <a:rPr lang="en-US" altLang="zh-CN" sz="2200" b="1" dirty="0">
                  <a:latin typeface="宋体" pitchFamily="2" charset="-122"/>
                  <a:ea typeface="宋体" pitchFamily="2" charset="-122"/>
                </a:rPr>
                <a:t>∪V</a:t>
              </a:r>
              <a:r>
                <a:rPr lang="en-US" altLang="zh-CN" sz="2200" b="1" baseline="-30000" dirty="0">
                  <a:latin typeface="宋体" pitchFamily="2" charset="-122"/>
                  <a:ea typeface="宋体" pitchFamily="2" charset="-122"/>
                </a:rPr>
                <a:t>T</a:t>
              </a:r>
              <a:r>
                <a:rPr lang="en-US" altLang="zh-CN" sz="2200" b="1" dirty="0">
                  <a:latin typeface="宋体" pitchFamily="2" charset="-122"/>
                  <a:ea typeface="宋体" pitchFamily="2" charset="-122"/>
                </a:rPr>
                <a:t>)</a:t>
              </a:r>
              <a:r>
                <a:rPr lang="zh-CN" altLang="en-US" sz="2200" b="1" dirty="0">
                  <a:latin typeface="宋体" pitchFamily="2" charset="-122"/>
                  <a:ea typeface="宋体" pitchFamily="2" charset="-122"/>
                </a:rPr>
                <a:t>上的</a:t>
              </a:r>
              <a:r>
                <a:rPr lang="en-US" altLang="zh-CN" sz="2200" b="1" dirty="0">
                  <a:latin typeface="宋体" pitchFamily="2" charset="-122"/>
                  <a:ea typeface="宋体" pitchFamily="2" charset="-122"/>
                </a:rPr>
                <a:t>3</a:t>
              </a:r>
              <a:r>
                <a:rPr lang="zh-CN" altLang="en-US" sz="2200" b="1" dirty="0">
                  <a:latin typeface="宋体" pitchFamily="2" charset="-122"/>
                  <a:ea typeface="宋体" pitchFamily="2" charset="-122"/>
                </a:rPr>
                <a:t>种二元关系定义如下</a:t>
              </a:r>
              <a:r>
                <a:rPr lang="zh-CN" altLang="en-US" sz="2200" b="1" dirty="0" smtClean="0">
                  <a:latin typeface="宋体" pitchFamily="2" charset="-122"/>
                  <a:ea typeface="宋体" pitchFamily="2" charset="-122"/>
                </a:rPr>
                <a:t>：</a:t>
              </a:r>
              <a:endParaRPr lang="en-US" altLang="zh-CN" sz="2200" b="1" dirty="0" smtClean="0">
                <a:latin typeface="宋体" pitchFamily="2" charset="-122"/>
                <a:ea typeface="宋体" pitchFamily="2" charset="-122"/>
              </a:endParaRPr>
            </a:p>
            <a:p>
              <a:pPr indent="185738" algn="l">
                <a:lnSpc>
                  <a:spcPct val="120000"/>
                </a:lnSpc>
                <a:spcBef>
                  <a:spcPct val="30000"/>
                </a:spcBef>
              </a:pPr>
              <a:r>
                <a:rPr lang="zh-CN" altLang="en-US" sz="2200" b="1" dirty="0" smtClean="0">
                  <a:latin typeface="宋体" pitchFamily="2" charset="-122"/>
                  <a:ea typeface="宋体" pitchFamily="2" charset="-122"/>
                </a:rPr>
                <a:t> </a:t>
              </a:r>
              <a:r>
                <a:rPr lang="en-US" altLang="zh-CN" sz="2200" b="1" dirty="0">
                  <a:latin typeface="宋体" pitchFamily="2" charset="-122"/>
                  <a:ea typeface="宋体" pitchFamily="2" charset="-122"/>
                </a:rPr>
                <a:t>X    </a:t>
              </a:r>
              <a:r>
                <a:rPr lang="en-US" altLang="zh-CN" sz="2200" b="1" dirty="0" smtClean="0">
                  <a:latin typeface="宋体" pitchFamily="2" charset="-122"/>
                  <a:ea typeface="宋体" pitchFamily="2" charset="-122"/>
                </a:rPr>
                <a:t> </a:t>
              </a:r>
              <a:r>
                <a:rPr lang="en-US" altLang="zh-CN" sz="2200" b="1" dirty="0">
                  <a:latin typeface="宋体" pitchFamily="2" charset="-122"/>
                  <a:ea typeface="宋体" pitchFamily="2" charset="-122"/>
                </a:rPr>
                <a:t>Y  </a:t>
              </a:r>
              <a:r>
                <a:rPr lang="en-US" altLang="zh-CN" sz="2200" b="1" dirty="0" err="1">
                  <a:latin typeface="宋体" pitchFamily="2" charset="-122"/>
                  <a:ea typeface="宋体" pitchFamily="2" charset="-122"/>
                </a:rPr>
                <a:t>iff</a:t>
              </a:r>
              <a:r>
                <a:rPr lang="en-US" altLang="zh-CN" sz="2200" b="1" dirty="0">
                  <a:latin typeface="宋体" pitchFamily="2" charset="-122"/>
                  <a:ea typeface="宋体" pitchFamily="2" charset="-122"/>
                </a:rPr>
                <a:t>  A</a:t>
              </a:r>
              <a:r>
                <a:rPr lang="en-US" altLang="zh-CN" sz="2200" b="1" dirty="0" smtClean="0">
                  <a:latin typeface="宋体" pitchFamily="2" charset="-122"/>
                  <a:ea typeface="宋体" pitchFamily="2" charset="-122"/>
                </a:rPr>
                <a:t>→……XY……∈</a:t>
              </a:r>
              <a:r>
                <a:rPr lang="en-US" altLang="zh-CN" sz="2200" b="1" dirty="0">
                  <a:latin typeface="宋体" pitchFamily="2" charset="-122"/>
                  <a:ea typeface="宋体" pitchFamily="2" charset="-122"/>
                </a:rPr>
                <a:t>P</a:t>
              </a:r>
            </a:p>
            <a:p>
              <a:pPr indent="185738" algn="l">
                <a:lnSpc>
                  <a:spcPct val="120000"/>
                </a:lnSpc>
                <a:spcBef>
                  <a:spcPct val="30000"/>
                </a:spcBef>
              </a:pPr>
              <a:r>
                <a:rPr lang="en-US" altLang="zh-CN" sz="2200" b="1" dirty="0">
                  <a:latin typeface="宋体" pitchFamily="2" charset="-122"/>
                  <a:ea typeface="宋体" pitchFamily="2" charset="-122"/>
                </a:rPr>
                <a:t> X     </a:t>
              </a:r>
              <a:r>
                <a:rPr lang="en-US" altLang="zh-CN" sz="2200" b="1" dirty="0" smtClean="0">
                  <a:latin typeface="宋体" pitchFamily="2" charset="-122"/>
                  <a:ea typeface="宋体" pitchFamily="2" charset="-122"/>
                </a:rPr>
                <a:t>Y  </a:t>
              </a:r>
              <a:r>
                <a:rPr lang="en-US" altLang="zh-CN" sz="2200" b="1" dirty="0" err="1">
                  <a:latin typeface="宋体" pitchFamily="2" charset="-122"/>
                  <a:ea typeface="宋体" pitchFamily="2" charset="-122"/>
                </a:rPr>
                <a:t>iff</a:t>
              </a:r>
              <a:r>
                <a:rPr lang="en-US" altLang="zh-CN" sz="2200" b="1" dirty="0">
                  <a:latin typeface="宋体" pitchFamily="2" charset="-122"/>
                  <a:ea typeface="宋体" pitchFamily="2" charset="-122"/>
                </a:rPr>
                <a:t>  A</a:t>
              </a:r>
              <a:r>
                <a:rPr lang="en-US" altLang="zh-CN" sz="2200" b="1" dirty="0" smtClean="0">
                  <a:latin typeface="宋体" pitchFamily="2" charset="-122"/>
                  <a:ea typeface="宋体" pitchFamily="2" charset="-122"/>
                </a:rPr>
                <a:t>→……XB……∈</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a:t>
              </a:r>
              <a:r>
                <a:rPr lang="en-US" altLang="zh-CN" sz="2200" b="1" dirty="0">
                  <a:latin typeface="宋体" pitchFamily="2" charset="-122"/>
                  <a:ea typeface="宋体" pitchFamily="2" charset="-122"/>
                  <a:sym typeface="Symbol" pitchFamily="18" charset="2"/>
                </a:rPr>
                <a:t></a:t>
              </a:r>
              <a:r>
                <a:rPr lang="en-US" altLang="zh-CN" sz="2200" b="1" dirty="0">
                  <a:latin typeface="宋体" pitchFamily="2" charset="-122"/>
                  <a:ea typeface="宋体" pitchFamily="2" charset="-122"/>
                </a:rPr>
                <a:t> Y···</a:t>
              </a:r>
            </a:p>
            <a:p>
              <a:pPr indent="185738" algn="l">
                <a:lnSpc>
                  <a:spcPct val="120000"/>
                </a:lnSpc>
                <a:spcBef>
                  <a:spcPct val="30000"/>
                </a:spcBef>
              </a:pPr>
              <a:r>
                <a:rPr lang="en-US" altLang="zh-CN" sz="2200" b="1" dirty="0">
                  <a:latin typeface="宋体" pitchFamily="2" charset="-122"/>
                  <a:ea typeface="宋体" pitchFamily="2" charset="-122"/>
                </a:rPr>
                <a:t> X     </a:t>
              </a:r>
              <a:r>
                <a:rPr lang="en-US" altLang="zh-CN" sz="2200" b="1" dirty="0" smtClean="0">
                  <a:latin typeface="宋体" pitchFamily="2" charset="-122"/>
                  <a:ea typeface="宋体" pitchFamily="2" charset="-122"/>
                </a:rPr>
                <a:t>Y  </a:t>
              </a:r>
              <a:r>
                <a:rPr lang="en-US" altLang="zh-CN" sz="2200" b="1" dirty="0" err="1">
                  <a:latin typeface="宋体" pitchFamily="2" charset="-122"/>
                  <a:ea typeface="宋体" pitchFamily="2" charset="-122"/>
                </a:rPr>
                <a:t>iff</a:t>
              </a:r>
              <a:r>
                <a:rPr lang="en-US" altLang="zh-CN" sz="2200" b="1" dirty="0">
                  <a:latin typeface="宋体" pitchFamily="2" charset="-122"/>
                  <a:ea typeface="宋体" pitchFamily="2" charset="-122"/>
                </a:rPr>
                <a:t>  A</a:t>
              </a:r>
              <a:r>
                <a:rPr lang="en-US" altLang="zh-CN" sz="2200" b="1" dirty="0" smtClean="0">
                  <a:latin typeface="宋体" pitchFamily="2" charset="-122"/>
                  <a:ea typeface="宋体" pitchFamily="2" charset="-122"/>
                </a:rPr>
                <a:t>→……BD……∈</a:t>
              </a:r>
              <a:r>
                <a:rPr lang="en-US" altLang="zh-CN" sz="2200" b="1" dirty="0">
                  <a:latin typeface="宋体" pitchFamily="2" charset="-122"/>
                  <a:ea typeface="宋体" pitchFamily="2" charset="-122"/>
                </a:rPr>
                <a:t>P</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B</a:t>
              </a:r>
              <a:r>
                <a:rPr lang="en-US" altLang="zh-CN" sz="2200" b="1" dirty="0" smtClean="0">
                  <a:latin typeface="宋体" pitchFamily="2" charset="-122"/>
                  <a:ea typeface="宋体" pitchFamily="2" charset="-122"/>
                  <a:sym typeface="Symbol" pitchFamily="18" charset="2"/>
                </a:rPr>
                <a:t></a:t>
              </a:r>
              <a:r>
                <a:rPr lang="en-US" altLang="zh-CN" sz="2200" b="1" dirty="0" smtClean="0">
                  <a:latin typeface="宋体" pitchFamily="2" charset="-122"/>
                  <a:ea typeface="宋体" pitchFamily="2" charset="-122"/>
                </a:rPr>
                <a:t>……X </a:t>
              </a:r>
              <a:r>
                <a:rPr lang="zh-CN" altLang="en-US" sz="2200" b="1" dirty="0">
                  <a:latin typeface="宋体" pitchFamily="2" charset="-122"/>
                  <a:ea typeface="宋体" pitchFamily="2" charset="-122"/>
                </a:rPr>
                <a:t>，</a:t>
              </a:r>
              <a:r>
                <a:rPr lang="en-US" altLang="zh-CN" sz="2200" b="1" dirty="0">
                  <a:latin typeface="宋体" pitchFamily="2" charset="-122"/>
                  <a:ea typeface="宋体" pitchFamily="2" charset="-122"/>
                </a:rPr>
                <a:t>D</a:t>
              </a:r>
              <a:r>
                <a:rPr lang="en-US" altLang="zh-CN" sz="2200" b="1" dirty="0">
                  <a:latin typeface="宋体" pitchFamily="2" charset="-122"/>
                  <a:ea typeface="宋体" pitchFamily="2" charset="-122"/>
                  <a:sym typeface="Symbol" pitchFamily="18" charset="2"/>
                </a:rPr>
                <a:t></a:t>
              </a:r>
              <a:r>
                <a:rPr lang="en-US" altLang="zh-CN" sz="2200" b="1" dirty="0">
                  <a:latin typeface="宋体" pitchFamily="2" charset="-122"/>
                  <a:ea typeface="宋体" pitchFamily="2" charset="-122"/>
                </a:rPr>
                <a:t> </a:t>
              </a:r>
              <a:r>
                <a:rPr lang="en-US" altLang="zh-CN" sz="2200" b="1" dirty="0" smtClean="0">
                  <a:latin typeface="宋体" pitchFamily="2" charset="-122"/>
                  <a:ea typeface="宋体" pitchFamily="2" charset="-122"/>
                </a:rPr>
                <a:t>Y……</a:t>
              </a:r>
              <a:endParaRPr lang="en-US" altLang="zh-CN" sz="2200" b="1" dirty="0">
                <a:latin typeface="宋体" pitchFamily="2" charset="-122"/>
                <a:ea typeface="宋体" pitchFamily="2" charset="-122"/>
              </a:endParaRPr>
            </a:p>
          </p:txBody>
        </p:sp>
        <p:pic>
          <p:nvPicPr>
            <p:cNvPr id="15376" name="Picture 8" descr="小于"/>
            <p:cNvPicPr>
              <a:picLocks noChangeAspect="1" noChangeArrowheads="1"/>
            </p:cNvPicPr>
            <p:nvPr/>
          </p:nvPicPr>
          <p:blipFill>
            <a:blip r:embed="rId3" cstate="print"/>
            <a:srcRect/>
            <a:stretch>
              <a:fillRect/>
            </a:stretch>
          </p:blipFill>
          <p:spPr bwMode="auto">
            <a:xfrm>
              <a:off x="772" y="1708"/>
              <a:ext cx="216" cy="240"/>
            </a:xfrm>
            <a:prstGeom prst="rect">
              <a:avLst/>
            </a:prstGeom>
            <a:noFill/>
            <a:ln w="9525">
              <a:noFill/>
              <a:miter lim="800000"/>
              <a:headEnd/>
              <a:tailEnd/>
            </a:ln>
          </p:spPr>
        </p:pic>
        <p:pic>
          <p:nvPicPr>
            <p:cNvPr id="15377" name="Picture 10" descr="大于"/>
            <p:cNvPicPr>
              <a:picLocks noChangeAspect="1" noChangeArrowheads="1"/>
            </p:cNvPicPr>
            <p:nvPr/>
          </p:nvPicPr>
          <p:blipFill>
            <a:blip r:embed="rId4" cstate="print"/>
            <a:srcRect/>
            <a:stretch>
              <a:fillRect/>
            </a:stretch>
          </p:blipFill>
          <p:spPr bwMode="auto">
            <a:xfrm>
              <a:off x="816" y="2017"/>
              <a:ext cx="192" cy="260"/>
            </a:xfrm>
            <a:prstGeom prst="rect">
              <a:avLst/>
            </a:prstGeom>
            <a:noFill/>
            <a:ln w="9525">
              <a:noFill/>
              <a:miter lim="800000"/>
              <a:headEnd/>
              <a:tailEnd/>
            </a:ln>
          </p:spPr>
        </p:pic>
        <p:sp>
          <p:nvSpPr>
            <p:cNvPr id="15378" name="Text Box 22"/>
            <p:cNvSpPr txBox="1">
              <a:spLocks noChangeArrowheads="1"/>
            </p:cNvSpPr>
            <p:nvPr/>
          </p:nvSpPr>
          <p:spPr bwMode="auto">
            <a:xfrm>
              <a:off x="3504" y="1632"/>
              <a:ext cx="240" cy="271"/>
            </a:xfrm>
            <a:prstGeom prst="rect">
              <a:avLst/>
            </a:prstGeom>
            <a:noFill/>
            <a:ln w="9525">
              <a:noFill/>
              <a:miter lim="800000"/>
              <a:headEnd/>
              <a:tailEnd/>
            </a:ln>
          </p:spPr>
          <p:txBody>
            <a:bodyPr>
              <a:spAutoFit/>
            </a:bodyPr>
            <a:lstStyle/>
            <a:p>
              <a:pPr>
                <a:spcBef>
                  <a:spcPct val="50000"/>
                </a:spcBef>
              </a:pPr>
              <a:r>
                <a:rPr lang="zh-CN" altLang="en-US" sz="2200" dirty="0">
                  <a:latin typeface="宋体" pitchFamily="2" charset="-122"/>
                  <a:ea typeface="宋体" pitchFamily="2" charset="-122"/>
                </a:rPr>
                <a:t>＋</a:t>
              </a:r>
            </a:p>
          </p:txBody>
        </p:sp>
        <p:sp>
          <p:nvSpPr>
            <p:cNvPr id="15379" name="Text Box 23"/>
            <p:cNvSpPr txBox="1">
              <a:spLocks noChangeArrowheads="1"/>
            </p:cNvSpPr>
            <p:nvPr/>
          </p:nvSpPr>
          <p:spPr bwMode="auto">
            <a:xfrm>
              <a:off x="3504" y="1968"/>
              <a:ext cx="240" cy="271"/>
            </a:xfrm>
            <a:prstGeom prst="rect">
              <a:avLst/>
            </a:prstGeom>
            <a:noFill/>
            <a:ln w="9525">
              <a:noFill/>
              <a:miter lim="800000"/>
              <a:headEnd/>
              <a:tailEnd/>
            </a:ln>
          </p:spPr>
          <p:txBody>
            <a:bodyPr>
              <a:spAutoFit/>
            </a:bodyPr>
            <a:lstStyle/>
            <a:p>
              <a:pPr>
                <a:spcBef>
                  <a:spcPct val="50000"/>
                </a:spcBef>
              </a:pPr>
              <a:r>
                <a:rPr lang="zh-CN" altLang="en-US" sz="2200" dirty="0">
                  <a:latin typeface="宋体" pitchFamily="2" charset="-122"/>
                  <a:ea typeface="宋体" pitchFamily="2" charset="-122"/>
                </a:rPr>
                <a:t>＋</a:t>
              </a:r>
            </a:p>
          </p:txBody>
        </p:sp>
        <p:sp>
          <p:nvSpPr>
            <p:cNvPr id="15380" name="Text Box 24"/>
            <p:cNvSpPr txBox="1">
              <a:spLocks noChangeArrowheads="1"/>
            </p:cNvSpPr>
            <p:nvPr/>
          </p:nvSpPr>
          <p:spPr bwMode="auto">
            <a:xfrm>
              <a:off x="4464" y="1968"/>
              <a:ext cx="240" cy="271"/>
            </a:xfrm>
            <a:prstGeom prst="rect">
              <a:avLst/>
            </a:prstGeom>
            <a:noFill/>
            <a:ln w="9525">
              <a:noFill/>
              <a:miter lim="800000"/>
              <a:headEnd/>
              <a:tailEnd/>
            </a:ln>
          </p:spPr>
          <p:txBody>
            <a:bodyPr>
              <a:spAutoFit/>
            </a:bodyPr>
            <a:lstStyle/>
            <a:p>
              <a:pPr>
                <a:spcBef>
                  <a:spcPct val="50000"/>
                </a:spcBef>
              </a:pPr>
              <a:r>
                <a:rPr lang="en-US" altLang="zh-CN" sz="2200" b="0" dirty="0">
                  <a:latin typeface="宋体" pitchFamily="2" charset="-122"/>
                  <a:ea typeface="宋体" pitchFamily="2" charset="-122"/>
                </a:rPr>
                <a:t>*</a:t>
              </a:r>
            </a:p>
          </p:txBody>
        </p:sp>
      </p:grpSp>
      <p:sp>
        <p:nvSpPr>
          <p:cNvPr id="15371" name="Rectangle 27"/>
          <p:cNvSpPr>
            <a:spLocks noGrp="1" noChangeArrowheads="1"/>
          </p:cNvSpPr>
          <p:nvPr>
            <p:ph type="title"/>
          </p:nvPr>
        </p:nvSpPr>
        <p:spPr>
          <a:xfrm>
            <a:off x="609600" y="228600"/>
            <a:ext cx="4495800" cy="457200"/>
          </a:xfrm>
        </p:spPr>
        <p:txBody>
          <a:bodyPr/>
          <a:lstStyle/>
          <a:p>
            <a:pPr eaLnBrk="1" hangingPunct="1"/>
            <a:r>
              <a:rPr lang="en-US" altLang="zh-CN" sz="2800" b="1" dirty="0" smtClean="0">
                <a:latin typeface="Times New Roman" pitchFamily="18" charset="0"/>
                <a:ea typeface="黑体" pitchFamily="2" charset="-122"/>
              </a:rPr>
              <a:t>5</a:t>
            </a:r>
            <a:r>
              <a:rPr lang="en-US" altLang="zh-CN" sz="2800" b="1" dirty="0" smtClean="0">
                <a:solidFill>
                  <a:srgbClr val="0000FF"/>
                </a:solidFill>
                <a:latin typeface="Times New Roman" pitchFamily="18" charset="0"/>
                <a:ea typeface="黑体" pitchFamily="2" charset="-122"/>
              </a:rPr>
              <a:t>.2</a:t>
            </a:r>
            <a:r>
              <a:rPr lang="zh-CN" altLang="en-US" sz="2800" b="1" dirty="0" smtClean="0">
                <a:solidFill>
                  <a:srgbClr val="0000FF"/>
                </a:solidFill>
                <a:latin typeface="Times New Roman" pitchFamily="18" charset="0"/>
                <a:ea typeface="黑体" pitchFamily="2" charset="-122"/>
              </a:rPr>
              <a:t>　简单优先分析法</a:t>
            </a:r>
          </a:p>
        </p:txBody>
      </p:sp>
      <p:pic>
        <p:nvPicPr>
          <p:cNvPr id="15372" name="Picture 34" descr="http://www2.gdin.edu.cn/jkx/webstudy/bianyiyuanli/img/chap06/symbol03.gif"/>
          <p:cNvPicPr>
            <a:picLocks noChangeAspect="1" noChangeArrowheads="1"/>
          </p:cNvPicPr>
          <p:nvPr/>
        </p:nvPicPr>
        <p:blipFill>
          <a:blip r:embed="rId5" r:link="rId6" cstate="print"/>
          <a:srcRect/>
          <a:stretch>
            <a:fillRect/>
          </a:stretch>
        </p:blipFill>
        <p:spPr bwMode="auto">
          <a:xfrm>
            <a:off x="1223962" y="2211388"/>
            <a:ext cx="376238" cy="379412"/>
          </a:xfrm>
          <a:prstGeom prst="rect">
            <a:avLst/>
          </a:prstGeom>
          <a:noFill/>
          <a:ln w="9525">
            <a:noFill/>
            <a:miter lim="800000"/>
            <a:headEnd/>
            <a:tailEnd/>
          </a:ln>
        </p:spPr>
      </p:pic>
      <p:pic>
        <p:nvPicPr>
          <p:cNvPr id="15373" name="Picture 35" descr="http://www2.gdin.edu.cn/jkx/webstudy/bianyiyuanli/img/chap06/symbol03.gif"/>
          <p:cNvPicPr>
            <a:picLocks noChangeAspect="1" noChangeArrowheads="1"/>
          </p:cNvPicPr>
          <p:nvPr/>
        </p:nvPicPr>
        <p:blipFill>
          <a:blip r:embed="rId5" r:link="rId6" cstate="print"/>
          <a:srcRect/>
          <a:stretch>
            <a:fillRect/>
          </a:stretch>
        </p:blipFill>
        <p:spPr bwMode="auto">
          <a:xfrm>
            <a:off x="1624012" y="5029200"/>
            <a:ext cx="357188" cy="360362"/>
          </a:xfrm>
          <a:prstGeom prst="rect">
            <a:avLst/>
          </a:prstGeom>
          <a:noFill/>
          <a:ln w="9525">
            <a:noFill/>
            <a:miter lim="800000"/>
            <a:headEnd/>
            <a:tailEnd/>
          </a:ln>
        </p:spPr>
      </p:pic>
      <p:sp>
        <p:nvSpPr>
          <p:cNvPr id="24"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5</a:t>
            </a:fld>
            <a:endParaRPr lang="en-US" altLang="zh-CN"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76200" y="927557"/>
            <a:ext cx="8382000" cy="1238251"/>
            <a:chOff x="240" y="648"/>
            <a:chExt cx="5280" cy="780"/>
          </a:xfrm>
        </p:grpSpPr>
        <p:pic>
          <p:nvPicPr>
            <p:cNvPr id="16400" name="Picture 20" descr="小于"/>
            <p:cNvPicPr>
              <a:picLocks noChangeAspect="1" noChangeArrowheads="1"/>
            </p:cNvPicPr>
            <p:nvPr/>
          </p:nvPicPr>
          <p:blipFill>
            <a:blip r:embed="rId3" cstate="print"/>
            <a:srcRect/>
            <a:stretch>
              <a:fillRect/>
            </a:stretch>
          </p:blipFill>
          <p:spPr bwMode="auto">
            <a:xfrm>
              <a:off x="3920" y="664"/>
              <a:ext cx="216" cy="240"/>
            </a:xfrm>
            <a:prstGeom prst="rect">
              <a:avLst/>
            </a:prstGeom>
            <a:noFill/>
            <a:ln w="9525">
              <a:noFill/>
              <a:miter lim="800000"/>
              <a:headEnd/>
              <a:tailEnd/>
            </a:ln>
          </p:spPr>
        </p:pic>
        <p:sp>
          <p:nvSpPr>
            <p:cNvPr id="16401" name="Text Box 19"/>
            <p:cNvSpPr txBox="1">
              <a:spLocks noChangeArrowheads="1"/>
            </p:cNvSpPr>
            <p:nvPr/>
          </p:nvSpPr>
          <p:spPr bwMode="auto">
            <a:xfrm>
              <a:off x="240" y="672"/>
              <a:ext cx="5280" cy="756"/>
            </a:xfrm>
            <a:prstGeom prst="rect">
              <a:avLst/>
            </a:prstGeom>
            <a:noFill/>
            <a:ln w="9525">
              <a:noFill/>
              <a:miter lim="800000"/>
              <a:headEnd/>
              <a:tailEnd/>
            </a:ln>
          </p:spPr>
          <p:txBody>
            <a:bodyPr>
              <a:spAutoFit/>
            </a:bodyPr>
            <a:lstStyle/>
            <a:p>
              <a:pPr indent="595313">
                <a:lnSpc>
                  <a:spcPct val="120000"/>
                </a:lnSpc>
                <a:spcBef>
                  <a:spcPct val="50000"/>
                </a:spcBef>
              </a:pPr>
              <a:r>
                <a:rPr lang="zh-CN" altLang="en-US" sz="2000" b="1" dirty="0">
                  <a:latin typeface="+mn-ea"/>
                  <a:ea typeface="+mn-ea"/>
                </a:rPr>
                <a:t>定义 </a:t>
              </a:r>
              <a:r>
                <a:rPr lang="en-US" altLang="zh-CN" sz="2000" b="1" dirty="0" smtClean="0">
                  <a:latin typeface="+mn-ea"/>
                  <a:ea typeface="+mn-ea"/>
                </a:rPr>
                <a:t>5.2  </a:t>
              </a:r>
              <a:r>
                <a:rPr lang="zh-CN" altLang="en-US" sz="2000" b="1" dirty="0">
                  <a:latin typeface="+mn-ea"/>
                  <a:ea typeface="+mn-ea"/>
                </a:rPr>
                <a:t>如果文法</a:t>
              </a:r>
              <a:r>
                <a:rPr lang="en-US" altLang="zh-CN" sz="2000" b="1" dirty="0">
                  <a:latin typeface="+mn-ea"/>
                  <a:ea typeface="+mn-ea"/>
                </a:rPr>
                <a:t>G</a:t>
              </a:r>
              <a:r>
                <a:rPr lang="zh-CN" altLang="en-US" sz="2000" b="1" dirty="0">
                  <a:latin typeface="+mn-ea"/>
                  <a:ea typeface="+mn-ea"/>
                </a:rPr>
                <a:t>两个符号之间至多存在      、  和  　三种简单优先关系之一，且没有相同右部的规则，则文法</a:t>
              </a:r>
              <a:r>
                <a:rPr lang="en-US" altLang="zh-CN" sz="2000" b="1" dirty="0">
                  <a:latin typeface="+mn-ea"/>
                  <a:ea typeface="+mn-ea"/>
                </a:rPr>
                <a:t>G</a:t>
              </a:r>
              <a:r>
                <a:rPr lang="zh-CN" altLang="en-US" sz="2000" b="1" dirty="0">
                  <a:latin typeface="+mn-ea"/>
                  <a:ea typeface="+mn-ea"/>
                </a:rPr>
                <a:t>称为</a:t>
              </a:r>
              <a:r>
                <a:rPr lang="zh-CN" altLang="en-US" sz="2000" b="1" dirty="0">
                  <a:solidFill>
                    <a:srgbClr val="CC6600"/>
                  </a:solidFill>
                  <a:latin typeface="+mn-ea"/>
                  <a:ea typeface="+mn-ea"/>
                </a:rPr>
                <a:t>简单优先文法</a:t>
              </a:r>
              <a:r>
                <a:rPr lang="zh-CN" altLang="en-US" sz="2000" b="1" dirty="0">
                  <a:latin typeface="+mn-ea"/>
                  <a:ea typeface="+mn-ea"/>
                </a:rPr>
                <a:t>。 </a:t>
              </a:r>
            </a:p>
          </p:txBody>
        </p:sp>
        <p:pic>
          <p:nvPicPr>
            <p:cNvPr id="16402" name="Picture 21" descr="大于"/>
            <p:cNvPicPr>
              <a:picLocks noChangeAspect="1" noChangeArrowheads="1"/>
            </p:cNvPicPr>
            <p:nvPr/>
          </p:nvPicPr>
          <p:blipFill>
            <a:blip r:embed="rId4" cstate="print"/>
            <a:srcRect/>
            <a:stretch>
              <a:fillRect/>
            </a:stretch>
          </p:blipFill>
          <p:spPr bwMode="auto">
            <a:xfrm>
              <a:off x="4328" y="648"/>
              <a:ext cx="192" cy="260"/>
            </a:xfrm>
            <a:prstGeom prst="rect">
              <a:avLst/>
            </a:prstGeom>
            <a:noFill/>
            <a:ln w="9525">
              <a:noFill/>
              <a:miter lim="800000"/>
              <a:headEnd/>
              <a:tailEnd/>
            </a:ln>
          </p:spPr>
        </p:pic>
      </p:grpSp>
      <p:sp>
        <p:nvSpPr>
          <p:cNvPr id="16388" name="Text Box 25"/>
          <p:cNvSpPr txBox="1">
            <a:spLocks noChangeArrowheads="1"/>
          </p:cNvSpPr>
          <p:nvPr/>
        </p:nvSpPr>
        <p:spPr bwMode="auto">
          <a:xfrm>
            <a:off x="762000" y="5638800"/>
            <a:ext cx="7140575" cy="707886"/>
          </a:xfrm>
          <a:prstGeom prst="rect">
            <a:avLst/>
          </a:prstGeom>
          <a:noFill/>
          <a:ln w="9525">
            <a:noFill/>
            <a:miter lim="800000"/>
            <a:headEnd/>
            <a:tailEnd/>
          </a:ln>
        </p:spPr>
        <p:txBody>
          <a:bodyPr>
            <a:spAutoFit/>
          </a:bodyPr>
          <a:lstStyle/>
          <a:p>
            <a:pPr indent="584200">
              <a:spcBef>
                <a:spcPct val="50000"/>
              </a:spcBef>
            </a:pPr>
            <a:r>
              <a:rPr lang="zh-CN" altLang="en-US" sz="2000" b="1">
                <a:solidFill>
                  <a:schemeClr val="hlink"/>
                </a:solidFill>
                <a:latin typeface="+mn-ea"/>
                <a:ea typeface="+mn-ea"/>
              </a:rPr>
              <a:t>结论⑴和⑵是确保简单优先分析方法正确性的理论基础。 </a:t>
            </a:r>
          </a:p>
        </p:txBody>
      </p:sp>
      <p:grpSp>
        <p:nvGrpSpPr>
          <p:cNvPr id="3" name="Group 37"/>
          <p:cNvGrpSpPr>
            <a:grpSpLocks/>
          </p:cNvGrpSpPr>
          <p:nvPr/>
        </p:nvGrpSpPr>
        <p:grpSpPr bwMode="auto">
          <a:xfrm>
            <a:off x="304800" y="1809750"/>
            <a:ext cx="8389938" cy="3882487"/>
            <a:chOff x="261" y="1296"/>
            <a:chExt cx="5285" cy="2252"/>
          </a:xfrm>
        </p:grpSpPr>
        <p:sp>
          <p:nvSpPr>
            <p:cNvPr id="16396" name="Rectangle 24"/>
            <p:cNvSpPr>
              <a:spLocks noChangeArrowheads="1"/>
            </p:cNvSpPr>
            <p:nvPr/>
          </p:nvSpPr>
          <p:spPr bwMode="auto">
            <a:xfrm>
              <a:off x="270" y="1296"/>
              <a:ext cx="5220" cy="2208"/>
            </a:xfrm>
            <a:prstGeom prst="rect">
              <a:avLst/>
            </a:prstGeom>
            <a:solidFill>
              <a:srgbClr val="C0C0C0">
                <a:alpha val="50195"/>
              </a:srgbClr>
            </a:solidFill>
            <a:ln w="9525">
              <a:noFill/>
              <a:miter lim="800000"/>
              <a:headEnd/>
              <a:tailEnd/>
            </a:ln>
          </p:spPr>
          <p:txBody>
            <a:bodyPr wrap="none" anchor="ctr"/>
            <a:lstStyle/>
            <a:p>
              <a:endParaRPr lang="zh-CN" altLang="en-US" sz="2000" b="1">
                <a:latin typeface="+mn-ea"/>
                <a:ea typeface="+mn-ea"/>
              </a:endParaRPr>
            </a:p>
          </p:txBody>
        </p:sp>
        <p:sp>
          <p:nvSpPr>
            <p:cNvPr id="16397" name="Text Box 22"/>
            <p:cNvSpPr txBox="1">
              <a:spLocks noChangeArrowheads="1"/>
            </p:cNvSpPr>
            <p:nvPr/>
          </p:nvSpPr>
          <p:spPr bwMode="auto">
            <a:xfrm>
              <a:off x="261" y="1334"/>
              <a:ext cx="5285" cy="2214"/>
            </a:xfrm>
            <a:prstGeom prst="rect">
              <a:avLst/>
            </a:prstGeom>
            <a:noFill/>
            <a:ln w="9525">
              <a:noFill/>
              <a:miter lim="800000"/>
              <a:headEnd/>
              <a:tailEnd/>
            </a:ln>
          </p:spPr>
          <p:txBody>
            <a:bodyPr>
              <a:spAutoFit/>
            </a:bodyPr>
            <a:lstStyle/>
            <a:p>
              <a:pPr indent="476250" algn="l">
                <a:spcBef>
                  <a:spcPct val="50000"/>
                </a:spcBef>
              </a:pPr>
              <a:r>
                <a:rPr lang="zh-CN" altLang="en-US" sz="2000" b="1" dirty="0">
                  <a:latin typeface="+mn-ea"/>
                  <a:ea typeface="+mn-ea"/>
                </a:rPr>
                <a:t>关于简单优先文法，可以证明下列几个结论。</a:t>
              </a:r>
            </a:p>
            <a:p>
              <a:pPr indent="476250" algn="l">
                <a:lnSpc>
                  <a:spcPct val="120000"/>
                </a:lnSpc>
                <a:spcBef>
                  <a:spcPct val="50000"/>
                </a:spcBef>
              </a:pPr>
              <a:r>
                <a:rPr lang="zh-CN" altLang="en-US" sz="2000" b="1" dirty="0">
                  <a:latin typeface="+mn-ea"/>
                  <a:ea typeface="+mn-ea"/>
                </a:rPr>
                <a:t>⑴ 设文法</a:t>
              </a:r>
              <a:r>
                <a:rPr lang="en-US" altLang="zh-CN" sz="2000" b="1" dirty="0">
                  <a:latin typeface="+mn-ea"/>
                  <a:ea typeface="+mn-ea"/>
                </a:rPr>
                <a:t>G</a:t>
              </a:r>
              <a:r>
                <a:rPr lang="zh-CN" altLang="en-US" sz="2000" b="1" dirty="0">
                  <a:latin typeface="+mn-ea"/>
                  <a:ea typeface="+mn-ea"/>
                </a:rPr>
                <a:t>为简单优先文法，句型</a:t>
              </a:r>
              <a:r>
                <a:rPr lang="en-US" altLang="zh-CN" sz="2000" b="1" dirty="0">
                  <a:solidFill>
                    <a:srgbClr val="FF0000"/>
                  </a:solidFill>
                  <a:latin typeface="+mn-ea"/>
                  <a:ea typeface="+mn-ea"/>
                </a:rPr>
                <a:t>#</a:t>
              </a:r>
              <a:r>
                <a:rPr lang="en-US" altLang="zh-CN" sz="2000" b="1" dirty="0">
                  <a:latin typeface="+mn-ea"/>
                  <a:ea typeface="+mn-ea"/>
                </a:rPr>
                <a:t>a</a:t>
              </a:r>
              <a:r>
                <a:rPr lang="en-US" altLang="zh-CN" sz="2000" b="1" baseline="-30000" dirty="0">
                  <a:latin typeface="+mn-ea"/>
                  <a:ea typeface="+mn-ea"/>
                </a:rPr>
                <a:t>1</a:t>
              </a:r>
              <a:r>
                <a:rPr lang="en-US" altLang="zh-CN" sz="2000" b="1" dirty="0">
                  <a:latin typeface="+mn-ea"/>
                  <a:ea typeface="+mn-ea"/>
                </a:rPr>
                <a:t> a</a:t>
              </a:r>
              <a:r>
                <a:rPr lang="en-US" altLang="zh-CN" sz="2000" b="1" baseline="-30000" dirty="0">
                  <a:latin typeface="+mn-ea"/>
                  <a:ea typeface="+mn-ea"/>
                </a:rPr>
                <a:t>2</a:t>
              </a:r>
              <a:r>
                <a:rPr lang="en-US" altLang="zh-CN" sz="2000" b="1" dirty="0">
                  <a:latin typeface="+mn-ea"/>
                  <a:ea typeface="+mn-ea"/>
                </a:rPr>
                <a:t>···a</a:t>
              </a:r>
              <a:r>
                <a:rPr lang="en-US" altLang="zh-CN" sz="2000" b="1" baseline="-30000" dirty="0">
                  <a:latin typeface="+mn-ea"/>
                  <a:ea typeface="+mn-ea"/>
                </a:rPr>
                <a:t>i-1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dirty="0">
                  <a:latin typeface="+mn-ea"/>
                  <a:ea typeface="+mn-ea"/>
                </a:rPr>
                <a:t> a</a:t>
              </a:r>
              <a:r>
                <a:rPr lang="en-US" altLang="zh-CN" sz="2000" b="1" baseline="-30000" dirty="0">
                  <a:latin typeface="+mn-ea"/>
                  <a:ea typeface="+mn-ea"/>
                </a:rPr>
                <a:t>j+1</a:t>
              </a:r>
              <a:r>
                <a:rPr lang="en-US" altLang="zh-CN" sz="2000" b="1" dirty="0">
                  <a:latin typeface="+mn-ea"/>
                  <a:ea typeface="+mn-ea"/>
                </a:rPr>
                <a:t>···a</a:t>
              </a:r>
              <a:r>
                <a:rPr lang="en-US" altLang="zh-CN" sz="2000" b="1" baseline="-30000" dirty="0">
                  <a:latin typeface="+mn-ea"/>
                  <a:ea typeface="+mn-ea"/>
                </a:rPr>
                <a:t>n </a:t>
              </a:r>
              <a:r>
                <a:rPr lang="en-US" altLang="zh-CN" sz="2000" b="1" dirty="0">
                  <a:solidFill>
                    <a:srgbClr val="FF0000"/>
                  </a:solidFill>
                  <a:latin typeface="+mn-ea"/>
                  <a:ea typeface="+mn-ea"/>
                </a:rPr>
                <a:t>#</a:t>
              </a:r>
              <a:r>
                <a:rPr lang="zh-CN" altLang="en-US" sz="2000" b="1" dirty="0">
                  <a:latin typeface="+mn-ea"/>
                  <a:ea typeface="+mn-ea"/>
                </a:rPr>
                <a:t>，且存在下列</a:t>
              </a:r>
              <a:r>
                <a:rPr lang="zh-CN" altLang="en-US" sz="2000" b="1" dirty="0" smtClean="0">
                  <a:latin typeface="+mn-ea"/>
                  <a:ea typeface="+mn-ea"/>
                </a:rPr>
                <a:t>关系</a:t>
              </a:r>
              <a:r>
                <a:rPr lang="en-US" altLang="zh-CN" sz="2000" b="1" dirty="0" smtClean="0">
                  <a:latin typeface="+mn-ea"/>
                  <a:ea typeface="+mn-ea"/>
                </a:rPr>
                <a:t>:</a:t>
              </a:r>
            </a:p>
            <a:p>
              <a:pPr indent="476250" algn="l">
                <a:lnSpc>
                  <a:spcPct val="120000"/>
                </a:lnSpc>
                <a:spcBef>
                  <a:spcPts val="0"/>
                </a:spcBef>
              </a:pPr>
              <a:r>
                <a:rPr lang="en-US" altLang="zh-CN" sz="2000" b="1" dirty="0" smtClean="0">
                  <a:latin typeface="+mn-ea"/>
                  <a:ea typeface="+mn-ea"/>
                </a:rPr>
                <a:t>a</a:t>
              </a:r>
              <a:r>
                <a:rPr lang="en-US" altLang="zh-CN" sz="2000" b="1" baseline="-30000" dirty="0" smtClean="0">
                  <a:latin typeface="+mn-ea"/>
                  <a:ea typeface="+mn-ea"/>
                </a:rPr>
                <a:t>i-1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 </a:t>
              </a:r>
              <a:r>
                <a:rPr lang="en-US" altLang="zh-CN" sz="2000" b="1" baseline="-30000" dirty="0" smtClean="0">
                  <a:latin typeface="+mn-ea"/>
                  <a:ea typeface="+mn-ea"/>
                </a:rPr>
                <a:t>    </a:t>
              </a:r>
              <a:r>
                <a:rPr lang="en-US" altLang="zh-CN" sz="2000" b="1" dirty="0" smtClean="0">
                  <a:latin typeface="+mn-ea"/>
                  <a:ea typeface="+mn-ea"/>
                </a:rPr>
                <a:t>···   a</a:t>
              </a:r>
              <a:r>
                <a:rPr lang="en-US" altLang="zh-CN" sz="2000" b="1" baseline="-30000" dirty="0" smtClean="0">
                  <a:latin typeface="+mn-ea"/>
                  <a:ea typeface="+mn-ea"/>
                </a:rPr>
                <a:t>j-1     </a:t>
              </a:r>
              <a:r>
                <a:rPr lang="en-US" altLang="zh-CN" sz="2000" b="1" dirty="0" err="1" smtClean="0">
                  <a:latin typeface="+mn-ea"/>
                  <a:ea typeface="+mn-ea"/>
                </a:rPr>
                <a:t>a</a:t>
              </a:r>
              <a:r>
                <a:rPr lang="en-US" altLang="zh-CN" sz="2000" b="1" baseline="-30000" dirty="0" err="1" smtClean="0">
                  <a:latin typeface="+mn-ea"/>
                  <a:ea typeface="+mn-ea"/>
                </a:rPr>
                <a:t>j</a:t>
              </a:r>
              <a:r>
                <a:rPr lang="en-US" altLang="zh-CN" sz="2000" b="1" baseline="-30000" dirty="0" smtClean="0">
                  <a:latin typeface="+mn-ea"/>
                  <a:ea typeface="+mn-ea"/>
                </a:rPr>
                <a:t>     </a:t>
              </a:r>
              <a:r>
                <a:rPr lang="en-US" altLang="zh-CN" sz="2000" b="1" dirty="0">
                  <a:latin typeface="+mn-ea"/>
                  <a:ea typeface="+mn-ea"/>
                </a:rPr>
                <a:t>a</a:t>
              </a:r>
              <a:r>
                <a:rPr lang="en-US" altLang="zh-CN" sz="2000" b="1" baseline="-30000" dirty="0">
                  <a:latin typeface="+mn-ea"/>
                  <a:ea typeface="+mn-ea"/>
                </a:rPr>
                <a:t>j+1 </a:t>
              </a:r>
              <a:r>
                <a:rPr lang="zh-CN" altLang="en-US" sz="2000" b="1" dirty="0">
                  <a:latin typeface="+mn-ea"/>
                  <a:ea typeface="+mn-ea"/>
                </a:rPr>
                <a:t>，则子串</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baseline="-30000" dirty="0">
                  <a:latin typeface="+mn-ea"/>
                  <a:ea typeface="+mn-ea"/>
                </a:rPr>
                <a:t> </a:t>
              </a:r>
              <a:r>
                <a:rPr lang="zh-CN" altLang="en-US" sz="2000" b="1" dirty="0">
                  <a:latin typeface="+mn-ea"/>
                  <a:ea typeface="+mn-ea"/>
                </a:rPr>
                <a:t>是句型的直接短语。特别地，如果这个子串是句型最左子串，则该子串就是句型的句柄。</a:t>
              </a:r>
            </a:p>
            <a:p>
              <a:pPr indent="476250" algn="l">
                <a:lnSpc>
                  <a:spcPct val="120000"/>
                </a:lnSpc>
                <a:spcBef>
                  <a:spcPct val="50000"/>
                </a:spcBef>
              </a:pPr>
              <a:r>
                <a:rPr lang="zh-CN" altLang="en-US" sz="2000" b="1" dirty="0">
                  <a:latin typeface="+mn-ea"/>
                  <a:ea typeface="+mn-ea"/>
                </a:rPr>
                <a:t>⑵ 设文法</a:t>
              </a:r>
              <a:r>
                <a:rPr lang="en-US" altLang="zh-CN" sz="2000" b="1" dirty="0">
                  <a:latin typeface="+mn-ea"/>
                  <a:ea typeface="+mn-ea"/>
                </a:rPr>
                <a:t>G</a:t>
              </a:r>
              <a:r>
                <a:rPr lang="zh-CN" altLang="en-US" sz="2000" b="1" dirty="0">
                  <a:latin typeface="+mn-ea"/>
                  <a:ea typeface="+mn-ea"/>
                </a:rPr>
                <a:t>为简单优先文法，如果输入串或归约后的符号串中相邻的两个符号之间不存在任何一种简单优先关系，则输入串不是文法的句子。</a:t>
              </a:r>
            </a:p>
            <a:p>
              <a:pPr indent="476250" algn="l">
                <a:lnSpc>
                  <a:spcPct val="120000"/>
                </a:lnSpc>
                <a:spcBef>
                  <a:spcPct val="50000"/>
                </a:spcBef>
              </a:pPr>
              <a:r>
                <a:rPr lang="zh-CN" altLang="en-US" sz="2000" b="1" dirty="0">
                  <a:latin typeface="+mn-ea"/>
                  <a:ea typeface="+mn-ea"/>
                </a:rPr>
                <a:t>⑶ 如果文法</a:t>
              </a:r>
              <a:r>
                <a:rPr lang="en-US" altLang="zh-CN" sz="2000" b="1" dirty="0">
                  <a:latin typeface="+mn-ea"/>
                  <a:ea typeface="+mn-ea"/>
                </a:rPr>
                <a:t>G</a:t>
              </a:r>
              <a:r>
                <a:rPr lang="zh-CN" altLang="en-US" sz="2000" b="1" dirty="0">
                  <a:latin typeface="+mn-ea"/>
                  <a:ea typeface="+mn-ea"/>
                </a:rPr>
                <a:t>是简单优先文法，则文法</a:t>
              </a:r>
              <a:r>
                <a:rPr lang="en-US" altLang="zh-CN" sz="2000" b="1" dirty="0">
                  <a:latin typeface="+mn-ea"/>
                  <a:ea typeface="+mn-ea"/>
                </a:rPr>
                <a:t>G</a:t>
              </a:r>
              <a:r>
                <a:rPr lang="zh-CN" altLang="en-US" sz="2000" b="1" dirty="0">
                  <a:latin typeface="+mn-ea"/>
                  <a:ea typeface="+mn-ea"/>
                </a:rPr>
                <a:t>是无二义性的文法</a:t>
              </a:r>
              <a:r>
                <a:rPr lang="zh-CN" altLang="en-US" sz="2000" b="1" dirty="0" smtClean="0">
                  <a:latin typeface="+mn-ea"/>
                  <a:ea typeface="+mn-ea"/>
                </a:rPr>
                <a:t>。 </a:t>
              </a:r>
              <a:endParaRPr lang="zh-CN" altLang="en-US" sz="2000" b="1" dirty="0">
                <a:latin typeface="+mn-ea"/>
                <a:ea typeface="+mn-ea"/>
              </a:endParaRPr>
            </a:p>
          </p:txBody>
        </p:sp>
        <p:pic>
          <p:nvPicPr>
            <p:cNvPr id="16398" name="Picture 27" descr="小于"/>
            <p:cNvPicPr>
              <a:picLocks noChangeAspect="1" noChangeArrowheads="1"/>
            </p:cNvPicPr>
            <p:nvPr/>
          </p:nvPicPr>
          <p:blipFill>
            <a:blip r:embed="rId3" cstate="print"/>
            <a:srcRect/>
            <a:stretch>
              <a:fillRect/>
            </a:stretch>
          </p:blipFill>
          <p:spPr bwMode="auto">
            <a:xfrm>
              <a:off x="970" y="2091"/>
              <a:ext cx="185" cy="124"/>
            </a:xfrm>
            <a:prstGeom prst="rect">
              <a:avLst/>
            </a:prstGeom>
            <a:noFill/>
            <a:ln w="9525">
              <a:noFill/>
              <a:miter lim="800000"/>
              <a:headEnd/>
              <a:tailEnd/>
            </a:ln>
          </p:spPr>
        </p:pic>
        <p:pic>
          <p:nvPicPr>
            <p:cNvPr id="16399" name="Picture 28" descr="大于"/>
            <p:cNvPicPr>
              <a:picLocks noChangeAspect="1" noChangeArrowheads="1"/>
            </p:cNvPicPr>
            <p:nvPr/>
          </p:nvPicPr>
          <p:blipFill>
            <a:blip r:embed="rId4" cstate="print"/>
            <a:srcRect/>
            <a:stretch>
              <a:fillRect/>
            </a:stretch>
          </p:blipFill>
          <p:spPr bwMode="auto">
            <a:xfrm>
              <a:off x="3755" y="2094"/>
              <a:ext cx="192" cy="144"/>
            </a:xfrm>
            <a:prstGeom prst="rect">
              <a:avLst/>
            </a:prstGeom>
            <a:noFill/>
            <a:ln w="9525">
              <a:noFill/>
              <a:miter lim="800000"/>
              <a:headEnd/>
              <a:tailEnd/>
            </a:ln>
          </p:spPr>
        </p:pic>
      </p:grpSp>
      <p:sp>
        <p:nvSpPr>
          <p:cNvPr id="16390" name="Rectangle 32"/>
          <p:cNvSpPr>
            <a:spLocks noGrp="1" noChangeArrowheads="1"/>
          </p:cNvSpPr>
          <p:nvPr>
            <p:ph type="title"/>
          </p:nvPr>
        </p:nvSpPr>
        <p:spPr>
          <a:xfrm>
            <a:off x="381000" y="288012"/>
            <a:ext cx="3886200" cy="609600"/>
          </a:xfrm>
        </p:spPr>
        <p:txBody>
          <a:bodyPr/>
          <a:lstStyle/>
          <a:p>
            <a:pPr eaLnBrk="1" hangingPunct="1">
              <a:spcBef>
                <a:spcPct val="50000"/>
              </a:spcBef>
            </a:pPr>
            <a:r>
              <a:rPr lang="en-US" altLang="zh-CN" sz="2800" b="1" dirty="0" smtClean="0">
                <a:solidFill>
                  <a:srgbClr val="CC0099"/>
                </a:solidFill>
                <a:latin typeface="黑体" pitchFamily="49" charset="-122"/>
                <a:ea typeface="黑体" pitchFamily="49" charset="-122"/>
              </a:rPr>
              <a:t>5.2.2</a:t>
            </a:r>
            <a:r>
              <a:rPr lang="zh-CN" altLang="en-US" sz="2800" b="1" dirty="0" smtClean="0">
                <a:solidFill>
                  <a:srgbClr val="CC0099"/>
                </a:solidFill>
                <a:latin typeface="黑体" pitchFamily="49" charset="-122"/>
                <a:ea typeface="黑体" pitchFamily="49" charset="-122"/>
              </a:rPr>
              <a:t>　简单优先文法</a:t>
            </a:r>
          </a:p>
        </p:txBody>
      </p:sp>
      <p:pic>
        <p:nvPicPr>
          <p:cNvPr id="16391" name="Picture 38" descr="http://www2.gdin.edu.cn/jkx/webstudy/bianyiyuanli/img/chap06/symbol03.gif"/>
          <p:cNvPicPr>
            <a:picLocks noChangeAspect="1" noChangeArrowheads="1"/>
          </p:cNvPicPr>
          <p:nvPr/>
        </p:nvPicPr>
        <p:blipFill>
          <a:blip r:embed="rId5" r:link="rId6" cstate="print"/>
          <a:srcRect/>
          <a:stretch>
            <a:fillRect/>
          </a:stretch>
        </p:blipFill>
        <p:spPr bwMode="auto">
          <a:xfrm>
            <a:off x="2209800" y="3171071"/>
            <a:ext cx="287337" cy="288925"/>
          </a:xfrm>
          <a:prstGeom prst="rect">
            <a:avLst/>
          </a:prstGeom>
          <a:noFill/>
          <a:ln w="9525">
            <a:noFill/>
            <a:miter lim="800000"/>
            <a:headEnd/>
            <a:tailEnd/>
          </a:ln>
        </p:spPr>
      </p:pic>
      <p:pic>
        <p:nvPicPr>
          <p:cNvPr id="16392" name="Picture 39" descr="http://www2.gdin.edu.cn/jkx/webstudy/bianyiyuanli/img/chap06/symbol03.gif"/>
          <p:cNvPicPr>
            <a:picLocks noChangeAspect="1" noChangeArrowheads="1"/>
          </p:cNvPicPr>
          <p:nvPr/>
        </p:nvPicPr>
        <p:blipFill>
          <a:blip r:embed="rId5" r:link="rId6" cstate="print"/>
          <a:srcRect/>
          <a:stretch>
            <a:fillRect/>
          </a:stretch>
        </p:blipFill>
        <p:spPr bwMode="auto">
          <a:xfrm>
            <a:off x="5166102" y="3154283"/>
            <a:ext cx="287337" cy="288925"/>
          </a:xfrm>
          <a:prstGeom prst="rect">
            <a:avLst/>
          </a:prstGeom>
          <a:noFill/>
          <a:ln w="9525">
            <a:noFill/>
            <a:miter lim="800000"/>
            <a:headEnd/>
            <a:tailEnd/>
          </a:ln>
        </p:spPr>
      </p:pic>
      <p:pic>
        <p:nvPicPr>
          <p:cNvPr id="16393" name="Picture 40" descr="http://www2.gdin.edu.cn/jkx/webstudy/bianyiyuanli/img/chap06/symbol03.gif"/>
          <p:cNvPicPr>
            <a:picLocks noChangeAspect="1" noChangeArrowheads="1"/>
          </p:cNvPicPr>
          <p:nvPr/>
        </p:nvPicPr>
        <p:blipFill>
          <a:blip r:embed="rId5" r:link="rId6" cstate="print"/>
          <a:srcRect/>
          <a:stretch>
            <a:fillRect/>
          </a:stretch>
        </p:blipFill>
        <p:spPr bwMode="auto">
          <a:xfrm>
            <a:off x="3219450" y="3171071"/>
            <a:ext cx="285750" cy="288925"/>
          </a:xfrm>
          <a:prstGeom prst="rect">
            <a:avLst/>
          </a:prstGeom>
          <a:noFill/>
          <a:ln w="9525">
            <a:noFill/>
            <a:miter lim="800000"/>
            <a:headEnd/>
            <a:tailEnd/>
          </a:ln>
        </p:spPr>
      </p:pic>
      <p:pic>
        <p:nvPicPr>
          <p:cNvPr id="16394" name="Picture 41" descr="http://www2.gdin.edu.cn/jkx/webstudy/bianyiyuanli/img/chap06/symbol03.gif"/>
          <p:cNvPicPr>
            <a:picLocks noChangeAspect="1" noChangeArrowheads="1"/>
          </p:cNvPicPr>
          <p:nvPr/>
        </p:nvPicPr>
        <p:blipFill>
          <a:blip r:embed="rId5" r:link="rId6" cstate="print"/>
          <a:srcRect/>
          <a:stretch>
            <a:fillRect/>
          </a:stretch>
        </p:blipFill>
        <p:spPr bwMode="auto">
          <a:xfrm>
            <a:off x="4314905" y="3155196"/>
            <a:ext cx="287337" cy="288925"/>
          </a:xfrm>
          <a:prstGeom prst="rect">
            <a:avLst/>
          </a:prstGeom>
          <a:noFill/>
          <a:ln w="9525">
            <a:noFill/>
            <a:miter lim="800000"/>
            <a:headEnd/>
            <a:tailEnd/>
          </a:ln>
        </p:spPr>
      </p:pic>
      <p:pic>
        <p:nvPicPr>
          <p:cNvPr id="16395" name="Picture 42" descr="http://www2.gdin.edu.cn/jkx/webstudy/bianyiyuanli/img/chap06/symbol03.gif"/>
          <p:cNvPicPr>
            <a:picLocks noChangeAspect="1" noChangeArrowheads="1"/>
          </p:cNvPicPr>
          <p:nvPr/>
        </p:nvPicPr>
        <p:blipFill>
          <a:blip r:embed="rId5" r:link="rId6" cstate="print"/>
          <a:srcRect/>
          <a:stretch>
            <a:fillRect/>
          </a:stretch>
        </p:blipFill>
        <p:spPr bwMode="auto">
          <a:xfrm>
            <a:off x="5548313" y="995819"/>
            <a:ext cx="357187" cy="360363"/>
          </a:xfrm>
          <a:prstGeom prst="rect">
            <a:avLst/>
          </a:prstGeom>
          <a:noFill/>
          <a:ln w="9525">
            <a:noFill/>
            <a:miter lim="800000"/>
            <a:headEnd/>
            <a:tailEnd/>
          </a:ln>
        </p:spPr>
      </p:pic>
      <p:sp>
        <p:nvSpPr>
          <p:cNvPr id="19"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6</a:t>
            </a:fld>
            <a:endParaRPr lang="en-US" altLang="zh-CN"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3"/>
          <p:cNvSpPr>
            <a:spLocks noChangeArrowheads="1"/>
          </p:cNvSpPr>
          <p:nvPr/>
        </p:nvSpPr>
        <p:spPr bwMode="auto">
          <a:xfrm>
            <a:off x="438150" y="5057775"/>
            <a:ext cx="1905000" cy="838200"/>
          </a:xfrm>
          <a:prstGeom prst="rect">
            <a:avLst/>
          </a:prstGeom>
          <a:solidFill>
            <a:srgbClr val="FFFFFF">
              <a:alpha val="50195"/>
            </a:srgbClr>
          </a:solidFill>
          <a:ln w="9525">
            <a:noFill/>
            <a:miter lim="800000"/>
            <a:headEnd/>
            <a:tailEnd/>
          </a:ln>
        </p:spPr>
        <p:txBody>
          <a:bodyPr wrap="none" anchor="ctr"/>
          <a:lstStyle/>
          <a:p>
            <a:endParaRPr lang="zh-CN" altLang="en-US" sz="2200">
              <a:latin typeface="+mn-ea"/>
              <a:ea typeface="+mn-ea"/>
            </a:endParaRPr>
          </a:p>
        </p:txBody>
      </p:sp>
      <p:grpSp>
        <p:nvGrpSpPr>
          <p:cNvPr id="2" name="Group 61"/>
          <p:cNvGrpSpPr>
            <a:grpSpLocks/>
          </p:cNvGrpSpPr>
          <p:nvPr/>
        </p:nvGrpSpPr>
        <p:grpSpPr bwMode="auto">
          <a:xfrm>
            <a:off x="457200" y="3778250"/>
            <a:ext cx="8294688" cy="2214563"/>
            <a:chOff x="288" y="2352"/>
            <a:chExt cx="5225" cy="1395"/>
          </a:xfrm>
        </p:grpSpPr>
        <p:sp>
          <p:nvSpPr>
            <p:cNvPr id="17424" name="Text Box 33"/>
            <p:cNvSpPr txBox="1">
              <a:spLocks noChangeArrowheads="1"/>
            </p:cNvSpPr>
            <p:nvPr/>
          </p:nvSpPr>
          <p:spPr bwMode="auto">
            <a:xfrm>
              <a:off x="288" y="2372"/>
              <a:ext cx="5225" cy="1375"/>
            </a:xfrm>
            <a:prstGeom prst="rect">
              <a:avLst/>
            </a:prstGeom>
            <a:noFill/>
            <a:ln w="9525">
              <a:noFill/>
              <a:miter lim="800000"/>
              <a:headEnd/>
              <a:tailEnd/>
            </a:ln>
          </p:spPr>
          <p:txBody>
            <a:bodyPr>
              <a:spAutoFit/>
            </a:bodyPr>
            <a:lstStyle/>
            <a:p>
              <a:pPr indent="573088" algn="l">
                <a:lnSpc>
                  <a:spcPct val="140000"/>
                </a:lnSpc>
                <a:spcBef>
                  <a:spcPct val="50000"/>
                </a:spcBef>
              </a:pPr>
              <a:r>
                <a:rPr lang="zh-CN" altLang="en-US" sz="2000" b="1" dirty="0">
                  <a:latin typeface="+mn-ea"/>
                  <a:ea typeface="+mn-ea"/>
                </a:rPr>
                <a:t>简单优先关系    、    和  　，显然可以用对应的关系矩阵</a:t>
              </a:r>
              <a:r>
                <a:rPr lang="en-US" altLang="zh-CN" sz="2000" b="1" dirty="0">
                  <a:latin typeface="+mn-ea"/>
                  <a:ea typeface="+mn-ea"/>
                </a:rPr>
                <a:t>M </a:t>
              </a:r>
              <a:r>
                <a:rPr lang="zh-CN" altLang="en-US" sz="2000" b="1" dirty="0">
                  <a:latin typeface="+mn-ea"/>
                  <a:ea typeface="+mn-ea"/>
                </a:rPr>
                <a:t>、</a:t>
              </a:r>
              <a:r>
                <a:rPr lang="en-US" altLang="zh-CN" sz="2000" b="1" dirty="0">
                  <a:latin typeface="+mn-ea"/>
                  <a:ea typeface="+mn-ea"/>
                </a:rPr>
                <a:t>M    </a:t>
              </a:r>
              <a:r>
                <a:rPr lang="zh-CN" altLang="en-US" sz="2000" b="1" dirty="0">
                  <a:latin typeface="+mn-ea"/>
                  <a:ea typeface="+mn-ea"/>
                </a:rPr>
                <a:t>和</a:t>
              </a:r>
              <a:r>
                <a:rPr lang="en-US" altLang="zh-CN" sz="2000" b="1" dirty="0">
                  <a:latin typeface="+mn-ea"/>
                  <a:ea typeface="+mn-ea"/>
                </a:rPr>
                <a:t>M    </a:t>
              </a:r>
              <a:r>
                <a:rPr lang="zh-CN" altLang="en-US" sz="2000" b="1" dirty="0">
                  <a:latin typeface="+mn-ea"/>
                  <a:ea typeface="+mn-ea"/>
                </a:rPr>
                <a:t>表示。因为简单优先文法中任何两个符号之间至多存在一种简单优先关系，所以对于简单优先文法而言，它的三种关系矩阵可以合并为一个关系矩阵</a:t>
              </a:r>
              <a:r>
                <a:rPr lang="en-US" altLang="zh-CN" sz="2000" b="1" dirty="0">
                  <a:latin typeface="+mn-ea"/>
                  <a:ea typeface="+mn-ea"/>
                </a:rPr>
                <a:t>M</a:t>
              </a:r>
              <a:r>
                <a:rPr lang="zh-CN" altLang="en-US" sz="2000" b="1" dirty="0">
                  <a:latin typeface="+mn-ea"/>
                  <a:ea typeface="+mn-ea"/>
                </a:rPr>
                <a:t>。只要</a:t>
              </a:r>
              <a:r>
                <a:rPr lang="en-US" altLang="zh-CN" sz="2000" b="1" dirty="0">
                  <a:latin typeface="+mn-ea"/>
                  <a:ea typeface="+mn-ea"/>
                </a:rPr>
                <a:t>M[X</a:t>
              </a:r>
              <a:r>
                <a:rPr lang="zh-CN" altLang="en-US" sz="2000" b="1" dirty="0">
                  <a:latin typeface="+mn-ea"/>
                  <a:ea typeface="+mn-ea"/>
                </a:rPr>
                <a:t>，</a:t>
              </a:r>
              <a:r>
                <a:rPr lang="en-US" altLang="zh-CN" sz="2000" b="1" dirty="0">
                  <a:latin typeface="+mn-ea"/>
                  <a:ea typeface="+mn-ea"/>
                </a:rPr>
                <a:t>Y]</a:t>
              </a:r>
              <a:r>
                <a:rPr lang="zh-CN" altLang="en-US" sz="2000" b="1" dirty="0">
                  <a:latin typeface="+mn-ea"/>
                  <a:ea typeface="+mn-ea"/>
                </a:rPr>
                <a:t>存放</a:t>
              </a:r>
              <a:r>
                <a:rPr lang="en-US" altLang="zh-CN" sz="2000" b="1" dirty="0">
                  <a:latin typeface="+mn-ea"/>
                  <a:ea typeface="+mn-ea"/>
                </a:rPr>
                <a:t>3</a:t>
              </a:r>
              <a:r>
                <a:rPr lang="zh-CN" altLang="en-US" sz="2000" b="1" dirty="0">
                  <a:latin typeface="+mn-ea"/>
                  <a:ea typeface="+mn-ea"/>
                </a:rPr>
                <a:t>个优先关系符号</a:t>
              </a:r>
              <a:r>
                <a:rPr lang="en-US" altLang="zh-CN" sz="2000" b="1" dirty="0">
                  <a:latin typeface="+mn-ea"/>
                  <a:ea typeface="+mn-ea"/>
                </a:rPr>
                <a:t>±</a:t>
              </a:r>
              <a:r>
                <a:rPr lang="zh-CN" altLang="en-US" sz="2000" b="1" dirty="0">
                  <a:latin typeface="+mn-ea"/>
                  <a:ea typeface="+mn-ea"/>
                </a:rPr>
                <a:t>、   、   和空白之一，以表示有无简单优先关系或哪一种简单优先关系即可。 </a:t>
              </a:r>
            </a:p>
          </p:txBody>
        </p:sp>
        <p:pic>
          <p:nvPicPr>
            <p:cNvPr id="17425" name="Picture 42" descr="大于"/>
            <p:cNvPicPr>
              <a:picLocks noChangeAspect="1" noChangeArrowheads="1"/>
            </p:cNvPicPr>
            <p:nvPr/>
          </p:nvPicPr>
          <p:blipFill>
            <a:blip r:embed="rId3" cstate="print"/>
            <a:srcRect/>
            <a:stretch>
              <a:fillRect/>
            </a:stretch>
          </p:blipFill>
          <p:spPr bwMode="auto">
            <a:xfrm>
              <a:off x="1008" y="2710"/>
              <a:ext cx="132" cy="142"/>
            </a:xfrm>
            <a:prstGeom prst="rect">
              <a:avLst/>
            </a:prstGeom>
            <a:noFill/>
            <a:ln w="9525">
              <a:noFill/>
              <a:miter lim="800000"/>
              <a:headEnd/>
              <a:tailEnd/>
            </a:ln>
          </p:spPr>
        </p:pic>
        <p:pic>
          <p:nvPicPr>
            <p:cNvPr id="17426" name="Picture 41" descr="小于"/>
            <p:cNvPicPr>
              <a:picLocks noChangeAspect="1" noChangeArrowheads="1"/>
            </p:cNvPicPr>
            <p:nvPr/>
          </p:nvPicPr>
          <p:blipFill>
            <a:blip r:embed="rId4" cstate="print"/>
            <a:srcRect/>
            <a:stretch>
              <a:fillRect/>
            </a:stretch>
          </p:blipFill>
          <p:spPr bwMode="auto">
            <a:xfrm>
              <a:off x="432" y="2708"/>
              <a:ext cx="134" cy="136"/>
            </a:xfrm>
            <a:prstGeom prst="rect">
              <a:avLst/>
            </a:prstGeom>
            <a:noFill/>
            <a:ln w="9525">
              <a:noFill/>
              <a:miter lim="800000"/>
              <a:headEnd/>
              <a:tailEnd/>
            </a:ln>
          </p:spPr>
        </p:pic>
        <p:pic>
          <p:nvPicPr>
            <p:cNvPr id="17427" name="Picture 35" descr="小于"/>
            <p:cNvPicPr>
              <a:picLocks noChangeAspect="1" noChangeArrowheads="1"/>
            </p:cNvPicPr>
            <p:nvPr/>
          </p:nvPicPr>
          <p:blipFill>
            <a:blip r:embed="rId4" cstate="print"/>
            <a:srcRect/>
            <a:stretch>
              <a:fillRect/>
            </a:stretch>
          </p:blipFill>
          <p:spPr bwMode="auto">
            <a:xfrm>
              <a:off x="5151" y="3197"/>
              <a:ext cx="225" cy="229"/>
            </a:xfrm>
            <a:prstGeom prst="rect">
              <a:avLst/>
            </a:prstGeom>
            <a:noFill/>
            <a:ln w="9525">
              <a:noFill/>
              <a:miter lim="800000"/>
              <a:headEnd/>
              <a:tailEnd/>
            </a:ln>
          </p:spPr>
        </p:pic>
        <p:pic>
          <p:nvPicPr>
            <p:cNvPr id="17428" name="Picture 36" descr="大于"/>
            <p:cNvPicPr>
              <a:picLocks noChangeAspect="1" noChangeArrowheads="1"/>
            </p:cNvPicPr>
            <p:nvPr/>
          </p:nvPicPr>
          <p:blipFill>
            <a:blip r:embed="rId3" cstate="print"/>
            <a:srcRect/>
            <a:stretch>
              <a:fillRect/>
            </a:stretch>
          </p:blipFill>
          <p:spPr bwMode="auto">
            <a:xfrm>
              <a:off x="4752" y="3188"/>
              <a:ext cx="209" cy="217"/>
            </a:xfrm>
            <a:prstGeom prst="rect">
              <a:avLst/>
            </a:prstGeom>
            <a:noFill/>
            <a:ln w="9525">
              <a:noFill/>
              <a:miter lim="800000"/>
              <a:headEnd/>
              <a:tailEnd/>
            </a:ln>
          </p:spPr>
        </p:pic>
        <p:pic>
          <p:nvPicPr>
            <p:cNvPr id="17429" name="Picture 37" descr="小于"/>
            <p:cNvPicPr>
              <a:picLocks noChangeAspect="1" noChangeArrowheads="1"/>
            </p:cNvPicPr>
            <p:nvPr/>
          </p:nvPicPr>
          <p:blipFill>
            <a:blip r:embed="rId4" cstate="print"/>
            <a:srcRect/>
            <a:stretch>
              <a:fillRect/>
            </a:stretch>
          </p:blipFill>
          <p:spPr bwMode="auto">
            <a:xfrm>
              <a:off x="2112" y="2372"/>
              <a:ext cx="235" cy="240"/>
            </a:xfrm>
            <a:prstGeom prst="rect">
              <a:avLst/>
            </a:prstGeom>
            <a:noFill/>
            <a:ln w="9525">
              <a:noFill/>
              <a:miter lim="800000"/>
              <a:headEnd/>
              <a:tailEnd/>
            </a:ln>
          </p:spPr>
        </p:pic>
        <p:pic>
          <p:nvPicPr>
            <p:cNvPr id="17430" name="Picture 38" descr="大于"/>
            <p:cNvPicPr>
              <a:picLocks noChangeAspect="1" noChangeArrowheads="1"/>
            </p:cNvPicPr>
            <p:nvPr/>
          </p:nvPicPr>
          <p:blipFill>
            <a:blip r:embed="rId3" cstate="print"/>
            <a:srcRect/>
            <a:stretch>
              <a:fillRect/>
            </a:stretch>
          </p:blipFill>
          <p:spPr bwMode="auto">
            <a:xfrm>
              <a:off x="2736" y="2352"/>
              <a:ext cx="209" cy="260"/>
            </a:xfrm>
            <a:prstGeom prst="rect">
              <a:avLst/>
            </a:prstGeom>
            <a:noFill/>
            <a:ln w="9525">
              <a:noFill/>
              <a:miter lim="800000"/>
              <a:headEnd/>
              <a:tailEnd/>
            </a:ln>
          </p:spPr>
        </p:pic>
      </p:grpSp>
      <p:sp>
        <p:nvSpPr>
          <p:cNvPr id="17414" name="Rectangle 46"/>
          <p:cNvSpPr>
            <a:spLocks noGrp="1" noChangeArrowheads="1"/>
          </p:cNvSpPr>
          <p:nvPr>
            <p:ph type="title"/>
          </p:nvPr>
        </p:nvSpPr>
        <p:spPr>
          <a:xfrm>
            <a:off x="457200" y="304800"/>
            <a:ext cx="4762500" cy="533400"/>
          </a:xfrm>
        </p:spPr>
        <p:txBody>
          <a:bodyPr/>
          <a:lstStyle/>
          <a:p>
            <a:pPr eaLnBrk="1" hangingPunct="1"/>
            <a:r>
              <a:rPr lang="en-US" altLang="zh-CN" sz="2800" b="1" dirty="0" smtClean="0">
                <a:solidFill>
                  <a:srgbClr val="CC0099"/>
                </a:solidFill>
                <a:latin typeface="黑体" pitchFamily="49" charset="-122"/>
                <a:ea typeface="黑体" pitchFamily="49" charset="-122"/>
              </a:rPr>
              <a:t>5.2.3</a:t>
            </a:r>
            <a:r>
              <a:rPr lang="zh-CN" altLang="en-US" sz="2800" b="1" dirty="0" smtClean="0">
                <a:solidFill>
                  <a:srgbClr val="CC0099"/>
                </a:solidFill>
                <a:latin typeface="黑体" pitchFamily="49" charset="-122"/>
                <a:ea typeface="黑体" pitchFamily="49" charset="-122"/>
              </a:rPr>
              <a:t>　简单优先分析法</a:t>
            </a:r>
            <a:r>
              <a:rPr lang="zh-CN" altLang="en-US" sz="2800" dirty="0" smtClean="0">
                <a:solidFill>
                  <a:schemeClr val="tx1"/>
                </a:solidFill>
                <a:latin typeface="黑体" pitchFamily="49" charset="-122"/>
                <a:ea typeface="黑体" pitchFamily="49" charset="-122"/>
              </a:rPr>
              <a:t> </a:t>
            </a:r>
          </a:p>
        </p:txBody>
      </p:sp>
      <p:grpSp>
        <p:nvGrpSpPr>
          <p:cNvPr id="3" name="Group 60"/>
          <p:cNvGrpSpPr>
            <a:grpSpLocks/>
          </p:cNvGrpSpPr>
          <p:nvPr/>
        </p:nvGrpSpPr>
        <p:grpSpPr bwMode="auto">
          <a:xfrm>
            <a:off x="381000" y="871538"/>
            <a:ext cx="8153400" cy="2862263"/>
            <a:chOff x="-30" y="484"/>
            <a:chExt cx="5136" cy="1803"/>
          </a:xfrm>
        </p:grpSpPr>
        <p:pic>
          <p:nvPicPr>
            <p:cNvPr id="17421" name="Picture 57" descr="小于"/>
            <p:cNvPicPr>
              <a:picLocks noChangeAspect="1" noChangeArrowheads="1"/>
            </p:cNvPicPr>
            <p:nvPr/>
          </p:nvPicPr>
          <p:blipFill>
            <a:blip r:embed="rId4" cstate="print"/>
            <a:srcRect/>
            <a:stretch>
              <a:fillRect/>
            </a:stretch>
          </p:blipFill>
          <p:spPr bwMode="auto">
            <a:xfrm>
              <a:off x="2994" y="1183"/>
              <a:ext cx="144" cy="160"/>
            </a:xfrm>
            <a:prstGeom prst="rect">
              <a:avLst/>
            </a:prstGeom>
            <a:noFill/>
            <a:ln w="9525">
              <a:noFill/>
              <a:miter lim="800000"/>
              <a:headEnd/>
              <a:tailEnd/>
            </a:ln>
          </p:spPr>
        </p:pic>
        <p:sp>
          <p:nvSpPr>
            <p:cNvPr id="17422" name="Text Box 58"/>
            <p:cNvSpPr txBox="1">
              <a:spLocks noChangeArrowheads="1"/>
            </p:cNvSpPr>
            <p:nvPr/>
          </p:nvSpPr>
          <p:spPr bwMode="auto">
            <a:xfrm>
              <a:off x="-30" y="484"/>
              <a:ext cx="5136" cy="1803"/>
            </a:xfrm>
            <a:prstGeom prst="rect">
              <a:avLst/>
            </a:prstGeom>
            <a:noFill/>
            <a:ln w="9525">
              <a:noFill/>
              <a:miter lim="800000"/>
              <a:headEnd/>
              <a:tailEnd/>
            </a:ln>
          </p:spPr>
          <p:txBody>
            <a:bodyPr>
              <a:spAutoFit/>
            </a:bodyPr>
            <a:lstStyle/>
            <a:p>
              <a:pPr indent="498475" algn="l">
                <a:lnSpc>
                  <a:spcPct val="150000"/>
                </a:lnSpc>
              </a:pPr>
              <a:r>
                <a:rPr lang="zh-CN" altLang="en-US" sz="2000" b="1" dirty="0">
                  <a:latin typeface="+mn-ea"/>
                  <a:ea typeface="+mn-ea"/>
                </a:rPr>
                <a:t>简单优先分析法基本思想</a:t>
              </a:r>
            </a:p>
            <a:p>
              <a:pPr indent="498475" algn="l">
                <a:lnSpc>
                  <a:spcPct val="150000"/>
                </a:lnSpc>
              </a:pPr>
              <a:r>
                <a:rPr lang="zh-CN" altLang="en-US" sz="2000" b="1" dirty="0">
                  <a:latin typeface="+mn-ea"/>
                  <a:ea typeface="+mn-ea"/>
                </a:rPr>
                <a:t>在句型 </a:t>
              </a:r>
              <a:r>
                <a:rPr lang="en-US" altLang="zh-CN" sz="2000" b="1" dirty="0">
                  <a:latin typeface="+mn-ea"/>
                  <a:ea typeface="+mn-ea"/>
                </a:rPr>
                <a:t>#a</a:t>
              </a:r>
              <a:r>
                <a:rPr lang="en-US" altLang="zh-CN" sz="2000" b="1" baseline="-30000" dirty="0">
                  <a:latin typeface="+mn-ea"/>
                  <a:ea typeface="+mn-ea"/>
                </a:rPr>
                <a:t>1</a:t>
              </a:r>
              <a:r>
                <a:rPr lang="en-US" altLang="zh-CN" sz="2000" b="1" dirty="0">
                  <a:latin typeface="+mn-ea"/>
                  <a:ea typeface="+mn-ea"/>
                </a:rPr>
                <a:t> a</a:t>
              </a:r>
              <a:r>
                <a:rPr lang="en-US" altLang="zh-CN" sz="2000" b="1" baseline="-30000" dirty="0">
                  <a:latin typeface="+mn-ea"/>
                  <a:ea typeface="+mn-ea"/>
                </a:rPr>
                <a:t>2</a:t>
              </a:r>
              <a:r>
                <a:rPr lang="en-US" altLang="zh-CN" sz="2000" b="1" dirty="0">
                  <a:latin typeface="+mn-ea"/>
                  <a:ea typeface="+mn-ea"/>
                </a:rPr>
                <a:t>···a</a:t>
              </a:r>
              <a:r>
                <a:rPr lang="en-US" altLang="zh-CN" sz="2000" b="1" baseline="-30000" dirty="0">
                  <a:latin typeface="+mn-ea"/>
                  <a:ea typeface="+mn-ea"/>
                </a:rPr>
                <a:t>i-1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dirty="0">
                  <a:latin typeface="+mn-ea"/>
                  <a:ea typeface="+mn-ea"/>
                </a:rPr>
                <a:t> a</a:t>
              </a:r>
              <a:r>
                <a:rPr lang="en-US" altLang="zh-CN" sz="2000" b="1" baseline="-30000" dirty="0">
                  <a:latin typeface="+mn-ea"/>
                  <a:ea typeface="+mn-ea"/>
                </a:rPr>
                <a:t>j+1</a:t>
              </a:r>
              <a:r>
                <a:rPr lang="en-US" altLang="zh-CN" sz="2000" b="1" dirty="0">
                  <a:latin typeface="+mn-ea"/>
                  <a:ea typeface="+mn-ea"/>
                </a:rPr>
                <a:t>···a</a:t>
              </a:r>
              <a:r>
                <a:rPr lang="en-US" altLang="zh-CN" sz="2000" b="1" baseline="-30000" dirty="0">
                  <a:latin typeface="+mn-ea"/>
                  <a:ea typeface="+mn-ea"/>
                </a:rPr>
                <a:t>n </a:t>
              </a:r>
              <a:r>
                <a:rPr lang="en-US" altLang="zh-CN" sz="2000" b="1" dirty="0">
                  <a:latin typeface="+mn-ea"/>
                  <a:ea typeface="+mn-ea"/>
                </a:rPr>
                <a:t>#</a:t>
              </a:r>
              <a:r>
                <a:rPr lang="zh-CN" altLang="en-US" sz="2000" b="1" dirty="0">
                  <a:latin typeface="+mn-ea"/>
                  <a:ea typeface="+mn-ea"/>
                </a:rPr>
                <a:t>中，先确定它的最左边出现下列关系序列 </a:t>
              </a:r>
              <a:r>
                <a:rPr lang="en-US" altLang="zh-CN" sz="2000" b="1" dirty="0" smtClean="0">
                  <a:latin typeface="+mn-ea"/>
                  <a:ea typeface="+mn-ea"/>
                </a:rPr>
                <a:t>a</a:t>
              </a:r>
              <a:r>
                <a:rPr lang="en-US" altLang="zh-CN" sz="2000" b="1" baseline="-30000" dirty="0" smtClean="0">
                  <a:latin typeface="+mn-ea"/>
                  <a:ea typeface="+mn-ea"/>
                </a:rPr>
                <a:t>i-1      </a:t>
              </a:r>
              <a:r>
                <a:rPr lang="en-US" altLang="zh-CN" sz="2000" b="1" dirty="0" err="1">
                  <a:latin typeface="+mn-ea"/>
                  <a:ea typeface="+mn-ea"/>
                </a:rPr>
                <a:t>a</a:t>
              </a:r>
              <a:r>
                <a:rPr lang="en-US" altLang="zh-CN" sz="2000" b="1" baseline="-30000" dirty="0" err="1">
                  <a:latin typeface="+mn-ea"/>
                  <a:ea typeface="+mn-ea"/>
                </a:rPr>
                <a:t>i</a:t>
              </a:r>
              <a:r>
                <a:rPr lang="en-US" altLang="zh-CN" sz="2000" b="1" dirty="0">
                  <a:latin typeface="+mn-ea"/>
                  <a:ea typeface="+mn-ea"/>
                </a:rPr>
                <a:t>     a</a:t>
              </a:r>
              <a:r>
                <a:rPr lang="en-US" altLang="zh-CN" sz="2000" b="1" baseline="-30000" dirty="0">
                  <a:latin typeface="+mn-ea"/>
                  <a:ea typeface="+mn-ea"/>
                </a:rPr>
                <a:t>i+1  </a:t>
              </a:r>
              <a:r>
                <a:rPr lang="en-US" altLang="zh-CN" sz="2000" b="1" baseline="-30000" dirty="0" smtClean="0">
                  <a:latin typeface="+mn-ea"/>
                  <a:ea typeface="+mn-ea"/>
                </a:rPr>
                <a:t>  ……  </a:t>
              </a:r>
              <a:r>
                <a:rPr lang="en-US" altLang="zh-CN" sz="2000" b="1" dirty="0" smtClean="0">
                  <a:latin typeface="+mn-ea"/>
                  <a:ea typeface="+mn-ea"/>
                </a:rPr>
                <a:t> </a:t>
              </a:r>
              <a:r>
                <a:rPr lang="en-US" altLang="zh-CN" sz="2000" b="1" dirty="0">
                  <a:latin typeface="+mn-ea"/>
                  <a:ea typeface="+mn-ea"/>
                </a:rPr>
                <a:t>a</a:t>
              </a:r>
              <a:r>
                <a:rPr lang="en-US" altLang="zh-CN" sz="2000" b="1" baseline="-30000" dirty="0">
                  <a:latin typeface="+mn-ea"/>
                  <a:ea typeface="+mn-ea"/>
                </a:rPr>
                <a:t>j-1</a:t>
              </a:r>
              <a:r>
                <a:rPr lang="en-US" altLang="zh-CN" sz="2000" b="1" dirty="0">
                  <a:latin typeface="+mn-ea"/>
                  <a:ea typeface="+mn-ea"/>
                </a:rPr>
                <a:t> </a:t>
              </a:r>
              <a:endParaRPr lang="en-US" altLang="zh-CN" sz="2000" b="1" dirty="0" smtClean="0">
                <a:latin typeface="+mn-ea"/>
                <a:ea typeface="+mn-ea"/>
              </a:endParaRPr>
            </a:p>
            <a:p>
              <a:pPr indent="498475" algn="l">
                <a:lnSpc>
                  <a:spcPct val="150000"/>
                </a:lnSpc>
              </a:pPr>
              <a:r>
                <a:rPr lang="en-US" altLang="zh-CN" sz="2000" b="1" dirty="0" err="1" smtClean="0">
                  <a:latin typeface="+mn-ea"/>
                  <a:ea typeface="+mn-ea"/>
                </a:rPr>
                <a:t>a</a:t>
              </a:r>
              <a:r>
                <a:rPr lang="en-US" altLang="zh-CN" sz="2000" b="1" baseline="-30000" dirty="0" err="1" smtClean="0">
                  <a:latin typeface="+mn-ea"/>
                  <a:ea typeface="+mn-ea"/>
                </a:rPr>
                <a:t>j</a:t>
              </a:r>
              <a:r>
                <a:rPr lang="en-US" altLang="zh-CN" sz="2000" b="1" baseline="-30000" dirty="0" smtClean="0">
                  <a:latin typeface="+mn-ea"/>
                  <a:ea typeface="+mn-ea"/>
                </a:rPr>
                <a:t>        </a:t>
              </a:r>
              <a:r>
                <a:rPr lang="en-US" altLang="zh-CN" sz="2000" b="1" dirty="0">
                  <a:latin typeface="+mn-ea"/>
                  <a:ea typeface="+mn-ea"/>
                </a:rPr>
                <a:t>a</a:t>
              </a:r>
              <a:r>
                <a:rPr lang="en-US" altLang="zh-CN" sz="2000" b="1" baseline="-30000" dirty="0">
                  <a:latin typeface="+mn-ea"/>
                  <a:ea typeface="+mn-ea"/>
                </a:rPr>
                <a:t>j+1</a:t>
              </a:r>
              <a:r>
                <a:rPr lang="zh-CN" altLang="en-US" sz="2000" b="1" dirty="0">
                  <a:latin typeface="+mn-ea"/>
                  <a:ea typeface="+mn-ea"/>
                </a:rPr>
                <a:t>，得到</a:t>
              </a:r>
              <a:r>
                <a:rPr lang="zh-CN" altLang="en-US" sz="2000" b="1" dirty="0" smtClean="0">
                  <a:latin typeface="+mn-ea"/>
                  <a:ea typeface="+mn-ea"/>
                </a:rPr>
                <a:t>句</a:t>
              </a:r>
              <a:r>
                <a:rPr lang="zh-CN" altLang="en-US" sz="2000" b="1" dirty="0" smtClean="0">
                  <a:latin typeface="+mn-ea"/>
                </a:rPr>
                <a:t>柄  </a:t>
              </a:r>
              <a:r>
                <a:rPr lang="en-US" altLang="zh-CN" sz="2000" b="1" dirty="0" err="1" smtClean="0">
                  <a:latin typeface="+mn-ea"/>
                  <a:ea typeface="+mn-ea"/>
                </a:rPr>
                <a:t>a</a:t>
              </a:r>
              <a:r>
                <a:rPr lang="en-US" altLang="zh-CN" sz="2000" b="1" baseline="-30000" dirty="0" err="1" smtClean="0">
                  <a:latin typeface="+mn-ea"/>
                  <a:ea typeface="+mn-ea"/>
                </a:rPr>
                <a:t>i</a:t>
              </a:r>
              <a:r>
                <a:rPr lang="en-US" altLang="zh-CN" sz="2000" b="1" dirty="0" smtClean="0">
                  <a:latin typeface="+mn-ea"/>
                  <a:ea typeface="+mn-ea"/>
                </a:rPr>
                <a:t> </a:t>
              </a:r>
              <a:r>
                <a:rPr lang="en-US" altLang="zh-CN" sz="2000" b="1" dirty="0">
                  <a:latin typeface="+mn-ea"/>
                  <a:ea typeface="+mn-ea"/>
                </a:rPr>
                <a:t>··· </a:t>
              </a:r>
              <a:r>
                <a:rPr lang="en-US" altLang="zh-CN" sz="2000" b="1" dirty="0" err="1">
                  <a:latin typeface="+mn-ea"/>
                  <a:ea typeface="+mn-ea"/>
                </a:rPr>
                <a:t>a</a:t>
              </a:r>
              <a:r>
                <a:rPr lang="en-US" altLang="zh-CN" sz="2000" b="1" baseline="-30000" dirty="0" err="1">
                  <a:latin typeface="+mn-ea"/>
                  <a:ea typeface="+mn-ea"/>
                </a:rPr>
                <a:t>j</a:t>
              </a:r>
              <a:r>
                <a:rPr lang="en-US" altLang="zh-CN" sz="2000" b="1" dirty="0">
                  <a:latin typeface="+mn-ea"/>
                  <a:ea typeface="+mn-ea"/>
                </a:rPr>
                <a:t> </a:t>
              </a:r>
              <a:r>
                <a:rPr lang="zh-CN" altLang="en-US" sz="2000" b="1" dirty="0">
                  <a:latin typeface="+mn-ea"/>
                  <a:ea typeface="+mn-ea"/>
                </a:rPr>
                <a:t>；之后用句柄对应规则的右部进行归约。不断重复这个过程，直到归约出文法开始符</a:t>
              </a:r>
              <a:r>
                <a:rPr lang="en-US" altLang="zh-CN" sz="2000" b="1" dirty="0">
                  <a:latin typeface="+mn-ea"/>
                  <a:ea typeface="+mn-ea"/>
                </a:rPr>
                <a:t>S</a:t>
              </a:r>
              <a:r>
                <a:rPr lang="zh-CN" altLang="en-US" sz="2000" b="1" dirty="0">
                  <a:latin typeface="+mn-ea"/>
                  <a:ea typeface="+mn-ea"/>
                </a:rPr>
                <a:t>（即句型</a:t>
              </a:r>
              <a:r>
                <a:rPr lang="en-US" altLang="zh-CN" sz="2000" b="1" dirty="0">
                  <a:latin typeface="+mn-ea"/>
                  <a:ea typeface="+mn-ea"/>
                </a:rPr>
                <a:t>#S#</a:t>
              </a:r>
              <a:r>
                <a:rPr lang="zh-CN" altLang="en-US" sz="2000" b="1" dirty="0">
                  <a:latin typeface="+mn-ea"/>
                  <a:ea typeface="+mn-ea"/>
                </a:rPr>
                <a:t>）为止。 </a:t>
              </a:r>
            </a:p>
          </p:txBody>
        </p:sp>
        <p:pic>
          <p:nvPicPr>
            <p:cNvPr id="17423" name="Picture 59" descr="大于"/>
            <p:cNvPicPr>
              <a:picLocks noChangeAspect="1" noChangeArrowheads="1"/>
            </p:cNvPicPr>
            <p:nvPr/>
          </p:nvPicPr>
          <p:blipFill>
            <a:blip r:embed="rId3" cstate="print"/>
            <a:srcRect/>
            <a:stretch>
              <a:fillRect/>
            </a:stretch>
          </p:blipFill>
          <p:spPr bwMode="auto">
            <a:xfrm>
              <a:off x="594" y="1441"/>
              <a:ext cx="157" cy="174"/>
            </a:xfrm>
            <a:prstGeom prst="rect">
              <a:avLst/>
            </a:prstGeom>
            <a:noFill/>
            <a:ln w="9525">
              <a:noFill/>
              <a:miter lim="800000"/>
              <a:headEnd/>
              <a:tailEnd/>
            </a:ln>
          </p:spPr>
        </p:pic>
      </p:grpSp>
      <p:pic>
        <p:nvPicPr>
          <p:cNvPr id="17416" name="Picture 64" descr="http://www2.gdin.edu.cn/jkx/webstudy/bianyiyuanli/img/chap06/symbol03.gif"/>
          <p:cNvPicPr>
            <a:picLocks noChangeAspect="1" noChangeArrowheads="1"/>
          </p:cNvPicPr>
          <p:nvPr/>
        </p:nvPicPr>
        <p:blipFill>
          <a:blip r:embed="rId5" r:link="rId6" cstate="print"/>
          <a:srcRect/>
          <a:stretch>
            <a:fillRect/>
          </a:stretch>
        </p:blipFill>
        <p:spPr bwMode="auto">
          <a:xfrm>
            <a:off x="6019800" y="1920875"/>
            <a:ext cx="287338" cy="288925"/>
          </a:xfrm>
          <a:prstGeom prst="rect">
            <a:avLst/>
          </a:prstGeom>
          <a:noFill/>
          <a:ln w="9525">
            <a:noFill/>
            <a:miter lim="800000"/>
            <a:headEnd/>
            <a:tailEnd/>
          </a:ln>
        </p:spPr>
      </p:pic>
      <p:pic>
        <p:nvPicPr>
          <p:cNvPr id="17417" name="Picture 65" descr="http://www2.gdin.edu.cn/jkx/webstudy/bianyiyuanli/img/chap06/symbol03.gif"/>
          <p:cNvPicPr>
            <a:picLocks noChangeAspect="1" noChangeArrowheads="1"/>
          </p:cNvPicPr>
          <p:nvPr/>
        </p:nvPicPr>
        <p:blipFill>
          <a:blip r:embed="rId5" r:link="rId6" cstate="print"/>
          <a:srcRect/>
          <a:stretch>
            <a:fillRect/>
          </a:stretch>
        </p:blipFill>
        <p:spPr bwMode="auto">
          <a:xfrm>
            <a:off x="6875462" y="1920875"/>
            <a:ext cx="287338" cy="288925"/>
          </a:xfrm>
          <a:prstGeom prst="rect">
            <a:avLst/>
          </a:prstGeom>
          <a:noFill/>
          <a:ln w="9525">
            <a:noFill/>
            <a:miter lim="800000"/>
            <a:headEnd/>
            <a:tailEnd/>
          </a:ln>
        </p:spPr>
      </p:pic>
      <p:pic>
        <p:nvPicPr>
          <p:cNvPr id="17418" name="Picture 67" descr="http://www2.gdin.edu.cn/jkx/webstudy/bianyiyuanli/img/chap06/symbol03.gif"/>
          <p:cNvPicPr>
            <a:picLocks noChangeAspect="1" noChangeArrowheads="1"/>
          </p:cNvPicPr>
          <p:nvPr/>
        </p:nvPicPr>
        <p:blipFill>
          <a:blip r:embed="rId5" r:link="rId6" cstate="print"/>
          <a:srcRect/>
          <a:stretch>
            <a:fillRect/>
          </a:stretch>
        </p:blipFill>
        <p:spPr bwMode="auto">
          <a:xfrm>
            <a:off x="549442" y="2378242"/>
            <a:ext cx="287337" cy="288925"/>
          </a:xfrm>
          <a:prstGeom prst="rect">
            <a:avLst/>
          </a:prstGeom>
          <a:noFill/>
          <a:ln w="9525">
            <a:noFill/>
            <a:miter lim="800000"/>
            <a:headEnd/>
            <a:tailEnd/>
          </a:ln>
        </p:spPr>
      </p:pic>
      <p:pic>
        <p:nvPicPr>
          <p:cNvPr id="17419" name="Picture 68" descr="http://www2.gdin.edu.cn/jkx/webstudy/bianyiyuanli/img/chap06/symbol03.gif"/>
          <p:cNvPicPr>
            <a:picLocks noChangeAspect="1" noChangeArrowheads="1"/>
          </p:cNvPicPr>
          <p:nvPr/>
        </p:nvPicPr>
        <p:blipFill>
          <a:blip r:embed="rId5" r:link="rId6" cstate="print"/>
          <a:srcRect/>
          <a:stretch>
            <a:fillRect/>
          </a:stretch>
        </p:blipFill>
        <p:spPr bwMode="auto">
          <a:xfrm>
            <a:off x="2819400" y="3810000"/>
            <a:ext cx="287338" cy="288925"/>
          </a:xfrm>
          <a:prstGeom prst="rect">
            <a:avLst/>
          </a:prstGeom>
          <a:noFill/>
          <a:ln w="9525">
            <a:noFill/>
            <a:miter lim="800000"/>
            <a:headEnd/>
            <a:tailEnd/>
          </a:ln>
        </p:spPr>
      </p:pic>
      <p:pic>
        <p:nvPicPr>
          <p:cNvPr id="17420" name="Picture 68" descr="http://www2.gdin.edu.cn/jkx/webstudy/bianyiyuanli/img/chap06/symbol03.gif"/>
          <p:cNvPicPr>
            <a:picLocks noChangeAspect="1" noChangeArrowheads="1"/>
          </p:cNvPicPr>
          <p:nvPr/>
        </p:nvPicPr>
        <p:blipFill>
          <a:blip r:embed="rId5" r:link="rId6" cstate="print"/>
          <a:srcRect/>
          <a:stretch>
            <a:fillRect/>
          </a:stretch>
        </p:blipFill>
        <p:spPr bwMode="auto">
          <a:xfrm>
            <a:off x="8247063" y="3902075"/>
            <a:ext cx="287337" cy="288925"/>
          </a:xfrm>
          <a:prstGeom prst="rect">
            <a:avLst/>
          </a:prstGeom>
          <a:noFill/>
          <a:ln w="9525">
            <a:noFill/>
            <a:miter lim="800000"/>
            <a:headEnd/>
            <a:tailEnd/>
          </a:ln>
        </p:spPr>
      </p:pic>
      <p:sp>
        <p:nvSpPr>
          <p:cNvPr id="23"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7</a:t>
            </a:fld>
            <a:endParaRPr lang="en-US" altLang="zh-CN"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6"/>
          <p:cNvSpPr>
            <a:spLocks noChangeArrowheads="1"/>
          </p:cNvSpPr>
          <p:nvPr/>
        </p:nvSpPr>
        <p:spPr bwMode="auto">
          <a:xfrm>
            <a:off x="466725" y="5219700"/>
            <a:ext cx="1905000" cy="1066800"/>
          </a:xfrm>
          <a:prstGeom prst="rect">
            <a:avLst/>
          </a:prstGeom>
          <a:solidFill>
            <a:srgbClr val="FFFFFF">
              <a:alpha val="50195"/>
            </a:srgbClr>
          </a:solidFill>
          <a:ln w="9525">
            <a:noFill/>
            <a:miter lim="800000"/>
            <a:headEnd/>
            <a:tailEnd/>
          </a:ln>
        </p:spPr>
        <p:txBody>
          <a:bodyPr wrap="none" anchor="ctr"/>
          <a:lstStyle/>
          <a:p>
            <a:endParaRPr lang="zh-CN" altLang="en-US"/>
          </a:p>
        </p:txBody>
      </p:sp>
      <p:sp>
        <p:nvSpPr>
          <p:cNvPr id="18436" name="Rectangle 10"/>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7" name="Rectangle 13"/>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8" name="Rectangle 21"/>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sp>
        <p:nvSpPr>
          <p:cNvPr id="18439" name="Text Box 8"/>
          <p:cNvSpPr txBox="1">
            <a:spLocks noChangeArrowheads="1"/>
          </p:cNvSpPr>
          <p:nvPr/>
        </p:nvSpPr>
        <p:spPr bwMode="auto">
          <a:xfrm>
            <a:off x="228600" y="897461"/>
            <a:ext cx="8229600" cy="5198539"/>
          </a:xfrm>
          <a:prstGeom prst="rect">
            <a:avLst/>
          </a:prstGeom>
          <a:noFill/>
          <a:ln w="9525">
            <a:noFill/>
            <a:miter lim="800000"/>
            <a:headEnd/>
            <a:tailEnd/>
          </a:ln>
        </p:spPr>
        <p:txBody>
          <a:bodyPr>
            <a:spAutoFit/>
          </a:bodyPr>
          <a:lstStyle/>
          <a:p>
            <a:pPr indent="411163" algn="l">
              <a:lnSpc>
                <a:spcPct val="140000"/>
              </a:lnSpc>
            </a:pPr>
            <a:r>
              <a:rPr lang="zh-CN" altLang="en-US" sz="2000" b="1" dirty="0" smtClean="0">
                <a:latin typeface="宋体" pitchFamily="2" charset="-122"/>
                <a:ea typeface="宋体" pitchFamily="2" charset="-122"/>
              </a:rPr>
              <a:t>初始状态</a:t>
            </a:r>
            <a:r>
              <a:rPr lang="zh-CN" altLang="en-US" sz="2000" b="1" dirty="0">
                <a:latin typeface="宋体" pitchFamily="2" charset="-122"/>
                <a:ea typeface="宋体" pitchFamily="2" charset="-122"/>
              </a:rPr>
              <a:t>是将符号</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入分析栈，之后简单重复下列两大步骤：</a:t>
            </a:r>
          </a:p>
          <a:p>
            <a:pPr indent="411163" algn="l">
              <a:lnSpc>
                <a:spcPct val="140000"/>
              </a:lnSpc>
            </a:pPr>
            <a:r>
              <a:rPr lang="zh-CN" altLang="en-US" sz="2000" b="1" dirty="0">
                <a:latin typeface="宋体" pitchFamily="2" charset="-122"/>
                <a:ea typeface="宋体" pitchFamily="2" charset="-122"/>
              </a:rPr>
              <a:t>⑴ 寻找句柄：（确定句柄在分析栈顶部分出现）</a:t>
            </a:r>
          </a:p>
          <a:p>
            <a:pPr indent="411163" algn="l">
              <a:lnSpc>
                <a:spcPct val="14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2.1</a:t>
            </a:r>
            <a:r>
              <a:rPr lang="zh-CN" altLang="en-US" sz="2000" b="1" dirty="0">
                <a:latin typeface="宋体" pitchFamily="2" charset="-122"/>
                <a:ea typeface="宋体" pitchFamily="2" charset="-122"/>
              </a:rPr>
              <a:t>）寻找句柄尾符号：将输入栈顶符号“移进”分析栈，直到</a:t>
            </a:r>
            <a:r>
              <a:rPr lang="zh-CN" altLang="en-US" sz="2000" b="1" dirty="0">
                <a:solidFill>
                  <a:schemeClr val="hlink"/>
                </a:solidFill>
                <a:latin typeface="宋体" pitchFamily="2" charset="-122"/>
                <a:ea typeface="宋体" pitchFamily="2" charset="-122"/>
              </a:rPr>
              <a:t>＜分析栈顶符号</a:t>
            </a:r>
            <a:r>
              <a:rPr lang="en-US" altLang="zh-CN" sz="2000" b="1" dirty="0">
                <a:solidFill>
                  <a:schemeClr val="hlink"/>
                </a:solidFill>
                <a:latin typeface="宋体" pitchFamily="2" charset="-122"/>
                <a:ea typeface="宋体" pitchFamily="2" charset="-122"/>
              </a:rPr>
              <a:t>,</a:t>
            </a:r>
            <a:r>
              <a:rPr lang="zh-CN" altLang="en-US" sz="2000" b="1" dirty="0">
                <a:solidFill>
                  <a:schemeClr val="hlink"/>
                </a:solidFill>
                <a:latin typeface="宋体" pitchFamily="2" charset="-122"/>
                <a:ea typeface="宋体" pitchFamily="2" charset="-122"/>
              </a:rPr>
              <a:t>输入栈顶符号＞</a:t>
            </a:r>
            <a:r>
              <a:rPr lang="zh-CN" altLang="en-US" sz="2000" b="1" dirty="0">
                <a:latin typeface="宋体" pitchFamily="2" charset="-122"/>
                <a:ea typeface="宋体" pitchFamily="2" charset="-122"/>
              </a:rPr>
              <a:t>是  关系为止。这时表明句柄尾符号出现在分析栈顶。这个过程中如果遇到</a:t>
            </a:r>
            <a:r>
              <a:rPr lang="zh-CN" altLang="en-US" sz="2000" b="1" dirty="0">
                <a:solidFill>
                  <a:schemeClr val="hlink"/>
                </a:solidFill>
                <a:latin typeface="宋体" pitchFamily="2" charset="-122"/>
                <a:ea typeface="宋体" pitchFamily="2" charset="-122"/>
              </a:rPr>
              <a:t>＜分析栈顶符号</a:t>
            </a:r>
            <a:r>
              <a:rPr lang="en-US" altLang="zh-CN" sz="2000" b="1" dirty="0">
                <a:solidFill>
                  <a:schemeClr val="hlink"/>
                </a:solidFill>
                <a:latin typeface="宋体" pitchFamily="2" charset="-122"/>
                <a:ea typeface="宋体" pitchFamily="2" charset="-122"/>
              </a:rPr>
              <a:t>,</a:t>
            </a:r>
            <a:r>
              <a:rPr lang="zh-CN" altLang="en-US" sz="2000" b="1" dirty="0">
                <a:solidFill>
                  <a:schemeClr val="hlink"/>
                </a:solidFill>
                <a:latin typeface="宋体" pitchFamily="2" charset="-122"/>
                <a:ea typeface="宋体" pitchFamily="2" charset="-122"/>
              </a:rPr>
              <a:t>输入栈顶符号＞</a:t>
            </a:r>
            <a:r>
              <a:rPr lang="zh-CN" altLang="en-US" sz="2000" b="1" dirty="0">
                <a:latin typeface="宋体" pitchFamily="2" charset="-122"/>
                <a:ea typeface="宋体" pitchFamily="2" charset="-122"/>
              </a:rPr>
              <a:t>没有任何简单优先关系，则输出“</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p>
          <a:p>
            <a:pPr indent="411163" algn="l">
              <a:lnSpc>
                <a:spcPct val="140000"/>
              </a:lnSpc>
            </a:pP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2.2</a:t>
            </a:r>
            <a:r>
              <a:rPr lang="zh-CN" altLang="en-US" sz="2000" b="1" dirty="0">
                <a:latin typeface="宋体" pitchFamily="2" charset="-122"/>
                <a:ea typeface="宋体" pitchFamily="2" charset="-122"/>
              </a:rPr>
              <a:t>）寻找句柄头符号：在分析栈中，从栈顶至栈底顺序，直到寻找相邻两个符号关系是   为止。这时表明在分析栈中确定了句柄尾符号出现位置。</a:t>
            </a:r>
          </a:p>
          <a:p>
            <a:pPr indent="411163" algn="l">
              <a:lnSpc>
                <a:spcPct val="140000"/>
              </a:lnSpc>
            </a:pPr>
            <a:r>
              <a:rPr lang="zh-CN" altLang="en-US" sz="2000" b="1" dirty="0">
                <a:latin typeface="宋体" pitchFamily="2" charset="-122"/>
                <a:ea typeface="宋体" pitchFamily="2" charset="-122"/>
              </a:rPr>
              <a:t>⑵ 归约句柄：在规则集中寻找右部与句柄相同的规则去“归约”，即将句柄部分出栈、对应规则之左部入栈。如果没有对应规则，则输出出错信息“</a:t>
            </a:r>
            <a:r>
              <a:rPr lang="en-US" altLang="zh-CN" sz="2000" b="1" dirty="0">
                <a:latin typeface="宋体" pitchFamily="2" charset="-122"/>
                <a:ea typeface="宋体" pitchFamily="2" charset="-122"/>
              </a:rPr>
              <a:t>ERROR”</a:t>
            </a:r>
            <a:r>
              <a:rPr lang="zh-CN" altLang="en-US" sz="2000" b="1" dirty="0">
                <a:latin typeface="宋体" pitchFamily="2" charset="-122"/>
                <a:ea typeface="宋体" pitchFamily="2" charset="-122"/>
              </a:rPr>
              <a:t>后结束。</a:t>
            </a:r>
            <a:r>
              <a:rPr lang="zh-CN" altLang="en-US" b="1" dirty="0">
                <a:latin typeface="宋体" pitchFamily="2" charset="-122"/>
                <a:ea typeface="宋体" pitchFamily="2" charset="-122"/>
              </a:rPr>
              <a:t> </a:t>
            </a:r>
          </a:p>
        </p:txBody>
      </p:sp>
      <p:pic>
        <p:nvPicPr>
          <p:cNvPr id="18440" name="Picture 16" descr="小于"/>
          <p:cNvPicPr>
            <a:picLocks noChangeAspect="1" noChangeArrowheads="1"/>
          </p:cNvPicPr>
          <p:nvPr/>
        </p:nvPicPr>
        <p:blipFill>
          <a:blip r:embed="rId3" cstate="print"/>
          <a:srcRect/>
          <a:stretch>
            <a:fillRect/>
          </a:stretch>
        </p:blipFill>
        <p:spPr bwMode="auto">
          <a:xfrm>
            <a:off x="2940050" y="4011613"/>
            <a:ext cx="260350" cy="255587"/>
          </a:xfrm>
          <a:prstGeom prst="rect">
            <a:avLst/>
          </a:prstGeom>
          <a:noFill/>
          <a:ln w="9525">
            <a:noFill/>
            <a:miter lim="800000"/>
            <a:headEnd/>
            <a:tailEnd/>
          </a:ln>
        </p:spPr>
      </p:pic>
      <p:pic>
        <p:nvPicPr>
          <p:cNvPr id="18441" name="Picture 20" descr="大于"/>
          <p:cNvPicPr>
            <a:picLocks noChangeAspect="1" noChangeArrowheads="1"/>
          </p:cNvPicPr>
          <p:nvPr/>
        </p:nvPicPr>
        <p:blipFill>
          <a:blip r:embed="rId4" cstate="print"/>
          <a:srcRect/>
          <a:stretch>
            <a:fillRect/>
          </a:stretch>
        </p:blipFill>
        <p:spPr bwMode="auto">
          <a:xfrm>
            <a:off x="4038600" y="2286000"/>
            <a:ext cx="274637" cy="239713"/>
          </a:xfrm>
          <a:prstGeom prst="rect">
            <a:avLst/>
          </a:prstGeom>
          <a:noFill/>
          <a:ln w="9525">
            <a:noFill/>
            <a:miter lim="800000"/>
            <a:headEnd/>
            <a:tailEnd/>
          </a:ln>
        </p:spPr>
      </p:pic>
      <p:sp>
        <p:nvSpPr>
          <p:cNvPr id="10" name="Rectangle 46"/>
          <p:cNvSpPr txBox="1">
            <a:spLocks noChangeArrowheads="1"/>
          </p:cNvSpPr>
          <p:nvPr/>
        </p:nvSpPr>
        <p:spPr>
          <a:xfrm>
            <a:off x="457200" y="304800"/>
            <a:ext cx="4762500"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简单优先分析法</a:t>
            </a:r>
            <a:r>
              <a:rPr kumimoji="0" lang="zh-CN" altLang="en-US" sz="2800" b="0" i="0" u="none" strike="noStrike" kern="0" cap="none" spc="0" normalizeH="0" baseline="0" noProof="0" dirty="0" smtClean="0">
                <a:ln>
                  <a:noFill/>
                </a:ln>
                <a:solidFill>
                  <a:schemeClr val="tx1"/>
                </a:solidFill>
                <a:effectLst/>
                <a:uLnTx/>
                <a:uFillTx/>
                <a:latin typeface="黑体" pitchFamily="49" charset="-122"/>
                <a:ea typeface="黑体" pitchFamily="49" charset="-122"/>
                <a:cs typeface="+mj-cs"/>
              </a:rPr>
              <a:t> </a:t>
            </a:r>
          </a:p>
        </p:txBody>
      </p:sp>
      <p:sp>
        <p:nvSpPr>
          <p:cNvPr id="11"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8</a:t>
            </a:fld>
            <a:endParaRPr lang="en-US" altLang="zh-CN"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034"/>
          <p:cNvSpPr txBox="1">
            <a:spLocks noChangeArrowheads="1"/>
          </p:cNvSpPr>
          <p:nvPr/>
        </p:nvSpPr>
        <p:spPr bwMode="auto">
          <a:xfrm>
            <a:off x="228600" y="914400"/>
            <a:ext cx="7924800" cy="1108075"/>
          </a:xfrm>
          <a:prstGeom prst="rect">
            <a:avLst/>
          </a:prstGeom>
          <a:noFill/>
          <a:ln w="9525">
            <a:noFill/>
            <a:miter lim="800000"/>
            <a:headEnd/>
            <a:tailEnd/>
          </a:ln>
        </p:spPr>
        <p:txBody>
          <a:bodyPr>
            <a:spAutoFit/>
          </a:bodyPr>
          <a:lstStyle/>
          <a:p>
            <a:pPr indent="476250" algn="l">
              <a:lnSpc>
                <a:spcPct val="110000"/>
              </a:lnSpc>
              <a:spcBef>
                <a:spcPct val="20000"/>
              </a:spcBef>
            </a:pPr>
            <a:r>
              <a:rPr lang="zh-CN" altLang="en-US" sz="2000" b="1" dirty="0" smtClean="0">
                <a:latin typeface="宋体" pitchFamily="2" charset="-122"/>
                <a:ea typeface="宋体" pitchFamily="2" charset="-122"/>
              </a:rPr>
              <a:t>例</a:t>
            </a:r>
            <a:r>
              <a:rPr lang="en-US" altLang="zh-CN" sz="2000" b="1" dirty="0" smtClean="0">
                <a:latin typeface="宋体" pitchFamily="2" charset="-122"/>
                <a:ea typeface="宋体" pitchFamily="2" charset="-122"/>
              </a:rPr>
              <a:t>5.1 </a:t>
            </a:r>
            <a:r>
              <a:rPr lang="zh-CN" altLang="en-US" sz="2000" b="1" dirty="0">
                <a:latin typeface="宋体" pitchFamily="2" charset="-122"/>
                <a:ea typeface="宋体" pitchFamily="2" charset="-122"/>
              </a:rPr>
              <a:t>设文法</a:t>
            </a:r>
            <a:r>
              <a:rPr lang="en-US" altLang="zh-CN" sz="2000" b="1" dirty="0">
                <a:latin typeface="宋体" pitchFamily="2" charset="-122"/>
                <a:ea typeface="宋体" pitchFamily="2" charset="-122"/>
              </a:rPr>
              <a:t>G[S]</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S→bAb</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A→(</a:t>
            </a:r>
            <a:r>
              <a:rPr lang="en-US" altLang="zh-CN" sz="2000" b="1" dirty="0" err="1">
                <a:latin typeface="宋体" pitchFamily="2" charset="-122"/>
                <a:ea typeface="宋体" pitchFamily="2" charset="-122"/>
              </a:rPr>
              <a:t>B︱a</a:t>
            </a:r>
            <a:r>
              <a:rPr lang="zh-CN" altLang="en-US" sz="2000" b="1" dirty="0">
                <a:latin typeface="宋体" pitchFamily="2" charset="-122"/>
                <a:ea typeface="宋体" pitchFamily="2" charset="-122"/>
              </a:rPr>
              <a:t>，</a:t>
            </a:r>
            <a:r>
              <a:rPr lang="en-US" altLang="zh-CN" sz="2000" b="1" dirty="0" err="1">
                <a:latin typeface="宋体" pitchFamily="2" charset="-122"/>
                <a:ea typeface="宋体" pitchFamily="2" charset="-122"/>
              </a:rPr>
              <a:t>B→Aa</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，构造分析表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，并依据简单优先分析算法和分析表</a:t>
            </a:r>
            <a:r>
              <a:rPr lang="en-US" altLang="zh-CN" sz="2000" b="1" dirty="0">
                <a:latin typeface="宋体" pitchFamily="2" charset="-122"/>
                <a:ea typeface="宋体" pitchFamily="2" charset="-122"/>
              </a:rPr>
              <a:t>M</a:t>
            </a:r>
            <a:r>
              <a:rPr lang="zh-CN" altLang="en-US" sz="2000" b="1" dirty="0">
                <a:latin typeface="宋体" pitchFamily="2" charset="-122"/>
                <a:ea typeface="宋体" pitchFamily="2" charset="-122"/>
              </a:rPr>
              <a:t>，给出输入串</a:t>
            </a:r>
            <a:r>
              <a:rPr lang="en-US" altLang="zh-CN" sz="2000" b="1" dirty="0">
                <a:latin typeface="宋体" pitchFamily="2" charset="-122"/>
                <a:ea typeface="宋体" pitchFamily="2" charset="-122"/>
              </a:rPr>
              <a:t>b((</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)a)b</a:t>
            </a:r>
            <a:r>
              <a:rPr lang="zh-CN" altLang="en-US" sz="2000" b="1" dirty="0">
                <a:latin typeface="宋体" pitchFamily="2" charset="-122"/>
                <a:ea typeface="宋体" pitchFamily="2" charset="-122"/>
              </a:rPr>
              <a:t>分析过程。  考虑增加一条规则     </a:t>
            </a:r>
            <a:r>
              <a:rPr lang="en-US" altLang="zh-CN" sz="2000" b="1" dirty="0">
                <a:latin typeface="宋体" pitchFamily="2" charset="-122"/>
                <a:ea typeface="宋体" pitchFamily="2" charset="-122"/>
              </a:rPr>
              <a:t>S’ →#S#</a:t>
            </a:r>
            <a:endParaRPr lang="zh-CN" altLang="en-US" sz="2000" b="1" dirty="0">
              <a:latin typeface="宋体" pitchFamily="2" charset="-122"/>
              <a:ea typeface="宋体" pitchFamily="2" charset="-122"/>
            </a:endParaRPr>
          </a:p>
        </p:txBody>
      </p:sp>
      <p:sp>
        <p:nvSpPr>
          <p:cNvPr id="19460" name="Rectangle 1038"/>
          <p:cNvSpPr>
            <a:spLocks noChangeArrowheads="1"/>
          </p:cNvSpPr>
          <p:nvPr/>
        </p:nvSpPr>
        <p:spPr bwMode="auto">
          <a:xfrm>
            <a:off x="4486275" y="3333750"/>
            <a:ext cx="9144000" cy="0"/>
          </a:xfrm>
          <a:prstGeom prst="rect">
            <a:avLst/>
          </a:prstGeom>
          <a:noFill/>
          <a:ln w="9525">
            <a:noFill/>
            <a:miter lim="800000"/>
            <a:headEnd/>
            <a:tailEnd/>
          </a:ln>
        </p:spPr>
        <p:txBody>
          <a:bodyPr>
            <a:spAutoFit/>
          </a:bodyPr>
          <a:lstStyle/>
          <a:p>
            <a:endParaRPr lang="zh-CN" altLang="en-US"/>
          </a:p>
        </p:txBody>
      </p:sp>
      <p:grpSp>
        <p:nvGrpSpPr>
          <p:cNvPr id="2" name="Group 1047"/>
          <p:cNvGrpSpPr>
            <a:grpSpLocks/>
          </p:cNvGrpSpPr>
          <p:nvPr/>
        </p:nvGrpSpPr>
        <p:grpSpPr bwMode="auto">
          <a:xfrm>
            <a:off x="152400" y="1871047"/>
            <a:ext cx="8153400" cy="1323975"/>
            <a:chOff x="528" y="1100"/>
            <a:chExt cx="5136" cy="834"/>
          </a:xfrm>
        </p:grpSpPr>
        <p:sp>
          <p:nvSpPr>
            <p:cNvPr id="19470" name="Text Box 1035"/>
            <p:cNvSpPr txBox="1">
              <a:spLocks noChangeArrowheads="1"/>
            </p:cNvSpPr>
            <p:nvPr/>
          </p:nvSpPr>
          <p:spPr bwMode="auto">
            <a:xfrm>
              <a:off x="528" y="1100"/>
              <a:ext cx="5136" cy="834"/>
            </a:xfrm>
            <a:prstGeom prst="rect">
              <a:avLst/>
            </a:prstGeom>
            <a:noFill/>
            <a:ln w="9525">
              <a:noFill/>
              <a:miter lim="800000"/>
              <a:headEnd/>
              <a:tailEnd/>
            </a:ln>
          </p:spPr>
          <p:txBody>
            <a:bodyPr wrap="square">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）根据定义直接计算，可得</a:t>
              </a:r>
            </a:p>
            <a:p>
              <a:pPr algn="l"/>
              <a:r>
                <a:rPr lang="zh-CN" altLang="en-US" sz="2000" b="1" dirty="0">
                  <a:latin typeface="宋体" pitchFamily="2" charset="-122"/>
                  <a:ea typeface="宋体" pitchFamily="2" charset="-122"/>
                </a:rPr>
                <a:t>   </a:t>
              </a:r>
              <a:r>
                <a:rPr lang="zh-CN" altLang="en-US" sz="2000" b="1" dirty="0" smtClean="0">
                  <a:latin typeface="宋体" pitchFamily="2" charset="-122"/>
                  <a:ea typeface="宋体" pitchFamily="2" charset="-122"/>
                </a:rPr>
                <a:t>      </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b,A</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&lt;(,B&gt;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A,a</a:t>
              </a:r>
              <a:r>
                <a:rPr lang="en-US" altLang="zh-CN" sz="2000" b="1" dirty="0">
                  <a:latin typeface="宋体" pitchFamily="2" charset="-122"/>
                  <a:ea typeface="宋体" pitchFamily="2" charset="-122"/>
                </a:rPr>
                <a:t>&gt;,&lt;a,)&gt; ,&lt;#,S&gt;,&lt;S</a:t>
              </a:r>
              <a:r>
                <a:rPr lang="en-US" altLang="zh-CN" sz="2000" b="1" dirty="0" smtClean="0">
                  <a:latin typeface="宋体" pitchFamily="2" charset="-122"/>
                  <a:ea typeface="宋体" pitchFamily="2" charset="-122"/>
                </a:rPr>
                <a:t>,#&gt;,&lt;#,#&gt;}</a:t>
              </a:r>
              <a:endParaRPr lang="en-US" altLang="zh-CN" sz="2000" b="1" dirty="0">
                <a:latin typeface="宋体" pitchFamily="2" charset="-122"/>
                <a:ea typeface="宋体" pitchFamily="2" charset="-122"/>
              </a:endParaRPr>
            </a:p>
            <a:p>
              <a:pPr algn="l"/>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 {&lt;</a:t>
              </a:r>
              <a:r>
                <a:rPr lang="en-US" altLang="zh-CN" sz="2000" b="1" dirty="0">
                  <a:latin typeface="宋体" pitchFamily="2" charset="-122"/>
                  <a:ea typeface="宋体" pitchFamily="2" charset="-122"/>
                </a:rPr>
                <a:t>b,(&gt;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t>
              </a:r>
              <a:r>
                <a:rPr lang="en-US" altLang="zh-CN" sz="2000" b="1" dirty="0" err="1">
                  <a:latin typeface="宋体" pitchFamily="2" charset="-122"/>
                  <a:ea typeface="宋体" pitchFamily="2" charset="-122"/>
                </a:rPr>
                <a:t>b,a</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&lt;(,A&gt;</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&lt;(,(&gt;,&lt;(,a&gt;</a:t>
              </a:r>
              <a:r>
                <a:rPr lang="en-US" altLang="zh-CN" sz="2000" b="1" dirty="0">
                  <a:latin typeface="宋体" pitchFamily="2" charset="-122"/>
                  <a:ea typeface="宋体" pitchFamily="2" charset="-122"/>
                </a:rPr>
                <a:t>,&lt;#,b&gt;}</a:t>
              </a:r>
            </a:p>
            <a:p>
              <a:pPr algn="l"/>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 {&lt;</a:t>
              </a:r>
              <a:r>
                <a:rPr lang="en-US" altLang="zh-CN" sz="2000" b="1" dirty="0" err="1">
                  <a:latin typeface="宋体" pitchFamily="2" charset="-122"/>
                  <a:ea typeface="宋体" pitchFamily="2" charset="-122"/>
                </a:rPr>
                <a:t>B,b</a:t>
              </a:r>
              <a:r>
                <a:rPr lang="en-US" altLang="zh-CN" sz="2000" b="1" dirty="0">
                  <a:latin typeface="宋体" pitchFamily="2" charset="-122"/>
                  <a:ea typeface="宋体" pitchFamily="2" charset="-122"/>
                </a:rPr>
                <a:t>&gt;</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&lt;a</a:t>
              </a:r>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b&gt;, &lt;),b&gt;,</a:t>
              </a:r>
              <a:r>
                <a:rPr lang="en-US" altLang="zh-CN" sz="2000" b="1" dirty="0">
                  <a:solidFill>
                    <a:srgbClr val="0000FF"/>
                  </a:solidFill>
                  <a:latin typeface="宋体" pitchFamily="2" charset="-122"/>
                  <a:ea typeface="宋体" pitchFamily="2" charset="-122"/>
                </a:rPr>
                <a:t> &lt;B</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a&gt;</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&lt;a</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a&gt;</a:t>
              </a:r>
              <a:r>
                <a:rPr lang="zh-CN" altLang="en-US" sz="2000" b="1" dirty="0">
                  <a:solidFill>
                    <a:srgbClr val="0000FF"/>
                  </a:solidFill>
                  <a:latin typeface="宋体" pitchFamily="2" charset="-122"/>
                  <a:ea typeface="宋体" pitchFamily="2" charset="-122"/>
                </a:rPr>
                <a:t>，</a:t>
              </a:r>
              <a:r>
                <a:rPr lang="en-US" altLang="zh-CN" sz="2000" b="1" dirty="0">
                  <a:solidFill>
                    <a:srgbClr val="0000FF"/>
                  </a:solidFill>
                  <a:latin typeface="宋体" pitchFamily="2" charset="-122"/>
                  <a:ea typeface="宋体" pitchFamily="2" charset="-122"/>
                </a:rPr>
                <a:t>&lt;),a&gt;,</a:t>
              </a:r>
              <a:r>
                <a:rPr lang="en-US" altLang="zh-CN" sz="2000" b="1" dirty="0">
                  <a:latin typeface="宋体" pitchFamily="2" charset="-122"/>
                  <a:ea typeface="宋体" pitchFamily="2" charset="-122"/>
                </a:rPr>
                <a:t>&lt;b,#&gt;}</a:t>
              </a:r>
            </a:p>
          </p:txBody>
        </p:sp>
        <p:pic>
          <p:nvPicPr>
            <p:cNvPr id="19471" name="Picture 1036" descr="小于"/>
            <p:cNvPicPr>
              <a:picLocks noChangeAspect="1" noChangeArrowheads="1"/>
            </p:cNvPicPr>
            <p:nvPr/>
          </p:nvPicPr>
          <p:blipFill>
            <a:blip r:embed="rId3" cstate="print"/>
            <a:srcRect/>
            <a:stretch>
              <a:fillRect/>
            </a:stretch>
          </p:blipFill>
          <p:spPr bwMode="auto">
            <a:xfrm>
              <a:off x="1023" y="1483"/>
              <a:ext cx="173" cy="192"/>
            </a:xfrm>
            <a:prstGeom prst="rect">
              <a:avLst/>
            </a:prstGeom>
            <a:noFill/>
            <a:ln w="9525">
              <a:noFill/>
              <a:miter lim="800000"/>
              <a:headEnd/>
              <a:tailEnd/>
            </a:ln>
          </p:spPr>
        </p:pic>
        <p:pic>
          <p:nvPicPr>
            <p:cNvPr id="19472" name="Picture 1037" descr="大于"/>
            <p:cNvPicPr>
              <a:picLocks noChangeAspect="1" noChangeArrowheads="1"/>
            </p:cNvPicPr>
            <p:nvPr/>
          </p:nvPicPr>
          <p:blipFill>
            <a:blip r:embed="rId4" cstate="print"/>
            <a:srcRect/>
            <a:stretch>
              <a:fillRect/>
            </a:stretch>
          </p:blipFill>
          <p:spPr bwMode="auto">
            <a:xfrm>
              <a:off x="1023" y="1669"/>
              <a:ext cx="173" cy="192"/>
            </a:xfrm>
            <a:prstGeom prst="rect">
              <a:avLst/>
            </a:prstGeom>
            <a:noFill/>
            <a:ln w="9525">
              <a:noFill/>
              <a:miter lim="800000"/>
              <a:headEnd/>
              <a:tailEnd/>
            </a:ln>
          </p:spPr>
        </p:pic>
      </p:grpSp>
      <p:sp>
        <p:nvSpPr>
          <p:cNvPr id="19462" name="Text Box 1039"/>
          <p:cNvSpPr txBox="1">
            <a:spLocks noChangeArrowheads="1"/>
          </p:cNvSpPr>
          <p:nvPr/>
        </p:nvSpPr>
        <p:spPr bwMode="auto">
          <a:xfrm>
            <a:off x="219075" y="3226772"/>
            <a:ext cx="6334125" cy="396875"/>
          </a:xfrm>
          <a:prstGeom prst="rect">
            <a:avLst/>
          </a:prstGeom>
          <a:noFill/>
          <a:ln w="9525">
            <a:noFill/>
            <a:miter lim="800000"/>
            <a:headEnd/>
            <a:tailEnd/>
          </a:ln>
        </p:spPr>
        <p:txBody>
          <a:bodyPr>
            <a:spAutoFit/>
          </a:bodyPr>
          <a:lstStyle/>
          <a:p>
            <a:pPr algn="l"/>
            <a:r>
              <a:rPr lang="zh-CN" altLang="en-US" sz="2000" b="1" dirty="0">
                <a:latin typeface="宋体" pitchFamily="2" charset="-122"/>
                <a:ea typeface="宋体" pitchFamily="2" charset="-122"/>
              </a:rPr>
              <a:t>（</a:t>
            </a:r>
            <a:r>
              <a:rPr lang="en-US" altLang="zh-CN" sz="2000" b="1" dirty="0">
                <a:latin typeface="宋体" pitchFamily="2" charset="-122"/>
                <a:ea typeface="宋体" pitchFamily="2" charset="-122"/>
              </a:rPr>
              <a:t>2</a:t>
            </a:r>
            <a:r>
              <a:rPr lang="zh-CN" altLang="en-US" sz="2000" b="1" dirty="0">
                <a:latin typeface="宋体" pitchFamily="2" charset="-122"/>
                <a:ea typeface="宋体" pitchFamily="2" charset="-122"/>
              </a:rPr>
              <a:t>）</a:t>
            </a:r>
            <a:r>
              <a:rPr lang="zh-CN" altLang="en-US" sz="2000" b="1" dirty="0">
                <a:latin typeface="宋体" pitchFamily="2" charset="-122"/>
                <a:ea typeface="宋体" pitchFamily="2" charset="-122"/>
                <a:cs typeface="Times New Roman" pitchFamily="18" charset="0"/>
              </a:rPr>
              <a:t>构造分析表</a:t>
            </a:r>
            <a:r>
              <a:rPr lang="en-US" altLang="zh-CN" sz="2000" b="1" dirty="0">
                <a:latin typeface="宋体" pitchFamily="2" charset="-122"/>
                <a:ea typeface="宋体" pitchFamily="2" charset="-122"/>
              </a:rPr>
              <a:t>M </a:t>
            </a:r>
            <a:r>
              <a:rPr lang="zh-CN" altLang="en-US" sz="2000" b="1" dirty="0">
                <a:latin typeface="宋体" pitchFamily="2" charset="-122"/>
                <a:ea typeface="宋体" pitchFamily="2" charset="-122"/>
              </a:rPr>
              <a:t>，可得简单优先关系矩阵</a:t>
            </a:r>
          </a:p>
        </p:txBody>
      </p:sp>
      <p:sp>
        <p:nvSpPr>
          <p:cNvPr id="19463" name="Text Box 1041"/>
          <p:cNvSpPr txBox="1">
            <a:spLocks noChangeArrowheads="1"/>
          </p:cNvSpPr>
          <p:nvPr/>
        </p:nvSpPr>
        <p:spPr bwMode="auto">
          <a:xfrm>
            <a:off x="-304800" y="5715000"/>
            <a:ext cx="4968875" cy="396875"/>
          </a:xfrm>
          <a:prstGeom prst="rect">
            <a:avLst/>
          </a:prstGeom>
          <a:noFill/>
          <a:ln w="9525">
            <a:noFill/>
            <a:miter lim="800000"/>
            <a:headEnd/>
            <a:tailEnd/>
          </a:ln>
        </p:spPr>
        <p:txBody>
          <a:bodyPr>
            <a:spAutoFit/>
          </a:bodyPr>
          <a:lstStyle/>
          <a:p>
            <a:r>
              <a:rPr lang="zh-CN" altLang="en-US" sz="2000" dirty="0">
                <a:latin typeface="Times New Roman" pitchFamily="18" charset="0"/>
              </a:rPr>
              <a:t>（</a:t>
            </a:r>
            <a:r>
              <a:rPr lang="en-US" altLang="zh-CN" sz="2000" dirty="0">
                <a:latin typeface="Times New Roman" pitchFamily="18" charset="0"/>
              </a:rPr>
              <a:t>3</a:t>
            </a:r>
            <a:r>
              <a:rPr lang="zh-CN" altLang="en-US" sz="2000" dirty="0">
                <a:latin typeface="Times New Roman" pitchFamily="18" charset="0"/>
              </a:rPr>
              <a:t>）</a:t>
            </a:r>
            <a:r>
              <a:rPr lang="zh-CN" altLang="en-US" sz="2000" dirty="0">
                <a:latin typeface="Times New Roman" pitchFamily="18" charset="0"/>
                <a:cs typeface="Times New Roman" pitchFamily="18" charset="0"/>
              </a:rPr>
              <a:t>输入串</a:t>
            </a:r>
            <a:r>
              <a:rPr lang="en-US" altLang="zh-CN" sz="2000" dirty="0">
                <a:latin typeface="Times New Roman" pitchFamily="18" charset="0"/>
                <a:cs typeface="Times New Roman" pitchFamily="18" charset="0"/>
              </a:rPr>
              <a:t>b((</a:t>
            </a:r>
            <a:r>
              <a:rPr lang="en-US" altLang="zh-CN" sz="2000" dirty="0" err="1">
                <a:latin typeface="Times New Roman" pitchFamily="18" charset="0"/>
                <a:cs typeface="Times New Roman" pitchFamily="18" charset="0"/>
              </a:rPr>
              <a:t>aa</a:t>
            </a:r>
            <a:r>
              <a:rPr lang="en-US" altLang="zh-CN" sz="2000" dirty="0">
                <a:latin typeface="Times New Roman" pitchFamily="18" charset="0"/>
                <a:cs typeface="Times New Roman" pitchFamily="18" charset="0"/>
              </a:rPr>
              <a:t>)a)b</a:t>
            </a:r>
            <a:r>
              <a:rPr lang="zh-CN" altLang="en-US" sz="2000" dirty="0">
                <a:latin typeface="Times New Roman" pitchFamily="18" charset="0"/>
                <a:cs typeface="Times New Roman" pitchFamily="18" charset="0"/>
                <a:hlinkClick r:id="rId5"/>
              </a:rPr>
              <a:t>分析过程</a:t>
            </a:r>
            <a:r>
              <a:rPr lang="zh-CN" altLang="en-US" sz="2000" dirty="0">
                <a:latin typeface="Times New Roman" pitchFamily="18" charset="0"/>
                <a:cs typeface="Times New Roman" pitchFamily="18" charset="0"/>
              </a:rPr>
              <a:t>。</a:t>
            </a:r>
            <a:endParaRPr lang="zh-CN" altLang="en-US" sz="2000" dirty="0">
              <a:latin typeface="Times New Roman" pitchFamily="18" charset="0"/>
            </a:endParaRPr>
          </a:p>
        </p:txBody>
      </p:sp>
      <p:pic>
        <p:nvPicPr>
          <p:cNvPr id="19466" name="Picture 1048" descr="http://www2.gdin.edu.cn/jkx/webstudy/bianyiyuanli/img/chap06/symbol03.gif"/>
          <p:cNvPicPr>
            <a:picLocks noChangeAspect="1" noChangeArrowheads="1"/>
          </p:cNvPicPr>
          <p:nvPr/>
        </p:nvPicPr>
        <p:blipFill>
          <a:blip r:embed="rId6" r:link="rId7" cstate="print"/>
          <a:srcRect/>
          <a:stretch>
            <a:fillRect/>
          </a:stretch>
        </p:blipFill>
        <p:spPr bwMode="auto">
          <a:xfrm>
            <a:off x="1009650" y="2198072"/>
            <a:ext cx="287338" cy="288925"/>
          </a:xfrm>
          <a:prstGeom prst="rect">
            <a:avLst/>
          </a:prstGeom>
          <a:noFill/>
          <a:ln w="9525">
            <a:noFill/>
            <a:miter lim="800000"/>
            <a:headEnd/>
            <a:tailEnd/>
          </a:ln>
        </p:spPr>
      </p:pic>
      <p:pic>
        <p:nvPicPr>
          <p:cNvPr id="19467" name="Picture 1049"/>
          <p:cNvPicPr>
            <a:picLocks noChangeAspect="1" noChangeArrowheads="1"/>
          </p:cNvPicPr>
          <p:nvPr/>
        </p:nvPicPr>
        <p:blipFill>
          <a:blip r:embed="rId8" cstate="print"/>
          <a:srcRect l="6445" t="37703" r="7927" b="25754"/>
          <a:stretch>
            <a:fillRect/>
          </a:stretch>
        </p:blipFill>
        <p:spPr bwMode="auto">
          <a:xfrm>
            <a:off x="838200" y="3657600"/>
            <a:ext cx="7127875" cy="2133600"/>
          </a:xfrm>
          <a:prstGeom prst="rect">
            <a:avLst/>
          </a:prstGeom>
          <a:noFill/>
          <a:ln w="9525">
            <a:noFill/>
            <a:miter lim="800000"/>
            <a:headEnd/>
            <a:tailEnd/>
          </a:ln>
        </p:spPr>
      </p:pic>
      <p:pic>
        <p:nvPicPr>
          <p:cNvPr id="19469" name="Picture 1048" descr="http://www2.gdin.edu.cn/jkx/webstudy/bianyiyuanli/img/chap06/symbol03.gif"/>
          <p:cNvPicPr>
            <a:picLocks noChangeAspect="1" noChangeArrowheads="1"/>
          </p:cNvPicPr>
          <p:nvPr/>
        </p:nvPicPr>
        <p:blipFill>
          <a:blip r:embed="rId6" r:link="rId7" cstate="print"/>
          <a:srcRect/>
          <a:stretch>
            <a:fillRect/>
          </a:stretch>
        </p:blipFill>
        <p:spPr bwMode="auto">
          <a:xfrm>
            <a:off x="7332663" y="5364996"/>
            <a:ext cx="287337" cy="288925"/>
          </a:xfrm>
          <a:prstGeom prst="rect">
            <a:avLst/>
          </a:prstGeom>
          <a:noFill/>
          <a:ln w="9525">
            <a:noFill/>
            <a:miter lim="800000"/>
            <a:headEnd/>
            <a:tailEnd/>
          </a:ln>
        </p:spPr>
      </p:pic>
      <p:sp>
        <p:nvSpPr>
          <p:cNvPr id="17" name="灯片编号占位符 1"/>
          <p:cNvSpPr>
            <a:spLocks noGrp="1"/>
          </p:cNvSpPr>
          <p:nvPr>
            <p:ph type="sldNum" sz="quarter" idx="10"/>
          </p:nvPr>
        </p:nvSpPr>
        <p:spPr>
          <a:xfrm>
            <a:off x="6781800" y="6172200"/>
            <a:ext cx="2133600" cy="244475"/>
          </a:xfrm>
          <a:noFill/>
        </p:spPr>
        <p:txBody>
          <a:bodyPr/>
          <a:lstStyle/>
          <a:p>
            <a:fld id="{E6D23E5D-E956-456F-9C88-9C9A9EA3F7DA}" type="slidenum">
              <a:rPr lang="en-US" altLang="zh-CN" smtClean="0"/>
              <a:pPr/>
              <a:t>9</a:t>
            </a:fld>
            <a:endParaRPr lang="en-US" altLang="zh-CN"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19852</TotalTime>
  <Words>3718</Words>
  <Application>Microsoft Office PowerPoint</Application>
  <PresentationFormat>全屏显示(4:3)</PresentationFormat>
  <Paragraphs>419</Paragraphs>
  <Slides>28</Slides>
  <Notes>23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31" baseType="lpstr">
      <vt:lpstr>默认设计模板</vt:lpstr>
      <vt:lpstr>1_默认设计模板</vt:lpstr>
      <vt:lpstr>Picture2</vt:lpstr>
      <vt:lpstr>第5章　自底向上优先分析 </vt:lpstr>
      <vt:lpstr>幻灯片 2</vt:lpstr>
      <vt:lpstr>幻灯片 3</vt:lpstr>
      <vt:lpstr>5.1　优先分析概述</vt:lpstr>
      <vt:lpstr>5.2　简单优先分析法</vt:lpstr>
      <vt:lpstr>5.2.2　简单优先文法</vt:lpstr>
      <vt:lpstr>5.2.3　简单优先分析法 </vt:lpstr>
      <vt:lpstr>幻灯片 8</vt:lpstr>
      <vt:lpstr>幻灯片 9</vt:lpstr>
      <vt:lpstr>5.3  算符优先分析法</vt:lpstr>
      <vt:lpstr>5.3.2　算符优先文法</vt:lpstr>
      <vt:lpstr>算符文法的性质</vt:lpstr>
      <vt:lpstr>幻灯片 13</vt:lpstr>
      <vt:lpstr>幻灯片 14</vt:lpstr>
      <vt:lpstr>幻灯片 15</vt:lpstr>
      <vt:lpstr>5.3.3　算符优先分析表构造</vt:lpstr>
      <vt:lpstr>幻灯片 17</vt:lpstr>
      <vt:lpstr>5.3.4　算符优先分析法</vt:lpstr>
      <vt:lpstr>幻灯片 19</vt:lpstr>
      <vt:lpstr>幻灯片 20</vt:lpstr>
      <vt:lpstr>5.3.5　算符优先函数</vt:lpstr>
      <vt:lpstr>幻灯片 22</vt:lpstr>
      <vt:lpstr>幻灯片 23</vt:lpstr>
      <vt:lpstr>幻灯片 24</vt:lpstr>
      <vt:lpstr>幻灯片 25</vt:lpstr>
      <vt:lpstr>幻灯片 26</vt:lpstr>
      <vt:lpstr>幻灯片 27</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430</cp:revision>
  <cp:lastPrinted>1601-01-01T00:00:00Z</cp:lastPrinted>
  <dcterms:created xsi:type="dcterms:W3CDTF">1601-01-01T00:00:00Z</dcterms:created>
  <dcterms:modified xsi:type="dcterms:W3CDTF">2020-04-01T07:11:35Z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