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ustom.xml" ContentType="application/vnd.openxmlformats-officedocument.custom-properties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3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Default Extension="emf" ContentType="image/x-emf"/>
  <Override PartName="/ppt/notesSlides/notesSlide3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Default Extension="vml" ContentType="application/vnd.openxmlformats-officedocument.vmlDrawing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Layouts/slideLayout22.xml" ContentType="application/vnd.openxmlformats-officedocument.presentationml.slideLayout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theme/theme4.xml" ContentType="application/vnd.openxmlformats-officedocument.theme+xml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1"/>
    <p:sldMasterId id="2147483692" r:id="rId2"/>
  </p:sldMasterIdLst>
  <p:notesMasterIdLst>
    <p:notesMasterId r:id="rId56"/>
  </p:notesMasterIdLst>
  <p:handoutMasterIdLst>
    <p:handoutMasterId r:id="rId57"/>
  </p:handoutMasterIdLst>
  <p:sldIdLst>
    <p:sldId id="256" r:id="rId3"/>
    <p:sldId id="579" r:id="rId4"/>
    <p:sldId id="580" r:id="rId5"/>
    <p:sldId id="581" r:id="rId6"/>
    <p:sldId id="582" r:id="rId7"/>
    <p:sldId id="583" r:id="rId8"/>
    <p:sldId id="584" r:id="rId9"/>
    <p:sldId id="585" r:id="rId10"/>
    <p:sldId id="586" r:id="rId11"/>
    <p:sldId id="587" r:id="rId12"/>
    <p:sldId id="588" r:id="rId13"/>
    <p:sldId id="589" r:id="rId14"/>
    <p:sldId id="590" r:id="rId15"/>
    <p:sldId id="591" r:id="rId16"/>
    <p:sldId id="592" r:id="rId17"/>
    <p:sldId id="593" r:id="rId18"/>
    <p:sldId id="594" r:id="rId19"/>
    <p:sldId id="595" r:id="rId20"/>
    <p:sldId id="596" r:id="rId21"/>
    <p:sldId id="597" r:id="rId22"/>
    <p:sldId id="598" r:id="rId23"/>
    <p:sldId id="599" r:id="rId24"/>
    <p:sldId id="600" r:id="rId25"/>
    <p:sldId id="601" r:id="rId26"/>
    <p:sldId id="602" r:id="rId27"/>
    <p:sldId id="603" r:id="rId28"/>
    <p:sldId id="604" r:id="rId29"/>
    <p:sldId id="605" r:id="rId30"/>
    <p:sldId id="606" r:id="rId31"/>
    <p:sldId id="607" r:id="rId32"/>
    <p:sldId id="608" r:id="rId33"/>
    <p:sldId id="609" r:id="rId34"/>
    <p:sldId id="610" r:id="rId35"/>
    <p:sldId id="611" r:id="rId36"/>
    <p:sldId id="612" r:id="rId37"/>
    <p:sldId id="613" r:id="rId38"/>
    <p:sldId id="614" r:id="rId39"/>
    <p:sldId id="615" r:id="rId40"/>
    <p:sldId id="616" r:id="rId41"/>
    <p:sldId id="617" r:id="rId42"/>
    <p:sldId id="618" r:id="rId43"/>
    <p:sldId id="619" r:id="rId44"/>
    <p:sldId id="620" r:id="rId45"/>
    <p:sldId id="621" r:id="rId46"/>
    <p:sldId id="622" r:id="rId47"/>
    <p:sldId id="623" r:id="rId48"/>
    <p:sldId id="624" r:id="rId49"/>
    <p:sldId id="625" r:id="rId50"/>
    <p:sldId id="626" r:id="rId51"/>
    <p:sldId id="627" r:id="rId52"/>
    <p:sldId id="628" r:id="rId53"/>
    <p:sldId id="629" r:id="rId54"/>
    <p:sldId id="630" r:id="rId55"/>
  </p:sldIdLst>
  <p:sldSz cx="9144000" cy="6858000" type="screen4x3"/>
  <p:notesSz cx="6858000" cy="9144000"/>
  <p:custDataLst>
    <p:tags r:id="rId58"/>
  </p:custDataLst>
  <p:defaultTextStyle>
    <a:defPPr>
      <a:defRPr lang="zh-CN"/>
    </a:defPPr>
    <a:lvl1pPr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66FFFF"/>
    <a:srgbClr val="D60093"/>
    <a:srgbClr val="FF3300"/>
    <a:srgbClr val="FF0000"/>
    <a:srgbClr val="FF6600"/>
    <a:srgbClr val="0000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66" d="100"/>
          <a:sy n="66" d="100"/>
        </p:scale>
        <p:origin x="-149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9" d="100"/>
          <a:sy n="49" d="100"/>
        </p:scale>
        <p:origin x="-2898" y="-10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tags" Target="tags/tag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handoutMaster" Target="handoutMasters/handoutMaster1.xml"/><Relationship Id="rId61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itchFamily="2" charset="-122"/>
              </a:defRPr>
            </a:lvl1pPr>
          </a:lstStyle>
          <a:p>
            <a:fld id="{032CC0F5-B764-45BC-BC58-17B91E0A68C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426303621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034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1034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34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034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itchFamily="2" charset="-122"/>
              </a:defRPr>
            </a:lvl1pPr>
          </a:lstStyle>
          <a:p>
            <a:fld id="{72B79472-355A-44BE-9E33-43CBF8D66FA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40858344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1D03E62-2D0D-4F94-9424-E1AF45C9A685}" type="slidenum">
              <a:rPr lang="en-US" altLang="zh-CN" smtClean="0">
                <a:ea typeface="宋体" charset="-122"/>
              </a:rPr>
              <a:pPr/>
              <a:t>2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75147C1-6AEA-4268-95E6-49CB4886A122}" type="slidenum">
              <a:rPr lang="en-US" altLang="zh-CN" smtClean="0">
                <a:ea typeface="宋体" charset="-122"/>
              </a:rPr>
              <a:pPr/>
              <a:t>11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D9B5BD-CD95-4031-A47C-2FCFC4AFBB12}" type="slidenum">
              <a:rPr lang="en-US" altLang="zh-CN" smtClean="0">
                <a:ea typeface="宋体" charset="-122"/>
              </a:rPr>
              <a:pPr/>
              <a:t>12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6CCFFC-AF22-4B90-979D-35889161E2C5}" type="slidenum">
              <a:rPr lang="en-US" altLang="zh-CN" smtClean="0">
                <a:ea typeface="宋体" charset="-122"/>
              </a:rPr>
              <a:pPr/>
              <a:t>13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9379B8-F53F-4CAA-A1E2-0D09F0CCD7B5}" type="slidenum">
              <a:rPr lang="en-US" altLang="zh-CN" smtClean="0">
                <a:ea typeface="宋体" charset="-122"/>
              </a:rPr>
              <a:pPr/>
              <a:t>14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6E0C39-4C06-4CCB-9A06-B1337D7CDBB8}" type="slidenum">
              <a:rPr lang="en-US" altLang="zh-CN" smtClean="0">
                <a:ea typeface="宋体" charset="-122"/>
              </a:rPr>
              <a:pPr/>
              <a:t>15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3AC228-2B0B-4742-9678-9EF464D9F4F7}" type="slidenum">
              <a:rPr lang="en-US" altLang="zh-CN" smtClean="0">
                <a:ea typeface="宋体" charset="-122"/>
              </a:rPr>
              <a:pPr/>
              <a:t>16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5F6278-8D2D-4058-BFAF-B8430DEA5234}" type="slidenum">
              <a:rPr lang="en-US" altLang="zh-CN" smtClean="0">
                <a:ea typeface="宋体" charset="-122"/>
              </a:rPr>
              <a:pPr/>
              <a:t>17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A85C18-F128-4FCB-8CA7-1B8A87E168D7}" type="slidenum">
              <a:rPr lang="en-US" altLang="zh-CN" smtClean="0">
                <a:ea typeface="宋体" charset="-122"/>
              </a:rPr>
              <a:pPr/>
              <a:t>18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0D87AA-0D3A-4032-9DEB-75F3FA72E7F5}" type="slidenum">
              <a:rPr lang="en-US" altLang="zh-CN" smtClean="0">
                <a:ea typeface="宋体" charset="-122"/>
              </a:rPr>
              <a:pPr/>
              <a:t>19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4F28A00-D6B0-4B52-82A1-2C0063942358}" type="slidenum">
              <a:rPr lang="en-US" altLang="zh-CN" smtClean="0">
                <a:ea typeface="宋体" charset="-122"/>
              </a:rPr>
              <a:pPr/>
              <a:t>20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BC5499-1A3F-4068-8FD5-5109AB35AC1F}" type="slidenum">
              <a:rPr lang="en-US" altLang="zh-CN" smtClean="0">
                <a:ea typeface="宋体" charset="-122"/>
              </a:rPr>
              <a:pPr/>
              <a:t>3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959B9C8-25C6-4612-AAD2-C5F17032C0B1}" type="slidenum">
              <a:rPr lang="en-US" altLang="zh-CN" smtClean="0">
                <a:ea typeface="宋体" charset="-122"/>
              </a:rPr>
              <a:pPr/>
              <a:t>21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FB7F8E8-01DF-49FB-82F9-064DAEDF0A39}" type="slidenum">
              <a:rPr lang="en-US" altLang="zh-CN" smtClean="0">
                <a:ea typeface="宋体" charset="-122"/>
              </a:rPr>
              <a:pPr/>
              <a:t>22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5E4151-09FA-4E3F-BD40-235A0F63F187}" type="slidenum">
              <a:rPr lang="en-US" altLang="zh-CN" smtClean="0">
                <a:ea typeface="宋体" charset="-122"/>
              </a:rPr>
              <a:pPr/>
              <a:t>23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AF63E4B-C0A6-4A06-8B4B-A68072E4ACA0}" type="slidenum">
              <a:rPr lang="en-US" altLang="zh-CN" smtClean="0">
                <a:ea typeface="宋体" charset="-122"/>
              </a:rPr>
              <a:pPr/>
              <a:t>24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274E7FC-594E-4D91-BF9B-822CC437516D}" type="slidenum">
              <a:rPr lang="en-US" altLang="zh-CN" smtClean="0">
                <a:ea typeface="宋体" charset="-122"/>
              </a:rPr>
              <a:pPr/>
              <a:t>25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552177-4688-421B-8237-9EC40E54009F}" type="slidenum">
              <a:rPr lang="en-US" altLang="zh-CN" smtClean="0">
                <a:ea typeface="宋体" charset="-122"/>
              </a:rPr>
              <a:pPr/>
              <a:t>26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5F022E-DF80-4D6E-B72B-9A6F7AC821AB}" type="slidenum">
              <a:rPr lang="en-US" altLang="zh-CN" smtClean="0">
                <a:ea typeface="宋体" charset="-122"/>
              </a:rPr>
              <a:pPr/>
              <a:t>27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5FFF78-5CE2-4F5B-A883-DE0E0F733EC0}" type="slidenum">
              <a:rPr lang="en-US" altLang="zh-CN" smtClean="0">
                <a:ea typeface="宋体" charset="-122"/>
              </a:rPr>
              <a:pPr/>
              <a:t>28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21FC083-495C-40F0-AE1C-E34535303CBF}" type="slidenum">
              <a:rPr lang="en-US" altLang="zh-CN" smtClean="0">
                <a:ea typeface="宋体" charset="-122"/>
              </a:rPr>
              <a:pPr/>
              <a:t>29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F51AE9-5D4A-4B9E-9CC2-580F318D1163}" type="slidenum">
              <a:rPr lang="en-US" altLang="zh-CN" smtClean="0">
                <a:ea typeface="宋体" charset="-122"/>
              </a:rPr>
              <a:pPr/>
              <a:t>30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BB4597-EA33-40E0-BB34-330189F08644}" type="slidenum">
              <a:rPr lang="en-US" altLang="zh-CN" smtClean="0">
                <a:ea typeface="宋体" charset="-122"/>
              </a:rPr>
              <a:pPr/>
              <a:t>4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94D674-A08B-4687-A408-21D1E92554B5}" type="slidenum">
              <a:rPr lang="en-US" altLang="zh-CN" smtClean="0">
                <a:ea typeface="宋体" charset="-122"/>
              </a:rPr>
              <a:pPr/>
              <a:t>31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C18A24-B1BF-4E7D-AC10-E83CCB6E091B}" type="slidenum">
              <a:rPr lang="en-US" altLang="zh-CN" smtClean="0">
                <a:ea typeface="宋体" charset="-122"/>
              </a:rPr>
              <a:pPr/>
              <a:t>33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B775883-C1A0-46E9-BFC2-365F882D83A4}" type="slidenum">
              <a:rPr lang="en-US" altLang="zh-CN" smtClean="0">
                <a:ea typeface="宋体" charset="-122"/>
              </a:rPr>
              <a:pPr/>
              <a:t>34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596631-19F2-4D4E-8EBE-148F4ACEE0E1}" type="slidenum">
              <a:rPr lang="en-US" altLang="zh-CN" smtClean="0">
                <a:ea typeface="宋体" charset="-122"/>
              </a:rPr>
              <a:pPr/>
              <a:t>35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B3B333-7421-4881-B0CD-FEE26135EBF4}" type="slidenum">
              <a:rPr lang="en-US" altLang="zh-CN" smtClean="0">
                <a:ea typeface="宋体" charset="-122"/>
              </a:rPr>
              <a:pPr/>
              <a:t>36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CBFEA7-96BC-4633-9ABC-27482579199A}" type="slidenum">
              <a:rPr lang="en-US" altLang="zh-CN" smtClean="0">
                <a:ea typeface="宋体" charset="-122"/>
              </a:rPr>
              <a:pPr/>
              <a:t>37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CD9B943-AE2A-4B78-B896-EE7739123E38}" type="slidenum">
              <a:rPr lang="en-US" altLang="zh-CN" smtClean="0">
                <a:ea typeface="宋体" charset="-122"/>
              </a:rPr>
              <a:pPr/>
              <a:t>38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2AC433-8513-49D9-965A-7ECEF8AE6C82}" type="slidenum">
              <a:rPr lang="en-US" altLang="zh-CN" smtClean="0">
                <a:ea typeface="宋体" charset="-122"/>
              </a:rPr>
              <a:pPr/>
              <a:t>39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1FA2B9-8453-4273-B5B3-099FF87DD4D8}" type="slidenum">
              <a:rPr lang="en-US" altLang="zh-CN" smtClean="0">
                <a:ea typeface="宋体" charset="-122"/>
              </a:rPr>
              <a:pPr/>
              <a:t>40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2B3198-E9EF-408D-A8E8-9BBC431AC53F}" type="slidenum">
              <a:rPr lang="en-US" altLang="zh-CN" smtClean="0">
                <a:ea typeface="宋体" charset="-122"/>
              </a:rPr>
              <a:pPr/>
              <a:t>41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D956EE-DA2C-41D5-9997-A12E4F806175}" type="slidenum">
              <a:rPr lang="en-US" altLang="zh-CN" smtClean="0">
                <a:ea typeface="宋体" charset="-122"/>
              </a:rPr>
              <a:pPr/>
              <a:t>5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895EE7-E40F-486C-B742-6D7FB9CA85E9}" type="slidenum">
              <a:rPr lang="en-US" altLang="zh-CN" smtClean="0">
                <a:ea typeface="宋体" charset="-122"/>
              </a:rPr>
              <a:pPr/>
              <a:t>42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3C012DF-A1CF-41CD-AF53-7A170000A003}" type="slidenum">
              <a:rPr lang="en-US" altLang="zh-CN" smtClean="0">
                <a:ea typeface="宋体" charset="-122"/>
              </a:rPr>
              <a:pPr/>
              <a:t>43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B8F6C08-C359-4B94-9717-FDEED7DBAB39}" type="slidenum">
              <a:rPr lang="en-US" altLang="zh-CN" smtClean="0">
                <a:ea typeface="宋体" charset="-122"/>
              </a:rPr>
              <a:pPr/>
              <a:t>51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920295-3DEC-437D-8859-DF9CC5478ED9}" type="slidenum">
              <a:rPr lang="en-US" altLang="zh-CN" smtClean="0">
                <a:ea typeface="宋体" charset="-122"/>
              </a:rPr>
              <a:pPr/>
              <a:t>52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5827BE-6573-43A5-B806-308484ECDE44}" type="slidenum">
              <a:rPr lang="en-US" altLang="zh-CN" smtClean="0">
                <a:ea typeface="宋体" charset="-122"/>
              </a:rPr>
              <a:pPr/>
              <a:t>53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1F8127-FA36-4800-824A-1DF3887F9463}" type="slidenum">
              <a:rPr lang="en-US" altLang="zh-CN" smtClean="0">
                <a:ea typeface="宋体" charset="-122"/>
              </a:rPr>
              <a:pPr/>
              <a:t>6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0141D7-3D98-4BAB-A60A-8B1A4AE60763}" type="slidenum">
              <a:rPr lang="en-US" altLang="zh-CN" smtClean="0">
                <a:ea typeface="宋体" charset="-122"/>
              </a:rPr>
              <a:pPr/>
              <a:t>7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F4F740-4FCE-4515-B3C8-4151747EC58C}" type="slidenum">
              <a:rPr lang="en-US" altLang="zh-CN" smtClean="0">
                <a:ea typeface="宋体" charset="-122"/>
              </a:rPr>
              <a:pPr/>
              <a:t>8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F01B1C2-BA01-403A-AC46-31F4EF6C91DB}" type="slidenum">
              <a:rPr lang="en-US" altLang="zh-CN" smtClean="0">
                <a:ea typeface="宋体" charset="-122"/>
              </a:rPr>
              <a:pPr/>
              <a:t>9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62D377-D566-46A8-A8FA-0B169A3FC3AC}" type="slidenum">
              <a:rPr lang="en-US" altLang="zh-CN" smtClean="0">
                <a:ea typeface="宋体" charset="-122"/>
              </a:rPr>
              <a:pPr/>
              <a:t>10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928168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228601"/>
            <a:ext cx="8229600" cy="6858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28600" y="10668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77000" y="62484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1EC7D15-1EA6-4059-945F-BCB92DF1FBBE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660494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2250" y="0"/>
            <a:ext cx="2114550" cy="5592763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28600" y="0"/>
            <a:ext cx="6191250" cy="55927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77000" y="62484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2EFB30B-073C-4885-8AA2-427C80E6BD2B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8394772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标题，内容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3349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28600" y="10668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419600" y="10668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6294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417E3F1-433D-49FB-929D-0CB1EB2026DE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0183248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228600" y="0"/>
            <a:ext cx="8458200" cy="55927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6294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563C4B5-D46A-49E1-A9D2-BEB4B287C140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8035734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533400"/>
            <a:ext cx="8229600" cy="3349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600" y="10668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77000"/>
            <a:ext cx="2133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</p:spTree>
    <p:extLst>
      <p:ext uri="{BB962C8B-B14F-4D97-AF65-F5344CB8AC3E}">
        <p14:creationId xmlns="" xmlns:p14="http://schemas.microsoft.com/office/powerpoint/2010/main" val="33400737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1EFAC6-5A0B-4723-8AA6-3D3F3D98D5C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7037641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541313-7C87-4CE2-A67F-A8791D09C36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9148816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9E4688-0E58-46CA-9C21-FD16D903A25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3007042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28600" y="10668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19600" y="10668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35CD71-FA44-4F3F-8CEB-E0F407EEDB6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4244074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3A4353-EC8A-4DD2-A4FD-1999D954F13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058953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>
          <a:xfrm>
            <a:off x="6553200" y="6172200"/>
            <a:ext cx="2133600" cy="381000"/>
          </a:xfrm>
          <a:prstGeom prst="rect">
            <a:avLst/>
          </a:prstGeom>
        </p:spPr>
        <p:txBody>
          <a:bodyPr/>
          <a:lstStyle/>
          <a:p>
            <a:fld id="{19352E73-6586-482C-B492-E6FD81B48779}" type="slidenum">
              <a:rPr lang="en-US" altLang="zh-CN" smtClean="0"/>
              <a:pPr/>
              <a:t>‹#›</a:t>
            </a:fld>
            <a:endParaRPr lang="en-US" altLang="zh-CN" dirty="0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="" xmlns:p14="http://schemas.microsoft.com/office/powerpoint/2010/main" val="35294302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D8BE97-0AE4-45FC-961E-5152E7D77ED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9642925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774D79-D6C1-4F7A-9771-2ED1C8DE996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5606328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EB55C0-F417-46B5-8C6B-D5499C966BC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8763798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068C21-EE39-4EBD-B58C-A0C05B4BA39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82287038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496C03-1B51-473B-B868-2D60980CAE2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26972147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2250" y="0"/>
            <a:ext cx="2114550" cy="55927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28600" y="0"/>
            <a:ext cx="6191250" cy="55927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22ADD2-48BE-4629-BA11-CAB66AB22D0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893232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77000" y="62484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131F9F7-2522-40F9-BF67-826A4745FB37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148372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228601"/>
            <a:ext cx="8229600" cy="6858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28600" y="10668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19600" y="10668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77000" y="62484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A2E6FCD-6FDA-4C89-AB14-F026A850FE63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4105087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477000" y="62484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2FB8F29-AEE5-4D01-8BA2-2B644DAFF1AE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120918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228601"/>
            <a:ext cx="8229600" cy="6858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77000" y="62484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5768367-19B6-44BC-9951-BC83BC5A3A7D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3367154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77000" y="62484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D611F3A-53DE-4E73-A372-B7C8602DC65D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231657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77000" y="62484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C7851B2-B141-4930-9AF0-69913F35A897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4080116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77000" y="62484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B257B05-CF89-42FF-AFC4-6029450014A9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44203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27" name="Rectangle 15"/>
          <p:cNvSpPr>
            <a:spLocks noChangeArrowheads="1"/>
          </p:cNvSpPr>
          <p:nvPr userDrawn="1"/>
        </p:nvSpPr>
        <p:spPr bwMode="auto">
          <a:xfrm>
            <a:off x="228600" y="838200"/>
            <a:ext cx="8229600" cy="76200"/>
          </a:xfrm>
          <a:prstGeom prst="rect">
            <a:avLst/>
          </a:prstGeom>
          <a:solidFill>
            <a:srgbClr val="993366">
              <a:alpha val="9600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28" name="Rectangle 16"/>
          <p:cNvSpPr>
            <a:spLocks noChangeArrowheads="1"/>
          </p:cNvSpPr>
          <p:nvPr userDrawn="1"/>
        </p:nvSpPr>
        <p:spPr bwMode="auto">
          <a:xfrm>
            <a:off x="228600" y="6096000"/>
            <a:ext cx="8229600" cy="45719"/>
          </a:xfrm>
          <a:prstGeom prst="rect">
            <a:avLst/>
          </a:prstGeom>
          <a:solidFill>
            <a:srgbClr val="993366">
              <a:alpha val="9600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15" r:id="rId12"/>
    <p:sldLayoutId id="2147483716" r:id="rId13"/>
    <p:sldLayoutId id="2147483717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华文隶书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华文隶书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华文隶书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华文隶书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华文隶书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华文隶书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华文隶书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华文隶书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33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编译原理</a:t>
            </a:r>
            <a:r>
              <a:rPr lang="en-US" altLang="zh-CN" smtClean="0"/>
              <a:t>-</a:t>
            </a:r>
            <a:r>
              <a:rPr lang="zh-CN" altLang="en-US" smtClean="0"/>
              <a:t>华中科技大学 </a:t>
            </a:r>
            <a:r>
              <a:rPr lang="en-US" altLang="zh-CN" smtClean="0"/>
              <a:t>–</a:t>
            </a:r>
            <a:r>
              <a:rPr lang="zh-CN" altLang="en-US" smtClean="0"/>
              <a:t>徐丽萍</a:t>
            </a:r>
          </a:p>
        </p:txBody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0668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4064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77000"/>
            <a:ext cx="2133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24064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2406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29400" y="6477000"/>
            <a:ext cx="2133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ea typeface="+mn-ea"/>
              </a:defRPr>
            </a:lvl1pPr>
          </a:lstStyle>
          <a:p>
            <a:fld id="{151EF2D8-4556-4595-AAFB-18A1313A10C9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240647" name="Rectangle 7"/>
          <p:cNvSpPr>
            <a:spLocks noChangeArrowheads="1"/>
          </p:cNvSpPr>
          <p:nvPr userDrawn="1"/>
        </p:nvSpPr>
        <p:spPr bwMode="auto">
          <a:xfrm>
            <a:off x="152400" y="304800"/>
            <a:ext cx="5486400" cy="76200"/>
          </a:xfrm>
          <a:prstGeom prst="rect">
            <a:avLst/>
          </a:prstGeom>
          <a:solidFill>
            <a:srgbClr val="993366">
              <a:alpha val="9600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0648" name="Rectangle 8"/>
          <p:cNvSpPr>
            <a:spLocks noChangeArrowheads="1"/>
          </p:cNvSpPr>
          <p:nvPr userDrawn="1"/>
        </p:nvSpPr>
        <p:spPr bwMode="auto">
          <a:xfrm>
            <a:off x="3429000" y="6324600"/>
            <a:ext cx="5486400" cy="76200"/>
          </a:xfrm>
          <a:prstGeom prst="rect">
            <a:avLst/>
          </a:prstGeom>
          <a:solidFill>
            <a:srgbClr val="993366">
              <a:alpha val="9600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宋体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宋体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宋体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30.swf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00.swf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31.swf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31.swf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4" Type="http://schemas.openxmlformats.org/officeDocument/2006/relationships/hyperlink" Target="32.swf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24.xml"/><Relationship Id="rId3" Type="http://schemas.openxmlformats.org/officeDocument/2006/relationships/slide" Target="slide4.xml"/><Relationship Id="rId7" Type="http://schemas.openxmlformats.org/officeDocument/2006/relationships/slide" Target="slide40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slide" Target="slide33.xml"/><Relationship Id="rId5" Type="http://schemas.openxmlformats.org/officeDocument/2006/relationships/slide" Target="slide26.xml"/><Relationship Id="rId4" Type="http://schemas.openxmlformats.org/officeDocument/2006/relationships/slide" Target="slide7.xml"/><Relationship Id="rId9" Type="http://schemas.openxmlformats.org/officeDocument/2006/relationships/slide" Target="slide4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33.swf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hyperlink" Target="34.swf" TargetMode="Externa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27.swf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27.swf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66800" y="2667000"/>
            <a:ext cx="7315200" cy="762000"/>
          </a:xfrm>
        </p:spPr>
        <p:txBody>
          <a:bodyPr/>
          <a:lstStyle/>
          <a:p>
            <a:pPr algn="ctr" eaLnBrk="1" hangingPunct="1"/>
            <a:r>
              <a:rPr lang="zh-CN" altLang="en-US" sz="4000" b="1" dirty="0" smtClean="0">
                <a:latin typeface="+mn-ea"/>
                <a:ea typeface="+mn-ea"/>
              </a:rPr>
              <a:t>第</a:t>
            </a:r>
            <a:r>
              <a:rPr lang="en-US" altLang="zh-CN" sz="4000" b="1" dirty="0" smtClean="0">
                <a:latin typeface="+mn-ea"/>
                <a:ea typeface="+mn-ea"/>
              </a:rPr>
              <a:t>6</a:t>
            </a:r>
            <a:r>
              <a:rPr lang="zh-CN" altLang="en-US" sz="4000" b="1" dirty="0" smtClean="0">
                <a:latin typeface="+mn-ea"/>
                <a:ea typeface="+mn-ea"/>
              </a:rPr>
              <a:t>章　</a:t>
            </a:r>
            <a:r>
              <a:rPr lang="en-US" altLang="zh-CN" sz="4000" b="1" dirty="0" smtClean="0">
                <a:latin typeface="+mn-ea"/>
                <a:ea typeface="+mn-ea"/>
              </a:rPr>
              <a:t>L R </a:t>
            </a:r>
            <a:r>
              <a:rPr lang="zh-CN" altLang="en-US" sz="4000" b="1" dirty="0" smtClean="0">
                <a:latin typeface="+mn-ea"/>
                <a:ea typeface="+mn-ea"/>
              </a:rPr>
              <a:t>分 析 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6172200"/>
            <a:ext cx="7391400" cy="685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编 译 原 理 课 程 组</a:t>
            </a:r>
            <a:endParaRPr lang="en-US" altLang="zh-CN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838200" y="304800"/>
            <a:ext cx="7391400" cy="685800"/>
          </a:xfrm>
          <a:prstGeom prst="rect">
            <a:avLst/>
          </a:prstGeom>
        </p:spPr>
        <p:txBody>
          <a:bodyPr/>
          <a:lstStyle/>
          <a:p>
            <a:pPr lvl="0" eaLnBrk="1" hangingPunct="1">
              <a:lnSpc>
                <a:spcPct val="90000"/>
              </a:lnSpc>
              <a:spcBef>
                <a:spcPct val="20000"/>
              </a:spcBef>
            </a:pPr>
            <a:r>
              <a:rPr lang="zh-CN" altLang="en-US" sz="2800" b="1" kern="0" dirty="0" smtClean="0">
                <a:latin typeface="黑体" pitchFamily="49" charset="-122"/>
                <a:ea typeface="黑体" pitchFamily="49" charset="-122"/>
              </a:rPr>
              <a:t>华中科技大学  计算机科学与技术学院</a:t>
            </a:r>
            <a:endParaRPr lang="en-US" altLang="zh-CN" sz="2800" b="1" kern="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-304800" y="1066800"/>
            <a:ext cx="43434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4000" b="1" dirty="0">
                <a:solidFill>
                  <a:srgbClr val="FF0000"/>
                </a:solidFill>
                <a:latin typeface="+mn-ea"/>
                <a:ea typeface="+mn-ea"/>
              </a:rPr>
              <a:t>编译原理</a:t>
            </a: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3200400" y="4876800"/>
            <a:ext cx="54102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b="1" kern="0" dirty="0" smtClean="0">
                <a:solidFill>
                  <a:srgbClr val="0000FF"/>
                </a:solidFill>
                <a:latin typeface="+mn-ea"/>
                <a:ea typeface="+mn-ea"/>
                <a:cs typeface="+mj-cs"/>
              </a:rPr>
              <a:t>主讲</a:t>
            </a:r>
            <a:r>
              <a:rPr lang="zh-CN" altLang="en-US" sz="3200" b="1" kern="0" smtClean="0">
                <a:solidFill>
                  <a:srgbClr val="0000FF"/>
                </a:solidFill>
                <a:latin typeface="+mn-ea"/>
                <a:ea typeface="+mn-ea"/>
                <a:cs typeface="+mj-cs"/>
              </a:rPr>
              <a:t>教师：赵小松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　</a:t>
            </a:r>
          </a:p>
        </p:txBody>
      </p:sp>
      <p:sp>
        <p:nvSpPr>
          <p:cNvPr id="8" name="Text Box 17"/>
          <p:cNvSpPr txBox="1">
            <a:spLocks noChangeArrowheads="1"/>
          </p:cNvSpPr>
          <p:nvPr/>
        </p:nvSpPr>
        <p:spPr bwMode="auto">
          <a:xfrm>
            <a:off x="1277143" y="4035017"/>
            <a:ext cx="6513513" cy="572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5pPr>
            <a:lvl6pPr marL="22860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6pPr>
            <a:lvl7pPr marL="27432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7pPr>
            <a:lvl8pPr marL="32004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8pPr>
            <a:lvl9pPr marL="36576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9pPr>
          </a:lstStyle>
          <a:p>
            <a:pPr algn="ctr" eaLnBrk="1" hangingPunct="1">
              <a:lnSpc>
                <a:spcPct val="130000"/>
              </a:lnSpc>
              <a:spcAft>
                <a:spcPct val="50000"/>
              </a:spcAft>
            </a:pPr>
            <a:fld id="{BE7E03F2-260A-4EC1-BF85-F8D1985737F6}" type="datetime3">
              <a:rPr lang="zh-CN" altLang="en-US" sz="2700" smtClean="0">
                <a:latin typeface="+mn-lt"/>
                <a:ea typeface="+mn-ea"/>
                <a:cs typeface="+mn-ea"/>
                <a:sym typeface="+mn-lt"/>
              </a:rPr>
              <a:pPr algn="ctr" eaLnBrk="1" hangingPunct="1">
                <a:lnSpc>
                  <a:spcPct val="130000"/>
                </a:lnSpc>
                <a:spcAft>
                  <a:spcPct val="50000"/>
                </a:spcAft>
              </a:pPr>
              <a:t>2020年4月5日星期日</a:t>
            </a:fld>
            <a:endParaRPr lang="en-US" altLang="zh-CN" sz="2700" dirty="0"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4"/>
          <p:cNvSpPr>
            <a:spLocks noChangeArrowheads="1"/>
          </p:cNvSpPr>
          <p:nvPr/>
        </p:nvSpPr>
        <p:spPr bwMode="auto">
          <a:xfrm>
            <a:off x="609600" y="228600"/>
            <a:ext cx="4267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en-US" altLang="zh-CN" sz="2800" b="1" dirty="0" smtClean="0">
                <a:solidFill>
                  <a:srgbClr val="CC0099"/>
                </a:solidFill>
                <a:latin typeface="黑体" pitchFamily="49" charset="-122"/>
                <a:ea typeface="黑体" pitchFamily="49" charset="-122"/>
              </a:rPr>
              <a:t>6.2.2  </a:t>
            </a:r>
            <a:r>
              <a:rPr lang="zh-CN" altLang="en-US" sz="2800" b="1" dirty="0">
                <a:solidFill>
                  <a:srgbClr val="CC0099"/>
                </a:solidFill>
                <a:latin typeface="黑体" pitchFamily="49" charset="-122"/>
                <a:ea typeface="黑体" pitchFamily="49" charset="-122"/>
              </a:rPr>
              <a:t>识别活前缀</a:t>
            </a:r>
            <a:r>
              <a:rPr lang="en-US" altLang="zh-CN" sz="2800" b="1" dirty="0">
                <a:solidFill>
                  <a:srgbClr val="CC0099"/>
                </a:solidFill>
                <a:latin typeface="黑体" pitchFamily="49" charset="-122"/>
                <a:ea typeface="黑体" pitchFamily="49" charset="-122"/>
              </a:rPr>
              <a:t>DFA</a:t>
            </a:r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 </a:t>
            </a:r>
          </a:p>
        </p:txBody>
      </p:sp>
      <p:sp>
        <p:nvSpPr>
          <p:cNvPr id="62471" name="Text Box 7"/>
          <p:cNvSpPr txBox="1">
            <a:spLocks noChangeArrowheads="1"/>
          </p:cNvSpPr>
          <p:nvPr/>
        </p:nvSpPr>
        <p:spPr bwMode="auto">
          <a:xfrm>
            <a:off x="382588" y="914400"/>
            <a:ext cx="8077200" cy="781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2000" b="1" dirty="0">
                <a:latin typeface="+mn-ea"/>
                <a:ea typeface="+mn-ea"/>
              </a:rPr>
              <a:t>        </a:t>
            </a:r>
            <a:r>
              <a:rPr lang="zh-CN" altLang="en-US" sz="2000" b="1" dirty="0">
                <a:latin typeface="+mn-ea"/>
                <a:ea typeface="+mn-ea"/>
              </a:rPr>
              <a:t>识别活前缀</a:t>
            </a:r>
            <a:r>
              <a:rPr lang="en-US" altLang="zh-CN" sz="2000" b="1" dirty="0">
                <a:latin typeface="+mn-ea"/>
                <a:ea typeface="+mn-ea"/>
              </a:rPr>
              <a:t>DFA</a:t>
            </a:r>
            <a:r>
              <a:rPr lang="zh-CN" altLang="en-US" sz="2000" b="1" dirty="0">
                <a:latin typeface="+mn-ea"/>
                <a:ea typeface="+mn-ea"/>
              </a:rPr>
              <a:t>技术线路是根据文法</a:t>
            </a:r>
            <a:r>
              <a:rPr lang="en-US" altLang="zh-CN" sz="2000" b="1" dirty="0">
                <a:latin typeface="+mn-ea"/>
                <a:ea typeface="+mn-ea"/>
              </a:rPr>
              <a:t>G</a:t>
            </a:r>
            <a:r>
              <a:rPr lang="zh-CN" altLang="en-US" sz="2000" b="1" dirty="0">
                <a:latin typeface="+mn-ea"/>
                <a:ea typeface="+mn-ea"/>
              </a:rPr>
              <a:t>，构造识别活前缀</a:t>
            </a:r>
            <a:r>
              <a:rPr lang="en-US" altLang="zh-CN" sz="2000" b="1" dirty="0">
                <a:latin typeface="+mn-ea"/>
                <a:ea typeface="+mn-ea"/>
              </a:rPr>
              <a:t>NFA  M</a:t>
            </a:r>
            <a:r>
              <a:rPr lang="zh-CN" altLang="en-US" sz="2000" b="1" dirty="0">
                <a:latin typeface="+mn-ea"/>
                <a:ea typeface="+mn-ea"/>
              </a:rPr>
              <a:t>。之后通过子集法，将</a:t>
            </a:r>
            <a:r>
              <a:rPr lang="en-US" altLang="zh-CN" sz="2000" b="1" dirty="0">
                <a:latin typeface="+mn-ea"/>
                <a:ea typeface="+mn-ea"/>
              </a:rPr>
              <a:t>NFA</a:t>
            </a:r>
            <a:r>
              <a:rPr lang="en-US" altLang="zh-CN" sz="1000" b="1" dirty="0">
                <a:latin typeface="+mn-ea"/>
                <a:ea typeface="+mn-ea"/>
              </a:rPr>
              <a:t> </a:t>
            </a:r>
            <a:r>
              <a:rPr lang="en-US" altLang="zh-CN" sz="2000" b="1" dirty="0">
                <a:latin typeface="+mn-ea"/>
                <a:ea typeface="+mn-ea"/>
              </a:rPr>
              <a:t>M</a:t>
            </a:r>
            <a:r>
              <a:rPr lang="zh-CN" altLang="en-US" sz="2000" b="1" dirty="0">
                <a:latin typeface="+mn-ea"/>
                <a:ea typeface="+mn-ea"/>
              </a:rPr>
              <a:t>确定化，得到识别活前缀</a:t>
            </a:r>
            <a:r>
              <a:rPr lang="en-US" altLang="zh-CN" sz="2000" b="1" dirty="0">
                <a:latin typeface="+mn-ea"/>
                <a:ea typeface="+mn-ea"/>
              </a:rPr>
              <a:t>DFA  M′</a:t>
            </a:r>
            <a:r>
              <a:rPr lang="zh-CN" altLang="en-US" sz="2000" b="1" dirty="0">
                <a:latin typeface="+mn-ea"/>
                <a:ea typeface="+mn-ea"/>
              </a:rPr>
              <a:t>。</a:t>
            </a:r>
          </a:p>
        </p:txBody>
      </p:sp>
      <p:sp>
        <p:nvSpPr>
          <p:cNvPr id="62474" name="Text Box 10"/>
          <p:cNvSpPr txBox="1">
            <a:spLocks noChangeArrowheads="1"/>
          </p:cNvSpPr>
          <p:nvPr/>
        </p:nvSpPr>
        <p:spPr bwMode="auto">
          <a:xfrm>
            <a:off x="457200" y="1066800"/>
            <a:ext cx="8077200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  <a:spcBef>
                <a:spcPct val="10000"/>
              </a:spcBef>
              <a:defRPr/>
            </a:pPr>
            <a:r>
              <a:rPr lang="en-US" altLang="zh-CN" sz="2000" b="1" dirty="0">
                <a:latin typeface="+mn-ea"/>
                <a:ea typeface="+mn-ea"/>
              </a:rPr>
              <a:t>      </a:t>
            </a:r>
            <a:r>
              <a:rPr lang="zh-CN" altLang="en-US" sz="2000" b="1" dirty="0">
                <a:latin typeface="+mn-ea"/>
                <a:ea typeface="+mn-ea"/>
              </a:rPr>
              <a:t>设文法</a:t>
            </a:r>
            <a:r>
              <a:rPr lang="en-US" altLang="zh-CN" sz="2000" b="1" dirty="0">
                <a:latin typeface="+mn-ea"/>
                <a:ea typeface="+mn-ea"/>
              </a:rPr>
              <a:t>G</a:t>
            </a:r>
            <a:r>
              <a:rPr lang="zh-CN" altLang="en-US" sz="2000" b="1" dirty="0">
                <a:latin typeface="+mn-ea"/>
                <a:ea typeface="+mn-ea"/>
              </a:rPr>
              <a:t>＝</a:t>
            </a:r>
            <a:r>
              <a:rPr lang="en-US" altLang="zh-CN" sz="2000" b="1" dirty="0">
                <a:latin typeface="+mn-ea"/>
                <a:ea typeface="+mn-ea"/>
              </a:rPr>
              <a:t>(V</a:t>
            </a:r>
            <a:r>
              <a:rPr lang="en-US" altLang="zh-CN" sz="2000" b="1" baseline="-8000" dirty="0">
                <a:latin typeface="+mn-ea"/>
                <a:ea typeface="+mn-ea"/>
              </a:rPr>
              <a:t>N</a:t>
            </a:r>
            <a:r>
              <a:rPr lang="en-US" altLang="zh-CN" sz="2000" b="1" dirty="0">
                <a:latin typeface="+mn-ea"/>
                <a:ea typeface="+mn-ea"/>
              </a:rPr>
              <a:t>,V</a:t>
            </a:r>
            <a:r>
              <a:rPr lang="en-US" altLang="zh-CN" sz="2000" b="1" baseline="-8000" dirty="0">
                <a:latin typeface="+mn-ea"/>
                <a:ea typeface="+mn-ea"/>
              </a:rPr>
              <a:t>T</a:t>
            </a:r>
            <a:r>
              <a:rPr lang="en-US" altLang="zh-CN" sz="2000" b="1" dirty="0">
                <a:latin typeface="+mn-ea"/>
                <a:ea typeface="+mn-ea"/>
              </a:rPr>
              <a:t>,P,S)</a:t>
            </a:r>
            <a:r>
              <a:rPr lang="zh-CN" altLang="en-US" sz="2000" b="1" dirty="0">
                <a:latin typeface="+mn-ea"/>
                <a:ea typeface="+mn-ea"/>
              </a:rPr>
              <a:t>，构造识别活前缀</a:t>
            </a:r>
            <a:r>
              <a:rPr lang="en-US" altLang="zh-CN" sz="2000" b="1" dirty="0">
                <a:latin typeface="+mn-ea"/>
                <a:ea typeface="+mn-ea"/>
              </a:rPr>
              <a:t>NFA</a:t>
            </a:r>
            <a:r>
              <a:rPr lang="en-US" altLang="zh-CN" sz="1000" b="1" dirty="0">
                <a:latin typeface="+mn-ea"/>
                <a:ea typeface="+mn-ea"/>
              </a:rPr>
              <a:t>  </a:t>
            </a:r>
            <a:r>
              <a:rPr lang="en-US" altLang="zh-CN" sz="2000" b="1" dirty="0">
                <a:latin typeface="+mn-ea"/>
                <a:ea typeface="+mn-ea"/>
              </a:rPr>
              <a:t>M</a:t>
            </a:r>
            <a:r>
              <a:rPr lang="zh-CN" altLang="en-US" sz="2000" b="1" dirty="0">
                <a:latin typeface="+mn-ea"/>
                <a:ea typeface="+mn-ea"/>
              </a:rPr>
              <a:t>的方法如下：</a:t>
            </a:r>
          </a:p>
          <a:p>
            <a:pPr algn="l">
              <a:lnSpc>
                <a:spcPct val="120000"/>
              </a:lnSpc>
              <a:spcBef>
                <a:spcPct val="10000"/>
              </a:spcBef>
              <a:defRPr/>
            </a:pPr>
            <a:r>
              <a:rPr lang="zh-CN" altLang="en-US" sz="2000" b="1" dirty="0">
                <a:latin typeface="+mn-ea"/>
                <a:ea typeface="+mn-ea"/>
              </a:rPr>
              <a:t>      </a:t>
            </a:r>
            <a:r>
              <a:rPr lang="zh-CN" altLang="en-US" sz="2000" b="1" dirty="0">
                <a:solidFill>
                  <a:schemeClr val="folHlink"/>
                </a:solidFill>
                <a:latin typeface="+mn-ea"/>
                <a:ea typeface="+mn-ea"/>
              </a:rPr>
              <a:t>⑴ 文法</a:t>
            </a:r>
            <a:r>
              <a:rPr lang="en-US" altLang="zh-CN" sz="2000" b="1" dirty="0">
                <a:solidFill>
                  <a:schemeClr val="folHlink"/>
                </a:solidFill>
                <a:latin typeface="+mn-ea"/>
                <a:ea typeface="+mn-ea"/>
              </a:rPr>
              <a:t>G</a:t>
            </a:r>
            <a:r>
              <a:rPr lang="zh-CN" altLang="en-US" sz="2000" b="1" dirty="0">
                <a:solidFill>
                  <a:schemeClr val="folHlink"/>
                </a:solidFill>
                <a:latin typeface="+mn-ea"/>
                <a:ea typeface="+mn-ea"/>
              </a:rPr>
              <a:t>等价改写成</a:t>
            </a:r>
            <a:r>
              <a:rPr lang="en-US" altLang="zh-CN" sz="2000" b="1" dirty="0">
                <a:solidFill>
                  <a:schemeClr val="folHlink"/>
                </a:solidFill>
                <a:latin typeface="+mn-ea"/>
                <a:ea typeface="+mn-ea"/>
              </a:rPr>
              <a:t>G’</a:t>
            </a:r>
            <a:r>
              <a:rPr lang="zh-CN" altLang="en-US" sz="2000" b="1" dirty="0">
                <a:solidFill>
                  <a:schemeClr val="folHlink"/>
                </a:solidFill>
                <a:latin typeface="+mn-ea"/>
                <a:ea typeface="+mn-ea"/>
              </a:rPr>
              <a:t>：</a:t>
            </a:r>
          </a:p>
          <a:p>
            <a:pPr marL="2511425" indent="-2511425" algn="l">
              <a:lnSpc>
                <a:spcPct val="120000"/>
              </a:lnSpc>
              <a:spcBef>
                <a:spcPct val="10000"/>
              </a:spcBef>
              <a:defRPr/>
            </a:pPr>
            <a:r>
              <a:rPr lang="zh-CN" altLang="en-US" sz="2000" b="1" dirty="0">
                <a:latin typeface="+mn-ea"/>
                <a:ea typeface="+mn-ea"/>
              </a:rPr>
              <a:t>           文法</a:t>
            </a:r>
            <a:r>
              <a:rPr lang="en-US" altLang="zh-CN" sz="2000" b="1" dirty="0">
                <a:latin typeface="+mn-ea"/>
                <a:ea typeface="+mn-ea"/>
              </a:rPr>
              <a:t>G’</a:t>
            </a:r>
            <a:r>
              <a:rPr lang="zh-CN" altLang="en-US" sz="2000" b="1" dirty="0">
                <a:latin typeface="+mn-ea"/>
                <a:ea typeface="+mn-ea"/>
              </a:rPr>
              <a:t>＝</a:t>
            </a:r>
            <a:r>
              <a:rPr lang="en-US" altLang="zh-CN" sz="2000" b="1" dirty="0">
                <a:latin typeface="+mn-ea"/>
                <a:ea typeface="+mn-ea"/>
              </a:rPr>
              <a:t>(V</a:t>
            </a:r>
            <a:r>
              <a:rPr lang="en-US" altLang="zh-CN" sz="2000" b="1" baseline="-8000" dirty="0">
                <a:latin typeface="+mn-ea"/>
                <a:ea typeface="+mn-ea"/>
              </a:rPr>
              <a:t>N</a:t>
            </a:r>
            <a:r>
              <a:rPr lang="en-US" altLang="zh-CN" sz="2000" b="1" dirty="0">
                <a:latin typeface="+mn-ea"/>
                <a:ea typeface="+mn-ea"/>
              </a:rPr>
              <a:t>∪{S’},V</a:t>
            </a:r>
            <a:r>
              <a:rPr lang="en-US" altLang="zh-CN" sz="2000" b="1" baseline="-8000" dirty="0">
                <a:latin typeface="+mn-ea"/>
                <a:ea typeface="+mn-ea"/>
              </a:rPr>
              <a:t>T</a:t>
            </a:r>
            <a:r>
              <a:rPr lang="en-US" altLang="zh-CN" sz="2000" b="1" dirty="0">
                <a:latin typeface="+mn-ea"/>
                <a:ea typeface="+mn-ea"/>
              </a:rPr>
              <a:t>,P∪{S’→S},S’) </a:t>
            </a:r>
            <a:r>
              <a:rPr lang="en-US" altLang="zh-CN" sz="2000" b="1" dirty="0" smtClean="0">
                <a:latin typeface="+mn-ea"/>
                <a:ea typeface="+mn-ea"/>
              </a:rPr>
              <a:t>                 </a:t>
            </a:r>
            <a:r>
              <a:rPr lang="zh-CN" altLang="en-US" sz="2000" b="1" dirty="0" smtClean="0">
                <a:latin typeface="+mn-ea"/>
                <a:ea typeface="+mn-ea"/>
              </a:rPr>
              <a:t>这里：</a:t>
            </a:r>
            <a:r>
              <a:rPr lang="en-US" altLang="zh-CN" sz="2000" b="1" dirty="0" smtClean="0">
                <a:latin typeface="+mn-ea"/>
                <a:ea typeface="+mn-ea"/>
              </a:rPr>
              <a:t>V</a:t>
            </a:r>
            <a:r>
              <a:rPr lang="en-US" altLang="zh-CN" sz="2000" b="1" baseline="-8000" dirty="0" smtClean="0">
                <a:latin typeface="+mn-ea"/>
                <a:ea typeface="+mn-ea"/>
              </a:rPr>
              <a:t>N</a:t>
            </a:r>
            <a:r>
              <a:rPr lang="en-US" altLang="zh-CN" sz="2000" b="1" dirty="0" smtClean="0">
                <a:latin typeface="+mn-ea"/>
                <a:ea typeface="+mn-ea"/>
              </a:rPr>
              <a:t>∩ {</a:t>
            </a:r>
            <a:r>
              <a:rPr lang="en-US" altLang="zh-CN" sz="2000" b="1" dirty="0">
                <a:latin typeface="+mn-ea"/>
                <a:ea typeface="+mn-ea"/>
              </a:rPr>
              <a:t>S’}=</a:t>
            </a:r>
            <a:r>
              <a:rPr lang="en-US" altLang="zh-CN" sz="2000" b="1" dirty="0" smtClean="0">
                <a:latin typeface="+mn-ea"/>
                <a:ea typeface="+mn-ea"/>
              </a:rPr>
              <a:t>Ф</a:t>
            </a:r>
            <a:r>
              <a:rPr lang="zh-CN" altLang="en-US" sz="2000" b="1" dirty="0" smtClean="0">
                <a:latin typeface="+mn-ea"/>
                <a:ea typeface="+mn-ea"/>
              </a:rPr>
              <a:t>；</a:t>
            </a:r>
            <a:endParaRPr lang="zh-CN" altLang="en-US" sz="2000" b="1" dirty="0">
              <a:latin typeface="+mn-ea"/>
              <a:ea typeface="+mn-ea"/>
            </a:endParaRPr>
          </a:p>
          <a:p>
            <a:pPr algn="l">
              <a:lnSpc>
                <a:spcPct val="120000"/>
              </a:lnSpc>
              <a:spcBef>
                <a:spcPct val="10000"/>
              </a:spcBef>
              <a:defRPr/>
            </a:pPr>
            <a:r>
              <a:rPr lang="zh-CN" altLang="en-US" sz="2000" b="1" dirty="0">
                <a:latin typeface="+mn-ea"/>
                <a:ea typeface="+mn-ea"/>
              </a:rPr>
              <a:t>      </a:t>
            </a:r>
            <a:r>
              <a:rPr lang="zh-CN" altLang="en-US" sz="2000" b="1" dirty="0">
                <a:solidFill>
                  <a:schemeClr val="folHlink"/>
                </a:solidFill>
                <a:latin typeface="+mn-ea"/>
                <a:ea typeface="+mn-ea"/>
              </a:rPr>
              <a:t>⑵ 每个规则</a:t>
            </a:r>
            <a:r>
              <a:rPr lang="en-US" altLang="zh-CN" sz="2000" b="1" dirty="0" err="1">
                <a:solidFill>
                  <a:schemeClr val="folHlink"/>
                </a:solidFill>
                <a:latin typeface="+mn-ea"/>
                <a:ea typeface="+mn-ea"/>
              </a:rPr>
              <a:t>A→α</a:t>
            </a:r>
            <a:r>
              <a:rPr lang="zh-CN" altLang="en-US" sz="2000" b="1" dirty="0">
                <a:solidFill>
                  <a:schemeClr val="folHlink"/>
                </a:solidFill>
                <a:latin typeface="+mn-ea"/>
                <a:ea typeface="+mn-ea"/>
              </a:rPr>
              <a:t>构造等价一个</a:t>
            </a:r>
            <a:r>
              <a:rPr lang="en-US" altLang="zh-CN" sz="2000" b="1" dirty="0" err="1">
                <a:solidFill>
                  <a:schemeClr val="folHlink"/>
                </a:solidFill>
                <a:latin typeface="+mn-ea"/>
                <a:ea typeface="+mn-ea"/>
              </a:rPr>
              <a:t>NFAMA→α</a:t>
            </a:r>
            <a:r>
              <a:rPr lang="zh-CN" altLang="en-US" sz="2000" b="1" dirty="0">
                <a:solidFill>
                  <a:schemeClr val="folHlink"/>
                </a:solidFill>
                <a:latin typeface="+mn-ea"/>
                <a:ea typeface="+mn-ea"/>
              </a:rPr>
              <a:t>：</a:t>
            </a:r>
          </a:p>
          <a:p>
            <a:pPr algn="l">
              <a:lnSpc>
                <a:spcPct val="120000"/>
              </a:lnSpc>
              <a:spcBef>
                <a:spcPct val="10000"/>
              </a:spcBef>
              <a:defRPr/>
            </a:pPr>
            <a:r>
              <a:rPr lang="zh-CN" altLang="en-US" sz="2000" b="1" dirty="0">
                <a:latin typeface="+mn-ea"/>
                <a:ea typeface="+mn-ea"/>
              </a:rPr>
              <a:t>          令</a:t>
            </a:r>
            <a:r>
              <a:rPr lang="en-US" altLang="zh-CN" sz="2000" b="1" dirty="0">
                <a:latin typeface="+mn-ea"/>
                <a:ea typeface="+mn-ea"/>
              </a:rPr>
              <a:t>α=x</a:t>
            </a:r>
            <a:r>
              <a:rPr lang="en-US" altLang="zh-CN" sz="2000" b="1" baseline="-8000" dirty="0">
                <a:latin typeface="+mn-ea"/>
                <a:ea typeface="+mn-ea"/>
              </a:rPr>
              <a:t>1</a:t>
            </a:r>
            <a:r>
              <a:rPr lang="en-US" altLang="zh-CN" sz="2000" b="1" dirty="0">
                <a:latin typeface="+mn-ea"/>
                <a:ea typeface="+mn-ea"/>
              </a:rPr>
              <a:t>x</a:t>
            </a:r>
            <a:r>
              <a:rPr lang="en-US" altLang="zh-CN" sz="2000" b="1" baseline="-8000" dirty="0">
                <a:latin typeface="+mn-ea"/>
                <a:ea typeface="+mn-ea"/>
              </a:rPr>
              <a:t>2</a:t>
            </a:r>
            <a:r>
              <a:rPr lang="en-US" altLang="zh-CN" sz="2000" b="1" dirty="0">
                <a:latin typeface="+mn-ea"/>
                <a:ea typeface="+mn-ea"/>
              </a:rPr>
              <a:t>···</a:t>
            </a:r>
            <a:r>
              <a:rPr lang="en-US" altLang="zh-CN" sz="2000" b="1" dirty="0" err="1">
                <a:latin typeface="+mn-ea"/>
                <a:ea typeface="+mn-ea"/>
              </a:rPr>
              <a:t>x</a:t>
            </a:r>
            <a:r>
              <a:rPr lang="en-US" altLang="zh-CN" sz="2000" b="1" baseline="-8000" dirty="0" err="1">
                <a:latin typeface="+mn-ea"/>
                <a:ea typeface="+mn-ea"/>
              </a:rPr>
              <a:t>n</a:t>
            </a:r>
            <a:r>
              <a:rPr lang="zh-CN" altLang="en-US" sz="2000" b="1" dirty="0">
                <a:latin typeface="+mn-ea"/>
                <a:ea typeface="+mn-ea"/>
              </a:rPr>
              <a:t>，增加</a:t>
            </a:r>
            <a:r>
              <a:rPr lang="en-US" altLang="zh-CN" sz="2000" b="1" dirty="0">
                <a:latin typeface="+mn-ea"/>
                <a:ea typeface="+mn-ea"/>
              </a:rPr>
              <a:t>n+1</a:t>
            </a:r>
            <a:r>
              <a:rPr lang="zh-CN" altLang="en-US" sz="2000" b="1" dirty="0">
                <a:latin typeface="+mn-ea"/>
                <a:ea typeface="+mn-ea"/>
              </a:rPr>
              <a:t>个状态</a:t>
            </a:r>
            <a:r>
              <a:rPr lang="en-US" altLang="zh-CN" sz="2000" b="1" dirty="0">
                <a:latin typeface="+mn-ea"/>
                <a:ea typeface="+mn-ea"/>
              </a:rPr>
              <a:t>q</a:t>
            </a:r>
            <a:r>
              <a:rPr lang="en-US" altLang="zh-CN" sz="2000" b="1" baseline="-8000" dirty="0">
                <a:latin typeface="+mn-ea"/>
                <a:ea typeface="+mn-ea"/>
              </a:rPr>
              <a:t>1</a:t>
            </a:r>
            <a:r>
              <a:rPr lang="zh-CN" altLang="en-US" sz="2000" b="1" dirty="0">
                <a:latin typeface="+mn-ea"/>
                <a:ea typeface="+mn-ea"/>
              </a:rPr>
              <a:t>、</a:t>
            </a:r>
            <a:r>
              <a:rPr lang="en-US" altLang="zh-CN" sz="2000" b="1" dirty="0">
                <a:latin typeface="+mn-ea"/>
                <a:ea typeface="+mn-ea"/>
              </a:rPr>
              <a:t>q</a:t>
            </a:r>
            <a:r>
              <a:rPr lang="en-US" altLang="zh-CN" sz="2000" b="1" baseline="-8000" dirty="0">
                <a:latin typeface="+mn-ea"/>
                <a:ea typeface="+mn-ea"/>
              </a:rPr>
              <a:t>2</a:t>
            </a:r>
            <a:r>
              <a:rPr lang="zh-CN" altLang="en-US" sz="2000" b="1" dirty="0">
                <a:latin typeface="+mn-ea"/>
                <a:ea typeface="+mn-ea"/>
              </a:rPr>
              <a:t>、</a:t>
            </a:r>
            <a:r>
              <a:rPr lang="en-US" altLang="zh-CN" sz="2000" b="1" dirty="0">
                <a:latin typeface="+mn-ea"/>
                <a:ea typeface="+mn-ea"/>
              </a:rPr>
              <a:t>q</a:t>
            </a:r>
            <a:r>
              <a:rPr lang="en-US" altLang="zh-CN" sz="2000" b="1" baseline="-8000" dirty="0">
                <a:latin typeface="+mn-ea"/>
                <a:ea typeface="+mn-ea"/>
              </a:rPr>
              <a:t>3</a:t>
            </a:r>
            <a:r>
              <a:rPr lang="zh-CN" altLang="en-US" sz="2000" b="1" dirty="0">
                <a:latin typeface="+mn-ea"/>
                <a:ea typeface="+mn-ea"/>
              </a:rPr>
              <a:t>、</a:t>
            </a:r>
            <a:r>
              <a:rPr lang="en-US" altLang="zh-CN" sz="2000" b="1" dirty="0">
                <a:latin typeface="+mn-ea"/>
                <a:ea typeface="+mn-ea"/>
              </a:rPr>
              <a:t>··· </a:t>
            </a:r>
            <a:r>
              <a:rPr lang="zh-CN" altLang="en-US" sz="2000" b="1" dirty="0">
                <a:latin typeface="+mn-ea"/>
                <a:ea typeface="+mn-ea"/>
              </a:rPr>
              <a:t>、</a:t>
            </a:r>
            <a:r>
              <a:rPr lang="en-US" altLang="zh-CN" sz="2000" b="1" dirty="0">
                <a:latin typeface="+mn-ea"/>
                <a:ea typeface="+mn-ea"/>
              </a:rPr>
              <a:t>q</a:t>
            </a:r>
            <a:r>
              <a:rPr lang="en-US" altLang="zh-CN" sz="2000" b="1" baseline="-8000" dirty="0">
                <a:latin typeface="+mn-ea"/>
                <a:ea typeface="+mn-ea"/>
              </a:rPr>
              <a:t>n+1</a:t>
            </a:r>
            <a:r>
              <a:rPr lang="zh-CN" altLang="en-US" sz="2000" b="1" dirty="0">
                <a:latin typeface="+mn-ea"/>
                <a:ea typeface="+mn-ea"/>
              </a:rPr>
              <a:t>和转换</a:t>
            </a:r>
            <a:r>
              <a:rPr lang="en-US" altLang="zh-CN" sz="2000" b="1" dirty="0">
                <a:latin typeface="+mn-ea"/>
                <a:ea typeface="+mn-ea"/>
              </a:rPr>
              <a:t>f(</a:t>
            </a:r>
            <a:r>
              <a:rPr lang="en-US" altLang="zh-CN" sz="2000" b="1" dirty="0" err="1">
                <a:latin typeface="+mn-ea"/>
                <a:ea typeface="+mn-ea"/>
              </a:rPr>
              <a:t>q</a:t>
            </a:r>
            <a:r>
              <a:rPr lang="en-US" altLang="zh-CN" sz="2000" b="1" baseline="-8000" dirty="0" err="1">
                <a:latin typeface="+mn-ea"/>
                <a:ea typeface="+mn-ea"/>
              </a:rPr>
              <a:t>i,</a:t>
            </a:r>
            <a:r>
              <a:rPr lang="en-US" altLang="zh-CN" sz="2000" b="1" dirty="0" err="1">
                <a:latin typeface="+mn-ea"/>
                <a:ea typeface="+mn-ea"/>
              </a:rPr>
              <a:t>x</a:t>
            </a:r>
            <a:r>
              <a:rPr lang="en-US" altLang="zh-CN" sz="2000" b="1" baseline="-8000" dirty="0" err="1">
                <a:latin typeface="+mn-ea"/>
                <a:ea typeface="+mn-ea"/>
              </a:rPr>
              <a:t>i</a:t>
            </a:r>
            <a:r>
              <a:rPr lang="en-US" altLang="zh-CN" sz="2000" b="1" dirty="0">
                <a:latin typeface="+mn-ea"/>
                <a:ea typeface="+mn-ea"/>
              </a:rPr>
              <a:t>)</a:t>
            </a:r>
            <a:r>
              <a:rPr lang="zh-CN" altLang="en-US" sz="2000" b="1" dirty="0">
                <a:latin typeface="+mn-ea"/>
                <a:ea typeface="+mn-ea"/>
              </a:rPr>
              <a:t>＝</a:t>
            </a:r>
            <a:r>
              <a:rPr lang="en-US" altLang="zh-CN" sz="2000" b="1" dirty="0">
                <a:latin typeface="+mn-ea"/>
                <a:ea typeface="+mn-ea"/>
              </a:rPr>
              <a:t>{q</a:t>
            </a:r>
            <a:r>
              <a:rPr lang="en-US" altLang="zh-CN" sz="2000" b="1" baseline="-8000" dirty="0">
                <a:latin typeface="+mn-ea"/>
                <a:ea typeface="+mn-ea"/>
              </a:rPr>
              <a:t>i+1</a:t>
            </a:r>
            <a:r>
              <a:rPr lang="en-US" altLang="zh-CN" sz="2000" b="1" dirty="0">
                <a:latin typeface="+mn-ea"/>
                <a:ea typeface="+mn-ea"/>
              </a:rPr>
              <a:t>}(1≤i≤n), q</a:t>
            </a:r>
            <a:r>
              <a:rPr lang="en-US" altLang="zh-CN" sz="2000" b="1" baseline="-8000" dirty="0">
                <a:latin typeface="+mn-ea"/>
                <a:ea typeface="+mn-ea"/>
              </a:rPr>
              <a:t>1</a:t>
            </a:r>
            <a:r>
              <a:rPr lang="zh-CN" altLang="en-US" sz="2000" b="1" dirty="0">
                <a:latin typeface="+mn-ea"/>
                <a:ea typeface="+mn-ea"/>
              </a:rPr>
              <a:t>为开始状态，</a:t>
            </a:r>
            <a:r>
              <a:rPr lang="en-US" altLang="zh-CN" sz="2000" b="1" dirty="0">
                <a:latin typeface="+mn-ea"/>
                <a:ea typeface="+mn-ea"/>
              </a:rPr>
              <a:t>q</a:t>
            </a:r>
            <a:r>
              <a:rPr lang="en-US" altLang="zh-CN" sz="2000" b="1" baseline="-8000" dirty="0">
                <a:latin typeface="+mn-ea"/>
                <a:ea typeface="+mn-ea"/>
              </a:rPr>
              <a:t>n+1</a:t>
            </a:r>
            <a:r>
              <a:rPr lang="zh-CN" altLang="en-US" sz="2000" b="1" dirty="0">
                <a:latin typeface="+mn-ea"/>
                <a:ea typeface="+mn-ea"/>
              </a:rPr>
              <a:t>为结束状态，∑</a:t>
            </a:r>
            <a:r>
              <a:rPr lang="en-US" altLang="zh-CN" sz="2000" b="1" dirty="0">
                <a:latin typeface="+mn-ea"/>
                <a:ea typeface="+mn-ea"/>
              </a:rPr>
              <a:t>={ x1,x2,···,</a:t>
            </a:r>
            <a:r>
              <a:rPr lang="en-US" altLang="zh-CN" sz="2000" b="1" dirty="0" err="1">
                <a:latin typeface="+mn-ea"/>
                <a:ea typeface="+mn-ea"/>
              </a:rPr>
              <a:t>xn</a:t>
            </a:r>
            <a:r>
              <a:rPr lang="en-US" altLang="zh-CN" sz="2000" b="1" dirty="0">
                <a:latin typeface="+mn-ea"/>
                <a:ea typeface="+mn-ea"/>
              </a:rPr>
              <a:t> }</a:t>
            </a:r>
            <a:r>
              <a:rPr lang="zh-CN" altLang="en-US" sz="2000" b="1" dirty="0">
                <a:latin typeface="+mn-ea"/>
                <a:ea typeface="+mn-ea"/>
              </a:rPr>
              <a:t>；</a:t>
            </a:r>
          </a:p>
          <a:p>
            <a:pPr algn="l">
              <a:lnSpc>
                <a:spcPct val="120000"/>
              </a:lnSpc>
              <a:spcBef>
                <a:spcPct val="10000"/>
              </a:spcBef>
              <a:defRPr/>
            </a:pPr>
            <a:r>
              <a:rPr lang="zh-CN" altLang="en-US" sz="2000" b="1" dirty="0">
                <a:latin typeface="+mn-ea"/>
                <a:ea typeface="+mn-ea"/>
              </a:rPr>
              <a:t>      </a:t>
            </a:r>
            <a:r>
              <a:rPr lang="zh-CN" altLang="en-US" sz="2000" b="1" dirty="0">
                <a:solidFill>
                  <a:schemeClr val="folHlink"/>
                </a:solidFill>
                <a:latin typeface="+mn-ea"/>
                <a:ea typeface="+mn-ea"/>
              </a:rPr>
              <a:t>⑶ 合并所有规则的</a:t>
            </a:r>
            <a:r>
              <a:rPr lang="en-US" altLang="zh-CN" sz="2000" b="1" dirty="0" err="1">
                <a:solidFill>
                  <a:schemeClr val="folHlink"/>
                </a:solidFill>
                <a:latin typeface="+mn-ea"/>
                <a:ea typeface="+mn-ea"/>
              </a:rPr>
              <a:t>NFAMA→α</a:t>
            </a:r>
            <a:r>
              <a:rPr lang="zh-CN" altLang="en-US" sz="2000" b="1" dirty="0">
                <a:solidFill>
                  <a:schemeClr val="folHlink"/>
                </a:solidFill>
                <a:latin typeface="+mn-ea"/>
                <a:ea typeface="+mn-ea"/>
              </a:rPr>
              <a:t>，构造成一个</a:t>
            </a:r>
            <a:r>
              <a:rPr lang="en-US" altLang="zh-CN" sz="2000" b="1" dirty="0">
                <a:solidFill>
                  <a:schemeClr val="folHlink"/>
                </a:solidFill>
                <a:latin typeface="+mn-ea"/>
                <a:ea typeface="+mn-ea"/>
              </a:rPr>
              <a:t>NFA M</a:t>
            </a:r>
            <a:r>
              <a:rPr lang="zh-CN" altLang="en-US" sz="2000" b="1" dirty="0">
                <a:solidFill>
                  <a:schemeClr val="folHlink"/>
                </a:solidFill>
                <a:latin typeface="+mn-ea"/>
                <a:ea typeface="+mn-ea"/>
              </a:rPr>
              <a:t>：</a:t>
            </a:r>
          </a:p>
          <a:p>
            <a:pPr algn="l">
              <a:lnSpc>
                <a:spcPct val="120000"/>
              </a:lnSpc>
              <a:spcBef>
                <a:spcPct val="10000"/>
              </a:spcBef>
              <a:defRPr/>
            </a:pPr>
            <a:r>
              <a:rPr lang="zh-CN" altLang="en-US" sz="2000" b="1" dirty="0">
                <a:latin typeface="+mn-ea"/>
                <a:ea typeface="+mn-ea"/>
              </a:rPr>
              <a:t>          如果</a:t>
            </a:r>
            <a:r>
              <a:rPr lang="en-US" altLang="zh-CN" sz="2000" b="1" dirty="0" err="1">
                <a:latin typeface="+mn-ea"/>
                <a:ea typeface="+mn-ea"/>
              </a:rPr>
              <a:t>M</a:t>
            </a:r>
            <a:r>
              <a:rPr lang="en-US" altLang="zh-CN" sz="2000" b="1" baseline="-8000" dirty="0" err="1">
                <a:latin typeface="+mn-ea"/>
                <a:ea typeface="+mn-ea"/>
              </a:rPr>
              <a:t>A→α</a:t>
            </a:r>
            <a:r>
              <a:rPr lang="zh-CN" altLang="en-US" sz="2000" b="1" dirty="0">
                <a:latin typeface="+mn-ea"/>
                <a:ea typeface="+mn-ea"/>
              </a:rPr>
              <a:t>有</a:t>
            </a:r>
            <a:r>
              <a:rPr lang="en-US" altLang="zh-CN" sz="2000" b="1" dirty="0">
                <a:latin typeface="+mn-ea"/>
                <a:ea typeface="+mn-ea"/>
              </a:rPr>
              <a:t>f(</a:t>
            </a:r>
            <a:r>
              <a:rPr lang="en-US" altLang="zh-CN" sz="2000" b="1" dirty="0" err="1">
                <a:latin typeface="+mn-ea"/>
                <a:ea typeface="+mn-ea"/>
              </a:rPr>
              <a:t>q,B</a:t>
            </a:r>
            <a:r>
              <a:rPr lang="en-US" altLang="zh-CN" sz="2000" b="1" dirty="0">
                <a:latin typeface="+mn-ea"/>
                <a:ea typeface="+mn-ea"/>
              </a:rPr>
              <a:t>)={p}(B</a:t>
            </a:r>
            <a:r>
              <a:rPr lang="en-US" altLang="zh-CN" sz="2000" b="1" dirty="0">
                <a:latin typeface="+mn-ea"/>
                <a:ea typeface="+mn-ea"/>
                <a:sym typeface="Symbol" pitchFamily="18" charset="2"/>
              </a:rPr>
              <a:t></a:t>
            </a:r>
            <a:r>
              <a:rPr lang="en-US" altLang="zh-CN" sz="2000" b="1" dirty="0">
                <a:latin typeface="+mn-ea"/>
                <a:ea typeface="+mn-ea"/>
              </a:rPr>
              <a:t>V</a:t>
            </a:r>
            <a:r>
              <a:rPr lang="en-US" altLang="zh-CN" sz="2000" b="1" baseline="-8000" dirty="0">
                <a:latin typeface="+mn-ea"/>
                <a:ea typeface="+mn-ea"/>
              </a:rPr>
              <a:t>N</a:t>
            </a:r>
            <a:r>
              <a:rPr lang="en-US" altLang="zh-CN" sz="2000" b="1" dirty="0">
                <a:latin typeface="+mn-ea"/>
                <a:ea typeface="+mn-ea"/>
              </a:rPr>
              <a:t>)</a:t>
            </a:r>
            <a:r>
              <a:rPr lang="zh-CN" altLang="en-US" sz="2000" b="1" dirty="0">
                <a:latin typeface="+mn-ea"/>
                <a:ea typeface="+mn-ea"/>
              </a:rPr>
              <a:t>，且</a:t>
            </a:r>
            <a:r>
              <a:rPr lang="en-US" altLang="zh-CN" sz="2000" b="1" dirty="0">
                <a:latin typeface="+mn-ea"/>
                <a:ea typeface="+mn-ea"/>
              </a:rPr>
              <a:t>NFA </a:t>
            </a:r>
            <a:r>
              <a:rPr lang="en-US" altLang="zh-CN" sz="2000" b="1" dirty="0" err="1">
                <a:latin typeface="+mn-ea"/>
                <a:ea typeface="+mn-ea"/>
              </a:rPr>
              <a:t>M</a:t>
            </a:r>
            <a:r>
              <a:rPr lang="en-US" altLang="zh-CN" sz="2000" b="1" baseline="-8000" dirty="0" err="1">
                <a:latin typeface="+mn-ea"/>
                <a:ea typeface="+mn-ea"/>
              </a:rPr>
              <a:t>B→β</a:t>
            </a:r>
            <a:r>
              <a:rPr lang="zh-CN" altLang="en-US" sz="2000" b="1" dirty="0">
                <a:latin typeface="+mn-ea"/>
                <a:ea typeface="+mn-ea"/>
              </a:rPr>
              <a:t>对应开始状态为</a:t>
            </a:r>
            <a:r>
              <a:rPr lang="en-US" altLang="zh-CN" sz="2000" b="1" dirty="0">
                <a:latin typeface="+mn-ea"/>
                <a:ea typeface="+mn-ea"/>
              </a:rPr>
              <a:t>q’</a:t>
            </a:r>
            <a:r>
              <a:rPr lang="zh-CN" altLang="en-US" sz="2000" b="1" dirty="0">
                <a:latin typeface="+mn-ea"/>
                <a:ea typeface="+mn-ea"/>
              </a:rPr>
              <a:t>，增加转换</a:t>
            </a:r>
            <a:r>
              <a:rPr lang="en-US" altLang="zh-CN" sz="2000" b="1" dirty="0">
                <a:latin typeface="+mn-ea"/>
                <a:ea typeface="+mn-ea"/>
              </a:rPr>
              <a:t>f(</a:t>
            </a:r>
            <a:r>
              <a:rPr lang="en-US" altLang="zh-CN" sz="2000" b="1" dirty="0" err="1">
                <a:latin typeface="+mn-ea"/>
                <a:ea typeface="+mn-ea"/>
              </a:rPr>
              <a:t>q,ε</a:t>
            </a:r>
            <a:r>
              <a:rPr lang="en-US" altLang="zh-CN" sz="2000" b="1" dirty="0">
                <a:latin typeface="+mn-ea"/>
                <a:ea typeface="+mn-ea"/>
              </a:rPr>
              <a:t>)</a:t>
            </a:r>
            <a:r>
              <a:rPr lang="en-US" altLang="zh-CN" sz="2000" b="1" dirty="0">
                <a:latin typeface="+mn-ea"/>
                <a:ea typeface="+mn-ea"/>
                <a:sym typeface="Symbol" pitchFamily="18" charset="2"/>
              </a:rPr>
              <a:t></a:t>
            </a:r>
            <a:r>
              <a:rPr lang="en-US" altLang="zh-CN" sz="2000" b="1" dirty="0">
                <a:latin typeface="+mn-ea"/>
                <a:ea typeface="+mn-ea"/>
              </a:rPr>
              <a:t>{ q’}</a:t>
            </a:r>
            <a:r>
              <a:rPr lang="zh-CN" altLang="en-US" sz="2000" b="1" dirty="0">
                <a:latin typeface="+mn-ea"/>
                <a:ea typeface="+mn-ea"/>
              </a:rPr>
              <a:t>；最后仅仅保留</a:t>
            </a:r>
            <a:r>
              <a:rPr lang="en-US" altLang="zh-CN" sz="2000" b="1" dirty="0">
                <a:latin typeface="+mn-ea"/>
                <a:ea typeface="+mn-ea"/>
              </a:rPr>
              <a:t>NFA M</a:t>
            </a:r>
            <a:r>
              <a:rPr lang="en-US" altLang="zh-CN" sz="2000" b="1" baseline="-8000" dirty="0">
                <a:latin typeface="+mn-ea"/>
                <a:ea typeface="+mn-ea"/>
              </a:rPr>
              <a:t>S’→S</a:t>
            </a:r>
            <a:r>
              <a:rPr lang="en-US" altLang="zh-CN" sz="2000" b="1" dirty="0">
                <a:latin typeface="+mn-ea"/>
                <a:ea typeface="+mn-ea"/>
              </a:rPr>
              <a:t> </a:t>
            </a:r>
            <a:r>
              <a:rPr lang="zh-CN" altLang="en-US" sz="2000" b="1" dirty="0">
                <a:latin typeface="+mn-ea"/>
                <a:ea typeface="+mn-ea"/>
              </a:rPr>
              <a:t>的开始状态为</a:t>
            </a:r>
            <a:r>
              <a:rPr lang="en-US" altLang="zh-CN" sz="2000" b="1" dirty="0">
                <a:latin typeface="+mn-ea"/>
                <a:ea typeface="+mn-ea"/>
              </a:rPr>
              <a:t>NFA M</a:t>
            </a:r>
            <a:r>
              <a:rPr lang="zh-CN" altLang="en-US" sz="2000" b="1" dirty="0">
                <a:latin typeface="+mn-ea"/>
                <a:ea typeface="+mn-ea"/>
              </a:rPr>
              <a:t>的开始状态。</a:t>
            </a:r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6324600" y="6172200"/>
            <a:ext cx="2133600" cy="244475"/>
          </a:xfrm>
        </p:spPr>
        <p:txBody>
          <a:bodyPr/>
          <a:lstStyle/>
          <a:p>
            <a:pPr>
              <a:defRPr/>
            </a:pPr>
            <a:fld id="{4F59ABC2-A8C1-444F-815F-0179F8E14596}" type="slidenum">
              <a:rPr lang="en-US" altLang="zh-CN"/>
              <a:pPr>
                <a:defRPr/>
              </a:pPr>
              <a:t>10</a:t>
            </a:fld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/>
                                        <p:tgtEl>
                                          <p:spTgt spid="624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624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1000"/>
                                        <p:tgtEl>
                                          <p:spTgt spid="624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2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24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24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24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71" grpId="0"/>
      <p:bldP spid="6247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3" name="Text Box 5"/>
          <p:cNvSpPr txBox="1">
            <a:spLocks noChangeArrowheads="1"/>
          </p:cNvSpPr>
          <p:nvPr/>
        </p:nvSpPr>
        <p:spPr bwMode="auto">
          <a:xfrm>
            <a:off x="762000" y="854075"/>
            <a:ext cx="76327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spcBef>
                <a:spcPct val="10000"/>
              </a:spcBef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       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例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7.1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定义的文法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G[S]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，其等价文法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G’[S’]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如下，识别活前缀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NFA M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构造过程如下图所示。</a:t>
            </a:r>
          </a:p>
        </p:txBody>
      </p:sp>
      <p:graphicFrame>
        <p:nvGraphicFramePr>
          <p:cNvPr id="63602" name="Group 114"/>
          <p:cNvGraphicFramePr>
            <a:graphicFrameLocks noGrp="1"/>
          </p:cNvGraphicFramePr>
          <p:nvPr/>
        </p:nvGraphicFramePr>
        <p:xfrm>
          <a:off x="5364163" y="3213100"/>
          <a:ext cx="2592387" cy="1920240"/>
        </p:xfrm>
        <a:graphic>
          <a:graphicData uri="http://schemas.openxmlformats.org/drawingml/2006/table">
            <a:tbl>
              <a:tblPr/>
              <a:tblGrid>
                <a:gridCol w="259238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90538">
                <a:tc>
                  <a:txBody>
                    <a:bodyPr/>
                    <a:lstStyle/>
                    <a:p>
                      <a:pPr marL="0" marR="0" lvl="0" indent="7016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G’[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S’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]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：</a:t>
                      </a:r>
                    </a:p>
                    <a:p>
                      <a:pPr marL="0" marR="0" lvl="0" indent="70167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(0)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S’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→S</a:t>
                      </a:r>
                    </a:p>
                    <a:p>
                      <a:pPr marL="0" marR="0" lvl="0" indent="70167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(1) </a:t>
                      </a: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S→aAcBe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itchFamily="34" charset="0"/>
                        <a:ea typeface="宋体" pitchFamily="2" charset="-122"/>
                      </a:endParaRPr>
                    </a:p>
                    <a:p>
                      <a:pPr marL="0" marR="0" lvl="0" indent="70167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(2) </a:t>
                      </a: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A→b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itchFamily="34" charset="0"/>
                        <a:ea typeface="宋体" pitchFamily="2" charset="-122"/>
                      </a:endParaRPr>
                    </a:p>
                    <a:p>
                      <a:pPr marL="0" marR="0" lvl="0" indent="70167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(3) </a:t>
                      </a: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A→Ab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itchFamily="34" charset="0"/>
                        <a:ea typeface="宋体" pitchFamily="2" charset="-122"/>
                      </a:endParaRPr>
                    </a:p>
                    <a:p>
                      <a:pPr marL="0" marR="0" lvl="0" indent="70167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(4) </a:t>
                      </a: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B→d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" name="Group 129"/>
          <p:cNvGrpSpPr>
            <a:grpSpLocks/>
          </p:cNvGrpSpPr>
          <p:nvPr/>
        </p:nvGrpSpPr>
        <p:grpSpPr bwMode="auto">
          <a:xfrm>
            <a:off x="1863725" y="3940175"/>
            <a:ext cx="4375150" cy="1463675"/>
            <a:chOff x="1174" y="2482"/>
            <a:chExt cx="2756" cy="922"/>
          </a:xfrm>
        </p:grpSpPr>
        <p:sp>
          <p:nvSpPr>
            <p:cNvPr id="14441" name="Arc 32"/>
            <p:cNvSpPr>
              <a:spLocks/>
            </p:cNvSpPr>
            <p:nvPr/>
          </p:nvSpPr>
          <p:spPr bwMode="auto">
            <a:xfrm rot="19549574" flipV="1">
              <a:off x="1174" y="2482"/>
              <a:ext cx="2756" cy="922"/>
            </a:xfrm>
            <a:custGeom>
              <a:avLst/>
              <a:gdLst>
                <a:gd name="T0" fmla="*/ 0 w 43183"/>
                <a:gd name="T1" fmla="*/ 0 h 23127"/>
                <a:gd name="T2" fmla="*/ 0 w 43183"/>
                <a:gd name="T3" fmla="*/ 0 h 23127"/>
                <a:gd name="T4" fmla="*/ 0 w 43183"/>
                <a:gd name="T5" fmla="*/ 0 h 23127"/>
                <a:gd name="T6" fmla="*/ 0 60000 65536"/>
                <a:gd name="T7" fmla="*/ 0 60000 65536"/>
                <a:gd name="T8" fmla="*/ 0 60000 65536"/>
                <a:gd name="T9" fmla="*/ 0 w 43183"/>
                <a:gd name="T10" fmla="*/ 0 h 23127"/>
                <a:gd name="T11" fmla="*/ 43183 w 43183"/>
                <a:gd name="T12" fmla="*/ 23127 h 2312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3" h="23127" fill="none" extrusionOk="0">
                  <a:moveTo>
                    <a:pt x="-1" y="20745"/>
                  </a:moveTo>
                  <a:cubicBezTo>
                    <a:pt x="458" y="9157"/>
                    <a:pt x="9985" y="-1"/>
                    <a:pt x="21583" y="0"/>
                  </a:cubicBezTo>
                  <a:cubicBezTo>
                    <a:pt x="33512" y="0"/>
                    <a:pt x="43183" y="9670"/>
                    <a:pt x="43183" y="21600"/>
                  </a:cubicBezTo>
                  <a:cubicBezTo>
                    <a:pt x="43183" y="22109"/>
                    <a:pt x="43164" y="22618"/>
                    <a:pt x="43128" y="23126"/>
                  </a:cubicBezTo>
                </a:path>
                <a:path w="43183" h="23127" stroke="0" extrusionOk="0">
                  <a:moveTo>
                    <a:pt x="-1" y="20745"/>
                  </a:moveTo>
                  <a:cubicBezTo>
                    <a:pt x="458" y="9157"/>
                    <a:pt x="9985" y="-1"/>
                    <a:pt x="21583" y="0"/>
                  </a:cubicBezTo>
                  <a:cubicBezTo>
                    <a:pt x="33512" y="0"/>
                    <a:pt x="43183" y="9670"/>
                    <a:pt x="43183" y="21600"/>
                  </a:cubicBezTo>
                  <a:cubicBezTo>
                    <a:pt x="43183" y="22109"/>
                    <a:pt x="43164" y="22618"/>
                    <a:pt x="43128" y="23126"/>
                  </a:cubicBezTo>
                  <a:lnTo>
                    <a:pt x="21583" y="21600"/>
                  </a:lnTo>
                  <a:close/>
                </a:path>
              </a:pathLst>
            </a:custGeom>
            <a:noFill/>
            <a:ln w="12700">
              <a:solidFill>
                <a:srgbClr val="FF00FF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82" name="Text Box 94"/>
            <p:cNvSpPr txBox="1">
              <a:spLocks noChangeArrowheads="1"/>
            </p:cNvSpPr>
            <p:nvPr/>
          </p:nvSpPr>
          <p:spPr bwMode="auto">
            <a:xfrm>
              <a:off x="2883" y="2934"/>
              <a:ext cx="240" cy="25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defRPr/>
              </a:pPr>
              <a:r>
                <a:rPr lang="en-US" altLang="zh-CN" sz="2000" b="1">
                  <a:solidFill>
                    <a:srgbClr val="FF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  <a:ea typeface="宋体" pitchFamily="2" charset="-122"/>
                </a:rPr>
                <a:t>ε</a:t>
              </a:r>
              <a:endPara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endParaRPr>
            </a:p>
          </p:txBody>
        </p:sp>
      </p:grpSp>
      <p:grpSp>
        <p:nvGrpSpPr>
          <p:cNvPr id="3" name="Group 127"/>
          <p:cNvGrpSpPr>
            <a:grpSpLocks/>
          </p:cNvGrpSpPr>
          <p:nvPr/>
        </p:nvGrpSpPr>
        <p:grpSpPr bwMode="auto">
          <a:xfrm>
            <a:off x="1554163" y="2036763"/>
            <a:ext cx="381000" cy="522287"/>
            <a:chOff x="979" y="1283"/>
            <a:chExt cx="240" cy="329"/>
          </a:xfrm>
        </p:grpSpPr>
        <p:sp>
          <p:nvSpPr>
            <p:cNvPr id="14439" name="Line 88"/>
            <p:cNvSpPr>
              <a:spLocks noChangeShapeType="1"/>
            </p:cNvSpPr>
            <p:nvPr/>
          </p:nvSpPr>
          <p:spPr bwMode="auto">
            <a:xfrm>
              <a:off x="1176" y="1325"/>
              <a:ext cx="0" cy="287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83" name="Text Box 95"/>
            <p:cNvSpPr txBox="1">
              <a:spLocks noChangeArrowheads="1"/>
            </p:cNvSpPr>
            <p:nvPr/>
          </p:nvSpPr>
          <p:spPr bwMode="auto">
            <a:xfrm>
              <a:off x="979" y="1283"/>
              <a:ext cx="240" cy="25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defRPr/>
              </a:pPr>
              <a:r>
                <a:rPr lang="en-US" altLang="zh-CN" sz="2000" b="1">
                  <a:solidFill>
                    <a:srgbClr val="FF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  <a:ea typeface="宋体" pitchFamily="2" charset="-122"/>
                </a:rPr>
                <a:t>ε</a:t>
              </a:r>
              <a:endPara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endParaRPr>
            </a:p>
          </p:txBody>
        </p:sp>
      </p:grpSp>
      <p:grpSp>
        <p:nvGrpSpPr>
          <p:cNvPr id="4" name="Group 128"/>
          <p:cNvGrpSpPr>
            <a:grpSpLocks/>
          </p:cNvGrpSpPr>
          <p:nvPr/>
        </p:nvGrpSpPr>
        <p:grpSpPr bwMode="auto">
          <a:xfrm>
            <a:off x="1087438" y="2854325"/>
            <a:ext cx="1784350" cy="1397000"/>
            <a:chOff x="685" y="1798"/>
            <a:chExt cx="1124" cy="880"/>
          </a:xfrm>
        </p:grpSpPr>
        <p:sp>
          <p:nvSpPr>
            <p:cNvPr id="14431" name="Arc 31"/>
            <p:cNvSpPr>
              <a:spLocks/>
            </p:cNvSpPr>
            <p:nvPr/>
          </p:nvSpPr>
          <p:spPr bwMode="auto">
            <a:xfrm flipH="1">
              <a:off x="811" y="1798"/>
              <a:ext cx="961" cy="880"/>
            </a:xfrm>
            <a:custGeom>
              <a:avLst/>
              <a:gdLst>
                <a:gd name="T0" fmla="*/ 0 w 21600"/>
                <a:gd name="T1" fmla="*/ 0 h 37133"/>
                <a:gd name="T2" fmla="*/ 0 w 21600"/>
                <a:gd name="T3" fmla="*/ 0 h 37133"/>
                <a:gd name="T4" fmla="*/ 0 w 21600"/>
                <a:gd name="T5" fmla="*/ 0 h 37133"/>
                <a:gd name="T6" fmla="*/ 0 60000 65536"/>
                <a:gd name="T7" fmla="*/ 0 60000 65536"/>
                <a:gd name="T8" fmla="*/ 0 60000 65536"/>
                <a:gd name="T9" fmla="*/ 0 w 21600"/>
                <a:gd name="T10" fmla="*/ 0 h 37133"/>
                <a:gd name="T11" fmla="*/ 21600 w 21600"/>
                <a:gd name="T12" fmla="*/ 37133 h 3713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37133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7457"/>
                    <a:pt x="19221" y="33063"/>
                    <a:pt x="15009" y="37133"/>
                  </a:cubicBezTo>
                </a:path>
                <a:path w="21600" h="37133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7457"/>
                    <a:pt x="19221" y="33063"/>
                    <a:pt x="15009" y="37133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>
              <a:solidFill>
                <a:srgbClr val="FF00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32" name="Arc 33"/>
            <p:cNvSpPr>
              <a:spLocks/>
            </p:cNvSpPr>
            <p:nvPr/>
          </p:nvSpPr>
          <p:spPr bwMode="auto">
            <a:xfrm rot="10630051" flipV="1">
              <a:off x="1214" y="1849"/>
              <a:ext cx="595" cy="475"/>
            </a:xfrm>
            <a:custGeom>
              <a:avLst/>
              <a:gdLst>
                <a:gd name="T0" fmla="*/ 0 w 19126"/>
                <a:gd name="T1" fmla="*/ 0 h 21600"/>
                <a:gd name="T2" fmla="*/ 0 w 19126"/>
                <a:gd name="T3" fmla="*/ 0 h 21600"/>
                <a:gd name="T4" fmla="*/ 0 w 19126"/>
                <a:gd name="T5" fmla="*/ 0 h 21600"/>
                <a:gd name="T6" fmla="*/ 0 60000 65536"/>
                <a:gd name="T7" fmla="*/ 0 60000 65536"/>
                <a:gd name="T8" fmla="*/ 0 60000 65536"/>
                <a:gd name="T9" fmla="*/ 0 w 19126"/>
                <a:gd name="T10" fmla="*/ 0 h 21600"/>
                <a:gd name="T11" fmla="*/ 19126 w 19126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126" h="21600" fill="none" extrusionOk="0">
                  <a:moveTo>
                    <a:pt x="-1" y="0"/>
                  </a:moveTo>
                  <a:cubicBezTo>
                    <a:pt x="8028" y="0"/>
                    <a:pt x="15394" y="4452"/>
                    <a:pt x="19125" y="11561"/>
                  </a:cubicBezTo>
                </a:path>
                <a:path w="19126" h="21600" stroke="0" extrusionOk="0">
                  <a:moveTo>
                    <a:pt x="-1" y="0"/>
                  </a:moveTo>
                  <a:cubicBezTo>
                    <a:pt x="8028" y="0"/>
                    <a:pt x="15394" y="4452"/>
                    <a:pt x="19125" y="11561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>
              <a:solidFill>
                <a:srgbClr val="FF00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33" name="Arc 34"/>
            <p:cNvSpPr>
              <a:spLocks/>
            </p:cNvSpPr>
            <p:nvPr/>
          </p:nvSpPr>
          <p:spPr bwMode="auto">
            <a:xfrm>
              <a:off x="1246" y="2285"/>
              <a:ext cx="263" cy="236"/>
            </a:xfrm>
            <a:custGeom>
              <a:avLst/>
              <a:gdLst>
                <a:gd name="T0" fmla="*/ 0 w 43200"/>
                <a:gd name="T1" fmla="*/ 0 h 43200"/>
                <a:gd name="T2" fmla="*/ 0 w 43200"/>
                <a:gd name="T3" fmla="*/ 0 h 43200"/>
                <a:gd name="T4" fmla="*/ 0 w 43200"/>
                <a:gd name="T5" fmla="*/ 0 h 43200"/>
                <a:gd name="T6" fmla="*/ 0 60000 65536"/>
                <a:gd name="T7" fmla="*/ 0 60000 65536"/>
                <a:gd name="T8" fmla="*/ 0 60000 65536"/>
                <a:gd name="T9" fmla="*/ 0 w 43200"/>
                <a:gd name="T10" fmla="*/ 0 h 43200"/>
                <a:gd name="T11" fmla="*/ 43200 w 43200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43200" fill="none" extrusionOk="0">
                  <a:moveTo>
                    <a:pt x="7126" y="5565"/>
                  </a:moveTo>
                  <a:cubicBezTo>
                    <a:pt x="11096" y="1983"/>
                    <a:pt x="16253" y="-1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19925"/>
                    <a:pt x="194" y="18257"/>
                    <a:pt x="580" y="16628"/>
                  </a:cubicBezTo>
                </a:path>
                <a:path w="43200" h="43200" stroke="0" extrusionOk="0">
                  <a:moveTo>
                    <a:pt x="7126" y="5565"/>
                  </a:moveTo>
                  <a:cubicBezTo>
                    <a:pt x="11096" y="1983"/>
                    <a:pt x="16253" y="-1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19925"/>
                    <a:pt x="194" y="18257"/>
                    <a:pt x="580" y="16628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2700">
              <a:solidFill>
                <a:srgbClr val="FF00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34" name="Line 89"/>
            <p:cNvSpPr>
              <a:spLocks noChangeShapeType="1"/>
            </p:cNvSpPr>
            <p:nvPr/>
          </p:nvSpPr>
          <p:spPr bwMode="auto">
            <a:xfrm>
              <a:off x="1183" y="2391"/>
              <a:ext cx="0" cy="287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84" name="Text Box 96"/>
            <p:cNvSpPr txBox="1">
              <a:spLocks noChangeArrowheads="1"/>
            </p:cNvSpPr>
            <p:nvPr/>
          </p:nvSpPr>
          <p:spPr bwMode="auto">
            <a:xfrm>
              <a:off x="685" y="1916"/>
              <a:ext cx="240" cy="25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defRPr/>
              </a:pPr>
              <a:r>
                <a:rPr lang="en-US" altLang="zh-CN" sz="2000" b="1">
                  <a:solidFill>
                    <a:srgbClr val="FF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  <a:ea typeface="宋体" pitchFamily="2" charset="-122"/>
                </a:rPr>
                <a:t>ε</a:t>
              </a:r>
              <a:endPara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14436" name="Text Box 97"/>
            <p:cNvSpPr txBox="1">
              <a:spLocks noChangeArrowheads="1"/>
            </p:cNvSpPr>
            <p:nvPr/>
          </p:nvSpPr>
          <p:spPr bwMode="auto">
            <a:xfrm>
              <a:off x="1335" y="1848"/>
              <a:ext cx="240" cy="25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1000">
                  <a:solidFill>
                    <a:srgbClr val="FF00FF"/>
                  </a:solidFill>
                  <a:latin typeface="宋体" charset="-122"/>
                </a:rPr>
                <a:t>ε</a:t>
              </a:r>
              <a:endParaRPr lang="en-US" altLang="zh-CN" sz="2400">
                <a:latin typeface="Tahoma" pitchFamily="34" charset="0"/>
              </a:endParaRPr>
            </a:p>
          </p:txBody>
        </p:sp>
        <p:sp>
          <p:nvSpPr>
            <p:cNvPr id="63586" name="Text Box 98"/>
            <p:cNvSpPr txBox="1">
              <a:spLocks noChangeArrowheads="1"/>
            </p:cNvSpPr>
            <p:nvPr/>
          </p:nvSpPr>
          <p:spPr bwMode="auto">
            <a:xfrm>
              <a:off x="1415" y="2352"/>
              <a:ext cx="240" cy="25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/>
            <a:lstStyle/>
            <a:p>
              <a:pPr algn="r">
                <a:defRPr/>
              </a:pPr>
              <a:r>
                <a:rPr lang="en-US" altLang="zh-CN" sz="2000" b="1">
                  <a:solidFill>
                    <a:srgbClr val="FF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  <a:ea typeface="宋体" pitchFamily="2" charset="-122"/>
                </a:rPr>
                <a:t>ε</a:t>
              </a:r>
              <a:endPara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63587" name="Text Box 99"/>
            <p:cNvSpPr txBox="1">
              <a:spLocks noChangeArrowheads="1"/>
            </p:cNvSpPr>
            <p:nvPr/>
          </p:nvSpPr>
          <p:spPr bwMode="auto">
            <a:xfrm>
              <a:off x="988" y="2354"/>
              <a:ext cx="240" cy="25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defRPr/>
              </a:pPr>
              <a:r>
                <a:rPr lang="en-US" altLang="zh-CN" sz="2000" b="1">
                  <a:solidFill>
                    <a:srgbClr val="FF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  <a:ea typeface="宋体" pitchFamily="2" charset="-122"/>
                </a:rPr>
                <a:t>ε</a:t>
              </a:r>
              <a:endPara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endParaRPr>
            </a:p>
          </p:txBody>
        </p:sp>
      </p:grpSp>
      <p:grpSp>
        <p:nvGrpSpPr>
          <p:cNvPr id="5" name="Group 125"/>
          <p:cNvGrpSpPr>
            <a:grpSpLocks/>
          </p:cNvGrpSpPr>
          <p:nvPr/>
        </p:nvGrpSpPr>
        <p:grpSpPr bwMode="auto">
          <a:xfrm>
            <a:off x="1066800" y="2390775"/>
            <a:ext cx="7148513" cy="608013"/>
            <a:chOff x="672" y="1506"/>
            <a:chExt cx="4503" cy="383"/>
          </a:xfrm>
        </p:grpSpPr>
        <p:grpSp>
          <p:nvGrpSpPr>
            <p:cNvPr id="6" name="Group 121"/>
            <p:cNvGrpSpPr>
              <a:grpSpLocks/>
            </p:cNvGrpSpPr>
            <p:nvPr/>
          </p:nvGrpSpPr>
          <p:grpSpPr bwMode="auto">
            <a:xfrm>
              <a:off x="672" y="1524"/>
              <a:ext cx="4281" cy="365"/>
              <a:chOff x="672" y="1524"/>
              <a:chExt cx="4281" cy="365"/>
            </a:xfrm>
          </p:grpSpPr>
          <p:grpSp>
            <p:nvGrpSpPr>
              <p:cNvPr id="7" name="Group 23"/>
              <p:cNvGrpSpPr>
                <a:grpSpLocks/>
              </p:cNvGrpSpPr>
              <p:nvPr/>
            </p:nvGrpSpPr>
            <p:grpSpPr bwMode="auto">
              <a:xfrm>
                <a:off x="1750" y="1620"/>
                <a:ext cx="267" cy="264"/>
                <a:chOff x="4090" y="9315"/>
                <a:chExt cx="450" cy="468"/>
              </a:xfrm>
            </p:grpSpPr>
            <p:sp>
              <p:nvSpPr>
                <p:cNvPr id="14429" name="Oval 24"/>
                <p:cNvSpPr>
                  <a:spLocks noChangeArrowheads="1"/>
                </p:cNvSpPr>
                <p:nvPr/>
              </p:nvSpPr>
              <p:spPr bwMode="auto">
                <a:xfrm>
                  <a:off x="4090" y="9315"/>
                  <a:ext cx="450" cy="453"/>
                </a:xfrm>
                <a:prstGeom prst="ellipse">
                  <a:avLst/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3513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4105" y="9333"/>
                  <a:ext cx="404" cy="45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>
                    <a:defRPr/>
                  </a:pPr>
                  <a:r>
                    <a:rPr lang="en-US" altLang="zh-CN" sz="2000" b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ea typeface="宋体" pitchFamily="2" charset="-122"/>
                    </a:rPr>
                    <a:t>3</a:t>
                  </a:r>
                  <a:endParaRPr lang="en-US" altLang="zh-CN" sz="20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itchFamily="34" charset="0"/>
                    <a:ea typeface="宋体" pitchFamily="2" charset="-122"/>
                  </a:endParaRPr>
                </a:p>
              </p:txBody>
            </p:sp>
          </p:grpSp>
          <p:sp>
            <p:nvSpPr>
              <p:cNvPr id="63523" name="Text Box 35"/>
              <p:cNvSpPr txBox="1">
                <a:spLocks noChangeArrowheads="1"/>
              </p:cNvSpPr>
              <p:nvPr/>
            </p:nvSpPr>
            <p:spPr bwMode="auto">
              <a:xfrm>
                <a:off x="1406" y="1524"/>
                <a:ext cx="240" cy="25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defRPr/>
                </a:pPr>
                <a:r>
                  <a:rPr lang="en-US" altLang="zh-CN" sz="2000" b="1"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宋体" pitchFamily="2" charset="-122"/>
                  </a:rPr>
                  <a:t>a</a:t>
                </a:r>
                <a:endPara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ea typeface="宋体" pitchFamily="2" charset="-122"/>
                </a:endParaRPr>
              </a:p>
            </p:txBody>
          </p:sp>
          <p:sp>
            <p:nvSpPr>
              <p:cNvPr id="63525" name="Text Box 37"/>
              <p:cNvSpPr txBox="1">
                <a:spLocks noChangeArrowheads="1"/>
              </p:cNvSpPr>
              <p:nvPr/>
            </p:nvSpPr>
            <p:spPr bwMode="auto">
              <a:xfrm>
                <a:off x="4241" y="1551"/>
                <a:ext cx="240" cy="25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defRPr/>
                </a:pPr>
                <a:r>
                  <a:rPr lang="en-US" altLang="zh-CN" sz="2000" b="1"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宋体" pitchFamily="2" charset="-122"/>
                  </a:rPr>
                  <a:t>e</a:t>
                </a:r>
                <a:endPara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ea typeface="宋体" pitchFamily="2" charset="-122"/>
                </a:endParaRPr>
              </a:p>
            </p:txBody>
          </p:sp>
          <p:grpSp>
            <p:nvGrpSpPr>
              <p:cNvPr id="8" name="Group 43"/>
              <p:cNvGrpSpPr>
                <a:grpSpLocks/>
              </p:cNvGrpSpPr>
              <p:nvPr/>
            </p:nvGrpSpPr>
            <p:grpSpPr bwMode="auto">
              <a:xfrm>
                <a:off x="672" y="1593"/>
                <a:ext cx="644" cy="270"/>
                <a:chOff x="2122" y="9027"/>
                <a:chExt cx="1087" cy="480"/>
              </a:xfrm>
            </p:grpSpPr>
            <p:sp>
              <p:nvSpPr>
                <p:cNvPr id="14426" name="Oval 44"/>
                <p:cNvSpPr>
                  <a:spLocks noChangeArrowheads="1"/>
                </p:cNvSpPr>
                <p:nvPr/>
              </p:nvSpPr>
              <p:spPr bwMode="auto">
                <a:xfrm>
                  <a:off x="2759" y="9048"/>
                  <a:ext cx="450" cy="453"/>
                </a:xfrm>
                <a:prstGeom prst="ellipse">
                  <a:avLst/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3533" name="Text Box 45"/>
                <p:cNvSpPr txBox="1">
                  <a:spLocks noChangeArrowheads="1"/>
                </p:cNvSpPr>
                <p:nvPr/>
              </p:nvSpPr>
              <p:spPr bwMode="auto">
                <a:xfrm>
                  <a:off x="2774" y="9057"/>
                  <a:ext cx="405" cy="45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>
                    <a:defRPr/>
                  </a:pPr>
                  <a:r>
                    <a:rPr lang="en-US" altLang="zh-CN" sz="2000" b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ea typeface="宋体" pitchFamily="2" charset="-122"/>
                    </a:rPr>
                    <a:t>2</a:t>
                  </a:r>
                  <a:endParaRPr lang="en-US" altLang="zh-CN" sz="20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14428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2122" y="9027"/>
                  <a:ext cx="770" cy="411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just"/>
                  <a:r>
                    <a:rPr lang="en-US" altLang="zh-CN" sz="1600" b="1" dirty="0" smtClean="0">
                      <a:solidFill>
                        <a:srgbClr val="808080"/>
                      </a:solidFill>
                      <a:sym typeface="Symbol" pitchFamily="18" charset="2"/>
                    </a:rPr>
                    <a:t>S</a:t>
                  </a:r>
                  <a:endParaRPr lang="en-US" altLang="zh-CN" sz="1600" b="1" dirty="0">
                    <a:latin typeface="Tahoma" pitchFamily="34" charset="0"/>
                  </a:endParaRPr>
                </a:p>
              </p:txBody>
            </p:sp>
          </p:grpSp>
          <p:grpSp>
            <p:nvGrpSpPr>
              <p:cNvPr id="9" name="Group 54"/>
              <p:cNvGrpSpPr>
                <a:grpSpLocks/>
              </p:cNvGrpSpPr>
              <p:nvPr/>
            </p:nvGrpSpPr>
            <p:grpSpPr bwMode="auto">
              <a:xfrm>
                <a:off x="2492" y="1625"/>
                <a:ext cx="267" cy="264"/>
                <a:chOff x="4090" y="9315"/>
                <a:chExt cx="450" cy="468"/>
              </a:xfrm>
            </p:grpSpPr>
            <p:sp>
              <p:nvSpPr>
                <p:cNvPr id="14424" name="Oval 55"/>
                <p:cNvSpPr>
                  <a:spLocks noChangeArrowheads="1"/>
                </p:cNvSpPr>
                <p:nvPr/>
              </p:nvSpPr>
              <p:spPr bwMode="auto">
                <a:xfrm>
                  <a:off x="4090" y="9315"/>
                  <a:ext cx="450" cy="453"/>
                </a:xfrm>
                <a:prstGeom prst="ellipse">
                  <a:avLst/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3544" name="Text Box 56"/>
                <p:cNvSpPr txBox="1">
                  <a:spLocks noChangeArrowheads="1"/>
                </p:cNvSpPr>
                <p:nvPr/>
              </p:nvSpPr>
              <p:spPr bwMode="auto">
                <a:xfrm>
                  <a:off x="4105" y="9333"/>
                  <a:ext cx="404" cy="45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>
                    <a:defRPr/>
                  </a:pPr>
                  <a:r>
                    <a:rPr lang="en-US" altLang="zh-CN" sz="2000" b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ea typeface="宋体" pitchFamily="2" charset="-122"/>
                    </a:rPr>
                    <a:t>4</a:t>
                  </a:r>
                  <a:endParaRPr lang="en-US" altLang="zh-CN" sz="20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itchFamily="34" charset="0"/>
                    <a:ea typeface="宋体" pitchFamily="2" charset="-122"/>
                  </a:endParaRPr>
                </a:p>
              </p:txBody>
            </p:sp>
          </p:grpSp>
          <p:grpSp>
            <p:nvGrpSpPr>
              <p:cNvPr id="10" name="Group 57"/>
              <p:cNvGrpSpPr>
                <a:grpSpLocks/>
              </p:cNvGrpSpPr>
              <p:nvPr/>
            </p:nvGrpSpPr>
            <p:grpSpPr bwMode="auto">
              <a:xfrm>
                <a:off x="3195" y="1625"/>
                <a:ext cx="267" cy="264"/>
                <a:chOff x="4090" y="9315"/>
                <a:chExt cx="450" cy="468"/>
              </a:xfrm>
            </p:grpSpPr>
            <p:sp>
              <p:nvSpPr>
                <p:cNvPr id="14422" name="Oval 58"/>
                <p:cNvSpPr>
                  <a:spLocks noChangeArrowheads="1"/>
                </p:cNvSpPr>
                <p:nvPr/>
              </p:nvSpPr>
              <p:spPr bwMode="auto">
                <a:xfrm>
                  <a:off x="4090" y="9315"/>
                  <a:ext cx="450" cy="453"/>
                </a:xfrm>
                <a:prstGeom prst="ellipse">
                  <a:avLst/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3547" name="Text Box 59"/>
                <p:cNvSpPr txBox="1">
                  <a:spLocks noChangeArrowheads="1"/>
                </p:cNvSpPr>
                <p:nvPr/>
              </p:nvSpPr>
              <p:spPr bwMode="auto">
                <a:xfrm>
                  <a:off x="4105" y="9333"/>
                  <a:ext cx="404" cy="45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>
                    <a:defRPr/>
                  </a:pPr>
                  <a:r>
                    <a:rPr lang="en-US" altLang="zh-CN" sz="2000" b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ea typeface="宋体" pitchFamily="2" charset="-122"/>
                    </a:rPr>
                    <a:t>5</a:t>
                  </a:r>
                  <a:endParaRPr lang="en-US" altLang="zh-CN" sz="20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itchFamily="34" charset="0"/>
                    <a:ea typeface="宋体" pitchFamily="2" charset="-122"/>
                  </a:endParaRPr>
                </a:p>
              </p:txBody>
            </p:sp>
          </p:grpSp>
          <p:grpSp>
            <p:nvGrpSpPr>
              <p:cNvPr id="11" name="Group 60"/>
              <p:cNvGrpSpPr>
                <a:grpSpLocks/>
              </p:cNvGrpSpPr>
              <p:nvPr/>
            </p:nvGrpSpPr>
            <p:grpSpPr bwMode="auto">
              <a:xfrm>
                <a:off x="3915" y="1617"/>
                <a:ext cx="267" cy="263"/>
                <a:chOff x="4090" y="9315"/>
                <a:chExt cx="450" cy="468"/>
              </a:xfrm>
            </p:grpSpPr>
            <p:sp>
              <p:nvSpPr>
                <p:cNvPr id="14420" name="Oval 61"/>
                <p:cNvSpPr>
                  <a:spLocks noChangeArrowheads="1"/>
                </p:cNvSpPr>
                <p:nvPr/>
              </p:nvSpPr>
              <p:spPr bwMode="auto">
                <a:xfrm>
                  <a:off x="4090" y="9315"/>
                  <a:ext cx="450" cy="453"/>
                </a:xfrm>
                <a:prstGeom prst="ellipse">
                  <a:avLst/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3550" name="Text Box 62"/>
                <p:cNvSpPr txBox="1">
                  <a:spLocks noChangeArrowheads="1"/>
                </p:cNvSpPr>
                <p:nvPr/>
              </p:nvSpPr>
              <p:spPr bwMode="auto">
                <a:xfrm>
                  <a:off x="4105" y="9333"/>
                  <a:ext cx="404" cy="45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>
                    <a:defRPr/>
                  </a:pPr>
                  <a:r>
                    <a:rPr lang="en-US" altLang="zh-CN" sz="2000" b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ea typeface="宋体" pitchFamily="2" charset="-122"/>
                    </a:rPr>
                    <a:t>6</a:t>
                  </a:r>
                  <a:endParaRPr lang="en-US" altLang="zh-CN" sz="20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itchFamily="34" charset="0"/>
                    <a:ea typeface="宋体" pitchFamily="2" charset="-122"/>
                  </a:endParaRPr>
                </a:p>
              </p:txBody>
            </p:sp>
          </p:grpSp>
          <p:grpSp>
            <p:nvGrpSpPr>
              <p:cNvPr id="12" name="Group 63"/>
              <p:cNvGrpSpPr>
                <a:grpSpLocks/>
              </p:cNvGrpSpPr>
              <p:nvPr/>
            </p:nvGrpSpPr>
            <p:grpSpPr bwMode="auto">
              <a:xfrm>
                <a:off x="4642" y="1589"/>
                <a:ext cx="311" cy="291"/>
                <a:chOff x="3930" y="8067"/>
                <a:chExt cx="524" cy="517"/>
              </a:xfrm>
            </p:grpSpPr>
            <p:sp>
              <p:nvSpPr>
                <p:cNvPr id="14417" name="Oval 64"/>
                <p:cNvSpPr>
                  <a:spLocks noChangeArrowheads="1"/>
                </p:cNvSpPr>
                <p:nvPr/>
              </p:nvSpPr>
              <p:spPr bwMode="auto">
                <a:xfrm>
                  <a:off x="3960" y="8097"/>
                  <a:ext cx="450" cy="453"/>
                </a:xfrm>
                <a:prstGeom prst="ellips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418" name="Oval 65"/>
                <p:cNvSpPr>
                  <a:spLocks noChangeArrowheads="1"/>
                </p:cNvSpPr>
                <p:nvPr/>
              </p:nvSpPr>
              <p:spPr bwMode="auto">
                <a:xfrm>
                  <a:off x="3930" y="8067"/>
                  <a:ext cx="510" cy="517"/>
                </a:xfrm>
                <a:prstGeom prst="ellips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3554" name="Text Box 66"/>
                <p:cNvSpPr txBox="1">
                  <a:spLocks noChangeArrowheads="1"/>
                </p:cNvSpPr>
                <p:nvPr/>
              </p:nvSpPr>
              <p:spPr bwMode="auto">
                <a:xfrm>
                  <a:off x="3959" y="8111"/>
                  <a:ext cx="495" cy="451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>
                    <a:defRPr/>
                  </a:pPr>
                  <a:r>
                    <a:rPr lang="en-US" altLang="zh-CN" sz="2000" b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ea typeface="宋体" pitchFamily="2" charset="-122"/>
                    </a:rPr>
                    <a:t>7</a:t>
                  </a:r>
                  <a:endParaRPr lang="en-US" altLang="zh-CN" sz="20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itchFamily="34" charset="0"/>
                    <a:ea typeface="宋体" pitchFamily="2" charset="-122"/>
                  </a:endParaRPr>
                </a:p>
              </p:txBody>
            </p:sp>
          </p:grpSp>
          <p:sp>
            <p:nvSpPr>
              <p:cNvPr id="14409" name="Line 79"/>
              <p:cNvSpPr>
                <a:spLocks noChangeShapeType="1"/>
              </p:cNvSpPr>
              <p:nvPr/>
            </p:nvSpPr>
            <p:spPr bwMode="auto">
              <a:xfrm>
                <a:off x="1335" y="1747"/>
                <a:ext cx="437" cy="0"/>
              </a:xfrm>
              <a:prstGeom prst="line">
                <a:avLst/>
              </a:prstGeom>
              <a:noFill/>
              <a:ln w="12700">
                <a:solidFill>
                  <a:srgbClr val="333333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10" name="Line 80"/>
              <p:cNvSpPr>
                <a:spLocks noChangeShapeType="1"/>
              </p:cNvSpPr>
              <p:nvPr/>
            </p:nvSpPr>
            <p:spPr bwMode="auto">
              <a:xfrm>
                <a:off x="2037" y="1747"/>
                <a:ext cx="437" cy="0"/>
              </a:xfrm>
              <a:prstGeom prst="line">
                <a:avLst/>
              </a:prstGeom>
              <a:noFill/>
              <a:ln w="12700">
                <a:solidFill>
                  <a:srgbClr val="333333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11" name="Line 81"/>
              <p:cNvSpPr>
                <a:spLocks noChangeShapeType="1"/>
              </p:cNvSpPr>
              <p:nvPr/>
            </p:nvSpPr>
            <p:spPr bwMode="auto">
              <a:xfrm>
                <a:off x="2748" y="1747"/>
                <a:ext cx="438" cy="0"/>
              </a:xfrm>
              <a:prstGeom prst="line">
                <a:avLst/>
              </a:prstGeom>
              <a:noFill/>
              <a:ln w="12700">
                <a:solidFill>
                  <a:srgbClr val="333333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12" name="Line 82"/>
              <p:cNvSpPr>
                <a:spLocks noChangeShapeType="1"/>
              </p:cNvSpPr>
              <p:nvPr/>
            </p:nvSpPr>
            <p:spPr bwMode="auto">
              <a:xfrm>
                <a:off x="3460" y="1747"/>
                <a:ext cx="438" cy="0"/>
              </a:xfrm>
              <a:prstGeom prst="line">
                <a:avLst/>
              </a:prstGeom>
              <a:noFill/>
              <a:ln w="12700">
                <a:solidFill>
                  <a:srgbClr val="333333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13" name="Line 83"/>
              <p:cNvSpPr>
                <a:spLocks noChangeShapeType="1"/>
              </p:cNvSpPr>
              <p:nvPr/>
            </p:nvSpPr>
            <p:spPr bwMode="auto">
              <a:xfrm>
                <a:off x="4186" y="1737"/>
                <a:ext cx="437" cy="0"/>
              </a:xfrm>
              <a:prstGeom prst="line">
                <a:avLst/>
              </a:prstGeom>
              <a:noFill/>
              <a:ln w="12700">
                <a:solidFill>
                  <a:srgbClr val="333333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578" name="Text Box 90"/>
              <p:cNvSpPr txBox="1">
                <a:spLocks noChangeArrowheads="1"/>
              </p:cNvSpPr>
              <p:nvPr/>
            </p:nvSpPr>
            <p:spPr bwMode="auto">
              <a:xfrm>
                <a:off x="2091" y="1536"/>
                <a:ext cx="240" cy="25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defRPr/>
                </a:pPr>
                <a:r>
                  <a:rPr lang="en-US" altLang="zh-CN" sz="2000" b="1"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宋体" pitchFamily="2" charset="-122"/>
                  </a:rPr>
                  <a:t>A</a:t>
                </a:r>
                <a:endPara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ea typeface="宋体" pitchFamily="2" charset="-122"/>
                </a:endParaRPr>
              </a:p>
            </p:txBody>
          </p:sp>
          <p:sp>
            <p:nvSpPr>
              <p:cNvPr id="63580" name="Text Box 92"/>
              <p:cNvSpPr txBox="1">
                <a:spLocks noChangeArrowheads="1"/>
              </p:cNvSpPr>
              <p:nvPr/>
            </p:nvSpPr>
            <p:spPr bwMode="auto">
              <a:xfrm>
                <a:off x="2812" y="1546"/>
                <a:ext cx="240" cy="25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defRPr/>
                </a:pPr>
                <a:r>
                  <a:rPr lang="en-US" altLang="zh-CN" sz="2000" b="1"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宋体" pitchFamily="2" charset="-122"/>
                  </a:rPr>
                  <a:t>c</a:t>
                </a:r>
                <a:endPara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ea typeface="宋体" pitchFamily="2" charset="-122"/>
                </a:endParaRPr>
              </a:p>
            </p:txBody>
          </p:sp>
          <p:sp>
            <p:nvSpPr>
              <p:cNvPr id="63581" name="Text Box 93"/>
              <p:cNvSpPr txBox="1">
                <a:spLocks noChangeArrowheads="1"/>
              </p:cNvSpPr>
              <p:nvPr/>
            </p:nvSpPr>
            <p:spPr bwMode="auto">
              <a:xfrm>
                <a:off x="3559" y="1546"/>
                <a:ext cx="241" cy="25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defRPr/>
                </a:pPr>
                <a:r>
                  <a:rPr lang="en-US" altLang="zh-CN" sz="2000" b="1"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宋体" pitchFamily="2" charset="-122"/>
                  </a:rPr>
                  <a:t>B</a:t>
                </a:r>
                <a:endPara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ea typeface="宋体" pitchFamily="2" charset="-122"/>
                </a:endParaRPr>
              </a:p>
            </p:txBody>
          </p:sp>
        </p:grpSp>
        <p:sp>
          <p:nvSpPr>
            <p:cNvPr id="63589" name="Text Box 101"/>
            <p:cNvSpPr txBox="1">
              <a:spLocks noChangeArrowheads="1"/>
            </p:cNvSpPr>
            <p:nvPr/>
          </p:nvSpPr>
          <p:spPr bwMode="auto">
            <a:xfrm>
              <a:off x="4872" y="1506"/>
              <a:ext cx="303" cy="25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defRPr/>
              </a:pPr>
              <a:r>
                <a:rPr lang="en-US" altLang="zh-CN" sz="1600" b="1">
                  <a:solidFill>
                    <a:schemeClr val="fol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⑴</a:t>
              </a:r>
              <a:endParaRPr lang="en-US" altLang="zh-CN" sz="1600" b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endParaRPr>
            </a:p>
          </p:txBody>
        </p:sp>
      </p:grpSp>
      <p:grpSp>
        <p:nvGrpSpPr>
          <p:cNvPr id="13" name="Group 122"/>
          <p:cNvGrpSpPr>
            <a:grpSpLocks/>
          </p:cNvGrpSpPr>
          <p:nvPr/>
        </p:nvGrpSpPr>
        <p:grpSpPr bwMode="auto">
          <a:xfrm>
            <a:off x="1066800" y="3233738"/>
            <a:ext cx="3763963" cy="593725"/>
            <a:chOff x="672" y="2037"/>
            <a:chExt cx="2371" cy="374"/>
          </a:xfrm>
        </p:grpSpPr>
        <p:sp>
          <p:nvSpPr>
            <p:cNvPr id="63527" name="Text Box 39"/>
            <p:cNvSpPr txBox="1">
              <a:spLocks noChangeArrowheads="1"/>
            </p:cNvSpPr>
            <p:nvPr/>
          </p:nvSpPr>
          <p:spPr bwMode="auto">
            <a:xfrm>
              <a:off x="2109" y="2081"/>
              <a:ext cx="240" cy="25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b</a:t>
              </a:r>
              <a:endPara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endParaRPr>
            </a:p>
          </p:txBody>
        </p:sp>
        <p:grpSp>
          <p:nvGrpSpPr>
            <p:cNvPr id="14" name="Group 40"/>
            <p:cNvGrpSpPr>
              <a:grpSpLocks/>
            </p:cNvGrpSpPr>
            <p:nvPr/>
          </p:nvGrpSpPr>
          <p:grpSpPr bwMode="auto">
            <a:xfrm>
              <a:off x="1742" y="2140"/>
              <a:ext cx="303" cy="255"/>
              <a:chOff x="3274" y="10623"/>
              <a:chExt cx="510" cy="453"/>
            </a:xfrm>
          </p:grpSpPr>
          <p:sp>
            <p:nvSpPr>
              <p:cNvPr id="14397" name="Oval 41"/>
              <p:cNvSpPr>
                <a:spLocks noChangeArrowheads="1"/>
              </p:cNvSpPr>
              <p:nvPr/>
            </p:nvSpPr>
            <p:spPr bwMode="auto">
              <a:xfrm>
                <a:off x="3319" y="10623"/>
                <a:ext cx="450" cy="453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530" name="Text Box 42"/>
              <p:cNvSpPr txBox="1">
                <a:spLocks noChangeArrowheads="1"/>
              </p:cNvSpPr>
              <p:nvPr/>
            </p:nvSpPr>
            <p:spPr bwMode="auto">
              <a:xfrm>
                <a:off x="3274" y="10627"/>
                <a:ext cx="510" cy="44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defRPr/>
                </a:pPr>
                <a:r>
                  <a:rPr lang="en-US" altLang="zh-CN" sz="2000" b="1"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宋体" pitchFamily="2" charset="-122"/>
                  </a:rPr>
                  <a:t>9</a:t>
                </a:r>
                <a:endPara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15" name="Group 47"/>
            <p:cNvGrpSpPr>
              <a:grpSpLocks/>
            </p:cNvGrpSpPr>
            <p:nvPr/>
          </p:nvGrpSpPr>
          <p:grpSpPr bwMode="auto">
            <a:xfrm>
              <a:off x="672" y="2124"/>
              <a:ext cx="644" cy="275"/>
              <a:chOff x="2122" y="9852"/>
              <a:chExt cx="1087" cy="489"/>
            </a:xfrm>
          </p:grpSpPr>
          <p:sp>
            <p:nvSpPr>
              <p:cNvPr id="14394" name="Oval 48"/>
              <p:cNvSpPr>
                <a:spLocks noChangeArrowheads="1"/>
              </p:cNvSpPr>
              <p:nvPr/>
            </p:nvSpPr>
            <p:spPr bwMode="auto">
              <a:xfrm>
                <a:off x="2759" y="9873"/>
                <a:ext cx="450" cy="453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537" name="Text Box 49"/>
              <p:cNvSpPr txBox="1">
                <a:spLocks noChangeArrowheads="1"/>
              </p:cNvSpPr>
              <p:nvPr/>
            </p:nvSpPr>
            <p:spPr bwMode="auto">
              <a:xfrm>
                <a:off x="2774" y="9882"/>
                <a:ext cx="405" cy="4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defRPr/>
                </a:pPr>
                <a:r>
                  <a:rPr lang="en-US" altLang="zh-CN" sz="2000" b="1"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宋体" pitchFamily="2" charset="-122"/>
                  </a:rPr>
                  <a:t>8</a:t>
                </a:r>
                <a:endPara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ea typeface="宋体" pitchFamily="2" charset="-122"/>
                </a:endParaRPr>
              </a:p>
            </p:txBody>
          </p:sp>
          <p:sp>
            <p:nvSpPr>
              <p:cNvPr id="14396" name="Text Box 50"/>
              <p:cNvSpPr txBox="1">
                <a:spLocks noChangeArrowheads="1"/>
              </p:cNvSpPr>
              <p:nvPr/>
            </p:nvSpPr>
            <p:spPr bwMode="auto">
              <a:xfrm>
                <a:off x="2122" y="9852"/>
                <a:ext cx="770" cy="48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/>
                <a:r>
                  <a:rPr lang="en-US" altLang="zh-CN" sz="1600" b="1" dirty="0" smtClean="0">
                    <a:solidFill>
                      <a:srgbClr val="808080"/>
                    </a:solidFill>
                    <a:sym typeface="Symbol" pitchFamily="18" charset="2"/>
                  </a:rPr>
                  <a:t>A</a:t>
                </a:r>
                <a:endParaRPr lang="en-US" altLang="zh-CN" sz="1600" b="1" dirty="0">
                  <a:latin typeface="Tahoma" pitchFamily="34" charset="0"/>
                </a:endParaRPr>
              </a:p>
            </p:txBody>
          </p:sp>
        </p:grpSp>
        <p:sp>
          <p:nvSpPr>
            <p:cNvPr id="14387" name="Oval 67"/>
            <p:cNvSpPr>
              <a:spLocks noChangeArrowheads="1"/>
            </p:cNvSpPr>
            <p:nvPr/>
          </p:nvSpPr>
          <p:spPr bwMode="auto">
            <a:xfrm>
              <a:off x="2519" y="2138"/>
              <a:ext cx="267" cy="254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88" name="Oval 68"/>
            <p:cNvSpPr>
              <a:spLocks noChangeArrowheads="1"/>
            </p:cNvSpPr>
            <p:nvPr/>
          </p:nvSpPr>
          <p:spPr bwMode="auto">
            <a:xfrm>
              <a:off x="2501" y="2121"/>
              <a:ext cx="303" cy="29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57" name="Text Box 69"/>
            <p:cNvSpPr txBox="1">
              <a:spLocks noChangeArrowheads="1"/>
            </p:cNvSpPr>
            <p:nvPr/>
          </p:nvSpPr>
          <p:spPr bwMode="auto">
            <a:xfrm>
              <a:off x="2502" y="2144"/>
              <a:ext cx="303" cy="25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10</a:t>
              </a:r>
              <a:endPara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14390" name="Line 84"/>
            <p:cNvSpPr>
              <a:spLocks noChangeShapeType="1"/>
            </p:cNvSpPr>
            <p:nvPr/>
          </p:nvSpPr>
          <p:spPr bwMode="auto">
            <a:xfrm>
              <a:off x="1335" y="2278"/>
              <a:ext cx="437" cy="0"/>
            </a:xfrm>
            <a:prstGeom prst="line">
              <a:avLst/>
            </a:prstGeom>
            <a:noFill/>
            <a:ln w="12700">
              <a:solidFill>
                <a:srgbClr val="333333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91" name="Line 85"/>
            <p:cNvSpPr>
              <a:spLocks noChangeShapeType="1"/>
            </p:cNvSpPr>
            <p:nvPr/>
          </p:nvSpPr>
          <p:spPr bwMode="auto">
            <a:xfrm>
              <a:off x="2054" y="2282"/>
              <a:ext cx="438" cy="0"/>
            </a:xfrm>
            <a:prstGeom prst="line">
              <a:avLst/>
            </a:prstGeom>
            <a:noFill/>
            <a:ln w="12700">
              <a:solidFill>
                <a:srgbClr val="333333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79" name="Text Box 91"/>
            <p:cNvSpPr txBox="1">
              <a:spLocks noChangeArrowheads="1"/>
            </p:cNvSpPr>
            <p:nvPr/>
          </p:nvSpPr>
          <p:spPr bwMode="auto">
            <a:xfrm>
              <a:off x="1406" y="2079"/>
              <a:ext cx="240" cy="25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A</a:t>
              </a:r>
              <a:endPara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63590" name="Text Box 102"/>
            <p:cNvSpPr txBox="1">
              <a:spLocks noChangeArrowheads="1"/>
            </p:cNvSpPr>
            <p:nvPr/>
          </p:nvSpPr>
          <p:spPr bwMode="auto">
            <a:xfrm>
              <a:off x="2740" y="2037"/>
              <a:ext cx="303" cy="25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defRPr/>
              </a:pPr>
              <a:r>
                <a:rPr lang="en-US" altLang="zh-CN" sz="1600" b="1">
                  <a:solidFill>
                    <a:schemeClr val="fol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⑶</a:t>
              </a:r>
              <a:endParaRPr lang="en-US" altLang="zh-CN" sz="1600" b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endParaRPr>
            </a:p>
          </p:txBody>
        </p:sp>
      </p:grpSp>
      <p:grpSp>
        <p:nvGrpSpPr>
          <p:cNvPr id="16" name="Group 124"/>
          <p:cNvGrpSpPr>
            <a:grpSpLocks/>
          </p:cNvGrpSpPr>
          <p:nvPr/>
        </p:nvGrpSpPr>
        <p:grpSpPr bwMode="auto">
          <a:xfrm>
            <a:off x="1066800" y="4076700"/>
            <a:ext cx="2592388" cy="627063"/>
            <a:chOff x="672" y="2568"/>
            <a:chExt cx="1633" cy="395"/>
          </a:xfrm>
        </p:grpSpPr>
        <p:sp>
          <p:nvSpPr>
            <p:cNvPr id="63524" name="Text Box 36"/>
            <p:cNvSpPr txBox="1">
              <a:spLocks noChangeArrowheads="1"/>
            </p:cNvSpPr>
            <p:nvPr/>
          </p:nvSpPr>
          <p:spPr bwMode="auto">
            <a:xfrm>
              <a:off x="1424" y="2632"/>
              <a:ext cx="240" cy="25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b</a:t>
              </a:r>
              <a:endPara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14376" name="Oval 51"/>
            <p:cNvSpPr>
              <a:spLocks noChangeArrowheads="1"/>
            </p:cNvSpPr>
            <p:nvPr/>
          </p:nvSpPr>
          <p:spPr bwMode="auto">
            <a:xfrm>
              <a:off x="1049" y="2685"/>
              <a:ext cx="267" cy="254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40" name="Text Box 52"/>
            <p:cNvSpPr txBox="1">
              <a:spLocks noChangeArrowheads="1"/>
            </p:cNvSpPr>
            <p:nvPr/>
          </p:nvSpPr>
          <p:spPr bwMode="auto">
            <a:xfrm>
              <a:off x="1030" y="2690"/>
              <a:ext cx="303" cy="25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11</a:t>
              </a:r>
              <a:endPara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14378" name="Text Box 53"/>
            <p:cNvSpPr txBox="1">
              <a:spLocks noChangeArrowheads="1"/>
            </p:cNvSpPr>
            <p:nvPr/>
          </p:nvSpPr>
          <p:spPr bwMode="auto">
            <a:xfrm>
              <a:off x="672" y="2673"/>
              <a:ext cx="456" cy="25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1600" dirty="0" smtClean="0">
                  <a:solidFill>
                    <a:srgbClr val="808080"/>
                  </a:solidFill>
                  <a:sym typeface="Symbol" pitchFamily="18" charset="2"/>
                </a:rPr>
                <a:t>A</a:t>
              </a:r>
              <a:endParaRPr lang="en-US" altLang="zh-CN" sz="1600" dirty="0">
                <a:latin typeface="Tahoma" pitchFamily="34" charset="0"/>
              </a:endParaRPr>
            </a:p>
          </p:txBody>
        </p:sp>
        <p:sp>
          <p:nvSpPr>
            <p:cNvPr id="14379" name="Oval 70"/>
            <p:cNvSpPr>
              <a:spLocks noChangeArrowheads="1"/>
            </p:cNvSpPr>
            <p:nvPr/>
          </p:nvSpPr>
          <p:spPr bwMode="auto">
            <a:xfrm>
              <a:off x="1780" y="2689"/>
              <a:ext cx="267" cy="255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80" name="Oval 71"/>
            <p:cNvSpPr>
              <a:spLocks noChangeArrowheads="1"/>
            </p:cNvSpPr>
            <p:nvPr/>
          </p:nvSpPr>
          <p:spPr bwMode="auto">
            <a:xfrm>
              <a:off x="1762" y="2672"/>
              <a:ext cx="302" cy="291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60" name="Text Box 72"/>
            <p:cNvSpPr txBox="1">
              <a:spLocks noChangeArrowheads="1"/>
            </p:cNvSpPr>
            <p:nvPr/>
          </p:nvSpPr>
          <p:spPr bwMode="auto">
            <a:xfrm>
              <a:off x="1761" y="2698"/>
              <a:ext cx="303" cy="25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12</a:t>
              </a:r>
              <a:endPara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14382" name="Line 86"/>
            <p:cNvSpPr>
              <a:spLocks noChangeShapeType="1"/>
            </p:cNvSpPr>
            <p:nvPr/>
          </p:nvSpPr>
          <p:spPr bwMode="auto">
            <a:xfrm>
              <a:off x="1335" y="2820"/>
              <a:ext cx="437" cy="0"/>
            </a:xfrm>
            <a:prstGeom prst="line">
              <a:avLst/>
            </a:prstGeom>
            <a:noFill/>
            <a:ln w="12700">
              <a:solidFill>
                <a:srgbClr val="333333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91" name="Text Box 103"/>
            <p:cNvSpPr txBox="1">
              <a:spLocks noChangeArrowheads="1"/>
            </p:cNvSpPr>
            <p:nvPr/>
          </p:nvSpPr>
          <p:spPr bwMode="auto">
            <a:xfrm>
              <a:off x="2002" y="2568"/>
              <a:ext cx="303" cy="25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defRPr/>
              </a:pPr>
              <a:r>
                <a:rPr lang="en-US" altLang="zh-CN" sz="1600" b="1">
                  <a:solidFill>
                    <a:schemeClr val="fol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⑵</a:t>
              </a:r>
              <a:endParaRPr lang="en-US" altLang="zh-CN" sz="1600" b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endParaRPr>
            </a:p>
          </p:txBody>
        </p:sp>
      </p:grpSp>
      <p:grpSp>
        <p:nvGrpSpPr>
          <p:cNvPr id="17" name="Group 126"/>
          <p:cNvGrpSpPr>
            <a:grpSpLocks/>
          </p:cNvGrpSpPr>
          <p:nvPr/>
        </p:nvGrpSpPr>
        <p:grpSpPr bwMode="auto">
          <a:xfrm>
            <a:off x="1066800" y="4792663"/>
            <a:ext cx="2592388" cy="628650"/>
            <a:chOff x="672" y="3019"/>
            <a:chExt cx="1633" cy="396"/>
          </a:xfrm>
        </p:grpSpPr>
        <p:grpSp>
          <p:nvGrpSpPr>
            <p:cNvPr id="18" name="Group 123"/>
            <p:cNvGrpSpPr>
              <a:grpSpLocks/>
            </p:cNvGrpSpPr>
            <p:nvPr/>
          </p:nvGrpSpPr>
          <p:grpSpPr bwMode="auto">
            <a:xfrm>
              <a:off x="672" y="3061"/>
              <a:ext cx="1411" cy="354"/>
              <a:chOff x="672" y="3061"/>
              <a:chExt cx="1411" cy="354"/>
            </a:xfrm>
          </p:grpSpPr>
          <p:sp>
            <p:nvSpPr>
              <p:cNvPr id="63526" name="Text Box 38"/>
              <p:cNvSpPr txBox="1">
                <a:spLocks noChangeArrowheads="1"/>
              </p:cNvSpPr>
              <p:nvPr/>
            </p:nvSpPr>
            <p:spPr bwMode="auto">
              <a:xfrm>
                <a:off x="1415" y="3061"/>
                <a:ext cx="240" cy="25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defRPr/>
                </a:pPr>
                <a:r>
                  <a:rPr lang="en-US" altLang="zh-CN" sz="2000" b="1"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宋体" pitchFamily="2" charset="-122"/>
                  </a:rPr>
                  <a:t>d</a:t>
                </a:r>
                <a:endPara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ea typeface="宋体" pitchFamily="2" charset="-122"/>
                </a:endParaRPr>
              </a:p>
            </p:txBody>
          </p:sp>
          <p:sp>
            <p:nvSpPr>
              <p:cNvPr id="14368" name="Oval 73"/>
              <p:cNvSpPr>
                <a:spLocks noChangeArrowheads="1"/>
              </p:cNvSpPr>
              <p:nvPr/>
            </p:nvSpPr>
            <p:spPr bwMode="auto">
              <a:xfrm>
                <a:off x="1050" y="3120"/>
                <a:ext cx="267" cy="255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562" name="Text Box 74"/>
              <p:cNvSpPr txBox="1">
                <a:spLocks noChangeArrowheads="1"/>
              </p:cNvSpPr>
              <p:nvPr/>
            </p:nvSpPr>
            <p:spPr bwMode="auto">
              <a:xfrm>
                <a:off x="1034" y="3131"/>
                <a:ext cx="320" cy="25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defRPr/>
                </a:pPr>
                <a:r>
                  <a:rPr lang="en-US" altLang="zh-CN" sz="2000" b="1"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宋体" pitchFamily="2" charset="-122"/>
                  </a:rPr>
                  <a:t>13</a:t>
                </a:r>
                <a:endPara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ea typeface="宋体" pitchFamily="2" charset="-122"/>
                </a:endParaRPr>
              </a:p>
            </p:txBody>
          </p:sp>
          <p:sp>
            <p:nvSpPr>
              <p:cNvPr id="14370" name="Text Box 75"/>
              <p:cNvSpPr txBox="1">
                <a:spLocks noChangeArrowheads="1"/>
              </p:cNvSpPr>
              <p:nvPr/>
            </p:nvSpPr>
            <p:spPr bwMode="auto">
              <a:xfrm>
                <a:off x="672" y="3108"/>
                <a:ext cx="505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/>
                <a:r>
                  <a:rPr lang="en-US" altLang="zh-CN" sz="1600" dirty="0" smtClean="0">
                    <a:solidFill>
                      <a:srgbClr val="808080"/>
                    </a:solidFill>
                    <a:sym typeface="Symbol" pitchFamily="18" charset="2"/>
                  </a:rPr>
                  <a:t>B</a:t>
                </a:r>
                <a:endParaRPr lang="en-US" altLang="zh-CN" sz="1600" dirty="0">
                  <a:latin typeface="Tahoma" pitchFamily="34" charset="0"/>
                </a:endParaRPr>
              </a:p>
            </p:txBody>
          </p:sp>
          <p:sp>
            <p:nvSpPr>
              <p:cNvPr id="14371" name="Oval 76"/>
              <p:cNvSpPr>
                <a:spLocks noChangeArrowheads="1"/>
              </p:cNvSpPr>
              <p:nvPr/>
            </p:nvSpPr>
            <p:spPr bwMode="auto">
              <a:xfrm>
                <a:off x="1798" y="3141"/>
                <a:ext cx="267" cy="255"/>
              </a:xfrm>
              <a:prstGeom prst="ellips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72" name="Oval 77"/>
              <p:cNvSpPr>
                <a:spLocks noChangeArrowheads="1"/>
              </p:cNvSpPr>
              <p:nvPr/>
            </p:nvSpPr>
            <p:spPr bwMode="auto">
              <a:xfrm>
                <a:off x="1780" y="3124"/>
                <a:ext cx="303" cy="291"/>
              </a:xfrm>
              <a:prstGeom prst="ellips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566" name="Text Box 78"/>
              <p:cNvSpPr txBox="1">
                <a:spLocks noChangeArrowheads="1"/>
              </p:cNvSpPr>
              <p:nvPr/>
            </p:nvSpPr>
            <p:spPr bwMode="auto">
              <a:xfrm>
                <a:off x="1771" y="3150"/>
                <a:ext cx="302" cy="25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defRPr/>
                </a:pPr>
                <a:r>
                  <a:rPr lang="en-US" altLang="zh-CN" sz="2000" b="1"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宋体" pitchFamily="2" charset="-122"/>
                  </a:rPr>
                  <a:t>14</a:t>
                </a:r>
                <a:endPara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ea typeface="宋体" pitchFamily="2" charset="-122"/>
                </a:endParaRPr>
              </a:p>
            </p:txBody>
          </p:sp>
          <p:sp>
            <p:nvSpPr>
              <p:cNvPr id="14374" name="Line 87"/>
              <p:cNvSpPr>
                <a:spLocks noChangeShapeType="1"/>
              </p:cNvSpPr>
              <p:nvPr/>
            </p:nvSpPr>
            <p:spPr bwMode="auto">
              <a:xfrm>
                <a:off x="1326" y="3267"/>
                <a:ext cx="437" cy="0"/>
              </a:xfrm>
              <a:prstGeom prst="line">
                <a:avLst/>
              </a:prstGeom>
              <a:noFill/>
              <a:ln w="12700">
                <a:solidFill>
                  <a:srgbClr val="333333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3592" name="Text Box 104"/>
            <p:cNvSpPr txBox="1">
              <a:spLocks noChangeArrowheads="1"/>
            </p:cNvSpPr>
            <p:nvPr/>
          </p:nvSpPr>
          <p:spPr bwMode="auto">
            <a:xfrm>
              <a:off x="2002" y="3019"/>
              <a:ext cx="303" cy="25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defRPr/>
              </a:pPr>
              <a:r>
                <a:rPr lang="en-US" altLang="zh-CN" sz="1600" b="1">
                  <a:solidFill>
                    <a:schemeClr val="fol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⑷</a:t>
              </a:r>
              <a:endParaRPr lang="en-US" altLang="zh-CN" sz="1600" b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endParaRPr>
            </a:p>
          </p:txBody>
        </p:sp>
      </p:grpSp>
      <p:grpSp>
        <p:nvGrpSpPr>
          <p:cNvPr id="19" name="Group 120"/>
          <p:cNvGrpSpPr>
            <a:grpSpLocks/>
          </p:cNvGrpSpPr>
          <p:nvPr/>
        </p:nvGrpSpPr>
        <p:grpSpPr bwMode="auto">
          <a:xfrm>
            <a:off x="990600" y="1533525"/>
            <a:ext cx="2686050" cy="600075"/>
            <a:chOff x="624" y="966"/>
            <a:chExt cx="1692" cy="378"/>
          </a:xfrm>
        </p:grpSpPr>
        <p:sp>
          <p:nvSpPr>
            <p:cNvPr id="63508" name="Text Box 20"/>
            <p:cNvSpPr txBox="1">
              <a:spLocks noChangeArrowheads="1"/>
            </p:cNvSpPr>
            <p:nvPr/>
          </p:nvSpPr>
          <p:spPr bwMode="auto">
            <a:xfrm>
              <a:off x="1397" y="966"/>
              <a:ext cx="240" cy="25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S</a:t>
              </a:r>
              <a:endPara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14356" name="Oval 21"/>
            <p:cNvSpPr>
              <a:spLocks noChangeArrowheads="1"/>
            </p:cNvSpPr>
            <p:nvPr/>
          </p:nvSpPr>
          <p:spPr bwMode="auto">
            <a:xfrm>
              <a:off x="1050" y="1052"/>
              <a:ext cx="267" cy="255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10" name="Text Box 22"/>
            <p:cNvSpPr txBox="1">
              <a:spLocks noChangeArrowheads="1"/>
            </p:cNvSpPr>
            <p:nvPr/>
          </p:nvSpPr>
          <p:spPr bwMode="auto">
            <a:xfrm>
              <a:off x="1059" y="1057"/>
              <a:ext cx="240" cy="25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0</a:t>
              </a:r>
              <a:endPara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endParaRPr>
            </a:p>
          </p:txBody>
        </p:sp>
        <p:grpSp>
          <p:nvGrpSpPr>
            <p:cNvPr id="20" name="Group 26"/>
            <p:cNvGrpSpPr>
              <a:grpSpLocks/>
            </p:cNvGrpSpPr>
            <p:nvPr/>
          </p:nvGrpSpPr>
          <p:grpSpPr bwMode="auto">
            <a:xfrm>
              <a:off x="1753" y="1054"/>
              <a:ext cx="311" cy="290"/>
              <a:chOff x="3930" y="8067"/>
              <a:chExt cx="524" cy="517"/>
            </a:xfrm>
          </p:grpSpPr>
          <p:sp>
            <p:nvSpPr>
              <p:cNvPr id="14362" name="Oval 27"/>
              <p:cNvSpPr>
                <a:spLocks noChangeArrowheads="1"/>
              </p:cNvSpPr>
              <p:nvPr/>
            </p:nvSpPr>
            <p:spPr bwMode="auto">
              <a:xfrm>
                <a:off x="3960" y="8097"/>
                <a:ext cx="450" cy="453"/>
              </a:xfrm>
              <a:prstGeom prst="ellips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63" name="Oval 28"/>
              <p:cNvSpPr>
                <a:spLocks noChangeArrowheads="1"/>
              </p:cNvSpPr>
              <p:nvPr/>
            </p:nvSpPr>
            <p:spPr bwMode="auto">
              <a:xfrm>
                <a:off x="3930" y="8067"/>
                <a:ext cx="510" cy="517"/>
              </a:xfrm>
              <a:prstGeom prst="ellips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517" name="Text Box 29"/>
              <p:cNvSpPr txBox="1">
                <a:spLocks noChangeArrowheads="1"/>
              </p:cNvSpPr>
              <p:nvPr/>
            </p:nvSpPr>
            <p:spPr bwMode="auto">
              <a:xfrm>
                <a:off x="3959" y="8112"/>
                <a:ext cx="495" cy="45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defRPr/>
                </a:pPr>
                <a:r>
                  <a:rPr lang="en-US" altLang="zh-CN" sz="2000" b="1"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宋体" pitchFamily="2" charset="-122"/>
                  </a:rPr>
                  <a:t>1</a:t>
                </a:r>
                <a:endPara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ea typeface="宋体" pitchFamily="2" charset="-122"/>
                </a:endParaRPr>
              </a:p>
            </p:txBody>
          </p:sp>
        </p:grpSp>
        <p:sp>
          <p:nvSpPr>
            <p:cNvPr id="63518" name="Text Box 30"/>
            <p:cNvSpPr txBox="1">
              <a:spLocks noChangeArrowheads="1"/>
            </p:cNvSpPr>
            <p:nvPr/>
          </p:nvSpPr>
          <p:spPr bwMode="auto">
            <a:xfrm>
              <a:off x="624" y="1040"/>
              <a:ext cx="486" cy="20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defRPr/>
              </a:pPr>
              <a:r>
                <a:rPr lang="en-US" altLang="zh-CN" sz="2000" b="1" smtClean="0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  <a:sym typeface="Symbol" pitchFamily="18" charset="2"/>
                </a:rPr>
                <a:t>S’</a:t>
              </a:r>
              <a:endPara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63588" name="Text Box 100"/>
            <p:cNvSpPr txBox="1">
              <a:spLocks noChangeArrowheads="1"/>
            </p:cNvSpPr>
            <p:nvPr/>
          </p:nvSpPr>
          <p:spPr bwMode="auto">
            <a:xfrm>
              <a:off x="1924" y="981"/>
              <a:ext cx="392" cy="21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r>
                <a:rPr lang="zh-CN" altLang="en-US" sz="1600" b="1">
                  <a:solidFill>
                    <a:schemeClr val="fol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（</a:t>
              </a:r>
              <a:r>
                <a:rPr lang="en-US" altLang="zh-CN" sz="1600" b="1">
                  <a:solidFill>
                    <a:schemeClr val="fol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0</a:t>
              </a:r>
              <a:r>
                <a:rPr lang="zh-CN" altLang="en-US" sz="1600" b="1">
                  <a:solidFill>
                    <a:schemeClr val="fol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）</a:t>
              </a:r>
            </a:p>
          </p:txBody>
        </p:sp>
        <p:sp>
          <p:nvSpPr>
            <p:cNvPr id="14361" name="Line 105"/>
            <p:cNvSpPr>
              <a:spLocks noChangeShapeType="1"/>
            </p:cNvSpPr>
            <p:nvPr/>
          </p:nvSpPr>
          <p:spPr bwMode="auto">
            <a:xfrm>
              <a:off x="1324" y="1187"/>
              <a:ext cx="437" cy="0"/>
            </a:xfrm>
            <a:prstGeom prst="line">
              <a:avLst/>
            </a:prstGeom>
            <a:noFill/>
            <a:ln w="12700">
              <a:solidFill>
                <a:srgbClr val="333333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3603" name="Text Box 115"/>
          <p:cNvSpPr txBox="1">
            <a:spLocks noChangeArrowheads="1"/>
          </p:cNvSpPr>
          <p:nvPr/>
        </p:nvSpPr>
        <p:spPr bwMode="auto">
          <a:xfrm>
            <a:off x="2860675" y="5589588"/>
            <a:ext cx="11699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a</a:t>
            </a:r>
            <a:r>
              <a:rPr lang="en-US" altLang="zh-CN" sz="2000" b="1">
                <a:solidFill>
                  <a:srgbClr val="06940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b</a:t>
            </a:r>
            <a:r>
              <a:rPr lang="en-US" altLang="zh-CN" sz="2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bcde</a:t>
            </a:r>
          </a:p>
        </p:txBody>
      </p:sp>
      <p:sp>
        <p:nvSpPr>
          <p:cNvPr id="63604" name="Text Box 116"/>
          <p:cNvSpPr txBox="1">
            <a:spLocks noChangeArrowheads="1"/>
          </p:cNvSpPr>
          <p:nvPr/>
        </p:nvSpPr>
        <p:spPr bwMode="auto">
          <a:xfrm>
            <a:off x="3865563" y="5599113"/>
            <a:ext cx="1371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  <a:sym typeface="Symbol" pitchFamily="18" charset="2"/>
              </a:rPr>
              <a:t></a:t>
            </a:r>
            <a:r>
              <a:rPr lang="en-US" altLang="zh-CN" sz="2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a</a:t>
            </a:r>
            <a:r>
              <a:rPr lang="en-US" altLang="zh-CN" sz="2000" b="1">
                <a:solidFill>
                  <a:srgbClr val="06940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Ab</a:t>
            </a:r>
            <a:r>
              <a:rPr lang="en-US" altLang="zh-CN" sz="2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cde</a:t>
            </a:r>
          </a:p>
        </p:txBody>
      </p:sp>
      <p:sp>
        <p:nvSpPr>
          <p:cNvPr id="63605" name="Text Box 117"/>
          <p:cNvSpPr txBox="1">
            <a:spLocks noChangeArrowheads="1"/>
          </p:cNvSpPr>
          <p:nvPr/>
        </p:nvSpPr>
        <p:spPr bwMode="auto">
          <a:xfrm>
            <a:off x="5111750" y="5611813"/>
            <a:ext cx="12715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  <a:sym typeface="Symbol" pitchFamily="18" charset="2"/>
              </a:rPr>
              <a:t></a:t>
            </a:r>
            <a:r>
              <a:rPr lang="en-US" altLang="zh-CN" sz="2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aAc</a:t>
            </a:r>
            <a:r>
              <a:rPr lang="en-US" altLang="zh-CN" sz="2000" b="1">
                <a:solidFill>
                  <a:srgbClr val="06940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d</a:t>
            </a:r>
            <a:r>
              <a:rPr lang="en-US" altLang="zh-CN" sz="2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e</a:t>
            </a:r>
          </a:p>
        </p:txBody>
      </p:sp>
      <p:sp>
        <p:nvSpPr>
          <p:cNvPr id="63606" name="Text Box 118"/>
          <p:cNvSpPr txBox="1">
            <a:spLocks noChangeArrowheads="1"/>
          </p:cNvSpPr>
          <p:nvPr/>
        </p:nvSpPr>
        <p:spPr bwMode="auto">
          <a:xfrm>
            <a:off x="6202363" y="5627688"/>
            <a:ext cx="12414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  <a:sym typeface="Symbol" pitchFamily="18" charset="2"/>
              </a:rPr>
              <a:t></a:t>
            </a:r>
            <a:r>
              <a:rPr lang="en-US" altLang="zh-CN" sz="2000" b="1">
                <a:solidFill>
                  <a:srgbClr val="06940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aAcBe</a:t>
            </a:r>
            <a:endParaRPr lang="en-US" altLang="zh-CN" sz="2000" b="1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ea"/>
              <a:ea typeface="+mn-ea"/>
            </a:endParaRPr>
          </a:p>
        </p:txBody>
      </p:sp>
      <p:sp>
        <p:nvSpPr>
          <p:cNvPr id="63607" name="Text Box 119"/>
          <p:cNvSpPr txBox="1">
            <a:spLocks noChangeArrowheads="1"/>
          </p:cNvSpPr>
          <p:nvPr/>
        </p:nvSpPr>
        <p:spPr bwMode="auto">
          <a:xfrm>
            <a:off x="7307263" y="5634038"/>
            <a:ext cx="720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  <a:sym typeface="Symbol" pitchFamily="18" charset="2"/>
              </a:rPr>
              <a:t></a:t>
            </a:r>
            <a:r>
              <a:rPr lang="en-US" altLang="zh-CN" sz="2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 S</a:t>
            </a:r>
          </a:p>
        </p:txBody>
      </p:sp>
      <p:sp>
        <p:nvSpPr>
          <p:cNvPr id="106" name="Rectangle 4"/>
          <p:cNvSpPr>
            <a:spLocks noChangeArrowheads="1"/>
          </p:cNvSpPr>
          <p:nvPr/>
        </p:nvSpPr>
        <p:spPr bwMode="auto">
          <a:xfrm>
            <a:off x="76200" y="228600"/>
            <a:ext cx="5715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zh-CN" altLang="en-US" sz="2800" b="1" dirty="0" smtClean="0">
                <a:solidFill>
                  <a:srgbClr val="CC0099"/>
                </a:solidFill>
                <a:latin typeface="黑体" pitchFamily="49" charset="-122"/>
                <a:ea typeface="黑体" pitchFamily="49" charset="-122"/>
              </a:rPr>
              <a:t>根据文法构造识别</a:t>
            </a:r>
            <a:r>
              <a:rPr lang="zh-CN" altLang="en-US" sz="2800" b="1" dirty="0">
                <a:solidFill>
                  <a:srgbClr val="CC0099"/>
                </a:solidFill>
                <a:latin typeface="黑体" pitchFamily="49" charset="-122"/>
                <a:ea typeface="黑体" pitchFamily="49" charset="-122"/>
              </a:rPr>
              <a:t>活</a:t>
            </a:r>
            <a:r>
              <a:rPr lang="zh-CN" altLang="en-US" sz="2800" b="1" dirty="0" smtClean="0">
                <a:solidFill>
                  <a:srgbClr val="CC0099"/>
                </a:solidFill>
                <a:latin typeface="黑体" pitchFamily="49" charset="-122"/>
                <a:ea typeface="黑体" pitchFamily="49" charset="-122"/>
              </a:rPr>
              <a:t>前缀</a:t>
            </a:r>
            <a:r>
              <a:rPr lang="en-US" altLang="zh-CN" sz="2800" b="1" dirty="0" smtClean="0">
                <a:solidFill>
                  <a:srgbClr val="CC0099"/>
                </a:solidFill>
                <a:latin typeface="黑体" pitchFamily="49" charset="-122"/>
                <a:ea typeface="黑体" pitchFamily="49" charset="-122"/>
              </a:rPr>
              <a:t>NFA</a:t>
            </a:r>
            <a:r>
              <a:rPr lang="en-US" altLang="zh-CN" sz="2800" b="1" dirty="0" smtClean="0">
                <a:latin typeface="黑体" pitchFamily="49" charset="-122"/>
                <a:ea typeface="黑体" pitchFamily="49" charset="-122"/>
              </a:rPr>
              <a:t> </a:t>
            </a:r>
            <a:endParaRPr lang="en-US" altLang="zh-CN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7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6324600" y="6172200"/>
            <a:ext cx="2133600" cy="244475"/>
          </a:xfrm>
        </p:spPr>
        <p:txBody>
          <a:bodyPr/>
          <a:lstStyle/>
          <a:p>
            <a:pPr>
              <a:defRPr/>
            </a:pPr>
            <a:fld id="{4F59ABC2-A8C1-444F-815F-0179F8E14596}" type="slidenum">
              <a:rPr lang="en-US" altLang="zh-CN"/>
              <a:pPr>
                <a:defRPr/>
              </a:pPr>
              <a:t>11</a:t>
            </a:fld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36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36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360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3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55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56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3603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5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3603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5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3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63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64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3604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6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3604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6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36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1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72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3605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7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3605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7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36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0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3606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81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3606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8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36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8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3607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8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3607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9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36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603" grpId="0"/>
      <p:bldP spid="63604" grpId="0"/>
      <p:bldP spid="63605" grpId="0"/>
      <p:bldP spid="63606" grpId="0"/>
      <p:bldP spid="6360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09600" y="1447800"/>
            <a:ext cx="6119813" cy="2808288"/>
            <a:chOff x="2828" y="3189"/>
            <a:chExt cx="6142" cy="2662"/>
          </a:xfrm>
        </p:grpSpPr>
        <p:sp>
          <p:nvSpPr>
            <p:cNvPr id="15373" name="Oval 5"/>
            <p:cNvSpPr>
              <a:spLocks noChangeArrowheads="1"/>
            </p:cNvSpPr>
            <p:nvPr/>
          </p:nvSpPr>
          <p:spPr bwMode="auto">
            <a:xfrm>
              <a:off x="3232" y="3316"/>
              <a:ext cx="450" cy="453"/>
            </a:xfrm>
            <a:prstGeom prst="ellipse">
              <a:avLst/>
            </a:prstGeom>
            <a:solidFill>
              <a:srgbClr val="FFFFFF"/>
            </a:solidFill>
            <a:ln w="2159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782" name="Text Box 6"/>
            <p:cNvSpPr txBox="1">
              <a:spLocks noChangeArrowheads="1"/>
            </p:cNvSpPr>
            <p:nvPr/>
          </p:nvSpPr>
          <p:spPr bwMode="auto">
            <a:xfrm>
              <a:off x="3247" y="3324"/>
              <a:ext cx="405" cy="450"/>
            </a:xfrm>
            <a:prstGeom prst="rect">
              <a:avLst/>
            </a:prstGeom>
            <a:noFill/>
            <a:ln w="21590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r>
                <a:rPr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0</a:t>
              </a:r>
              <a:endPara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endParaRPr>
            </a:p>
          </p:txBody>
        </p:sp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4417" y="3319"/>
              <a:ext cx="524" cy="517"/>
              <a:chOff x="3930" y="8067"/>
              <a:chExt cx="524" cy="517"/>
            </a:xfrm>
          </p:grpSpPr>
          <p:sp>
            <p:nvSpPr>
              <p:cNvPr id="15427" name="Oval 8"/>
              <p:cNvSpPr>
                <a:spLocks noChangeArrowheads="1"/>
              </p:cNvSpPr>
              <p:nvPr/>
            </p:nvSpPr>
            <p:spPr bwMode="auto">
              <a:xfrm>
                <a:off x="3960" y="8097"/>
                <a:ext cx="450" cy="453"/>
              </a:xfrm>
              <a:prstGeom prst="ellipse">
                <a:avLst/>
              </a:prstGeom>
              <a:noFill/>
              <a:ln w="2159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28" name="Oval 9"/>
              <p:cNvSpPr>
                <a:spLocks noChangeArrowheads="1"/>
              </p:cNvSpPr>
              <p:nvPr/>
            </p:nvSpPr>
            <p:spPr bwMode="auto">
              <a:xfrm>
                <a:off x="3930" y="8067"/>
                <a:ext cx="510" cy="517"/>
              </a:xfrm>
              <a:prstGeom prst="ellipse">
                <a:avLst/>
              </a:prstGeom>
              <a:noFill/>
              <a:ln w="2159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786" name="Text Box 10"/>
              <p:cNvSpPr txBox="1">
                <a:spLocks noChangeArrowheads="1"/>
              </p:cNvSpPr>
              <p:nvPr/>
            </p:nvSpPr>
            <p:spPr bwMode="auto">
              <a:xfrm>
                <a:off x="3958" y="8112"/>
                <a:ext cx="496" cy="450"/>
              </a:xfrm>
              <a:prstGeom prst="rect">
                <a:avLst/>
              </a:prstGeom>
              <a:noFill/>
              <a:ln w="21590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defRPr/>
                </a:pPr>
                <a:r>
                  <a:rPr lang="en-US" altLang="zh-CN" sz="2400" b="1"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宋体" pitchFamily="2" charset="-122"/>
                  </a:rPr>
                  <a:t>1</a:t>
                </a:r>
                <a:endParaRPr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ea typeface="宋体" pitchFamily="2" charset="-122"/>
                </a:endParaRPr>
              </a:p>
            </p:txBody>
          </p:sp>
        </p:grpSp>
        <p:sp>
          <p:nvSpPr>
            <p:cNvPr id="75787" name="Text Box 11"/>
            <p:cNvSpPr txBox="1">
              <a:spLocks noChangeArrowheads="1"/>
            </p:cNvSpPr>
            <p:nvPr/>
          </p:nvSpPr>
          <p:spPr bwMode="auto">
            <a:xfrm>
              <a:off x="2828" y="3294"/>
              <a:ext cx="537" cy="397"/>
            </a:xfrm>
            <a:prstGeom prst="rect">
              <a:avLst/>
            </a:prstGeom>
            <a:noFill/>
            <a:ln w="21590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  <a:sym typeface="Symbol" pitchFamily="18" charset="2"/>
                </a:rPr>
                <a:t></a:t>
              </a:r>
              <a:endPara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75788" name="Text Box 12"/>
            <p:cNvSpPr txBox="1">
              <a:spLocks noChangeArrowheads="1"/>
            </p:cNvSpPr>
            <p:nvPr/>
          </p:nvSpPr>
          <p:spPr bwMode="auto">
            <a:xfrm>
              <a:off x="3142" y="3737"/>
              <a:ext cx="405" cy="450"/>
            </a:xfrm>
            <a:prstGeom prst="rect">
              <a:avLst/>
            </a:prstGeom>
            <a:noFill/>
            <a:ln w="21590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defRPr/>
              </a:pPr>
              <a:r>
                <a:rPr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a</a:t>
              </a:r>
              <a:endPara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75789" name="Text Box 13"/>
            <p:cNvSpPr txBox="1">
              <a:spLocks noChangeArrowheads="1"/>
            </p:cNvSpPr>
            <p:nvPr/>
          </p:nvSpPr>
          <p:spPr bwMode="auto">
            <a:xfrm>
              <a:off x="4358" y="4731"/>
              <a:ext cx="405" cy="450"/>
            </a:xfrm>
            <a:prstGeom prst="rect">
              <a:avLst/>
            </a:prstGeom>
            <a:noFill/>
            <a:ln w="21590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defRPr/>
              </a:pPr>
              <a:r>
                <a:rPr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b</a:t>
              </a:r>
            </a:p>
          </p:txBody>
        </p:sp>
        <p:sp>
          <p:nvSpPr>
            <p:cNvPr id="75790" name="Text Box 14"/>
            <p:cNvSpPr txBox="1">
              <a:spLocks noChangeArrowheads="1"/>
            </p:cNvSpPr>
            <p:nvPr/>
          </p:nvSpPr>
          <p:spPr bwMode="auto">
            <a:xfrm>
              <a:off x="3817" y="3209"/>
              <a:ext cx="405" cy="450"/>
            </a:xfrm>
            <a:prstGeom prst="rect">
              <a:avLst/>
            </a:prstGeom>
            <a:noFill/>
            <a:ln w="21590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defRPr/>
              </a:pPr>
              <a:r>
                <a:rPr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S</a:t>
              </a:r>
              <a:endPara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75791" name="Text Box 15"/>
            <p:cNvSpPr txBox="1">
              <a:spLocks noChangeArrowheads="1"/>
            </p:cNvSpPr>
            <p:nvPr/>
          </p:nvSpPr>
          <p:spPr bwMode="auto">
            <a:xfrm>
              <a:off x="3142" y="4740"/>
              <a:ext cx="405" cy="450"/>
            </a:xfrm>
            <a:prstGeom prst="rect">
              <a:avLst/>
            </a:prstGeom>
            <a:noFill/>
            <a:ln w="21590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defRPr/>
              </a:pPr>
              <a:r>
                <a:rPr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b</a:t>
              </a:r>
              <a:endPara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15381" name="Oval 16"/>
            <p:cNvSpPr>
              <a:spLocks noChangeArrowheads="1"/>
            </p:cNvSpPr>
            <p:nvPr/>
          </p:nvSpPr>
          <p:spPr bwMode="auto">
            <a:xfrm>
              <a:off x="3231" y="4300"/>
              <a:ext cx="450" cy="453"/>
            </a:xfrm>
            <a:prstGeom prst="ellipse">
              <a:avLst/>
            </a:prstGeom>
            <a:solidFill>
              <a:srgbClr val="FFFFFF"/>
            </a:solidFill>
            <a:ln w="2159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793" name="Text Box 17"/>
            <p:cNvSpPr txBox="1">
              <a:spLocks noChangeArrowheads="1"/>
            </p:cNvSpPr>
            <p:nvPr/>
          </p:nvSpPr>
          <p:spPr bwMode="auto">
            <a:xfrm>
              <a:off x="3245" y="4309"/>
              <a:ext cx="406" cy="450"/>
            </a:xfrm>
            <a:prstGeom prst="rect">
              <a:avLst/>
            </a:prstGeom>
            <a:noFill/>
            <a:ln w="21590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r>
                <a:rPr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2</a:t>
              </a:r>
            </a:p>
          </p:txBody>
        </p:sp>
        <p:grpSp>
          <p:nvGrpSpPr>
            <p:cNvPr id="4" name="Group 18"/>
            <p:cNvGrpSpPr>
              <a:grpSpLocks/>
            </p:cNvGrpSpPr>
            <p:nvPr/>
          </p:nvGrpSpPr>
          <p:grpSpPr bwMode="auto">
            <a:xfrm>
              <a:off x="4497" y="4336"/>
              <a:ext cx="450" cy="468"/>
              <a:chOff x="4090" y="9315"/>
              <a:chExt cx="450" cy="468"/>
            </a:xfrm>
          </p:grpSpPr>
          <p:sp>
            <p:nvSpPr>
              <p:cNvPr id="15425" name="Oval 19"/>
              <p:cNvSpPr>
                <a:spLocks noChangeArrowheads="1"/>
              </p:cNvSpPr>
              <p:nvPr/>
            </p:nvSpPr>
            <p:spPr bwMode="auto">
              <a:xfrm>
                <a:off x="4090" y="9315"/>
                <a:ext cx="450" cy="453"/>
              </a:xfrm>
              <a:prstGeom prst="ellipse">
                <a:avLst/>
              </a:prstGeom>
              <a:solidFill>
                <a:srgbClr val="FFFFFF"/>
              </a:solidFill>
              <a:ln w="2159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796" name="Text Box 20"/>
              <p:cNvSpPr txBox="1">
                <a:spLocks noChangeArrowheads="1"/>
              </p:cNvSpPr>
              <p:nvPr/>
            </p:nvSpPr>
            <p:spPr bwMode="auto">
              <a:xfrm>
                <a:off x="4105" y="9333"/>
                <a:ext cx="405" cy="450"/>
              </a:xfrm>
              <a:prstGeom prst="rect">
                <a:avLst/>
              </a:prstGeom>
              <a:noFill/>
              <a:ln w="21590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defRPr/>
                </a:pPr>
                <a:r>
                  <a:rPr lang="en-US" altLang="zh-CN" sz="2400" b="1"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宋体" pitchFamily="2" charset="-122"/>
                  </a:rPr>
                  <a:t>3</a:t>
                </a:r>
              </a:p>
            </p:txBody>
          </p:sp>
        </p:grpSp>
        <p:grpSp>
          <p:nvGrpSpPr>
            <p:cNvPr id="5" name="Group 21"/>
            <p:cNvGrpSpPr>
              <a:grpSpLocks/>
            </p:cNvGrpSpPr>
            <p:nvPr/>
          </p:nvGrpSpPr>
          <p:grpSpPr bwMode="auto">
            <a:xfrm>
              <a:off x="5682" y="4336"/>
              <a:ext cx="450" cy="468"/>
              <a:chOff x="4090" y="9315"/>
              <a:chExt cx="450" cy="468"/>
            </a:xfrm>
          </p:grpSpPr>
          <p:sp>
            <p:nvSpPr>
              <p:cNvPr id="15423" name="Oval 22"/>
              <p:cNvSpPr>
                <a:spLocks noChangeArrowheads="1"/>
              </p:cNvSpPr>
              <p:nvPr/>
            </p:nvSpPr>
            <p:spPr bwMode="auto">
              <a:xfrm>
                <a:off x="4090" y="9315"/>
                <a:ext cx="450" cy="453"/>
              </a:xfrm>
              <a:prstGeom prst="ellipse">
                <a:avLst/>
              </a:prstGeom>
              <a:solidFill>
                <a:srgbClr val="FFFFFF"/>
              </a:solidFill>
              <a:ln w="2159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799" name="Text Box 23"/>
              <p:cNvSpPr txBox="1">
                <a:spLocks noChangeArrowheads="1"/>
              </p:cNvSpPr>
              <p:nvPr/>
            </p:nvSpPr>
            <p:spPr bwMode="auto">
              <a:xfrm>
                <a:off x="4104" y="9333"/>
                <a:ext cx="406" cy="450"/>
              </a:xfrm>
              <a:prstGeom prst="rect">
                <a:avLst/>
              </a:prstGeom>
              <a:noFill/>
              <a:ln w="21590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defRPr/>
                </a:pPr>
                <a:r>
                  <a:rPr lang="en-US" altLang="zh-CN" sz="2400" b="1"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宋体" pitchFamily="2" charset="-122"/>
                  </a:rPr>
                  <a:t>5</a:t>
                </a:r>
              </a:p>
            </p:txBody>
          </p:sp>
        </p:grpSp>
        <p:grpSp>
          <p:nvGrpSpPr>
            <p:cNvPr id="6" name="Group 24"/>
            <p:cNvGrpSpPr>
              <a:grpSpLocks/>
            </p:cNvGrpSpPr>
            <p:nvPr/>
          </p:nvGrpSpPr>
          <p:grpSpPr bwMode="auto">
            <a:xfrm>
              <a:off x="6897" y="4321"/>
              <a:ext cx="450" cy="468"/>
              <a:chOff x="4090" y="9315"/>
              <a:chExt cx="450" cy="468"/>
            </a:xfrm>
          </p:grpSpPr>
          <p:sp>
            <p:nvSpPr>
              <p:cNvPr id="15421" name="Oval 25"/>
              <p:cNvSpPr>
                <a:spLocks noChangeArrowheads="1"/>
              </p:cNvSpPr>
              <p:nvPr/>
            </p:nvSpPr>
            <p:spPr bwMode="auto">
              <a:xfrm>
                <a:off x="4090" y="9315"/>
                <a:ext cx="450" cy="453"/>
              </a:xfrm>
              <a:prstGeom prst="ellipse">
                <a:avLst/>
              </a:prstGeom>
              <a:solidFill>
                <a:srgbClr val="FFFFFF"/>
              </a:solidFill>
              <a:ln w="2159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802" name="Text Box 26"/>
              <p:cNvSpPr txBox="1">
                <a:spLocks noChangeArrowheads="1"/>
              </p:cNvSpPr>
              <p:nvPr/>
            </p:nvSpPr>
            <p:spPr bwMode="auto">
              <a:xfrm>
                <a:off x="4105" y="9333"/>
                <a:ext cx="405" cy="450"/>
              </a:xfrm>
              <a:prstGeom prst="rect">
                <a:avLst/>
              </a:prstGeom>
              <a:noFill/>
              <a:ln w="21590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defRPr/>
                </a:pPr>
                <a:r>
                  <a:rPr lang="en-US" altLang="zh-CN" sz="2400" b="1"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宋体" pitchFamily="2" charset="-122"/>
                  </a:rPr>
                  <a:t>7</a:t>
                </a:r>
              </a:p>
            </p:txBody>
          </p:sp>
        </p:grpSp>
        <p:grpSp>
          <p:nvGrpSpPr>
            <p:cNvPr id="7" name="Group 27"/>
            <p:cNvGrpSpPr>
              <a:grpSpLocks/>
            </p:cNvGrpSpPr>
            <p:nvPr/>
          </p:nvGrpSpPr>
          <p:grpSpPr bwMode="auto">
            <a:xfrm>
              <a:off x="8135" y="4296"/>
              <a:ext cx="524" cy="517"/>
              <a:chOff x="3930" y="8067"/>
              <a:chExt cx="524" cy="517"/>
            </a:xfrm>
          </p:grpSpPr>
          <p:sp>
            <p:nvSpPr>
              <p:cNvPr id="15418" name="Oval 28"/>
              <p:cNvSpPr>
                <a:spLocks noChangeArrowheads="1"/>
              </p:cNvSpPr>
              <p:nvPr/>
            </p:nvSpPr>
            <p:spPr bwMode="auto">
              <a:xfrm>
                <a:off x="3960" y="8097"/>
                <a:ext cx="450" cy="453"/>
              </a:xfrm>
              <a:prstGeom prst="ellipse">
                <a:avLst/>
              </a:prstGeom>
              <a:noFill/>
              <a:ln w="2159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19" name="Oval 29"/>
              <p:cNvSpPr>
                <a:spLocks noChangeArrowheads="1"/>
              </p:cNvSpPr>
              <p:nvPr/>
            </p:nvSpPr>
            <p:spPr bwMode="auto">
              <a:xfrm>
                <a:off x="3930" y="8067"/>
                <a:ext cx="510" cy="517"/>
              </a:xfrm>
              <a:prstGeom prst="ellipse">
                <a:avLst/>
              </a:prstGeom>
              <a:noFill/>
              <a:ln w="2159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806" name="Text Box 30"/>
              <p:cNvSpPr txBox="1">
                <a:spLocks noChangeArrowheads="1"/>
              </p:cNvSpPr>
              <p:nvPr/>
            </p:nvSpPr>
            <p:spPr bwMode="auto">
              <a:xfrm>
                <a:off x="3959" y="8114"/>
                <a:ext cx="497" cy="447"/>
              </a:xfrm>
              <a:prstGeom prst="rect">
                <a:avLst/>
              </a:prstGeom>
              <a:noFill/>
              <a:ln w="21590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defRPr/>
                </a:pPr>
                <a:r>
                  <a:rPr lang="en-US" altLang="zh-CN" sz="2400" b="1"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宋体" pitchFamily="2" charset="-122"/>
                  </a:rPr>
                  <a:t>9</a:t>
                </a:r>
              </a:p>
            </p:txBody>
          </p:sp>
        </p:grpSp>
        <p:grpSp>
          <p:nvGrpSpPr>
            <p:cNvPr id="8" name="Group 31"/>
            <p:cNvGrpSpPr>
              <a:grpSpLocks/>
            </p:cNvGrpSpPr>
            <p:nvPr/>
          </p:nvGrpSpPr>
          <p:grpSpPr bwMode="auto">
            <a:xfrm>
              <a:off x="4418" y="5307"/>
              <a:ext cx="510" cy="517"/>
              <a:chOff x="5191" y="4667"/>
              <a:chExt cx="510" cy="517"/>
            </a:xfrm>
          </p:grpSpPr>
          <p:sp>
            <p:nvSpPr>
              <p:cNvPr id="15416" name="Oval 32"/>
              <p:cNvSpPr>
                <a:spLocks noChangeArrowheads="1"/>
              </p:cNvSpPr>
              <p:nvPr/>
            </p:nvSpPr>
            <p:spPr bwMode="auto">
              <a:xfrm>
                <a:off x="5221" y="4697"/>
                <a:ext cx="450" cy="453"/>
              </a:xfrm>
              <a:prstGeom prst="ellipse">
                <a:avLst/>
              </a:prstGeom>
              <a:noFill/>
              <a:ln w="2159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17" name="Oval 33"/>
              <p:cNvSpPr>
                <a:spLocks noChangeArrowheads="1"/>
              </p:cNvSpPr>
              <p:nvPr/>
            </p:nvSpPr>
            <p:spPr bwMode="auto">
              <a:xfrm>
                <a:off x="5191" y="4667"/>
                <a:ext cx="510" cy="517"/>
              </a:xfrm>
              <a:prstGeom prst="ellipse">
                <a:avLst/>
              </a:prstGeom>
              <a:noFill/>
              <a:ln w="2159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5810" name="Text Box 34"/>
            <p:cNvSpPr txBox="1">
              <a:spLocks noChangeArrowheads="1"/>
            </p:cNvSpPr>
            <p:nvPr/>
          </p:nvSpPr>
          <p:spPr bwMode="auto">
            <a:xfrm>
              <a:off x="4405" y="5356"/>
              <a:ext cx="510" cy="450"/>
            </a:xfrm>
            <a:prstGeom prst="rect">
              <a:avLst/>
            </a:prstGeom>
            <a:noFill/>
            <a:ln w="21590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r>
                <a:rPr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6</a:t>
              </a:r>
            </a:p>
          </p:txBody>
        </p:sp>
        <p:sp>
          <p:nvSpPr>
            <p:cNvPr id="15389" name="Line 35"/>
            <p:cNvSpPr>
              <a:spLocks noChangeShapeType="1"/>
            </p:cNvSpPr>
            <p:nvPr/>
          </p:nvSpPr>
          <p:spPr bwMode="auto">
            <a:xfrm>
              <a:off x="3730" y="4552"/>
              <a:ext cx="737" cy="0"/>
            </a:xfrm>
            <a:prstGeom prst="line">
              <a:avLst/>
            </a:prstGeom>
            <a:noFill/>
            <a:ln w="21590">
              <a:solidFill>
                <a:srgbClr val="333333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90" name="Line 36"/>
            <p:cNvSpPr>
              <a:spLocks noChangeShapeType="1"/>
            </p:cNvSpPr>
            <p:nvPr/>
          </p:nvSpPr>
          <p:spPr bwMode="auto">
            <a:xfrm>
              <a:off x="4930" y="4552"/>
              <a:ext cx="737" cy="0"/>
            </a:xfrm>
            <a:prstGeom prst="line">
              <a:avLst/>
            </a:prstGeom>
            <a:noFill/>
            <a:ln w="21590">
              <a:solidFill>
                <a:srgbClr val="333333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91" name="Line 37"/>
            <p:cNvSpPr>
              <a:spLocks noChangeShapeType="1"/>
            </p:cNvSpPr>
            <p:nvPr/>
          </p:nvSpPr>
          <p:spPr bwMode="auto">
            <a:xfrm>
              <a:off x="6130" y="4552"/>
              <a:ext cx="737" cy="0"/>
            </a:xfrm>
            <a:prstGeom prst="line">
              <a:avLst/>
            </a:prstGeom>
            <a:noFill/>
            <a:ln w="21590">
              <a:solidFill>
                <a:srgbClr val="333333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92" name="Line 38"/>
            <p:cNvSpPr>
              <a:spLocks noChangeShapeType="1"/>
            </p:cNvSpPr>
            <p:nvPr/>
          </p:nvSpPr>
          <p:spPr bwMode="auto">
            <a:xfrm>
              <a:off x="3445" y="3802"/>
              <a:ext cx="0" cy="510"/>
            </a:xfrm>
            <a:prstGeom prst="line">
              <a:avLst/>
            </a:prstGeom>
            <a:noFill/>
            <a:ln w="21590">
              <a:solidFill>
                <a:srgbClr val="333333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15" name="Text Box 39"/>
            <p:cNvSpPr txBox="1">
              <a:spLocks noChangeArrowheads="1"/>
            </p:cNvSpPr>
            <p:nvPr/>
          </p:nvSpPr>
          <p:spPr bwMode="auto">
            <a:xfrm>
              <a:off x="3822" y="4178"/>
              <a:ext cx="405" cy="450"/>
            </a:xfrm>
            <a:prstGeom prst="rect">
              <a:avLst/>
            </a:prstGeom>
            <a:noFill/>
            <a:ln w="21590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defRPr/>
              </a:pPr>
              <a:r>
                <a:rPr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A</a:t>
              </a:r>
            </a:p>
          </p:txBody>
        </p:sp>
        <p:sp>
          <p:nvSpPr>
            <p:cNvPr id="75816" name="Text Box 40"/>
            <p:cNvSpPr txBox="1">
              <a:spLocks noChangeArrowheads="1"/>
            </p:cNvSpPr>
            <p:nvPr/>
          </p:nvSpPr>
          <p:spPr bwMode="auto">
            <a:xfrm>
              <a:off x="5036" y="4196"/>
              <a:ext cx="406" cy="450"/>
            </a:xfrm>
            <a:prstGeom prst="rect">
              <a:avLst/>
            </a:prstGeom>
            <a:noFill/>
            <a:ln w="21590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r>
                <a:rPr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c</a:t>
              </a:r>
            </a:p>
          </p:txBody>
        </p:sp>
        <p:sp>
          <p:nvSpPr>
            <p:cNvPr id="75817" name="Text Box 41"/>
            <p:cNvSpPr txBox="1">
              <a:spLocks noChangeArrowheads="1"/>
            </p:cNvSpPr>
            <p:nvPr/>
          </p:nvSpPr>
          <p:spPr bwMode="auto">
            <a:xfrm>
              <a:off x="6297" y="4196"/>
              <a:ext cx="405" cy="450"/>
            </a:xfrm>
            <a:prstGeom prst="rect">
              <a:avLst/>
            </a:prstGeom>
            <a:noFill/>
            <a:ln w="21590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r>
                <a:rPr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B</a:t>
              </a:r>
              <a:endPara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75818" name="Text Box 42"/>
            <p:cNvSpPr txBox="1">
              <a:spLocks noChangeArrowheads="1"/>
            </p:cNvSpPr>
            <p:nvPr/>
          </p:nvSpPr>
          <p:spPr bwMode="auto">
            <a:xfrm>
              <a:off x="4705" y="3189"/>
              <a:ext cx="661" cy="385"/>
            </a:xfrm>
            <a:prstGeom prst="rect">
              <a:avLst/>
            </a:prstGeom>
            <a:noFill/>
            <a:ln w="21590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r>
                <a:rPr lang="zh-CN" altLang="en-US" sz="2000" b="1">
                  <a:solidFill>
                    <a:schemeClr val="fol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（</a:t>
              </a:r>
              <a:r>
                <a:rPr lang="en-US" altLang="zh-CN" sz="2000" b="1">
                  <a:solidFill>
                    <a:schemeClr val="fol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0</a:t>
              </a:r>
              <a:r>
                <a:rPr lang="zh-CN" altLang="en-US" sz="2000" b="1">
                  <a:solidFill>
                    <a:schemeClr val="fol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）</a:t>
              </a:r>
            </a:p>
          </p:txBody>
        </p:sp>
        <p:sp>
          <p:nvSpPr>
            <p:cNvPr id="75819" name="Text Box 43"/>
            <p:cNvSpPr txBox="1">
              <a:spLocks noChangeArrowheads="1"/>
            </p:cNvSpPr>
            <p:nvPr/>
          </p:nvSpPr>
          <p:spPr bwMode="auto">
            <a:xfrm>
              <a:off x="8459" y="4048"/>
              <a:ext cx="511" cy="450"/>
            </a:xfrm>
            <a:prstGeom prst="rect">
              <a:avLst/>
            </a:prstGeom>
            <a:noFill/>
            <a:ln w="21590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defRPr/>
              </a:pPr>
              <a:r>
                <a:rPr lang="en-US" altLang="zh-CN" sz="2000" b="1">
                  <a:solidFill>
                    <a:schemeClr val="fol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⑴</a:t>
              </a:r>
            </a:p>
          </p:txBody>
        </p:sp>
        <p:sp>
          <p:nvSpPr>
            <p:cNvPr id="75820" name="Text Box 44"/>
            <p:cNvSpPr txBox="1">
              <a:spLocks noChangeArrowheads="1"/>
            </p:cNvSpPr>
            <p:nvPr/>
          </p:nvSpPr>
          <p:spPr bwMode="auto">
            <a:xfrm>
              <a:off x="4805" y="5114"/>
              <a:ext cx="511" cy="450"/>
            </a:xfrm>
            <a:prstGeom prst="rect">
              <a:avLst/>
            </a:prstGeom>
            <a:noFill/>
            <a:ln w="21590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defRPr/>
              </a:pPr>
              <a:r>
                <a:rPr lang="en-US" altLang="zh-CN" sz="2000" b="1">
                  <a:solidFill>
                    <a:schemeClr val="fol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⑶</a:t>
              </a:r>
            </a:p>
          </p:txBody>
        </p:sp>
        <p:grpSp>
          <p:nvGrpSpPr>
            <p:cNvPr id="9" name="Group 45"/>
            <p:cNvGrpSpPr>
              <a:grpSpLocks/>
            </p:cNvGrpSpPr>
            <p:nvPr/>
          </p:nvGrpSpPr>
          <p:grpSpPr bwMode="auto">
            <a:xfrm>
              <a:off x="3186" y="5149"/>
              <a:ext cx="917" cy="702"/>
              <a:chOff x="3944" y="5373"/>
              <a:chExt cx="917" cy="702"/>
            </a:xfrm>
          </p:grpSpPr>
          <p:sp>
            <p:nvSpPr>
              <p:cNvPr id="15412" name="Oval 46"/>
              <p:cNvSpPr>
                <a:spLocks noChangeArrowheads="1"/>
              </p:cNvSpPr>
              <p:nvPr/>
            </p:nvSpPr>
            <p:spPr bwMode="auto">
              <a:xfrm>
                <a:off x="3975" y="5588"/>
                <a:ext cx="450" cy="453"/>
              </a:xfrm>
              <a:prstGeom prst="ellipse">
                <a:avLst/>
              </a:prstGeom>
              <a:noFill/>
              <a:ln w="2159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13" name="Oval 47"/>
              <p:cNvSpPr>
                <a:spLocks noChangeArrowheads="1"/>
              </p:cNvSpPr>
              <p:nvPr/>
            </p:nvSpPr>
            <p:spPr bwMode="auto">
              <a:xfrm>
                <a:off x="3945" y="5558"/>
                <a:ext cx="510" cy="517"/>
              </a:xfrm>
              <a:prstGeom prst="ellipse">
                <a:avLst/>
              </a:prstGeom>
              <a:noFill/>
              <a:ln w="2159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824" name="Text Box 48"/>
              <p:cNvSpPr txBox="1">
                <a:spLocks noChangeArrowheads="1"/>
              </p:cNvSpPr>
              <p:nvPr/>
            </p:nvSpPr>
            <p:spPr bwMode="auto">
              <a:xfrm>
                <a:off x="3944" y="5601"/>
                <a:ext cx="510" cy="451"/>
              </a:xfrm>
              <a:prstGeom prst="rect">
                <a:avLst/>
              </a:prstGeom>
              <a:noFill/>
              <a:ln w="21590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defRPr/>
                </a:pPr>
                <a:r>
                  <a:rPr lang="en-US" altLang="zh-CN" sz="2400" b="1"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宋体" pitchFamily="2" charset="-122"/>
                  </a:rPr>
                  <a:t>4</a:t>
                </a:r>
              </a:p>
            </p:txBody>
          </p:sp>
          <p:sp>
            <p:nvSpPr>
              <p:cNvPr id="75825" name="Text Box 49"/>
              <p:cNvSpPr txBox="1">
                <a:spLocks noChangeArrowheads="1"/>
              </p:cNvSpPr>
              <p:nvPr/>
            </p:nvSpPr>
            <p:spPr bwMode="auto">
              <a:xfrm>
                <a:off x="4351" y="5371"/>
                <a:ext cx="510" cy="451"/>
              </a:xfrm>
              <a:prstGeom prst="rect">
                <a:avLst/>
              </a:prstGeom>
              <a:noFill/>
              <a:ln w="21590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>
                  <a:defRPr/>
                </a:pPr>
                <a:r>
                  <a:rPr lang="en-US" altLang="zh-CN" sz="2000" b="1">
                    <a:solidFill>
                      <a:schemeClr val="folHlink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宋体" pitchFamily="2" charset="-122"/>
                  </a:rPr>
                  <a:t>⑵</a:t>
                </a:r>
              </a:p>
            </p:txBody>
          </p:sp>
        </p:grpSp>
        <p:grpSp>
          <p:nvGrpSpPr>
            <p:cNvPr id="10" name="Group 50"/>
            <p:cNvGrpSpPr>
              <a:grpSpLocks/>
            </p:cNvGrpSpPr>
            <p:nvPr/>
          </p:nvGrpSpPr>
          <p:grpSpPr bwMode="auto">
            <a:xfrm>
              <a:off x="5631" y="5134"/>
              <a:ext cx="901" cy="705"/>
              <a:chOff x="3960" y="6174"/>
              <a:chExt cx="901" cy="705"/>
            </a:xfrm>
          </p:grpSpPr>
          <p:sp>
            <p:nvSpPr>
              <p:cNvPr id="15408" name="Oval 51"/>
              <p:cNvSpPr>
                <a:spLocks noChangeArrowheads="1"/>
              </p:cNvSpPr>
              <p:nvPr/>
            </p:nvSpPr>
            <p:spPr bwMode="auto">
              <a:xfrm>
                <a:off x="4006" y="6392"/>
                <a:ext cx="450" cy="453"/>
              </a:xfrm>
              <a:prstGeom prst="ellipse">
                <a:avLst/>
              </a:prstGeom>
              <a:noFill/>
              <a:ln w="2159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09" name="Oval 52"/>
              <p:cNvSpPr>
                <a:spLocks noChangeArrowheads="1"/>
              </p:cNvSpPr>
              <p:nvPr/>
            </p:nvSpPr>
            <p:spPr bwMode="auto">
              <a:xfrm>
                <a:off x="3976" y="6362"/>
                <a:ext cx="510" cy="517"/>
              </a:xfrm>
              <a:prstGeom prst="ellipse">
                <a:avLst/>
              </a:prstGeom>
              <a:noFill/>
              <a:ln w="2159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829" name="Text Box 53"/>
              <p:cNvSpPr txBox="1">
                <a:spLocks noChangeArrowheads="1"/>
              </p:cNvSpPr>
              <p:nvPr/>
            </p:nvSpPr>
            <p:spPr bwMode="auto">
              <a:xfrm>
                <a:off x="3960" y="6408"/>
                <a:ext cx="510" cy="448"/>
              </a:xfrm>
              <a:prstGeom prst="rect">
                <a:avLst/>
              </a:prstGeom>
              <a:noFill/>
              <a:ln w="21590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defRPr/>
                </a:pPr>
                <a:r>
                  <a:rPr lang="en-US" altLang="zh-CN" sz="2400" b="1"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宋体" pitchFamily="2" charset="-122"/>
                  </a:rPr>
                  <a:t>8</a:t>
                </a:r>
              </a:p>
            </p:txBody>
          </p:sp>
          <p:sp>
            <p:nvSpPr>
              <p:cNvPr id="75830" name="Text Box 54"/>
              <p:cNvSpPr txBox="1">
                <a:spLocks noChangeArrowheads="1"/>
              </p:cNvSpPr>
              <p:nvPr/>
            </p:nvSpPr>
            <p:spPr bwMode="auto">
              <a:xfrm>
                <a:off x="4350" y="6176"/>
                <a:ext cx="511" cy="448"/>
              </a:xfrm>
              <a:prstGeom prst="rect">
                <a:avLst/>
              </a:prstGeom>
              <a:noFill/>
              <a:ln w="21590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>
                  <a:defRPr/>
                </a:pPr>
                <a:r>
                  <a:rPr lang="en-US" altLang="zh-CN" sz="2000" b="1">
                    <a:solidFill>
                      <a:schemeClr val="folHlink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宋体" pitchFamily="2" charset="-122"/>
                  </a:rPr>
                  <a:t>⑷</a:t>
                </a:r>
              </a:p>
            </p:txBody>
          </p:sp>
        </p:grpSp>
        <p:sp>
          <p:nvSpPr>
            <p:cNvPr id="15401" name="Line 55"/>
            <p:cNvSpPr>
              <a:spLocks noChangeShapeType="1"/>
            </p:cNvSpPr>
            <p:nvPr/>
          </p:nvSpPr>
          <p:spPr bwMode="auto">
            <a:xfrm>
              <a:off x="4657" y="4801"/>
              <a:ext cx="0" cy="510"/>
            </a:xfrm>
            <a:prstGeom prst="line">
              <a:avLst/>
            </a:prstGeom>
            <a:noFill/>
            <a:ln w="21590">
              <a:solidFill>
                <a:srgbClr val="333333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02" name="Line 56"/>
            <p:cNvSpPr>
              <a:spLocks noChangeShapeType="1"/>
            </p:cNvSpPr>
            <p:nvPr/>
          </p:nvSpPr>
          <p:spPr bwMode="auto">
            <a:xfrm>
              <a:off x="3442" y="4792"/>
              <a:ext cx="0" cy="510"/>
            </a:xfrm>
            <a:prstGeom prst="line">
              <a:avLst/>
            </a:prstGeom>
            <a:noFill/>
            <a:ln w="21590">
              <a:solidFill>
                <a:srgbClr val="333333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03" name="Line 57"/>
            <p:cNvSpPr>
              <a:spLocks noChangeShapeType="1"/>
            </p:cNvSpPr>
            <p:nvPr/>
          </p:nvSpPr>
          <p:spPr bwMode="auto">
            <a:xfrm>
              <a:off x="5902" y="4813"/>
              <a:ext cx="0" cy="510"/>
            </a:xfrm>
            <a:prstGeom prst="line">
              <a:avLst/>
            </a:prstGeom>
            <a:noFill/>
            <a:ln w="21590">
              <a:solidFill>
                <a:srgbClr val="333333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34" name="Text Box 58"/>
            <p:cNvSpPr txBox="1">
              <a:spLocks noChangeArrowheads="1"/>
            </p:cNvSpPr>
            <p:nvPr/>
          </p:nvSpPr>
          <p:spPr bwMode="auto">
            <a:xfrm>
              <a:off x="7455" y="4218"/>
              <a:ext cx="405" cy="451"/>
            </a:xfrm>
            <a:prstGeom prst="rect">
              <a:avLst/>
            </a:prstGeom>
            <a:noFill/>
            <a:ln w="21590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r>
                <a:rPr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e</a:t>
              </a:r>
              <a:endPara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15405" name="Line 59"/>
            <p:cNvSpPr>
              <a:spLocks noChangeShapeType="1"/>
            </p:cNvSpPr>
            <p:nvPr/>
          </p:nvSpPr>
          <p:spPr bwMode="auto">
            <a:xfrm>
              <a:off x="7378" y="4549"/>
              <a:ext cx="737" cy="0"/>
            </a:xfrm>
            <a:prstGeom prst="line">
              <a:avLst/>
            </a:prstGeom>
            <a:noFill/>
            <a:ln w="21590">
              <a:solidFill>
                <a:srgbClr val="333333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06" name="Line 60"/>
            <p:cNvSpPr>
              <a:spLocks noChangeShapeType="1"/>
            </p:cNvSpPr>
            <p:nvPr/>
          </p:nvSpPr>
          <p:spPr bwMode="auto">
            <a:xfrm>
              <a:off x="3694" y="3556"/>
              <a:ext cx="737" cy="0"/>
            </a:xfrm>
            <a:prstGeom prst="line">
              <a:avLst/>
            </a:prstGeom>
            <a:noFill/>
            <a:ln w="21590">
              <a:solidFill>
                <a:srgbClr val="333333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37" name="Text Box 61"/>
            <p:cNvSpPr txBox="1">
              <a:spLocks noChangeArrowheads="1"/>
            </p:cNvSpPr>
            <p:nvPr/>
          </p:nvSpPr>
          <p:spPr bwMode="auto">
            <a:xfrm>
              <a:off x="5565" y="4716"/>
              <a:ext cx="405" cy="450"/>
            </a:xfrm>
            <a:prstGeom prst="rect">
              <a:avLst/>
            </a:prstGeom>
            <a:noFill/>
            <a:ln w="21590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defRPr/>
              </a:pPr>
              <a:r>
                <a:rPr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d</a:t>
              </a:r>
            </a:p>
          </p:txBody>
        </p:sp>
      </p:grpSp>
      <p:sp>
        <p:nvSpPr>
          <p:cNvPr id="75838" name="Text Box 62"/>
          <p:cNvSpPr txBox="1">
            <a:spLocks noChangeArrowheads="1"/>
          </p:cNvSpPr>
          <p:nvPr/>
        </p:nvSpPr>
        <p:spPr bwMode="auto">
          <a:xfrm>
            <a:off x="827088" y="914400"/>
            <a:ext cx="7632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10000"/>
              </a:spcBef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       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采用子集法，将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NFA M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确定化得到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DFA M’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，如下图所示。</a:t>
            </a:r>
          </a:p>
        </p:txBody>
      </p:sp>
      <p:graphicFrame>
        <p:nvGraphicFramePr>
          <p:cNvPr id="75852" name="Group 76"/>
          <p:cNvGraphicFramePr>
            <a:graphicFrameLocks noGrp="1"/>
          </p:cNvGraphicFramePr>
          <p:nvPr/>
        </p:nvGraphicFramePr>
        <p:xfrm>
          <a:off x="5292725" y="3198813"/>
          <a:ext cx="2592388" cy="1920240"/>
        </p:xfrm>
        <a:graphic>
          <a:graphicData uri="http://schemas.openxmlformats.org/drawingml/2006/table">
            <a:tbl>
              <a:tblPr/>
              <a:tblGrid>
                <a:gridCol w="259238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93713">
                <a:tc>
                  <a:txBody>
                    <a:bodyPr/>
                    <a:lstStyle/>
                    <a:p>
                      <a:pPr marL="0" marR="0" lvl="0" indent="7016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G’[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S’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]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：</a:t>
                      </a:r>
                    </a:p>
                    <a:p>
                      <a:pPr marL="0" marR="0" lvl="0" indent="70167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(0) 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S’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→S</a:t>
                      </a:r>
                    </a:p>
                    <a:p>
                      <a:pPr marL="0" marR="0" lvl="0" indent="70167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(1) S→aAcBe</a:t>
                      </a:r>
                    </a:p>
                    <a:p>
                      <a:pPr marL="0" marR="0" lvl="0" indent="70167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(2) A→b</a:t>
                      </a:r>
                    </a:p>
                    <a:p>
                      <a:pPr marL="0" marR="0" lvl="0" indent="70167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(3) A→Ab</a:t>
                      </a:r>
                    </a:p>
                    <a:p>
                      <a:pPr marL="0" marR="0" lvl="0" indent="70167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(4) B→d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5847" name="Text Box 71"/>
          <p:cNvSpPr txBox="1">
            <a:spLocks noChangeArrowheads="1"/>
          </p:cNvSpPr>
          <p:nvPr/>
        </p:nvSpPr>
        <p:spPr bwMode="auto">
          <a:xfrm>
            <a:off x="1690687" y="5602287"/>
            <a:ext cx="11699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a</a:t>
            </a:r>
            <a:r>
              <a:rPr lang="en-US" altLang="zh-CN" sz="2000" b="1">
                <a:solidFill>
                  <a:srgbClr val="06940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b</a:t>
            </a:r>
            <a:r>
              <a:rPr lang="en-US" altLang="zh-CN" sz="2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bcde</a:t>
            </a:r>
          </a:p>
        </p:txBody>
      </p:sp>
      <p:sp>
        <p:nvSpPr>
          <p:cNvPr id="75848" name="Text Box 72"/>
          <p:cNvSpPr txBox="1">
            <a:spLocks noChangeArrowheads="1"/>
          </p:cNvSpPr>
          <p:nvPr/>
        </p:nvSpPr>
        <p:spPr bwMode="auto">
          <a:xfrm>
            <a:off x="2695575" y="5611812"/>
            <a:ext cx="1371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  <a:sym typeface="Symbol" pitchFamily="18" charset="2"/>
              </a:rPr>
              <a:t></a:t>
            </a:r>
            <a:r>
              <a:rPr lang="en-US" altLang="zh-CN" sz="2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a</a:t>
            </a:r>
            <a:r>
              <a:rPr lang="en-US" altLang="zh-CN" sz="2000" b="1">
                <a:solidFill>
                  <a:srgbClr val="06940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Ab</a:t>
            </a:r>
            <a:r>
              <a:rPr lang="en-US" altLang="zh-CN" sz="2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cde</a:t>
            </a:r>
          </a:p>
        </p:txBody>
      </p:sp>
      <p:sp>
        <p:nvSpPr>
          <p:cNvPr id="75849" name="Text Box 73"/>
          <p:cNvSpPr txBox="1">
            <a:spLocks noChangeArrowheads="1"/>
          </p:cNvSpPr>
          <p:nvPr/>
        </p:nvSpPr>
        <p:spPr bwMode="auto">
          <a:xfrm>
            <a:off x="3941762" y="5624512"/>
            <a:ext cx="12715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  <a:sym typeface="Symbol" pitchFamily="18" charset="2"/>
              </a:rPr>
              <a:t></a:t>
            </a:r>
            <a:r>
              <a:rPr lang="en-US" altLang="zh-CN" sz="2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aAc</a:t>
            </a:r>
            <a:r>
              <a:rPr lang="en-US" altLang="zh-CN" sz="2000" b="1">
                <a:solidFill>
                  <a:srgbClr val="06940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d</a:t>
            </a:r>
            <a:r>
              <a:rPr lang="en-US" altLang="zh-CN" sz="2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e</a:t>
            </a:r>
          </a:p>
        </p:txBody>
      </p:sp>
      <p:sp>
        <p:nvSpPr>
          <p:cNvPr id="75850" name="Text Box 74"/>
          <p:cNvSpPr txBox="1">
            <a:spLocks noChangeArrowheads="1"/>
          </p:cNvSpPr>
          <p:nvPr/>
        </p:nvSpPr>
        <p:spPr bwMode="auto">
          <a:xfrm>
            <a:off x="5032375" y="5640387"/>
            <a:ext cx="12414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  <a:sym typeface="Symbol" pitchFamily="18" charset="2"/>
              </a:rPr>
              <a:t></a:t>
            </a:r>
            <a:r>
              <a:rPr lang="en-US" altLang="zh-CN" sz="2000" b="1">
                <a:solidFill>
                  <a:srgbClr val="06940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aAcBe</a:t>
            </a:r>
            <a:endParaRPr lang="en-US" altLang="zh-CN" sz="2000" b="1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ea"/>
              <a:ea typeface="+mn-ea"/>
            </a:endParaRPr>
          </a:p>
        </p:txBody>
      </p:sp>
      <p:sp>
        <p:nvSpPr>
          <p:cNvPr id="75851" name="Text Box 75"/>
          <p:cNvSpPr txBox="1">
            <a:spLocks noChangeArrowheads="1"/>
          </p:cNvSpPr>
          <p:nvPr/>
        </p:nvSpPr>
        <p:spPr bwMode="auto">
          <a:xfrm>
            <a:off x="6137275" y="5659437"/>
            <a:ext cx="720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  <a:sym typeface="Symbol" pitchFamily="18" charset="2"/>
              </a:rPr>
              <a:t></a:t>
            </a:r>
            <a:r>
              <a:rPr lang="en-US" altLang="zh-CN" sz="2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 S</a:t>
            </a:r>
          </a:p>
        </p:txBody>
      </p:sp>
      <p:sp>
        <p:nvSpPr>
          <p:cNvPr id="75853" name="Text Box 77"/>
          <p:cNvSpPr txBox="1">
            <a:spLocks noChangeArrowheads="1"/>
          </p:cNvSpPr>
          <p:nvPr/>
        </p:nvSpPr>
        <p:spPr bwMode="auto">
          <a:xfrm>
            <a:off x="63500" y="5094287"/>
            <a:ext cx="7632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10000"/>
              </a:spcBef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       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根据得到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DFA M’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，输入串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abbcde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分析过程如下所示。</a:t>
            </a:r>
          </a:p>
        </p:txBody>
      </p:sp>
      <p:sp>
        <p:nvSpPr>
          <p:cNvPr id="70" name="Rectangle 4"/>
          <p:cNvSpPr>
            <a:spLocks noChangeArrowheads="1"/>
          </p:cNvSpPr>
          <p:nvPr/>
        </p:nvSpPr>
        <p:spPr bwMode="auto">
          <a:xfrm>
            <a:off x="76200" y="228600"/>
            <a:ext cx="5715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zh-CN" altLang="en-US" sz="2800" b="1" dirty="0" smtClean="0">
                <a:solidFill>
                  <a:srgbClr val="CC0099"/>
                </a:solidFill>
                <a:latin typeface="黑体" pitchFamily="49" charset="-122"/>
                <a:ea typeface="黑体" pitchFamily="49" charset="-122"/>
              </a:rPr>
              <a:t>确定化构造识别</a:t>
            </a:r>
            <a:r>
              <a:rPr lang="zh-CN" altLang="en-US" sz="2800" b="1" dirty="0">
                <a:solidFill>
                  <a:srgbClr val="CC0099"/>
                </a:solidFill>
                <a:latin typeface="黑体" pitchFamily="49" charset="-122"/>
                <a:ea typeface="黑体" pitchFamily="49" charset="-122"/>
              </a:rPr>
              <a:t>活</a:t>
            </a:r>
            <a:r>
              <a:rPr lang="zh-CN" altLang="en-US" sz="2800" b="1" dirty="0" smtClean="0">
                <a:solidFill>
                  <a:srgbClr val="CC0099"/>
                </a:solidFill>
                <a:latin typeface="黑体" pitchFamily="49" charset="-122"/>
                <a:ea typeface="黑体" pitchFamily="49" charset="-122"/>
              </a:rPr>
              <a:t>前缀</a:t>
            </a:r>
            <a:r>
              <a:rPr lang="en-US" altLang="zh-CN" sz="2800" b="1" dirty="0" smtClean="0">
                <a:solidFill>
                  <a:srgbClr val="CC0099"/>
                </a:solidFill>
                <a:latin typeface="黑体" pitchFamily="49" charset="-122"/>
                <a:ea typeface="黑体" pitchFamily="49" charset="-122"/>
              </a:rPr>
              <a:t>DFA</a:t>
            </a:r>
            <a:r>
              <a:rPr lang="en-US" altLang="zh-CN" sz="2800" b="1" dirty="0" smtClean="0">
                <a:latin typeface="黑体" pitchFamily="49" charset="-122"/>
                <a:ea typeface="黑体" pitchFamily="49" charset="-122"/>
              </a:rPr>
              <a:t> </a:t>
            </a:r>
            <a:endParaRPr lang="en-US" altLang="zh-CN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1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6324600" y="6172200"/>
            <a:ext cx="2133600" cy="244475"/>
          </a:xfrm>
        </p:spPr>
        <p:txBody>
          <a:bodyPr/>
          <a:lstStyle/>
          <a:p>
            <a:pPr>
              <a:defRPr/>
            </a:pPr>
            <a:fld id="{4F59ABC2-A8C1-444F-815F-0179F8E14596}" type="slidenum">
              <a:rPr lang="en-US" altLang="zh-CN"/>
              <a:pPr>
                <a:defRPr/>
              </a:pPr>
              <a:t>12</a:t>
            </a:fld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58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58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58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5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5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1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5847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5847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58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8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9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5848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3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5848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31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58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6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37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5849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3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5849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3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58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44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45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5850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4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5850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4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58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52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53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5851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5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5851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5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58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847" grpId="0"/>
      <p:bldP spid="75848" grpId="0"/>
      <p:bldP spid="75849" grpId="0"/>
      <p:bldP spid="75850" grpId="0"/>
      <p:bldP spid="75851" grpId="0"/>
      <p:bldP spid="7585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4"/>
          <p:cNvSpPr>
            <a:spLocks noChangeArrowheads="1"/>
          </p:cNvSpPr>
          <p:nvPr/>
        </p:nvSpPr>
        <p:spPr bwMode="auto">
          <a:xfrm>
            <a:off x="381000" y="304800"/>
            <a:ext cx="541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en-US" altLang="zh-CN" sz="2800" b="1" dirty="0" smtClean="0">
                <a:solidFill>
                  <a:srgbClr val="CC0099"/>
                </a:solidFill>
                <a:latin typeface="黑体" pitchFamily="49" charset="-122"/>
                <a:ea typeface="黑体" pitchFamily="49" charset="-122"/>
              </a:rPr>
              <a:t>6.2.4  </a:t>
            </a:r>
            <a:r>
              <a:rPr lang="zh-CN" altLang="en-US" sz="2800" b="1" dirty="0">
                <a:solidFill>
                  <a:srgbClr val="CC0099"/>
                </a:solidFill>
                <a:latin typeface="黑体" pitchFamily="49" charset="-122"/>
                <a:ea typeface="黑体" pitchFamily="49" charset="-122"/>
              </a:rPr>
              <a:t>构造</a:t>
            </a:r>
            <a:r>
              <a:rPr lang="en-US" altLang="zh-CN" sz="2800" b="1" dirty="0">
                <a:solidFill>
                  <a:srgbClr val="CC0099"/>
                </a:solidFill>
                <a:latin typeface="黑体" pitchFamily="49" charset="-122"/>
                <a:ea typeface="黑体" pitchFamily="49" charset="-122"/>
              </a:rPr>
              <a:t>LR(0)</a:t>
            </a:r>
            <a:r>
              <a:rPr lang="zh-CN" altLang="en-US" sz="2800" b="1" dirty="0">
                <a:solidFill>
                  <a:srgbClr val="CC0099"/>
                </a:solidFill>
                <a:latin typeface="黑体" pitchFamily="49" charset="-122"/>
                <a:ea typeface="黑体" pitchFamily="49" charset="-122"/>
              </a:rPr>
              <a:t>项目集规范族</a:t>
            </a:r>
            <a:r>
              <a:rPr lang="zh-CN" altLang="en-US" sz="2800" dirty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 </a:t>
            </a:r>
          </a:p>
        </p:txBody>
      </p:sp>
      <p:sp>
        <p:nvSpPr>
          <p:cNvPr id="76805" name="Text Box 5"/>
          <p:cNvSpPr txBox="1">
            <a:spLocks noChangeArrowheads="1"/>
          </p:cNvSpPr>
          <p:nvPr/>
        </p:nvSpPr>
        <p:spPr bwMode="auto">
          <a:xfrm>
            <a:off x="827088" y="1130300"/>
            <a:ext cx="76327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spcBef>
                <a:spcPct val="10000"/>
              </a:spcBef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    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根据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文法，可以直接构造识别活前缀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DFA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，其方法是将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NFA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构造和确定化合并一步完成。 </a:t>
            </a:r>
          </a:p>
        </p:txBody>
      </p:sp>
      <p:sp>
        <p:nvSpPr>
          <p:cNvPr id="76806" name="Text Box 6"/>
          <p:cNvSpPr txBox="1">
            <a:spLocks noChangeArrowheads="1"/>
          </p:cNvSpPr>
          <p:nvPr/>
        </p:nvSpPr>
        <p:spPr bwMode="auto">
          <a:xfrm>
            <a:off x="827088" y="1916113"/>
            <a:ext cx="76327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spcBef>
                <a:spcPct val="10000"/>
              </a:spcBef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M</a:t>
            </a:r>
            <a:r>
              <a:rPr lang="en-US" altLang="zh-CN" sz="2000" b="1" baseline="-8000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A</a:t>
            </a:r>
            <a:r>
              <a:rPr lang="en-US" altLang="zh-CN" sz="2000" b="1" baseline="-8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→α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的状态可以直接由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A→α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规则来命名：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A→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状态之前右部符号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·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状态之前右部符号。</a:t>
            </a:r>
          </a:p>
        </p:txBody>
      </p:sp>
      <p:sp>
        <p:nvSpPr>
          <p:cNvPr id="76897" name="Text Box 97"/>
          <p:cNvSpPr txBox="1">
            <a:spLocks noChangeArrowheads="1"/>
          </p:cNvSpPr>
          <p:nvPr/>
        </p:nvSpPr>
        <p:spPr bwMode="auto">
          <a:xfrm>
            <a:off x="395288" y="2900363"/>
            <a:ext cx="52435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10000"/>
              </a:spcBef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       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例如规则：   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A→·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Ab</a:t>
            </a:r>
            <a:endParaRPr lang="en-US" altLang="zh-CN" sz="2000" b="1" dirty="0">
              <a:effectLst>
                <a:outerShdw blurRad="38100" dist="38100" dir="2700000" algn="tl">
                  <a:srgbClr val="C0C0C0"/>
                </a:outerShdw>
              </a:effectLst>
              <a:latin typeface="+mn-ea"/>
              <a:ea typeface="+mn-ea"/>
            </a:endParaRPr>
          </a:p>
        </p:txBody>
      </p:sp>
      <p:sp>
        <p:nvSpPr>
          <p:cNvPr id="76990" name="Text Box 190"/>
          <p:cNvSpPr txBox="1">
            <a:spLocks noChangeArrowheads="1"/>
          </p:cNvSpPr>
          <p:nvPr/>
        </p:nvSpPr>
        <p:spPr bwMode="auto">
          <a:xfrm>
            <a:off x="5076825" y="4583113"/>
            <a:ext cx="447675" cy="401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b</a:t>
            </a:r>
          </a:p>
        </p:txBody>
      </p:sp>
      <p:sp>
        <p:nvSpPr>
          <p:cNvPr id="76991" name="Line 191"/>
          <p:cNvSpPr>
            <a:spLocks noChangeShapeType="1"/>
          </p:cNvSpPr>
          <p:nvPr/>
        </p:nvSpPr>
        <p:spPr bwMode="auto">
          <a:xfrm>
            <a:off x="3232150" y="4979988"/>
            <a:ext cx="815975" cy="0"/>
          </a:xfrm>
          <a:prstGeom prst="line">
            <a:avLst/>
          </a:prstGeom>
          <a:noFill/>
          <a:ln w="12700">
            <a:solidFill>
              <a:srgbClr val="333333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76992" name="Line 192"/>
          <p:cNvSpPr>
            <a:spLocks noChangeShapeType="1"/>
          </p:cNvSpPr>
          <p:nvPr/>
        </p:nvSpPr>
        <p:spPr bwMode="auto">
          <a:xfrm>
            <a:off x="4789488" y="4986338"/>
            <a:ext cx="819150" cy="0"/>
          </a:xfrm>
          <a:prstGeom prst="line">
            <a:avLst/>
          </a:prstGeom>
          <a:noFill/>
          <a:ln w="12700">
            <a:solidFill>
              <a:srgbClr val="333333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76993" name="Text Box 193"/>
          <p:cNvSpPr txBox="1">
            <a:spLocks noChangeArrowheads="1"/>
          </p:cNvSpPr>
          <p:nvPr/>
        </p:nvSpPr>
        <p:spPr bwMode="auto">
          <a:xfrm>
            <a:off x="3332163" y="4337050"/>
            <a:ext cx="449262" cy="401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A</a:t>
            </a:r>
          </a:p>
        </p:txBody>
      </p:sp>
      <p:sp>
        <p:nvSpPr>
          <p:cNvPr id="76994" name="Oval 194"/>
          <p:cNvSpPr>
            <a:spLocks noChangeArrowheads="1"/>
          </p:cNvSpPr>
          <p:nvPr/>
        </p:nvSpPr>
        <p:spPr bwMode="auto">
          <a:xfrm>
            <a:off x="2209801" y="4795838"/>
            <a:ext cx="1282700" cy="404812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just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US" altLang="zh-CN" sz="1600" b="1" dirty="0">
                <a:latin typeface="+mn-ea"/>
                <a:ea typeface="+mn-ea"/>
              </a:rPr>
              <a:t>A→·</a:t>
            </a:r>
            <a:r>
              <a:rPr lang="en-US" altLang="zh-CN" sz="1600" b="1" dirty="0" err="1" smtClean="0">
                <a:latin typeface="+mn-ea"/>
                <a:ea typeface="+mn-ea"/>
              </a:rPr>
              <a:t>Ab</a:t>
            </a:r>
            <a:endParaRPr lang="en-US" altLang="zh-CN" dirty="0">
              <a:latin typeface="+mn-ea"/>
              <a:ea typeface="+mn-ea"/>
            </a:endParaRPr>
          </a:p>
        </p:txBody>
      </p:sp>
      <p:sp>
        <p:nvSpPr>
          <p:cNvPr id="76995" name="Text Box 195"/>
          <p:cNvSpPr txBox="1">
            <a:spLocks noChangeArrowheads="1"/>
          </p:cNvSpPr>
          <p:nvPr/>
        </p:nvSpPr>
        <p:spPr bwMode="auto">
          <a:xfrm>
            <a:off x="1835150" y="4903788"/>
            <a:ext cx="595313" cy="3540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en-US" altLang="zh-CN" sz="1000">
                <a:solidFill>
                  <a:srgbClr val="808080"/>
                </a:solidFill>
                <a:latin typeface="+mn-ea"/>
                <a:ea typeface="+mn-ea"/>
                <a:sym typeface="Symbol" pitchFamily="18" charset="2"/>
              </a:rPr>
              <a:t></a:t>
            </a:r>
            <a:endParaRPr lang="en-US" altLang="zh-CN" sz="2400">
              <a:latin typeface="+mn-ea"/>
              <a:ea typeface="+mn-ea"/>
            </a:endParaRPr>
          </a:p>
        </p:txBody>
      </p:sp>
      <p:sp>
        <p:nvSpPr>
          <p:cNvPr id="76996" name="Oval 196"/>
          <p:cNvSpPr>
            <a:spLocks noChangeArrowheads="1"/>
          </p:cNvSpPr>
          <p:nvPr/>
        </p:nvSpPr>
        <p:spPr bwMode="auto">
          <a:xfrm>
            <a:off x="3886200" y="4795838"/>
            <a:ext cx="1333501" cy="404812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just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US" altLang="zh-CN" sz="1600" b="1" dirty="0" err="1">
                <a:latin typeface="+mn-ea"/>
                <a:ea typeface="+mn-ea"/>
              </a:rPr>
              <a:t>A→</a:t>
            </a:r>
            <a:r>
              <a:rPr lang="en-US" altLang="zh-CN" sz="1600" b="1" dirty="0" err="1" smtClean="0">
                <a:latin typeface="+mn-ea"/>
                <a:ea typeface="+mn-ea"/>
              </a:rPr>
              <a:t>A·b</a:t>
            </a:r>
            <a:endParaRPr lang="en-US" altLang="zh-CN" sz="1600" b="1" dirty="0">
              <a:latin typeface="+mn-ea"/>
              <a:ea typeface="+mn-ea"/>
            </a:endParaRPr>
          </a:p>
        </p:txBody>
      </p:sp>
      <p:grpSp>
        <p:nvGrpSpPr>
          <p:cNvPr id="2" name="Group 197"/>
          <p:cNvGrpSpPr>
            <a:grpSpLocks/>
          </p:cNvGrpSpPr>
          <p:nvPr/>
        </p:nvGrpSpPr>
        <p:grpSpPr bwMode="auto">
          <a:xfrm>
            <a:off x="5597525" y="4768850"/>
            <a:ext cx="1294176" cy="460375"/>
            <a:chOff x="3930" y="8067"/>
            <a:chExt cx="530" cy="517"/>
          </a:xfrm>
        </p:grpSpPr>
        <p:sp>
          <p:nvSpPr>
            <p:cNvPr id="16415" name="Oval 198"/>
            <p:cNvSpPr>
              <a:spLocks noChangeArrowheads="1"/>
            </p:cNvSpPr>
            <p:nvPr/>
          </p:nvSpPr>
          <p:spPr bwMode="auto">
            <a:xfrm>
              <a:off x="3960" y="8097"/>
              <a:ext cx="450" cy="453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6416" name="Oval 199"/>
            <p:cNvSpPr>
              <a:spLocks noChangeArrowheads="1"/>
            </p:cNvSpPr>
            <p:nvPr/>
          </p:nvSpPr>
          <p:spPr bwMode="auto">
            <a:xfrm>
              <a:off x="3930" y="8067"/>
              <a:ext cx="510" cy="517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6417" name="Text Box 200"/>
            <p:cNvSpPr txBox="1">
              <a:spLocks noChangeArrowheads="1"/>
            </p:cNvSpPr>
            <p:nvPr/>
          </p:nvSpPr>
          <p:spPr bwMode="auto">
            <a:xfrm>
              <a:off x="3965" y="8095"/>
              <a:ext cx="495" cy="4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CN" sz="1600" b="1">
                  <a:latin typeface="+mn-ea"/>
                  <a:ea typeface="+mn-ea"/>
                </a:rPr>
                <a:t>A→Ab·</a:t>
              </a:r>
            </a:p>
          </p:txBody>
        </p:sp>
      </p:grpSp>
      <p:grpSp>
        <p:nvGrpSpPr>
          <p:cNvPr id="3" name="Group 201"/>
          <p:cNvGrpSpPr>
            <a:grpSpLocks/>
          </p:cNvGrpSpPr>
          <p:nvPr/>
        </p:nvGrpSpPr>
        <p:grpSpPr bwMode="auto">
          <a:xfrm>
            <a:off x="1908175" y="3556000"/>
            <a:ext cx="3544888" cy="593725"/>
            <a:chOff x="810" y="2037"/>
            <a:chExt cx="2233" cy="374"/>
          </a:xfrm>
        </p:grpSpPr>
        <p:sp>
          <p:nvSpPr>
            <p:cNvPr id="77002" name="Text Box 202"/>
            <p:cNvSpPr txBox="1">
              <a:spLocks noChangeArrowheads="1"/>
            </p:cNvSpPr>
            <p:nvPr/>
          </p:nvSpPr>
          <p:spPr bwMode="auto">
            <a:xfrm>
              <a:off x="2109" y="2081"/>
              <a:ext cx="240" cy="25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+mn-ea"/>
                  <a:ea typeface="+mn-ea"/>
                </a:rPr>
                <a:t>b</a:t>
              </a:r>
            </a:p>
          </p:txBody>
        </p:sp>
        <p:grpSp>
          <p:nvGrpSpPr>
            <p:cNvPr id="4" name="Group 203"/>
            <p:cNvGrpSpPr>
              <a:grpSpLocks/>
            </p:cNvGrpSpPr>
            <p:nvPr/>
          </p:nvGrpSpPr>
          <p:grpSpPr bwMode="auto">
            <a:xfrm>
              <a:off x="1742" y="2140"/>
              <a:ext cx="303" cy="255"/>
              <a:chOff x="3274" y="10623"/>
              <a:chExt cx="510" cy="453"/>
            </a:xfrm>
          </p:grpSpPr>
          <p:sp>
            <p:nvSpPr>
              <p:cNvPr id="16413" name="Oval 204"/>
              <p:cNvSpPr>
                <a:spLocks noChangeArrowheads="1"/>
              </p:cNvSpPr>
              <p:nvPr/>
            </p:nvSpPr>
            <p:spPr bwMode="auto">
              <a:xfrm>
                <a:off x="3319" y="10623"/>
                <a:ext cx="450" cy="453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77005" name="Text Box 205"/>
              <p:cNvSpPr txBox="1">
                <a:spLocks noChangeArrowheads="1"/>
              </p:cNvSpPr>
              <p:nvPr/>
            </p:nvSpPr>
            <p:spPr bwMode="auto">
              <a:xfrm>
                <a:off x="3274" y="10627"/>
                <a:ext cx="510" cy="44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defRPr/>
                </a:pPr>
                <a:r>
                  <a:rPr lang="en-US" altLang="zh-CN" sz="20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ea"/>
                    <a:ea typeface="+mn-ea"/>
                  </a:rPr>
                  <a:t>9</a:t>
                </a:r>
              </a:p>
            </p:txBody>
          </p:sp>
        </p:grpSp>
        <p:grpSp>
          <p:nvGrpSpPr>
            <p:cNvPr id="5" name="Group 206"/>
            <p:cNvGrpSpPr>
              <a:grpSpLocks/>
            </p:cNvGrpSpPr>
            <p:nvPr/>
          </p:nvGrpSpPr>
          <p:grpSpPr bwMode="auto">
            <a:xfrm>
              <a:off x="810" y="2125"/>
              <a:ext cx="506" cy="270"/>
              <a:chOff x="2355" y="9852"/>
              <a:chExt cx="854" cy="480"/>
            </a:xfrm>
          </p:grpSpPr>
          <p:sp>
            <p:nvSpPr>
              <p:cNvPr id="16410" name="Oval 207"/>
              <p:cNvSpPr>
                <a:spLocks noChangeArrowheads="1"/>
              </p:cNvSpPr>
              <p:nvPr/>
            </p:nvSpPr>
            <p:spPr bwMode="auto">
              <a:xfrm>
                <a:off x="2759" y="9873"/>
                <a:ext cx="450" cy="453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77008" name="Text Box 208"/>
              <p:cNvSpPr txBox="1">
                <a:spLocks noChangeArrowheads="1"/>
              </p:cNvSpPr>
              <p:nvPr/>
            </p:nvSpPr>
            <p:spPr bwMode="auto">
              <a:xfrm>
                <a:off x="2774" y="9882"/>
                <a:ext cx="405" cy="4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defRPr/>
                </a:pPr>
                <a:r>
                  <a:rPr lang="en-US" altLang="zh-CN" sz="20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ea"/>
                    <a:ea typeface="+mn-ea"/>
                  </a:rPr>
                  <a:t>8</a:t>
                </a:r>
              </a:p>
            </p:txBody>
          </p:sp>
          <p:sp>
            <p:nvSpPr>
              <p:cNvPr id="16412" name="Text Box 209"/>
              <p:cNvSpPr txBox="1">
                <a:spLocks noChangeArrowheads="1"/>
              </p:cNvSpPr>
              <p:nvPr/>
            </p:nvSpPr>
            <p:spPr bwMode="auto">
              <a:xfrm>
                <a:off x="2355" y="9852"/>
                <a:ext cx="537" cy="39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/>
                <a:r>
                  <a:rPr lang="en-US" altLang="zh-CN" sz="1000">
                    <a:solidFill>
                      <a:srgbClr val="808080"/>
                    </a:solidFill>
                    <a:latin typeface="+mn-ea"/>
                    <a:ea typeface="+mn-ea"/>
                    <a:sym typeface="Symbol" pitchFamily="18" charset="2"/>
                  </a:rPr>
                  <a:t></a:t>
                </a:r>
                <a:endParaRPr lang="en-US" altLang="zh-CN" sz="2400">
                  <a:latin typeface="+mn-ea"/>
                  <a:ea typeface="+mn-ea"/>
                </a:endParaRPr>
              </a:p>
            </p:txBody>
          </p:sp>
        </p:grpSp>
        <p:sp>
          <p:nvSpPr>
            <p:cNvPr id="16403" name="Oval 210"/>
            <p:cNvSpPr>
              <a:spLocks noChangeArrowheads="1"/>
            </p:cNvSpPr>
            <p:nvPr/>
          </p:nvSpPr>
          <p:spPr bwMode="auto">
            <a:xfrm>
              <a:off x="2519" y="2138"/>
              <a:ext cx="267" cy="254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6404" name="Oval 211"/>
            <p:cNvSpPr>
              <a:spLocks noChangeArrowheads="1"/>
            </p:cNvSpPr>
            <p:nvPr/>
          </p:nvSpPr>
          <p:spPr bwMode="auto">
            <a:xfrm>
              <a:off x="2501" y="2121"/>
              <a:ext cx="303" cy="29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77012" name="Text Box 212"/>
            <p:cNvSpPr txBox="1">
              <a:spLocks noChangeArrowheads="1"/>
            </p:cNvSpPr>
            <p:nvPr/>
          </p:nvSpPr>
          <p:spPr bwMode="auto">
            <a:xfrm>
              <a:off x="2502" y="2144"/>
              <a:ext cx="303" cy="25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+mn-ea"/>
                  <a:ea typeface="+mn-ea"/>
                </a:rPr>
                <a:t>10</a:t>
              </a:r>
            </a:p>
          </p:txBody>
        </p:sp>
        <p:sp>
          <p:nvSpPr>
            <p:cNvPr id="16406" name="Line 213"/>
            <p:cNvSpPr>
              <a:spLocks noChangeShapeType="1"/>
            </p:cNvSpPr>
            <p:nvPr/>
          </p:nvSpPr>
          <p:spPr bwMode="auto">
            <a:xfrm>
              <a:off x="1335" y="2278"/>
              <a:ext cx="437" cy="0"/>
            </a:xfrm>
            <a:prstGeom prst="line">
              <a:avLst/>
            </a:prstGeom>
            <a:noFill/>
            <a:ln w="12700">
              <a:solidFill>
                <a:srgbClr val="333333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6407" name="Line 214"/>
            <p:cNvSpPr>
              <a:spLocks noChangeShapeType="1"/>
            </p:cNvSpPr>
            <p:nvPr/>
          </p:nvSpPr>
          <p:spPr bwMode="auto">
            <a:xfrm>
              <a:off x="2054" y="2282"/>
              <a:ext cx="438" cy="0"/>
            </a:xfrm>
            <a:prstGeom prst="line">
              <a:avLst/>
            </a:prstGeom>
            <a:noFill/>
            <a:ln w="12700">
              <a:solidFill>
                <a:srgbClr val="333333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77015" name="Text Box 215"/>
            <p:cNvSpPr txBox="1">
              <a:spLocks noChangeArrowheads="1"/>
            </p:cNvSpPr>
            <p:nvPr/>
          </p:nvSpPr>
          <p:spPr bwMode="auto">
            <a:xfrm>
              <a:off x="1406" y="2079"/>
              <a:ext cx="240" cy="25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+mn-ea"/>
                  <a:ea typeface="+mn-ea"/>
                </a:rPr>
                <a:t>A</a:t>
              </a:r>
            </a:p>
          </p:txBody>
        </p:sp>
        <p:sp>
          <p:nvSpPr>
            <p:cNvPr id="77016" name="Text Box 216"/>
            <p:cNvSpPr txBox="1">
              <a:spLocks noChangeArrowheads="1"/>
            </p:cNvSpPr>
            <p:nvPr/>
          </p:nvSpPr>
          <p:spPr bwMode="auto">
            <a:xfrm>
              <a:off x="2740" y="2037"/>
              <a:ext cx="303" cy="25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defRPr/>
              </a:pPr>
              <a:r>
                <a:rPr lang="en-US" altLang="zh-CN" sz="1600" b="1">
                  <a:solidFill>
                    <a:schemeClr val="fol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ea"/>
                  <a:ea typeface="+mn-ea"/>
                </a:rPr>
                <a:t>⑶</a:t>
              </a:r>
            </a:p>
          </p:txBody>
        </p:sp>
      </p:grpSp>
      <p:sp>
        <p:nvSpPr>
          <p:cNvPr id="3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6324600" y="6172200"/>
            <a:ext cx="2133600" cy="244475"/>
          </a:xfrm>
        </p:spPr>
        <p:txBody>
          <a:bodyPr/>
          <a:lstStyle/>
          <a:p>
            <a:pPr>
              <a:defRPr/>
            </a:pPr>
            <a:fld id="{4F59ABC2-A8C1-444F-815F-0179F8E14596}" type="slidenum">
              <a:rPr lang="en-US" altLang="zh-CN"/>
              <a:pPr>
                <a:defRPr/>
              </a:pPr>
              <a:t>13</a:t>
            </a:fld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6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76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76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76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76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76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76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990" grpId="0"/>
      <p:bldP spid="76991" grpId="0" animBg="1"/>
      <p:bldP spid="76992" grpId="0" animBg="1"/>
      <p:bldP spid="76993" grpId="0"/>
      <p:bldP spid="76994" grpId="0" animBg="1"/>
      <p:bldP spid="76995" grpId="0"/>
      <p:bldP spid="7699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8" name="Text Box 6"/>
          <p:cNvSpPr txBox="1">
            <a:spLocks noChangeArrowheads="1"/>
          </p:cNvSpPr>
          <p:nvPr/>
        </p:nvSpPr>
        <p:spPr bwMode="auto">
          <a:xfrm>
            <a:off x="-1003300" y="228600"/>
            <a:ext cx="7632700" cy="609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10000"/>
              </a:spcBef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       </a:t>
            </a:r>
            <a:r>
              <a:rPr lang="zh-CN" altLang="en-US" sz="2800" b="1" dirty="0" smtClean="0">
                <a:solidFill>
                  <a:srgbClr val="CC0099"/>
                </a:solidFill>
                <a:latin typeface="黑体" pitchFamily="49" charset="-122"/>
                <a:ea typeface="黑体" pitchFamily="49" charset="-122"/>
              </a:rPr>
              <a:t>重新命名后的识别活前缀的</a:t>
            </a:r>
            <a:r>
              <a:rPr lang="en-US" altLang="zh-CN" sz="2800" b="1" dirty="0" smtClean="0">
                <a:solidFill>
                  <a:srgbClr val="CC0099"/>
                </a:solidFill>
                <a:latin typeface="黑体" pitchFamily="49" charset="-122"/>
                <a:ea typeface="黑体" pitchFamily="49" charset="-122"/>
              </a:rPr>
              <a:t>NFA M</a:t>
            </a:r>
            <a:endParaRPr lang="zh-CN" altLang="en-US" sz="2800" b="1" dirty="0">
              <a:solidFill>
                <a:srgbClr val="CC0099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7412" name="Arc 21"/>
          <p:cNvSpPr>
            <a:spLocks/>
          </p:cNvSpPr>
          <p:nvPr/>
        </p:nvSpPr>
        <p:spPr bwMode="auto">
          <a:xfrm rot="19745119" flipV="1">
            <a:off x="1800285" y="3151334"/>
            <a:ext cx="5541472" cy="1421339"/>
          </a:xfrm>
          <a:custGeom>
            <a:avLst/>
            <a:gdLst>
              <a:gd name="T0" fmla="*/ 0 w 32991"/>
              <a:gd name="T1" fmla="*/ 2147483647 h 21600"/>
              <a:gd name="T2" fmla="*/ 2147483647 w 32991"/>
              <a:gd name="T3" fmla="*/ 2147483647 h 21600"/>
              <a:gd name="T4" fmla="*/ 2147483647 w 32991"/>
              <a:gd name="T5" fmla="*/ 2147483647 h 21600"/>
              <a:gd name="T6" fmla="*/ 0 60000 65536"/>
              <a:gd name="T7" fmla="*/ 0 60000 65536"/>
              <a:gd name="T8" fmla="*/ 0 60000 65536"/>
              <a:gd name="T9" fmla="*/ 0 w 32991"/>
              <a:gd name="T10" fmla="*/ 0 h 21600"/>
              <a:gd name="T11" fmla="*/ 32991 w 32991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2991" h="21600" fill="none" extrusionOk="0">
                <a:moveTo>
                  <a:pt x="-1" y="10117"/>
                </a:moveTo>
                <a:cubicBezTo>
                  <a:pt x="3950" y="3821"/>
                  <a:pt x="10861" y="-1"/>
                  <a:pt x="18295" y="0"/>
                </a:cubicBezTo>
                <a:cubicBezTo>
                  <a:pt x="23746" y="0"/>
                  <a:pt x="28995" y="2061"/>
                  <a:pt x="32990" y="5770"/>
                </a:cubicBezTo>
              </a:path>
              <a:path w="32991" h="21600" stroke="0" extrusionOk="0">
                <a:moveTo>
                  <a:pt x="-1" y="10117"/>
                </a:moveTo>
                <a:cubicBezTo>
                  <a:pt x="3950" y="3821"/>
                  <a:pt x="10861" y="-1"/>
                  <a:pt x="18295" y="0"/>
                </a:cubicBezTo>
                <a:cubicBezTo>
                  <a:pt x="23746" y="0"/>
                  <a:pt x="28995" y="2061"/>
                  <a:pt x="32990" y="5770"/>
                </a:cubicBezTo>
                <a:lnTo>
                  <a:pt x="18295" y="21600"/>
                </a:lnTo>
                <a:close/>
              </a:path>
            </a:pathLst>
          </a:custGeom>
          <a:noFill/>
          <a:ln w="12700">
            <a:solidFill>
              <a:srgbClr val="FF00FF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0854" name="Text Box 22"/>
          <p:cNvSpPr txBox="1">
            <a:spLocks noChangeArrowheads="1"/>
          </p:cNvSpPr>
          <p:nvPr/>
        </p:nvSpPr>
        <p:spPr bwMode="auto">
          <a:xfrm>
            <a:off x="4989513" y="4440237"/>
            <a:ext cx="447675" cy="401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/>
          <a:lstStyle/>
          <a:p>
            <a:pPr algn="just">
              <a:defRPr/>
            </a:pPr>
            <a:r>
              <a:rPr lang="en-US" altLang="zh-CN" sz="1600" b="1">
                <a:solidFill>
                  <a:srgbClr val="FF00FF"/>
                </a:solidFill>
                <a:latin typeface="宋体" pitchFamily="2" charset="-122"/>
                <a:ea typeface="宋体" pitchFamily="2" charset="-122"/>
              </a:rPr>
              <a:t>ε</a:t>
            </a:r>
            <a:endParaRPr lang="en-US" altLang="zh-CN" sz="1600" b="1"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7414" name="Line 24"/>
          <p:cNvSpPr>
            <a:spLocks noChangeShapeType="1"/>
          </p:cNvSpPr>
          <p:nvPr/>
        </p:nvSpPr>
        <p:spPr bwMode="auto">
          <a:xfrm>
            <a:off x="1878013" y="2058987"/>
            <a:ext cx="0" cy="455613"/>
          </a:xfrm>
          <a:prstGeom prst="line">
            <a:avLst/>
          </a:prstGeom>
          <a:noFill/>
          <a:ln w="12700">
            <a:solidFill>
              <a:srgbClr val="FF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0857" name="Text Box 25"/>
          <p:cNvSpPr txBox="1">
            <a:spLocks noChangeArrowheads="1"/>
          </p:cNvSpPr>
          <p:nvPr/>
        </p:nvSpPr>
        <p:spPr bwMode="auto">
          <a:xfrm>
            <a:off x="1511300" y="1992312"/>
            <a:ext cx="447675" cy="401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/>
          <a:lstStyle/>
          <a:p>
            <a:pPr algn="just">
              <a:defRPr/>
            </a:pPr>
            <a:r>
              <a:rPr lang="en-US" altLang="zh-CN" sz="2000" b="1">
                <a:solidFill>
                  <a:srgbClr val="FF00FF"/>
                </a:solidFill>
                <a:latin typeface="宋体" pitchFamily="2" charset="-122"/>
                <a:ea typeface="宋体" pitchFamily="2" charset="-122"/>
              </a:rPr>
              <a:t>ε</a:t>
            </a:r>
            <a:endParaRPr lang="en-US" altLang="zh-CN" sz="2000" b="1">
              <a:latin typeface="Tahoma" pitchFamily="34" charset="0"/>
              <a:ea typeface="宋体" pitchFamily="2" charset="-122"/>
            </a:endParaRPr>
          </a:p>
        </p:txBody>
      </p:sp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817563" y="2827337"/>
            <a:ext cx="2387600" cy="1397000"/>
            <a:chOff x="685" y="1798"/>
            <a:chExt cx="1124" cy="880"/>
          </a:xfrm>
        </p:grpSpPr>
        <p:sp>
          <p:nvSpPr>
            <p:cNvPr id="17472" name="Arc 27"/>
            <p:cNvSpPr>
              <a:spLocks/>
            </p:cNvSpPr>
            <p:nvPr/>
          </p:nvSpPr>
          <p:spPr bwMode="auto">
            <a:xfrm flipH="1">
              <a:off x="811" y="1798"/>
              <a:ext cx="961" cy="880"/>
            </a:xfrm>
            <a:custGeom>
              <a:avLst/>
              <a:gdLst>
                <a:gd name="T0" fmla="*/ 0 w 21600"/>
                <a:gd name="T1" fmla="*/ 0 h 37133"/>
                <a:gd name="T2" fmla="*/ 0 w 21600"/>
                <a:gd name="T3" fmla="*/ 0 h 37133"/>
                <a:gd name="T4" fmla="*/ 0 w 21600"/>
                <a:gd name="T5" fmla="*/ 0 h 37133"/>
                <a:gd name="T6" fmla="*/ 0 60000 65536"/>
                <a:gd name="T7" fmla="*/ 0 60000 65536"/>
                <a:gd name="T8" fmla="*/ 0 60000 65536"/>
                <a:gd name="T9" fmla="*/ 0 w 21600"/>
                <a:gd name="T10" fmla="*/ 0 h 37133"/>
                <a:gd name="T11" fmla="*/ 21600 w 21600"/>
                <a:gd name="T12" fmla="*/ 37133 h 3713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37133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7457"/>
                    <a:pt x="19221" y="33063"/>
                    <a:pt x="15009" y="37133"/>
                  </a:cubicBezTo>
                </a:path>
                <a:path w="21600" h="37133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7457"/>
                    <a:pt x="19221" y="33063"/>
                    <a:pt x="15009" y="37133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>
              <a:solidFill>
                <a:srgbClr val="FF00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17473" name="Arc 28"/>
            <p:cNvSpPr>
              <a:spLocks/>
            </p:cNvSpPr>
            <p:nvPr/>
          </p:nvSpPr>
          <p:spPr bwMode="auto">
            <a:xfrm rot="10630051" flipV="1">
              <a:off x="1214" y="1849"/>
              <a:ext cx="595" cy="475"/>
            </a:xfrm>
            <a:custGeom>
              <a:avLst/>
              <a:gdLst>
                <a:gd name="T0" fmla="*/ 0 w 19126"/>
                <a:gd name="T1" fmla="*/ 0 h 21600"/>
                <a:gd name="T2" fmla="*/ 0 w 19126"/>
                <a:gd name="T3" fmla="*/ 0 h 21600"/>
                <a:gd name="T4" fmla="*/ 0 w 19126"/>
                <a:gd name="T5" fmla="*/ 0 h 21600"/>
                <a:gd name="T6" fmla="*/ 0 60000 65536"/>
                <a:gd name="T7" fmla="*/ 0 60000 65536"/>
                <a:gd name="T8" fmla="*/ 0 60000 65536"/>
                <a:gd name="T9" fmla="*/ 0 w 19126"/>
                <a:gd name="T10" fmla="*/ 0 h 21600"/>
                <a:gd name="T11" fmla="*/ 19126 w 19126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126" h="21600" fill="none" extrusionOk="0">
                  <a:moveTo>
                    <a:pt x="-1" y="0"/>
                  </a:moveTo>
                  <a:cubicBezTo>
                    <a:pt x="8028" y="0"/>
                    <a:pt x="15394" y="4452"/>
                    <a:pt x="19125" y="11561"/>
                  </a:cubicBezTo>
                </a:path>
                <a:path w="19126" h="21600" stroke="0" extrusionOk="0">
                  <a:moveTo>
                    <a:pt x="-1" y="0"/>
                  </a:moveTo>
                  <a:cubicBezTo>
                    <a:pt x="8028" y="0"/>
                    <a:pt x="15394" y="4452"/>
                    <a:pt x="19125" y="11561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>
              <a:solidFill>
                <a:srgbClr val="FF00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17474" name="Arc 29"/>
            <p:cNvSpPr>
              <a:spLocks/>
            </p:cNvSpPr>
            <p:nvPr/>
          </p:nvSpPr>
          <p:spPr bwMode="auto">
            <a:xfrm>
              <a:off x="1246" y="2285"/>
              <a:ext cx="263" cy="236"/>
            </a:xfrm>
            <a:custGeom>
              <a:avLst/>
              <a:gdLst>
                <a:gd name="T0" fmla="*/ 0 w 43200"/>
                <a:gd name="T1" fmla="*/ 0 h 43200"/>
                <a:gd name="T2" fmla="*/ 0 w 43200"/>
                <a:gd name="T3" fmla="*/ 0 h 43200"/>
                <a:gd name="T4" fmla="*/ 0 w 43200"/>
                <a:gd name="T5" fmla="*/ 0 h 43200"/>
                <a:gd name="T6" fmla="*/ 0 60000 65536"/>
                <a:gd name="T7" fmla="*/ 0 60000 65536"/>
                <a:gd name="T8" fmla="*/ 0 60000 65536"/>
                <a:gd name="T9" fmla="*/ 0 w 43200"/>
                <a:gd name="T10" fmla="*/ 0 h 43200"/>
                <a:gd name="T11" fmla="*/ 43200 w 43200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43200" fill="none" extrusionOk="0">
                  <a:moveTo>
                    <a:pt x="7126" y="5565"/>
                  </a:moveTo>
                  <a:cubicBezTo>
                    <a:pt x="11096" y="1983"/>
                    <a:pt x="16253" y="-1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19925"/>
                    <a:pt x="194" y="18257"/>
                    <a:pt x="580" y="16628"/>
                  </a:cubicBezTo>
                </a:path>
                <a:path w="43200" h="43200" stroke="0" extrusionOk="0">
                  <a:moveTo>
                    <a:pt x="7126" y="5565"/>
                  </a:moveTo>
                  <a:cubicBezTo>
                    <a:pt x="11096" y="1983"/>
                    <a:pt x="16253" y="-1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19925"/>
                    <a:pt x="194" y="18257"/>
                    <a:pt x="580" y="16628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2700">
              <a:solidFill>
                <a:srgbClr val="FF00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17475" name="Line 30"/>
            <p:cNvSpPr>
              <a:spLocks noChangeShapeType="1"/>
            </p:cNvSpPr>
            <p:nvPr/>
          </p:nvSpPr>
          <p:spPr bwMode="auto">
            <a:xfrm>
              <a:off x="1183" y="2391"/>
              <a:ext cx="0" cy="287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120863" name="Text Box 31"/>
            <p:cNvSpPr txBox="1">
              <a:spLocks noChangeArrowheads="1"/>
            </p:cNvSpPr>
            <p:nvPr/>
          </p:nvSpPr>
          <p:spPr bwMode="auto">
            <a:xfrm>
              <a:off x="685" y="1916"/>
              <a:ext cx="240" cy="25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defRPr/>
              </a:pPr>
              <a:r>
                <a:rPr lang="en-US" altLang="zh-CN" sz="1600" b="1">
                  <a:solidFill>
                    <a:srgbClr val="FF00FF"/>
                  </a:solidFill>
                  <a:latin typeface="宋体" pitchFamily="2" charset="-122"/>
                  <a:ea typeface="宋体" pitchFamily="2" charset="-122"/>
                </a:rPr>
                <a:t>ε</a:t>
              </a:r>
              <a:endParaRPr lang="en-US" altLang="zh-CN" sz="1600" b="1"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17477" name="Text Box 32"/>
            <p:cNvSpPr txBox="1">
              <a:spLocks noChangeArrowheads="1"/>
            </p:cNvSpPr>
            <p:nvPr/>
          </p:nvSpPr>
          <p:spPr bwMode="auto">
            <a:xfrm>
              <a:off x="1335" y="1848"/>
              <a:ext cx="240" cy="25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1600">
                  <a:solidFill>
                    <a:srgbClr val="FF00FF"/>
                  </a:solidFill>
                  <a:latin typeface="宋体" charset="-122"/>
                </a:rPr>
                <a:t>ε</a:t>
              </a:r>
              <a:endParaRPr lang="en-US" altLang="zh-CN" sz="1600">
                <a:latin typeface="Tahoma" pitchFamily="34" charset="0"/>
              </a:endParaRPr>
            </a:p>
          </p:txBody>
        </p:sp>
        <p:sp>
          <p:nvSpPr>
            <p:cNvPr id="120865" name="Text Box 33"/>
            <p:cNvSpPr txBox="1">
              <a:spLocks noChangeArrowheads="1"/>
            </p:cNvSpPr>
            <p:nvPr/>
          </p:nvSpPr>
          <p:spPr bwMode="auto">
            <a:xfrm>
              <a:off x="1415" y="2352"/>
              <a:ext cx="240" cy="25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/>
            <a:lstStyle/>
            <a:p>
              <a:pPr algn="r">
                <a:defRPr/>
              </a:pPr>
              <a:r>
                <a:rPr lang="en-US" altLang="zh-CN" sz="1600" b="1">
                  <a:solidFill>
                    <a:srgbClr val="FF00FF"/>
                  </a:solidFill>
                  <a:latin typeface="宋体" pitchFamily="2" charset="-122"/>
                  <a:ea typeface="宋体" pitchFamily="2" charset="-122"/>
                </a:rPr>
                <a:t>ε</a:t>
              </a:r>
              <a:endParaRPr lang="en-US" altLang="zh-CN" sz="1600" b="1"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120866" name="Text Box 34"/>
            <p:cNvSpPr txBox="1">
              <a:spLocks noChangeArrowheads="1"/>
            </p:cNvSpPr>
            <p:nvPr/>
          </p:nvSpPr>
          <p:spPr bwMode="auto">
            <a:xfrm>
              <a:off x="988" y="2354"/>
              <a:ext cx="241" cy="25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defRPr/>
              </a:pPr>
              <a:r>
                <a:rPr lang="en-US" altLang="zh-CN" sz="1600" b="1">
                  <a:solidFill>
                    <a:srgbClr val="FF00FF"/>
                  </a:solidFill>
                  <a:latin typeface="宋体" pitchFamily="2" charset="-122"/>
                  <a:ea typeface="宋体" pitchFamily="2" charset="-122"/>
                </a:rPr>
                <a:t>ε</a:t>
              </a:r>
              <a:endParaRPr lang="en-US" altLang="zh-CN" sz="1600" b="1">
                <a:latin typeface="Tahoma" pitchFamily="34" charset="0"/>
                <a:ea typeface="宋体" pitchFamily="2" charset="-122"/>
              </a:endParaRPr>
            </a:p>
          </p:txBody>
        </p:sp>
      </p:grpSp>
      <p:sp>
        <p:nvSpPr>
          <p:cNvPr id="120872" name="Text Box 40"/>
          <p:cNvSpPr txBox="1">
            <a:spLocks noChangeArrowheads="1"/>
          </p:cNvSpPr>
          <p:nvPr/>
        </p:nvSpPr>
        <p:spPr bwMode="auto">
          <a:xfrm>
            <a:off x="2557463" y="2279650"/>
            <a:ext cx="449262" cy="401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en-US" altLang="zh-CN" sz="2000" b="1">
                <a:ea typeface="宋体" pitchFamily="2" charset="-122"/>
              </a:rPr>
              <a:t>a</a:t>
            </a:r>
            <a:endParaRPr lang="en-US" altLang="zh-CN" sz="2000" b="1"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20873" name="Text Box 41"/>
          <p:cNvSpPr txBox="1">
            <a:spLocks noChangeArrowheads="1"/>
          </p:cNvSpPr>
          <p:nvPr/>
        </p:nvSpPr>
        <p:spPr bwMode="auto">
          <a:xfrm>
            <a:off x="7669213" y="3865562"/>
            <a:ext cx="447675" cy="401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en-US" altLang="zh-CN" sz="1600" b="1">
                <a:ea typeface="宋体" pitchFamily="2" charset="-122"/>
              </a:rPr>
              <a:t>e</a:t>
            </a:r>
            <a:endParaRPr lang="en-US" altLang="zh-CN" sz="1600" b="1"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7419" name="Oval 43"/>
          <p:cNvSpPr>
            <a:spLocks noChangeArrowheads="1"/>
          </p:cNvSpPr>
          <p:nvPr/>
        </p:nvSpPr>
        <p:spPr bwMode="auto">
          <a:xfrm>
            <a:off x="914400" y="2503487"/>
            <a:ext cx="1752600" cy="404813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just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US" altLang="zh-CN" sz="1600" b="1" dirty="0"/>
              <a:t>S→·</a:t>
            </a:r>
            <a:r>
              <a:rPr lang="en-US" altLang="zh-CN" sz="1600" b="1" dirty="0" err="1"/>
              <a:t>aAcBe</a:t>
            </a:r>
            <a:endParaRPr lang="en-US" altLang="zh-CN" sz="1600" b="1" dirty="0"/>
          </a:p>
          <a:p>
            <a:endParaRPr lang="en-US" altLang="zh-CN" sz="1600" dirty="0"/>
          </a:p>
        </p:txBody>
      </p:sp>
      <p:sp>
        <p:nvSpPr>
          <p:cNvPr id="17420" name="Text Box 45"/>
          <p:cNvSpPr txBox="1">
            <a:spLocks noChangeArrowheads="1"/>
          </p:cNvSpPr>
          <p:nvPr/>
        </p:nvSpPr>
        <p:spPr bwMode="auto">
          <a:xfrm>
            <a:off x="665163" y="2484437"/>
            <a:ext cx="595312" cy="3540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en-US" altLang="zh-CN" sz="1600">
                <a:solidFill>
                  <a:srgbClr val="808080"/>
                </a:solidFill>
                <a:sym typeface="Symbol" pitchFamily="18" charset="2"/>
              </a:rPr>
              <a:t></a:t>
            </a:r>
            <a:endParaRPr lang="en-US" altLang="zh-CN" sz="1600">
              <a:latin typeface="Tahoma" pitchFamily="34" charset="0"/>
            </a:endParaRPr>
          </a:p>
        </p:txBody>
      </p:sp>
      <p:sp>
        <p:nvSpPr>
          <p:cNvPr id="120896" name="Text Box 64"/>
          <p:cNvSpPr txBox="1">
            <a:spLocks noChangeArrowheads="1"/>
          </p:cNvSpPr>
          <p:nvPr/>
        </p:nvSpPr>
        <p:spPr bwMode="auto">
          <a:xfrm>
            <a:off x="4556125" y="2281237"/>
            <a:ext cx="447675" cy="401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en-US" altLang="zh-CN" sz="2000" b="1">
                <a:ea typeface="宋体" pitchFamily="2" charset="-122"/>
              </a:rPr>
              <a:t>A</a:t>
            </a:r>
            <a:endParaRPr lang="en-US" altLang="zh-CN" sz="2000" b="1"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20898" name="Text Box 66"/>
          <p:cNvSpPr txBox="1">
            <a:spLocks noChangeArrowheads="1"/>
          </p:cNvSpPr>
          <p:nvPr/>
        </p:nvSpPr>
        <p:spPr bwMode="auto">
          <a:xfrm>
            <a:off x="7669213" y="3000375"/>
            <a:ext cx="450850" cy="401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en-US" altLang="zh-CN" sz="1600" b="1">
                <a:ea typeface="宋体" pitchFamily="2" charset="-122"/>
              </a:rPr>
              <a:t>B</a:t>
            </a:r>
            <a:endParaRPr lang="en-US" altLang="zh-CN" sz="1600" b="1"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20901" name="Text Box 69"/>
          <p:cNvSpPr txBox="1">
            <a:spLocks noChangeArrowheads="1"/>
          </p:cNvSpPr>
          <p:nvPr/>
        </p:nvSpPr>
        <p:spPr bwMode="auto">
          <a:xfrm>
            <a:off x="4068763" y="3175000"/>
            <a:ext cx="447675" cy="401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en-US" altLang="zh-CN" sz="1600" b="1">
                <a:ea typeface="宋体" pitchFamily="2" charset="-122"/>
              </a:rPr>
              <a:t>b</a:t>
            </a:r>
            <a:endParaRPr lang="en-US" altLang="zh-CN" sz="1600" b="1"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7424" name="Line 80"/>
          <p:cNvSpPr>
            <a:spLocks noChangeShapeType="1"/>
          </p:cNvSpPr>
          <p:nvPr/>
        </p:nvSpPr>
        <p:spPr bwMode="auto">
          <a:xfrm>
            <a:off x="2146598" y="3587373"/>
            <a:ext cx="815975" cy="0"/>
          </a:xfrm>
          <a:prstGeom prst="line">
            <a:avLst/>
          </a:prstGeom>
          <a:noFill/>
          <a:ln w="12700">
            <a:solidFill>
              <a:srgbClr val="333333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 sz="1600"/>
          </a:p>
        </p:txBody>
      </p:sp>
      <p:sp>
        <p:nvSpPr>
          <p:cNvPr id="17425" name="Line 81"/>
          <p:cNvSpPr>
            <a:spLocks noChangeShapeType="1"/>
          </p:cNvSpPr>
          <p:nvPr/>
        </p:nvSpPr>
        <p:spPr bwMode="auto">
          <a:xfrm>
            <a:off x="3781425" y="3578225"/>
            <a:ext cx="819150" cy="0"/>
          </a:xfrm>
          <a:prstGeom prst="line">
            <a:avLst/>
          </a:prstGeom>
          <a:noFill/>
          <a:ln w="12700">
            <a:solidFill>
              <a:srgbClr val="333333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 sz="1600"/>
          </a:p>
        </p:txBody>
      </p:sp>
      <p:sp>
        <p:nvSpPr>
          <p:cNvPr id="120914" name="Text Box 82"/>
          <p:cNvSpPr txBox="1">
            <a:spLocks noChangeArrowheads="1"/>
          </p:cNvSpPr>
          <p:nvPr/>
        </p:nvSpPr>
        <p:spPr bwMode="auto">
          <a:xfrm>
            <a:off x="2540000" y="3144837"/>
            <a:ext cx="449263" cy="401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en-US" altLang="zh-CN" sz="1600" b="1">
                <a:ea typeface="宋体" pitchFamily="2" charset="-122"/>
              </a:rPr>
              <a:t>A</a:t>
            </a:r>
            <a:endParaRPr lang="en-US" altLang="zh-CN" sz="1600" b="1"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20917" name="Text Box 85"/>
          <p:cNvSpPr txBox="1">
            <a:spLocks noChangeArrowheads="1"/>
          </p:cNvSpPr>
          <p:nvPr/>
        </p:nvSpPr>
        <p:spPr bwMode="auto">
          <a:xfrm>
            <a:off x="2540000" y="4081462"/>
            <a:ext cx="449263" cy="401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en-US" altLang="zh-CN" sz="1600" b="1">
                <a:ea typeface="宋体" pitchFamily="2" charset="-122"/>
              </a:rPr>
              <a:t>b</a:t>
            </a:r>
            <a:endParaRPr lang="en-US" altLang="zh-CN" sz="1600" b="1"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7428" name="Text Box 88"/>
          <p:cNvSpPr txBox="1">
            <a:spLocks noChangeArrowheads="1"/>
          </p:cNvSpPr>
          <p:nvPr/>
        </p:nvSpPr>
        <p:spPr bwMode="auto">
          <a:xfrm>
            <a:off x="900113" y="4297362"/>
            <a:ext cx="593725" cy="3540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en-US" altLang="zh-CN" sz="1600">
                <a:solidFill>
                  <a:srgbClr val="808080"/>
                </a:solidFill>
                <a:sym typeface="Symbol" pitchFamily="18" charset="2"/>
              </a:rPr>
              <a:t></a:t>
            </a:r>
            <a:endParaRPr lang="en-US" altLang="zh-CN" sz="1600">
              <a:latin typeface="Tahoma" pitchFamily="34" charset="0"/>
            </a:endParaRPr>
          </a:p>
        </p:txBody>
      </p:sp>
      <p:sp>
        <p:nvSpPr>
          <p:cNvPr id="17429" name="Line 92"/>
          <p:cNvSpPr>
            <a:spLocks noChangeShapeType="1"/>
          </p:cNvSpPr>
          <p:nvPr/>
        </p:nvSpPr>
        <p:spPr bwMode="auto">
          <a:xfrm>
            <a:off x="2224088" y="4432300"/>
            <a:ext cx="815975" cy="0"/>
          </a:xfrm>
          <a:prstGeom prst="line">
            <a:avLst/>
          </a:prstGeom>
          <a:noFill/>
          <a:ln w="12700">
            <a:solidFill>
              <a:srgbClr val="333333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 sz="1600"/>
          </a:p>
        </p:txBody>
      </p:sp>
      <p:sp>
        <p:nvSpPr>
          <p:cNvPr id="120928" name="Text Box 96"/>
          <p:cNvSpPr txBox="1">
            <a:spLocks noChangeArrowheads="1"/>
          </p:cNvSpPr>
          <p:nvPr/>
        </p:nvSpPr>
        <p:spPr bwMode="auto">
          <a:xfrm>
            <a:off x="2562225" y="4762500"/>
            <a:ext cx="447675" cy="401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en-US" altLang="zh-CN" sz="1600" b="1">
                <a:ea typeface="宋体" pitchFamily="2" charset="-122"/>
              </a:rPr>
              <a:t>d</a:t>
            </a:r>
            <a:endParaRPr lang="en-US" altLang="zh-CN" sz="1600" b="1"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7431" name="Text Box 99"/>
          <p:cNvSpPr txBox="1">
            <a:spLocks noChangeArrowheads="1"/>
          </p:cNvSpPr>
          <p:nvPr/>
        </p:nvSpPr>
        <p:spPr bwMode="auto">
          <a:xfrm>
            <a:off x="900113" y="4889500"/>
            <a:ext cx="595312" cy="3540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en-US" altLang="zh-CN" sz="1600">
                <a:solidFill>
                  <a:srgbClr val="808080"/>
                </a:solidFill>
                <a:sym typeface="Symbol" pitchFamily="18" charset="2"/>
              </a:rPr>
              <a:t></a:t>
            </a:r>
            <a:endParaRPr lang="en-US" altLang="zh-CN" sz="1600">
              <a:latin typeface="Tahoma" pitchFamily="34" charset="0"/>
            </a:endParaRPr>
          </a:p>
        </p:txBody>
      </p:sp>
      <p:sp>
        <p:nvSpPr>
          <p:cNvPr id="17432" name="Line 103"/>
          <p:cNvSpPr>
            <a:spLocks noChangeShapeType="1"/>
          </p:cNvSpPr>
          <p:nvPr/>
        </p:nvSpPr>
        <p:spPr bwMode="auto">
          <a:xfrm>
            <a:off x="2244725" y="5141912"/>
            <a:ext cx="815975" cy="0"/>
          </a:xfrm>
          <a:prstGeom prst="line">
            <a:avLst/>
          </a:prstGeom>
          <a:noFill/>
          <a:ln w="12700">
            <a:solidFill>
              <a:srgbClr val="333333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 sz="1600"/>
          </a:p>
        </p:txBody>
      </p:sp>
      <p:sp>
        <p:nvSpPr>
          <p:cNvPr id="120938" name="Text Box 106"/>
          <p:cNvSpPr txBox="1">
            <a:spLocks noChangeArrowheads="1"/>
          </p:cNvSpPr>
          <p:nvPr/>
        </p:nvSpPr>
        <p:spPr bwMode="auto">
          <a:xfrm>
            <a:off x="2541588" y="1446212"/>
            <a:ext cx="447675" cy="401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en-US" altLang="zh-CN" sz="2000" b="1">
                <a:ea typeface="宋体" pitchFamily="2" charset="-122"/>
              </a:rPr>
              <a:t>S</a:t>
            </a:r>
            <a:endParaRPr lang="en-US" altLang="zh-CN" sz="2000" b="1"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7434" name="Oval 107"/>
          <p:cNvSpPr>
            <a:spLocks noChangeArrowheads="1"/>
          </p:cNvSpPr>
          <p:nvPr/>
        </p:nvSpPr>
        <p:spPr bwMode="auto">
          <a:xfrm>
            <a:off x="1189038" y="1625600"/>
            <a:ext cx="1368425" cy="404812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zh-CN" sz="1600" b="1"/>
              <a:t>S′→·S</a:t>
            </a:r>
          </a:p>
        </p:txBody>
      </p:sp>
      <p:grpSp>
        <p:nvGrpSpPr>
          <p:cNvPr id="3" name="Group 109"/>
          <p:cNvGrpSpPr>
            <a:grpSpLocks/>
          </p:cNvGrpSpPr>
          <p:nvPr/>
        </p:nvGrpSpPr>
        <p:grpSpPr bwMode="auto">
          <a:xfrm>
            <a:off x="3005138" y="1628775"/>
            <a:ext cx="1279525" cy="460375"/>
            <a:chOff x="3930" y="8067"/>
            <a:chExt cx="524" cy="517"/>
          </a:xfrm>
        </p:grpSpPr>
        <p:sp>
          <p:nvSpPr>
            <p:cNvPr id="17469" name="Oval 110"/>
            <p:cNvSpPr>
              <a:spLocks noChangeArrowheads="1"/>
            </p:cNvSpPr>
            <p:nvPr/>
          </p:nvSpPr>
          <p:spPr bwMode="auto">
            <a:xfrm>
              <a:off x="3960" y="8097"/>
              <a:ext cx="450" cy="453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70" name="Oval 111"/>
            <p:cNvSpPr>
              <a:spLocks noChangeArrowheads="1"/>
            </p:cNvSpPr>
            <p:nvPr/>
          </p:nvSpPr>
          <p:spPr bwMode="auto">
            <a:xfrm>
              <a:off x="3930" y="8067"/>
              <a:ext cx="510" cy="517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71" name="Text Box 112"/>
            <p:cNvSpPr txBox="1">
              <a:spLocks noChangeArrowheads="1"/>
            </p:cNvSpPr>
            <p:nvPr/>
          </p:nvSpPr>
          <p:spPr bwMode="auto">
            <a:xfrm>
              <a:off x="3959" y="8112"/>
              <a:ext cx="495" cy="4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CN" sz="1600" b="1"/>
                <a:t>S′→S·</a:t>
              </a:r>
            </a:p>
          </p:txBody>
        </p:sp>
      </p:grpSp>
      <p:sp>
        <p:nvSpPr>
          <p:cNvPr id="120945" name="Text Box 113"/>
          <p:cNvSpPr txBox="1">
            <a:spLocks noChangeArrowheads="1"/>
          </p:cNvSpPr>
          <p:nvPr/>
        </p:nvSpPr>
        <p:spPr bwMode="auto">
          <a:xfrm>
            <a:off x="612775" y="1606550"/>
            <a:ext cx="595313" cy="3540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/>
          <a:lstStyle/>
          <a:p>
            <a:pPr algn="just">
              <a:defRPr/>
            </a:pPr>
            <a:r>
              <a:rPr lang="en-US" altLang="zh-CN" sz="2000" b="1">
                <a:ea typeface="宋体" pitchFamily="2" charset="-122"/>
                <a:sym typeface="Symbol" pitchFamily="18" charset="2"/>
              </a:rPr>
              <a:t></a:t>
            </a:r>
            <a:endParaRPr lang="en-US" altLang="zh-CN" sz="2000" b="1"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7437" name="Line 115"/>
          <p:cNvSpPr>
            <a:spLocks noChangeShapeType="1"/>
          </p:cNvSpPr>
          <p:nvPr/>
        </p:nvSpPr>
        <p:spPr bwMode="auto">
          <a:xfrm flipV="1">
            <a:off x="2557463" y="1839912"/>
            <a:ext cx="461962" cy="7938"/>
          </a:xfrm>
          <a:prstGeom prst="line">
            <a:avLst/>
          </a:prstGeom>
          <a:noFill/>
          <a:ln w="12700">
            <a:solidFill>
              <a:srgbClr val="333333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38" name="Oval 121"/>
          <p:cNvSpPr>
            <a:spLocks noChangeArrowheads="1"/>
          </p:cNvSpPr>
          <p:nvPr/>
        </p:nvSpPr>
        <p:spPr bwMode="auto">
          <a:xfrm>
            <a:off x="2895600" y="2497137"/>
            <a:ext cx="1752599" cy="404813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just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US" altLang="zh-CN" sz="1600" b="1" dirty="0" err="1"/>
              <a:t>S→a·AcBe</a:t>
            </a:r>
            <a:endParaRPr lang="en-US" altLang="zh-CN" sz="1600" b="1" dirty="0"/>
          </a:p>
          <a:p>
            <a:endParaRPr lang="en-US" altLang="zh-CN" sz="1600" dirty="0"/>
          </a:p>
        </p:txBody>
      </p:sp>
      <p:sp>
        <p:nvSpPr>
          <p:cNvPr id="17439" name="Oval 122"/>
          <p:cNvSpPr>
            <a:spLocks noChangeArrowheads="1"/>
          </p:cNvSpPr>
          <p:nvPr/>
        </p:nvSpPr>
        <p:spPr bwMode="auto">
          <a:xfrm>
            <a:off x="6877050" y="2497137"/>
            <a:ext cx="1885950" cy="404813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just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US" altLang="zh-CN" sz="1600" b="1" dirty="0" err="1"/>
              <a:t>S→aAc·Be</a:t>
            </a:r>
            <a:endParaRPr lang="en-US" altLang="zh-CN" sz="1600" b="1" dirty="0"/>
          </a:p>
          <a:p>
            <a:endParaRPr lang="en-US" altLang="zh-CN" sz="1600" dirty="0"/>
          </a:p>
        </p:txBody>
      </p:sp>
      <p:sp>
        <p:nvSpPr>
          <p:cNvPr id="17440" name="Oval 123"/>
          <p:cNvSpPr>
            <a:spLocks noChangeArrowheads="1"/>
          </p:cNvSpPr>
          <p:nvPr/>
        </p:nvSpPr>
        <p:spPr bwMode="auto">
          <a:xfrm>
            <a:off x="4876800" y="2497137"/>
            <a:ext cx="1752600" cy="404813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just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US" altLang="zh-CN" sz="1600" b="1" dirty="0" err="1"/>
              <a:t>S→aA·cBe</a:t>
            </a:r>
            <a:endParaRPr lang="en-US" altLang="zh-CN" sz="1600" b="1" dirty="0"/>
          </a:p>
          <a:p>
            <a:endParaRPr lang="en-US" altLang="zh-CN" sz="1600" dirty="0"/>
          </a:p>
        </p:txBody>
      </p:sp>
      <p:sp>
        <p:nvSpPr>
          <p:cNvPr id="17441" name="Line 124"/>
          <p:cNvSpPr>
            <a:spLocks noChangeShapeType="1"/>
          </p:cNvSpPr>
          <p:nvPr/>
        </p:nvSpPr>
        <p:spPr bwMode="auto">
          <a:xfrm>
            <a:off x="2666999" y="2693986"/>
            <a:ext cx="228601" cy="1"/>
          </a:xfrm>
          <a:prstGeom prst="line">
            <a:avLst/>
          </a:prstGeom>
          <a:noFill/>
          <a:ln w="12700">
            <a:solidFill>
              <a:srgbClr val="333333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 sz="1600"/>
          </a:p>
        </p:txBody>
      </p:sp>
      <p:sp>
        <p:nvSpPr>
          <p:cNvPr id="17443" name="Oval 126"/>
          <p:cNvSpPr>
            <a:spLocks noChangeArrowheads="1"/>
          </p:cNvSpPr>
          <p:nvPr/>
        </p:nvSpPr>
        <p:spPr bwMode="auto">
          <a:xfrm>
            <a:off x="6878638" y="3360737"/>
            <a:ext cx="1731962" cy="404813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just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US" altLang="zh-CN" sz="1600" b="1" dirty="0" err="1"/>
              <a:t>S→aAcB·e</a:t>
            </a:r>
            <a:endParaRPr lang="en-US" altLang="zh-CN" sz="1600" b="1" dirty="0"/>
          </a:p>
          <a:p>
            <a:endParaRPr lang="en-US" altLang="zh-CN" sz="1600" dirty="0"/>
          </a:p>
        </p:txBody>
      </p:sp>
      <p:grpSp>
        <p:nvGrpSpPr>
          <p:cNvPr id="4" name="Group 127"/>
          <p:cNvGrpSpPr>
            <a:grpSpLocks/>
          </p:cNvGrpSpPr>
          <p:nvPr/>
        </p:nvGrpSpPr>
        <p:grpSpPr bwMode="auto">
          <a:xfrm>
            <a:off x="6877050" y="4224337"/>
            <a:ext cx="1582738" cy="460375"/>
            <a:chOff x="3930" y="8067"/>
            <a:chExt cx="524" cy="517"/>
          </a:xfrm>
        </p:grpSpPr>
        <p:sp>
          <p:nvSpPr>
            <p:cNvPr id="17466" name="Oval 128"/>
            <p:cNvSpPr>
              <a:spLocks noChangeArrowheads="1"/>
            </p:cNvSpPr>
            <p:nvPr/>
          </p:nvSpPr>
          <p:spPr bwMode="auto">
            <a:xfrm>
              <a:off x="3960" y="8097"/>
              <a:ext cx="450" cy="453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17467" name="Oval 129"/>
            <p:cNvSpPr>
              <a:spLocks noChangeArrowheads="1"/>
            </p:cNvSpPr>
            <p:nvPr/>
          </p:nvSpPr>
          <p:spPr bwMode="auto">
            <a:xfrm>
              <a:off x="3930" y="8067"/>
              <a:ext cx="510" cy="517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17468" name="Text Box 130"/>
            <p:cNvSpPr txBox="1">
              <a:spLocks noChangeArrowheads="1"/>
            </p:cNvSpPr>
            <p:nvPr/>
          </p:nvSpPr>
          <p:spPr bwMode="auto">
            <a:xfrm>
              <a:off x="3959" y="8112"/>
              <a:ext cx="495" cy="4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>
                <a:lnSpc>
                  <a:spcPct val="110000"/>
                </a:lnSpc>
                <a:spcBef>
                  <a:spcPct val="20000"/>
                </a:spcBef>
              </a:pPr>
              <a:r>
                <a:rPr lang="en-US" altLang="zh-CN" sz="1600" b="1"/>
                <a:t>S→aAcBe·</a:t>
              </a:r>
              <a:endParaRPr lang="en-US" altLang="zh-CN" sz="1600" b="1">
                <a:latin typeface="Tahoma" pitchFamily="34" charset="0"/>
              </a:endParaRPr>
            </a:p>
          </p:txBody>
        </p:sp>
      </p:grpSp>
      <p:sp>
        <p:nvSpPr>
          <p:cNvPr id="120963" name="Text Box 131"/>
          <p:cNvSpPr txBox="1">
            <a:spLocks noChangeArrowheads="1"/>
          </p:cNvSpPr>
          <p:nvPr/>
        </p:nvSpPr>
        <p:spPr bwMode="auto">
          <a:xfrm>
            <a:off x="6499225" y="2281237"/>
            <a:ext cx="447675" cy="401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en-US" altLang="zh-CN" sz="2000" b="1">
                <a:ea typeface="宋体" pitchFamily="2" charset="-122"/>
              </a:rPr>
              <a:t>c</a:t>
            </a:r>
            <a:endParaRPr lang="en-US" altLang="zh-CN" sz="2000" b="1"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7446" name="Line 132"/>
          <p:cNvSpPr>
            <a:spLocks noChangeShapeType="1"/>
          </p:cNvSpPr>
          <p:nvPr/>
        </p:nvSpPr>
        <p:spPr bwMode="auto">
          <a:xfrm>
            <a:off x="6629399" y="2693986"/>
            <a:ext cx="276225" cy="11113"/>
          </a:xfrm>
          <a:prstGeom prst="line">
            <a:avLst/>
          </a:prstGeom>
          <a:noFill/>
          <a:ln w="12700">
            <a:solidFill>
              <a:srgbClr val="333333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 sz="1600"/>
          </a:p>
        </p:txBody>
      </p:sp>
      <p:sp>
        <p:nvSpPr>
          <p:cNvPr id="17447" name="Line 134"/>
          <p:cNvSpPr>
            <a:spLocks noChangeShapeType="1"/>
          </p:cNvSpPr>
          <p:nvPr/>
        </p:nvSpPr>
        <p:spPr bwMode="auto">
          <a:xfrm>
            <a:off x="7669213" y="2905125"/>
            <a:ext cx="0" cy="4556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 sz="1600"/>
          </a:p>
        </p:txBody>
      </p:sp>
      <p:sp>
        <p:nvSpPr>
          <p:cNvPr id="17448" name="Line 135"/>
          <p:cNvSpPr>
            <a:spLocks noChangeShapeType="1"/>
          </p:cNvSpPr>
          <p:nvPr/>
        </p:nvSpPr>
        <p:spPr bwMode="auto">
          <a:xfrm>
            <a:off x="7669213" y="3792537"/>
            <a:ext cx="0" cy="4556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 sz="1600"/>
          </a:p>
        </p:txBody>
      </p:sp>
      <p:sp>
        <p:nvSpPr>
          <p:cNvPr id="17449" name="Oval 136"/>
          <p:cNvSpPr>
            <a:spLocks noChangeArrowheads="1"/>
          </p:cNvSpPr>
          <p:nvPr/>
        </p:nvSpPr>
        <p:spPr bwMode="auto">
          <a:xfrm>
            <a:off x="1219200" y="3387725"/>
            <a:ext cx="1265238" cy="404812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just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US" altLang="zh-CN" sz="1600" b="1" dirty="0"/>
              <a:t>A→·</a:t>
            </a:r>
            <a:r>
              <a:rPr lang="en-US" altLang="zh-CN" sz="1600" b="1" dirty="0" err="1"/>
              <a:t>Ab</a:t>
            </a:r>
            <a:endParaRPr lang="en-US" altLang="zh-CN" sz="1600" b="1" dirty="0"/>
          </a:p>
          <a:p>
            <a:endParaRPr lang="en-US" altLang="zh-CN" sz="1600" dirty="0"/>
          </a:p>
        </p:txBody>
      </p:sp>
      <p:sp>
        <p:nvSpPr>
          <p:cNvPr id="17450" name="Text Box 137"/>
          <p:cNvSpPr txBox="1">
            <a:spLocks noChangeArrowheads="1"/>
          </p:cNvSpPr>
          <p:nvPr/>
        </p:nvSpPr>
        <p:spPr bwMode="auto">
          <a:xfrm>
            <a:off x="684213" y="3368675"/>
            <a:ext cx="595312" cy="3540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en-US" altLang="zh-CN" sz="1600">
                <a:solidFill>
                  <a:srgbClr val="808080"/>
                </a:solidFill>
                <a:sym typeface="Symbol" pitchFamily="18" charset="2"/>
              </a:rPr>
              <a:t></a:t>
            </a:r>
            <a:endParaRPr lang="en-US" altLang="zh-CN" sz="1600">
              <a:latin typeface="Tahoma" pitchFamily="34" charset="0"/>
            </a:endParaRPr>
          </a:p>
        </p:txBody>
      </p:sp>
      <p:sp>
        <p:nvSpPr>
          <p:cNvPr id="17451" name="Oval 138"/>
          <p:cNvSpPr>
            <a:spLocks noChangeArrowheads="1"/>
          </p:cNvSpPr>
          <p:nvPr/>
        </p:nvSpPr>
        <p:spPr bwMode="auto">
          <a:xfrm>
            <a:off x="2971800" y="3387725"/>
            <a:ext cx="1312863" cy="404812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just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US" altLang="zh-CN" sz="1600" b="1"/>
              <a:t>A→A·b</a:t>
            </a:r>
          </a:p>
          <a:p>
            <a:endParaRPr lang="en-US" altLang="zh-CN" sz="1600"/>
          </a:p>
        </p:txBody>
      </p:sp>
      <p:grpSp>
        <p:nvGrpSpPr>
          <p:cNvPr id="5" name="Group 139"/>
          <p:cNvGrpSpPr>
            <a:grpSpLocks/>
          </p:cNvGrpSpPr>
          <p:nvPr/>
        </p:nvGrpSpPr>
        <p:grpSpPr bwMode="auto">
          <a:xfrm>
            <a:off x="4589463" y="3360737"/>
            <a:ext cx="1279525" cy="460375"/>
            <a:chOff x="3930" y="8067"/>
            <a:chExt cx="524" cy="517"/>
          </a:xfrm>
        </p:grpSpPr>
        <p:sp>
          <p:nvSpPr>
            <p:cNvPr id="17463" name="Oval 140"/>
            <p:cNvSpPr>
              <a:spLocks noChangeArrowheads="1"/>
            </p:cNvSpPr>
            <p:nvPr/>
          </p:nvSpPr>
          <p:spPr bwMode="auto">
            <a:xfrm>
              <a:off x="3960" y="8097"/>
              <a:ext cx="450" cy="453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17464" name="Oval 141"/>
            <p:cNvSpPr>
              <a:spLocks noChangeArrowheads="1"/>
            </p:cNvSpPr>
            <p:nvPr/>
          </p:nvSpPr>
          <p:spPr bwMode="auto">
            <a:xfrm>
              <a:off x="3930" y="8067"/>
              <a:ext cx="510" cy="517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17465" name="Text Box 142"/>
            <p:cNvSpPr txBox="1">
              <a:spLocks noChangeArrowheads="1"/>
            </p:cNvSpPr>
            <p:nvPr/>
          </p:nvSpPr>
          <p:spPr bwMode="auto">
            <a:xfrm>
              <a:off x="3959" y="8112"/>
              <a:ext cx="495" cy="4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CN" sz="1600" b="1"/>
                <a:t>A→Ab·</a:t>
              </a:r>
            </a:p>
          </p:txBody>
        </p:sp>
      </p:grpSp>
      <p:sp>
        <p:nvSpPr>
          <p:cNvPr id="17453" name="Oval 143"/>
          <p:cNvSpPr>
            <a:spLocks noChangeArrowheads="1"/>
          </p:cNvSpPr>
          <p:nvPr/>
        </p:nvSpPr>
        <p:spPr bwMode="auto">
          <a:xfrm>
            <a:off x="1404938" y="4222750"/>
            <a:ext cx="1079500" cy="404812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just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US" altLang="zh-CN" sz="1600" b="1" dirty="0"/>
              <a:t>A→·b</a:t>
            </a:r>
          </a:p>
          <a:p>
            <a:endParaRPr lang="en-US" altLang="zh-CN" sz="1600" dirty="0"/>
          </a:p>
        </p:txBody>
      </p:sp>
      <p:grpSp>
        <p:nvGrpSpPr>
          <p:cNvPr id="6" name="Group 144"/>
          <p:cNvGrpSpPr>
            <a:grpSpLocks/>
          </p:cNvGrpSpPr>
          <p:nvPr/>
        </p:nvGrpSpPr>
        <p:grpSpPr bwMode="auto">
          <a:xfrm>
            <a:off x="3005138" y="4195762"/>
            <a:ext cx="1279525" cy="460375"/>
            <a:chOff x="3930" y="8067"/>
            <a:chExt cx="524" cy="517"/>
          </a:xfrm>
        </p:grpSpPr>
        <p:sp>
          <p:nvSpPr>
            <p:cNvPr id="17460" name="Oval 145"/>
            <p:cNvSpPr>
              <a:spLocks noChangeArrowheads="1"/>
            </p:cNvSpPr>
            <p:nvPr/>
          </p:nvSpPr>
          <p:spPr bwMode="auto">
            <a:xfrm>
              <a:off x="3960" y="8097"/>
              <a:ext cx="450" cy="453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17461" name="Oval 146"/>
            <p:cNvSpPr>
              <a:spLocks noChangeArrowheads="1"/>
            </p:cNvSpPr>
            <p:nvPr/>
          </p:nvSpPr>
          <p:spPr bwMode="auto">
            <a:xfrm>
              <a:off x="3930" y="8067"/>
              <a:ext cx="510" cy="517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17462" name="Text Box 147"/>
            <p:cNvSpPr txBox="1">
              <a:spLocks noChangeArrowheads="1"/>
            </p:cNvSpPr>
            <p:nvPr/>
          </p:nvSpPr>
          <p:spPr bwMode="auto">
            <a:xfrm>
              <a:off x="3959" y="8112"/>
              <a:ext cx="495" cy="4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CN" sz="1600" b="1"/>
                <a:t>A→b·</a:t>
              </a:r>
            </a:p>
          </p:txBody>
        </p:sp>
      </p:grpSp>
      <p:sp>
        <p:nvSpPr>
          <p:cNvPr id="17455" name="Oval 148"/>
          <p:cNvSpPr>
            <a:spLocks noChangeArrowheads="1"/>
          </p:cNvSpPr>
          <p:nvPr/>
        </p:nvSpPr>
        <p:spPr bwMode="auto">
          <a:xfrm>
            <a:off x="1404938" y="4900612"/>
            <a:ext cx="1079500" cy="404813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just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US" altLang="zh-CN" sz="1600" b="1" dirty="0"/>
              <a:t>B→·d</a:t>
            </a:r>
          </a:p>
          <a:p>
            <a:endParaRPr lang="en-US" altLang="zh-CN" sz="1600" dirty="0"/>
          </a:p>
        </p:txBody>
      </p:sp>
      <p:grpSp>
        <p:nvGrpSpPr>
          <p:cNvPr id="7" name="Group 149"/>
          <p:cNvGrpSpPr>
            <a:grpSpLocks/>
          </p:cNvGrpSpPr>
          <p:nvPr/>
        </p:nvGrpSpPr>
        <p:grpSpPr bwMode="auto">
          <a:xfrm>
            <a:off x="3005138" y="4873625"/>
            <a:ext cx="1279525" cy="460375"/>
            <a:chOff x="3930" y="8067"/>
            <a:chExt cx="524" cy="517"/>
          </a:xfrm>
        </p:grpSpPr>
        <p:sp>
          <p:nvSpPr>
            <p:cNvPr id="17457" name="Oval 150"/>
            <p:cNvSpPr>
              <a:spLocks noChangeArrowheads="1"/>
            </p:cNvSpPr>
            <p:nvPr/>
          </p:nvSpPr>
          <p:spPr bwMode="auto">
            <a:xfrm>
              <a:off x="3960" y="8097"/>
              <a:ext cx="450" cy="453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17458" name="Oval 151"/>
            <p:cNvSpPr>
              <a:spLocks noChangeArrowheads="1"/>
            </p:cNvSpPr>
            <p:nvPr/>
          </p:nvSpPr>
          <p:spPr bwMode="auto">
            <a:xfrm>
              <a:off x="3930" y="8067"/>
              <a:ext cx="510" cy="517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17459" name="Text Box 152"/>
            <p:cNvSpPr txBox="1">
              <a:spLocks noChangeArrowheads="1"/>
            </p:cNvSpPr>
            <p:nvPr/>
          </p:nvSpPr>
          <p:spPr bwMode="auto">
            <a:xfrm>
              <a:off x="3959" y="8112"/>
              <a:ext cx="495" cy="4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CN" sz="1600" b="1"/>
                <a:t>B→d·</a:t>
              </a:r>
            </a:p>
          </p:txBody>
        </p:sp>
      </p:grpSp>
      <p:sp>
        <p:nvSpPr>
          <p:cNvPr id="73" name="Line 124"/>
          <p:cNvSpPr>
            <a:spLocks noChangeShapeType="1"/>
          </p:cNvSpPr>
          <p:nvPr/>
        </p:nvSpPr>
        <p:spPr bwMode="auto">
          <a:xfrm>
            <a:off x="4648200" y="2693987"/>
            <a:ext cx="228601" cy="1"/>
          </a:xfrm>
          <a:prstGeom prst="line">
            <a:avLst/>
          </a:prstGeom>
          <a:noFill/>
          <a:ln w="12700">
            <a:solidFill>
              <a:srgbClr val="333333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 sz="1600"/>
          </a:p>
        </p:txBody>
      </p:sp>
      <p:sp>
        <p:nvSpPr>
          <p:cNvPr id="7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6324600" y="6172200"/>
            <a:ext cx="2133600" cy="244475"/>
          </a:xfrm>
        </p:spPr>
        <p:txBody>
          <a:bodyPr/>
          <a:lstStyle/>
          <a:p>
            <a:pPr>
              <a:defRPr/>
            </a:pPr>
            <a:fld id="{4F59ABC2-A8C1-444F-815F-0179F8E14596}" type="slidenum">
              <a:rPr lang="en-US" altLang="zh-CN"/>
              <a:pPr>
                <a:defRPr/>
              </a:pPr>
              <a:t>14</a:t>
            </a:fld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9" name="Text Box 7"/>
          <p:cNvSpPr txBox="1">
            <a:spLocks noChangeArrowheads="1"/>
          </p:cNvSpPr>
          <p:nvPr/>
        </p:nvSpPr>
        <p:spPr bwMode="auto">
          <a:xfrm>
            <a:off x="2481263" y="5470525"/>
            <a:ext cx="4391025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20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很容易地看出对应的</a:t>
            </a:r>
            <a:r>
              <a:rPr lang="en-US" altLang="zh-CN" sz="20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DFA</a:t>
            </a:r>
            <a:r>
              <a:rPr lang="zh-CN" altLang="en-US" sz="20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构造规律！</a:t>
            </a:r>
          </a:p>
        </p:txBody>
      </p:sp>
      <p:sp>
        <p:nvSpPr>
          <p:cNvPr id="18437" name="Text Box 2"/>
          <p:cNvSpPr txBox="1">
            <a:spLocks noChangeArrowheads="1"/>
          </p:cNvSpPr>
          <p:nvPr/>
        </p:nvSpPr>
        <p:spPr bwMode="auto">
          <a:xfrm>
            <a:off x="684213" y="1301115"/>
            <a:ext cx="1438275" cy="984885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 b="1" dirty="0"/>
              <a:t>I</a:t>
            </a:r>
            <a:r>
              <a:rPr lang="en-US" altLang="zh-CN" sz="1600" b="1" baseline="-25000" dirty="0"/>
              <a:t>0</a:t>
            </a:r>
            <a:r>
              <a:rPr lang="en-US" altLang="zh-CN" sz="1600" b="1" dirty="0"/>
              <a:t>:</a:t>
            </a:r>
          </a:p>
          <a:p>
            <a:pPr algn="l">
              <a:spcBef>
                <a:spcPct val="50000"/>
              </a:spcBef>
            </a:pPr>
            <a:r>
              <a:rPr lang="en-US" altLang="zh-CN" sz="1600" b="1" dirty="0"/>
              <a:t>S’ → · S</a:t>
            </a:r>
          </a:p>
          <a:p>
            <a:pPr algn="l">
              <a:spcBef>
                <a:spcPct val="50000"/>
              </a:spcBef>
            </a:pPr>
            <a:r>
              <a:rPr lang="en-US" altLang="zh-CN" sz="1600" dirty="0"/>
              <a:t>S → · </a:t>
            </a:r>
            <a:r>
              <a:rPr lang="en-US" altLang="zh-CN" sz="1600" dirty="0" err="1"/>
              <a:t>aAcBe</a:t>
            </a:r>
            <a:endParaRPr lang="en-US" altLang="zh-CN" sz="1600" dirty="0"/>
          </a:p>
        </p:txBody>
      </p:sp>
      <p:sp>
        <p:nvSpPr>
          <p:cNvPr id="18438" name="Text Box 3"/>
          <p:cNvSpPr txBox="1">
            <a:spLocks noChangeArrowheads="1"/>
          </p:cNvSpPr>
          <p:nvPr/>
        </p:nvSpPr>
        <p:spPr bwMode="auto">
          <a:xfrm>
            <a:off x="2770188" y="1662113"/>
            <a:ext cx="1439862" cy="615553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/>
              <a:t>I</a:t>
            </a:r>
            <a:r>
              <a:rPr lang="en-US" altLang="zh-CN" sz="1600" baseline="-25000"/>
              <a:t>1</a:t>
            </a:r>
            <a:r>
              <a:rPr lang="en-US" altLang="zh-CN" sz="1600"/>
              <a:t>:</a:t>
            </a:r>
          </a:p>
          <a:p>
            <a:pPr algn="l">
              <a:spcBef>
                <a:spcPct val="50000"/>
              </a:spcBef>
            </a:pPr>
            <a:r>
              <a:rPr lang="en-US" altLang="zh-CN" sz="1600"/>
              <a:t>S’ →S ·</a:t>
            </a:r>
          </a:p>
        </p:txBody>
      </p:sp>
      <p:sp>
        <p:nvSpPr>
          <p:cNvPr id="18439" name="Text Box 4"/>
          <p:cNvSpPr txBox="1">
            <a:spLocks noChangeArrowheads="1"/>
          </p:cNvSpPr>
          <p:nvPr/>
        </p:nvSpPr>
        <p:spPr bwMode="auto">
          <a:xfrm>
            <a:off x="6931402" y="3437692"/>
            <a:ext cx="1439863" cy="615553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/>
              <a:t>I</a:t>
            </a:r>
            <a:r>
              <a:rPr lang="en-US" altLang="zh-CN" sz="1600" baseline="-25000"/>
              <a:t>7</a:t>
            </a:r>
            <a:r>
              <a:rPr lang="en-US" altLang="zh-CN" sz="1600"/>
              <a:t>:</a:t>
            </a:r>
          </a:p>
          <a:p>
            <a:pPr algn="l">
              <a:spcBef>
                <a:spcPct val="50000"/>
              </a:spcBef>
            </a:pPr>
            <a:r>
              <a:rPr lang="en-US" altLang="zh-CN" sz="1600"/>
              <a:t>S → aA cB·e</a:t>
            </a:r>
          </a:p>
        </p:txBody>
      </p:sp>
      <p:sp>
        <p:nvSpPr>
          <p:cNvPr id="18440" name="Text Box 5"/>
          <p:cNvSpPr txBox="1">
            <a:spLocks noChangeArrowheads="1"/>
          </p:cNvSpPr>
          <p:nvPr/>
        </p:nvSpPr>
        <p:spPr bwMode="auto">
          <a:xfrm>
            <a:off x="6945313" y="4528383"/>
            <a:ext cx="1441450" cy="615553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/>
              <a:t>I</a:t>
            </a:r>
            <a:r>
              <a:rPr lang="en-US" altLang="zh-CN" sz="1600" baseline="-25000"/>
              <a:t>9</a:t>
            </a:r>
            <a:r>
              <a:rPr lang="en-US" altLang="zh-CN" sz="1600"/>
              <a:t>:</a:t>
            </a:r>
          </a:p>
          <a:p>
            <a:pPr algn="l">
              <a:spcBef>
                <a:spcPct val="50000"/>
              </a:spcBef>
            </a:pPr>
            <a:r>
              <a:rPr lang="en-US" altLang="zh-CN" sz="1600"/>
              <a:t>S → aA cBe·</a:t>
            </a:r>
          </a:p>
        </p:txBody>
      </p:sp>
      <p:sp>
        <p:nvSpPr>
          <p:cNvPr id="18441" name="Text Box 6"/>
          <p:cNvSpPr txBox="1">
            <a:spLocks noChangeArrowheads="1"/>
          </p:cNvSpPr>
          <p:nvPr/>
        </p:nvSpPr>
        <p:spPr bwMode="auto">
          <a:xfrm>
            <a:off x="681038" y="2708275"/>
            <a:ext cx="1438275" cy="1354217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 b="1"/>
              <a:t>I</a:t>
            </a:r>
            <a:r>
              <a:rPr lang="en-US" altLang="zh-CN" sz="1600" b="1" baseline="-25000"/>
              <a:t>2</a:t>
            </a:r>
            <a:r>
              <a:rPr lang="en-US" altLang="zh-CN" sz="1600" b="1"/>
              <a:t>:</a:t>
            </a:r>
          </a:p>
          <a:p>
            <a:pPr algn="l">
              <a:spcBef>
                <a:spcPct val="50000"/>
              </a:spcBef>
            </a:pPr>
            <a:r>
              <a:rPr lang="en-US" altLang="zh-CN" sz="1600"/>
              <a:t>S → a· AcBe</a:t>
            </a:r>
          </a:p>
          <a:p>
            <a:pPr algn="l">
              <a:spcBef>
                <a:spcPct val="50000"/>
              </a:spcBef>
            </a:pPr>
            <a:r>
              <a:rPr lang="en-US" altLang="zh-CN" sz="1600"/>
              <a:t>A → · b</a:t>
            </a:r>
          </a:p>
          <a:p>
            <a:pPr algn="l">
              <a:spcBef>
                <a:spcPct val="50000"/>
              </a:spcBef>
            </a:pPr>
            <a:r>
              <a:rPr lang="en-US" altLang="zh-CN" sz="1600"/>
              <a:t>A → · Ab</a:t>
            </a:r>
          </a:p>
        </p:txBody>
      </p:sp>
      <p:sp>
        <p:nvSpPr>
          <p:cNvPr id="18442" name="Text Box 7"/>
          <p:cNvSpPr txBox="1">
            <a:spLocks noChangeArrowheads="1"/>
          </p:cNvSpPr>
          <p:nvPr/>
        </p:nvSpPr>
        <p:spPr bwMode="auto">
          <a:xfrm>
            <a:off x="2771775" y="3101975"/>
            <a:ext cx="1438275" cy="984885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 b="1"/>
              <a:t>I</a:t>
            </a:r>
            <a:r>
              <a:rPr lang="en-US" altLang="zh-CN" sz="1600" b="1" baseline="-25000"/>
              <a:t>3</a:t>
            </a:r>
            <a:r>
              <a:rPr lang="en-US" altLang="zh-CN" sz="1600" b="1"/>
              <a:t>:</a:t>
            </a:r>
          </a:p>
          <a:p>
            <a:pPr algn="l">
              <a:spcBef>
                <a:spcPct val="50000"/>
              </a:spcBef>
            </a:pPr>
            <a:r>
              <a:rPr lang="en-US" altLang="zh-CN" sz="1600"/>
              <a:t>S → aA ·cBe</a:t>
            </a:r>
          </a:p>
          <a:p>
            <a:pPr algn="l">
              <a:spcBef>
                <a:spcPct val="50000"/>
              </a:spcBef>
            </a:pPr>
            <a:r>
              <a:rPr lang="en-US" altLang="zh-CN" sz="1600"/>
              <a:t>A → A · b</a:t>
            </a:r>
          </a:p>
        </p:txBody>
      </p:sp>
      <p:sp>
        <p:nvSpPr>
          <p:cNvPr id="18443" name="Text Box 8"/>
          <p:cNvSpPr txBox="1">
            <a:spLocks noChangeArrowheads="1"/>
          </p:cNvSpPr>
          <p:nvPr/>
        </p:nvSpPr>
        <p:spPr bwMode="auto">
          <a:xfrm>
            <a:off x="4859338" y="3089275"/>
            <a:ext cx="1438275" cy="984885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 b="1"/>
              <a:t>I</a:t>
            </a:r>
            <a:r>
              <a:rPr lang="en-US" altLang="zh-CN" sz="1600" b="1" baseline="-25000"/>
              <a:t>5</a:t>
            </a:r>
            <a:r>
              <a:rPr lang="en-US" altLang="zh-CN" sz="1600" b="1"/>
              <a:t>:</a:t>
            </a:r>
          </a:p>
          <a:p>
            <a:pPr algn="l">
              <a:spcBef>
                <a:spcPct val="50000"/>
              </a:spcBef>
            </a:pPr>
            <a:r>
              <a:rPr lang="en-US" altLang="zh-CN" sz="1600"/>
              <a:t>S → aA c·Be</a:t>
            </a:r>
          </a:p>
          <a:p>
            <a:pPr algn="l">
              <a:spcBef>
                <a:spcPct val="50000"/>
              </a:spcBef>
            </a:pPr>
            <a:r>
              <a:rPr lang="en-US" altLang="zh-CN" sz="1600"/>
              <a:t>B → · d</a:t>
            </a:r>
          </a:p>
        </p:txBody>
      </p:sp>
      <p:sp>
        <p:nvSpPr>
          <p:cNvPr id="18444" name="Text Box 9"/>
          <p:cNvSpPr txBox="1">
            <a:spLocks noChangeArrowheads="1"/>
          </p:cNvSpPr>
          <p:nvPr/>
        </p:nvSpPr>
        <p:spPr bwMode="auto">
          <a:xfrm>
            <a:off x="609600" y="4501396"/>
            <a:ext cx="1439863" cy="615553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/>
              <a:t>I</a:t>
            </a:r>
            <a:r>
              <a:rPr lang="en-US" altLang="zh-CN" sz="1600" baseline="-25000"/>
              <a:t>4</a:t>
            </a:r>
            <a:r>
              <a:rPr lang="en-US" altLang="zh-CN" sz="1600"/>
              <a:t>:</a:t>
            </a:r>
          </a:p>
          <a:p>
            <a:pPr algn="l">
              <a:spcBef>
                <a:spcPct val="50000"/>
              </a:spcBef>
            </a:pPr>
            <a:r>
              <a:rPr lang="en-US" altLang="zh-CN" sz="1600"/>
              <a:t>A → b·</a:t>
            </a:r>
          </a:p>
        </p:txBody>
      </p:sp>
      <p:sp>
        <p:nvSpPr>
          <p:cNvPr id="18445" name="Text Box 10"/>
          <p:cNvSpPr txBox="1">
            <a:spLocks noChangeArrowheads="1"/>
          </p:cNvSpPr>
          <p:nvPr/>
        </p:nvSpPr>
        <p:spPr bwMode="auto">
          <a:xfrm>
            <a:off x="2770188" y="4522033"/>
            <a:ext cx="1511300" cy="615553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/>
              <a:t>I</a:t>
            </a:r>
            <a:r>
              <a:rPr lang="en-US" altLang="zh-CN" sz="1600" baseline="-25000"/>
              <a:t>6</a:t>
            </a:r>
            <a:r>
              <a:rPr lang="en-US" altLang="zh-CN" sz="1600"/>
              <a:t>:</a:t>
            </a:r>
          </a:p>
          <a:p>
            <a:pPr algn="l">
              <a:spcBef>
                <a:spcPct val="50000"/>
              </a:spcBef>
            </a:pPr>
            <a:r>
              <a:rPr lang="en-US" altLang="zh-CN" sz="1600"/>
              <a:t>A → Ab·</a:t>
            </a:r>
          </a:p>
        </p:txBody>
      </p:sp>
      <p:sp>
        <p:nvSpPr>
          <p:cNvPr id="18446" name="Text Box 11"/>
          <p:cNvSpPr txBox="1">
            <a:spLocks noChangeArrowheads="1"/>
          </p:cNvSpPr>
          <p:nvPr/>
        </p:nvSpPr>
        <p:spPr bwMode="auto">
          <a:xfrm>
            <a:off x="4859338" y="4509333"/>
            <a:ext cx="1511300" cy="615553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/>
              <a:t>I</a:t>
            </a:r>
            <a:r>
              <a:rPr lang="en-US" altLang="zh-CN" sz="1600" baseline="-25000"/>
              <a:t>8</a:t>
            </a:r>
            <a:r>
              <a:rPr lang="en-US" altLang="zh-CN" sz="1600"/>
              <a:t>:</a:t>
            </a:r>
          </a:p>
          <a:p>
            <a:pPr algn="l">
              <a:spcBef>
                <a:spcPct val="50000"/>
              </a:spcBef>
            </a:pPr>
            <a:r>
              <a:rPr lang="en-US" altLang="zh-CN" sz="1600"/>
              <a:t>B → d·</a:t>
            </a:r>
          </a:p>
        </p:txBody>
      </p:sp>
      <p:sp>
        <p:nvSpPr>
          <p:cNvPr id="18447" name="Freeform 13"/>
          <p:cNvSpPr>
            <a:spLocks/>
          </p:cNvSpPr>
          <p:nvPr/>
        </p:nvSpPr>
        <p:spPr bwMode="auto">
          <a:xfrm>
            <a:off x="6297613" y="3594100"/>
            <a:ext cx="647700" cy="1588"/>
          </a:xfrm>
          <a:custGeom>
            <a:avLst/>
            <a:gdLst>
              <a:gd name="T0" fmla="*/ 0 w 408"/>
              <a:gd name="T1" fmla="*/ 0 h 1"/>
              <a:gd name="T2" fmla="*/ 2147483647 w 408"/>
              <a:gd name="T3" fmla="*/ 0 h 1"/>
              <a:gd name="T4" fmla="*/ 0 60000 65536"/>
              <a:gd name="T5" fmla="*/ 0 60000 65536"/>
              <a:gd name="T6" fmla="*/ 0 w 408"/>
              <a:gd name="T7" fmla="*/ 0 h 1"/>
              <a:gd name="T8" fmla="*/ 408 w 408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08" h="1">
                <a:moveTo>
                  <a:pt x="0" y="0"/>
                </a:moveTo>
                <a:cubicBezTo>
                  <a:pt x="68" y="0"/>
                  <a:pt x="323" y="0"/>
                  <a:pt x="408" y="0"/>
                </a:cubicBezTo>
              </a:path>
            </a:pathLst>
          </a:custGeom>
          <a:noFill/>
          <a:ln w="158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pPr algn="l"/>
            <a:endParaRPr lang="zh-CN" altLang="en-US" sz="1600"/>
          </a:p>
        </p:txBody>
      </p:sp>
      <p:sp>
        <p:nvSpPr>
          <p:cNvPr id="18448" name="Text Box 14"/>
          <p:cNvSpPr txBox="1">
            <a:spLocks noChangeArrowheads="1"/>
          </p:cNvSpPr>
          <p:nvPr/>
        </p:nvSpPr>
        <p:spPr bwMode="auto">
          <a:xfrm>
            <a:off x="6515100" y="3233738"/>
            <a:ext cx="287338" cy="338554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/>
              <a:t>B</a:t>
            </a:r>
          </a:p>
        </p:txBody>
      </p:sp>
      <p:sp>
        <p:nvSpPr>
          <p:cNvPr id="18449" name="Line 15"/>
          <p:cNvSpPr>
            <a:spLocks noChangeShapeType="1"/>
          </p:cNvSpPr>
          <p:nvPr/>
        </p:nvSpPr>
        <p:spPr bwMode="auto">
          <a:xfrm>
            <a:off x="1330325" y="4069596"/>
            <a:ext cx="0" cy="43338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pPr algn="l"/>
            <a:endParaRPr lang="zh-CN" altLang="en-US" sz="1600"/>
          </a:p>
        </p:txBody>
      </p:sp>
      <p:sp>
        <p:nvSpPr>
          <p:cNvPr id="18450" name="Line 16"/>
          <p:cNvSpPr>
            <a:spLocks noChangeShapeType="1"/>
          </p:cNvSpPr>
          <p:nvPr/>
        </p:nvSpPr>
        <p:spPr bwMode="auto">
          <a:xfrm>
            <a:off x="1328738" y="2289175"/>
            <a:ext cx="0" cy="433388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pPr algn="l"/>
            <a:endParaRPr lang="zh-CN" altLang="en-US" sz="1600"/>
          </a:p>
        </p:txBody>
      </p:sp>
      <p:sp>
        <p:nvSpPr>
          <p:cNvPr id="18451" name="Freeform 17"/>
          <p:cNvSpPr>
            <a:spLocks/>
          </p:cNvSpPr>
          <p:nvPr/>
        </p:nvSpPr>
        <p:spPr bwMode="auto">
          <a:xfrm>
            <a:off x="2122488" y="3219450"/>
            <a:ext cx="647700" cy="1588"/>
          </a:xfrm>
          <a:custGeom>
            <a:avLst/>
            <a:gdLst>
              <a:gd name="T0" fmla="*/ 0 w 408"/>
              <a:gd name="T1" fmla="*/ 0 h 1"/>
              <a:gd name="T2" fmla="*/ 2147483647 w 408"/>
              <a:gd name="T3" fmla="*/ 0 h 1"/>
              <a:gd name="T4" fmla="*/ 0 60000 65536"/>
              <a:gd name="T5" fmla="*/ 0 60000 65536"/>
              <a:gd name="T6" fmla="*/ 0 w 408"/>
              <a:gd name="T7" fmla="*/ 0 h 1"/>
              <a:gd name="T8" fmla="*/ 408 w 408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08" h="1">
                <a:moveTo>
                  <a:pt x="0" y="0"/>
                </a:moveTo>
                <a:cubicBezTo>
                  <a:pt x="68" y="0"/>
                  <a:pt x="323" y="0"/>
                  <a:pt x="408" y="0"/>
                </a:cubicBezTo>
              </a:path>
            </a:pathLst>
          </a:custGeom>
          <a:noFill/>
          <a:ln w="158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pPr algn="l"/>
            <a:endParaRPr lang="zh-CN" altLang="en-US" sz="1600"/>
          </a:p>
        </p:txBody>
      </p:sp>
      <p:sp>
        <p:nvSpPr>
          <p:cNvPr id="18452" name="Text Box 18"/>
          <p:cNvSpPr txBox="1">
            <a:spLocks noChangeArrowheads="1"/>
          </p:cNvSpPr>
          <p:nvPr/>
        </p:nvSpPr>
        <p:spPr bwMode="auto">
          <a:xfrm>
            <a:off x="2266950" y="2859088"/>
            <a:ext cx="287338" cy="338554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/>
              <a:t>A</a:t>
            </a:r>
          </a:p>
        </p:txBody>
      </p:sp>
      <p:sp>
        <p:nvSpPr>
          <p:cNvPr id="18453" name="Text Box 19"/>
          <p:cNvSpPr txBox="1">
            <a:spLocks noChangeArrowheads="1"/>
          </p:cNvSpPr>
          <p:nvPr/>
        </p:nvSpPr>
        <p:spPr bwMode="auto">
          <a:xfrm>
            <a:off x="1330325" y="2354263"/>
            <a:ext cx="287338" cy="338554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/>
              <a:t>a</a:t>
            </a:r>
          </a:p>
        </p:txBody>
      </p:sp>
      <p:sp>
        <p:nvSpPr>
          <p:cNvPr id="18454" name="Text Box 20"/>
          <p:cNvSpPr txBox="1">
            <a:spLocks noChangeArrowheads="1"/>
          </p:cNvSpPr>
          <p:nvPr/>
        </p:nvSpPr>
        <p:spPr bwMode="auto">
          <a:xfrm>
            <a:off x="1330325" y="4142621"/>
            <a:ext cx="287338" cy="338554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/>
              <a:t>b</a:t>
            </a:r>
          </a:p>
        </p:txBody>
      </p:sp>
      <p:sp>
        <p:nvSpPr>
          <p:cNvPr id="18455" name="Freeform 21"/>
          <p:cNvSpPr>
            <a:spLocks/>
          </p:cNvSpPr>
          <p:nvPr/>
        </p:nvSpPr>
        <p:spPr bwMode="auto">
          <a:xfrm>
            <a:off x="2122488" y="1785938"/>
            <a:ext cx="647700" cy="1587"/>
          </a:xfrm>
          <a:custGeom>
            <a:avLst/>
            <a:gdLst>
              <a:gd name="T0" fmla="*/ 0 w 408"/>
              <a:gd name="T1" fmla="*/ 0 h 1"/>
              <a:gd name="T2" fmla="*/ 2147483647 w 408"/>
              <a:gd name="T3" fmla="*/ 0 h 1"/>
              <a:gd name="T4" fmla="*/ 0 60000 65536"/>
              <a:gd name="T5" fmla="*/ 0 60000 65536"/>
              <a:gd name="T6" fmla="*/ 0 w 408"/>
              <a:gd name="T7" fmla="*/ 0 h 1"/>
              <a:gd name="T8" fmla="*/ 408 w 408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08" h="1">
                <a:moveTo>
                  <a:pt x="0" y="0"/>
                </a:moveTo>
                <a:cubicBezTo>
                  <a:pt x="68" y="0"/>
                  <a:pt x="323" y="0"/>
                  <a:pt x="408" y="0"/>
                </a:cubicBezTo>
              </a:path>
            </a:pathLst>
          </a:custGeom>
          <a:noFill/>
          <a:ln w="158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pPr algn="l"/>
            <a:endParaRPr lang="zh-CN" altLang="en-US" sz="1600"/>
          </a:p>
        </p:txBody>
      </p:sp>
      <p:sp>
        <p:nvSpPr>
          <p:cNvPr id="18456" name="Text Box 22"/>
          <p:cNvSpPr txBox="1">
            <a:spLocks noChangeArrowheads="1"/>
          </p:cNvSpPr>
          <p:nvPr/>
        </p:nvSpPr>
        <p:spPr bwMode="auto">
          <a:xfrm>
            <a:off x="2193925" y="1419225"/>
            <a:ext cx="287338" cy="338554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/>
              <a:t>S</a:t>
            </a:r>
          </a:p>
        </p:txBody>
      </p:sp>
      <p:sp>
        <p:nvSpPr>
          <p:cNvPr id="18457" name="Freeform 23"/>
          <p:cNvSpPr>
            <a:spLocks/>
          </p:cNvSpPr>
          <p:nvPr/>
        </p:nvSpPr>
        <p:spPr bwMode="auto">
          <a:xfrm>
            <a:off x="4210050" y="3225800"/>
            <a:ext cx="647700" cy="1588"/>
          </a:xfrm>
          <a:custGeom>
            <a:avLst/>
            <a:gdLst>
              <a:gd name="T0" fmla="*/ 0 w 408"/>
              <a:gd name="T1" fmla="*/ 0 h 1"/>
              <a:gd name="T2" fmla="*/ 2147483647 w 408"/>
              <a:gd name="T3" fmla="*/ 0 h 1"/>
              <a:gd name="T4" fmla="*/ 0 60000 65536"/>
              <a:gd name="T5" fmla="*/ 0 60000 65536"/>
              <a:gd name="T6" fmla="*/ 0 w 408"/>
              <a:gd name="T7" fmla="*/ 0 h 1"/>
              <a:gd name="T8" fmla="*/ 408 w 408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08" h="1">
                <a:moveTo>
                  <a:pt x="0" y="0"/>
                </a:moveTo>
                <a:cubicBezTo>
                  <a:pt x="68" y="0"/>
                  <a:pt x="323" y="0"/>
                  <a:pt x="408" y="0"/>
                </a:cubicBezTo>
              </a:path>
            </a:pathLst>
          </a:custGeom>
          <a:noFill/>
          <a:ln w="158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pPr algn="l"/>
            <a:endParaRPr lang="zh-CN" altLang="en-US" sz="1600"/>
          </a:p>
        </p:txBody>
      </p:sp>
      <p:sp>
        <p:nvSpPr>
          <p:cNvPr id="18458" name="Text Box 24"/>
          <p:cNvSpPr txBox="1">
            <a:spLocks noChangeArrowheads="1"/>
          </p:cNvSpPr>
          <p:nvPr/>
        </p:nvSpPr>
        <p:spPr bwMode="auto">
          <a:xfrm>
            <a:off x="4354513" y="2865438"/>
            <a:ext cx="287337" cy="338554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/>
              <a:t>c</a:t>
            </a:r>
          </a:p>
        </p:txBody>
      </p:sp>
      <p:sp>
        <p:nvSpPr>
          <p:cNvPr id="18459" name="Line 25"/>
          <p:cNvSpPr>
            <a:spLocks noChangeShapeType="1"/>
          </p:cNvSpPr>
          <p:nvPr/>
        </p:nvSpPr>
        <p:spPr bwMode="auto">
          <a:xfrm>
            <a:off x="5578475" y="4075946"/>
            <a:ext cx="0" cy="43338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pPr algn="l"/>
            <a:endParaRPr lang="zh-CN" altLang="en-US" sz="1600"/>
          </a:p>
        </p:txBody>
      </p:sp>
      <p:sp>
        <p:nvSpPr>
          <p:cNvPr id="18460" name="Text Box 26"/>
          <p:cNvSpPr txBox="1">
            <a:spLocks noChangeArrowheads="1"/>
          </p:cNvSpPr>
          <p:nvPr/>
        </p:nvSpPr>
        <p:spPr bwMode="auto">
          <a:xfrm>
            <a:off x="5649913" y="4072771"/>
            <a:ext cx="287337" cy="338554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/>
              <a:t>d</a:t>
            </a:r>
          </a:p>
        </p:txBody>
      </p:sp>
      <p:sp>
        <p:nvSpPr>
          <p:cNvPr id="18461" name="Line 27"/>
          <p:cNvSpPr>
            <a:spLocks noChangeShapeType="1"/>
          </p:cNvSpPr>
          <p:nvPr/>
        </p:nvSpPr>
        <p:spPr bwMode="auto">
          <a:xfrm>
            <a:off x="3490913" y="4082296"/>
            <a:ext cx="0" cy="43338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pPr algn="l"/>
            <a:endParaRPr lang="zh-CN" altLang="en-US" sz="1600"/>
          </a:p>
        </p:txBody>
      </p:sp>
      <p:sp>
        <p:nvSpPr>
          <p:cNvPr id="18462" name="Text Box 28"/>
          <p:cNvSpPr txBox="1">
            <a:spLocks noChangeArrowheads="1"/>
          </p:cNvSpPr>
          <p:nvPr/>
        </p:nvSpPr>
        <p:spPr bwMode="auto">
          <a:xfrm>
            <a:off x="3490913" y="4088646"/>
            <a:ext cx="287337" cy="338554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/>
              <a:t>b</a:t>
            </a:r>
          </a:p>
        </p:txBody>
      </p:sp>
      <p:sp>
        <p:nvSpPr>
          <p:cNvPr id="18463" name="Line 25"/>
          <p:cNvSpPr>
            <a:spLocks noChangeShapeType="1"/>
          </p:cNvSpPr>
          <p:nvPr/>
        </p:nvSpPr>
        <p:spPr bwMode="auto">
          <a:xfrm>
            <a:off x="7594600" y="4075946"/>
            <a:ext cx="0" cy="43338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pPr algn="l"/>
            <a:endParaRPr lang="zh-CN" altLang="en-US" sz="1600"/>
          </a:p>
        </p:txBody>
      </p:sp>
      <p:sp>
        <p:nvSpPr>
          <p:cNvPr id="18464" name="Text Box 26"/>
          <p:cNvSpPr txBox="1">
            <a:spLocks noChangeArrowheads="1"/>
          </p:cNvSpPr>
          <p:nvPr/>
        </p:nvSpPr>
        <p:spPr bwMode="auto">
          <a:xfrm>
            <a:off x="7667625" y="4072771"/>
            <a:ext cx="287338" cy="338554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/>
              <a:t>e</a:t>
            </a:r>
          </a:p>
        </p:txBody>
      </p:sp>
      <p:sp>
        <p:nvSpPr>
          <p:cNvPr id="33" name="Rectangle 4"/>
          <p:cNvSpPr>
            <a:spLocks noChangeArrowheads="1"/>
          </p:cNvSpPr>
          <p:nvPr/>
        </p:nvSpPr>
        <p:spPr bwMode="auto">
          <a:xfrm>
            <a:off x="-381000" y="228600"/>
            <a:ext cx="4267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zh-CN" altLang="en-US" sz="2800" b="1" dirty="0" smtClean="0">
                <a:solidFill>
                  <a:srgbClr val="CC0099"/>
                </a:solidFill>
                <a:latin typeface="黑体" pitchFamily="49" charset="-122"/>
                <a:ea typeface="黑体" pitchFamily="49" charset="-122"/>
              </a:rPr>
              <a:t>识别</a:t>
            </a:r>
            <a:r>
              <a:rPr lang="zh-CN" altLang="en-US" sz="2800" b="1" dirty="0">
                <a:solidFill>
                  <a:srgbClr val="CC0099"/>
                </a:solidFill>
                <a:latin typeface="黑体" pitchFamily="49" charset="-122"/>
                <a:ea typeface="黑体" pitchFamily="49" charset="-122"/>
              </a:rPr>
              <a:t>活前缀</a:t>
            </a:r>
            <a:r>
              <a:rPr lang="en-US" altLang="zh-CN" sz="2800" b="1" dirty="0">
                <a:solidFill>
                  <a:srgbClr val="CC0099"/>
                </a:solidFill>
                <a:latin typeface="黑体" pitchFamily="49" charset="-122"/>
                <a:ea typeface="黑体" pitchFamily="49" charset="-122"/>
              </a:rPr>
              <a:t>DFA</a:t>
            </a:r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 </a:t>
            </a:r>
          </a:p>
        </p:txBody>
      </p:sp>
      <p:sp>
        <p:nvSpPr>
          <p:cNvPr id="3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6324600" y="6172200"/>
            <a:ext cx="2133600" cy="244475"/>
          </a:xfrm>
        </p:spPr>
        <p:txBody>
          <a:bodyPr/>
          <a:lstStyle/>
          <a:p>
            <a:pPr>
              <a:defRPr/>
            </a:pPr>
            <a:fld id="{4F59ABC2-A8C1-444F-815F-0179F8E14596}" type="slidenum">
              <a:rPr lang="en-US" altLang="zh-CN"/>
              <a:pPr>
                <a:defRPr/>
              </a:pPr>
              <a:t>15</a:t>
            </a:fld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22" name="Text Box 2070"/>
          <p:cNvSpPr txBox="1">
            <a:spLocks noChangeArrowheads="1"/>
          </p:cNvSpPr>
          <p:nvPr/>
        </p:nvSpPr>
        <p:spPr bwMode="auto">
          <a:xfrm>
            <a:off x="838200" y="838200"/>
            <a:ext cx="7772400" cy="134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indent="584200" algn="l">
              <a:lnSpc>
                <a:spcPct val="130000"/>
              </a:lnSpc>
              <a:spcBef>
                <a:spcPct val="20000"/>
              </a:spcBef>
              <a:defRPr/>
            </a:pPr>
            <a:r>
              <a:rPr lang="zh-CN" altLang="en-US" sz="2000" b="1" dirty="0">
                <a:latin typeface="+mn-ea"/>
                <a:ea typeface="+mn-ea"/>
              </a:rPr>
              <a:t>文法</a:t>
            </a:r>
            <a:r>
              <a:rPr lang="en-US" altLang="zh-CN" sz="2000" b="1" dirty="0">
                <a:latin typeface="+mn-ea"/>
                <a:ea typeface="+mn-ea"/>
              </a:rPr>
              <a:t>G[S’]</a:t>
            </a:r>
            <a:r>
              <a:rPr lang="zh-CN" altLang="en-US" sz="2000" b="1" dirty="0">
                <a:latin typeface="+mn-ea"/>
                <a:ea typeface="+mn-ea"/>
              </a:rPr>
              <a:t>之</a:t>
            </a:r>
            <a:r>
              <a:rPr lang="en-US" altLang="zh-CN" sz="2000" b="1" dirty="0">
                <a:solidFill>
                  <a:srgbClr val="FF3300"/>
                </a:solidFill>
                <a:latin typeface="+mn-ea"/>
                <a:ea typeface="+mn-ea"/>
              </a:rPr>
              <a:t>LR(0)</a:t>
            </a:r>
            <a:r>
              <a:rPr lang="zh-CN" altLang="en-US" sz="2000" b="1" dirty="0">
                <a:solidFill>
                  <a:srgbClr val="FF3300"/>
                </a:solidFill>
                <a:latin typeface="+mn-ea"/>
                <a:ea typeface="+mn-ea"/>
              </a:rPr>
              <a:t>项目</a:t>
            </a:r>
            <a:r>
              <a:rPr lang="zh-CN" altLang="en-US" sz="2000" b="1" dirty="0">
                <a:latin typeface="+mn-ea"/>
                <a:ea typeface="+mn-ea"/>
              </a:rPr>
              <a:t>是由规则右部最前、或最后、或两符号之间增加一个点符号“</a:t>
            </a:r>
            <a:r>
              <a:rPr lang="en-US" altLang="zh-CN" sz="2000" b="1" dirty="0">
                <a:latin typeface="+mn-ea"/>
                <a:ea typeface="+mn-ea"/>
              </a:rPr>
              <a:t>·”</a:t>
            </a:r>
            <a:r>
              <a:rPr lang="zh-CN" altLang="en-US" sz="2000" b="1" dirty="0">
                <a:latin typeface="+mn-ea"/>
                <a:ea typeface="+mn-ea"/>
              </a:rPr>
              <a:t>形成的。</a:t>
            </a:r>
          </a:p>
          <a:p>
            <a:pPr indent="584200" algn="l">
              <a:lnSpc>
                <a:spcPct val="130000"/>
              </a:lnSpc>
              <a:spcBef>
                <a:spcPct val="20000"/>
              </a:spcBef>
              <a:defRPr/>
            </a:pPr>
            <a:r>
              <a:rPr lang="zh-CN" altLang="en-US" sz="2000" b="1" dirty="0">
                <a:latin typeface="+mn-ea"/>
                <a:ea typeface="+mn-ea"/>
              </a:rPr>
              <a:t>可划分四类如下：</a:t>
            </a:r>
          </a:p>
        </p:txBody>
      </p:sp>
      <p:sp>
        <p:nvSpPr>
          <p:cNvPr id="25623" name="Text Box 2071"/>
          <p:cNvSpPr txBox="1">
            <a:spLocks noChangeArrowheads="1"/>
          </p:cNvSpPr>
          <p:nvPr/>
        </p:nvSpPr>
        <p:spPr bwMode="auto">
          <a:xfrm>
            <a:off x="1371600" y="2177058"/>
            <a:ext cx="6705600" cy="3385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10000"/>
              </a:lnSpc>
              <a:spcBef>
                <a:spcPct val="10000"/>
              </a:spcBef>
              <a:defRPr/>
            </a:pPr>
            <a:r>
              <a:rPr lang="en-US" altLang="zh-CN" sz="2000" b="1" dirty="0">
                <a:latin typeface="+mn-ea"/>
                <a:ea typeface="+mn-ea"/>
              </a:rPr>
              <a:t>① </a:t>
            </a:r>
            <a:r>
              <a:rPr lang="zh-CN" altLang="en-US" sz="2000" b="1" dirty="0">
                <a:solidFill>
                  <a:srgbClr val="FF3300"/>
                </a:solidFill>
                <a:latin typeface="+mn-ea"/>
                <a:ea typeface="+mn-ea"/>
              </a:rPr>
              <a:t>移进项目</a:t>
            </a:r>
            <a:r>
              <a:rPr lang="zh-CN" altLang="en-US" sz="2000" b="1" dirty="0">
                <a:latin typeface="+mn-ea"/>
                <a:ea typeface="+mn-ea"/>
              </a:rPr>
              <a:t>：</a:t>
            </a:r>
          </a:p>
          <a:p>
            <a:pPr algn="l">
              <a:lnSpc>
                <a:spcPct val="110000"/>
              </a:lnSpc>
              <a:spcBef>
                <a:spcPct val="10000"/>
              </a:spcBef>
              <a:defRPr/>
            </a:pPr>
            <a:r>
              <a:rPr lang="zh-CN" altLang="en-US" sz="2000" b="1" dirty="0">
                <a:latin typeface="+mn-ea"/>
                <a:ea typeface="+mn-ea"/>
              </a:rPr>
              <a:t>            形如</a:t>
            </a:r>
            <a:r>
              <a:rPr lang="en-US" altLang="zh-CN" sz="2000" b="1" dirty="0" err="1">
                <a:latin typeface="+mn-ea"/>
                <a:ea typeface="+mn-ea"/>
              </a:rPr>
              <a:t>A→α</a:t>
            </a:r>
            <a:r>
              <a:rPr lang="en-US" altLang="zh-CN" sz="2000" b="1" dirty="0">
                <a:latin typeface="+mn-ea"/>
                <a:ea typeface="+mn-ea"/>
              </a:rPr>
              <a:t>· </a:t>
            </a:r>
            <a:r>
              <a:rPr lang="en-US" altLang="zh-CN" sz="2000" b="1" dirty="0" err="1">
                <a:latin typeface="+mn-ea"/>
                <a:ea typeface="+mn-ea"/>
              </a:rPr>
              <a:t>aβ</a:t>
            </a:r>
            <a:r>
              <a:rPr lang="zh-CN" altLang="en-US" sz="2000" b="1" dirty="0">
                <a:latin typeface="+mn-ea"/>
                <a:ea typeface="+mn-ea"/>
              </a:rPr>
              <a:t>之项目称为移进项目。</a:t>
            </a:r>
          </a:p>
          <a:p>
            <a:pPr algn="l">
              <a:lnSpc>
                <a:spcPct val="110000"/>
              </a:lnSpc>
              <a:spcBef>
                <a:spcPct val="10000"/>
              </a:spcBef>
              <a:defRPr/>
            </a:pPr>
            <a:r>
              <a:rPr lang="zh-CN" altLang="en-US" sz="2000" b="1" dirty="0">
                <a:latin typeface="+mn-ea"/>
                <a:ea typeface="+mn-ea"/>
              </a:rPr>
              <a:t>② </a:t>
            </a:r>
            <a:r>
              <a:rPr lang="zh-CN" altLang="en-US" sz="2000" b="1" dirty="0">
                <a:solidFill>
                  <a:srgbClr val="FF3300"/>
                </a:solidFill>
                <a:latin typeface="+mn-ea"/>
                <a:ea typeface="+mn-ea"/>
              </a:rPr>
              <a:t>待约项目</a:t>
            </a:r>
            <a:r>
              <a:rPr lang="zh-CN" altLang="en-US" sz="2000" b="1" dirty="0">
                <a:latin typeface="+mn-ea"/>
                <a:ea typeface="+mn-ea"/>
              </a:rPr>
              <a:t>：</a:t>
            </a:r>
          </a:p>
          <a:p>
            <a:pPr algn="l">
              <a:lnSpc>
                <a:spcPct val="110000"/>
              </a:lnSpc>
              <a:spcBef>
                <a:spcPct val="10000"/>
              </a:spcBef>
              <a:defRPr/>
            </a:pPr>
            <a:r>
              <a:rPr lang="zh-CN" altLang="en-US" sz="2000" b="1" dirty="0">
                <a:latin typeface="+mn-ea"/>
                <a:ea typeface="+mn-ea"/>
              </a:rPr>
              <a:t>            形如</a:t>
            </a:r>
            <a:r>
              <a:rPr lang="en-US" altLang="zh-CN" sz="2000" b="1" dirty="0" err="1">
                <a:latin typeface="+mn-ea"/>
                <a:ea typeface="+mn-ea"/>
              </a:rPr>
              <a:t>A→α·Xβ</a:t>
            </a:r>
            <a:r>
              <a:rPr lang="zh-CN" altLang="en-US" sz="2000" b="1" dirty="0">
                <a:latin typeface="+mn-ea"/>
                <a:ea typeface="+mn-ea"/>
              </a:rPr>
              <a:t>之项目称为待约项目。</a:t>
            </a:r>
          </a:p>
          <a:p>
            <a:pPr algn="l">
              <a:lnSpc>
                <a:spcPct val="110000"/>
              </a:lnSpc>
              <a:spcBef>
                <a:spcPct val="10000"/>
              </a:spcBef>
              <a:defRPr/>
            </a:pPr>
            <a:r>
              <a:rPr lang="zh-CN" altLang="en-US" sz="2000" b="1" dirty="0">
                <a:latin typeface="+mn-ea"/>
                <a:ea typeface="+mn-ea"/>
              </a:rPr>
              <a:t>③ </a:t>
            </a:r>
            <a:r>
              <a:rPr lang="zh-CN" altLang="en-US" sz="2000" b="1" dirty="0">
                <a:solidFill>
                  <a:srgbClr val="FF3300"/>
                </a:solidFill>
                <a:latin typeface="+mn-ea"/>
                <a:ea typeface="+mn-ea"/>
              </a:rPr>
              <a:t>归约项目</a:t>
            </a:r>
            <a:r>
              <a:rPr lang="zh-CN" altLang="en-US" sz="2000" b="1" dirty="0">
                <a:latin typeface="+mn-ea"/>
                <a:ea typeface="+mn-ea"/>
              </a:rPr>
              <a:t>：</a:t>
            </a:r>
          </a:p>
          <a:p>
            <a:pPr algn="l">
              <a:lnSpc>
                <a:spcPct val="110000"/>
              </a:lnSpc>
              <a:spcBef>
                <a:spcPct val="10000"/>
              </a:spcBef>
              <a:defRPr/>
            </a:pPr>
            <a:r>
              <a:rPr lang="zh-CN" altLang="en-US" sz="2000" b="1" dirty="0">
                <a:latin typeface="+mn-ea"/>
                <a:ea typeface="+mn-ea"/>
              </a:rPr>
              <a:t>            形如</a:t>
            </a:r>
            <a:r>
              <a:rPr lang="en-US" altLang="zh-CN" sz="2000" b="1" dirty="0" err="1">
                <a:latin typeface="+mn-ea"/>
                <a:ea typeface="+mn-ea"/>
              </a:rPr>
              <a:t>A→α</a:t>
            </a:r>
            <a:r>
              <a:rPr lang="en-US" altLang="zh-CN" sz="2000" b="1" dirty="0">
                <a:latin typeface="+mn-ea"/>
                <a:ea typeface="+mn-ea"/>
              </a:rPr>
              <a:t>·  </a:t>
            </a:r>
            <a:r>
              <a:rPr lang="zh-CN" altLang="en-US" sz="2000" b="1" dirty="0">
                <a:latin typeface="+mn-ea"/>
                <a:ea typeface="+mn-ea"/>
              </a:rPr>
              <a:t>之项目称为归约项目。</a:t>
            </a:r>
          </a:p>
          <a:p>
            <a:pPr algn="l">
              <a:lnSpc>
                <a:spcPct val="110000"/>
              </a:lnSpc>
              <a:spcBef>
                <a:spcPct val="10000"/>
              </a:spcBef>
              <a:defRPr/>
            </a:pPr>
            <a:r>
              <a:rPr lang="zh-CN" altLang="en-US" sz="2000" b="1" dirty="0">
                <a:latin typeface="+mn-ea"/>
                <a:ea typeface="+mn-ea"/>
              </a:rPr>
              <a:t>④ </a:t>
            </a:r>
            <a:r>
              <a:rPr lang="zh-CN" altLang="en-US" sz="2000" b="1" dirty="0">
                <a:solidFill>
                  <a:srgbClr val="FF3300"/>
                </a:solidFill>
                <a:latin typeface="+mn-ea"/>
                <a:ea typeface="+mn-ea"/>
              </a:rPr>
              <a:t>接受项目</a:t>
            </a:r>
            <a:r>
              <a:rPr lang="zh-CN" altLang="en-US" sz="2000" b="1" dirty="0">
                <a:latin typeface="+mn-ea"/>
                <a:ea typeface="+mn-ea"/>
              </a:rPr>
              <a:t>：</a:t>
            </a:r>
          </a:p>
          <a:p>
            <a:pPr algn="l">
              <a:lnSpc>
                <a:spcPct val="110000"/>
              </a:lnSpc>
              <a:spcBef>
                <a:spcPct val="10000"/>
              </a:spcBef>
              <a:defRPr/>
            </a:pPr>
            <a:r>
              <a:rPr lang="zh-CN" altLang="en-US" sz="2000" b="1" dirty="0">
                <a:latin typeface="+mn-ea"/>
                <a:ea typeface="+mn-ea"/>
              </a:rPr>
              <a:t>      </a:t>
            </a:r>
            <a:r>
              <a:rPr lang="zh-CN" altLang="en-US" sz="2000" b="1" dirty="0" smtClean="0">
                <a:latin typeface="+mn-ea"/>
                <a:ea typeface="+mn-ea"/>
              </a:rPr>
              <a:t>      形</a:t>
            </a:r>
            <a:r>
              <a:rPr lang="zh-CN" altLang="en-US" sz="2000" b="1" dirty="0">
                <a:latin typeface="+mn-ea"/>
                <a:ea typeface="+mn-ea"/>
              </a:rPr>
              <a:t>如</a:t>
            </a:r>
            <a:r>
              <a:rPr lang="en-US" altLang="zh-CN" sz="2000" b="1" dirty="0" err="1">
                <a:latin typeface="+mn-ea"/>
                <a:ea typeface="+mn-ea"/>
              </a:rPr>
              <a:t>S′→α</a:t>
            </a:r>
            <a:r>
              <a:rPr lang="en-US" altLang="zh-CN" sz="2000" b="1" dirty="0">
                <a:latin typeface="+mn-ea"/>
                <a:ea typeface="+mn-ea"/>
              </a:rPr>
              <a:t>·  </a:t>
            </a:r>
            <a:r>
              <a:rPr lang="zh-CN" altLang="en-US" sz="2000" b="1" dirty="0">
                <a:latin typeface="+mn-ea"/>
                <a:ea typeface="+mn-ea"/>
              </a:rPr>
              <a:t>之项目称为接受项目。 </a:t>
            </a:r>
            <a:endParaRPr lang="en-US" altLang="zh-CN" sz="2000" b="1" dirty="0" smtClean="0">
              <a:latin typeface="+mn-ea"/>
              <a:ea typeface="+mn-ea"/>
            </a:endParaRPr>
          </a:p>
          <a:p>
            <a:pPr algn="l">
              <a:lnSpc>
                <a:spcPct val="110000"/>
              </a:lnSpc>
              <a:spcBef>
                <a:spcPct val="10000"/>
              </a:spcBef>
              <a:defRPr/>
            </a:pPr>
            <a:r>
              <a:rPr lang="zh-CN" altLang="en-US" sz="2000" b="1" dirty="0" smtClean="0">
                <a:latin typeface="+mn-ea"/>
                <a:ea typeface="+mn-ea"/>
              </a:rPr>
              <a:t> （</a:t>
            </a:r>
            <a:r>
              <a:rPr lang="zh-CN" altLang="en-US" sz="2000" b="1" dirty="0">
                <a:latin typeface="+mn-ea"/>
                <a:ea typeface="+mn-ea"/>
              </a:rPr>
              <a:t>其中</a:t>
            </a:r>
            <a:r>
              <a:rPr lang="en-US" altLang="zh-CN" sz="2000" b="1" dirty="0">
                <a:latin typeface="+mn-ea"/>
                <a:ea typeface="+mn-ea"/>
              </a:rPr>
              <a:t>α</a:t>
            </a:r>
            <a:r>
              <a:rPr lang="zh-CN" altLang="en-US" sz="2000" b="1" dirty="0">
                <a:latin typeface="+mn-ea"/>
                <a:ea typeface="+mn-ea"/>
              </a:rPr>
              <a:t>、</a:t>
            </a:r>
            <a:r>
              <a:rPr lang="en-US" altLang="zh-CN" sz="2000" b="1" dirty="0">
                <a:latin typeface="+mn-ea"/>
                <a:ea typeface="+mn-ea"/>
              </a:rPr>
              <a:t>β</a:t>
            </a:r>
            <a:r>
              <a:rPr lang="en-US" altLang="zh-CN" sz="2000" b="1" dirty="0">
                <a:latin typeface="+mn-ea"/>
                <a:ea typeface="+mn-ea"/>
                <a:sym typeface="Symbol" pitchFamily="18" charset="2"/>
              </a:rPr>
              <a:t></a:t>
            </a:r>
            <a:r>
              <a:rPr lang="en-US" altLang="zh-CN" sz="2000" b="1" dirty="0">
                <a:latin typeface="+mn-ea"/>
                <a:ea typeface="+mn-ea"/>
              </a:rPr>
              <a:t>(V</a:t>
            </a:r>
            <a:r>
              <a:rPr lang="en-US" altLang="zh-CN" sz="2000" b="1" baseline="-30000" dirty="0">
                <a:latin typeface="+mn-ea"/>
                <a:ea typeface="+mn-ea"/>
              </a:rPr>
              <a:t>N</a:t>
            </a:r>
            <a:r>
              <a:rPr lang="en-US" altLang="zh-CN" sz="2000" b="1" dirty="0">
                <a:latin typeface="+mn-ea"/>
                <a:ea typeface="+mn-ea"/>
              </a:rPr>
              <a:t>∪V</a:t>
            </a:r>
            <a:r>
              <a:rPr lang="en-US" altLang="zh-CN" sz="2000" b="1" baseline="-30000" dirty="0">
                <a:latin typeface="+mn-ea"/>
                <a:ea typeface="+mn-ea"/>
              </a:rPr>
              <a:t>T</a:t>
            </a:r>
            <a:r>
              <a:rPr lang="en-US" altLang="zh-CN" sz="2000" b="1" dirty="0">
                <a:latin typeface="+mn-ea"/>
                <a:ea typeface="+mn-ea"/>
              </a:rPr>
              <a:t>)*, a</a:t>
            </a:r>
            <a:r>
              <a:rPr lang="en-US" altLang="zh-CN" sz="2000" b="1" dirty="0">
                <a:latin typeface="+mn-ea"/>
                <a:ea typeface="+mn-ea"/>
                <a:sym typeface="Symbol" pitchFamily="18" charset="2"/>
              </a:rPr>
              <a:t></a:t>
            </a:r>
            <a:r>
              <a:rPr lang="en-US" altLang="zh-CN" sz="2000" b="1" dirty="0">
                <a:latin typeface="+mn-ea"/>
                <a:ea typeface="+mn-ea"/>
              </a:rPr>
              <a:t> V</a:t>
            </a:r>
            <a:r>
              <a:rPr lang="en-US" altLang="zh-CN" sz="2000" b="1" baseline="-30000" dirty="0">
                <a:latin typeface="+mn-ea"/>
                <a:ea typeface="+mn-ea"/>
              </a:rPr>
              <a:t>T </a:t>
            </a:r>
            <a:r>
              <a:rPr lang="zh-CN" altLang="en-US" sz="2000" b="1" dirty="0">
                <a:latin typeface="+mn-ea"/>
                <a:ea typeface="+mn-ea"/>
              </a:rPr>
              <a:t>，</a:t>
            </a:r>
            <a:r>
              <a:rPr lang="en-US" altLang="zh-CN" sz="2000" b="1" dirty="0">
                <a:latin typeface="+mn-ea"/>
                <a:ea typeface="+mn-ea"/>
              </a:rPr>
              <a:t>X</a:t>
            </a:r>
            <a:r>
              <a:rPr lang="en-US" altLang="zh-CN" sz="2000" b="1" dirty="0">
                <a:latin typeface="+mn-ea"/>
                <a:ea typeface="+mn-ea"/>
                <a:sym typeface="Symbol" pitchFamily="18" charset="2"/>
              </a:rPr>
              <a:t></a:t>
            </a:r>
            <a:r>
              <a:rPr lang="en-US" altLang="zh-CN" sz="2000" b="1" dirty="0">
                <a:latin typeface="+mn-ea"/>
                <a:ea typeface="+mn-ea"/>
              </a:rPr>
              <a:t>V</a:t>
            </a:r>
            <a:r>
              <a:rPr lang="en-US" altLang="zh-CN" sz="2000" b="1" baseline="-30000" dirty="0">
                <a:latin typeface="+mn-ea"/>
                <a:ea typeface="+mn-ea"/>
              </a:rPr>
              <a:t>N</a:t>
            </a:r>
            <a:r>
              <a:rPr lang="zh-CN" altLang="en-US" sz="2000" b="1" dirty="0">
                <a:latin typeface="+mn-ea"/>
                <a:ea typeface="+mn-ea"/>
              </a:rPr>
              <a:t>）</a:t>
            </a:r>
            <a:r>
              <a:rPr lang="zh-CN" altLang="en-US" sz="2000" b="1" baseline="-30000" dirty="0">
                <a:latin typeface="+mn-ea"/>
                <a:ea typeface="+mn-ea"/>
              </a:rPr>
              <a:t> </a:t>
            </a:r>
            <a:endParaRPr lang="zh-CN" altLang="en-US" sz="2000" b="1" dirty="0">
              <a:latin typeface="+mn-ea"/>
              <a:ea typeface="+mn-ea"/>
            </a:endParaRPr>
          </a:p>
        </p:txBody>
      </p:sp>
      <p:sp>
        <p:nvSpPr>
          <p:cNvPr id="25624" name="Text Box 2072"/>
          <p:cNvSpPr txBox="1">
            <a:spLocks noChangeArrowheads="1"/>
          </p:cNvSpPr>
          <p:nvPr/>
        </p:nvSpPr>
        <p:spPr bwMode="auto">
          <a:xfrm>
            <a:off x="1447800" y="5640011"/>
            <a:ext cx="5943600" cy="400110"/>
          </a:xfrm>
          <a:prstGeom prst="rect">
            <a:avLst/>
          </a:prstGeom>
          <a:solidFill>
            <a:srgbClr val="99FFCC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ea"/>
                <a:ea typeface="+mn-ea"/>
              </a:rPr>
              <a:t>特别地，空规则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ea"/>
                <a:ea typeface="+mn-ea"/>
              </a:rPr>
              <a:t>A→ ε</a:t>
            </a:r>
            <a:r>
              <a:rPr lang="zh-CN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ea"/>
                <a:ea typeface="+mn-ea"/>
              </a:rPr>
              <a:t>对应的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ea"/>
                <a:ea typeface="+mn-ea"/>
              </a:rPr>
              <a:t>LR(0)</a:t>
            </a:r>
            <a:r>
              <a:rPr lang="zh-CN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ea"/>
                <a:ea typeface="+mn-ea"/>
              </a:rPr>
              <a:t>项目为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ea"/>
                <a:ea typeface="+mn-ea"/>
              </a:rPr>
              <a:t>A→ ·</a:t>
            </a:r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6324600" y="6172200"/>
            <a:ext cx="2133600" cy="244475"/>
          </a:xfrm>
        </p:spPr>
        <p:txBody>
          <a:bodyPr/>
          <a:lstStyle/>
          <a:p>
            <a:pPr>
              <a:defRPr/>
            </a:pPr>
            <a:fld id="{4F59ABC2-A8C1-444F-815F-0179F8E14596}" type="slidenum">
              <a:rPr lang="en-US" altLang="zh-CN"/>
              <a:pPr>
                <a:defRPr/>
              </a:pPr>
              <a:t>16</a:t>
            </a:fld>
            <a:endParaRPr lang="en-US" altLang="zh-CN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-533400" y="228600"/>
            <a:ext cx="4267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en-US" altLang="zh-CN" sz="2800" b="1" dirty="0" smtClean="0">
                <a:solidFill>
                  <a:srgbClr val="CC0099"/>
                </a:solidFill>
                <a:latin typeface="黑体" pitchFamily="49" charset="-122"/>
                <a:ea typeface="黑体" pitchFamily="49" charset="-122"/>
              </a:rPr>
              <a:t>LR(0)</a:t>
            </a:r>
            <a:r>
              <a:rPr lang="zh-CN" altLang="en-US" sz="2800" b="1" dirty="0" smtClean="0">
                <a:solidFill>
                  <a:srgbClr val="CC0099"/>
                </a:solidFill>
                <a:latin typeface="黑体" pitchFamily="49" charset="-122"/>
                <a:ea typeface="黑体" pitchFamily="49" charset="-122"/>
              </a:rPr>
              <a:t>项目</a:t>
            </a:r>
            <a:r>
              <a:rPr lang="en-US" altLang="zh-CN" sz="2800" b="1" dirty="0" smtClean="0">
                <a:latin typeface="黑体" pitchFamily="49" charset="-122"/>
                <a:ea typeface="黑体" pitchFamily="49" charset="-122"/>
              </a:rPr>
              <a:t> </a:t>
            </a:r>
            <a:endParaRPr lang="en-US" altLang="zh-CN" sz="2800" b="1" dirty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Text Box 1027"/>
          <p:cNvSpPr txBox="1">
            <a:spLocks noChangeArrowheads="1"/>
          </p:cNvSpPr>
          <p:nvPr/>
        </p:nvSpPr>
        <p:spPr bwMode="auto">
          <a:xfrm>
            <a:off x="304800" y="1295400"/>
            <a:ext cx="8077200" cy="3631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spcBef>
                <a:spcPct val="50000"/>
              </a:spcBef>
              <a:defRPr/>
            </a:pPr>
            <a:r>
              <a:rPr lang="en-US" altLang="zh-CN" sz="2000" b="1" dirty="0">
                <a:latin typeface="+mn-ea"/>
                <a:ea typeface="+mn-ea"/>
              </a:rPr>
              <a:t>  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定义 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7.4  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设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I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是文法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G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的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LR(0)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项目子集，则</a:t>
            </a:r>
            <a:r>
              <a:rPr lang="en-US" altLang="zh-CN" sz="20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Move(I</a:t>
            </a:r>
            <a:r>
              <a:rPr lang="zh-CN" altLang="en-US" sz="20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，</a:t>
            </a:r>
            <a:r>
              <a:rPr lang="en-US" altLang="zh-CN" sz="20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X)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定义如下：</a:t>
            </a:r>
          </a:p>
          <a:p>
            <a:pPr algn="l">
              <a:lnSpc>
                <a:spcPct val="150000"/>
              </a:lnSpc>
              <a:spcBef>
                <a:spcPct val="50000"/>
              </a:spcBef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              Move(I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，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X) 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＝ 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{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A→αX·β︱A→α·Xβ∈I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}</a:t>
            </a:r>
          </a:p>
          <a:p>
            <a:pPr algn="l">
              <a:lnSpc>
                <a:spcPct val="150000"/>
              </a:lnSpc>
              <a:spcBef>
                <a:spcPct val="50000"/>
              </a:spcBef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  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例：</a:t>
            </a:r>
          </a:p>
          <a:p>
            <a:pPr algn="l">
              <a:lnSpc>
                <a:spcPct val="150000"/>
              </a:lnSpc>
              <a:spcBef>
                <a:spcPct val="50000"/>
              </a:spcBef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I={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S→a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 ·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AcBe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， 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A→·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Ab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 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， 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A→·b}</a:t>
            </a:r>
          </a:p>
          <a:p>
            <a:pPr algn="l">
              <a:lnSpc>
                <a:spcPct val="150000"/>
              </a:lnSpc>
              <a:spcBef>
                <a:spcPct val="50000"/>
              </a:spcBef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 Move(I,A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)={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S→aA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 ·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cBe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， 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A→A · b }</a:t>
            </a:r>
          </a:p>
          <a:p>
            <a:pPr algn="l">
              <a:lnSpc>
                <a:spcPct val="150000"/>
              </a:lnSpc>
              <a:spcBef>
                <a:spcPct val="50000"/>
              </a:spcBef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 Move(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I,b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)={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A→b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 ·}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6324600" y="6172200"/>
            <a:ext cx="2133600" cy="244475"/>
          </a:xfrm>
        </p:spPr>
        <p:txBody>
          <a:bodyPr/>
          <a:lstStyle/>
          <a:p>
            <a:pPr>
              <a:defRPr/>
            </a:pPr>
            <a:fld id="{4F59ABC2-A8C1-444F-815F-0179F8E14596}" type="slidenum">
              <a:rPr lang="en-US" altLang="zh-CN"/>
              <a:pPr>
                <a:defRPr/>
              </a:pPr>
              <a:t>17</a:t>
            </a:fld>
            <a:endParaRPr lang="en-US" altLang="zh-CN" dirty="0"/>
          </a:p>
        </p:txBody>
      </p:sp>
      <p:sp>
        <p:nvSpPr>
          <p:cNvPr id="5" name="Text Box 1027"/>
          <p:cNvSpPr txBox="1">
            <a:spLocks noChangeArrowheads="1"/>
          </p:cNvSpPr>
          <p:nvPr/>
        </p:nvSpPr>
        <p:spPr bwMode="auto">
          <a:xfrm>
            <a:off x="609600" y="314980"/>
            <a:ext cx="5334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b="1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LR(0)</a:t>
            </a:r>
            <a:r>
              <a:rPr lang="zh-CN" altLang="en-US" sz="2800" b="1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项目的</a:t>
            </a:r>
            <a:r>
              <a:rPr lang="en-US" altLang="zh-CN" sz="2800" b="1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MOVE</a:t>
            </a:r>
            <a:r>
              <a:rPr lang="zh-CN" altLang="en-US" sz="2800" b="1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运算定义</a:t>
            </a:r>
            <a:endParaRPr lang="zh-CN" altLang="en-US" sz="2800" b="1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1" name="Text Box 3"/>
          <p:cNvSpPr txBox="1">
            <a:spLocks noChangeArrowheads="1"/>
          </p:cNvSpPr>
          <p:nvPr/>
        </p:nvSpPr>
        <p:spPr bwMode="auto">
          <a:xfrm>
            <a:off x="533400" y="1060371"/>
            <a:ext cx="7999413" cy="3262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  <a:spcBef>
                <a:spcPct val="50000"/>
              </a:spcBef>
              <a:defRPr/>
            </a:pPr>
            <a:r>
              <a:rPr lang="en-US" altLang="zh-CN" sz="2000" b="1" dirty="0">
                <a:latin typeface="+mn-ea"/>
                <a:ea typeface="+mn-ea"/>
              </a:rPr>
              <a:t> </a:t>
            </a:r>
            <a:r>
              <a:rPr lang="zh-CN" altLang="en-US" sz="2000" b="1" dirty="0" smtClean="0">
                <a:latin typeface="+mn-ea"/>
                <a:ea typeface="+mn-ea"/>
              </a:rPr>
              <a:t>定义 </a:t>
            </a:r>
            <a:r>
              <a:rPr lang="en-US" altLang="zh-CN" sz="2000" b="1" dirty="0">
                <a:latin typeface="+mn-ea"/>
                <a:ea typeface="+mn-ea"/>
              </a:rPr>
              <a:t>7.5  </a:t>
            </a:r>
            <a:r>
              <a:rPr lang="zh-CN" altLang="en-US" sz="2000" b="1" dirty="0">
                <a:latin typeface="+mn-ea"/>
                <a:ea typeface="+mn-ea"/>
              </a:rPr>
              <a:t>设</a:t>
            </a:r>
            <a:r>
              <a:rPr lang="en-US" altLang="zh-CN" sz="2000" b="1" dirty="0">
                <a:latin typeface="+mn-ea"/>
                <a:ea typeface="+mn-ea"/>
              </a:rPr>
              <a:t>I</a:t>
            </a:r>
            <a:r>
              <a:rPr lang="zh-CN" altLang="en-US" sz="2000" b="1" dirty="0">
                <a:latin typeface="+mn-ea"/>
                <a:ea typeface="+mn-ea"/>
              </a:rPr>
              <a:t>是文法</a:t>
            </a:r>
            <a:r>
              <a:rPr lang="en-US" altLang="zh-CN" sz="2000" b="1" dirty="0">
                <a:latin typeface="+mn-ea"/>
                <a:ea typeface="+mn-ea"/>
              </a:rPr>
              <a:t>G</a:t>
            </a:r>
            <a:r>
              <a:rPr lang="zh-CN" altLang="en-US" sz="2000" b="1" dirty="0">
                <a:latin typeface="+mn-ea"/>
                <a:ea typeface="+mn-ea"/>
              </a:rPr>
              <a:t>的</a:t>
            </a:r>
            <a:r>
              <a:rPr lang="en-US" altLang="zh-CN" sz="2000" b="1" dirty="0">
                <a:latin typeface="+mn-ea"/>
                <a:ea typeface="+mn-ea"/>
              </a:rPr>
              <a:t>LR(0)</a:t>
            </a:r>
            <a:r>
              <a:rPr lang="zh-CN" altLang="en-US" sz="2000" b="1" dirty="0">
                <a:latin typeface="+mn-ea"/>
                <a:ea typeface="+mn-ea"/>
              </a:rPr>
              <a:t>项目子集，则</a:t>
            </a:r>
            <a:r>
              <a:rPr lang="en-US" altLang="zh-CN" sz="2000" b="1" dirty="0">
                <a:solidFill>
                  <a:srgbClr val="FF6600"/>
                </a:solidFill>
                <a:latin typeface="+mn-ea"/>
                <a:ea typeface="+mn-ea"/>
              </a:rPr>
              <a:t>closure(I)</a:t>
            </a:r>
            <a:r>
              <a:rPr lang="zh-CN" altLang="en-US" sz="2000" b="1" dirty="0">
                <a:latin typeface="+mn-ea"/>
                <a:ea typeface="+mn-ea"/>
              </a:rPr>
              <a:t>定义如下：</a:t>
            </a:r>
          </a:p>
          <a:p>
            <a:pPr algn="l">
              <a:lnSpc>
                <a:spcPct val="130000"/>
              </a:lnSpc>
              <a:spcBef>
                <a:spcPct val="50000"/>
              </a:spcBef>
              <a:defRPr/>
            </a:pPr>
            <a:r>
              <a:rPr lang="zh-CN" altLang="en-US" sz="2000" b="1" dirty="0">
                <a:latin typeface="+mn-ea"/>
                <a:ea typeface="+mn-ea"/>
              </a:rPr>
              <a:t>    ⑴ </a:t>
            </a:r>
            <a:r>
              <a:rPr lang="en-US" altLang="zh-CN" sz="2000" b="1" dirty="0">
                <a:latin typeface="+mn-ea"/>
                <a:ea typeface="+mn-ea"/>
              </a:rPr>
              <a:t>I </a:t>
            </a:r>
            <a:r>
              <a:rPr lang="en-US" altLang="zh-CN" sz="2000" b="1" dirty="0">
                <a:latin typeface="+mn-ea"/>
                <a:ea typeface="+mn-ea"/>
                <a:sym typeface="Symbol" pitchFamily="18" charset="2"/>
              </a:rPr>
              <a:t></a:t>
            </a:r>
            <a:r>
              <a:rPr lang="en-US" altLang="zh-CN" sz="2000" b="1" dirty="0">
                <a:latin typeface="+mn-ea"/>
                <a:ea typeface="+mn-ea"/>
              </a:rPr>
              <a:t> closure(I)</a:t>
            </a:r>
          </a:p>
          <a:p>
            <a:pPr algn="l">
              <a:lnSpc>
                <a:spcPct val="130000"/>
              </a:lnSpc>
              <a:spcBef>
                <a:spcPct val="50000"/>
              </a:spcBef>
              <a:defRPr/>
            </a:pPr>
            <a:r>
              <a:rPr lang="en-US" altLang="zh-CN" sz="2000" b="1" dirty="0">
                <a:latin typeface="+mn-ea"/>
                <a:ea typeface="+mn-ea"/>
              </a:rPr>
              <a:t>    ⑵ {B→·</a:t>
            </a:r>
            <a:r>
              <a:rPr lang="en-US" altLang="zh-CN" sz="2000" b="1" dirty="0" err="1">
                <a:latin typeface="+mn-ea"/>
                <a:ea typeface="+mn-ea"/>
              </a:rPr>
              <a:t>γ︱A→α·Bβ∈closure</a:t>
            </a:r>
            <a:r>
              <a:rPr lang="en-US" altLang="zh-CN" sz="2000" b="1" dirty="0">
                <a:latin typeface="+mn-ea"/>
                <a:ea typeface="+mn-ea"/>
              </a:rPr>
              <a:t>(I)}</a:t>
            </a:r>
            <a:r>
              <a:rPr lang="en-US" altLang="zh-CN" sz="2000" b="1" dirty="0">
                <a:latin typeface="+mn-ea"/>
                <a:ea typeface="+mn-ea"/>
                <a:sym typeface="Symbol" pitchFamily="18" charset="2"/>
              </a:rPr>
              <a:t></a:t>
            </a:r>
            <a:r>
              <a:rPr lang="en-US" altLang="zh-CN" sz="2000" b="1" dirty="0">
                <a:latin typeface="+mn-ea"/>
                <a:ea typeface="+mn-ea"/>
              </a:rPr>
              <a:t> closure(I)</a:t>
            </a:r>
          </a:p>
          <a:p>
            <a:pPr algn="l">
              <a:lnSpc>
                <a:spcPct val="130000"/>
              </a:lnSpc>
              <a:spcBef>
                <a:spcPct val="50000"/>
              </a:spcBef>
              <a:defRPr/>
            </a:pPr>
            <a:r>
              <a:rPr lang="zh-CN" altLang="en-US" sz="2000" b="1" dirty="0" smtClean="0">
                <a:latin typeface="+mn-ea"/>
                <a:ea typeface="+mn-ea"/>
              </a:rPr>
              <a:t>  </a:t>
            </a:r>
            <a:r>
              <a:rPr lang="zh-CN" altLang="en-US" sz="2000" b="1" dirty="0">
                <a:latin typeface="+mn-ea"/>
                <a:ea typeface="+mn-ea"/>
              </a:rPr>
              <a:t>　⑶ 重复⑵，直到</a:t>
            </a:r>
            <a:r>
              <a:rPr lang="en-US" altLang="zh-CN" sz="2000" b="1" dirty="0">
                <a:latin typeface="+mn-ea"/>
                <a:ea typeface="+mn-ea"/>
              </a:rPr>
              <a:t>closure(I)</a:t>
            </a:r>
            <a:r>
              <a:rPr lang="zh-CN" altLang="en-US" sz="2000" b="1" dirty="0">
                <a:latin typeface="+mn-ea"/>
                <a:ea typeface="+mn-ea"/>
              </a:rPr>
              <a:t>，不再扩大为止。</a:t>
            </a:r>
          </a:p>
          <a:p>
            <a:pPr algn="l">
              <a:lnSpc>
                <a:spcPct val="130000"/>
              </a:lnSpc>
              <a:spcBef>
                <a:spcPct val="50000"/>
              </a:spcBef>
              <a:defRPr/>
            </a:pPr>
            <a:r>
              <a:rPr lang="en-US" altLang="zh-CN" sz="2000" b="1" dirty="0" smtClean="0">
                <a:latin typeface="+mn-ea"/>
                <a:ea typeface="+mn-ea"/>
              </a:rPr>
              <a:t>  </a:t>
            </a:r>
            <a:r>
              <a:rPr lang="zh-CN" altLang="en-US" sz="2000" b="1" dirty="0" smtClean="0">
                <a:latin typeface="+mn-ea"/>
                <a:ea typeface="+mn-ea"/>
              </a:rPr>
              <a:t>例</a:t>
            </a:r>
            <a:r>
              <a:rPr lang="zh-CN" altLang="en-US" sz="2000" b="1" dirty="0">
                <a:latin typeface="+mn-ea"/>
                <a:ea typeface="+mn-ea"/>
              </a:rPr>
              <a:t>：</a:t>
            </a:r>
            <a:r>
              <a:rPr lang="en-US" altLang="zh-CN" sz="2000" b="1" dirty="0">
                <a:latin typeface="+mn-ea"/>
                <a:ea typeface="+mn-ea"/>
              </a:rPr>
              <a:t>I={</a:t>
            </a:r>
            <a:r>
              <a:rPr lang="en-US" altLang="zh-CN" sz="2000" b="1" dirty="0" err="1">
                <a:latin typeface="+mn-ea"/>
                <a:ea typeface="+mn-ea"/>
              </a:rPr>
              <a:t>S→a</a:t>
            </a:r>
            <a:r>
              <a:rPr lang="en-US" altLang="zh-CN" sz="2000" b="1" dirty="0">
                <a:latin typeface="+mn-ea"/>
                <a:ea typeface="+mn-ea"/>
              </a:rPr>
              <a:t> · </a:t>
            </a:r>
            <a:r>
              <a:rPr lang="en-US" altLang="zh-CN" sz="2000" b="1" dirty="0" err="1">
                <a:latin typeface="+mn-ea"/>
                <a:ea typeface="+mn-ea"/>
              </a:rPr>
              <a:t>AcBe</a:t>
            </a:r>
            <a:r>
              <a:rPr lang="en-US" altLang="zh-CN" sz="2000" b="1" dirty="0">
                <a:latin typeface="+mn-ea"/>
                <a:ea typeface="+mn-ea"/>
              </a:rPr>
              <a:t>}</a:t>
            </a:r>
          </a:p>
          <a:p>
            <a:pPr algn="l">
              <a:lnSpc>
                <a:spcPct val="130000"/>
              </a:lnSpc>
              <a:spcBef>
                <a:spcPct val="50000"/>
              </a:spcBef>
              <a:defRPr/>
            </a:pPr>
            <a:r>
              <a:rPr lang="en-US" altLang="zh-CN" sz="2000" b="1" dirty="0">
                <a:latin typeface="+mn-ea"/>
                <a:ea typeface="+mn-ea"/>
              </a:rPr>
              <a:t> </a:t>
            </a:r>
            <a:r>
              <a:rPr lang="en-US" altLang="zh-CN" sz="2000" b="1" dirty="0" smtClean="0">
                <a:latin typeface="+mn-ea"/>
                <a:ea typeface="+mn-ea"/>
              </a:rPr>
              <a:t>     </a:t>
            </a:r>
            <a:r>
              <a:rPr lang="en-US" altLang="zh-CN" sz="2000" b="1" dirty="0">
                <a:latin typeface="+mn-ea"/>
                <a:ea typeface="+mn-ea"/>
              </a:rPr>
              <a:t>closure(I)={</a:t>
            </a:r>
          </a:p>
        </p:txBody>
      </p:sp>
      <p:sp>
        <p:nvSpPr>
          <p:cNvPr id="135172" name="Text Box 4"/>
          <p:cNvSpPr txBox="1">
            <a:spLocks noChangeArrowheads="1"/>
          </p:cNvSpPr>
          <p:nvPr/>
        </p:nvSpPr>
        <p:spPr bwMode="auto">
          <a:xfrm>
            <a:off x="3004086" y="3789164"/>
            <a:ext cx="3352800" cy="2154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  <a:spcBef>
                <a:spcPct val="50000"/>
              </a:spcBef>
              <a:defRPr/>
            </a:pPr>
            <a:r>
              <a:rPr lang="en-US" altLang="zh-CN" sz="20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S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→a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 ·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AcBe</a:t>
            </a:r>
            <a:endParaRPr lang="en-US" altLang="zh-CN" sz="2000" b="1" dirty="0"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  <a:ea typeface="宋体" pitchFamily="2" charset="-122"/>
            </a:endParaRPr>
          </a:p>
          <a:p>
            <a:pPr algn="l">
              <a:lnSpc>
                <a:spcPct val="130000"/>
              </a:lnSpc>
              <a:spcBef>
                <a:spcPct val="50000"/>
              </a:spcBef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A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→·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Ab</a:t>
            </a:r>
            <a:endParaRPr lang="en-US" altLang="zh-CN" sz="2000" b="1" dirty="0"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  <a:ea typeface="宋体" pitchFamily="2" charset="-122"/>
            </a:endParaRPr>
          </a:p>
          <a:p>
            <a:pPr algn="l">
              <a:lnSpc>
                <a:spcPct val="130000"/>
              </a:lnSpc>
              <a:spcBef>
                <a:spcPct val="50000"/>
              </a:spcBef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A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→·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b }</a:t>
            </a:r>
            <a:endParaRPr lang="en-US" altLang="zh-CN" sz="2000" b="1" dirty="0"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  <a:ea typeface="宋体" pitchFamily="2" charset="-122"/>
            </a:endParaRPr>
          </a:p>
          <a:p>
            <a:pPr algn="l">
              <a:lnSpc>
                <a:spcPct val="130000"/>
              </a:lnSpc>
              <a:spcBef>
                <a:spcPct val="50000"/>
              </a:spcBef>
              <a:defRPr/>
            </a:pPr>
            <a:endParaRPr lang="en-US" altLang="zh-CN" sz="2000" b="1" dirty="0"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6324600" y="6172200"/>
            <a:ext cx="2133600" cy="244475"/>
          </a:xfrm>
        </p:spPr>
        <p:txBody>
          <a:bodyPr/>
          <a:lstStyle/>
          <a:p>
            <a:pPr>
              <a:defRPr/>
            </a:pPr>
            <a:fld id="{4F59ABC2-A8C1-444F-815F-0179F8E14596}" type="slidenum">
              <a:rPr lang="en-US" altLang="zh-CN"/>
              <a:pPr>
                <a:defRPr/>
              </a:pPr>
              <a:t>18</a:t>
            </a:fld>
            <a:endParaRPr lang="en-US" altLang="zh-CN" dirty="0"/>
          </a:p>
        </p:txBody>
      </p:sp>
      <p:sp>
        <p:nvSpPr>
          <p:cNvPr id="6" name="Text Box 1027"/>
          <p:cNvSpPr txBox="1">
            <a:spLocks noChangeArrowheads="1"/>
          </p:cNvSpPr>
          <p:nvPr/>
        </p:nvSpPr>
        <p:spPr bwMode="auto">
          <a:xfrm>
            <a:off x="609600" y="314980"/>
            <a:ext cx="5334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b="1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LR(0)</a:t>
            </a:r>
            <a:r>
              <a:rPr lang="zh-CN" altLang="en-US" sz="2800" b="1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项目的</a:t>
            </a:r>
            <a:r>
              <a:rPr lang="en-US" altLang="zh-CN" sz="2800" b="1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CLOSURE</a:t>
            </a:r>
            <a:r>
              <a:rPr lang="zh-CN" altLang="en-US" sz="2800" b="1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运算定义</a:t>
            </a:r>
            <a:endParaRPr lang="zh-CN" altLang="en-US" sz="2800" b="1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5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5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35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5"/>
          <p:cNvSpPr>
            <a:spLocks noChangeArrowheads="1"/>
          </p:cNvSpPr>
          <p:nvPr/>
        </p:nvSpPr>
        <p:spPr bwMode="auto">
          <a:xfrm>
            <a:off x="838200" y="5045075"/>
            <a:ext cx="533400" cy="304800"/>
          </a:xfrm>
          <a:prstGeom prst="rect">
            <a:avLst/>
          </a:prstGeom>
          <a:solidFill>
            <a:srgbClr val="FFFFFF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533400" y="314980"/>
            <a:ext cx="5410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CC0099"/>
                </a:solidFill>
                <a:latin typeface="黑体" pitchFamily="49" charset="-122"/>
                <a:ea typeface="黑体" pitchFamily="49" charset="-122"/>
              </a:rPr>
              <a:t>LR(0)</a:t>
            </a:r>
            <a:r>
              <a:rPr lang="zh-CN" altLang="en-US" sz="2800" b="1" dirty="0">
                <a:solidFill>
                  <a:srgbClr val="CC0099"/>
                </a:solidFill>
                <a:latin typeface="黑体" pitchFamily="49" charset="-122"/>
                <a:ea typeface="黑体" pitchFamily="49" charset="-122"/>
              </a:rPr>
              <a:t>识别活前缀</a:t>
            </a:r>
            <a:r>
              <a:rPr lang="en-US" altLang="zh-CN" sz="2800" b="1" dirty="0">
                <a:solidFill>
                  <a:srgbClr val="CC0099"/>
                </a:solidFill>
                <a:latin typeface="黑体" pitchFamily="49" charset="-122"/>
                <a:ea typeface="黑体" pitchFamily="49" charset="-122"/>
              </a:rPr>
              <a:t>DFA  M</a:t>
            </a:r>
            <a:r>
              <a:rPr lang="zh-CN" altLang="en-US" sz="2800" b="1" dirty="0">
                <a:solidFill>
                  <a:srgbClr val="CC0099"/>
                </a:solidFill>
                <a:latin typeface="黑体" pitchFamily="49" charset="-122"/>
                <a:ea typeface="黑体" pitchFamily="49" charset="-122"/>
              </a:rPr>
              <a:t>构造方法 </a:t>
            </a:r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609600" y="1171069"/>
            <a:ext cx="7696200" cy="3400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indent="573088" algn="l">
              <a:lnSpc>
                <a:spcPct val="125000"/>
              </a:lnSpc>
              <a:spcBef>
                <a:spcPct val="20000"/>
              </a:spcBef>
              <a:defRPr/>
            </a:pPr>
            <a:r>
              <a:rPr lang="zh-CN" altLang="en-US" sz="2000" b="1" dirty="0">
                <a:latin typeface="+mn-ea"/>
                <a:ea typeface="+mn-ea"/>
              </a:rPr>
              <a:t>设文法</a:t>
            </a:r>
            <a:r>
              <a:rPr lang="en-US" altLang="zh-CN" sz="2000" b="1" dirty="0">
                <a:latin typeface="+mn-ea"/>
                <a:ea typeface="+mn-ea"/>
              </a:rPr>
              <a:t>G</a:t>
            </a:r>
            <a:r>
              <a:rPr lang="zh-CN" altLang="en-US" sz="2000" b="1" dirty="0">
                <a:latin typeface="+mn-ea"/>
                <a:ea typeface="+mn-ea"/>
              </a:rPr>
              <a:t>＝</a:t>
            </a:r>
            <a:r>
              <a:rPr lang="en-US" altLang="zh-CN" sz="2000" b="1" dirty="0">
                <a:latin typeface="+mn-ea"/>
                <a:ea typeface="+mn-ea"/>
              </a:rPr>
              <a:t>(V</a:t>
            </a:r>
            <a:r>
              <a:rPr lang="en-US" altLang="zh-CN" sz="2000" b="1" baseline="-30000" dirty="0">
                <a:latin typeface="+mn-ea"/>
                <a:ea typeface="+mn-ea"/>
              </a:rPr>
              <a:t>N</a:t>
            </a:r>
            <a:r>
              <a:rPr lang="zh-CN" altLang="en-US" sz="2000" b="1" dirty="0">
                <a:latin typeface="+mn-ea"/>
                <a:ea typeface="+mn-ea"/>
              </a:rPr>
              <a:t>，</a:t>
            </a:r>
            <a:r>
              <a:rPr lang="en-US" altLang="zh-CN" sz="2000" b="1" dirty="0">
                <a:latin typeface="+mn-ea"/>
                <a:ea typeface="+mn-ea"/>
              </a:rPr>
              <a:t>V</a:t>
            </a:r>
            <a:r>
              <a:rPr lang="en-US" altLang="zh-CN" sz="2000" b="1" baseline="-30000" dirty="0">
                <a:latin typeface="+mn-ea"/>
                <a:ea typeface="+mn-ea"/>
              </a:rPr>
              <a:t>T</a:t>
            </a:r>
            <a:r>
              <a:rPr lang="zh-CN" altLang="en-US" sz="2000" b="1" dirty="0">
                <a:latin typeface="+mn-ea"/>
                <a:ea typeface="+mn-ea"/>
              </a:rPr>
              <a:t>，</a:t>
            </a:r>
            <a:r>
              <a:rPr lang="en-US" altLang="zh-CN" sz="2000" b="1" dirty="0">
                <a:latin typeface="+mn-ea"/>
                <a:ea typeface="+mn-ea"/>
              </a:rPr>
              <a:t>P</a:t>
            </a:r>
            <a:r>
              <a:rPr lang="zh-CN" altLang="en-US" sz="2000" b="1" dirty="0">
                <a:latin typeface="+mn-ea"/>
                <a:ea typeface="+mn-ea"/>
              </a:rPr>
              <a:t>，</a:t>
            </a:r>
            <a:r>
              <a:rPr lang="en-US" altLang="zh-CN" sz="2000" b="1" dirty="0">
                <a:latin typeface="+mn-ea"/>
                <a:ea typeface="+mn-ea"/>
              </a:rPr>
              <a:t>S)</a:t>
            </a:r>
            <a:r>
              <a:rPr lang="zh-CN" altLang="en-US" sz="2000" b="1" dirty="0">
                <a:latin typeface="+mn-ea"/>
                <a:ea typeface="+mn-ea"/>
              </a:rPr>
              <a:t>，且已等价改写成文法</a:t>
            </a:r>
            <a:r>
              <a:rPr lang="en-US" altLang="zh-CN" sz="2000" b="1" dirty="0">
                <a:latin typeface="+mn-ea"/>
                <a:ea typeface="+mn-ea"/>
              </a:rPr>
              <a:t>G</a:t>
            </a:r>
            <a:r>
              <a:rPr lang="en-US" altLang="zh-CN" sz="2000" b="1" baseline="30000" dirty="0">
                <a:latin typeface="+mn-ea"/>
                <a:ea typeface="+mn-ea"/>
              </a:rPr>
              <a:t>′</a:t>
            </a:r>
            <a:r>
              <a:rPr lang="en-US" altLang="zh-CN" sz="2000" b="1" dirty="0">
                <a:latin typeface="+mn-ea"/>
                <a:ea typeface="+mn-ea"/>
              </a:rPr>
              <a:t>,</a:t>
            </a:r>
            <a:r>
              <a:rPr lang="zh-CN" altLang="en-US" sz="2000" b="1" dirty="0">
                <a:latin typeface="+mn-ea"/>
                <a:ea typeface="+mn-ea"/>
              </a:rPr>
              <a:t>即</a:t>
            </a:r>
            <a:r>
              <a:rPr lang="en-US" altLang="zh-CN" sz="2000" b="1" dirty="0">
                <a:latin typeface="+mn-ea"/>
                <a:ea typeface="+mn-ea"/>
              </a:rPr>
              <a:t>G</a:t>
            </a:r>
            <a:r>
              <a:rPr lang="en-US" altLang="zh-CN" sz="2000" b="1" baseline="30000" dirty="0">
                <a:latin typeface="+mn-ea"/>
                <a:ea typeface="+mn-ea"/>
              </a:rPr>
              <a:t>′</a:t>
            </a:r>
            <a:r>
              <a:rPr lang="zh-CN" altLang="en-US" sz="2000" b="1" dirty="0">
                <a:latin typeface="+mn-ea"/>
                <a:ea typeface="+mn-ea"/>
              </a:rPr>
              <a:t>＝</a:t>
            </a:r>
            <a:r>
              <a:rPr lang="en-US" altLang="zh-CN" sz="2000" b="1" dirty="0">
                <a:latin typeface="+mn-ea"/>
                <a:ea typeface="+mn-ea"/>
              </a:rPr>
              <a:t>(V</a:t>
            </a:r>
            <a:r>
              <a:rPr lang="en-US" altLang="zh-CN" sz="2000" b="1" baseline="-30000" dirty="0">
                <a:latin typeface="+mn-ea"/>
                <a:ea typeface="+mn-ea"/>
              </a:rPr>
              <a:t>N</a:t>
            </a:r>
            <a:r>
              <a:rPr lang="en-US" altLang="zh-CN" sz="2000" b="1" dirty="0">
                <a:latin typeface="+mn-ea"/>
                <a:ea typeface="+mn-ea"/>
              </a:rPr>
              <a:t>∪{</a:t>
            </a:r>
            <a:r>
              <a:rPr lang="en-US" altLang="zh-CN" sz="2000" b="1" dirty="0">
                <a:solidFill>
                  <a:srgbClr val="FF0000"/>
                </a:solidFill>
                <a:latin typeface="+mn-ea"/>
                <a:ea typeface="+mn-ea"/>
              </a:rPr>
              <a:t>S</a:t>
            </a:r>
            <a:r>
              <a:rPr lang="en-US" altLang="zh-CN" sz="2000" b="1" baseline="30000" dirty="0">
                <a:solidFill>
                  <a:srgbClr val="FF0000"/>
                </a:solidFill>
                <a:latin typeface="+mn-ea"/>
                <a:ea typeface="+mn-ea"/>
              </a:rPr>
              <a:t>′</a:t>
            </a:r>
            <a:r>
              <a:rPr lang="en-US" altLang="zh-CN" sz="2000" b="1" dirty="0">
                <a:latin typeface="+mn-ea"/>
                <a:ea typeface="+mn-ea"/>
              </a:rPr>
              <a:t>}</a:t>
            </a:r>
            <a:r>
              <a:rPr lang="zh-CN" altLang="en-US" sz="2000" b="1" dirty="0">
                <a:latin typeface="+mn-ea"/>
                <a:ea typeface="+mn-ea"/>
              </a:rPr>
              <a:t>，</a:t>
            </a:r>
            <a:r>
              <a:rPr lang="en-US" altLang="zh-CN" sz="2000" b="1" dirty="0">
                <a:latin typeface="+mn-ea"/>
                <a:ea typeface="+mn-ea"/>
              </a:rPr>
              <a:t>V</a:t>
            </a:r>
            <a:r>
              <a:rPr lang="en-US" altLang="zh-CN" sz="2000" b="1" baseline="-30000" dirty="0">
                <a:latin typeface="+mn-ea"/>
                <a:ea typeface="+mn-ea"/>
              </a:rPr>
              <a:t>T</a:t>
            </a:r>
            <a:r>
              <a:rPr lang="zh-CN" altLang="en-US" sz="2000" b="1" dirty="0">
                <a:latin typeface="+mn-ea"/>
                <a:ea typeface="+mn-ea"/>
              </a:rPr>
              <a:t>，</a:t>
            </a:r>
            <a:r>
              <a:rPr lang="en-US" altLang="zh-CN" sz="2000" b="1" dirty="0">
                <a:latin typeface="+mn-ea"/>
                <a:ea typeface="+mn-ea"/>
              </a:rPr>
              <a:t>P∪{</a:t>
            </a:r>
            <a:r>
              <a:rPr lang="en-US" altLang="zh-CN" sz="2000" b="1" dirty="0">
                <a:solidFill>
                  <a:srgbClr val="FF0000"/>
                </a:solidFill>
                <a:latin typeface="+mn-ea"/>
                <a:ea typeface="+mn-ea"/>
              </a:rPr>
              <a:t>S</a:t>
            </a:r>
            <a:r>
              <a:rPr lang="en-US" altLang="zh-CN" sz="2000" b="1" baseline="30000" dirty="0">
                <a:solidFill>
                  <a:srgbClr val="FF0000"/>
                </a:solidFill>
                <a:latin typeface="+mn-ea"/>
                <a:ea typeface="+mn-ea"/>
              </a:rPr>
              <a:t>′</a:t>
            </a:r>
            <a:r>
              <a:rPr lang="en-US" altLang="zh-CN" sz="2000" b="1" dirty="0">
                <a:solidFill>
                  <a:srgbClr val="FF0000"/>
                </a:solidFill>
                <a:latin typeface="+mn-ea"/>
                <a:ea typeface="+mn-ea"/>
              </a:rPr>
              <a:t>→S</a:t>
            </a:r>
            <a:r>
              <a:rPr lang="en-US" altLang="zh-CN" sz="2000" b="1" dirty="0">
                <a:latin typeface="+mn-ea"/>
                <a:ea typeface="+mn-ea"/>
              </a:rPr>
              <a:t>}</a:t>
            </a:r>
            <a:r>
              <a:rPr lang="zh-CN" altLang="en-US" sz="2000" b="1" dirty="0">
                <a:latin typeface="+mn-ea"/>
                <a:ea typeface="+mn-ea"/>
              </a:rPr>
              <a:t>，</a:t>
            </a:r>
            <a:r>
              <a:rPr lang="en-US" altLang="zh-CN" sz="2000" b="1" dirty="0">
                <a:solidFill>
                  <a:srgbClr val="FF0000"/>
                </a:solidFill>
                <a:latin typeface="+mn-ea"/>
                <a:ea typeface="+mn-ea"/>
              </a:rPr>
              <a:t>S</a:t>
            </a:r>
            <a:r>
              <a:rPr lang="en-US" altLang="zh-CN" sz="2000" b="1" baseline="30000" dirty="0">
                <a:solidFill>
                  <a:srgbClr val="FF0000"/>
                </a:solidFill>
                <a:latin typeface="+mn-ea"/>
                <a:ea typeface="+mn-ea"/>
              </a:rPr>
              <a:t>′</a:t>
            </a:r>
            <a:r>
              <a:rPr lang="en-US" altLang="zh-CN" sz="2000" b="1" dirty="0">
                <a:latin typeface="+mn-ea"/>
                <a:ea typeface="+mn-ea"/>
              </a:rPr>
              <a:t>)</a:t>
            </a:r>
            <a:r>
              <a:rPr lang="zh-CN" altLang="en-US" sz="2000" b="1" dirty="0">
                <a:latin typeface="+mn-ea"/>
                <a:ea typeface="+mn-ea"/>
              </a:rPr>
              <a:t>， 且</a:t>
            </a:r>
            <a:r>
              <a:rPr lang="en-US" altLang="zh-CN" sz="2000" b="1" dirty="0">
                <a:latin typeface="+mn-ea"/>
                <a:ea typeface="+mn-ea"/>
              </a:rPr>
              <a:t>V</a:t>
            </a:r>
            <a:r>
              <a:rPr lang="en-US" altLang="zh-CN" sz="2000" b="1" baseline="-30000" dirty="0">
                <a:latin typeface="+mn-ea"/>
                <a:ea typeface="+mn-ea"/>
              </a:rPr>
              <a:t>N</a:t>
            </a:r>
            <a:r>
              <a:rPr lang="en-US" altLang="zh-CN" sz="2000" b="1" dirty="0">
                <a:latin typeface="+mn-ea"/>
                <a:ea typeface="+mn-ea"/>
              </a:rPr>
              <a:t>∩ {S′}</a:t>
            </a:r>
            <a:r>
              <a:rPr lang="zh-CN" altLang="en-US" sz="2000" b="1" dirty="0">
                <a:latin typeface="+mn-ea"/>
                <a:ea typeface="+mn-ea"/>
              </a:rPr>
              <a:t>＝</a:t>
            </a:r>
            <a:r>
              <a:rPr lang="en-US" altLang="zh-CN" sz="2000" b="1" dirty="0">
                <a:latin typeface="+mn-ea"/>
                <a:ea typeface="+mn-ea"/>
              </a:rPr>
              <a:t>Ф</a:t>
            </a:r>
            <a:r>
              <a:rPr lang="zh-CN" altLang="en-US" sz="2000" b="1" dirty="0">
                <a:latin typeface="+mn-ea"/>
                <a:ea typeface="+mn-ea"/>
              </a:rPr>
              <a:t>，则识别活前缀</a:t>
            </a:r>
            <a:r>
              <a:rPr lang="en-US" altLang="zh-CN" sz="2000" b="1" dirty="0">
                <a:latin typeface="+mn-ea"/>
                <a:ea typeface="+mn-ea"/>
              </a:rPr>
              <a:t>DFA  M</a:t>
            </a:r>
            <a:r>
              <a:rPr lang="zh-CN" altLang="en-US" sz="2000" b="1" dirty="0">
                <a:latin typeface="+mn-ea"/>
                <a:ea typeface="+mn-ea"/>
              </a:rPr>
              <a:t>＝</a:t>
            </a:r>
            <a:r>
              <a:rPr lang="en-US" altLang="zh-CN" sz="2000" b="1" dirty="0">
                <a:latin typeface="+mn-ea"/>
                <a:ea typeface="+mn-ea"/>
              </a:rPr>
              <a:t>(K,</a:t>
            </a:r>
            <a:r>
              <a:rPr lang="en-US" altLang="zh-CN" sz="2000" b="1" dirty="0">
                <a:latin typeface="+mn-ea"/>
                <a:ea typeface="+mn-ea"/>
                <a:sym typeface="Symbol" pitchFamily="18" charset="2"/>
              </a:rPr>
              <a:t></a:t>
            </a:r>
            <a:r>
              <a:rPr lang="en-US" altLang="zh-CN" sz="2000" b="1" dirty="0">
                <a:latin typeface="+mn-ea"/>
                <a:ea typeface="+mn-ea"/>
              </a:rPr>
              <a:t>, </a:t>
            </a:r>
            <a:r>
              <a:rPr lang="en-US" altLang="zh-CN" sz="2000" b="1" dirty="0" err="1">
                <a:latin typeface="+mn-ea"/>
                <a:ea typeface="+mn-ea"/>
              </a:rPr>
              <a:t>f,S,Z</a:t>
            </a:r>
            <a:r>
              <a:rPr lang="en-US" altLang="zh-CN" sz="2000" b="1" dirty="0">
                <a:latin typeface="+mn-ea"/>
                <a:ea typeface="+mn-ea"/>
              </a:rPr>
              <a:t>)</a:t>
            </a:r>
            <a:r>
              <a:rPr lang="zh-CN" altLang="en-US" sz="2000" b="1" dirty="0">
                <a:latin typeface="+mn-ea"/>
                <a:ea typeface="+mn-ea"/>
              </a:rPr>
              <a:t>，其中：</a:t>
            </a:r>
          </a:p>
          <a:p>
            <a:pPr indent="573088" algn="l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000" b="1" dirty="0">
                <a:latin typeface="+mn-ea"/>
                <a:ea typeface="+mn-ea"/>
              </a:rPr>
              <a:t>⑴ </a:t>
            </a:r>
            <a:r>
              <a:rPr lang="en-US" altLang="zh-CN" sz="2000" b="1" dirty="0">
                <a:latin typeface="+mn-ea"/>
                <a:ea typeface="+mn-ea"/>
              </a:rPr>
              <a:t>K </a:t>
            </a:r>
            <a:r>
              <a:rPr lang="en-US" altLang="zh-CN" sz="2000" b="1" dirty="0">
                <a:latin typeface="+mn-ea"/>
                <a:ea typeface="+mn-ea"/>
                <a:sym typeface="Symbol" pitchFamily="18" charset="2"/>
              </a:rPr>
              <a:t></a:t>
            </a:r>
            <a:r>
              <a:rPr lang="en-US" altLang="zh-CN" sz="2000" b="1" dirty="0">
                <a:latin typeface="+mn-ea"/>
                <a:ea typeface="+mn-ea"/>
              </a:rPr>
              <a:t>ρ(LR(0)</a:t>
            </a:r>
            <a:r>
              <a:rPr lang="zh-CN" altLang="en-US" sz="2000" b="1" dirty="0">
                <a:latin typeface="+mn-ea"/>
                <a:ea typeface="+mn-ea"/>
              </a:rPr>
              <a:t>项目集</a:t>
            </a:r>
            <a:r>
              <a:rPr lang="en-US" altLang="zh-CN" sz="2000" b="1" dirty="0">
                <a:latin typeface="+mn-ea"/>
                <a:ea typeface="+mn-ea"/>
              </a:rPr>
              <a:t>) </a:t>
            </a:r>
          </a:p>
          <a:p>
            <a:pPr indent="573088" algn="l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2000" b="1" dirty="0">
                <a:latin typeface="+mn-ea"/>
                <a:ea typeface="+mn-ea"/>
              </a:rPr>
              <a:t>⑵ </a:t>
            </a:r>
            <a:r>
              <a:rPr lang="en-US" altLang="zh-CN" sz="2000" b="1" dirty="0">
                <a:latin typeface="+mn-ea"/>
                <a:ea typeface="+mn-ea"/>
                <a:sym typeface="Symbol" pitchFamily="18" charset="2"/>
              </a:rPr>
              <a:t></a:t>
            </a:r>
            <a:r>
              <a:rPr lang="en-US" altLang="zh-CN" sz="2000" b="1" dirty="0">
                <a:latin typeface="+mn-ea"/>
                <a:ea typeface="+mn-ea"/>
              </a:rPr>
              <a:t> </a:t>
            </a:r>
            <a:r>
              <a:rPr lang="zh-CN" altLang="en-US" sz="2000" b="1" dirty="0">
                <a:latin typeface="+mn-ea"/>
                <a:ea typeface="+mn-ea"/>
              </a:rPr>
              <a:t>＝ </a:t>
            </a:r>
            <a:r>
              <a:rPr lang="en-US" altLang="zh-CN" sz="2000" b="1" dirty="0">
                <a:latin typeface="+mn-ea"/>
                <a:ea typeface="+mn-ea"/>
              </a:rPr>
              <a:t>V</a:t>
            </a:r>
            <a:r>
              <a:rPr lang="en-US" altLang="zh-CN" sz="2000" b="1" baseline="-30000" dirty="0">
                <a:latin typeface="+mn-ea"/>
                <a:ea typeface="+mn-ea"/>
              </a:rPr>
              <a:t>N</a:t>
            </a:r>
            <a:r>
              <a:rPr lang="en-US" altLang="zh-CN" sz="2000" b="1" dirty="0">
                <a:latin typeface="+mn-ea"/>
                <a:ea typeface="+mn-ea"/>
              </a:rPr>
              <a:t>∪V</a:t>
            </a:r>
            <a:r>
              <a:rPr lang="en-US" altLang="zh-CN" sz="2000" b="1" baseline="-30000" dirty="0">
                <a:latin typeface="+mn-ea"/>
                <a:ea typeface="+mn-ea"/>
              </a:rPr>
              <a:t>T</a:t>
            </a:r>
            <a:endParaRPr lang="en-US" altLang="zh-CN" sz="2000" b="1" dirty="0">
              <a:latin typeface="+mn-ea"/>
              <a:ea typeface="+mn-ea"/>
            </a:endParaRPr>
          </a:p>
          <a:p>
            <a:pPr indent="573088" algn="l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2000" b="1" dirty="0">
                <a:latin typeface="+mn-ea"/>
                <a:ea typeface="+mn-ea"/>
              </a:rPr>
              <a:t>⑶ f(I,X) </a:t>
            </a:r>
            <a:r>
              <a:rPr lang="zh-CN" altLang="en-US" sz="2000" b="1" dirty="0">
                <a:latin typeface="+mn-ea"/>
                <a:ea typeface="+mn-ea"/>
              </a:rPr>
              <a:t>＝ </a:t>
            </a:r>
            <a:r>
              <a:rPr lang="en-US" altLang="zh-CN" sz="2000" b="1" dirty="0">
                <a:latin typeface="+mn-ea"/>
                <a:ea typeface="+mn-ea"/>
              </a:rPr>
              <a:t>closure(Move(I</a:t>
            </a:r>
            <a:r>
              <a:rPr lang="zh-CN" altLang="en-US" sz="2000" b="1" dirty="0">
                <a:latin typeface="+mn-ea"/>
                <a:ea typeface="+mn-ea"/>
              </a:rPr>
              <a:t>，</a:t>
            </a:r>
            <a:r>
              <a:rPr lang="en-US" altLang="zh-CN" sz="2000" b="1" dirty="0">
                <a:latin typeface="+mn-ea"/>
                <a:ea typeface="+mn-ea"/>
              </a:rPr>
              <a:t>X)),I</a:t>
            </a:r>
            <a:r>
              <a:rPr lang="en-US" altLang="zh-CN" sz="2000" b="1" dirty="0">
                <a:latin typeface="+mn-ea"/>
                <a:ea typeface="+mn-ea"/>
                <a:sym typeface="Symbol" pitchFamily="18" charset="2"/>
              </a:rPr>
              <a:t></a:t>
            </a:r>
            <a:r>
              <a:rPr lang="en-US" altLang="zh-CN" sz="2000" b="1" dirty="0">
                <a:latin typeface="+mn-ea"/>
                <a:ea typeface="+mn-ea"/>
              </a:rPr>
              <a:t> K, X</a:t>
            </a:r>
            <a:r>
              <a:rPr lang="en-US" altLang="zh-CN" sz="2000" b="1" dirty="0">
                <a:latin typeface="+mn-ea"/>
                <a:ea typeface="+mn-ea"/>
                <a:sym typeface="Symbol" pitchFamily="18" charset="2"/>
              </a:rPr>
              <a:t></a:t>
            </a:r>
            <a:endParaRPr lang="en-US" altLang="zh-CN" sz="2000" b="1" dirty="0">
              <a:latin typeface="+mn-ea"/>
              <a:ea typeface="+mn-ea"/>
            </a:endParaRPr>
          </a:p>
          <a:p>
            <a:pPr indent="573088" algn="l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2000" b="1" dirty="0">
                <a:latin typeface="+mn-ea"/>
                <a:ea typeface="+mn-ea"/>
              </a:rPr>
              <a:t>⑷ S </a:t>
            </a:r>
            <a:r>
              <a:rPr lang="zh-CN" altLang="en-US" sz="2000" b="1" dirty="0">
                <a:latin typeface="+mn-ea"/>
                <a:ea typeface="+mn-ea"/>
              </a:rPr>
              <a:t>＝ </a:t>
            </a:r>
            <a:r>
              <a:rPr lang="en-US" altLang="zh-CN" sz="2000" b="1" dirty="0">
                <a:latin typeface="+mn-ea"/>
                <a:ea typeface="+mn-ea"/>
              </a:rPr>
              <a:t>closure(S′→·S)</a:t>
            </a:r>
          </a:p>
          <a:p>
            <a:pPr indent="573088" algn="l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2000" b="1" dirty="0">
                <a:latin typeface="+mn-ea"/>
                <a:ea typeface="+mn-ea"/>
              </a:rPr>
              <a:t>⑸ Z  </a:t>
            </a:r>
            <a:r>
              <a:rPr lang="zh-CN" altLang="en-US" sz="2000" b="1" dirty="0">
                <a:latin typeface="+mn-ea"/>
                <a:ea typeface="+mn-ea"/>
              </a:rPr>
              <a:t>＝ </a:t>
            </a:r>
            <a:r>
              <a:rPr lang="en-US" altLang="zh-CN" sz="2000" b="1" dirty="0">
                <a:latin typeface="+mn-ea"/>
                <a:ea typeface="+mn-ea"/>
              </a:rPr>
              <a:t>{</a:t>
            </a:r>
            <a:r>
              <a:rPr lang="en-US" altLang="zh-CN" sz="2000" b="1" dirty="0" err="1">
                <a:latin typeface="+mn-ea"/>
                <a:ea typeface="+mn-ea"/>
              </a:rPr>
              <a:t>q︱q∈K</a:t>
            </a:r>
            <a:r>
              <a:rPr lang="en-US" altLang="zh-CN" sz="2000" b="1" dirty="0">
                <a:latin typeface="+mn-ea"/>
                <a:ea typeface="+mn-ea"/>
              </a:rPr>
              <a:t>, q </a:t>
            </a:r>
            <a:r>
              <a:rPr lang="zh-CN" altLang="en-US" sz="2000" b="1" dirty="0">
                <a:latin typeface="+mn-ea"/>
                <a:ea typeface="+mn-ea"/>
              </a:rPr>
              <a:t>含有归约项目</a:t>
            </a:r>
            <a:r>
              <a:rPr lang="en-US" altLang="zh-CN" sz="2000" b="1" dirty="0">
                <a:latin typeface="+mn-ea"/>
                <a:ea typeface="+mn-ea"/>
              </a:rPr>
              <a:t>}</a:t>
            </a:r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457200" y="4800600"/>
            <a:ext cx="8153400" cy="781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indent="519113" algn="l">
              <a:lnSpc>
                <a:spcPct val="120000"/>
              </a:lnSpc>
              <a:spcBef>
                <a:spcPct val="50000"/>
              </a:spcBef>
              <a:defRPr/>
            </a:pPr>
            <a:r>
              <a:rPr lang="zh-CN" altLang="en-US" sz="2000" b="1" dirty="0">
                <a:latin typeface="+mn-ea"/>
                <a:ea typeface="+mn-ea"/>
              </a:rPr>
              <a:t>定义 </a:t>
            </a:r>
            <a:r>
              <a:rPr lang="en-US" altLang="zh-CN" sz="2000" b="1" dirty="0">
                <a:latin typeface="+mn-ea"/>
                <a:ea typeface="+mn-ea"/>
              </a:rPr>
              <a:t>7.6  </a:t>
            </a:r>
            <a:r>
              <a:rPr lang="zh-CN" altLang="en-US" sz="2000" b="1" dirty="0">
                <a:latin typeface="+mn-ea"/>
                <a:ea typeface="+mn-ea"/>
              </a:rPr>
              <a:t>文法</a:t>
            </a:r>
            <a:r>
              <a:rPr lang="en-US" altLang="zh-CN" sz="2000" b="1" dirty="0">
                <a:latin typeface="+mn-ea"/>
                <a:ea typeface="+mn-ea"/>
              </a:rPr>
              <a:t>G</a:t>
            </a:r>
            <a:r>
              <a:rPr lang="zh-CN" altLang="en-US" sz="2000" b="1" dirty="0">
                <a:latin typeface="+mn-ea"/>
                <a:ea typeface="+mn-ea"/>
              </a:rPr>
              <a:t>的识别活前缀</a:t>
            </a:r>
            <a:r>
              <a:rPr lang="en-US" altLang="zh-CN" sz="2000" b="1" dirty="0">
                <a:latin typeface="+mn-ea"/>
                <a:ea typeface="+mn-ea"/>
              </a:rPr>
              <a:t>DFA  M</a:t>
            </a:r>
            <a:r>
              <a:rPr lang="zh-CN" altLang="en-US" sz="2000" b="1" dirty="0">
                <a:latin typeface="+mn-ea"/>
                <a:ea typeface="+mn-ea"/>
              </a:rPr>
              <a:t>的状态集称为文法</a:t>
            </a:r>
            <a:r>
              <a:rPr lang="en-US" altLang="zh-CN" sz="2000" b="1" dirty="0">
                <a:latin typeface="+mn-ea"/>
                <a:ea typeface="+mn-ea"/>
              </a:rPr>
              <a:t>G</a:t>
            </a:r>
            <a:r>
              <a:rPr lang="zh-CN" altLang="en-US" sz="2000" b="1" dirty="0">
                <a:latin typeface="+mn-ea"/>
                <a:ea typeface="+mn-ea"/>
              </a:rPr>
              <a:t>的</a:t>
            </a:r>
            <a:r>
              <a:rPr lang="en-US" altLang="zh-CN" sz="2000" b="1" dirty="0">
                <a:solidFill>
                  <a:srgbClr val="CC6600"/>
                </a:solidFill>
                <a:latin typeface="+mn-ea"/>
                <a:ea typeface="+mn-ea"/>
              </a:rPr>
              <a:t>LR(0)</a:t>
            </a:r>
            <a:r>
              <a:rPr lang="zh-CN" altLang="en-US" sz="2000" b="1" dirty="0">
                <a:solidFill>
                  <a:srgbClr val="CC6600"/>
                </a:solidFill>
                <a:latin typeface="+mn-ea"/>
                <a:ea typeface="+mn-ea"/>
              </a:rPr>
              <a:t>项目集规范族</a:t>
            </a:r>
            <a:r>
              <a:rPr lang="zh-CN" altLang="en-US" sz="2000" b="1" dirty="0">
                <a:latin typeface="+mn-ea"/>
                <a:ea typeface="+mn-ea"/>
              </a:rPr>
              <a:t>。 </a:t>
            </a:r>
          </a:p>
        </p:txBody>
      </p:sp>
      <p:sp>
        <p:nvSpPr>
          <p:cNvPr id="8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6324600" y="6172200"/>
            <a:ext cx="2133600" cy="244475"/>
          </a:xfrm>
        </p:spPr>
        <p:txBody>
          <a:bodyPr/>
          <a:lstStyle/>
          <a:p>
            <a:pPr>
              <a:defRPr/>
            </a:pPr>
            <a:fld id="{4F59ABC2-A8C1-444F-815F-0179F8E14596}" type="slidenum">
              <a:rPr lang="en-US" altLang="zh-CN"/>
              <a:pPr>
                <a:defRPr/>
              </a:pPr>
              <a:t>19</a:t>
            </a:fld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838200" y="914400"/>
            <a:ext cx="7696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 sz="2400">
              <a:latin typeface="Tahoma" pitchFamily="34" charset="0"/>
            </a:endParaRPr>
          </a:p>
        </p:txBody>
      </p:sp>
      <p:sp>
        <p:nvSpPr>
          <p:cNvPr id="5124" name="Rectangle 31"/>
          <p:cNvSpPr>
            <a:spLocks noChangeArrowheads="1"/>
          </p:cNvSpPr>
          <p:nvPr/>
        </p:nvSpPr>
        <p:spPr bwMode="auto">
          <a:xfrm>
            <a:off x="685800" y="2346325"/>
            <a:ext cx="7615238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617538">
              <a:lnSpc>
                <a:spcPct val="150000"/>
              </a:lnSpc>
              <a:spcBef>
                <a:spcPct val="20000"/>
              </a:spcBef>
            </a:pPr>
            <a:r>
              <a:rPr lang="zh-CN" altLang="en-US" sz="2400" b="1" dirty="0">
                <a:latin typeface="+mn-ea"/>
                <a:ea typeface="+mn-ea"/>
              </a:rPr>
              <a:t>本章研究自底向上的</a:t>
            </a:r>
            <a:r>
              <a:rPr lang="en-US" altLang="zh-CN" sz="2400" b="1" dirty="0">
                <a:latin typeface="+mn-ea"/>
                <a:ea typeface="+mn-ea"/>
              </a:rPr>
              <a:t>LR</a:t>
            </a:r>
            <a:r>
              <a:rPr lang="zh-CN" altLang="en-US" sz="2400" b="1" dirty="0">
                <a:latin typeface="+mn-ea"/>
                <a:ea typeface="+mn-ea"/>
              </a:rPr>
              <a:t>分析法，</a:t>
            </a:r>
            <a:r>
              <a:rPr lang="en-US" altLang="zh-CN" sz="2400" b="1" dirty="0">
                <a:latin typeface="+mn-ea"/>
                <a:ea typeface="+mn-ea"/>
              </a:rPr>
              <a:t>LR</a:t>
            </a:r>
            <a:r>
              <a:rPr lang="zh-CN" altLang="en-US" sz="2400" b="1" dirty="0">
                <a:latin typeface="+mn-ea"/>
                <a:ea typeface="+mn-ea"/>
              </a:rPr>
              <a:t>分析法是一类归约法的统称，主要介绍其中最基本的</a:t>
            </a:r>
            <a:r>
              <a:rPr lang="en-US" altLang="zh-CN" sz="2400" b="1" dirty="0">
                <a:latin typeface="+mn-ea"/>
                <a:ea typeface="+mn-ea"/>
              </a:rPr>
              <a:t>LR(0)</a:t>
            </a:r>
            <a:r>
              <a:rPr lang="zh-CN" altLang="en-US" sz="2400" b="1" dirty="0">
                <a:latin typeface="+mn-ea"/>
                <a:ea typeface="+mn-ea"/>
              </a:rPr>
              <a:t>、</a:t>
            </a:r>
            <a:r>
              <a:rPr lang="en-US" altLang="zh-CN" sz="2400" b="1" dirty="0">
                <a:latin typeface="+mn-ea"/>
                <a:ea typeface="+mn-ea"/>
              </a:rPr>
              <a:t>SLR(1)</a:t>
            </a:r>
            <a:r>
              <a:rPr lang="zh-CN" altLang="en-US" sz="2400" b="1" dirty="0">
                <a:latin typeface="+mn-ea"/>
                <a:ea typeface="+mn-ea"/>
              </a:rPr>
              <a:t>、</a:t>
            </a:r>
            <a:r>
              <a:rPr lang="en-US" altLang="zh-CN" sz="2400" b="1" dirty="0">
                <a:latin typeface="+mn-ea"/>
                <a:ea typeface="+mn-ea"/>
              </a:rPr>
              <a:t>LR(1)</a:t>
            </a:r>
            <a:r>
              <a:rPr lang="zh-CN" altLang="en-US" sz="2400" b="1" dirty="0">
                <a:latin typeface="+mn-ea"/>
                <a:ea typeface="+mn-ea"/>
              </a:rPr>
              <a:t>和</a:t>
            </a:r>
            <a:r>
              <a:rPr lang="en-US" altLang="zh-CN" sz="2400" b="1" dirty="0">
                <a:latin typeface="+mn-ea"/>
                <a:ea typeface="+mn-ea"/>
              </a:rPr>
              <a:t>LALR(1)</a:t>
            </a:r>
            <a:r>
              <a:rPr lang="zh-CN" altLang="en-US" sz="2400" b="1" dirty="0">
                <a:latin typeface="+mn-ea"/>
                <a:ea typeface="+mn-ea"/>
              </a:rPr>
              <a:t>四种分析法，重点讨论可归约前缀的作用、识别活前缀</a:t>
            </a:r>
            <a:r>
              <a:rPr lang="en-US" altLang="zh-CN" sz="2400" b="1" dirty="0">
                <a:latin typeface="+mn-ea"/>
                <a:ea typeface="+mn-ea"/>
              </a:rPr>
              <a:t>DFA</a:t>
            </a:r>
            <a:r>
              <a:rPr lang="zh-CN" altLang="en-US" sz="2400" b="1" dirty="0">
                <a:latin typeface="+mn-ea"/>
                <a:ea typeface="+mn-ea"/>
              </a:rPr>
              <a:t>的构造、分析表的构造、分析法适用条件和语法分析程序结构及其分析算法。</a:t>
            </a:r>
          </a:p>
        </p:txBody>
      </p:sp>
      <p:sp>
        <p:nvSpPr>
          <p:cNvPr id="5125" name="Text Box 34"/>
          <p:cNvSpPr txBox="1">
            <a:spLocks noChangeArrowheads="1"/>
          </p:cNvSpPr>
          <p:nvPr/>
        </p:nvSpPr>
        <p:spPr bwMode="auto">
          <a:xfrm>
            <a:off x="2971801" y="1538288"/>
            <a:ext cx="24384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800000"/>
                </a:solidFill>
                <a:latin typeface="Tahoma" pitchFamily="34" charset="0"/>
              </a:rPr>
              <a:t>内容摘要</a:t>
            </a:r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6324600" y="6172200"/>
            <a:ext cx="2133600" cy="244475"/>
          </a:xfrm>
        </p:spPr>
        <p:txBody>
          <a:bodyPr/>
          <a:lstStyle/>
          <a:p>
            <a:pPr>
              <a:defRPr/>
            </a:pPr>
            <a:fld id="{4F59ABC2-A8C1-444F-815F-0179F8E14596}" type="slidenum">
              <a:rPr lang="en-US" altLang="zh-CN"/>
              <a:pPr>
                <a:defRPr/>
              </a:pPr>
              <a:t>2</a:t>
            </a:fld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ext Box 2"/>
          <p:cNvSpPr txBox="1">
            <a:spLocks noChangeArrowheads="1"/>
          </p:cNvSpPr>
          <p:nvPr/>
        </p:nvSpPr>
        <p:spPr bwMode="auto">
          <a:xfrm>
            <a:off x="685800" y="892314"/>
            <a:ext cx="7543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952500" indent="-952500">
              <a:spcBef>
                <a:spcPct val="50000"/>
              </a:spcBef>
            </a:pPr>
            <a:r>
              <a:rPr lang="zh-CN" altLang="en-US" sz="2000" b="1" dirty="0" smtClean="0">
                <a:latin typeface="+mn-ea"/>
                <a:ea typeface="+mn-ea"/>
              </a:rPr>
              <a:t>例</a:t>
            </a:r>
            <a:r>
              <a:rPr lang="en-US" altLang="zh-CN" sz="2000" b="1" dirty="0" smtClean="0">
                <a:latin typeface="+mn-ea"/>
                <a:ea typeface="+mn-ea"/>
              </a:rPr>
              <a:t>6.2  </a:t>
            </a:r>
            <a:r>
              <a:rPr lang="zh-CN" altLang="en-US" sz="2000" b="1" dirty="0">
                <a:latin typeface="+mn-ea"/>
                <a:ea typeface="+mn-ea"/>
              </a:rPr>
              <a:t>对于</a:t>
            </a:r>
            <a:r>
              <a:rPr lang="zh-CN" altLang="en-US" sz="2000" b="1" dirty="0" smtClean="0">
                <a:latin typeface="+mn-ea"/>
                <a:ea typeface="+mn-ea"/>
              </a:rPr>
              <a:t>例</a:t>
            </a:r>
            <a:r>
              <a:rPr lang="en-US" altLang="zh-CN" sz="2000" b="1" dirty="0" smtClean="0">
                <a:latin typeface="+mn-ea"/>
                <a:ea typeface="+mn-ea"/>
              </a:rPr>
              <a:t>6.1</a:t>
            </a:r>
            <a:r>
              <a:rPr lang="zh-CN" altLang="en-US" sz="2000" b="1" dirty="0">
                <a:latin typeface="+mn-ea"/>
                <a:ea typeface="+mn-ea"/>
              </a:rPr>
              <a:t>定义的文法</a:t>
            </a:r>
            <a:r>
              <a:rPr lang="en-US" altLang="zh-CN" sz="2000" b="1" dirty="0">
                <a:latin typeface="+mn-ea"/>
                <a:ea typeface="+mn-ea"/>
              </a:rPr>
              <a:t>G[S]</a:t>
            </a:r>
            <a:r>
              <a:rPr lang="zh-CN" altLang="en-US" sz="2000" b="1" dirty="0">
                <a:latin typeface="+mn-ea"/>
                <a:ea typeface="+mn-ea"/>
              </a:rPr>
              <a:t>，直接构造识别活前缀</a:t>
            </a:r>
            <a:r>
              <a:rPr lang="en-US" altLang="zh-CN" sz="2000" b="1" dirty="0">
                <a:latin typeface="+mn-ea"/>
                <a:ea typeface="+mn-ea"/>
              </a:rPr>
              <a:t>DFA  M</a:t>
            </a:r>
            <a:r>
              <a:rPr lang="zh-CN" altLang="en-US" sz="2000" b="1" dirty="0">
                <a:latin typeface="+mn-ea"/>
                <a:ea typeface="+mn-ea"/>
              </a:rPr>
              <a:t>。 </a:t>
            </a:r>
          </a:p>
        </p:txBody>
      </p:sp>
      <p:sp>
        <p:nvSpPr>
          <p:cNvPr id="23556" name="Text Box 3"/>
          <p:cNvSpPr txBox="1">
            <a:spLocks noChangeArrowheads="1"/>
          </p:cNvSpPr>
          <p:nvPr/>
        </p:nvSpPr>
        <p:spPr bwMode="auto">
          <a:xfrm>
            <a:off x="1066800" y="3490615"/>
            <a:ext cx="5638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>
                <a:latin typeface="+mn-ea"/>
                <a:ea typeface="+mn-ea"/>
              </a:rPr>
              <a:t>ⅰ</a:t>
            </a:r>
            <a:r>
              <a:rPr lang="zh-CN" altLang="en-US" sz="2000" b="1" dirty="0">
                <a:latin typeface="+mn-ea"/>
                <a:ea typeface="+mn-ea"/>
              </a:rPr>
              <a:t>）文法等价改写，并给规则编号，结果如下： </a:t>
            </a:r>
          </a:p>
        </p:txBody>
      </p:sp>
      <p:sp>
        <p:nvSpPr>
          <p:cNvPr id="23557" name="Rectangle 4"/>
          <p:cNvSpPr>
            <a:spLocks noChangeArrowheads="1"/>
          </p:cNvSpPr>
          <p:nvPr/>
        </p:nvSpPr>
        <p:spPr bwMode="auto">
          <a:xfrm>
            <a:off x="3124200" y="3941465"/>
            <a:ext cx="2895600" cy="1930400"/>
          </a:xfrm>
          <a:prstGeom prst="rect">
            <a:avLst/>
          </a:prstGeom>
          <a:noFill/>
          <a:ln w="9525">
            <a:solidFill>
              <a:srgbClr val="80808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263525" algn="l"/>
            <a:r>
              <a:rPr lang="en-US" altLang="zh-CN" sz="2000" b="1" dirty="0">
                <a:latin typeface="+mn-ea"/>
                <a:ea typeface="+mn-ea"/>
              </a:rPr>
              <a:t>G′[</a:t>
            </a:r>
            <a:r>
              <a:rPr lang="en-US" altLang="zh-CN" sz="2000" b="1" dirty="0">
                <a:solidFill>
                  <a:schemeClr val="hlink"/>
                </a:solidFill>
                <a:latin typeface="+mn-ea"/>
                <a:ea typeface="+mn-ea"/>
              </a:rPr>
              <a:t>S′</a:t>
            </a:r>
            <a:r>
              <a:rPr lang="en-US" altLang="zh-CN" sz="2000" b="1" dirty="0">
                <a:latin typeface="+mn-ea"/>
                <a:ea typeface="+mn-ea"/>
              </a:rPr>
              <a:t>]</a:t>
            </a:r>
            <a:r>
              <a:rPr lang="zh-CN" altLang="en-US" sz="2000" b="1" dirty="0">
                <a:latin typeface="+mn-ea"/>
                <a:ea typeface="+mn-ea"/>
              </a:rPr>
              <a:t>：</a:t>
            </a:r>
          </a:p>
          <a:p>
            <a:pPr indent="701675" algn="l" eaLnBrk="0" hangingPunct="0"/>
            <a:r>
              <a:rPr lang="zh-CN" altLang="en-US" sz="2000" b="1" dirty="0">
                <a:latin typeface="+mn-ea"/>
                <a:ea typeface="+mn-ea"/>
              </a:rPr>
              <a:t>（</a:t>
            </a:r>
            <a:r>
              <a:rPr lang="en-US" altLang="zh-CN" sz="2000" b="1" dirty="0">
                <a:latin typeface="+mn-ea"/>
                <a:ea typeface="+mn-ea"/>
              </a:rPr>
              <a:t>0</a:t>
            </a:r>
            <a:r>
              <a:rPr lang="zh-CN" altLang="en-US" sz="2000" b="1" dirty="0">
                <a:latin typeface="+mn-ea"/>
                <a:ea typeface="+mn-ea"/>
              </a:rPr>
              <a:t>） </a:t>
            </a:r>
            <a:r>
              <a:rPr lang="en-US" altLang="zh-CN" sz="2000" b="1" dirty="0">
                <a:solidFill>
                  <a:schemeClr val="hlink"/>
                </a:solidFill>
                <a:latin typeface="+mn-ea"/>
                <a:ea typeface="+mn-ea"/>
              </a:rPr>
              <a:t>S′</a:t>
            </a:r>
            <a:r>
              <a:rPr lang="en-US" altLang="zh-CN" sz="2000" b="1" dirty="0">
                <a:latin typeface="+mn-ea"/>
                <a:ea typeface="+mn-ea"/>
              </a:rPr>
              <a:t>→S</a:t>
            </a:r>
          </a:p>
          <a:p>
            <a:pPr indent="701675" algn="l" eaLnBrk="0" hangingPunct="0"/>
            <a:r>
              <a:rPr lang="zh-CN" altLang="en-US" sz="2000" b="1" dirty="0">
                <a:latin typeface="+mn-ea"/>
                <a:ea typeface="+mn-ea"/>
              </a:rPr>
              <a:t>（</a:t>
            </a:r>
            <a:r>
              <a:rPr lang="en-US" altLang="zh-CN" sz="2000" b="1" dirty="0">
                <a:latin typeface="+mn-ea"/>
                <a:ea typeface="+mn-ea"/>
              </a:rPr>
              <a:t>1</a:t>
            </a:r>
            <a:r>
              <a:rPr lang="zh-CN" altLang="en-US" sz="2000" b="1" dirty="0">
                <a:latin typeface="+mn-ea"/>
                <a:ea typeface="+mn-ea"/>
              </a:rPr>
              <a:t>） </a:t>
            </a:r>
            <a:r>
              <a:rPr lang="en-US" altLang="zh-CN" sz="2000" b="1" dirty="0" err="1">
                <a:latin typeface="+mn-ea"/>
                <a:ea typeface="+mn-ea"/>
              </a:rPr>
              <a:t>S→aAcBe</a:t>
            </a:r>
            <a:endParaRPr lang="en-US" altLang="zh-CN" sz="2000" b="1" dirty="0">
              <a:latin typeface="+mn-ea"/>
              <a:ea typeface="+mn-ea"/>
            </a:endParaRPr>
          </a:p>
          <a:p>
            <a:pPr indent="701675" algn="l" eaLnBrk="0" hangingPunct="0"/>
            <a:r>
              <a:rPr lang="zh-CN" altLang="en-US" sz="2000" b="1" dirty="0">
                <a:latin typeface="+mn-ea"/>
                <a:ea typeface="+mn-ea"/>
              </a:rPr>
              <a:t>（</a:t>
            </a:r>
            <a:r>
              <a:rPr lang="en-US" altLang="zh-CN" sz="2000" b="1" dirty="0">
                <a:latin typeface="+mn-ea"/>
                <a:ea typeface="+mn-ea"/>
              </a:rPr>
              <a:t>2</a:t>
            </a:r>
            <a:r>
              <a:rPr lang="zh-CN" altLang="en-US" sz="2000" b="1" dirty="0">
                <a:latin typeface="+mn-ea"/>
                <a:ea typeface="+mn-ea"/>
              </a:rPr>
              <a:t>） </a:t>
            </a:r>
            <a:r>
              <a:rPr lang="en-US" altLang="zh-CN" sz="2000" b="1" dirty="0" err="1">
                <a:latin typeface="+mn-ea"/>
                <a:ea typeface="+mn-ea"/>
              </a:rPr>
              <a:t>A→b</a:t>
            </a:r>
            <a:endParaRPr lang="en-US" altLang="zh-CN" sz="2000" b="1" dirty="0">
              <a:latin typeface="+mn-ea"/>
              <a:ea typeface="+mn-ea"/>
            </a:endParaRPr>
          </a:p>
          <a:p>
            <a:pPr indent="701675" algn="l" eaLnBrk="0" hangingPunct="0"/>
            <a:r>
              <a:rPr lang="zh-CN" altLang="en-US" sz="2000" b="1" dirty="0">
                <a:latin typeface="+mn-ea"/>
                <a:ea typeface="+mn-ea"/>
              </a:rPr>
              <a:t>（</a:t>
            </a:r>
            <a:r>
              <a:rPr lang="en-US" altLang="zh-CN" sz="2000" b="1" dirty="0">
                <a:latin typeface="+mn-ea"/>
                <a:ea typeface="+mn-ea"/>
              </a:rPr>
              <a:t>3</a:t>
            </a:r>
            <a:r>
              <a:rPr lang="zh-CN" altLang="en-US" sz="2000" b="1" dirty="0">
                <a:latin typeface="+mn-ea"/>
                <a:ea typeface="+mn-ea"/>
              </a:rPr>
              <a:t>） </a:t>
            </a:r>
            <a:r>
              <a:rPr lang="en-US" altLang="zh-CN" sz="2000" b="1" dirty="0" err="1">
                <a:latin typeface="+mn-ea"/>
                <a:ea typeface="+mn-ea"/>
              </a:rPr>
              <a:t>A→Ab</a:t>
            </a:r>
            <a:endParaRPr lang="en-US" altLang="zh-CN" sz="2000" b="1" dirty="0">
              <a:latin typeface="+mn-ea"/>
              <a:ea typeface="+mn-ea"/>
            </a:endParaRPr>
          </a:p>
          <a:p>
            <a:pPr indent="701675" algn="l" eaLnBrk="0" hangingPunct="0"/>
            <a:r>
              <a:rPr lang="zh-CN" altLang="en-US" sz="2000" b="1" dirty="0">
                <a:latin typeface="+mn-ea"/>
                <a:ea typeface="+mn-ea"/>
              </a:rPr>
              <a:t>（</a:t>
            </a:r>
            <a:r>
              <a:rPr lang="en-US" altLang="zh-CN" sz="2000" b="1" dirty="0">
                <a:latin typeface="+mn-ea"/>
                <a:ea typeface="+mn-ea"/>
              </a:rPr>
              <a:t>4</a:t>
            </a:r>
            <a:r>
              <a:rPr lang="zh-CN" altLang="en-US" sz="2000" b="1" dirty="0">
                <a:latin typeface="+mn-ea"/>
                <a:ea typeface="+mn-ea"/>
              </a:rPr>
              <a:t>） </a:t>
            </a:r>
            <a:r>
              <a:rPr lang="en-US" altLang="zh-CN" sz="2000" b="1" dirty="0" err="1">
                <a:latin typeface="+mn-ea"/>
                <a:ea typeface="+mn-ea"/>
              </a:rPr>
              <a:t>B→d</a:t>
            </a:r>
            <a:r>
              <a:rPr lang="en-US" altLang="zh-CN" sz="2000" b="1" dirty="0">
                <a:latin typeface="+mn-ea"/>
                <a:ea typeface="+mn-ea"/>
              </a:rPr>
              <a:t> </a:t>
            </a:r>
          </a:p>
        </p:txBody>
      </p:sp>
      <p:sp>
        <p:nvSpPr>
          <p:cNvPr id="23558" name="Text Box 5"/>
          <p:cNvSpPr txBox="1">
            <a:spLocks noChangeArrowheads="1"/>
          </p:cNvSpPr>
          <p:nvPr/>
        </p:nvSpPr>
        <p:spPr bwMode="auto">
          <a:xfrm>
            <a:off x="2895600" y="1514475"/>
            <a:ext cx="3505200" cy="1838325"/>
          </a:xfrm>
          <a:prstGeom prst="rect">
            <a:avLst/>
          </a:prstGeom>
          <a:noFill/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30000"/>
              </a:spcBef>
            </a:pPr>
            <a:r>
              <a:rPr lang="en-US" altLang="zh-CN" sz="2000" b="1" dirty="0">
                <a:latin typeface="+mn-ea"/>
                <a:ea typeface="+mn-ea"/>
              </a:rPr>
              <a:t>G[S</a:t>
            </a:r>
            <a:r>
              <a:rPr lang="en-US" altLang="zh-CN" sz="2000" b="1" dirty="0" smtClean="0">
                <a:latin typeface="+mn-ea"/>
                <a:ea typeface="+mn-ea"/>
              </a:rPr>
              <a:t>]</a:t>
            </a:r>
            <a:r>
              <a:rPr lang="zh-CN" altLang="en-US" sz="2000" b="1" dirty="0" smtClean="0">
                <a:latin typeface="+mn-ea"/>
                <a:ea typeface="+mn-ea"/>
              </a:rPr>
              <a:t>：</a:t>
            </a:r>
            <a:r>
              <a:rPr lang="en-US" altLang="zh-CN" sz="2000" b="1" dirty="0" smtClean="0">
                <a:latin typeface="+mn-ea"/>
                <a:ea typeface="+mn-ea"/>
              </a:rPr>
              <a:t>(1</a:t>
            </a:r>
            <a:r>
              <a:rPr lang="zh-CN" altLang="en-US" sz="2000" b="1" dirty="0" smtClean="0">
                <a:latin typeface="+mn-ea"/>
                <a:ea typeface="+mn-ea"/>
              </a:rPr>
              <a:t>） </a:t>
            </a:r>
            <a:r>
              <a:rPr lang="en-US" altLang="zh-CN" sz="2000" b="1" dirty="0" err="1">
                <a:latin typeface="+mn-ea"/>
                <a:ea typeface="+mn-ea"/>
              </a:rPr>
              <a:t>S→aAcBe</a:t>
            </a:r>
            <a:endParaRPr lang="en-US" altLang="zh-CN" sz="2000" b="1" dirty="0">
              <a:latin typeface="+mn-ea"/>
              <a:ea typeface="+mn-ea"/>
            </a:endParaRPr>
          </a:p>
          <a:p>
            <a:pPr algn="just" eaLnBrk="0" hangingPunct="0">
              <a:lnSpc>
                <a:spcPct val="120000"/>
              </a:lnSpc>
              <a:spcBef>
                <a:spcPct val="30000"/>
              </a:spcBef>
            </a:pPr>
            <a:r>
              <a:rPr lang="en-US" altLang="zh-CN" sz="2000" b="1" dirty="0">
                <a:latin typeface="+mn-ea"/>
                <a:ea typeface="+mn-ea"/>
              </a:rPr>
              <a:t>         </a:t>
            </a:r>
            <a:r>
              <a:rPr lang="zh-CN" altLang="en-US" sz="2000" b="1" dirty="0" smtClean="0">
                <a:latin typeface="+mn-ea"/>
                <a:ea typeface="+mn-ea"/>
              </a:rPr>
              <a:t>（</a:t>
            </a:r>
            <a:r>
              <a:rPr lang="en-US" altLang="zh-CN" sz="2000" b="1" dirty="0" smtClean="0">
                <a:latin typeface="+mn-ea"/>
                <a:ea typeface="+mn-ea"/>
              </a:rPr>
              <a:t>2</a:t>
            </a:r>
            <a:r>
              <a:rPr lang="zh-CN" altLang="en-US" sz="2000" b="1" dirty="0" smtClean="0">
                <a:latin typeface="+mn-ea"/>
                <a:ea typeface="+mn-ea"/>
              </a:rPr>
              <a:t>）</a:t>
            </a:r>
            <a:r>
              <a:rPr lang="en-US" altLang="zh-CN" sz="2000" b="1" dirty="0" smtClean="0">
                <a:latin typeface="+mn-ea"/>
                <a:ea typeface="+mn-ea"/>
              </a:rPr>
              <a:t> </a:t>
            </a:r>
            <a:r>
              <a:rPr lang="en-US" altLang="zh-CN" sz="2000" b="1" dirty="0" err="1">
                <a:latin typeface="+mn-ea"/>
                <a:ea typeface="+mn-ea"/>
              </a:rPr>
              <a:t>A→b</a:t>
            </a:r>
            <a:endParaRPr lang="en-US" altLang="zh-CN" sz="2000" b="1" dirty="0">
              <a:latin typeface="+mn-ea"/>
              <a:ea typeface="+mn-ea"/>
            </a:endParaRPr>
          </a:p>
          <a:p>
            <a:pPr algn="just" eaLnBrk="0" hangingPunct="0">
              <a:lnSpc>
                <a:spcPct val="120000"/>
              </a:lnSpc>
              <a:spcBef>
                <a:spcPct val="30000"/>
              </a:spcBef>
            </a:pPr>
            <a:r>
              <a:rPr lang="en-US" altLang="zh-CN" sz="2000" b="1" dirty="0">
                <a:latin typeface="+mn-ea"/>
                <a:ea typeface="+mn-ea"/>
              </a:rPr>
              <a:t>         </a:t>
            </a:r>
            <a:r>
              <a:rPr lang="zh-CN" altLang="en-US" sz="2000" b="1" dirty="0" smtClean="0">
                <a:latin typeface="+mn-ea"/>
                <a:ea typeface="+mn-ea"/>
              </a:rPr>
              <a:t>（</a:t>
            </a:r>
            <a:r>
              <a:rPr lang="en-US" altLang="zh-CN" sz="2000" b="1" dirty="0" smtClean="0">
                <a:latin typeface="+mn-ea"/>
                <a:ea typeface="+mn-ea"/>
              </a:rPr>
              <a:t>3</a:t>
            </a:r>
            <a:r>
              <a:rPr lang="zh-CN" altLang="en-US" sz="2000" b="1" dirty="0" smtClean="0">
                <a:latin typeface="+mn-ea"/>
                <a:ea typeface="+mn-ea"/>
              </a:rPr>
              <a:t>）</a:t>
            </a:r>
            <a:r>
              <a:rPr lang="en-US" altLang="zh-CN" sz="2000" b="1" dirty="0" smtClean="0">
                <a:latin typeface="+mn-ea"/>
                <a:ea typeface="+mn-ea"/>
              </a:rPr>
              <a:t> </a:t>
            </a:r>
            <a:r>
              <a:rPr lang="en-US" altLang="zh-CN" sz="2000" b="1" dirty="0" err="1">
                <a:latin typeface="+mn-ea"/>
                <a:ea typeface="+mn-ea"/>
              </a:rPr>
              <a:t>A→Ab</a:t>
            </a:r>
            <a:endParaRPr lang="en-US" altLang="zh-CN" sz="2000" b="1" dirty="0">
              <a:latin typeface="+mn-ea"/>
              <a:ea typeface="+mn-ea"/>
            </a:endParaRPr>
          </a:p>
          <a:p>
            <a:pPr algn="just" eaLnBrk="0" hangingPunct="0">
              <a:lnSpc>
                <a:spcPct val="120000"/>
              </a:lnSpc>
              <a:spcBef>
                <a:spcPct val="30000"/>
              </a:spcBef>
            </a:pPr>
            <a:r>
              <a:rPr lang="en-US" altLang="zh-CN" sz="2000" b="1" dirty="0">
                <a:latin typeface="+mn-ea"/>
                <a:ea typeface="+mn-ea"/>
              </a:rPr>
              <a:t>         </a:t>
            </a:r>
            <a:r>
              <a:rPr lang="zh-CN" altLang="en-US" sz="2000" b="1" dirty="0" smtClean="0">
                <a:latin typeface="+mn-ea"/>
                <a:ea typeface="+mn-ea"/>
              </a:rPr>
              <a:t>（</a:t>
            </a:r>
            <a:r>
              <a:rPr lang="en-US" altLang="zh-CN" sz="2000" b="1" dirty="0" smtClean="0">
                <a:latin typeface="+mn-ea"/>
                <a:ea typeface="+mn-ea"/>
              </a:rPr>
              <a:t>4</a:t>
            </a:r>
            <a:r>
              <a:rPr lang="zh-CN" altLang="en-US" sz="2000" b="1" dirty="0" smtClean="0">
                <a:latin typeface="+mn-ea"/>
                <a:ea typeface="+mn-ea"/>
              </a:rPr>
              <a:t>）</a:t>
            </a:r>
            <a:r>
              <a:rPr lang="en-US" altLang="zh-CN" sz="2000" b="1" dirty="0" err="1" smtClean="0">
                <a:latin typeface="+mn-ea"/>
                <a:ea typeface="+mn-ea"/>
              </a:rPr>
              <a:t>B</a:t>
            </a:r>
            <a:r>
              <a:rPr lang="en-US" altLang="zh-CN" sz="2000" b="1" dirty="0" err="1">
                <a:latin typeface="+mn-ea"/>
                <a:ea typeface="+mn-ea"/>
              </a:rPr>
              <a:t>→d</a:t>
            </a:r>
            <a:endParaRPr lang="en-US" altLang="zh-CN" sz="2000" b="1" dirty="0">
              <a:latin typeface="+mn-ea"/>
              <a:ea typeface="+mn-ea"/>
            </a:endParaRPr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6324600" y="6172200"/>
            <a:ext cx="2133600" cy="244475"/>
          </a:xfrm>
        </p:spPr>
        <p:txBody>
          <a:bodyPr/>
          <a:lstStyle/>
          <a:p>
            <a:pPr>
              <a:defRPr/>
            </a:pPr>
            <a:fld id="{4F59ABC2-A8C1-444F-815F-0179F8E14596}" type="slidenum">
              <a:rPr lang="en-US" altLang="zh-CN"/>
              <a:pPr>
                <a:defRPr/>
              </a:pPr>
              <a:t>20</a:t>
            </a:fld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Text Box 1026"/>
          <p:cNvSpPr txBox="1">
            <a:spLocks noChangeArrowheads="1"/>
          </p:cNvSpPr>
          <p:nvPr/>
        </p:nvSpPr>
        <p:spPr bwMode="auto">
          <a:xfrm>
            <a:off x="685800" y="1127125"/>
            <a:ext cx="4267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>
                <a:latin typeface="+mn-ea"/>
                <a:ea typeface="+mn-ea"/>
              </a:rPr>
              <a:t>ⅱ</a:t>
            </a:r>
            <a:r>
              <a:rPr lang="zh-CN" altLang="en-US" sz="2000" b="1" dirty="0">
                <a:latin typeface="+mn-ea"/>
                <a:ea typeface="+mn-ea"/>
              </a:rPr>
              <a:t>）根据规则，得</a:t>
            </a:r>
            <a:r>
              <a:rPr lang="en-US" altLang="zh-CN" sz="2000" b="1" dirty="0">
                <a:latin typeface="+mn-ea"/>
                <a:ea typeface="+mn-ea"/>
              </a:rPr>
              <a:t>LR(0)</a:t>
            </a:r>
            <a:r>
              <a:rPr lang="zh-CN" altLang="en-US" sz="2000" b="1" dirty="0">
                <a:latin typeface="+mn-ea"/>
                <a:ea typeface="+mn-ea"/>
              </a:rPr>
              <a:t>项目如下：</a:t>
            </a:r>
          </a:p>
        </p:txBody>
      </p:sp>
      <p:grpSp>
        <p:nvGrpSpPr>
          <p:cNvPr id="2" name="Group 1030"/>
          <p:cNvGrpSpPr>
            <a:grpSpLocks/>
          </p:cNvGrpSpPr>
          <p:nvPr/>
        </p:nvGrpSpPr>
        <p:grpSpPr bwMode="auto">
          <a:xfrm>
            <a:off x="1676400" y="1600200"/>
            <a:ext cx="5638800" cy="1905000"/>
            <a:chOff x="43" y="0"/>
            <a:chExt cx="2328" cy="768"/>
          </a:xfrm>
        </p:grpSpPr>
        <p:sp>
          <p:nvSpPr>
            <p:cNvPr id="24583" name="Rectangle 1027"/>
            <p:cNvSpPr>
              <a:spLocks noChangeArrowheads="1"/>
            </p:cNvSpPr>
            <p:nvPr/>
          </p:nvSpPr>
          <p:spPr bwMode="auto">
            <a:xfrm>
              <a:off x="43" y="0"/>
              <a:ext cx="776" cy="7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indent="266700" algn="just">
                <a:lnSpc>
                  <a:spcPct val="110000"/>
                </a:lnSpc>
                <a:spcBef>
                  <a:spcPct val="20000"/>
                </a:spcBef>
              </a:pPr>
              <a:r>
                <a:rPr lang="en-US" altLang="zh-CN" sz="2000" b="1" dirty="0">
                  <a:latin typeface="+mn-ea"/>
                  <a:ea typeface="+mn-ea"/>
                </a:rPr>
                <a:t>S′→·S</a:t>
              </a:r>
            </a:p>
            <a:p>
              <a:pPr indent="266700" algn="just" eaLnBrk="0" hangingPunct="0">
                <a:lnSpc>
                  <a:spcPct val="110000"/>
                </a:lnSpc>
                <a:spcBef>
                  <a:spcPct val="20000"/>
                </a:spcBef>
              </a:pPr>
              <a:r>
                <a:rPr lang="en-US" altLang="zh-CN" sz="2000" b="1" dirty="0">
                  <a:latin typeface="+mn-ea"/>
                  <a:ea typeface="+mn-ea"/>
                </a:rPr>
                <a:t>S′→S·</a:t>
              </a:r>
            </a:p>
            <a:p>
              <a:pPr indent="266700" algn="just" eaLnBrk="0" hangingPunct="0">
                <a:lnSpc>
                  <a:spcPct val="110000"/>
                </a:lnSpc>
                <a:spcBef>
                  <a:spcPct val="20000"/>
                </a:spcBef>
              </a:pPr>
              <a:r>
                <a:rPr lang="en-US" altLang="zh-CN" sz="2000" b="1" dirty="0">
                  <a:latin typeface="+mn-ea"/>
                  <a:ea typeface="+mn-ea"/>
                </a:rPr>
                <a:t>S→·</a:t>
              </a:r>
              <a:r>
                <a:rPr lang="en-US" altLang="zh-CN" sz="2000" b="1" dirty="0" err="1">
                  <a:latin typeface="+mn-ea"/>
                  <a:ea typeface="+mn-ea"/>
                </a:rPr>
                <a:t>aAcBe</a:t>
              </a:r>
              <a:endParaRPr lang="en-US" altLang="zh-CN" sz="2000" b="1" dirty="0">
                <a:latin typeface="+mn-ea"/>
                <a:ea typeface="+mn-ea"/>
              </a:endParaRPr>
            </a:p>
            <a:p>
              <a:pPr indent="266700" algn="just" eaLnBrk="0" hangingPunct="0">
                <a:lnSpc>
                  <a:spcPct val="110000"/>
                </a:lnSpc>
                <a:spcBef>
                  <a:spcPct val="20000"/>
                </a:spcBef>
              </a:pPr>
              <a:r>
                <a:rPr lang="en-US" altLang="zh-CN" sz="2000" b="1" dirty="0" err="1">
                  <a:latin typeface="+mn-ea"/>
                  <a:ea typeface="+mn-ea"/>
                </a:rPr>
                <a:t>S→a·AcBe</a:t>
              </a:r>
              <a:endParaRPr lang="en-US" altLang="zh-CN" sz="2000" b="1" dirty="0">
                <a:latin typeface="+mn-ea"/>
                <a:ea typeface="+mn-ea"/>
              </a:endParaRPr>
            </a:p>
            <a:p>
              <a:pPr indent="266700" algn="just" eaLnBrk="0" hangingPunct="0">
                <a:lnSpc>
                  <a:spcPct val="110000"/>
                </a:lnSpc>
                <a:spcBef>
                  <a:spcPct val="20000"/>
                </a:spcBef>
              </a:pPr>
              <a:r>
                <a:rPr lang="en-US" altLang="zh-CN" sz="2000" b="1" dirty="0" err="1">
                  <a:latin typeface="+mn-ea"/>
                  <a:ea typeface="+mn-ea"/>
                </a:rPr>
                <a:t>S→aA·cBe</a:t>
              </a:r>
              <a:endParaRPr lang="en-US" altLang="zh-CN" sz="2000" b="1" dirty="0">
                <a:latin typeface="+mn-ea"/>
                <a:ea typeface="+mn-ea"/>
              </a:endParaRPr>
            </a:p>
            <a:p>
              <a:pPr indent="266700" algn="just" eaLnBrk="0" hangingPunct="0">
                <a:lnSpc>
                  <a:spcPct val="110000"/>
                </a:lnSpc>
                <a:spcBef>
                  <a:spcPct val="20000"/>
                </a:spcBef>
              </a:pPr>
              <a:endParaRPr lang="en-US" altLang="zh-CN" sz="2000" b="1" dirty="0">
                <a:latin typeface="+mn-ea"/>
                <a:ea typeface="+mn-ea"/>
              </a:endParaRPr>
            </a:p>
          </p:txBody>
        </p:sp>
        <p:sp>
          <p:nvSpPr>
            <p:cNvPr id="24584" name="Rectangle 1028"/>
            <p:cNvSpPr>
              <a:spLocks noChangeArrowheads="1"/>
            </p:cNvSpPr>
            <p:nvPr/>
          </p:nvSpPr>
          <p:spPr bwMode="auto">
            <a:xfrm>
              <a:off x="819" y="0"/>
              <a:ext cx="776" cy="7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indent="266700" algn="just">
                <a:lnSpc>
                  <a:spcPct val="110000"/>
                </a:lnSpc>
                <a:spcBef>
                  <a:spcPct val="20000"/>
                </a:spcBef>
              </a:pPr>
              <a:r>
                <a:rPr lang="en-US" altLang="zh-CN" sz="2000" b="1">
                  <a:latin typeface="+mn-ea"/>
                  <a:ea typeface="+mn-ea"/>
                </a:rPr>
                <a:t>S→aAc·Be</a:t>
              </a:r>
            </a:p>
            <a:p>
              <a:pPr indent="266700" algn="just" eaLnBrk="0" hangingPunct="0">
                <a:lnSpc>
                  <a:spcPct val="110000"/>
                </a:lnSpc>
                <a:spcBef>
                  <a:spcPct val="20000"/>
                </a:spcBef>
              </a:pPr>
              <a:r>
                <a:rPr lang="en-US" altLang="zh-CN" sz="2000" b="1">
                  <a:latin typeface="+mn-ea"/>
                  <a:ea typeface="+mn-ea"/>
                </a:rPr>
                <a:t>S→aAcB·e</a:t>
              </a:r>
            </a:p>
            <a:p>
              <a:pPr indent="266700" algn="just" eaLnBrk="0" hangingPunct="0">
                <a:lnSpc>
                  <a:spcPct val="110000"/>
                </a:lnSpc>
                <a:spcBef>
                  <a:spcPct val="20000"/>
                </a:spcBef>
              </a:pPr>
              <a:r>
                <a:rPr lang="en-US" altLang="zh-CN" sz="2000" b="1">
                  <a:latin typeface="+mn-ea"/>
                  <a:ea typeface="+mn-ea"/>
                </a:rPr>
                <a:t>S→aAcBe·</a:t>
              </a:r>
            </a:p>
            <a:p>
              <a:pPr indent="266700" algn="just" eaLnBrk="0" hangingPunct="0">
                <a:lnSpc>
                  <a:spcPct val="110000"/>
                </a:lnSpc>
                <a:spcBef>
                  <a:spcPct val="20000"/>
                </a:spcBef>
              </a:pPr>
              <a:r>
                <a:rPr lang="en-US" altLang="zh-CN" sz="2000" b="1">
                  <a:latin typeface="+mn-ea"/>
                  <a:ea typeface="+mn-ea"/>
                </a:rPr>
                <a:t>A→·b</a:t>
              </a:r>
            </a:p>
            <a:p>
              <a:pPr indent="266700" algn="just" eaLnBrk="0" hangingPunct="0">
                <a:lnSpc>
                  <a:spcPct val="110000"/>
                </a:lnSpc>
                <a:spcBef>
                  <a:spcPct val="20000"/>
                </a:spcBef>
              </a:pPr>
              <a:r>
                <a:rPr lang="en-US" altLang="zh-CN" sz="2000" b="1">
                  <a:latin typeface="+mn-ea"/>
                  <a:ea typeface="+mn-ea"/>
                </a:rPr>
                <a:t>A→b·</a:t>
              </a:r>
            </a:p>
            <a:p>
              <a:pPr indent="266700" algn="just" eaLnBrk="0" hangingPunct="0">
                <a:lnSpc>
                  <a:spcPct val="110000"/>
                </a:lnSpc>
                <a:spcBef>
                  <a:spcPct val="20000"/>
                </a:spcBef>
              </a:pPr>
              <a:endParaRPr lang="en-US" altLang="zh-CN" sz="2000" b="1">
                <a:latin typeface="+mn-ea"/>
                <a:ea typeface="+mn-ea"/>
              </a:endParaRPr>
            </a:p>
          </p:txBody>
        </p:sp>
        <p:sp>
          <p:nvSpPr>
            <p:cNvPr id="24585" name="Rectangle 1029"/>
            <p:cNvSpPr>
              <a:spLocks noChangeArrowheads="1"/>
            </p:cNvSpPr>
            <p:nvPr/>
          </p:nvSpPr>
          <p:spPr bwMode="auto">
            <a:xfrm>
              <a:off x="1595" y="0"/>
              <a:ext cx="776" cy="7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indent="266700" algn="just">
                <a:lnSpc>
                  <a:spcPct val="110000"/>
                </a:lnSpc>
                <a:spcBef>
                  <a:spcPct val="20000"/>
                </a:spcBef>
              </a:pPr>
              <a:r>
                <a:rPr lang="en-US" altLang="zh-CN" sz="2000" b="1">
                  <a:latin typeface="+mn-ea"/>
                  <a:ea typeface="+mn-ea"/>
                </a:rPr>
                <a:t>A→·Ab</a:t>
              </a:r>
            </a:p>
            <a:p>
              <a:pPr indent="266700" algn="just" eaLnBrk="0" hangingPunct="0">
                <a:lnSpc>
                  <a:spcPct val="110000"/>
                </a:lnSpc>
                <a:spcBef>
                  <a:spcPct val="20000"/>
                </a:spcBef>
              </a:pPr>
              <a:r>
                <a:rPr lang="en-US" altLang="zh-CN" sz="2000" b="1">
                  <a:latin typeface="+mn-ea"/>
                  <a:ea typeface="+mn-ea"/>
                </a:rPr>
                <a:t>A→A·b</a:t>
              </a:r>
            </a:p>
            <a:p>
              <a:pPr indent="266700" algn="just" eaLnBrk="0" hangingPunct="0">
                <a:lnSpc>
                  <a:spcPct val="110000"/>
                </a:lnSpc>
                <a:spcBef>
                  <a:spcPct val="20000"/>
                </a:spcBef>
              </a:pPr>
              <a:r>
                <a:rPr lang="en-US" altLang="zh-CN" sz="2000" b="1">
                  <a:latin typeface="+mn-ea"/>
                  <a:ea typeface="+mn-ea"/>
                </a:rPr>
                <a:t>A→Ab·</a:t>
              </a:r>
            </a:p>
            <a:p>
              <a:pPr indent="266700" algn="just" eaLnBrk="0" hangingPunct="0">
                <a:lnSpc>
                  <a:spcPct val="110000"/>
                </a:lnSpc>
                <a:spcBef>
                  <a:spcPct val="20000"/>
                </a:spcBef>
              </a:pPr>
              <a:r>
                <a:rPr lang="en-US" altLang="zh-CN" sz="2000" b="1">
                  <a:latin typeface="+mn-ea"/>
                  <a:ea typeface="+mn-ea"/>
                </a:rPr>
                <a:t>B→·d</a:t>
              </a:r>
            </a:p>
            <a:p>
              <a:pPr indent="266700" algn="just" eaLnBrk="0" hangingPunct="0">
                <a:lnSpc>
                  <a:spcPct val="110000"/>
                </a:lnSpc>
                <a:spcBef>
                  <a:spcPct val="20000"/>
                </a:spcBef>
              </a:pPr>
              <a:r>
                <a:rPr lang="en-US" altLang="zh-CN" sz="2000" b="1">
                  <a:latin typeface="+mn-ea"/>
                  <a:ea typeface="+mn-ea"/>
                </a:rPr>
                <a:t>B→d·</a:t>
              </a:r>
            </a:p>
            <a:p>
              <a:pPr indent="266700" algn="just" eaLnBrk="0" hangingPunct="0">
                <a:lnSpc>
                  <a:spcPct val="110000"/>
                </a:lnSpc>
                <a:spcBef>
                  <a:spcPct val="20000"/>
                </a:spcBef>
              </a:pPr>
              <a:endParaRPr lang="en-US" altLang="zh-CN" sz="2000" b="1">
                <a:latin typeface="+mn-ea"/>
                <a:ea typeface="+mn-ea"/>
              </a:endParaRPr>
            </a:p>
          </p:txBody>
        </p:sp>
      </p:grpSp>
      <p:sp>
        <p:nvSpPr>
          <p:cNvPr id="24581" name="Text Box 1031"/>
          <p:cNvSpPr txBox="1">
            <a:spLocks noChangeArrowheads="1"/>
          </p:cNvSpPr>
          <p:nvPr/>
        </p:nvSpPr>
        <p:spPr bwMode="auto">
          <a:xfrm>
            <a:off x="762000" y="3781425"/>
            <a:ext cx="7620000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584200" indent="-584200" algn="l">
              <a:lnSpc>
                <a:spcPct val="125000"/>
              </a:lnSpc>
              <a:spcBef>
                <a:spcPct val="20000"/>
              </a:spcBef>
            </a:pPr>
            <a:r>
              <a:rPr lang="en-US" altLang="zh-CN" sz="2000" b="1" dirty="0">
                <a:latin typeface="+mn-ea"/>
                <a:ea typeface="+mn-ea"/>
              </a:rPr>
              <a:t>ⅲ</a:t>
            </a:r>
            <a:r>
              <a:rPr lang="zh-CN" altLang="en-US" sz="2000" b="1" dirty="0">
                <a:latin typeface="+mn-ea"/>
                <a:ea typeface="+mn-ea"/>
              </a:rPr>
              <a:t>）根据</a:t>
            </a:r>
            <a:r>
              <a:rPr lang="en-US" altLang="zh-CN" sz="2000" b="1" dirty="0">
                <a:latin typeface="+mn-ea"/>
                <a:ea typeface="+mn-ea"/>
              </a:rPr>
              <a:t>LR(0)</a:t>
            </a:r>
            <a:r>
              <a:rPr lang="zh-CN" altLang="en-US" sz="2000" b="1" dirty="0">
                <a:latin typeface="+mn-ea"/>
                <a:ea typeface="+mn-ea"/>
              </a:rPr>
              <a:t>项目，得识别活前缀</a:t>
            </a:r>
            <a:r>
              <a:rPr lang="en-US" altLang="zh-CN" sz="2000" b="1" dirty="0">
                <a:latin typeface="+mn-ea"/>
                <a:ea typeface="+mn-ea"/>
              </a:rPr>
              <a:t>DFA  M</a:t>
            </a:r>
            <a:r>
              <a:rPr lang="zh-CN" altLang="en-US" sz="2000" b="1" dirty="0">
                <a:latin typeface="+mn-ea"/>
                <a:ea typeface="+mn-ea"/>
              </a:rPr>
              <a:t>如下。其中，矩形表示状态，粉红色是</a:t>
            </a:r>
            <a:r>
              <a:rPr lang="en-US" altLang="zh-CN" sz="2000" b="1" dirty="0">
                <a:latin typeface="+mn-ea"/>
                <a:ea typeface="+mn-ea"/>
              </a:rPr>
              <a:t>Move</a:t>
            </a:r>
            <a:r>
              <a:rPr lang="zh-CN" altLang="en-US" sz="2000" b="1" dirty="0">
                <a:latin typeface="+mn-ea"/>
                <a:ea typeface="+mn-ea"/>
              </a:rPr>
              <a:t>计算结果，天蓝色是</a:t>
            </a:r>
            <a:r>
              <a:rPr lang="en-US" altLang="zh-CN" sz="2000" b="1" dirty="0" err="1">
                <a:latin typeface="+mn-ea"/>
                <a:ea typeface="+mn-ea"/>
              </a:rPr>
              <a:t>closuer</a:t>
            </a:r>
            <a:r>
              <a:rPr lang="zh-CN" altLang="en-US" sz="2000" b="1" dirty="0">
                <a:latin typeface="+mn-ea"/>
                <a:ea typeface="+mn-ea"/>
              </a:rPr>
              <a:t>计算结果，</a:t>
            </a:r>
            <a:r>
              <a:rPr lang="en-US" altLang="zh-CN" sz="2000" b="1" dirty="0" err="1">
                <a:latin typeface="+mn-ea"/>
                <a:ea typeface="+mn-ea"/>
              </a:rPr>
              <a:t>I</a:t>
            </a:r>
            <a:r>
              <a:rPr lang="en-US" altLang="zh-CN" sz="2000" b="1" baseline="-30000" dirty="0" err="1">
                <a:latin typeface="+mn-ea"/>
                <a:ea typeface="+mn-ea"/>
              </a:rPr>
              <a:t>k</a:t>
            </a:r>
            <a:r>
              <a:rPr lang="zh-CN" altLang="en-US" sz="2000" b="1" dirty="0">
                <a:latin typeface="+mn-ea"/>
                <a:ea typeface="+mn-ea"/>
              </a:rPr>
              <a:t>是状态名称，下表</a:t>
            </a:r>
            <a:r>
              <a:rPr lang="en-US" altLang="zh-CN" sz="2000" b="1" dirty="0">
                <a:latin typeface="+mn-ea"/>
                <a:ea typeface="+mn-ea"/>
              </a:rPr>
              <a:t>k</a:t>
            </a:r>
            <a:r>
              <a:rPr lang="zh-CN" altLang="en-US" sz="2000" b="1" dirty="0">
                <a:latin typeface="+mn-ea"/>
                <a:ea typeface="+mn-ea"/>
              </a:rPr>
              <a:t>是状态编号。</a:t>
            </a:r>
            <a:r>
              <a:rPr lang="en-US" altLang="zh-CN" sz="2000" b="1" dirty="0">
                <a:latin typeface="+mn-ea"/>
                <a:ea typeface="+mn-ea"/>
              </a:rPr>
              <a:t>I</a:t>
            </a:r>
            <a:r>
              <a:rPr lang="en-US" altLang="zh-CN" sz="2000" b="1" baseline="-30000" dirty="0">
                <a:latin typeface="+mn-ea"/>
                <a:ea typeface="+mn-ea"/>
              </a:rPr>
              <a:t>0</a:t>
            </a:r>
            <a:r>
              <a:rPr lang="zh-CN" altLang="en-US" sz="2000" b="1" dirty="0">
                <a:latin typeface="+mn-ea"/>
                <a:ea typeface="+mn-ea"/>
              </a:rPr>
              <a:t>是开始状态，</a:t>
            </a:r>
            <a:r>
              <a:rPr lang="en-US" altLang="zh-CN" sz="2000" b="1" dirty="0">
                <a:latin typeface="+mn-ea"/>
                <a:ea typeface="+mn-ea"/>
              </a:rPr>
              <a:t>I</a:t>
            </a:r>
            <a:r>
              <a:rPr lang="en-US" altLang="zh-CN" sz="2000" b="1" baseline="-30000" dirty="0">
                <a:latin typeface="+mn-ea"/>
                <a:ea typeface="+mn-ea"/>
              </a:rPr>
              <a:t>1</a:t>
            </a:r>
            <a:r>
              <a:rPr lang="zh-CN" altLang="en-US" sz="2000" b="1" dirty="0">
                <a:latin typeface="+mn-ea"/>
                <a:ea typeface="+mn-ea"/>
              </a:rPr>
              <a:t>、</a:t>
            </a:r>
            <a:r>
              <a:rPr lang="en-US" altLang="zh-CN" sz="2000" b="1" dirty="0">
                <a:latin typeface="+mn-ea"/>
                <a:ea typeface="+mn-ea"/>
              </a:rPr>
              <a:t>I</a:t>
            </a:r>
            <a:r>
              <a:rPr lang="en-US" altLang="zh-CN" sz="2000" b="1" baseline="-30000" dirty="0">
                <a:latin typeface="+mn-ea"/>
                <a:ea typeface="+mn-ea"/>
              </a:rPr>
              <a:t>4</a:t>
            </a:r>
            <a:r>
              <a:rPr lang="zh-CN" altLang="en-US" sz="2000" b="1" dirty="0">
                <a:latin typeface="+mn-ea"/>
                <a:ea typeface="+mn-ea"/>
              </a:rPr>
              <a:t>、</a:t>
            </a:r>
            <a:r>
              <a:rPr lang="en-US" altLang="zh-CN" sz="2000" b="1" dirty="0">
                <a:latin typeface="+mn-ea"/>
                <a:ea typeface="+mn-ea"/>
              </a:rPr>
              <a:t>I</a:t>
            </a:r>
            <a:r>
              <a:rPr lang="en-US" altLang="zh-CN" sz="2000" b="1" baseline="-30000" dirty="0">
                <a:latin typeface="+mn-ea"/>
                <a:ea typeface="+mn-ea"/>
              </a:rPr>
              <a:t>5</a:t>
            </a:r>
            <a:r>
              <a:rPr lang="zh-CN" altLang="en-US" sz="2000" b="1" dirty="0">
                <a:latin typeface="+mn-ea"/>
                <a:ea typeface="+mn-ea"/>
              </a:rPr>
              <a:t>、</a:t>
            </a:r>
            <a:r>
              <a:rPr lang="en-US" altLang="zh-CN" sz="2000" b="1" dirty="0">
                <a:latin typeface="+mn-ea"/>
                <a:ea typeface="+mn-ea"/>
              </a:rPr>
              <a:t>I</a:t>
            </a:r>
            <a:r>
              <a:rPr lang="en-US" altLang="zh-CN" sz="2000" b="1" baseline="-30000" dirty="0">
                <a:latin typeface="+mn-ea"/>
                <a:ea typeface="+mn-ea"/>
              </a:rPr>
              <a:t>7</a:t>
            </a:r>
            <a:r>
              <a:rPr lang="zh-CN" altLang="en-US" sz="2000" b="1" dirty="0">
                <a:latin typeface="+mn-ea"/>
                <a:ea typeface="+mn-ea"/>
              </a:rPr>
              <a:t>和</a:t>
            </a:r>
            <a:r>
              <a:rPr lang="en-US" altLang="zh-CN" sz="2000" b="1" dirty="0">
                <a:latin typeface="+mn-ea"/>
                <a:ea typeface="+mn-ea"/>
              </a:rPr>
              <a:t>I</a:t>
            </a:r>
            <a:r>
              <a:rPr lang="en-US" altLang="zh-CN" sz="2000" b="1" baseline="-30000" dirty="0">
                <a:latin typeface="+mn-ea"/>
                <a:ea typeface="+mn-ea"/>
              </a:rPr>
              <a:t>9</a:t>
            </a:r>
            <a:r>
              <a:rPr lang="zh-CN" altLang="en-US" sz="2000" b="1" dirty="0">
                <a:latin typeface="+mn-ea"/>
                <a:ea typeface="+mn-ea"/>
              </a:rPr>
              <a:t>是结束状态。 </a:t>
            </a:r>
          </a:p>
        </p:txBody>
      </p:sp>
      <p:sp>
        <p:nvSpPr>
          <p:cNvPr id="24582" name="Text Box 1032"/>
          <p:cNvSpPr txBox="1">
            <a:spLocks noChangeArrowheads="1"/>
          </p:cNvSpPr>
          <p:nvPr/>
        </p:nvSpPr>
        <p:spPr bwMode="auto">
          <a:xfrm>
            <a:off x="914400" y="5562600"/>
            <a:ext cx="4953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>
                <a:latin typeface="+mn-ea"/>
                <a:ea typeface="+mn-ea"/>
                <a:hlinkClick r:id="rId3"/>
              </a:rPr>
              <a:t>构造识别活前缀</a:t>
            </a:r>
            <a:r>
              <a:rPr lang="en-US" altLang="zh-CN" sz="2000" b="1" dirty="0">
                <a:latin typeface="+mn-ea"/>
                <a:ea typeface="+mn-ea"/>
                <a:hlinkClick r:id="rId3"/>
              </a:rPr>
              <a:t>DFA  M</a:t>
            </a:r>
            <a:r>
              <a:rPr lang="zh-CN" altLang="en-US" sz="2000" b="1" dirty="0">
                <a:latin typeface="+mn-ea"/>
                <a:ea typeface="+mn-ea"/>
                <a:hlinkClick r:id="rId3"/>
              </a:rPr>
              <a:t>过程演示</a:t>
            </a:r>
            <a:r>
              <a:rPr lang="zh-CN" altLang="en-US" sz="2000" b="1" dirty="0">
                <a:latin typeface="+mn-ea"/>
                <a:ea typeface="+mn-ea"/>
              </a:rPr>
              <a:t>。</a:t>
            </a:r>
          </a:p>
        </p:txBody>
      </p:sp>
      <p:sp>
        <p:nvSpPr>
          <p:cNvPr id="10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6324600" y="6172200"/>
            <a:ext cx="2133600" cy="244475"/>
          </a:xfrm>
        </p:spPr>
        <p:txBody>
          <a:bodyPr/>
          <a:lstStyle/>
          <a:p>
            <a:pPr>
              <a:defRPr/>
            </a:pPr>
            <a:fld id="{4F59ABC2-A8C1-444F-815F-0179F8E14596}" type="slidenum">
              <a:rPr lang="en-US" altLang="zh-CN"/>
              <a:pPr>
                <a:defRPr/>
              </a:pPr>
              <a:t>21</a:t>
            </a:fld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3" name="Picture 1028" descr="例7_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914400"/>
            <a:ext cx="79248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4" name="Text Box 1027"/>
          <p:cNvSpPr txBox="1">
            <a:spLocks noChangeArrowheads="1"/>
          </p:cNvSpPr>
          <p:nvPr/>
        </p:nvSpPr>
        <p:spPr bwMode="auto">
          <a:xfrm>
            <a:off x="533400" y="5159514"/>
            <a:ext cx="7772400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595313" indent="-595313"/>
            <a:r>
              <a:rPr lang="en-US" altLang="zh-CN" sz="2000" b="1" dirty="0">
                <a:latin typeface="+mn-ea"/>
                <a:ea typeface="+mn-ea"/>
              </a:rPr>
              <a:t>ⅳ</a:t>
            </a:r>
            <a:r>
              <a:rPr lang="zh-CN" altLang="en-US" sz="2000" b="1" dirty="0">
                <a:latin typeface="+mn-ea"/>
                <a:ea typeface="+mn-ea"/>
              </a:rPr>
              <a:t>）根据识别活前缀</a:t>
            </a:r>
            <a:r>
              <a:rPr lang="en-US" altLang="zh-CN" sz="2000" b="1" dirty="0">
                <a:latin typeface="+mn-ea"/>
                <a:ea typeface="+mn-ea"/>
              </a:rPr>
              <a:t>DFA  M</a:t>
            </a:r>
            <a:r>
              <a:rPr lang="zh-CN" altLang="en-US" sz="2000" b="1" dirty="0">
                <a:latin typeface="+mn-ea"/>
                <a:ea typeface="+mn-ea"/>
              </a:rPr>
              <a:t>，得文法</a:t>
            </a:r>
            <a:r>
              <a:rPr lang="en-US" altLang="zh-CN" sz="2000" b="1" dirty="0">
                <a:latin typeface="+mn-ea"/>
                <a:ea typeface="+mn-ea"/>
              </a:rPr>
              <a:t>G</a:t>
            </a:r>
            <a:r>
              <a:rPr lang="zh-CN" altLang="en-US" sz="2000" b="1" dirty="0">
                <a:latin typeface="+mn-ea"/>
                <a:ea typeface="+mn-ea"/>
              </a:rPr>
              <a:t>的</a:t>
            </a:r>
            <a:r>
              <a:rPr lang="en-US" altLang="zh-CN" sz="2000" b="1" dirty="0">
                <a:latin typeface="+mn-ea"/>
                <a:ea typeface="+mn-ea"/>
              </a:rPr>
              <a:t>LR(0)</a:t>
            </a:r>
            <a:r>
              <a:rPr lang="zh-CN" altLang="en-US" sz="2000" b="1" dirty="0">
                <a:latin typeface="+mn-ea"/>
                <a:ea typeface="+mn-ea"/>
              </a:rPr>
              <a:t>项目集规范族</a:t>
            </a:r>
            <a:r>
              <a:rPr lang="en-US" altLang="zh-CN" sz="2000" b="1" dirty="0">
                <a:latin typeface="+mn-ea"/>
                <a:ea typeface="+mn-ea"/>
              </a:rPr>
              <a:t>C</a:t>
            </a:r>
            <a:r>
              <a:rPr lang="zh-CN" altLang="en-US" sz="2000" b="1" dirty="0">
                <a:latin typeface="+mn-ea"/>
                <a:ea typeface="+mn-ea"/>
              </a:rPr>
              <a:t>如下：</a:t>
            </a:r>
          </a:p>
          <a:p>
            <a:pPr marL="595313" indent="-595313" algn="ctr">
              <a:spcBef>
                <a:spcPts val="600"/>
              </a:spcBef>
            </a:pPr>
            <a:r>
              <a:rPr lang="en-US" altLang="zh-CN" sz="2000" b="1" dirty="0">
                <a:latin typeface="+mn-ea"/>
                <a:ea typeface="+mn-ea"/>
              </a:rPr>
              <a:t>C</a:t>
            </a:r>
            <a:r>
              <a:rPr lang="zh-CN" altLang="en-US" sz="2000" b="1" dirty="0">
                <a:latin typeface="+mn-ea"/>
                <a:ea typeface="+mn-ea"/>
              </a:rPr>
              <a:t>＝</a:t>
            </a:r>
            <a:r>
              <a:rPr lang="en-US" altLang="zh-CN" sz="2000" b="1" dirty="0">
                <a:latin typeface="+mn-ea"/>
                <a:ea typeface="+mn-ea"/>
              </a:rPr>
              <a:t>{ I</a:t>
            </a:r>
            <a:r>
              <a:rPr lang="en-US" altLang="zh-CN" sz="2000" b="1" baseline="-30000" dirty="0">
                <a:latin typeface="+mn-ea"/>
                <a:ea typeface="+mn-ea"/>
              </a:rPr>
              <a:t>0</a:t>
            </a:r>
            <a:r>
              <a:rPr lang="zh-CN" altLang="en-US" sz="2000" b="1" dirty="0">
                <a:latin typeface="+mn-ea"/>
                <a:ea typeface="+mn-ea"/>
              </a:rPr>
              <a:t>，</a:t>
            </a:r>
            <a:r>
              <a:rPr lang="en-US" altLang="zh-CN" sz="2000" b="1" dirty="0">
                <a:latin typeface="+mn-ea"/>
                <a:ea typeface="+mn-ea"/>
              </a:rPr>
              <a:t>I</a:t>
            </a:r>
            <a:r>
              <a:rPr lang="en-US" altLang="zh-CN" sz="2000" b="1" baseline="-30000" dirty="0">
                <a:latin typeface="+mn-ea"/>
                <a:ea typeface="+mn-ea"/>
              </a:rPr>
              <a:t>1</a:t>
            </a:r>
            <a:r>
              <a:rPr lang="zh-CN" altLang="en-US" sz="2000" b="1" dirty="0">
                <a:latin typeface="+mn-ea"/>
                <a:ea typeface="+mn-ea"/>
              </a:rPr>
              <a:t>，</a:t>
            </a:r>
            <a:r>
              <a:rPr lang="en-US" altLang="zh-CN" sz="2000" b="1" dirty="0">
                <a:latin typeface="+mn-ea"/>
                <a:ea typeface="+mn-ea"/>
              </a:rPr>
              <a:t>I</a:t>
            </a:r>
            <a:r>
              <a:rPr lang="en-US" altLang="zh-CN" sz="2000" b="1" baseline="-30000" dirty="0">
                <a:latin typeface="+mn-ea"/>
                <a:ea typeface="+mn-ea"/>
              </a:rPr>
              <a:t>2</a:t>
            </a:r>
            <a:r>
              <a:rPr lang="zh-CN" altLang="en-US" sz="2000" b="1" dirty="0">
                <a:latin typeface="+mn-ea"/>
                <a:ea typeface="+mn-ea"/>
              </a:rPr>
              <a:t>，</a:t>
            </a:r>
            <a:r>
              <a:rPr lang="en-US" altLang="zh-CN" sz="2000" b="1" dirty="0">
                <a:latin typeface="+mn-ea"/>
                <a:ea typeface="+mn-ea"/>
              </a:rPr>
              <a:t>I</a:t>
            </a:r>
            <a:r>
              <a:rPr lang="en-US" altLang="zh-CN" sz="2000" b="1" baseline="-30000" dirty="0">
                <a:latin typeface="+mn-ea"/>
                <a:ea typeface="+mn-ea"/>
              </a:rPr>
              <a:t>3</a:t>
            </a:r>
            <a:r>
              <a:rPr lang="zh-CN" altLang="en-US" sz="2000" b="1" dirty="0">
                <a:latin typeface="+mn-ea"/>
                <a:ea typeface="+mn-ea"/>
              </a:rPr>
              <a:t>，</a:t>
            </a:r>
            <a:r>
              <a:rPr lang="en-US" altLang="zh-CN" sz="2000" b="1" dirty="0">
                <a:latin typeface="+mn-ea"/>
                <a:ea typeface="+mn-ea"/>
              </a:rPr>
              <a:t>I</a:t>
            </a:r>
            <a:r>
              <a:rPr lang="en-US" altLang="zh-CN" sz="2000" b="1" baseline="-30000" dirty="0">
                <a:latin typeface="+mn-ea"/>
                <a:ea typeface="+mn-ea"/>
              </a:rPr>
              <a:t>4</a:t>
            </a:r>
            <a:r>
              <a:rPr lang="zh-CN" altLang="en-US" sz="2000" b="1" dirty="0">
                <a:latin typeface="+mn-ea"/>
                <a:ea typeface="+mn-ea"/>
              </a:rPr>
              <a:t>，</a:t>
            </a:r>
            <a:r>
              <a:rPr lang="en-US" altLang="zh-CN" sz="2000" b="1" dirty="0">
                <a:latin typeface="+mn-ea"/>
                <a:ea typeface="+mn-ea"/>
              </a:rPr>
              <a:t>I</a:t>
            </a:r>
            <a:r>
              <a:rPr lang="en-US" altLang="zh-CN" sz="2000" b="1" baseline="-30000" dirty="0">
                <a:latin typeface="+mn-ea"/>
                <a:ea typeface="+mn-ea"/>
              </a:rPr>
              <a:t>5</a:t>
            </a:r>
            <a:r>
              <a:rPr lang="zh-CN" altLang="en-US" sz="2000" b="1" dirty="0">
                <a:latin typeface="+mn-ea"/>
                <a:ea typeface="+mn-ea"/>
              </a:rPr>
              <a:t>，</a:t>
            </a:r>
            <a:r>
              <a:rPr lang="en-US" altLang="zh-CN" sz="2000" b="1" dirty="0">
                <a:latin typeface="+mn-ea"/>
                <a:ea typeface="+mn-ea"/>
              </a:rPr>
              <a:t>I</a:t>
            </a:r>
            <a:r>
              <a:rPr lang="en-US" altLang="zh-CN" sz="2000" b="1" baseline="-30000" dirty="0">
                <a:latin typeface="+mn-ea"/>
                <a:ea typeface="+mn-ea"/>
              </a:rPr>
              <a:t>6</a:t>
            </a:r>
            <a:r>
              <a:rPr lang="zh-CN" altLang="en-US" sz="2000" b="1" dirty="0">
                <a:latin typeface="+mn-ea"/>
                <a:ea typeface="+mn-ea"/>
              </a:rPr>
              <a:t>，</a:t>
            </a:r>
            <a:r>
              <a:rPr lang="en-US" altLang="zh-CN" sz="2000" b="1" dirty="0">
                <a:latin typeface="+mn-ea"/>
                <a:ea typeface="+mn-ea"/>
              </a:rPr>
              <a:t>I</a:t>
            </a:r>
            <a:r>
              <a:rPr lang="en-US" altLang="zh-CN" sz="2000" b="1" baseline="-30000" dirty="0">
                <a:latin typeface="+mn-ea"/>
                <a:ea typeface="+mn-ea"/>
              </a:rPr>
              <a:t>7</a:t>
            </a:r>
            <a:r>
              <a:rPr lang="zh-CN" altLang="en-US" sz="2000" b="1" dirty="0">
                <a:latin typeface="+mn-ea"/>
                <a:ea typeface="+mn-ea"/>
              </a:rPr>
              <a:t>，</a:t>
            </a:r>
            <a:r>
              <a:rPr lang="en-US" altLang="zh-CN" sz="2000" b="1" dirty="0">
                <a:latin typeface="+mn-ea"/>
                <a:ea typeface="+mn-ea"/>
              </a:rPr>
              <a:t>I</a:t>
            </a:r>
            <a:r>
              <a:rPr lang="en-US" altLang="zh-CN" sz="2000" b="1" baseline="-30000" dirty="0">
                <a:latin typeface="+mn-ea"/>
                <a:ea typeface="+mn-ea"/>
              </a:rPr>
              <a:t>8</a:t>
            </a:r>
            <a:r>
              <a:rPr lang="zh-CN" altLang="en-US" sz="2000" b="1" dirty="0">
                <a:latin typeface="+mn-ea"/>
                <a:ea typeface="+mn-ea"/>
              </a:rPr>
              <a:t>，</a:t>
            </a:r>
            <a:r>
              <a:rPr lang="en-US" altLang="zh-CN" sz="2000" b="1" dirty="0">
                <a:latin typeface="+mn-ea"/>
                <a:ea typeface="+mn-ea"/>
              </a:rPr>
              <a:t>I</a:t>
            </a:r>
            <a:r>
              <a:rPr lang="en-US" altLang="zh-CN" sz="2000" b="1" baseline="-30000" dirty="0">
                <a:latin typeface="+mn-ea"/>
                <a:ea typeface="+mn-ea"/>
              </a:rPr>
              <a:t>9</a:t>
            </a:r>
            <a:r>
              <a:rPr lang="en-US" altLang="zh-CN" sz="2000" b="1" dirty="0">
                <a:latin typeface="+mn-ea"/>
                <a:ea typeface="+mn-ea"/>
              </a:rPr>
              <a:t>} </a:t>
            </a: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6324600" y="6172200"/>
            <a:ext cx="2133600" cy="244475"/>
          </a:xfrm>
        </p:spPr>
        <p:txBody>
          <a:bodyPr/>
          <a:lstStyle/>
          <a:p>
            <a:pPr>
              <a:defRPr/>
            </a:pPr>
            <a:fld id="{4F59ABC2-A8C1-444F-815F-0179F8E14596}" type="slidenum">
              <a:rPr lang="en-US" altLang="zh-CN"/>
              <a:pPr>
                <a:defRPr/>
              </a:pPr>
              <a:t>22</a:t>
            </a:fld>
            <a:endParaRPr lang="en-US" altLang="zh-CN" dirty="0"/>
          </a:p>
        </p:txBody>
      </p:sp>
      <p:sp>
        <p:nvSpPr>
          <p:cNvPr id="6" name="Text Box 1027"/>
          <p:cNvSpPr txBox="1">
            <a:spLocks noChangeArrowheads="1"/>
          </p:cNvSpPr>
          <p:nvPr/>
        </p:nvSpPr>
        <p:spPr bwMode="auto">
          <a:xfrm>
            <a:off x="609600" y="314980"/>
            <a:ext cx="4114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b="1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LR(0)</a:t>
            </a:r>
            <a:r>
              <a:rPr lang="zh-CN" altLang="en-US" sz="2800" b="1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项目集规范族</a:t>
            </a:r>
            <a:endParaRPr lang="zh-CN" altLang="en-US" sz="2800" b="1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Text Box 35"/>
          <p:cNvSpPr txBox="1">
            <a:spLocks noChangeArrowheads="1"/>
          </p:cNvSpPr>
          <p:nvPr/>
        </p:nvSpPr>
        <p:spPr bwMode="auto">
          <a:xfrm>
            <a:off x="228600" y="1003699"/>
            <a:ext cx="79248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487363" algn="l"/>
            <a:r>
              <a:rPr lang="zh-CN" altLang="en-US" sz="2000" b="1">
                <a:latin typeface="+mn-ea"/>
                <a:ea typeface="+mn-ea"/>
              </a:rPr>
              <a:t>设文法</a:t>
            </a:r>
            <a:r>
              <a:rPr lang="en-US" altLang="zh-CN" sz="2000" b="1">
                <a:latin typeface="+mn-ea"/>
                <a:ea typeface="+mn-ea"/>
              </a:rPr>
              <a:t>G</a:t>
            </a:r>
            <a:r>
              <a:rPr lang="zh-CN" altLang="en-US" sz="2000" b="1">
                <a:latin typeface="+mn-ea"/>
                <a:ea typeface="+mn-ea"/>
              </a:rPr>
              <a:t>的</a:t>
            </a:r>
            <a:r>
              <a:rPr lang="en-US" altLang="zh-CN" sz="2000" b="1">
                <a:latin typeface="+mn-ea"/>
                <a:ea typeface="+mn-ea"/>
              </a:rPr>
              <a:t>LR(0)</a:t>
            </a:r>
            <a:r>
              <a:rPr lang="zh-CN" altLang="en-US" sz="2000" b="1">
                <a:latin typeface="+mn-ea"/>
                <a:ea typeface="+mn-ea"/>
              </a:rPr>
              <a:t>项目集规范族</a:t>
            </a:r>
            <a:r>
              <a:rPr lang="en-US" altLang="zh-CN" sz="2000" b="1">
                <a:latin typeface="+mn-ea"/>
                <a:ea typeface="+mn-ea"/>
              </a:rPr>
              <a:t>C</a:t>
            </a:r>
            <a:r>
              <a:rPr lang="zh-CN" altLang="en-US" sz="2000" b="1">
                <a:latin typeface="+mn-ea"/>
                <a:ea typeface="+mn-ea"/>
              </a:rPr>
              <a:t>＝</a:t>
            </a:r>
            <a:r>
              <a:rPr lang="en-US" altLang="zh-CN" sz="2000" b="1">
                <a:latin typeface="+mn-ea"/>
                <a:ea typeface="+mn-ea"/>
              </a:rPr>
              <a:t>{ I</a:t>
            </a:r>
            <a:r>
              <a:rPr lang="en-US" altLang="zh-CN" sz="2000" b="1" baseline="-30000">
                <a:latin typeface="+mn-ea"/>
                <a:ea typeface="+mn-ea"/>
              </a:rPr>
              <a:t>0</a:t>
            </a:r>
            <a:r>
              <a:rPr lang="zh-CN" altLang="en-US" sz="2000" b="1">
                <a:latin typeface="+mn-ea"/>
                <a:ea typeface="+mn-ea"/>
              </a:rPr>
              <a:t>，</a:t>
            </a:r>
            <a:r>
              <a:rPr lang="en-US" altLang="zh-CN" sz="2000" b="1">
                <a:latin typeface="+mn-ea"/>
                <a:ea typeface="+mn-ea"/>
              </a:rPr>
              <a:t>I</a:t>
            </a:r>
            <a:r>
              <a:rPr lang="en-US" altLang="zh-CN" sz="2000" b="1" baseline="-30000">
                <a:latin typeface="+mn-ea"/>
                <a:ea typeface="+mn-ea"/>
              </a:rPr>
              <a:t>1</a:t>
            </a:r>
            <a:r>
              <a:rPr lang="zh-CN" altLang="en-US" sz="2000" b="1">
                <a:latin typeface="+mn-ea"/>
                <a:ea typeface="+mn-ea"/>
              </a:rPr>
              <a:t>，</a:t>
            </a:r>
            <a:r>
              <a:rPr lang="en-US" altLang="zh-CN" sz="2000" b="1">
                <a:latin typeface="+mn-ea"/>
                <a:ea typeface="+mn-ea"/>
              </a:rPr>
              <a:t>··· </a:t>
            </a:r>
            <a:r>
              <a:rPr lang="zh-CN" altLang="en-US" sz="2000" b="1">
                <a:latin typeface="+mn-ea"/>
                <a:ea typeface="+mn-ea"/>
              </a:rPr>
              <a:t>，</a:t>
            </a:r>
            <a:r>
              <a:rPr lang="en-US" altLang="zh-CN" sz="2000" b="1">
                <a:latin typeface="+mn-ea"/>
                <a:ea typeface="+mn-ea"/>
              </a:rPr>
              <a:t>I</a:t>
            </a:r>
            <a:r>
              <a:rPr lang="en-US" altLang="zh-CN" sz="2000" b="1" baseline="-30000">
                <a:latin typeface="+mn-ea"/>
                <a:ea typeface="+mn-ea"/>
              </a:rPr>
              <a:t>n</a:t>
            </a:r>
            <a:r>
              <a:rPr lang="en-US" altLang="zh-CN" sz="2000" b="1">
                <a:latin typeface="+mn-ea"/>
                <a:ea typeface="+mn-ea"/>
              </a:rPr>
              <a:t>}, </a:t>
            </a:r>
            <a:r>
              <a:rPr lang="zh-CN" altLang="en-US" sz="2000" b="1">
                <a:latin typeface="+mn-ea"/>
                <a:ea typeface="+mn-ea"/>
              </a:rPr>
              <a:t>且</a:t>
            </a:r>
            <a:r>
              <a:rPr lang="en-US" altLang="zh-CN" sz="2000" b="1">
                <a:latin typeface="+mn-ea"/>
                <a:ea typeface="+mn-ea"/>
              </a:rPr>
              <a:t>f</a:t>
            </a:r>
            <a:r>
              <a:rPr lang="zh-CN" altLang="en-US" sz="2000" b="1">
                <a:latin typeface="+mn-ea"/>
                <a:ea typeface="+mn-ea"/>
              </a:rPr>
              <a:t>为转换函数，则</a:t>
            </a:r>
          </a:p>
        </p:txBody>
      </p:sp>
      <p:sp>
        <p:nvSpPr>
          <p:cNvPr id="26629" name="Rectangle 37"/>
          <p:cNvSpPr>
            <a:spLocks noChangeArrowheads="1"/>
          </p:cNvSpPr>
          <p:nvPr/>
        </p:nvSpPr>
        <p:spPr bwMode="auto">
          <a:xfrm>
            <a:off x="762000" y="1850172"/>
            <a:ext cx="7772400" cy="4093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03213" indent="-303213" algn="l">
              <a:lnSpc>
                <a:spcPct val="110000"/>
              </a:lnSpc>
              <a:spcBef>
                <a:spcPct val="10000"/>
              </a:spcBef>
            </a:pPr>
            <a:r>
              <a:rPr lang="en-US" altLang="zh-CN" sz="2000" b="1" dirty="0">
                <a:latin typeface="+mn-ea"/>
                <a:ea typeface="+mn-ea"/>
              </a:rPr>
              <a:t>⑴ </a:t>
            </a:r>
            <a:r>
              <a:rPr lang="zh-CN" altLang="en-US" sz="2000" b="1" dirty="0">
                <a:latin typeface="+mn-ea"/>
                <a:ea typeface="+mn-ea"/>
              </a:rPr>
              <a:t>对每一个</a:t>
            </a:r>
            <a:r>
              <a:rPr lang="en-US" altLang="zh-CN" sz="2000" b="1" dirty="0">
                <a:latin typeface="+mn-ea"/>
                <a:ea typeface="+mn-ea"/>
              </a:rPr>
              <a:t>LR(0)</a:t>
            </a:r>
            <a:r>
              <a:rPr lang="zh-CN" altLang="en-US" sz="2000" b="1" dirty="0">
                <a:latin typeface="+mn-ea"/>
                <a:ea typeface="+mn-ea"/>
              </a:rPr>
              <a:t>项目，依据下列情况分别填分析表： </a:t>
            </a:r>
          </a:p>
          <a:p>
            <a:pPr marL="303213" indent="-303213" algn="l">
              <a:lnSpc>
                <a:spcPct val="110000"/>
              </a:lnSpc>
              <a:spcBef>
                <a:spcPct val="10000"/>
              </a:spcBef>
            </a:pPr>
            <a:r>
              <a:rPr lang="zh-CN" altLang="en-US" sz="2000" b="1" dirty="0">
                <a:latin typeface="+mn-ea"/>
                <a:ea typeface="+mn-ea"/>
              </a:rPr>
              <a:t>     如果移进项目</a:t>
            </a:r>
            <a:r>
              <a:rPr lang="en-US" altLang="zh-CN" sz="2000" b="1" dirty="0" err="1">
                <a:latin typeface="+mn-ea"/>
                <a:ea typeface="+mn-ea"/>
              </a:rPr>
              <a:t>A→α</a:t>
            </a:r>
            <a:r>
              <a:rPr lang="en-US" altLang="zh-CN" sz="2000" b="1" dirty="0">
                <a:latin typeface="+mn-ea"/>
                <a:ea typeface="+mn-ea"/>
              </a:rPr>
              <a:t>· </a:t>
            </a:r>
            <a:r>
              <a:rPr lang="en-US" altLang="zh-CN" sz="2000" b="1" dirty="0" err="1">
                <a:latin typeface="+mn-ea"/>
                <a:ea typeface="+mn-ea"/>
              </a:rPr>
              <a:t>aβ∈I</a:t>
            </a:r>
            <a:r>
              <a:rPr lang="en-US" altLang="zh-CN" sz="2000" b="1" baseline="-30000" dirty="0" err="1">
                <a:latin typeface="+mn-ea"/>
                <a:ea typeface="+mn-ea"/>
              </a:rPr>
              <a:t>k</a:t>
            </a:r>
            <a:r>
              <a:rPr lang="zh-CN" altLang="en-US" sz="2000" b="1" dirty="0">
                <a:latin typeface="+mn-ea"/>
                <a:ea typeface="+mn-ea"/>
              </a:rPr>
              <a:t>，</a:t>
            </a:r>
            <a:r>
              <a:rPr lang="en-US" altLang="zh-CN" sz="2000" b="1" dirty="0">
                <a:latin typeface="+mn-ea"/>
                <a:ea typeface="+mn-ea"/>
              </a:rPr>
              <a:t>f(</a:t>
            </a:r>
            <a:r>
              <a:rPr lang="en-US" altLang="zh-CN" sz="2000" b="1" dirty="0" err="1">
                <a:latin typeface="+mn-ea"/>
                <a:ea typeface="+mn-ea"/>
              </a:rPr>
              <a:t>I</a:t>
            </a:r>
            <a:r>
              <a:rPr lang="en-US" altLang="zh-CN" sz="2000" b="1" baseline="-30000" dirty="0" err="1">
                <a:latin typeface="+mn-ea"/>
                <a:ea typeface="+mn-ea"/>
              </a:rPr>
              <a:t>k</a:t>
            </a:r>
            <a:r>
              <a:rPr lang="en-US" altLang="zh-CN" sz="2000" b="1" baseline="-30000" dirty="0">
                <a:latin typeface="+mn-ea"/>
                <a:ea typeface="+mn-ea"/>
              </a:rPr>
              <a:t> </a:t>
            </a:r>
            <a:r>
              <a:rPr lang="zh-CN" altLang="en-US" sz="2000" b="1" dirty="0">
                <a:latin typeface="+mn-ea"/>
                <a:ea typeface="+mn-ea"/>
              </a:rPr>
              <a:t>，</a:t>
            </a:r>
            <a:r>
              <a:rPr lang="en-US" altLang="zh-CN" sz="2000" b="1" dirty="0">
                <a:latin typeface="+mn-ea"/>
                <a:ea typeface="+mn-ea"/>
              </a:rPr>
              <a:t>a)</a:t>
            </a:r>
            <a:r>
              <a:rPr lang="zh-CN" altLang="en-US" sz="2000" b="1" dirty="0">
                <a:latin typeface="+mn-ea"/>
                <a:ea typeface="+mn-ea"/>
              </a:rPr>
              <a:t>＝</a:t>
            </a:r>
            <a:r>
              <a:rPr lang="en-US" altLang="zh-CN" sz="2000" b="1" dirty="0" err="1">
                <a:latin typeface="+mn-ea"/>
                <a:ea typeface="+mn-ea"/>
              </a:rPr>
              <a:t>I</a:t>
            </a:r>
            <a:r>
              <a:rPr lang="en-US" altLang="zh-CN" sz="2000" b="1" baseline="-30000" dirty="0" err="1">
                <a:latin typeface="+mn-ea"/>
                <a:ea typeface="+mn-ea"/>
              </a:rPr>
              <a:t>j</a:t>
            </a:r>
            <a:r>
              <a:rPr lang="en-US" altLang="zh-CN" sz="2000" b="1" baseline="-30000" dirty="0">
                <a:latin typeface="+mn-ea"/>
                <a:ea typeface="+mn-ea"/>
              </a:rPr>
              <a:t> </a:t>
            </a:r>
            <a:r>
              <a:rPr lang="zh-CN" altLang="en-US" sz="2000" b="1" dirty="0">
                <a:latin typeface="+mn-ea"/>
                <a:ea typeface="+mn-ea"/>
              </a:rPr>
              <a:t>，则</a:t>
            </a:r>
          </a:p>
          <a:p>
            <a:pPr marL="303213" indent="-303213" algn="l">
              <a:lnSpc>
                <a:spcPct val="110000"/>
              </a:lnSpc>
              <a:spcBef>
                <a:spcPct val="10000"/>
              </a:spcBef>
            </a:pPr>
            <a:r>
              <a:rPr lang="zh-CN" altLang="en-US" sz="2000" b="1" dirty="0">
                <a:latin typeface="+mn-ea"/>
                <a:ea typeface="+mn-ea"/>
              </a:rPr>
              <a:t>            置</a:t>
            </a:r>
            <a:r>
              <a:rPr lang="en-US" altLang="zh-CN" sz="2000" b="1" dirty="0">
                <a:latin typeface="+mn-ea"/>
                <a:ea typeface="+mn-ea"/>
              </a:rPr>
              <a:t>M.ACTION[</a:t>
            </a:r>
            <a:r>
              <a:rPr lang="en-US" altLang="zh-CN" sz="2000" b="1" dirty="0" err="1">
                <a:latin typeface="+mn-ea"/>
                <a:ea typeface="+mn-ea"/>
              </a:rPr>
              <a:t>k,a</a:t>
            </a:r>
            <a:r>
              <a:rPr lang="en-US" altLang="zh-CN" sz="2000" b="1" dirty="0">
                <a:latin typeface="+mn-ea"/>
                <a:ea typeface="+mn-ea"/>
              </a:rPr>
              <a:t>]</a:t>
            </a:r>
            <a:r>
              <a:rPr lang="zh-CN" altLang="en-US" sz="2000" b="1" dirty="0">
                <a:latin typeface="+mn-ea"/>
                <a:ea typeface="+mn-ea"/>
              </a:rPr>
              <a:t>为</a:t>
            </a:r>
            <a:r>
              <a:rPr lang="en-US" altLang="zh-CN" sz="2000" b="1" dirty="0" err="1">
                <a:latin typeface="+mn-ea"/>
                <a:ea typeface="+mn-ea"/>
              </a:rPr>
              <a:t>S</a:t>
            </a:r>
            <a:r>
              <a:rPr lang="en-US" altLang="zh-CN" sz="2000" b="1" baseline="-30000" dirty="0" err="1">
                <a:latin typeface="+mn-ea"/>
                <a:ea typeface="+mn-ea"/>
              </a:rPr>
              <a:t>j</a:t>
            </a:r>
            <a:r>
              <a:rPr lang="zh-CN" altLang="en-US" sz="2000" b="1" dirty="0">
                <a:latin typeface="+mn-ea"/>
                <a:ea typeface="+mn-ea"/>
              </a:rPr>
              <a:t>；</a:t>
            </a:r>
          </a:p>
          <a:p>
            <a:pPr marL="303213" indent="-303213" algn="l">
              <a:lnSpc>
                <a:spcPct val="110000"/>
              </a:lnSpc>
              <a:spcBef>
                <a:spcPct val="10000"/>
              </a:spcBef>
            </a:pPr>
            <a:r>
              <a:rPr lang="zh-CN" altLang="en-US" sz="2000" b="1" dirty="0">
                <a:latin typeface="+mn-ea"/>
                <a:ea typeface="+mn-ea"/>
              </a:rPr>
              <a:t>     如果归约项目</a:t>
            </a:r>
            <a:r>
              <a:rPr lang="en-US" altLang="zh-CN" sz="2000" b="1" dirty="0" err="1">
                <a:latin typeface="+mn-ea"/>
                <a:ea typeface="+mn-ea"/>
              </a:rPr>
              <a:t>A→α</a:t>
            </a:r>
            <a:r>
              <a:rPr lang="en-US" altLang="zh-CN" sz="2000" b="1" dirty="0">
                <a:latin typeface="+mn-ea"/>
                <a:ea typeface="+mn-ea"/>
              </a:rPr>
              <a:t>· ∈ I </a:t>
            </a:r>
            <a:r>
              <a:rPr lang="en-US" altLang="zh-CN" sz="2000" b="1" baseline="-30000" dirty="0">
                <a:latin typeface="+mn-ea"/>
                <a:ea typeface="+mn-ea"/>
              </a:rPr>
              <a:t>k</a:t>
            </a:r>
            <a:r>
              <a:rPr lang="zh-CN" altLang="en-US" sz="2000" b="1" dirty="0">
                <a:latin typeface="+mn-ea"/>
                <a:ea typeface="+mn-ea"/>
              </a:rPr>
              <a:t>，</a:t>
            </a:r>
            <a:r>
              <a:rPr lang="en-US" altLang="zh-CN" sz="2000" b="1" dirty="0" err="1">
                <a:latin typeface="+mn-ea"/>
                <a:ea typeface="+mn-ea"/>
              </a:rPr>
              <a:t>A→α</a:t>
            </a:r>
            <a:r>
              <a:rPr lang="zh-CN" altLang="en-US" sz="2000" b="1" dirty="0">
                <a:latin typeface="+mn-ea"/>
                <a:ea typeface="+mn-ea"/>
              </a:rPr>
              <a:t>标号为</a:t>
            </a:r>
            <a:r>
              <a:rPr lang="en-US" altLang="zh-CN" sz="2000" b="1" dirty="0" err="1">
                <a:latin typeface="+mn-ea"/>
                <a:ea typeface="+mn-ea"/>
              </a:rPr>
              <a:t>i</a:t>
            </a:r>
            <a:r>
              <a:rPr lang="zh-CN" altLang="en-US" sz="2000" b="1" dirty="0" smtClean="0">
                <a:latin typeface="+mn-ea"/>
                <a:ea typeface="+mn-ea"/>
              </a:rPr>
              <a:t>，</a:t>
            </a:r>
            <a:endParaRPr lang="en-US" altLang="zh-CN" sz="2000" b="1" dirty="0" smtClean="0">
              <a:latin typeface="+mn-ea"/>
              <a:ea typeface="+mn-ea"/>
            </a:endParaRPr>
          </a:p>
          <a:p>
            <a:pPr marL="303213" indent="-303213" algn="l">
              <a:lnSpc>
                <a:spcPct val="110000"/>
              </a:lnSpc>
              <a:spcBef>
                <a:spcPct val="10000"/>
              </a:spcBef>
            </a:pPr>
            <a:r>
              <a:rPr lang="en-US" altLang="zh-CN" sz="2000" b="1" dirty="0" smtClean="0">
                <a:solidFill>
                  <a:srgbClr val="FF00FF"/>
                </a:solidFill>
                <a:latin typeface="+mn-ea"/>
                <a:ea typeface="+mn-ea"/>
                <a:sym typeface="Symbol" pitchFamily="18" charset="2"/>
              </a:rPr>
              <a:t>          </a:t>
            </a:r>
            <a:r>
              <a:rPr lang="zh-CN" altLang="en-US" sz="2000" b="1" dirty="0" smtClean="0">
                <a:solidFill>
                  <a:srgbClr val="FF00FF"/>
                </a:solidFill>
                <a:latin typeface="+mn-ea"/>
                <a:ea typeface="+mn-ea"/>
                <a:sym typeface="Symbol" pitchFamily="18" charset="2"/>
              </a:rPr>
              <a:t></a:t>
            </a:r>
            <a:r>
              <a:rPr lang="en-US" altLang="zh-CN" sz="2000" b="1" dirty="0">
                <a:solidFill>
                  <a:srgbClr val="FF00FF"/>
                </a:solidFill>
                <a:latin typeface="+mn-ea"/>
                <a:ea typeface="+mn-ea"/>
              </a:rPr>
              <a:t>a∈(V</a:t>
            </a:r>
            <a:r>
              <a:rPr lang="en-US" altLang="zh-CN" sz="2000" b="1" baseline="-30000" dirty="0">
                <a:solidFill>
                  <a:srgbClr val="FF00FF"/>
                </a:solidFill>
                <a:latin typeface="+mn-ea"/>
                <a:ea typeface="+mn-ea"/>
              </a:rPr>
              <a:t>T</a:t>
            </a:r>
            <a:r>
              <a:rPr lang="en-US" altLang="zh-CN" sz="2000" b="1" dirty="0">
                <a:solidFill>
                  <a:srgbClr val="FF00FF"/>
                </a:solidFill>
                <a:latin typeface="+mn-ea"/>
                <a:ea typeface="+mn-ea"/>
              </a:rPr>
              <a:t>∪</a:t>
            </a:r>
            <a:r>
              <a:rPr lang="en-US" altLang="zh-CN" sz="2000" b="1" dirty="0" smtClean="0">
                <a:solidFill>
                  <a:srgbClr val="FF00FF"/>
                </a:solidFill>
                <a:latin typeface="+mn-ea"/>
                <a:ea typeface="+mn-ea"/>
              </a:rPr>
              <a:t>{#})</a:t>
            </a:r>
            <a:r>
              <a:rPr lang="en-US" altLang="zh-CN" sz="2000" b="1" dirty="0" smtClean="0">
                <a:latin typeface="+mn-ea"/>
                <a:ea typeface="+mn-ea"/>
              </a:rPr>
              <a:t>,</a:t>
            </a:r>
            <a:r>
              <a:rPr lang="zh-CN" altLang="en-US" sz="2000" b="1" dirty="0" smtClean="0">
                <a:latin typeface="+mn-ea"/>
                <a:ea typeface="+mn-ea"/>
              </a:rPr>
              <a:t> 置</a:t>
            </a:r>
            <a:r>
              <a:rPr lang="en-US" altLang="zh-CN" sz="2000" b="1" dirty="0">
                <a:latin typeface="+mn-ea"/>
                <a:ea typeface="+mn-ea"/>
              </a:rPr>
              <a:t>M.ACTION[</a:t>
            </a:r>
            <a:r>
              <a:rPr lang="en-US" altLang="zh-CN" sz="2000" b="1" dirty="0" err="1">
                <a:latin typeface="+mn-ea"/>
                <a:ea typeface="+mn-ea"/>
              </a:rPr>
              <a:t>k,a</a:t>
            </a:r>
            <a:r>
              <a:rPr lang="en-US" altLang="zh-CN" sz="2000" b="1" dirty="0">
                <a:latin typeface="+mn-ea"/>
                <a:ea typeface="+mn-ea"/>
              </a:rPr>
              <a:t>]</a:t>
            </a:r>
            <a:r>
              <a:rPr lang="zh-CN" altLang="en-US" sz="2000" b="1" dirty="0">
                <a:latin typeface="+mn-ea"/>
                <a:ea typeface="+mn-ea"/>
              </a:rPr>
              <a:t>为</a:t>
            </a:r>
            <a:r>
              <a:rPr lang="en-US" altLang="zh-CN" sz="2000" b="1" dirty="0" err="1">
                <a:latin typeface="+mn-ea"/>
                <a:ea typeface="+mn-ea"/>
              </a:rPr>
              <a:t>r</a:t>
            </a:r>
            <a:r>
              <a:rPr lang="en-US" altLang="zh-CN" sz="2000" b="1" baseline="-30000" dirty="0" err="1">
                <a:latin typeface="+mn-ea"/>
                <a:ea typeface="+mn-ea"/>
              </a:rPr>
              <a:t>i</a:t>
            </a:r>
            <a:r>
              <a:rPr lang="en-US" altLang="zh-CN" sz="2000" b="1" baseline="-30000" dirty="0">
                <a:latin typeface="+mn-ea"/>
                <a:ea typeface="+mn-ea"/>
              </a:rPr>
              <a:t> </a:t>
            </a:r>
            <a:r>
              <a:rPr lang="zh-CN" altLang="en-US" sz="2000" b="1" dirty="0">
                <a:latin typeface="+mn-ea"/>
                <a:ea typeface="+mn-ea"/>
              </a:rPr>
              <a:t>；</a:t>
            </a:r>
          </a:p>
          <a:p>
            <a:pPr marL="303213" indent="-303213" algn="l">
              <a:lnSpc>
                <a:spcPct val="110000"/>
              </a:lnSpc>
              <a:spcBef>
                <a:spcPct val="10000"/>
              </a:spcBef>
            </a:pPr>
            <a:r>
              <a:rPr lang="zh-CN" altLang="en-US" sz="2000" b="1" dirty="0">
                <a:latin typeface="+mn-ea"/>
                <a:ea typeface="+mn-ea"/>
              </a:rPr>
              <a:t>     如果接受项目</a:t>
            </a:r>
            <a:r>
              <a:rPr lang="en-US" altLang="zh-CN" sz="2000" b="1" dirty="0">
                <a:latin typeface="+mn-ea"/>
                <a:ea typeface="+mn-ea"/>
              </a:rPr>
              <a:t>S′→ S· ∈</a:t>
            </a:r>
            <a:r>
              <a:rPr lang="en-US" altLang="zh-CN" sz="2000" b="1" dirty="0" err="1">
                <a:latin typeface="+mn-ea"/>
                <a:ea typeface="+mn-ea"/>
              </a:rPr>
              <a:t>I</a:t>
            </a:r>
            <a:r>
              <a:rPr lang="en-US" altLang="zh-CN" sz="2000" b="1" baseline="-30000" dirty="0" err="1">
                <a:latin typeface="+mn-ea"/>
                <a:ea typeface="+mn-ea"/>
              </a:rPr>
              <a:t>k</a:t>
            </a:r>
            <a:r>
              <a:rPr lang="en-US" altLang="zh-CN" sz="2000" b="1" baseline="-30000" dirty="0">
                <a:latin typeface="+mn-ea"/>
                <a:ea typeface="+mn-ea"/>
              </a:rPr>
              <a:t> </a:t>
            </a:r>
            <a:r>
              <a:rPr lang="zh-CN" altLang="en-US" sz="2000" b="1" dirty="0">
                <a:latin typeface="+mn-ea"/>
                <a:ea typeface="+mn-ea"/>
              </a:rPr>
              <a:t>，则</a:t>
            </a:r>
          </a:p>
          <a:p>
            <a:pPr marL="303213" indent="-303213" algn="l">
              <a:lnSpc>
                <a:spcPct val="110000"/>
              </a:lnSpc>
              <a:spcBef>
                <a:spcPct val="10000"/>
              </a:spcBef>
            </a:pPr>
            <a:r>
              <a:rPr lang="zh-CN" altLang="en-US" sz="2000" b="1" dirty="0">
                <a:latin typeface="+mn-ea"/>
                <a:ea typeface="+mn-ea"/>
              </a:rPr>
              <a:t>            置</a:t>
            </a:r>
            <a:r>
              <a:rPr lang="en-US" altLang="zh-CN" sz="2000" b="1" dirty="0">
                <a:latin typeface="+mn-ea"/>
                <a:ea typeface="+mn-ea"/>
              </a:rPr>
              <a:t>M.ACTION[k,#]</a:t>
            </a:r>
            <a:r>
              <a:rPr lang="zh-CN" altLang="en-US" sz="2000" b="1" dirty="0">
                <a:latin typeface="+mn-ea"/>
                <a:ea typeface="+mn-ea"/>
              </a:rPr>
              <a:t>为</a:t>
            </a:r>
            <a:r>
              <a:rPr lang="en-US" altLang="zh-CN" sz="2000" b="1" dirty="0">
                <a:latin typeface="+mn-ea"/>
                <a:ea typeface="+mn-ea"/>
              </a:rPr>
              <a:t>acc</a:t>
            </a:r>
            <a:r>
              <a:rPr lang="zh-CN" altLang="en-US" sz="2000" b="1" dirty="0">
                <a:latin typeface="+mn-ea"/>
                <a:ea typeface="+mn-ea"/>
              </a:rPr>
              <a:t>；</a:t>
            </a:r>
          </a:p>
          <a:p>
            <a:pPr marL="303213" indent="-303213" algn="l">
              <a:lnSpc>
                <a:spcPct val="110000"/>
              </a:lnSpc>
              <a:spcBef>
                <a:spcPct val="10000"/>
              </a:spcBef>
            </a:pPr>
            <a:r>
              <a:rPr lang="zh-CN" altLang="en-US" sz="2000" b="1" dirty="0">
                <a:latin typeface="+mn-ea"/>
                <a:ea typeface="+mn-ea"/>
              </a:rPr>
              <a:t>     如果</a:t>
            </a:r>
            <a:r>
              <a:rPr lang="en-US" altLang="zh-CN" sz="2000" b="1" dirty="0">
                <a:latin typeface="+mn-ea"/>
                <a:ea typeface="+mn-ea"/>
              </a:rPr>
              <a:t>f(</a:t>
            </a:r>
            <a:r>
              <a:rPr lang="en-US" altLang="zh-CN" sz="2000" b="1" dirty="0" err="1">
                <a:latin typeface="+mn-ea"/>
                <a:ea typeface="+mn-ea"/>
              </a:rPr>
              <a:t>I</a:t>
            </a:r>
            <a:r>
              <a:rPr lang="en-US" altLang="zh-CN" sz="2000" b="1" baseline="-30000" dirty="0" err="1">
                <a:latin typeface="+mn-ea"/>
                <a:ea typeface="+mn-ea"/>
              </a:rPr>
              <a:t>k</a:t>
            </a:r>
            <a:r>
              <a:rPr lang="en-US" altLang="zh-CN" sz="2000" b="1" dirty="0" err="1">
                <a:latin typeface="+mn-ea"/>
                <a:ea typeface="+mn-ea"/>
              </a:rPr>
              <a:t>,A</a:t>
            </a:r>
            <a:r>
              <a:rPr lang="en-US" altLang="zh-CN" sz="2000" b="1" dirty="0">
                <a:latin typeface="+mn-ea"/>
                <a:ea typeface="+mn-ea"/>
              </a:rPr>
              <a:t>)</a:t>
            </a:r>
            <a:r>
              <a:rPr lang="zh-CN" altLang="en-US" sz="2000" b="1" dirty="0">
                <a:latin typeface="+mn-ea"/>
                <a:ea typeface="+mn-ea"/>
              </a:rPr>
              <a:t>＝</a:t>
            </a:r>
            <a:r>
              <a:rPr lang="en-US" altLang="zh-CN" sz="2000" b="1" dirty="0" err="1">
                <a:latin typeface="+mn-ea"/>
                <a:ea typeface="+mn-ea"/>
              </a:rPr>
              <a:t>I</a:t>
            </a:r>
            <a:r>
              <a:rPr lang="en-US" altLang="zh-CN" sz="2000" b="1" baseline="-30000" dirty="0" err="1">
                <a:latin typeface="+mn-ea"/>
                <a:ea typeface="+mn-ea"/>
              </a:rPr>
              <a:t>j</a:t>
            </a:r>
            <a:r>
              <a:rPr lang="en-US" altLang="zh-CN" sz="2000" b="1" baseline="-30000" dirty="0">
                <a:latin typeface="+mn-ea"/>
                <a:ea typeface="+mn-ea"/>
              </a:rPr>
              <a:t> </a:t>
            </a:r>
            <a:r>
              <a:rPr lang="zh-CN" altLang="en-US" sz="2000" b="1" dirty="0">
                <a:latin typeface="+mn-ea"/>
                <a:ea typeface="+mn-ea"/>
              </a:rPr>
              <a:t>，</a:t>
            </a:r>
            <a:r>
              <a:rPr lang="en-US" altLang="zh-CN" sz="2000" b="1" dirty="0">
                <a:latin typeface="+mn-ea"/>
                <a:ea typeface="+mn-ea"/>
              </a:rPr>
              <a:t>A∈V</a:t>
            </a:r>
            <a:r>
              <a:rPr lang="en-US" altLang="zh-CN" sz="2000" b="1" baseline="-30000" dirty="0">
                <a:latin typeface="+mn-ea"/>
                <a:ea typeface="+mn-ea"/>
              </a:rPr>
              <a:t>N </a:t>
            </a:r>
            <a:r>
              <a:rPr lang="zh-CN" altLang="en-US" sz="2000" b="1" dirty="0">
                <a:latin typeface="+mn-ea"/>
                <a:ea typeface="+mn-ea"/>
              </a:rPr>
              <a:t>，则</a:t>
            </a:r>
          </a:p>
          <a:p>
            <a:pPr marL="303213" indent="-303213" algn="l">
              <a:lnSpc>
                <a:spcPct val="110000"/>
              </a:lnSpc>
              <a:spcBef>
                <a:spcPct val="10000"/>
              </a:spcBef>
            </a:pPr>
            <a:r>
              <a:rPr lang="zh-CN" altLang="en-US" sz="2000" b="1" dirty="0">
                <a:latin typeface="+mn-ea"/>
                <a:ea typeface="+mn-ea"/>
              </a:rPr>
              <a:t>            置</a:t>
            </a:r>
            <a:r>
              <a:rPr lang="en-US" altLang="zh-CN" sz="2000" b="1" dirty="0">
                <a:latin typeface="+mn-ea"/>
                <a:ea typeface="+mn-ea"/>
              </a:rPr>
              <a:t>M.GOTO[</a:t>
            </a:r>
            <a:r>
              <a:rPr lang="en-US" altLang="zh-CN" sz="2000" b="1" dirty="0" err="1">
                <a:latin typeface="+mn-ea"/>
                <a:ea typeface="+mn-ea"/>
              </a:rPr>
              <a:t>k,A</a:t>
            </a:r>
            <a:r>
              <a:rPr lang="en-US" altLang="zh-CN" sz="2000" b="1" dirty="0">
                <a:latin typeface="+mn-ea"/>
                <a:ea typeface="+mn-ea"/>
              </a:rPr>
              <a:t>]</a:t>
            </a:r>
            <a:r>
              <a:rPr lang="zh-CN" altLang="en-US" sz="2000" b="1" dirty="0">
                <a:latin typeface="+mn-ea"/>
                <a:ea typeface="+mn-ea"/>
              </a:rPr>
              <a:t>为</a:t>
            </a:r>
            <a:r>
              <a:rPr lang="en-US" altLang="zh-CN" sz="2000" b="1" dirty="0">
                <a:latin typeface="+mn-ea"/>
                <a:ea typeface="+mn-ea"/>
              </a:rPr>
              <a:t>j</a:t>
            </a:r>
            <a:r>
              <a:rPr lang="zh-CN" altLang="en-US" sz="2000" b="1" dirty="0">
                <a:latin typeface="+mn-ea"/>
                <a:ea typeface="+mn-ea"/>
              </a:rPr>
              <a:t>；</a:t>
            </a:r>
          </a:p>
          <a:p>
            <a:pPr marL="303213" indent="-303213" algn="l">
              <a:lnSpc>
                <a:spcPct val="110000"/>
              </a:lnSpc>
              <a:spcBef>
                <a:spcPct val="10000"/>
              </a:spcBef>
            </a:pPr>
            <a:r>
              <a:rPr lang="zh-CN" altLang="en-US" sz="2000" b="1" dirty="0">
                <a:latin typeface="+mn-ea"/>
                <a:ea typeface="+mn-ea"/>
              </a:rPr>
              <a:t>⑵ 凡⑴没能填入分析表元素</a:t>
            </a:r>
            <a:r>
              <a:rPr lang="en-US" altLang="zh-CN" sz="2000" b="1" dirty="0">
                <a:latin typeface="+mn-ea"/>
                <a:ea typeface="+mn-ea"/>
              </a:rPr>
              <a:t>M.ACTION[</a:t>
            </a:r>
            <a:r>
              <a:rPr lang="en-US" altLang="zh-CN" sz="2000" b="1" dirty="0" err="1">
                <a:latin typeface="+mn-ea"/>
                <a:ea typeface="+mn-ea"/>
              </a:rPr>
              <a:t>k,a</a:t>
            </a:r>
            <a:r>
              <a:rPr lang="en-US" altLang="zh-CN" sz="2000" b="1" dirty="0">
                <a:latin typeface="+mn-ea"/>
                <a:ea typeface="+mn-ea"/>
              </a:rPr>
              <a:t>]</a:t>
            </a:r>
            <a:r>
              <a:rPr lang="zh-CN" altLang="en-US" sz="2000" b="1" dirty="0">
                <a:latin typeface="+mn-ea"/>
                <a:ea typeface="+mn-ea"/>
              </a:rPr>
              <a:t>和</a:t>
            </a:r>
            <a:r>
              <a:rPr lang="en-US" altLang="zh-CN" sz="2000" b="1" dirty="0">
                <a:latin typeface="+mn-ea"/>
                <a:ea typeface="+mn-ea"/>
              </a:rPr>
              <a:t>M.GOTO[</a:t>
            </a:r>
            <a:r>
              <a:rPr lang="en-US" altLang="zh-CN" sz="2000" b="1" dirty="0" err="1">
                <a:latin typeface="+mn-ea"/>
                <a:ea typeface="+mn-ea"/>
              </a:rPr>
              <a:t>k,a</a:t>
            </a:r>
            <a:r>
              <a:rPr lang="en-US" altLang="zh-CN" sz="2000" b="1" dirty="0">
                <a:latin typeface="+mn-ea"/>
                <a:ea typeface="+mn-ea"/>
              </a:rPr>
              <a:t>]</a:t>
            </a:r>
            <a:r>
              <a:rPr lang="zh-CN" altLang="en-US" sz="2000" b="1" dirty="0">
                <a:latin typeface="+mn-ea"/>
                <a:ea typeface="+mn-ea"/>
              </a:rPr>
              <a:t>置为</a:t>
            </a:r>
            <a:r>
              <a:rPr lang="en-US" altLang="zh-CN" sz="2000" b="1" dirty="0">
                <a:latin typeface="+mn-ea"/>
                <a:ea typeface="+mn-ea"/>
              </a:rPr>
              <a:t>e</a:t>
            </a:r>
            <a:r>
              <a:rPr lang="en-US" altLang="zh-CN" sz="2000" b="1" baseline="-30000" dirty="0">
                <a:latin typeface="+mn-ea"/>
                <a:ea typeface="+mn-ea"/>
              </a:rPr>
              <a:t> t </a:t>
            </a:r>
            <a:r>
              <a:rPr lang="en-US" altLang="zh-CN" sz="2000" b="1" dirty="0">
                <a:latin typeface="+mn-ea"/>
                <a:ea typeface="+mn-ea"/>
              </a:rPr>
              <a:t>(t</a:t>
            </a:r>
            <a:r>
              <a:rPr lang="zh-CN" altLang="en-US" sz="2000" b="1" dirty="0">
                <a:latin typeface="+mn-ea"/>
                <a:ea typeface="+mn-ea"/>
              </a:rPr>
              <a:t>为错误编号</a:t>
            </a:r>
            <a:r>
              <a:rPr lang="en-US" altLang="zh-CN" sz="2000" b="1" dirty="0">
                <a:latin typeface="+mn-ea"/>
                <a:ea typeface="+mn-ea"/>
              </a:rPr>
              <a:t>)</a:t>
            </a:r>
            <a:r>
              <a:rPr lang="zh-CN" altLang="en-US" sz="2000" b="1" dirty="0">
                <a:latin typeface="+mn-ea"/>
                <a:ea typeface="+mn-ea"/>
              </a:rPr>
              <a:t>。 </a:t>
            </a:r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6324600" y="6172200"/>
            <a:ext cx="2133600" cy="244475"/>
          </a:xfrm>
        </p:spPr>
        <p:txBody>
          <a:bodyPr/>
          <a:lstStyle/>
          <a:p>
            <a:pPr>
              <a:defRPr/>
            </a:pPr>
            <a:fld id="{4F59ABC2-A8C1-444F-815F-0179F8E14596}" type="slidenum">
              <a:rPr lang="en-US" altLang="zh-CN"/>
              <a:pPr>
                <a:defRPr/>
              </a:pPr>
              <a:t>23</a:t>
            </a:fld>
            <a:endParaRPr lang="en-US" altLang="zh-CN" dirty="0"/>
          </a:p>
        </p:txBody>
      </p:sp>
      <p:sp>
        <p:nvSpPr>
          <p:cNvPr id="9" name="Text Box 1027"/>
          <p:cNvSpPr txBox="1">
            <a:spLocks noChangeArrowheads="1"/>
          </p:cNvSpPr>
          <p:nvPr/>
        </p:nvSpPr>
        <p:spPr bwMode="auto">
          <a:xfrm>
            <a:off x="609600" y="314980"/>
            <a:ext cx="4114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b="1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LR(0)</a:t>
            </a:r>
            <a:r>
              <a:rPr lang="zh-CN" altLang="en-US" sz="2800" b="1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分析表的构造</a:t>
            </a:r>
            <a:endParaRPr lang="zh-CN" altLang="en-US" sz="2800" b="1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Text Box 2"/>
          <p:cNvSpPr txBox="1">
            <a:spLocks noChangeArrowheads="1"/>
          </p:cNvSpPr>
          <p:nvPr/>
        </p:nvSpPr>
        <p:spPr bwMode="auto">
          <a:xfrm>
            <a:off x="514350" y="1006475"/>
            <a:ext cx="77724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638175" algn="l">
              <a:lnSpc>
                <a:spcPct val="120000"/>
              </a:lnSpc>
              <a:spcBef>
                <a:spcPct val="50000"/>
              </a:spcBef>
            </a:pPr>
            <a:r>
              <a:rPr lang="zh-CN" altLang="en-US" sz="2000" b="1" dirty="0">
                <a:latin typeface="+mn-ea"/>
                <a:ea typeface="+mn-ea"/>
              </a:rPr>
              <a:t>例如，对于</a:t>
            </a:r>
            <a:r>
              <a:rPr lang="zh-CN" altLang="en-US" sz="2000" b="1" dirty="0" smtClean="0">
                <a:latin typeface="+mn-ea"/>
                <a:ea typeface="+mn-ea"/>
              </a:rPr>
              <a:t>例</a:t>
            </a:r>
            <a:r>
              <a:rPr lang="en-US" altLang="zh-CN" sz="2000" b="1" dirty="0" smtClean="0">
                <a:latin typeface="+mn-ea"/>
                <a:ea typeface="+mn-ea"/>
              </a:rPr>
              <a:t>6.2</a:t>
            </a:r>
            <a:r>
              <a:rPr lang="zh-CN" altLang="en-US" sz="2000" b="1" dirty="0">
                <a:latin typeface="+mn-ea"/>
                <a:ea typeface="+mn-ea"/>
              </a:rPr>
              <a:t>构造的文法</a:t>
            </a:r>
            <a:r>
              <a:rPr lang="en-US" altLang="zh-CN" sz="2000" b="1" dirty="0">
                <a:latin typeface="+mn-ea"/>
                <a:ea typeface="+mn-ea"/>
              </a:rPr>
              <a:t>G[S] </a:t>
            </a:r>
            <a:r>
              <a:rPr lang="zh-CN" altLang="en-US" sz="2000" b="1" dirty="0">
                <a:latin typeface="+mn-ea"/>
                <a:ea typeface="+mn-ea"/>
              </a:rPr>
              <a:t>识别活前缀</a:t>
            </a:r>
            <a:r>
              <a:rPr lang="en-US" altLang="zh-CN" sz="2000" b="1" dirty="0">
                <a:latin typeface="+mn-ea"/>
                <a:ea typeface="+mn-ea"/>
              </a:rPr>
              <a:t>DFA  M</a:t>
            </a:r>
            <a:r>
              <a:rPr lang="zh-CN" altLang="en-US" sz="2000" b="1" dirty="0">
                <a:latin typeface="+mn-ea"/>
                <a:ea typeface="+mn-ea"/>
              </a:rPr>
              <a:t>，</a:t>
            </a:r>
            <a:r>
              <a:rPr lang="zh-CN" altLang="en-US" sz="2000" b="1" dirty="0">
                <a:latin typeface="+mn-ea"/>
                <a:ea typeface="+mn-ea"/>
                <a:hlinkClick r:id="rId3"/>
              </a:rPr>
              <a:t>构造分析表</a:t>
            </a:r>
            <a:r>
              <a:rPr lang="zh-CN" altLang="en-US" sz="2000" b="1" dirty="0">
                <a:latin typeface="+mn-ea"/>
                <a:ea typeface="+mn-ea"/>
              </a:rPr>
              <a:t>如下。 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666750" y="1981200"/>
            <a:ext cx="7639050" cy="3886200"/>
            <a:chOff x="324" y="1152"/>
            <a:chExt cx="3708" cy="2448"/>
          </a:xfrm>
        </p:grpSpPr>
        <p:sp>
          <p:nvSpPr>
            <p:cNvPr id="27653" name="Line 4"/>
            <p:cNvSpPr>
              <a:spLocks noChangeShapeType="1"/>
            </p:cNvSpPr>
            <p:nvPr/>
          </p:nvSpPr>
          <p:spPr bwMode="auto">
            <a:xfrm rot="1327881">
              <a:off x="532" y="1222"/>
              <a:ext cx="344" cy="2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/>
              <a:endParaRPr lang="zh-CN" altLang="en-US"/>
            </a:p>
          </p:txBody>
        </p:sp>
        <p:sp>
          <p:nvSpPr>
            <p:cNvPr id="27654" name="Line 5"/>
            <p:cNvSpPr>
              <a:spLocks noChangeShapeType="1"/>
            </p:cNvSpPr>
            <p:nvPr/>
          </p:nvSpPr>
          <p:spPr bwMode="auto">
            <a:xfrm rot="1036628">
              <a:off x="328" y="1427"/>
              <a:ext cx="526" cy="2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/>
              <a:endParaRPr lang="zh-CN" altLang="en-US"/>
            </a:p>
          </p:txBody>
        </p:sp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341" y="1153"/>
              <a:ext cx="519" cy="399"/>
              <a:chOff x="0" y="0"/>
              <a:chExt cx="474" cy="768"/>
            </a:xfrm>
          </p:grpSpPr>
          <p:sp>
            <p:nvSpPr>
              <p:cNvPr id="27993" name="Rectangle 7"/>
              <p:cNvSpPr>
                <a:spLocks noChangeArrowheads="1"/>
              </p:cNvSpPr>
              <p:nvPr/>
            </p:nvSpPr>
            <p:spPr bwMode="auto">
              <a:xfrm>
                <a:off x="43" y="0"/>
                <a:ext cx="388" cy="7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endParaRPr lang="zh-CN" altLang="zh-CN" sz="1600" b="1"/>
              </a:p>
            </p:txBody>
          </p:sp>
          <p:sp>
            <p:nvSpPr>
              <p:cNvPr id="27994" name="Rectangle 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74" cy="768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l"/>
                <a:endParaRPr lang="zh-CN" altLang="en-US"/>
              </a:p>
            </p:txBody>
          </p:sp>
        </p:grpSp>
        <p:grpSp>
          <p:nvGrpSpPr>
            <p:cNvPr id="4" name="Group 9"/>
            <p:cNvGrpSpPr>
              <a:grpSpLocks/>
            </p:cNvGrpSpPr>
            <p:nvPr/>
          </p:nvGrpSpPr>
          <p:grpSpPr bwMode="auto">
            <a:xfrm>
              <a:off x="860" y="1153"/>
              <a:ext cx="2113" cy="200"/>
              <a:chOff x="474" y="0"/>
              <a:chExt cx="1928" cy="384"/>
            </a:xfrm>
          </p:grpSpPr>
          <p:sp>
            <p:nvSpPr>
              <p:cNvPr id="27991" name="Rectangle 10"/>
              <p:cNvSpPr>
                <a:spLocks noChangeArrowheads="1"/>
              </p:cNvSpPr>
              <p:nvPr/>
            </p:nvSpPr>
            <p:spPr bwMode="auto">
              <a:xfrm>
                <a:off x="517" y="0"/>
                <a:ext cx="1842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 altLang="zh-CN" sz="1600" b="1"/>
                  <a:t>ACTION</a:t>
                </a:r>
              </a:p>
            </p:txBody>
          </p:sp>
          <p:sp>
            <p:nvSpPr>
              <p:cNvPr id="27992" name="Rectangle 11"/>
              <p:cNvSpPr>
                <a:spLocks noChangeArrowheads="1"/>
              </p:cNvSpPr>
              <p:nvPr/>
            </p:nvSpPr>
            <p:spPr bwMode="auto">
              <a:xfrm>
                <a:off x="474" y="0"/>
                <a:ext cx="1928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l"/>
                <a:endParaRPr lang="zh-CN" altLang="en-US"/>
              </a:p>
            </p:txBody>
          </p:sp>
        </p:grpSp>
        <p:grpSp>
          <p:nvGrpSpPr>
            <p:cNvPr id="5" name="Group 12"/>
            <p:cNvGrpSpPr>
              <a:grpSpLocks/>
            </p:cNvGrpSpPr>
            <p:nvPr/>
          </p:nvGrpSpPr>
          <p:grpSpPr bwMode="auto">
            <a:xfrm>
              <a:off x="2973" y="1153"/>
              <a:ext cx="1057" cy="200"/>
              <a:chOff x="2402" y="0"/>
              <a:chExt cx="965" cy="384"/>
            </a:xfrm>
          </p:grpSpPr>
          <p:sp>
            <p:nvSpPr>
              <p:cNvPr id="27989" name="Rectangle 13"/>
              <p:cNvSpPr>
                <a:spLocks noChangeArrowheads="1"/>
              </p:cNvSpPr>
              <p:nvPr/>
            </p:nvSpPr>
            <p:spPr bwMode="auto">
              <a:xfrm>
                <a:off x="2445" y="0"/>
                <a:ext cx="879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 altLang="zh-CN" sz="1600" b="1"/>
                  <a:t>GOTO</a:t>
                </a:r>
              </a:p>
            </p:txBody>
          </p:sp>
          <p:sp>
            <p:nvSpPr>
              <p:cNvPr id="27990" name="Rectangle 14"/>
              <p:cNvSpPr>
                <a:spLocks noChangeArrowheads="1"/>
              </p:cNvSpPr>
              <p:nvPr/>
            </p:nvSpPr>
            <p:spPr bwMode="auto">
              <a:xfrm>
                <a:off x="2402" y="0"/>
                <a:ext cx="965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l"/>
                <a:endParaRPr lang="zh-CN" altLang="en-US"/>
              </a:p>
            </p:txBody>
          </p:sp>
        </p:grpSp>
        <p:grpSp>
          <p:nvGrpSpPr>
            <p:cNvPr id="6" name="Group 15"/>
            <p:cNvGrpSpPr>
              <a:grpSpLocks/>
            </p:cNvGrpSpPr>
            <p:nvPr/>
          </p:nvGrpSpPr>
          <p:grpSpPr bwMode="auto">
            <a:xfrm>
              <a:off x="860" y="1353"/>
              <a:ext cx="352" cy="199"/>
              <a:chOff x="474" y="384"/>
              <a:chExt cx="321" cy="384"/>
            </a:xfrm>
          </p:grpSpPr>
          <p:sp>
            <p:nvSpPr>
              <p:cNvPr id="27987" name="Rectangle 16"/>
              <p:cNvSpPr>
                <a:spLocks noChangeArrowheads="1"/>
              </p:cNvSpPr>
              <p:nvPr/>
            </p:nvSpPr>
            <p:spPr bwMode="auto">
              <a:xfrm>
                <a:off x="517" y="384"/>
                <a:ext cx="235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 altLang="zh-CN" sz="1600" b="1"/>
                  <a:t>a</a:t>
                </a:r>
              </a:p>
              <a:p>
                <a:pPr algn="l" eaLnBrk="0" hangingPunct="0"/>
                <a:endParaRPr lang="en-US" altLang="zh-CN" sz="1600" b="1"/>
              </a:p>
            </p:txBody>
          </p:sp>
          <p:sp>
            <p:nvSpPr>
              <p:cNvPr id="27988" name="Rectangle 17"/>
              <p:cNvSpPr>
                <a:spLocks noChangeArrowheads="1"/>
              </p:cNvSpPr>
              <p:nvPr/>
            </p:nvSpPr>
            <p:spPr bwMode="auto">
              <a:xfrm>
                <a:off x="474" y="384"/>
                <a:ext cx="321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l"/>
                <a:endParaRPr lang="zh-CN" altLang="en-US"/>
              </a:p>
            </p:txBody>
          </p:sp>
        </p:grpSp>
        <p:grpSp>
          <p:nvGrpSpPr>
            <p:cNvPr id="7" name="Group 18"/>
            <p:cNvGrpSpPr>
              <a:grpSpLocks/>
            </p:cNvGrpSpPr>
            <p:nvPr/>
          </p:nvGrpSpPr>
          <p:grpSpPr bwMode="auto">
            <a:xfrm>
              <a:off x="1212" y="1353"/>
              <a:ext cx="352" cy="199"/>
              <a:chOff x="795" y="384"/>
              <a:chExt cx="321" cy="384"/>
            </a:xfrm>
          </p:grpSpPr>
          <p:sp>
            <p:nvSpPr>
              <p:cNvPr id="27985" name="Rectangle 19"/>
              <p:cNvSpPr>
                <a:spLocks noChangeArrowheads="1"/>
              </p:cNvSpPr>
              <p:nvPr/>
            </p:nvSpPr>
            <p:spPr bwMode="auto">
              <a:xfrm>
                <a:off x="838" y="384"/>
                <a:ext cx="235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 altLang="zh-CN" sz="1600" b="1"/>
                  <a:t>c</a:t>
                </a:r>
              </a:p>
              <a:p>
                <a:pPr algn="l" eaLnBrk="0" hangingPunct="0"/>
                <a:endParaRPr lang="en-US" altLang="zh-CN" sz="1600" b="1"/>
              </a:p>
            </p:txBody>
          </p:sp>
          <p:sp>
            <p:nvSpPr>
              <p:cNvPr id="27986" name="Rectangle 20"/>
              <p:cNvSpPr>
                <a:spLocks noChangeArrowheads="1"/>
              </p:cNvSpPr>
              <p:nvPr/>
            </p:nvSpPr>
            <p:spPr bwMode="auto">
              <a:xfrm>
                <a:off x="795" y="384"/>
                <a:ext cx="321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l"/>
                <a:endParaRPr lang="zh-CN" altLang="en-US"/>
              </a:p>
            </p:txBody>
          </p:sp>
        </p:grpSp>
        <p:grpSp>
          <p:nvGrpSpPr>
            <p:cNvPr id="8" name="Group 21"/>
            <p:cNvGrpSpPr>
              <a:grpSpLocks/>
            </p:cNvGrpSpPr>
            <p:nvPr/>
          </p:nvGrpSpPr>
          <p:grpSpPr bwMode="auto">
            <a:xfrm>
              <a:off x="1564" y="1353"/>
              <a:ext cx="353" cy="199"/>
              <a:chOff x="1116" y="384"/>
              <a:chExt cx="322" cy="384"/>
            </a:xfrm>
          </p:grpSpPr>
          <p:sp>
            <p:nvSpPr>
              <p:cNvPr id="27983" name="Rectangle 22"/>
              <p:cNvSpPr>
                <a:spLocks noChangeArrowheads="1"/>
              </p:cNvSpPr>
              <p:nvPr/>
            </p:nvSpPr>
            <p:spPr bwMode="auto">
              <a:xfrm>
                <a:off x="1159" y="384"/>
                <a:ext cx="236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 altLang="zh-CN" sz="1600" b="1"/>
                  <a:t>e</a:t>
                </a:r>
              </a:p>
              <a:p>
                <a:pPr algn="l" eaLnBrk="0" hangingPunct="0"/>
                <a:endParaRPr lang="en-US" altLang="zh-CN" sz="1600" b="1"/>
              </a:p>
            </p:txBody>
          </p:sp>
          <p:sp>
            <p:nvSpPr>
              <p:cNvPr id="27984" name="Rectangle 23"/>
              <p:cNvSpPr>
                <a:spLocks noChangeArrowheads="1"/>
              </p:cNvSpPr>
              <p:nvPr/>
            </p:nvSpPr>
            <p:spPr bwMode="auto">
              <a:xfrm>
                <a:off x="1116" y="384"/>
                <a:ext cx="322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l"/>
                <a:endParaRPr lang="zh-CN" altLang="en-US"/>
              </a:p>
            </p:txBody>
          </p:sp>
        </p:grpSp>
        <p:grpSp>
          <p:nvGrpSpPr>
            <p:cNvPr id="9" name="Group 24"/>
            <p:cNvGrpSpPr>
              <a:grpSpLocks/>
            </p:cNvGrpSpPr>
            <p:nvPr/>
          </p:nvGrpSpPr>
          <p:grpSpPr bwMode="auto">
            <a:xfrm>
              <a:off x="1917" y="1353"/>
              <a:ext cx="351" cy="199"/>
              <a:chOff x="1438" y="384"/>
              <a:chExt cx="321" cy="384"/>
            </a:xfrm>
          </p:grpSpPr>
          <p:sp>
            <p:nvSpPr>
              <p:cNvPr id="27981" name="Rectangle 25"/>
              <p:cNvSpPr>
                <a:spLocks noChangeArrowheads="1"/>
              </p:cNvSpPr>
              <p:nvPr/>
            </p:nvSpPr>
            <p:spPr bwMode="auto">
              <a:xfrm>
                <a:off x="1481" y="384"/>
                <a:ext cx="235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 altLang="zh-CN" sz="1600" b="1"/>
                  <a:t>b</a:t>
                </a:r>
              </a:p>
              <a:p>
                <a:pPr algn="l" eaLnBrk="0" hangingPunct="0"/>
                <a:endParaRPr lang="en-US" altLang="zh-CN" sz="1600" b="1"/>
              </a:p>
            </p:txBody>
          </p:sp>
          <p:sp>
            <p:nvSpPr>
              <p:cNvPr id="27982" name="Rectangle 26"/>
              <p:cNvSpPr>
                <a:spLocks noChangeArrowheads="1"/>
              </p:cNvSpPr>
              <p:nvPr/>
            </p:nvSpPr>
            <p:spPr bwMode="auto">
              <a:xfrm>
                <a:off x="1438" y="384"/>
                <a:ext cx="321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l"/>
                <a:endParaRPr lang="zh-CN" altLang="en-US"/>
              </a:p>
            </p:txBody>
          </p:sp>
        </p:grpSp>
        <p:grpSp>
          <p:nvGrpSpPr>
            <p:cNvPr id="10" name="Group 27"/>
            <p:cNvGrpSpPr>
              <a:grpSpLocks/>
            </p:cNvGrpSpPr>
            <p:nvPr/>
          </p:nvGrpSpPr>
          <p:grpSpPr bwMode="auto">
            <a:xfrm>
              <a:off x="2268" y="1353"/>
              <a:ext cx="353" cy="199"/>
              <a:chOff x="1759" y="384"/>
              <a:chExt cx="322" cy="384"/>
            </a:xfrm>
          </p:grpSpPr>
          <p:sp>
            <p:nvSpPr>
              <p:cNvPr id="27979" name="Rectangle 28"/>
              <p:cNvSpPr>
                <a:spLocks noChangeArrowheads="1"/>
              </p:cNvSpPr>
              <p:nvPr/>
            </p:nvSpPr>
            <p:spPr bwMode="auto">
              <a:xfrm>
                <a:off x="1802" y="384"/>
                <a:ext cx="236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 altLang="zh-CN" sz="1600" b="1"/>
                  <a:t>d</a:t>
                </a:r>
              </a:p>
              <a:p>
                <a:pPr algn="l" eaLnBrk="0" hangingPunct="0"/>
                <a:endParaRPr lang="en-US" altLang="zh-CN" sz="1600" b="1"/>
              </a:p>
            </p:txBody>
          </p:sp>
          <p:sp>
            <p:nvSpPr>
              <p:cNvPr id="27980" name="Rectangle 29"/>
              <p:cNvSpPr>
                <a:spLocks noChangeArrowheads="1"/>
              </p:cNvSpPr>
              <p:nvPr/>
            </p:nvSpPr>
            <p:spPr bwMode="auto">
              <a:xfrm>
                <a:off x="1759" y="384"/>
                <a:ext cx="322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l"/>
                <a:endParaRPr lang="zh-CN" altLang="en-US"/>
              </a:p>
            </p:txBody>
          </p:sp>
        </p:grpSp>
        <p:grpSp>
          <p:nvGrpSpPr>
            <p:cNvPr id="11" name="Group 30"/>
            <p:cNvGrpSpPr>
              <a:grpSpLocks/>
            </p:cNvGrpSpPr>
            <p:nvPr/>
          </p:nvGrpSpPr>
          <p:grpSpPr bwMode="auto">
            <a:xfrm>
              <a:off x="2621" y="1353"/>
              <a:ext cx="352" cy="199"/>
              <a:chOff x="2081" y="384"/>
              <a:chExt cx="321" cy="384"/>
            </a:xfrm>
          </p:grpSpPr>
          <p:sp>
            <p:nvSpPr>
              <p:cNvPr id="27977" name="Rectangle 31"/>
              <p:cNvSpPr>
                <a:spLocks noChangeArrowheads="1"/>
              </p:cNvSpPr>
              <p:nvPr/>
            </p:nvSpPr>
            <p:spPr bwMode="auto">
              <a:xfrm>
                <a:off x="2124" y="384"/>
                <a:ext cx="235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 altLang="zh-CN" sz="1600" b="1"/>
                  <a:t>#</a:t>
                </a:r>
              </a:p>
              <a:p>
                <a:pPr algn="l" eaLnBrk="0" hangingPunct="0"/>
                <a:endParaRPr lang="en-US" altLang="zh-CN" sz="1600" b="1"/>
              </a:p>
            </p:txBody>
          </p:sp>
          <p:sp>
            <p:nvSpPr>
              <p:cNvPr id="27978" name="Rectangle 32"/>
              <p:cNvSpPr>
                <a:spLocks noChangeArrowheads="1"/>
              </p:cNvSpPr>
              <p:nvPr/>
            </p:nvSpPr>
            <p:spPr bwMode="auto">
              <a:xfrm>
                <a:off x="2081" y="384"/>
                <a:ext cx="321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l"/>
                <a:endParaRPr lang="zh-CN" altLang="en-US"/>
              </a:p>
            </p:txBody>
          </p:sp>
        </p:grpSp>
        <p:grpSp>
          <p:nvGrpSpPr>
            <p:cNvPr id="12" name="Group 33"/>
            <p:cNvGrpSpPr>
              <a:grpSpLocks/>
            </p:cNvGrpSpPr>
            <p:nvPr/>
          </p:nvGrpSpPr>
          <p:grpSpPr bwMode="auto">
            <a:xfrm>
              <a:off x="2973" y="1353"/>
              <a:ext cx="353" cy="199"/>
              <a:chOff x="2402" y="384"/>
              <a:chExt cx="322" cy="384"/>
            </a:xfrm>
          </p:grpSpPr>
          <p:sp>
            <p:nvSpPr>
              <p:cNvPr id="27975" name="Rectangle 34"/>
              <p:cNvSpPr>
                <a:spLocks noChangeArrowheads="1"/>
              </p:cNvSpPr>
              <p:nvPr/>
            </p:nvSpPr>
            <p:spPr bwMode="auto">
              <a:xfrm>
                <a:off x="2445" y="384"/>
                <a:ext cx="236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 altLang="zh-CN" sz="1600" b="1"/>
                  <a:t>S</a:t>
                </a:r>
              </a:p>
              <a:p>
                <a:pPr algn="l" eaLnBrk="0" hangingPunct="0"/>
                <a:endParaRPr lang="en-US" altLang="zh-CN" sz="1600" b="1"/>
              </a:p>
            </p:txBody>
          </p:sp>
          <p:sp>
            <p:nvSpPr>
              <p:cNvPr id="27976" name="Rectangle 35"/>
              <p:cNvSpPr>
                <a:spLocks noChangeArrowheads="1"/>
              </p:cNvSpPr>
              <p:nvPr/>
            </p:nvSpPr>
            <p:spPr bwMode="auto">
              <a:xfrm>
                <a:off x="2402" y="384"/>
                <a:ext cx="322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l"/>
                <a:endParaRPr lang="zh-CN" altLang="en-US"/>
              </a:p>
            </p:txBody>
          </p:sp>
        </p:grpSp>
        <p:grpSp>
          <p:nvGrpSpPr>
            <p:cNvPr id="13" name="Group 36"/>
            <p:cNvGrpSpPr>
              <a:grpSpLocks/>
            </p:cNvGrpSpPr>
            <p:nvPr/>
          </p:nvGrpSpPr>
          <p:grpSpPr bwMode="auto">
            <a:xfrm>
              <a:off x="3326" y="1353"/>
              <a:ext cx="351" cy="199"/>
              <a:chOff x="2724" y="384"/>
              <a:chExt cx="321" cy="384"/>
            </a:xfrm>
          </p:grpSpPr>
          <p:sp>
            <p:nvSpPr>
              <p:cNvPr id="27973" name="Rectangle 37"/>
              <p:cNvSpPr>
                <a:spLocks noChangeArrowheads="1"/>
              </p:cNvSpPr>
              <p:nvPr/>
            </p:nvSpPr>
            <p:spPr bwMode="auto">
              <a:xfrm>
                <a:off x="2767" y="384"/>
                <a:ext cx="235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 altLang="zh-CN" sz="1600" b="1"/>
                  <a:t>A</a:t>
                </a:r>
              </a:p>
              <a:p>
                <a:pPr algn="l" eaLnBrk="0" hangingPunct="0"/>
                <a:endParaRPr lang="en-US" altLang="zh-CN" sz="1600" b="1"/>
              </a:p>
            </p:txBody>
          </p:sp>
          <p:sp>
            <p:nvSpPr>
              <p:cNvPr id="27974" name="Rectangle 38"/>
              <p:cNvSpPr>
                <a:spLocks noChangeArrowheads="1"/>
              </p:cNvSpPr>
              <p:nvPr/>
            </p:nvSpPr>
            <p:spPr bwMode="auto">
              <a:xfrm>
                <a:off x="2724" y="384"/>
                <a:ext cx="321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l"/>
                <a:endParaRPr lang="zh-CN" altLang="en-US"/>
              </a:p>
            </p:txBody>
          </p:sp>
        </p:grpSp>
        <p:grpSp>
          <p:nvGrpSpPr>
            <p:cNvPr id="14" name="Group 39"/>
            <p:cNvGrpSpPr>
              <a:grpSpLocks/>
            </p:cNvGrpSpPr>
            <p:nvPr/>
          </p:nvGrpSpPr>
          <p:grpSpPr bwMode="auto">
            <a:xfrm>
              <a:off x="3677" y="1353"/>
              <a:ext cx="353" cy="199"/>
              <a:chOff x="3045" y="384"/>
              <a:chExt cx="322" cy="384"/>
            </a:xfrm>
          </p:grpSpPr>
          <p:sp>
            <p:nvSpPr>
              <p:cNvPr id="27971" name="Rectangle 40"/>
              <p:cNvSpPr>
                <a:spLocks noChangeArrowheads="1"/>
              </p:cNvSpPr>
              <p:nvPr/>
            </p:nvSpPr>
            <p:spPr bwMode="auto">
              <a:xfrm>
                <a:off x="3088" y="384"/>
                <a:ext cx="236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 altLang="zh-CN" sz="1600" b="1"/>
                  <a:t>B</a:t>
                </a:r>
              </a:p>
              <a:p>
                <a:pPr algn="l" eaLnBrk="0" hangingPunct="0"/>
                <a:endParaRPr lang="en-US" altLang="zh-CN" sz="1600" b="1"/>
              </a:p>
            </p:txBody>
          </p:sp>
          <p:sp>
            <p:nvSpPr>
              <p:cNvPr id="27972" name="Rectangle 41"/>
              <p:cNvSpPr>
                <a:spLocks noChangeArrowheads="1"/>
              </p:cNvSpPr>
              <p:nvPr/>
            </p:nvSpPr>
            <p:spPr bwMode="auto">
              <a:xfrm>
                <a:off x="3045" y="384"/>
                <a:ext cx="322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l"/>
                <a:endParaRPr lang="zh-CN" altLang="en-US"/>
              </a:p>
            </p:txBody>
          </p:sp>
        </p:grpSp>
        <p:grpSp>
          <p:nvGrpSpPr>
            <p:cNvPr id="15" name="Group 42"/>
            <p:cNvGrpSpPr>
              <a:grpSpLocks/>
            </p:cNvGrpSpPr>
            <p:nvPr/>
          </p:nvGrpSpPr>
          <p:grpSpPr bwMode="auto">
            <a:xfrm>
              <a:off x="341" y="1557"/>
              <a:ext cx="519" cy="200"/>
              <a:chOff x="0" y="768"/>
              <a:chExt cx="474" cy="384"/>
            </a:xfrm>
          </p:grpSpPr>
          <p:sp>
            <p:nvSpPr>
              <p:cNvPr id="27969" name="Rectangle 43"/>
              <p:cNvSpPr>
                <a:spLocks noChangeArrowheads="1"/>
              </p:cNvSpPr>
              <p:nvPr/>
            </p:nvSpPr>
            <p:spPr bwMode="auto">
              <a:xfrm>
                <a:off x="43" y="768"/>
                <a:ext cx="388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 altLang="zh-CN" sz="1600" b="1"/>
                  <a:t>0</a:t>
                </a:r>
              </a:p>
              <a:p>
                <a:pPr algn="l" eaLnBrk="0" hangingPunct="0"/>
                <a:endParaRPr lang="en-US" altLang="zh-CN" sz="1600" b="1"/>
              </a:p>
            </p:txBody>
          </p:sp>
          <p:sp>
            <p:nvSpPr>
              <p:cNvPr id="27970" name="Rectangle 44"/>
              <p:cNvSpPr>
                <a:spLocks noChangeArrowheads="1"/>
              </p:cNvSpPr>
              <p:nvPr/>
            </p:nvSpPr>
            <p:spPr bwMode="auto">
              <a:xfrm>
                <a:off x="0" y="768"/>
                <a:ext cx="474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l"/>
                <a:endParaRPr lang="zh-CN" altLang="en-US"/>
              </a:p>
            </p:txBody>
          </p:sp>
        </p:grpSp>
        <p:grpSp>
          <p:nvGrpSpPr>
            <p:cNvPr id="16" name="Group 45"/>
            <p:cNvGrpSpPr>
              <a:grpSpLocks/>
            </p:cNvGrpSpPr>
            <p:nvPr/>
          </p:nvGrpSpPr>
          <p:grpSpPr bwMode="auto">
            <a:xfrm>
              <a:off x="860" y="1552"/>
              <a:ext cx="352" cy="200"/>
              <a:chOff x="474" y="768"/>
              <a:chExt cx="321" cy="384"/>
            </a:xfrm>
          </p:grpSpPr>
          <p:sp>
            <p:nvSpPr>
              <p:cNvPr id="27967" name="Rectangle 46"/>
              <p:cNvSpPr>
                <a:spLocks noChangeArrowheads="1"/>
              </p:cNvSpPr>
              <p:nvPr/>
            </p:nvSpPr>
            <p:spPr bwMode="auto">
              <a:xfrm>
                <a:off x="517" y="768"/>
                <a:ext cx="235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 altLang="zh-CN" sz="1600" b="1"/>
                  <a:t>S</a:t>
                </a:r>
                <a:r>
                  <a:rPr lang="en-US" altLang="zh-CN" sz="1600" b="1" baseline="-30000"/>
                  <a:t>2</a:t>
                </a:r>
                <a:endParaRPr lang="en-US" altLang="zh-CN" sz="1600" b="1"/>
              </a:p>
              <a:p>
                <a:pPr algn="l" eaLnBrk="0" hangingPunct="0"/>
                <a:endParaRPr lang="en-US" altLang="zh-CN" sz="1600" b="1"/>
              </a:p>
            </p:txBody>
          </p:sp>
          <p:sp>
            <p:nvSpPr>
              <p:cNvPr id="27968" name="Rectangle 47"/>
              <p:cNvSpPr>
                <a:spLocks noChangeArrowheads="1"/>
              </p:cNvSpPr>
              <p:nvPr/>
            </p:nvSpPr>
            <p:spPr bwMode="auto">
              <a:xfrm>
                <a:off x="474" y="768"/>
                <a:ext cx="321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l"/>
                <a:endParaRPr lang="zh-CN" altLang="en-US"/>
              </a:p>
            </p:txBody>
          </p:sp>
        </p:grpSp>
        <p:grpSp>
          <p:nvGrpSpPr>
            <p:cNvPr id="17" name="Group 48"/>
            <p:cNvGrpSpPr>
              <a:grpSpLocks/>
            </p:cNvGrpSpPr>
            <p:nvPr/>
          </p:nvGrpSpPr>
          <p:grpSpPr bwMode="auto">
            <a:xfrm>
              <a:off x="1212" y="1552"/>
              <a:ext cx="352" cy="200"/>
              <a:chOff x="795" y="768"/>
              <a:chExt cx="321" cy="384"/>
            </a:xfrm>
          </p:grpSpPr>
          <p:sp>
            <p:nvSpPr>
              <p:cNvPr id="27965" name="Rectangle 49"/>
              <p:cNvSpPr>
                <a:spLocks noChangeArrowheads="1"/>
              </p:cNvSpPr>
              <p:nvPr/>
            </p:nvSpPr>
            <p:spPr bwMode="auto">
              <a:xfrm>
                <a:off x="838" y="768"/>
                <a:ext cx="235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 altLang="zh-CN" sz="1600" b="1"/>
                  <a:t> </a:t>
                </a:r>
              </a:p>
              <a:p>
                <a:pPr algn="l" eaLnBrk="0" hangingPunct="0"/>
                <a:endParaRPr lang="en-US" altLang="zh-CN" sz="1600" b="1"/>
              </a:p>
            </p:txBody>
          </p:sp>
          <p:sp>
            <p:nvSpPr>
              <p:cNvPr id="27966" name="Rectangle 50"/>
              <p:cNvSpPr>
                <a:spLocks noChangeArrowheads="1"/>
              </p:cNvSpPr>
              <p:nvPr/>
            </p:nvSpPr>
            <p:spPr bwMode="auto">
              <a:xfrm>
                <a:off x="795" y="768"/>
                <a:ext cx="321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l"/>
                <a:endParaRPr lang="zh-CN" altLang="en-US"/>
              </a:p>
            </p:txBody>
          </p:sp>
        </p:grpSp>
        <p:grpSp>
          <p:nvGrpSpPr>
            <p:cNvPr id="18" name="Group 51"/>
            <p:cNvGrpSpPr>
              <a:grpSpLocks/>
            </p:cNvGrpSpPr>
            <p:nvPr/>
          </p:nvGrpSpPr>
          <p:grpSpPr bwMode="auto">
            <a:xfrm>
              <a:off x="1564" y="1552"/>
              <a:ext cx="353" cy="200"/>
              <a:chOff x="1116" y="768"/>
              <a:chExt cx="322" cy="384"/>
            </a:xfrm>
          </p:grpSpPr>
          <p:sp>
            <p:nvSpPr>
              <p:cNvPr id="27963" name="Rectangle 52"/>
              <p:cNvSpPr>
                <a:spLocks noChangeArrowheads="1"/>
              </p:cNvSpPr>
              <p:nvPr/>
            </p:nvSpPr>
            <p:spPr bwMode="auto">
              <a:xfrm>
                <a:off x="1159" y="768"/>
                <a:ext cx="236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 altLang="zh-CN" sz="1600" b="1"/>
                  <a:t> </a:t>
                </a:r>
              </a:p>
              <a:p>
                <a:pPr algn="l" eaLnBrk="0" hangingPunct="0"/>
                <a:endParaRPr lang="en-US" altLang="zh-CN" sz="1600" b="1"/>
              </a:p>
            </p:txBody>
          </p:sp>
          <p:sp>
            <p:nvSpPr>
              <p:cNvPr id="27964" name="Rectangle 53"/>
              <p:cNvSpPr>
                <a:spLocks noChangeArrowheads="1"/>
              </p:cNvSpPr>
              <p:nvPr/>
            </p:nvSpPr>
            <p:spPr bwMode="auto">
              <a:xfrm>
                <a:off x="1116" y="768"/>
                <a:ext cx="322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l"/>
                <a:endParaRPr lang="zh-CN" altLang="en-US"/>
              </a:p>
            </p:txBody>
          </p:sp>
        </p:grpSp>
        <p:grpSp>
          <p:nvGrpSpPr>
            <p:cNvPr id="19" name="Group 54"/>
            <p:cNvGrpSpPr>
              <a:grpSpLocks/>
            </p:cNvGrpSpPr>
            <p:nvPr/>
          </p:nvGrpSpPr>
          <p:grpSpPr bwMode="auto">
            <a:xfrm>
              <a:off x="1917" y="1552"/>
              <a:ext cx="351" cy="200"/>
              <a:chOff x="1438" y="768"/>
              <a:chExt cx="321" cy="384"/>
            </a:xfrm>
          </p:grpSpPr>
          <p:sp>
            <p:nvSpPr>
              <p:cNvPr id="27961" name="Rectangle 55"/>
              <p:cNvSpPr>
                <a:spLocks noChangeArrowheads="1"/>
              </p:cNvSpPr>
              <p:nvPr/>
            </p:nvSpPr>
            <p:spPr bwMode="auto">
              <a:xfrm>
                <a:off x="1481" y="768"/>
                <a:ext cx="235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 altLang="zh-CN" sz="1600" b="1"/>
                  <a:t> </a:t>
                </a:r>
              </a:p>
              <a:p>
                <a:pPr algn="l" eaLnBrk="0" hangingPunct="0"/>
                <a:endParaRPr lang="en-US" altLang="zh-CN" sz="1600" b="1"/>
              </a:p>
            </p:txBody>
          </p:sp>
          <p:sp>
            <p:nvSpPr>
              <p:cNvPr id="27962" name="Rectangle 56"/>
              <p:cNvSpPr>
                <a:spLocks noChangeArrowheads="1"/>
              </p:cNvSpPr>
              <p:nvPr/>
            </p:nvSpPr>
            <p:spPr bwMode="auto">
              <a:xfrm>
                <a:off x="1438" y="768"/>
                <a:ext cx="321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l"/>
                <a:endParaRPr lang="zh-CN" altLang="en-US"/>
              </a:p>
            </p:txBody>
          </p:sp>
        </p:grpSp>
        <p:grpSp>
          <p:nvGrpSpPr>
            <p:cNvPr id="20" name="Group 57"/>
            <p:cNvGrpSpPr>
              <a:grpSpLocks/>
            </p:cNvGrpSpPr>
            <p:nvPr/>
          </p:nvGrpSpPr>
          <p:grpSpPr bwMode="auto">
            <a:xfrm>
              <a:off x="2268" y="1552"/>
              <a:ext cx="353" cy="200"/>
              <a:chOff x="1759" y="768"/>
              <a:chExt cx="322" cy="384"/>
            </a:xfrm>
          </p:grpSpPr>
          <p:sp>
            <p:nvSpPr>
              <p:cNvPr id="27959" name="Rectangle 58"/>
              <p:cNvSpPr>
                <a:spLocks noChangeArrowheads="1"/>
              </p:cNvSpPr>
              <p:nvPr/>
            </p:nvSpPr>
            <p:spPr bwMode="auto">
              <a:xfrm>
                <a:off x="1802" y="768"/>
                <a:ext cx="236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 altLang="zh-CN" sz="1600" b="1"/>
                  <a:t> </a:t>
                </a:r>
              </a:p>
              <a:p>
                <a:pPr algn="l" eaLnBrk="0" hangingPunct="0"/>
                <a:endParaRPr lang="en-US" altLang="zh-CN" sz="1600" b="1"/>
              </a:p>
            </p:txBody>
          </p:sp>
          <p:sp>
            <p:nvSpPr>
              <p:cNvPr id="27960" name="Rectangle 59"/>
              <p:cNvSpPr>
                <a:spLocks noChangeArrowheads="1"/>
              </p:cNvSpPr>
              <p:nvPr/>
            </p:nvSpPr>
            <p:spPr bwMode="auto">
              <a:xfrm>
                <a:off x="1759" y="768"/>
                <a:ext cx="322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l"/>
                <a:endParaRPr lang="zh-CN" altLang="en-US"/>
              </a:p>
            </p:txBody>
          </p:sp>
        </p:grpSp>
        <p:grpSp>
          <p:nvGrpSpPr>
            <p:cNvPr id="21" name="Group 60"/>
            <p:cNvGrpSpPr>
              <a:grpSpLocks/>
            </p:cNvGrpSpPr>
            <p:nvPr/>
          </p:nvGrpSpPr>
          <p:grpSpPr bwMode="auto">
            <a:xfrm>
              <a:off x="2621" y="1552"/>
              <a:ext cx="352" cy="200"/>
              <a:chOff x="2081" y="768"/>
              <a:chExt cx="321" cy="384"/>
            </a:xfrm>
          </p:grpSpPr>
          <p:sp>
            <p:nvSpPr>
              <p:cNvPr id="27957" name="Rectangle 61"/>
              <p:cNvSpPr>
                <a:spLocks noChangeArrowheads="1"/>
              </p:cNvSpPr>
              <p:nvPr/>
            </p:nvSpPr>
            <p:spPr bwMode="auto">
              <a:xfrm>
                <a:off x="2124" y="768"/>
                <a:ext cx="235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 altLang="zh-CN" sz="1600" b="1"/>
                  <a:t> </a:t>
                </a:r>
              </a:p>
              <a:p>
                <a:pPr algn="l" eaLnBrk="0" hangingPunct="0"/>
                <a:endParaRPr lang="en-US" altLang="zh-CN" sz="1600" b="1"/>
              </a:p>
            </p:txBody>
          </p:sp>
          <p:sp>
            <p:nvSpPr>
              <p:cNvPr id="27958" name="Rectangle 62"/>
              <p:cNvSpPr>
                <a:spLocks noChangeArrowheads="1"/>
              </p:cNvSpPr>
              <p:nvPr/>
            </p:nvSpPr>
            <p:spPr bwMode="auto">
              <a:xfrm>
                <a:off x="2081" y="768"/>
                <a:ext cx="321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l"/>
                <a:endParaRPr lang="zh-CN" altLang="en-US"/>
              </a:p>
            </p:txBody>
          </p:sp>
        </p:grpSp>
        <p:grpSp>
          <p:nvGrpSpPr>
            <p:cNvPr id="22" name="Group 63"/>
            <p:cNvGrpSpPr>
              <a:grpSpLocks/>
            </p:cNvGrpSpPr>
            <p:nvPr/>
          </p:nvGrpSpPr>
          <p:grpSpPr bwMode="auto">
            <a:xfrm>
              <a:off x="2973" y="1552"/>
              <a:ext cx="353" cy="200"/>
              <a:chOff x="2402" y="768"/>
              <a:chExt cx="322" cy="384"/>
            </a:xfrm>
          </p:grpSpPr>
          <p:sp>
            <p:nvSpPr>
              <p:cNvPr id="27955" name="Rectangle 64"/>
              <p:cNvSpPr>
                <a:spLocks noChangeArrowheads="1"/>
              </p:cNvSpPr>
              <p:nvPr/>
            </p:nvSpPr>
            <p:spPr bwMode="auto">
              <a:xfrm>
                <a:off x="2445" y="768"/>
                <a:ext cx="236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 altLang="zh-CN" sz="1600" b="1">
                    <a:latin typeface="宋体" charset="-122"/>
                  </a:rPr>
                  <a:t>1</a:t>
                </a:r>
                <a:endParaRPr lang="en-US" altLang="zh-CN" sz="1600" b="1">
                  <a:latin typeface="Tahoma" pitchFamily="34" charset="0"/>
                </a:endParaRPr>
              </a:p>
              <a:p>
                <a:pPr algn="l" eaLnBrk="0" hangingPunct="0"/>
                <a:endParaRPr lang="en-US" altLang="zh-CN" sz="1600" b="1"/>
              </a:p>
            </p:txBody>
          </p:sp>
          <p:sp>
            <p:nvSpPr>
              <p:cNvPr id="27956" name="Rectangle 65"/>
              <p:cNvSpPr>
                <a:spLocks noChangeArrowheads="1"/>
              </p:cNvSpPr>
              <p:nvPr/>
            </p:nvSpPr>
            <p:spPr bwMode="auto">
              <a:xfrm>
                <a:off x="2402" y="768"/>
                <a:ext cx="322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l"/>
                <a:endParaRPr lang="zh-CN" altLang="en-US"/>
              </a:p>
            </p:txBody>
          </p:sp>
        </p:grpSp>
        <p:grpSp>
          <p:nvGrpSpPr>
            <p:cNvPr id="23" name="Group 66"/>
            <p:cNvGrpSpPr>
              <a:grpSpLocks/>
            </p:cNvGrpSpPr>
            <p:nvPr/>
          </p:nvGrpSpPr>
          <p:grpSpPr bwMode="auto">
            <a:xfrm>
              <a:off x="3326" y="1552"/>
              <a:ext cx="351" cy="200"/>
              <a:chOff x="2724" y="768"/>
              <a:chExt cx="321" cy="384"/>
            </a:xfrm>
          </p:grpSpPr>
          <p:sp>
            <p:nvSpPr>
              <p:cNvPr id="27953" name="Rectangle 67"/>
              <p:cNvSpPr>
                <a:spLocks noChangeArrowheads="1"/>
              </p:cNvSpPr>
              <p:nvPr/>
            </p:nvSpPr>
            <p:spPr bwMode="auto">
              <a:xfrm>
                <a:off x="2767" y="768"/>
                <a:ext cx="235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 altLang="zh-CN" sz="1600" b="1"/>
                  <a:t> </a:t>
                </a:r>
              </a:p>
              <a:p>
                <a:pPr algn="l" eaLnBrk="0" hangingPunct="0"/>
                <a:endParaRPr lang="en-US" altLang="zh-CN" sz="1600" b="1"/>
              </a:p>
            </p:txBody>
          </p:sp>
          <p:sp>
            <p:nvSpPr>
              <p:cNvPr id="27954" name="Rectangle 68"/>
              <p:cNvSpPr>
                <a:spLocks noChangeArrowheads="1"/>
              </p:cNvSpPr>
              <p:nvPr/>
            </p:nvSpPr>
            <p:spPr bwMode="auto">
              <a:xfrm>
                <a:off x="2724" y="768"/>
                <a:ext cx="321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l"/>
                <a:endParaRPr lang="zh-CN" altLang="en-US"/>
              </a:p>
            </p:txBody>
          </p:sp>
        </p:grpSp>
        <p:grpSp>
          <p:nvGrpSpPr>
            <p:cNvPr id="24" name="Group 69"/>
            <p:cNvGrpSpPr>
              <a:grpSpLocks/>
            </p:cNvGrpSpPr>
            <p:nvPr/>
          </p:nvGrpSpPr>
          <p:grpSpPr bwMode="auto">
            <a:xfrm>
              <a:off x="3677" y="1552"/>
              <a:ext cx="353" cy="200"/>
              <a:chOff x="3045" y="768"/>
              <a:chExt cx="322" cy="384"/>
            </a:xfrm>
          </p:grpSpPr>
          <p:sp>
            <p:nvSpPr>
              <p:cNvPr id="27951" name="Rectangle 70"/>
              <p:cNvSpPr>
                <a:spLocks noChangeArrowheads="1"/>
              </p:cNvSpPr>
              <p:nvPr/>
            </p:nvSpPr>
            <p:spPr bwMode="auto">
              <a:xfrm>
                <a:off x="3088" y="768"/>
                <a:ext cx="236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 altLang="zh-CN" sz="1600" b="1"/>
                  <a:t> </a:t>
                </a:r>
              </a:p>
              <a:p>
                <a:pPr algn="l" eaLnBrk="0" hangingPunct="0"/>
                <a:endParaRPr lang="en-US" altLang="zh-CN" sz="1600" b="1"/>
              </a:p>
            </p:txBody>
          </p:sp>
          <p:sp>
            <p:nvSpPr>
              <p:cNvPr id="27952" name="Rectangle 71"/>
              <p:cNvSpPr>
                <a:spLocks noChangeArrowheads="1"/>
              </p:cNvSpPr>
              <p:nvPr/>
            </p:nvSpPr>
            <p:spPr bwMode="auto">
              <a:xfrm>
                <a:off x="3045" y="768"/>
                <a:ext cx="322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l"/>
                <a:endParaRPr lang="zh-CN" altLang="en-US"/>
              </a:p>
            </p:txBody>
          </p:sp>
        </p:grpSp>
        <p:grpSp>
          <p:nvGrpSpPr>
            <p:cNvPr id="25" name="Group 72"/>
            <p:cNvGrpSpPr>
              <a:grpSpLocks/>
            </p:cNvGrpSpPr>
            <p:nvPr/>
          </p:nvGrpSpPr>
          <p:grpSpPr bwMode="auto">
            <a:xfrm>
              <a:off x="341" y="1752"/>
              <a:ext cx="519" cy="250"/>
              <a:chOff x="0" y="1152"/>
              <a:chExt cx="474" cy="480"/>
            </a:xfrm>
          </p:grpSpPr>
          <p:sp>
            <p:nvSpPr>
              <p:cNvPr id="27949" name="Rectangle 73"/>
              <p:cNvSpPr>
                <a:spLocks noChangeArrowheads="1"/>
              </p:cNvSpPr>
              <p:nvPr/>
            </p:nvSpPr>
            <p:spPr bwMode="auto">
              <a:xfrm>
                <a:off x="43" y="1152"/>
                <a:ext cx="388" cy="4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 altLang="zh-CN" sz="1600" b="1">
                    <a:latin typeface="宋体" charset="-122"/>
                  </a:rPr>
                  <a:t>1</a:t>
                </a:r>
                <a:endParaRPr lang="en-US" altLang="zh-CN" sz="1600" b="1">
                  <a:latin typeface="Tahoma" pitchFamily="34" charset="0"/>
                </a:endParaRPr>
              </a:p>
              <a:p>
                <a:pPr algn="l" eaLnBrk="0" hangingPunct="0"/>
                <a:endParaRPr lang="en-US" altLang="zh-CN" sz="1600" b="1"/>
              </a:p>
            </p:txBody>
          </p:sp>
          <p:sp>
            <p:nvSpPr>
              <p:cNvPr id="27950" name="Rectangle 74"/>
              <p:cNvSpPr>
                <a:spLocks noChangeArrowheads="1"/>
              </p:cNvSpPr>
              <p:nvPr/>
            </p:nvSpPr>
            <p:spPr bwMode="auto">
              <a:xfrm>
                <a:off x="0" y="1152"/>
                <a:ext cx="474" cy="480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l"/>
                <a:endParaRPr lang="zh-CN" altLang="en-US"/>
              </a:p>
            </p:txBody>
          </p:sp>
        </p:grpSp>
        <p:grpSp>
          <p:nvGrpSpPr>
            <p:cNvPr id="26" name="Group 75"/>
            <p:cNvGrpSpPr>
              <a:grpSpLocks/>
            </p:cNvGrpSpPr>
            <p:nvPr/>
          </p:nvGrpSpPr>
          <p:grpSpPr bwMode="auto">
            <a:xfrm>
              <a:off x="860" y="1752"/>
              <a:ext cx="352" cy="250"/>
              <a:chOff x="474" y="1152"/>
              <a:chExt cx="321" cy="480"/>
            </a:xfrm>
          </p:grpSpPr>
          <p:sp>
            <p:nvSpPr>
              <p:cNvPr id="27947" name="Rectangle 76"/>
              <p:cNvSpPr>
                <a:spLocks noChangeArrowheads="1"/>
              </p:cNvSpPr>
              <p:nvPr/>
            </p:nvSpPr>
            <p:spPr bwMode="auto">
              <a:xfrm>
                <a:off x="517" y="1152"/>
                <a:ext cx="235" cy="4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 altLang="zh-CN" sz="1600" b="1"/>
                  <a:t> </a:t>
                </a:r>
              </a:p>
              <a:p>
                <a:pPr algn="l" eaLnBrk="0" hangingPunct="0"/>
                <a:endParaRPr lang="en-US" altLang="zh-CN" sz="1600" b="1"/>
              </a:p>
            </p:txBody>
          </p:sp>
          <p:sp>
            <p:nvSpPr>
              <p:cNvPr id="27948" name="Rectangle 77"/>
              <p:cNvSpPr>
                <a:spLocks noChangeArrowheads="1"/>
              </p:cNvSpPr>
              <p:nvPr/>
            </p:nvSpPr>
            <p:spPr bwMode="auto">
              <a:xfrm>
                <a:off x="474" y="1152"/>
                <a:ext cx="321" cy="480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l"/>
                <a:endParaRPr lang="zh-CN" altLang="en-US"/>
              </a:p>
            </p:txBody>
          </p:sp>
        </p:grpSp>
        <p:grpSp>
          <p:nvGrpSpPr>
            <p:cNvPr id="27" name="Group 78"/>
            <p:cNvGrpSpPr>
              <a:grpSpLocks/>
            </p:cNvGrpSpPr>
            <p:nvPr/>
          </p:nvGrpSpPr>
          <p:grpSpPr bwMode="auto">
            <a:xfrm>
              <a:off x="1212" y="1752"/>
              <a:ext cx="352" cy="250"/>
              <a:chOff x="795" y="1152"/>
              <a:chExt cx="321" cy="480"/>
            </a:xfrm>
          </p:grpSpPr>
          <p:sp>
            <p:nvSpPr>
              <p:cNvPr id="27945" name="Rectangle 79"/>
              <p:cNvSpPr>
                <a:spLocks noChangeArrowheads="1"/>
              </p:cNvSpPr>
              <p:nvPr/>
            </p:nvSpPr>
            <p:spPr bwMode="auto">
              <a:xfrm>
                <a:off x="838" y="1152"/>
                <a:ext cx="235" cy="4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 altLang="zh-CN" sz="1600" b="1"/>
                  <a:t> </a:t>
                </a:r>
              </a:p>
              <a:p>
                <a:pPr algn="l" eaLnBrk="0" hangingPunct="0"/>
                <a:endParaRPr lang="en-US" altLang="zh-CN" sz="1600" b="1"/>
              </a:p>
            </p:txBody>
          </p:sp>
          <p:sp>
            <p:nvSpPr>
              <p:cNvPr id="27946" name="Rectangle 80"/>
              <p:cNvSpPr>
                <a:spLocks noChangeArrowheads="1"/>
              </p:cNvSpPr>
              <p:nvPr/>
            </p:nvSpPr>
            <p:spPr bwMode="auto">
              <a:xfrm>
                <a:off x="795" y="1152"/>
                <a:ext cx="321" cy="480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l"/>
                <a:endParaRPr lang="zh-CN" altLang="en-US"/>
              </a:p>
            </p:txBody>
          </p:sp>
        </p:grpSp>
        <p:grpSp>
          <p:nvGrpSpPr>
            <p:cNvPr id="28" name="Group 81"/>
            <p:cNvGrpSpPr>
              <a:grpSpLocks/>
            </p:cNvGrpSpPr>
            <p:nvPr/>
          </p:nvGrpSpPr>
          <p:grpSpPr bwMode="auto">
            <a:xfrm>
              <a:off x="1564" y="1752"/>
              <a:ext cx="353" cy="250"/>
              <a:chOff x="1116" y="1152"/>
              <a:chExt cx="322" cy="480"/>
            </a:xfrm>
          </p:grpSpPr>
          <p:sp>
            <p:nvSpPr>
              <p:cNvPr id="27943" name="Rectangle 82"/>
              <p:cNvSpPr>
                <a:spLocks noChangeArrowheads="1"/>
              </p:cNvSpPr>
              <p:nvPr/>
            </p:nvSpPr>
            <p:spPr bwMode="auto">
              <a:xfrm>
                <a:off x="1159" y="1152"/>
                <a:ext cx="236" cy="4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 altLang="zh-CN" sz="1600" b="1"/>
                  <a:t> </a:t>
                </a:r>
              </a:p>
              <a:p>
                <a:pPr algn="l" eaLnBrk="0" hangingPunct="0"/>
                <a:endParaRPr lang="en-US" altLang="zh-CN" sz="1600" b="1"/>
              </a:p>
            </p:txBody>
          </p:sp>
          <p:sp>
            <p:nvSpPr>
              <p:cNvPr id="27944" name="Rectangle 83"/>
              <p:cNvSpPr>
                <a:spLocks noChangeArrowheads="1"/>
              </p:cNvSpPr>
              <p:nvPr/>
            </p:nvSpPr>
            <p:spPr bwMode="auto">
              <a:xfrm>
                <a:off x="1116" y="1152"/>
                <a:ext cx="322" cy="480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l"/>
                <a:endParaRPr lang="zh-CN" altLang="en-US"/>
              </a:p>
            </p:txBody>
          </p:sp>
        </p:grpSp>
        <p:grpSp>
          <p:nvGrpSpPr>
            <p:cNvPr id="29" name="Group 84"/>
            <p:cNvGrpSpPr>
              <a:grpSpLocks/>
            </p:cNvGrpSpPr>
            <p:nvPr/>
          </p:nvGrpSpPr>
          <p:grpSpPr bwMode="auto">
            <a:xfrm>
              <a:off x="1917" y="1752"/>
              <a:ext cx="351" cy="250"/>
              <a:chOff x="1438" y="1152"/>
              <a:chExt cx="321" cy="480"/>
            </a:xfrm>
          </p:grpSpPr>
          <p:sp>
            <p:nvSpPr>
              <p:cNvPr id="27941" name="Rectangle 85"/>
              <p:cNvSpPr>
                <a:spLocks noChangeArrowheads="1"/>
              </p:cNvSpPr>
              <p:nvPr/>
            </p:nvSpPr>
            <p:spPr bwMode="auto">
              <a:xfrm>
                <a:off x="1481" y="1152"/>
                <a:ext cx="235" cy="4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 altLang="zh-CN" sz="1600" b="1"/>
                  <a:t> </a:t>
                </a:r>
              </a:p>
              <a:p>
                <a:pPr algn="l" eaLnBrk="0" hangingPunct="0"/>
                <a:endParaRPr lang="en-US" altLang="zh-CN" sz="1600" b="1"/>
              </a:p>
            </p:txBody>
          </p:sp>
          <p:sp>
            <p:nvSpPr>
              <p:cNvPr id="27942" name="Rectangle 86"/>
              <p:cNvSpPr>
                <a:spLocks noChangeArrowheads="1"/>
              </p:cNvSpPr>
              <p:nvPr/>
            </p:nvSpPr>
            <p:spPr bwMode="auto">
              <a:xfrm>
                <a:off x="1438" y="1152"/>
                <a:ext cx="321" cy="480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l"/>
                <a:endParaRPr lang="zh-CN" altLang="en-US"/>
              </a:p>
            </p:txBody>
          </p:sp>
        </p:grpSp>
        <p:grpSp>
          <p:nvGrpSpPr>
            <p:cNvPr id="30" name="Group 87"/>
            <p:cNvGrpSpPr>
              <a:grpSpLocks/>
            </p:cNvGrpSpPr>
            <p:nvPr/>
          </p:nvGrpSpPr>
          <p:grpSpPr bwMode="auto">
            <a:xfrm>
              <a:off x="2268" y="1752"/>
              <a:ext cx="353" cy="250"/>
              <a:chOff x="1759" y="1152"/>
              <a:chExt cx="322" cy="480"/>
            </a:xfrm>
          </p:grpSpPr>
          <p:sp>
            <p:nvSpPr>
              <p:cNvPr id="27939" name="Rectangle 88"/>
              <p:cNvSpPr>
                <a:spLocks noChangeArrowheads="1"/>
              </p:cNvSpPr>
              <p:nvPr/>
            </p:nvSpPr>
            <p:spPr bwMode="auto">
              <a:xfrm>
                <a:off x="1802" y="1152"/>
                <a:ext cx="236" cy="4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 altLang="zh-CN" sz="1600" b="1"/>
                  <a:t> </a:t>
                </a:r>
              </a:p>
              <a:p>
                <a:pPr algn="l" eaLnBrk="0" hangingPunct="0"/>
                <a:endParaRPr lang="en-US" altLang="zh-CN" sz="1600" b="1"/>
              </a:p>
            </p:txBody>
          </p:sp>
          <p:sp>
            <p:nvSpPr>
              <p:cNvPr id="27940" name="Rectangle 89"/>
              <p:cNvSpPr>
                <a:spLocks noChangeArrowheads="1"/>
              </p:cNvSpPr>
              <p:nvPr/>
            </p:nvSpPr>
            <p:spPr bwMode="auto">
              <a:xfrm>
                <a:off x="1759" y="1152"/>
                <a:ext cx="322" cy="480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l"/>
                <a:endParaRPr lang="zh-CN" altLang="en-US"/>
              </a:p>
            </p:txBody>
          </p:sp>
        </p:grpSp>
        <p:grpSp>
          <p:nvGrpSpPr>
            <p:cNvPr id="31" name="Group 90"/>
            <p:cNvGrpSpPr>
              <a:grpSpLocks/>
            </p:cNvGrpSpPr>
            <p:nvPr/>
          </p:nvGrpSpPr>
          <p:grpSpPr bwMode="auto">
            <a:xfrm>
              <a:off x="2621" y="1752"/>
              <a:ext cx="352" cy="250"/>
              <a:chOff x="2081" y="1152"/>
              <a:chExt cx="321" cy="480"/>
            </a:xfrm>
          </p:grpSpPr>
          <p:sp>
            <p:nvSpPr>
              <p:cNvPr id="27937" name="Rectangle 91"/>
              <p:cNvSpPr>
                <a:spLocks noChangeArrowheads="1"/>
              </p:cNvSpPr>
              <p:nvPr/>
            </p:nvSpPr>
            <p:spPr bwMode="auto">
              <a:xfrm>
                <a:off x="2124" y="1152"/>
                <a:ext cx="235" cy="4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 altLang="zh-CN" sz="1600" b="1">
                    <a:latin typeface="宋体" charset="-122"/>
                  </a:rPr>
                  <a:t>acc</a:t>
                </a:r>
                <a:endParaRPr lang="en-US" altLang="zh-CN" sz="1600" b="1">
                  <a:latin typeface="Tahoma" pitchFamily="34" charset="0"/>
                </a:endParaRPr>
              </a:p>
              <a:p>
                <a:pPr algn="l" eaLnBrk="0" hangingPunct="0"/>
                <a:endParaRPr lang="en-US" altLang="zh-CN" sz="1600" b="1"/>
              </a:p>
            </p:txBody>
          </p:sp>
          <p:sp>
            <p:nvSpPr>
              <p:cNvPr id="27938" name="Rectangle 92"/>
              <p:cNvSpPr>
                <a:spLocks noChangeArrowheads="1"/>
              </p:cNvSpPr>
              <p:nvPr/>
            </p:nvSpPr>
            <p:spPr bwMode="auto">
              <a:xfrm>
                <a:off x="2081" y="1152"/>
                <a:ext cx="321" cy="480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l"/>
                <a:endParaRPr lang="zh-CN" altLang="en-US"/>
              </a:p>
            </p:txBody>
          </p:sp>
        </p:grpSp>
        <p:grpSp>
          <p:nvGrpSpPr>
            <p:cNvPr id="27995" name="Group 93"/>
            <p:cNvGrpSpPr>
              <a:grpSpLocks/>
            </p:cNvGrpSpPr>
            <p:nvPr/>
          </p:nvGrpSpPr>
          <p:grpSpPr bwMode="auto">
            <a:xfrm>
              <a:off x="2973" y="1752"/>
              <a:ext cx="353" cy="250"/>
              <a:chOff x="2402" y="1152"/>
              <a:chExt cx="322" cy="480"/>
            </a:xfrm>
          </p:grpSpPr>
          <p:sp>
            <p:nvSpPr>
              <p:cNvPr id="27935" name="Rectangle 94"/>
              <p:cNvSpPr>
                <a:spLocks noChangeArrowheads="1"/>
              </p:cNvSpPr>
              <p:nvPr/>
            </p:nvSpPr>
            <p:spPr bwMode="auto">
              <a:xfrm>
                <a:off x="2445" y="1152"/>
                <a:ext cx="236" cy="4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 altLang="zh-CN" sz="1600" b="1"/>
                  <a:t> </a:t>
                </a:r>
              </a:p>
              <a:p>
                <a:pPr algn="l" eaLnBrk="0" hangingPunct="0"/>
                <a:endParaRPr lang="en-US" altLang="zh-CN" sz="1600" b="1"/>
              </a:p>
            </p:txBody>
          </p:sp>
          <p:sp>
            <p:nvSpPr>
              <p:cNvPr id="27936" name="Rectangle 95"/>
              <p:cNvSpPr>
                <a:spLocks noChangeArrowheads="1"/>
              </p:cNvSpPr>
              <p:nvPr/>
            </p:nvSpPr>
            <p:spPr bwMode="auto">
              <a:xfrm>
                <a:off x="2402" y="1152"/>
                <a:ext cx="322" cy="480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l"/>
                <a:endParaRPr lang="zh-CN" altLang="en-US"/>
              </a:p>
            </p:txBody>
          </p:sp>
        </p:grpSp>
        <p:grpSp>
          <p:nvGrpSpPr>
            <p:cNvPr id="27996" name="Group 96"/>
            <p:cNvGrpSpPr>
              <a:grpSpLocks/>
            </p:cNvGrpSpPr>
            <p:nvPr/>
          </p:nvGrpSpPr>
          <p:grpSpPr bwMode="auto">
            <a:xfrm>
              <a:off x="3326" y="1752"/>
              <a:ext cx="351" cy="250"/>
              <a:chOff x="2724" y="1152"/>
              <a:chExt cx="321" cy="480"/>
            </a:xfrm>
          </p:grpSpPr>
          <p:sp>
            <p:nvSpPr>
              <p:cNvPr id="27933" name="Rectangle 97"/>
              <p:cNvSpPr>
                <a:spLocks noChangeArrowheads="1"/>
              </p:cNvSpPr>
              <p:nvPr/>
            </p:nvSpPr>
            <p:spPr bwMode="auto">
              <a:xfrm>
                <a:off x="2767" y="1152"/>
                <a:ext cx="235" cy="4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 altLang="zh-CN" sz="1600" b="1"/>
                  <a:t> </a:t>
                </a:r>
              </a:p>
              <a:p>
                <a:pPr algn="l" eaLnBrk="0" hangingPunct="0"/>
                <a:endParaRPr lang="en-US" altLang="zh-CN" sz="1600" b="1"/>
              </a:p>
            </p:txBody>
          </p:sp>
          <p:sp>
            <p:nvSpPr>
              <p:cNvPr id="27934" name="Rectangle 98"/>
              <p:cNvSpPr>
                <a:spLocks noChangeArrowheads="1"/>
              </p:cNvSpPr>
              <p:nvPr/>
            </p:nvSpPr>
            <p:spPr bwMode="auto">
              <a:xfrm>
                <a:off x="2724" y="1152"/>
                <a:ext cx="321" cy="480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l"/>
                <a:endParaRPr lang="zh-CN" altLang="en-US"/>
              </a:p>
            </p:txBody>
          </p:sp>
        </p:grpSp>
        <p:grpSp>
          <p:nvGrpSpPr>
            <p:cNvPr id="27997" name="Group 99"/>
            <p:cNvGrpSpPr>
              <a:grpSpLocks/>
            </p:cNvGrpSpPr>
            <p:nvPr/>
          </p:nvGrpSpPr>
          <p:grpSpPr bwMode="auto">
            <a:xfrm>
              <a:off x="3677" y="1752"/>
              <a:ext cx="353" cy="250"/>
              <a:chOff x="3045" y="1152"/>
              <a:chExt cx="322" cy="480"/>
            </a:xfrm>
          </p:grpSpPr>
          <p:sp>
            <p:nvSpPr>
              <p:cNvPr id="27931" name="Rectangle 100"/>
              <p:cNvSpPr>
                <a:spLocks noChangeArrowheads="1"/>
              </p:cNvSpPr>
              <p:nvPr/>
            </p:nvSpPr>
            <p:spPr bwMode="auto">
              <a:xfrm>
                <a:off x="3088" y="1152"/>
                <a:ext cx="236" cy="4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 altLang="zh-CN" sz="1600" b="1"/>
                  <a:t> </a:t>
                </a:r>
              </a:p>
              <a:p>
                <a:pPr algn="l" eaLnBrk="0" hangingPunct="0"/>
                <a:endParaRPr lang="en-US" altLang="zh-CN" sz="1600" b="1"/>
              </a:p>
            </p:txBody>
          </p:sp>
          <p:sp>
            <p:nvSpPr>
              <p:cNvPr id="27932" name="Rectangle 101"/>
              <p:cNvSpPr>
                <a:spLocks noChangeArrowheads="1"/>
              </p:cNvSpPr>
              <p:nvPr/>
            </p:nvSpPr>
            <p:spPr bwMode="auto">
              <a:xfrm>
                <a:off x="3045" y="1152"/>
                <a:ext cx="322" cy="480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l"/>
                <a:endParaRPr lang="zh-CN" altLang="en-US"/>
              </a:p>
            </p:txBody>
          </p:sp>
        </p:grpSp>
        <p:grpSp>
          <p:nvGrpSpPr>
            <p:cNvPr id="27998" name="Group 102"/>
            <p:cNvGrpSpPr>
              <a:grpSpLocks/>
            </p:cNvGrpSpPr>
            <p:nvPr/>
          </p:nvGrpSpPr>
          <p:grpSpPr bwMode="auto">
            <a:xfrm>
              <a:off x="341" y="2002"/>
              <a:ext cx="519" cy="199"/>
              <a:chOff x="0" y="1632"/>
              <a:chExt cx="474" cy="384"/>
            </a:xfrm>
          </p:grpSpPr>
          <p:sp>
            <p:nvSpPr>
              <p:cNvPr id="27929" name="Rectangle 103"/>
              <p:cNvSpPr>
                <a:spLocks noChangeArrowheads="1"/>
              </p:cNvSpPr>
              <p:nvPr/>
            </p:nvSpPr>
            <p:spPr bwMode="auto">
              <a:xfrm>
                <a:off x="43" y="1632"/>
                <a:ext cx="388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 altLang="zh-CN" sz="1600" b="1"/>
                  <a:t>2</a:t>
                </a:r>
              </a:p>
              <a:p>
                <a:pPr algn="l" eaLnBrk="0" hangingPunct="0"/>
                <a:endParaRPr lang="en-US" altLang="zh-CN" sz="1600" b="1"/>
              </a:p>
            </p:txBody>
          </p:sp>
          <p:sp>
            <p:nvSpPr>
              <p:cNvPr id="27930" name="Rectangle 104"/>
              <p:cNvSpPr>
                <a:spLocks noChangeArrowheads="1"/>
              </p:cNvSpPr>
              <p:nvPr/>
            </p:nvSpPr>
            <p:spPr bwMode="auto">
              <a:xfrm>
                <a:off x="0" y="1632"/>
                <a:ext cx="474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l"/>
                <a:endParaRPr lang="zh-CN" altLang="en-US"/>
              </a:p>
            </p:txBody>
          </p:sp>
        </p:grpSp>
        <p:grpSp>
          <p:nvGrpSpPr>
            <p:cNvPr id="27999" name="Group 105"/>
            <p:cNvGrpSpPr>
              <a:grpSpLocks/>
            </p:cNvGrpSpPr>
            <p:nvPr/>
          </p:nvGrpSpPr>
          <p:grpSpPr bwMode="auto">
            <a:xfrm>
              <a:off x="860" y="2002"/>
              <a:ext cx="352" cy="199"/>
              <a:chOff x="474" y="1632"/>
              <a:chExt cx="321" cy="384"/>
            </a:xfrm>
          </p:grpSpPr>
          <p:sp>
            <p:nvSpPr>
              <p:cNvPr id="27927" name="Rectangle 106"/>
              <p:cNvSpPr>
                <a:spLocks noChangeArrowheads="1"/>
              </p:cNvSpPr>
              <p:nvPr/>
            </p:nvSpPr>
            <p:spPr bwMode="auto">
              <a:xfrm>
                <a:off x="517" y="1632"/>
                <a:ext cx="235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 altLang="zh-CN" sz="1600" b="1"/>
                  <a:t> </a:t>
                </a:r>
              </a:p>
              <a:p>
                <a:pPr algn="l" eaLnBrk="0" hangingPunct="0"/>
                <a:endParaRPr lang="en-US" altLang="zh-CN" sz="1600" b="1"/>
              </a:p>
            </p:txBody>
          </p:sp>
          <p:sp>
            <p:nvSpPr>
              <p:cNvPr id="27928" name="Rectangle 107"/>
              <p:cNvSpPr>
                <a:spLocks noChangeArrowheads="1"/>
              </p:cNvSpPr>
              <p:nvPr/>
            </p:nvSpPr>
            <p:spPr bwMode="auto">
              <a:xfrm>
                <a:off x="474" y="1632"/>
                <a:ext cx="321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l"/>
                <a:endParaRPr lang="zh-CN" altLang="en-US"/>
              </a:p>
            </p:txBody>
          </p:sp>
        </p:grpSp>
        <p:grpSp>
          <p:nvGrpSpPr>
            <p:cNvPr id="320" name="Group 108"/>
            <p:cNvGrpSpPr>
              <a:grpSpLocks/>
            </p:cNvGrpSpPr>
            <p:nvPr/>
          </p:nvGrpSpPr>
          <p:grpSpPr bwMode="auto">
            <a:xfrm>
              <a:off x="1212" y="2002"/>
              <a:ext cx="352" cy="199"/>
              <a:chOff x="795" y="1632"/>
              <a:chExt cx="321" cy="384"/>
            </a:xfrm>
          </p:grpSpPr>
          <p:sp>
            <p:nvSpPr>
              <p:cNvPr id="27925" name="Rectangle 109"/>
              <p:cNvSpPr>
                <a:spLocks noChangeArrowheads="1"/>
              </p:cNvSpPr>
              <p:nvPr/>
            </p:nvSpPr>
            <p:spPr bwMode="auto">
              <a:xfrm>
                <a:off x="838" y="1632"/>
                <a:ext cx="235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 altLang="zh-CN" sz="1600" b="1"/>
                  <a:t> </a:t>
                </a:r>
              </a:p>
              <a:p>
                <a:pPr algn="l" eaLnBrk="0" hangingPunct="0"/>
                <a:endParaRPr lang="en-US" altLang="zh-CN" sz="1600" b="1"/>
              </a:p>
            </p:txBody>
          </p:sp>
          <p:sp>
            <p:nvSpPr>
              <p:cNvPr id="27926" name="Rectangle 110"/>
              <p:cNvSpPr>
                <a:spLocks noChangeArrowheads="1"/>
              </p:cNvSpPr>
              <p:nvPr/>
            </p:nvSpPr>
            <p:spPr bwMode="auto">
              <a:xfrm>
                <a:off x="795" y="1632"/>
                <a:ext cx="321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l"/>
                <a:endParaRPr lang="zh-CN" altLang="en-US"/>
              </a:p>
            </p:txBody>
          </p:sp>
        </p:grpSp>
        <p:grpSp>
          <p:nvGrpSpPr>
            <p:cNvPr id="321" name="Group 111"/>
            <p:cNvGrpSpPr>
              <a:grpSpLocks/>
            </p:cNvGrpSpPr>
            <p:nvPr/>
          </p:nvGrpSpPr>
          <p:grpSpPr bwMode="auto">
            <a:xfrm>
              <a:off x="1564" y="2002"/>
              <a:ext cx="353" cy="199"/>
              <a:chOff x="1116" y="1632"/>
              <a:chExt cx="322" cy="384"/>
            </a:xfrm>
          </p:grpSpPr>
          <p:sp>
            <p:nvSpPr>
              <p:cNvPr id="27923" name="Rectangle 112"/>
              <p:cNvSpPr>
                <a:spLocks noChangeArrowheads="1"/>
              </p:cNvSpPr>
              <p:nvPr/>
            </p:nvSpPr>
            <p:spPr bwMode="auto">
              <a:xfrm>
                <a:off x="1159" y="1632"/>
                <a:ext cx="236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 altLang="zh-CN" sz="1600" b="1"/>
                  <a:t> </a:t>
                </a:r>
              </a:p>
              <a:p>
                <a:pPr algn="l" eaLnBrk="0" hangingPunct="0"/>
                <a:endParaRPr lang="en-US" altLang="zh-CN" sz="1600" b="1"/>
              </a:p>
            </p:txBody>
          </p:sp>
          <p:sp>
            <p:nvSpPr>
              <p:cNvPr id="27924" name="Rectangle 113"/>
              <p:cNvSpPr>
                <a:spLocks noChangeArrowheads="1"/>
              </p:cNvSpPr>
              <p:nvPr/>
            </p:nvSpPr>
            <p:spPr bwMode="auto">
              <a:xfrm>
                <a:off x="1116" y="1632"/>
                <a:ext cx="322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l"/>
                <a:endParaRPr lang="zh-CN" altLang="en-US"/>
              </a:p>
            </p:txBody>
          </p:sp>
        </p:grpSp>
        <p:grpSp>
          <p:nvGrpSpPr>
            <p:cNvPr id="322" name="Group 114"/>
            <p:cNvGrpSpPr>
              <a:grpSpLocks/>
            </p:cNvGrpSpPr>
            <p:nvPr/>
          </p:nvGrpSpPr>
          <p:grpSpPr bwMode="auto">
            <a:xfrm>
              <a:off x="1917" y="2002"/>
              <a:ext cx="351" cy="199"/>
              <a:chOff x="1438" y="1632"/>
              <a:chExt cx="321" cy="384"/>
            </a:xfrm>
          </p:grpSpPr>
          <p:sp>
            <p:nvSpPr>
              <p:cNvPr id="27921" name="Rectangle 115"/>
              <p:cNvSpPr>
                <a:spLocks noChangeArrowheads="1"/>
              </p:cNvSpPr>
              <p:nvPr/>
            </p:nvSpPr>
            <p:spPr bwMode="auto">
              <a:xfrm>
                <a:off x="1481" y="1632"/>
                <a:ext cx="235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 altLang="zh-CN" sz="1600" b="1"/>
                  <a:t>S</a:t>
                </a:r>
                <a:r>
                  <a:rPr lang="en-US" altLang="zh-CN" sz="1600" b="1" baseline="-30000"/>
                  <a:t>4</a:t>
                </a:r>
                <a:endParaRPr lang="en-US" altLang="zh-CN" sz="1600" b="1"/>
              </a:p>
              <a:p>
                <a:pPr algn="l" eaLnBrk="0" hangingPunct="0"/>
                <a:endParaRPr lang="en-US" altLang="zh-CN" sz="1600" b="1"/>
              </a:p>
            </p:txBody>
          </p:sp>
          <p:sp>
            <p:nvSpPr>
              <p:cNvPr id="27922" name="Rectangle 116"/>
              <p:cNvSpPr>
                <a:spLocks noChangeArrowheads="1"/>
              </p:cNvSpPr>
              <p:nvPr/>
            </p:nvSpPr>
            <p:spPr bwMode="auto">
              <a:xfrm>
                <a:off x="1438" y="1632"/>
                <a:ext cx="321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l"/>
                <a:endParaRPr lang="zh-CN" altLang="en-US"/>
              </a:p>
            </p:txBody>
          </p:sp>
        </p:grpSp>
        <p:grpSp>
          <p:nvGrpSpPr>
            <p:cNvPr id="323" name="Group 117"/>
            <p:cNvGrpSpPr>
              <a:grpSpLocks/>
            </p:cNvGrpSpPr>
            <p:nvPr/>
          </p:nvGrpSpPr>
          <p:grpSpPr bwMode="auto">
            <a:xfrm>
              <a:off x="2268" y="2002"/>
              <a:ext cx="353" cy="199"/>
              <a:chOff x="1759" y="1632"/>
              <a:chExt cx="322" cy="384"/>
            </a:xfrm>
          </p:grpSpPr>
          <p:sp>
            <p:nvSpPr>
              <p:cNvPr id="27919" name="Rectangle 118"/>
              <p:cNvSpPr>
                <a:spLocks noChangeArrowheads="1"/>
              </p:cNvSpPr>
              <p:nvPr/>
            </p:nvSpPr>
            <p:spPr bwMode="auto">
              <a:xfrm>
                <a:off x="1802" y="1632"/>
                <a:ext cx="236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 altLang="zh-CN" sz="1600" b="1"/>
                  <a:t> </a:t>
                </a:r>
              </a:p>
              <a:p>
                <a:pPr algn="l" eaLnBrk="0" hangingPunct="0"/>
                <a:endParaRPr lang="en-US" altLang="zh-CN" sz="1600" b="1"/>
              </a:p>
            </p:txBody>
          </p:sp>
          <p:sp>
            <p:nvSpPr>
              <p:cNvPr id="27920" name="Rectangle 119"/>
              <p:cNvSpPr>
                <a:spLocks noChangeArrowheads="1"/>
              </p:cNvSpPr>
              <p:nvPr/>
            </p:nvSpPr>
            <p:spPr bwMode="auto">
              <a:xfrm>
                <a:off x="1759" y="1632"/>
                <a:ext cx="322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l"/>
                <a:endParaRPr lang="zh-CN" altLang="en-US"/>
              </a:p>
            </p:txBody>
          </p:sp>
        </p:grpSp>
        <p:grpSp>
          <p:nvGrpSpPr>
            <p:cNvPr id="324" name="Group 120"/>
            <p:cNvGrpSpPr>
              <a:grpSpLocks/>
            </p:cNvGrpSpPr>
            <p:nvPr/>
          </p:nvGrpSpPr>
          <p:grpSpPr bwMode="auto">
            <a:xfrm>
              <a:off x="2621" y="2002"/>
              <a:ext cx="352" cy="199"/>
              <a:chOff x="2081" y="1632"/>
              <a:chExt cx="321" cy="384"/>
            </a:xfrm>
          </p:grpSpPr>
          <p:sp>
            <p:nvSpPr>
              <p:cNvPr id="27917" name="Rectangle 121"/>
              <p:cNvSpPr>
                <a:spLocks noChangeArrowheads="1"/>
              </p:cNvSpPr>
              <p:nvPr/>
            </p:nvSpPr>
            <p:spPr bwMode="auto">
              <a:xfrm>
                <a:off x="2124" y="1632"/>
                <a:ext cx="235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 altLang="zh-CN" sz="1600" b="1"/>
                  <a:t> </a:t>
                </a:r>
              </a:p>
              <a:p>
                <a:pPr algn="l" eaLnBrk="0" hangingPunct="0"/>
                <a:endParaRPr lang="en-US" altLang="zh-CN" sz="1600" b="1"/>
              </a:p>
            </p:txBody>
          </p:sp>
          <p:sp>
            <p:nvSpPr>
              <p:cNvPr id="27918" name="Rectangle 122"/>
              <p:cNvSpPr>
                <a:spLocks noChangeArrowheads="1"/>
              </p:cNvSpPr>
              <p:nvPr/>
            </p:nvSpPr>
            <p:spPr bwMode="auto">
              <a:xfrm>
                <a:off x="2081" y="1632"/>
                <a:ext cx="321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l"/>
                <a:endParaRPr lang="zh-CN" altLang="en-US"/>
              </a:p>
            </p:txBody>
          </p:sp>
        </p:grpSp>
        <p:grpSp>
          <p:nvGrpSpPr>
            <p:cNvPr id="325" name="Group 123"/>
            <p:cNvGrpSpPr>
              <a:grpSpLocks/>
            </p:cNvGrpSpPr>
            <p:nvPr/>
          </p:nvGrpSpPr>
          <p:grpSpPr bwMode="auto">
            <a:xfrm>
              <a:off x="2973" y="2002"/>
              <a:ext cx="353" cy="199"/>
              <a:chOff x="2402" y="1632"/>
              <a:chExt cx="322" cy="384"/>
            </a:xfrm>
          </p:grpSpPr>
          <p:sp>
            <p:nvSpPr>
              <p:cNvPr id="27915" name="Rectangle 124"/>
              <p:cNvSpPr>
                <a:spLocks noChangeArrowheads="1"/>
              </p:cNvSpPr>
              <p:nvPr/>
            </p:nvSpPr>
            <p:spPr bwMode="auto">
              <a:xfrm>
                <a:off x="2445" y="1632"/>
                <a:ext cx="236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 altLang="zh-CN" sz="1600" b="1"/>
                  <a:t> </a:t>
                </a:r>
              </a:p>
              <a:p>
                <a:pPr algn="l" eaLnBrk="0" hangingPunct="0"/>
                <a:endParaRPr lang="en-US" altLang="zh-CN" sz="1600" b="1"/>
              </a:p>
            </p:txBody>
          </p:sp>
          <p:sp>
            <p:nvSpPr>
              <p:cNvPr id="27916" name="Rectangle 125"/>
              <p:cNvSpPr>
                <a:spLocks noChangeArrowheads="1"/>
              </p:cNvSpPr>
              <p:nvPr/>
            </p:nvSpPr>
            <p:spPr bwMode="auto">
              <a:xfrm>
                <a:off x="2402" y="1632"/>
                <a:ext cx="322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l"/>
                <a:endParaRPr lang="zh-CN" altLang="en-US"/>
              </a:p>
            </p:txBody>
          </p:sp>
        </p:grpSp>
        <p:grpSp>
          <p:nvGrpSpPr>
            <p:cNvPr id="326" name="Group 126"/>
            <p:cNvGrpSpPr>
              <a:grpSpLocks/>
            </p:cNvGrpSpPr>
            <p:nvPr/>
          </p:nvGrpSpPr>
          <p:grpSpPr bwMode="auto">
            <a:xfrm>
              <a:off x="3326" y="2002"/>
              <a:ext cx="351" cy="199"/>
              <a:chOff x="2724" y="1632"/>
              <a:chExt cx="321" cy="384"/>
            </a:xfrm>
          </p:grpSpPr>
          <p:sp>
            <p:nvSpPr>
              <p:cNvPr id="27913" name="Rectangle 127"/>
              <p:cNvSpPr>
                <a:spLocks noChangeArrowheads="1"/>
              </p:cNvSpPr>
              <p:nvPr/>
            </p:nvSpPr>
            <p:spPr bwMode="auto">
              <a:xfrm>
                <a:off x="2767" y="1632"/>
                <a:ext cx="235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 altLang="zh-CN" sz="1600" b="1">
                    <a:latin typeface="宋体" charset="-122"/>
                  </a:rPr>
                  <a:t>3</a:t>
                </a:r>
                <a:endParaRPr lang="en-US" altLang="zh-CN" sz="1600" b="1">
                  <a:latin typeface="Tahoma" pitchFamily="34" charset="0"/>
                </a:endParaRPr>
              </a:p>
              <a:p>
                <a:pPr algn="l" eaLnBrk="0" hangingPunct="0"/>
                <a:endParaRPr lang="en-US" altLang="zh-CN" sz="1600" b="1"/>
              </a:p>
            </p:txBody>
          </p:sp>
          <p:sp>
            <p:nvSpPr>
              <p:cNvPr id="27914" name="Rectangle 128"/>
              <p:cNvSpPr>
                <a:spLocks noChangeArrowheads="1"/>
              </p:cNvSpPr>
              <p:nvPr/>
            </p:nvSpPr>
            <p:spPr bwMode="auto">
              <a:xfrm>
                <a:off x="2724" y="1632"/>
                <a:ext cx="321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l"/>
                <a:endParaRPr lang="zh-CN" altLang="en-US"/>
              </a:p>
            </p:txBody>
          </p:sp>
        </p:grpSp>
        <p:grpSp>
          <p:nvGrpSpPr>
            <p:cNvPr id="327" name="Group 129"/>
            <p:cNvGrpSpPr>
              <a:grpSpLocks/>
            </p:cNvGrpSpPr>
            <p:nvPr/>
          </p:nvGrpSpPr>
          <p:grpSpPr bwMode="auto">
            <a:xfrm>
              <a:off x="3677" y="2002"/>
              <a:ext cx="353" cy="199"/>
              <a:chOff x="3045" y="1632"/>
              <a:chExt cx="322" cy="384"/>
            </a:xfrm>
          </p:grpSpPr>
          <p:sp>
            <p:nvSpPr>
              <p:cNvPr id="27911" name="Rectangle 130"/>
              <p:cNvSpPr>
                <a:spLocks noChangeArrowheads="1"/>
              </p:cNvSpPr>
              <p:nvPr/>
            </p:nvSpPr>
            <p:spPr bwMode="auto">
              <a:xfrm>
                <a:off x="3088" y="1632"/>
                <a:ext cx="236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 altLang="zh-CN" sz="1600" b="1"/>
                  <a:t> </a:t>
                </a:r>
              </a:p>
              <a:p>
                <a:pPr algn="l" eaLnBrk="0" hangingPunct="0"/>
                <a:endParaRPr lang="en-US" altLang="zh-CN" sz="1600" b="1"/>
              </a:p>
            </p:txBody>
          </p:sp>
          <p:sp>
            <p:nvSpPr>
              <p:cNvPr id="27912" name="Rectangle 131"/>
              <p:cNvSpPr>
                <a:spLocks noChangeArrowheads="1"/>
              </p:cNvSpPr>
              <p:nvPr/>
            </p:nvSpPr>
            <p:spPr bwMode="auto">
              <a:xfrm>
                <a:off x="3045" y="1632"/>
                <a:ext cx="322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l"/>
                <a:endParaRPr lang="zh-CN" altLang="en-US"/>
              </a:p>
            </p:txBody>
          </p:sp>
        </p:grpSp>
        <p:grpSp>
          <p:nvGrpSpPr>
            <p:cNvPr id="328" name="Group 132"/>
            <p:cNvGrpSpPr>
              <a:grpSpLocks/>
            </p:cNvGrpSpPr>
            <p:nvPr/>
          </p:nvGrpSpPr>
          <p:grpSpPr bwMode="auto">
            <a:xfrm>
              <a:off x="341" y="2201"/>
              <a:ext cx="519" cy="200"/>
              <a:chOff x="0" y="2016"/>
              <a:chExt cx="474" cy="384"/>
            </a:xfrm>
          </p:grpSpPr>
          <p:sp>
            <p:nvSpPr>
              <p:cNvPr id="27909" name="Rectangle 133"/>
              <p:cNvSpPr>
                <a:spLocks noChangeArrowheads="1"/>
              </p:cNvSpPr>
              <p:nvPr/>
            </p:nvSpPr>
            <p:spPr bwMode="auto">
              <a:xfrm>
                <a:off x="43" y="2016"/>
                <a:ext cx="388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 altLang="zh-CN" sz="1600" b="1">
                    <a:latin typeface="宋体" charset="-122"/>
                  </a:rPr>
                  <a:t>3</a:t>
                </a:r>
                <a:endParaRPr lang="en-US" altLang="zh-CN" sz="1600" b="1">
                  <a:latin typeface="Tahoma" pitchFamily="34" charset="0"/>
                </a:endParaRPr>
              </a:p>
              <a:p>
                <a:pPr algn="l" eaLnBrk="0" hangingPunct="0"/>
                <a:endParaRPr lang="en-US" altLang="zh-CN" sz="1600" b="1"/>
              </a:p>
            </p:txBody>
          </p:sp>
          <p:sp>
            <p:nvSpPr>
              <p:cNvPr id="27910" name="Rectangle 134"/>
              <p:cNvSpPr>
                <a:spLocks noChangeArrowheads="1"/>
              </p:cNvSpPr>
              <p:nvPr/>
            </p:nvSpPr>
            <p:spPr bwMode="auto">
              <a:xfrm>
                <a:off x="0" y="2016"/>
                <a:ext cx="474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l"/>
                <a:endParaRPr lang="zh-CN" altLang="en-US"/>
              </a:p>
            </p:txBody>
          </p:sp>
        </p:grpSp>
        <p:grpSp>
          <p:nvGrpSpPr>
            <p:cNvPr id="329" name="Group 135"/>
            <p:cNvGrpSpPr>
              <a:grpSpLocks/>
            </p:cNvGrpSpPr>
            <p:nvPr/>
          </p:nvGrpSpPr>
          <p:grpSpPr bwMode="auto">
            <a:xfrm>
              <a:off x="860" y="2201"/>
              <a:ext cx="352" cy="200"/>
              <a:chOff x="474" y="2016"/>
              <a:chExt cx="321" cy="384"/>
            </a:xfrm>
          </p:grpSpPr>
          <p:sp>
            <p:nvSpPr>
              <p:cNvPr id="27907" name="Rectangle 136"/>
              <p:cNvSpPr>
                <a:spLocks noChangeArrowheads="1"/>
              </p:cNvSpPr>
              <p:nvPr/>
            </p:nvSpPr>
            <p:spPr bwMode="auto">
              <a:xfrm>
                <a:off x="517" y="2016"/>
                <a:ext cx="235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 altLang="zh-CN" sz="1600" b="1"/>
                  <a:t> </a:t>
                </a:r>
              </a:p>
              <a:p>
                <a:pPr algn="l" eaLnBrk="0" hangingPunct="0"/>
                <a:endParaRPr lang="en-US" altLang="zh-CN" sz="1600" b="1"/>
              </a:p>
            </p:txBody>
          </p:sp>
          <p:sp>
            <p:nvSpPr>
              <p:cNvPr id="27908" name="Rectangle 137"/>
              <p:cNvSpPr>
                <a:spLocks noChangeArrowheads="1"/>
              </p:cNvSpPr>
              <p:nvPr/>
            </p:nvSpPr>
            <p:spPr bwMode="auto">
              <a:xfrm>
                <a:off x="474" y="2016"/>
                <a:ext cx="321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l"/>
                <a:endParaRPr lang="zh-CN" altLang="en-US"/>
              </a:p>
            </p:txBody>
          </p:sp>
        </p:grpSp>
        <p:grpSp>
          <p:nvGrpSpPr>
            <p:cNvPr id="330" name="Group 138"/>
            <p:cNvGrpSpPr>
              <a:grpSpLocks/>
            </p:cNvGrpSpPr>
            <p:nvPr/>
          </p:nvGrpSpPr>
          <p:grpSpPr bwMode="auto">
            <a:xfrm>
              <a:off x="1212" y="2201"/>
              <a:ext cx="352" cy="200"/>
              <a:chOff x="795" y="2016"/>
              <a:chExt cx="321" cy="384"/>
            </a:xfrm>
          </p:grpSpPr>
          <p:sp>
            <p:nvSpPr>
              <p:cNvPr id="27905" name="Rectangle 139"/>
              <p:cNvSpPr>
                <a:spLocks noChangeArrowheads="1"/>
              </p:cNvSpPr>
              <p:nvPr/>
            </p:nvSpPr>
            <p:spPr bwMode="auto">
              <a:xfrm>
                <a:off x="838" y="2016"/>
                <a:ext cx="235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 altLang="zh-CN" sz="1600" b="1"/>
                  <a:t>S</a:t>
                </a:r>
                <a:r>
                  <a:rPr lang="en-US" altLang="zh-CN" sz="1600" b="1" baseline="-30000"/>
                  <a:t>5</a:t>
                </a:r>
                <a:endParaRPr lang="en-US" altLang="zh-CN" sz="1600" b="1"/>
              </a:p>
              <a:p>
                <a:pPr algn="l" eaLnBrk="0" hangingPunct="0"/>
                <a:endParaRPr lang="en-US" altLang="zh-CN" sz="1600" b="1"/>
              </a:p>
            </p:txBody>
          </p:sp>
          <p:sp>
            <p:nvSpPr>
              <p:cNvPr id="27906" name="Rectangle 140"/>
              <p:cNvSpPr>
                <a:spLocks noChangeArrowheads="1"/>
              </p:cNvSpPr>
              <p:nvPr/>
            </p:nvSpPr>
            <p:spPr bwMode="auto">
              <a:xfrm>
                <a:off x="795" y="2016"/>
                <a:ext cx="321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l"/>
                <a:endParaRPr lang="zh-CN" altLang="en-US"/>
              </a:p>
            </p:txBody>
          </p:sp>
        </p:grpSp>
        <p:grpSp>
          <p:nvGrpSpPr>
            <p:cNvPr id="331" name="Group 141"/>
            <p:cNvGrpSpPr>
              <a:grpSpLocks/>
            </p:cNvGrpSpPr>
            <p:nvPr/>
          </p:nvGrpSpPr>
          <p:grpSpPr bwMode="auto">
            <a:xfrm>
              <a:off x="1564" y="2201"/>
              <a:ext cx="353" cy="200"/>
              <a:chOff x="1116" y="2016"/>
              <a:chExt cx="322" cy="384"/>
            </a:xfrm>
          </p:grpSpPr>
          <p:sp>
            <p:nvSpPr>
              <p:cNvPr id="27903" name="Rectangle 142"/>
              <p:cNvSpPr>
                <a:spLocks noChangeArrowheads="1"/>
              </p:cNvSpPr>
              <p:nvPr/>
            </p:nvSpPr>
            <p:spPr bwMode="auto">
              <a:xfrm>
                <a:off x="1159" y="2016"/>
                <a:ext cx="236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 altLang="zh-CN" sz="1600" b="1"/>
                  <a:t> </a:t>
                </a:r>
              </a:p>
              <a:p>
                <a:pPr algn="l" eaLnBrk="0" hangingPunct="0"/>
                <a:endParaRPr lang="en-US" altLang="zh-CN" sz="1600" b="1"/>
              </a:p>
            </p:txBody>
          </p:sp>
          <p:sp>
            <p:nvSpPr>
              <p:cNvPr id="27904" name="Rectangle 143"/>
              <p:cNvSpPr>
                <a:spLocks noChangeArrowheads="1"/>
              </p:cNvSpPr>
              <p:nvPr/>
            </p:nvSpPr>
            <p:spPr bwMode="auto">
              <a:xfrm>
                <a:off x="1116" y="2016"/>
                <a:ext cx="322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l"/>
                <a:endParaRPr lang="zh-CN" altLang="en-US"/>
              </a:p>
            </p:txBody>
          </p:sp>
        </p:grpSp>
        <p:grpSp>
          <p:nvGrpSpPr>
            <p:cNvPr id="332" name="Group 144"/>
            <p:cNvGrpSpPr>
              <a:grpSpLocks/>
            </p:cNvGrpSpPr>
            <p:nvPr/>
          </p:nvGrpSpPr>
          <p:grpSpPr bwMode="auto">
            <a:xfrm>
              <a:off x="1917" y="2201"/>
              <a:ext cx="351" cy="200"/>
              <a:chOff x="1438" y="2016"/>
              <a:chExt cx="321" cy="384"/>
            </a:xfrm>
          </p:grpSpPr>
          <p:sp>
            <p:nvSpPr>
              <p:cNvPr id="27901" name="Rectangle 145"/>
              <p:cNvSpPr>
                <a:spLocks noChangeArrowheads="1"/>
              </p:cNvSpPr>
              <p:nvPr/>
            </p:nvSpPr>
            <p:spPr bwMode="auto">
              <a:xfrm>
                <a:off x="1481" y="2016"/>
                <a:ext cx="235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 altLang="zh-CN" sz="1600" b="1"/>
                  <a:t>S</a:t>
                </a:r>
                <a:r>
                  <a:rPr lang="en-US" altLang="zh-CN" sz="1600" b="1" baseline="-30000"/>
                  <a:t>6</a:t>
                </a:r>
                <a:endParaRPr lang="en-US" altLang="zh-CN" sz="1600" b="1"/>
              </a:p>
              <a:p>
                <a:pPr algn="l" eaLnBrk="0" hangingPunct="0"/>
                <a:endParaRPr lang="en-US" altLang="zh-CN" sz="1600" b="1"/>
              </a:p>
            </p:txBody>
          </p:sp>
          <p:sp>
            <p:nvSpPr>
              <p:cNvPr id="27902" name="Rectangle 146"/>
              <p:cNvSpPr>
                <a:spLocks noChangeArrowheads="1"/>
              </p:cNvSpPr>
              <p:nvPr/>
            </p:nvSpPr>
            <p:spPr bwMode="auto">
              <a:xfrm>
                <a:off x="1438" y="2016"/>
                <a:ext cx="321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l"/>
                <a:endParaRPr lang="zh-CN" altLang="en-US"/>
              </a:p>
            </p:txBody>
          </p:sp>
        </p:grpSp>
        <p:grpSp>
          <p:nvGrpSpPr>
            <p:cNvPr id="333" name="Group 147"/>
            <p:cNvGrpSpPr>
              <a:grpSpLocks/>
            </p:cNvGrpSpPr>
            <p:nvPr/>
          </p:nvGrpSpPr>
          <p:grpSpPr bwMode="auto">
            <a:xfrm>
              <a:off x="2268" y="2201"/>
              <a:ext cx="353" cy="200"/>
              <a:chOff x="1759" y="2016"/>
              <a:chExt cx="322" cy="384"/>
            </a:xfrm>
          </p:grpSpPr>
          <p:sp>
            <p:nvSpPr>
              <p:cNvPr id="27899" name="Rectangle 148"/>
              <p:cNvSpPr>
                <a:spLocks noChangeArrowheads="1"/>
              </p:cNvSpPr>
              <p:nvPr/>
            </p:nvSpPr>
            <p:spPr bwMode="auto">
              <a:xfrm>
                <a:off x="1802" y="2016"/>
                <a:ext cx="236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 altLang="zh-CN" sz="1600" b="1"/>
                  <a:t> </a:t>
                </a:r>
              </a:p>
              <a:p>
                <a:pPr algn="l" eaLnBrk="0" hangingPunct="0"/>
                <a:endParaRPr lang="en-US" altLang="zh-CN" sz="1600" b="1"/>
              </a:p>
            </p:txBody>
          </p:sp>
          <p:sp>
            <p:nvSpPr>
              <p:cNvPr id="27900" name="Rectangle 149"/>
              <p:cNvSpPr>
                <a:spLocks noChangeArrowheads="1"/>
              </p:cNvSpPr>
              <p:nvPr/>
            </p:nvSpPr>
            <p:spPr bwMode="auto">
              <a:xfrm>
                <a:off x="1759" y="2016"/>
                <a:ext cx="322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l"/>
                <a:endParaRPr lang="zh-CN" altLang="en-US"/>
              </a:p>
            </p:txBody>
          </p:sp>
        </p:grpSp>
        <p:grpSp>
          <p:nvGrpSpPr>
            <p:cNvPr id="334" name="Group 150"/>
            <p:cNvGrpSpPr>
              <a:grpSpLocks/>
            </p:cNvGrpSpPr>
            <p:nvPr/>
          </p:nvGrpSpPr>
          <p:grpSpPr bwMode="auto">
            <a:xfrm>
              <a:off x="2621" y="2201"/>
              <a:ext cx="352" cy="200"/>
              <a:chOff x="2081" y="2016"/>
              <a:chExt cx="321" cy="384"/>
            </a:xfrm>
          </p:grpSpPr>
          <p:sp>
            <p:nvSpPr>
              <p:cNvPr id="27897" name="Rectangle 151"/>
              <p:cNvSpPr>
                <a:spLocks noChangeArrowheads="1"/>
              </p:cNvSpPr>
              <p:nvPr/>
            </p:nvSpPr>
            <p:spPr bwMode="auto">
              <a:xfrm>
                <a:off x="2124" y="2016"/>
                <a:ext cx="235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 altLang="zh-CN" sz="1600" b="1"/>
                  <a:t> </a:t>
                </a:r>
              </a:p>
              <a:p>
                <a:pPr algn="l" eaLnBrk="0" hangingPunct="0"/>
                <a:endParaRPr lang="en-US" altLang="zh-CN" sz="1600" b="1"/>
              </a:p>
            </p:txBody>
          </p:sp>
          <p:sp>
            <p:nvSpPr>
              <p:cNvPr id="27898" name="Rectangle 152"/>
              <p:cNvSpPr>
                <a:spLocks noChangeArrowheads="1"/>
              </p:cNvSpPr>
              <p:nvPr/>
            </p:nvSpPr>
            <p:spPr bwMode="auto">
              <a:xfrm>
                <a:off x="2081" y="2016"/>
                <a:ext cx="321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l"/>
                <a:endParaRPr lang="zh-CN" altLang="en-US"/>
              </a:p>
            </p:txBody>
          </p:sp>
        </p:grpSp>
        <p:grpSp>
          <p:nvGrpSpPr>
            <p:cNvPr id="335" name="Group 153"/>
            <p:cNvGrpSpPr>
              <a:grpSpLocks/>
            </p:cNvGrpSpPr>
            <p:nvPr/>
          </p:nvGrpSpPr>
          <p:grpSpPr bwMode="auto">
            <a:xfrm>
              <a:off x="2973" y="2201"/>
              <a:ext cx="353" cy="200"/>
              <a:chOff x="2402" y="2016"/>
              <a:chExt cx="322" cy="384"/>
            </a:xfrm>
          </p:grpSpPr>
          <p:sp>
            <p:nvSpPr>
              <p:cNvPr id="27895" name="Rectangle 154"/>
              <p:cNvSpPr>
                <a:spLocks noChangeArrowheads="1"/>
              </p:cNvSpPr>
              <p:nvPr/>
            </p:nvSpPr>
            <p:spPr bwMode="auto">
              <a:xfrm>
                <a:off x="2445" y="2016"/>
                <a:ext cx="236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 altLang="zh-CN" sz="1600" b="1"/>
                  <a:t> </a:t>
                </a:r>
              </a:p>
              <a:p>
                <a:pPr algn="l" eaLnBrk="0" hangingPunct="0"/>
                <a:endParaRPr lang="en-US" altLang="zh-CN" sz="1600" b="1"/>
              </a:p>
            </p:txBody>
          </p:sp>
          <p:sp>
            <p:nvSpPr>
              <p:cNvPr id="27896" name="Rectangle 155"/>
              <p:cNvSpPr>
                <a:spLocks noChangeArrowheads="1"/>
              </p:cNvSpPr>
              <p:nvPr/>
            </p:nvSpPr>
            <p:spPr bwMode="auto">
              <a:xfrm>
                <a:off x="2402" y="2016"/>
                <a:ext cx="322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l"/>
                <a:endParaRPr lang="zh-CN" altLang="en-US"/>
              </a:p>
            </p:txBody>
          </p:sp>
        </p:grpSp>
        <p:grpSp>
          <p:nvGrpSpPr>
            <p:cNvPr id="336" name="Group 156"/>
            <p:cNvGrpSpPr>
              <a:grpSpLocks/>
            </p:cNvGrpSpPr>
            <p:nvPr/>
          </p:nvGrpSpPr>
          <p:grpSpPr bwMode="auto">
            <a:xfrm>
              <a:off x="3326" y="2201"/>
              <a:ext cx="351" cy="200"/>
              <a:chOff x="2724" y="2016"/>
              <a:chExt cx="321" cy="384"/>
            </a:xfrm>
          </p:grpSpPr>
          <p:sp>
            <p:nvSpPr>
              <p:cNvPr id="27893" name="Rectangle 157"/>
              <p:cNvSpPr>
                <a:spLocks noChangeArrowheads="1"/>
              </p:cNvSpPr>
              <p:nvPr/>
            </p:nvSpPr>
            <p:spPr bwMode="auto">
              <a:xfrm>
                <a:off x="2767" y="2016"/>
                <a:ext cx="235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 altLang="zh-CN" sz="1600" b="1"/>
                  <a:t> </a:t>
                </a:r>
              </a:p>
              <a:p>
                <a:pPr algn="l" eaLnBrk="0" hangingPunct="0"/>
                <a:endParaRPr lang="en-US" altLang="zh-CN" sz="1600" b="1"/>
              </a:p>
            </p:txBody>
          </p:sp>
          <p:sp>
            <p:nvSpPr>
              <p:cNvPr id="27894" name="Rectangle 158"/>
              <p:cNvSpPr>
                <a:spLocks noChangeArrowheads="1"/>
              </p:cNvSpPr>
              <p:nvPr/>
            </p:nvSpPr>
            <p:spPr bwMode="auto">
              <a:xfrm>
                <a:off x="2724" y="2016"/>
                <a:ext cx="321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l"/>
                <a:endParaRPr lang="zh-CN" altLang="en-US"/>
              </a:p>
            </p:txBody>
          </p:sp>
        </p:grpSp>
        <p:grpSp>
          <p:nvGrpSpPr>
            <p:cNvPr id="337" name="Group 159"/>
            <p:cNvGrpSpPr>
              <a:grpSpLocks/>
            </p:cNvGrpSpPr>
            <p:nvPr/>
          </p:nvGrpSpPr>
          <p:grpSpPr bwMode="auto">
            <a:xfrm>
              <a:off x="3677" y="2201"/>
              <a:ext cx="353" cy="200"/>
              <a:chOff x="3045" y="2016"/>
              <a:chExt cx="322" cy="384"/>
            </a:xfrm>
          </p:grpSpPr>
          <p:sp>
            <p:nvSpPr>
              <p:cNvPr id="27891" name="Rectangle 160"/>
              <p:cNvSpPr>
                <a:spLocks noChangeArrowheads="1"/>
              </p:cNvSpPr>
              <p:nvPr/>
            </p:nvSpPr>
            <p:spPr bwMode="auto">
              <a:xfrm>
                <a:off x="3088" y="2016"/>
                <a:ext cx="236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 altLang="zh-CN" sz="1600" b="1"/>
                  <a:t> </a:t>
                </a:r>
              </a:p>
              <a:p>
                <a:pPr algn="l" eaLnBrk="0" hangingPunct="0"/>
                <a:endParaRPr lang="en-US" altLang="zh-CN" sz="1600" b="1"/>
              </a:p>
            </p:txBody>
          </p:sp>
          <p:sp>
            <p:nvSpPr>
              <p:cNvPr id="27892" name="Rectangle 161"/>
              <p:cNvSpPr>
                <a:spLocks noChangeArrowheads="1"/>
              </p:cNvSpPr>
              <p:nvPr/>
            </p:nvSpPr>
            <p:spPr bwMode="auto">
              <a:xfrm>
                <a:off x="3045" y="2016"/>
                <a:ext cx="322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l"/>
                <a:endParaRPr lang="zh-CN" altLang="en-US"/>
              </a:p>
            </p:txBody>
          </p:sp>
        </p:grpSp>
        <p:grpSp>
          <p:nvGrpSpPr>
            <p:cNvPr id="338" name="Group 162"/>
            <p:cNvGrpSpPr>
              <a:grpSpLocks/>
            </p:cNvGrpSpPr>
            <p:nvPr/>
          </p:nvGrpSpPr>
          <p:grpSpPr bwMode="auto">
            <a:xfrm>
              <a:off x="341" y="2401"/>
              <a:ext cx="519" cy="200"/>
              <a:chOff x="0" y="2400"/>
              <a:chExt cx="474" cy="384"/>
            </a:xfrm>
          </p:grpSpPr>
          <p:sp>
            <p:nvSpPr>
              <p:cNvPr id="27889" name="Rectangle 163"/>
              <p:cNvSpPr>
                <a:spLocks noChangeArrowheads="1"/>
              </p:cNvSpPr>
              <p:nvPr/>
            </p:nvSpPr>
            <p:spPr bwMode="auto">
              <a:xfrm>
                <a:off x="43" y="2400"/>
                <a:ext cx="388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 altLang="zh-CN" sz="1600" b="1"/>
                  <a:t>4</a:t>
                </a:r>
              </a:p>
              <a:p>
                <a:pPr algn="l" eaLnBrk="0" hangingPunct="0"/>
                <a:endParaRPr lang="en-US" altLang="zh-CN" sz="1600" b="1"/>
              </a:p>
            </p:txBody>
          </p:sp>
          <p:sp>
            <p:nvSpPr>
              <p:cNvPr id="27890" name="Rectangle 164"/>
              <p:cNvSpPr>
                <a:spLocks noChangeArrowheads="1"/>
              </p:cNvSpPr>
              <p:nvPr/>
            </p:nvSpPr>
            <p:spPr bwMode="auto">
              <a:xfrm>
                <a:off x="0" y="2400"/>
                <a:ext cx="474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l"/>
                <a:endParaRPr lang="zh-CN" altLang="en-US"/>
              </a:p>
            </p:txBody>
          </p:sp>
        </p:grpSp>
        <p:grpSp>
          <p:nvGrpSpPr>
            <p:cNvPr id="339" name="Group 165"/>
            <p:cNvGrpSpPr>
              <a:grpSpLocks/>
            </p:cNvGrpSpPr>
            <p:nvPr/>
          </p:nvGrpSpPr>
          <p:grpSpPr bwMode="auto">
            <a:xfrm>
              <a:off x="860" y="2401"/>
              <a:ext cx="352" cy="200"/>
              <a:chOff x="474" y="2400"/>
              <a:chExt cx="321" cy="384"/>
            </a:xfrm>
          </p:grpSpPr>
          <p:sp>
            <p:nvSpPr>
              <p:cNvPr id="27887" name="Rectangle 166"/>
              <p:cNvSpPr>
                <a:spLocks noChangeArrowheads="1"/>
              </p:cNvSpPr>
              <p:nvPr/>
            </p:nvSpPr>
            <p:spPr bwMode="auto">
              <a:xfrm>
                <a:off x="517" y="2400"/>
                <a:ext cx="235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 altLang="zh-CN" sz="1600" b="1"/>
                  <a:t>r</a:t>
                </a:r>
                <a:r>
                  <a:rPr lang="en-US" altLang="zh-CN" sz="1600" b="1" baseline="-30000"/>
                  <a:t>2</a:t>
                </a:r>
                <a:endParaRPr lang="en-US" altLang="zh-CN" sz="1600" b="1"/>
              </a:p>
              <a:p>
                <a:pPr algn="l" eaLnBrk="0" hangingPunct="0"/>
                <a:endParaRPr lang="en-US" altLang="zh-CN" sz="1600" b="1"/>
              </a:p>
            </p:txBody>
          </p:sp>
          <p:sp>
            <p:nvSpPr>
              <p:cNvPr id="27888" name="Rectangle 167"/>
              <p:cNvSpPr>
                <a:spLocks noChangeArrowheads="1"/>
              </p:cNvSpPr>
              <p:nvPr/>
            </p:nvSpPr>
            <p:spPr bwMode="auto">
              <a:xfrm>
                <a:off x="474" y="2400"/>
                <a:ext cx="321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l"/>
                <a:endParaRPr lang="zh-CN" altLang="en-US"/>
              </a:p>
            </p:txBody>
          </p:sp>
        </p:grpSp>
        <p:grpSp>
          <p:nvGrpSpPr>
            <p:cNvPr id="340" name="Group 168"/>
            <p:cNvGrpSpPr>
              <a:grpSpLocks/>
            </p:cNvGrpSpPr>
            <p:nvPr/>
          </p:nvGrpSpPr>
          <p:grpSpPr bwMode="auto">
            <a:xfrm>
              <a:off x="1212" y="2401"/>
              <a:ext cx="352" cy="200"/>
              <a:chOff x="795" y="2400"/>
              <a:chExt cx="321" cy="384"/>
            </a:xfrm>
          </p:grpSpPr>
          <p:sp>
            <p:nvSpPr>
              <p:cNvPr id="27885" name="Rectangle 169"/>
              <p:cNvSpPr>
                <a:spLocks noChangeArrowheads="1"/>
              </p:cNvSpPr>
              <p:nvPr/>
            </p:nvSpPr>
            <p:spPr bwMode="auto">
              <a:xfrm>
                <a:off x="838" y="2400"/>
                <a:ext cx="235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 altLang="zh-CN" sz="1600" b="1"/>
                  <a:t>r</a:t>
                </a:r>
                <a:r>
                  <a:rPr lang="en-US" altLang="zh-CN" sz="1600" b="1" baseline="-30000"/>
                  <a:t>2</a:t>
                </a:r>
                <a:endParaRPr lang="en-US" altLang="zh-CN" sz="1600" b="1"/>
              </a:p>
              <a:p>
                <a:pPr algn="l" eaLnBrk="0" hangingPunct="0"/>
                <a:endParaRPr lang="en-US" altLang="zh-CN" sz="1600" b="1"/>
              </a:p>
            </p:txBody>
          </p:sp>
          <p:sp>
            <p:nvSpPr>
              <p:cNvPr id="27886" name="Rectangle 170"/>
              <p:cNvSpPr>
                <a:spLocks noChangeArrowheads="1"/>
              </p:cNvSpPr>
              <p:nvPr/>
            </p:nvSpPr>
            <p:spPr bwMode="auto">
              <a:xfrm>
                <a:off x="795" y="2400"/>
                <a:ext cx="321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l"/>
                <a:endParaRPr lang="zh-CN" altLang="en-US"/>
              </a:p>
            </p:txBody>
          </p:sp>
        </p:grpSp>
        <p:grpSp>
          <p:nvGrpSpPr>
            <p:cNvPr id="341" name="Group 171"/>
            <p:cNvGrpSpPr>
              <a:grpSpLocks/>
            </p:cNvGrpSpPr>
            <p:nvPr/>
          </p:nvGrpSpPr>
          <p:grpSpPr bwMode="auto">
            <a:xfrm>
              <a:off x="1564" y="2401"/>
              <a:ext cx="353" cy="200"/>
              <a:chOff x="1116" y="2400"/>
              <a:chExt cx="322" cy="384"/>
            </a:xfrm>
          </p:grpSpPr>
          <p:sp>
            <p:nvSpPr>
              <p:cNvPr id="27883" name="Rectangle 172"/>
              <p:cNvSpPr>
                <a:spLocks noChangeArrowheads="1"/>
              </p:cNvSpPr>
              <p:nvPr/>
            </p:nvSpPr>
            <p:spPr bwMode="auto">
              <a:xfrm>
                <a:off x="1159" y="2400"/>
                <a:ext cx="236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 altLang="zh-CN" sz="1600" b="1"/>
                  <a:t>r</a:t>
                </a:r>
                <a:r>
                  <a:rPr lang="en-US" altLang="zh-CN" sz="1600" b="1" baseline="-30000"/>
                  <a:t>2</a:t>
                </a:r>
                <a:endParaRPr lang="en-US" altLang="zh-CN" sz="1600" b="1"/>
              </a:p>
              <a:p>
                <a:pPr algn="l" eaLnBrk="0" hangingPunct="0"/>
                <a:endParaRPr lang="en-US" altLang="zh-CN" sz="1600" b="1"/>
              </a:p>
            </p:txBody>
          </p:sp>
          <p:sp>
            <p:nvSpPr>
              <p:cNvPr id="27884" name="Rectangle 173"/>
              <p:cNvSpPr>
                <a:spLocks noChangeArrowheads="1"/>
              </p:cNvSpPr>
              <p:nvPr/>
            </p:nvSpPr>
            <p:spPr bwMode="auto">
              <a:xfrm>
                <a:off x="1116" y="2400"/>
                <a:ext cx="322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l"/>
                <a:endParaRPr lang="zh-CN" altLang="en-US"/>
              </a:p>
            </p:txBody>
          </p:sp>
        </p:grpSp>
        <p:grpSp>
          <p:nvGrpSpPr>
            <p:cNvPr id="342" name="Group 174"/>
            <p:cNvGrpSpPr>
              <a:grpSpLocks/>
            </p:cNvGrpSpPr>
            <p:nvPr/>
          </p:nvGrpSpPr>
          <p:grpSpPr bwMode="auto">
            <a:xfrm>
              <a:off x="1917" y="2401"/>
              <a:ext cx="351" cy="200"/>
              <a:chOff x="1438" y="2400"/>
              <a:chExt cx="321" cy="384"/>
            </a:xfrm>
          </p:grpSpPr>
          <p:sp>
            <p:nvSpPr>
              <p:cNvPr id="27881" name="Rectangle 175"/>
              <p:cNvSpPr>
                <a:spLocks noChangeArrowheads="1"/>
              </p:cNvSpPr>
              <p:nvPr/>
            </p:nvSpPr>
            <p:spPr bwMode="auto">
              <a:xfrm>
                <a:off x="1481" y="2400"/>
                <a:ext cx="235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 altLang="zh-CN" sz="1600" b="1"/>
                  <a:t>r</a:t>
                </a:r>
                <a:r>
                  <a:rPr lang="en-US" altLang="zh-CN" sz="1600" b="1" baseline="-30000"/>
                  <a:t>2</a:t>
                </a:r>
                <a:endParaRPr lang="en-US" altLang="zh-CN" sz="1600" b="1"/>
              </a:p>
              <a:p>
                <a:pPr algn="l" eaLnBrk="0" hangingPunct="0"/>
                <a:endParaRPr lang="en-US" altLang="zh-CN" sz="1600" b="1"/>
              </a:p>
            </p:txBody>
          </p:sp>
          <p:sp>
            <p:nvSpPr>
              <p:cNvPr id="27882" name="Rectangle 176"/>
              <p:cNvSpPr>
                <a:spLocks noChangeArrowheads="1"/>
              </p:cNvSpPr>
              <p:nvPr/>
            </p:nvSpPr>
            <p:spPr bwMode="auto">
              <a:xfrm>
                <a:off x="1438" y="2400"/>
                <a:ext cx="321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l"/>
                <a:endParaRPr lang="zh-CN" altLang="en-US"/>
              </a:p>
            </p:txBody>
          </p:sp>
        </p:grpSp>
        <p:grpSp>
          <p:nvGrpSpPr>
            <p:cNvPr id="343" name="Group 177"/>
            <p:cNvGrpSpPr>
              <a:grpSpLocks/>
            </p:cNvGrpSpPr>
            <p:nvPr/>
          </p:nvGrpSpPr>
          <p:grpSpPr bwMode="auto">
            <a:xfrm>
              <a:off x="2268" y="2401"/>
              <a:ext cx="353" cy="200"/>
              <a:chOff x="1759" y="2400"/>
              <a:chExt cx="322" cy="384"/>
            </a:xfrm>
          </p:grpSpPr>
          <p:sp>
            <p:nvSpPr>
              <p:cNvPr id="27879" name="Rectangle 178"/>
              <p:cNvSpPr>
                <a:spLocks noChangeArrowheads="1"/>
              </p:cNvSpPr>
              <p:nvPr/>
            </p:nvSpPr>
            <p:spPr bwMode="auto">
              <a:xfrm>
                <a:off x="1802" y="2400"/>
                <a:ext cx="236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 altLang="zh-CN" sz="1600" b="1"/>
                  <a:t>r</a:t>
                </a:r>
                <a:r>
                  <a:rPr lang="en-US" altLang="zh-CN" sz="1600" b="1" baseline="-30000"/>
                  <a:t>2</a:t>
                </a:r>
                <a:endParaRPr lang="en-US" altLang="zh-CN" sz="1600" b="1"/>
              </a:p>
              <a:p>
                <a:pPr algn="l" eaLnBrk="0" hangingPunct="0"/>
                <a:endParaRPr lang="en-US" altLang="zh-CN" sz="1600" b="1"/>
              </a:p>
            </p:txBody>
          </p:sp>
          <p:sp>
            <p:nvSpPr>
              <p:cNvPr id="27880" name="Rectangle 179"/>
              <p:cNvSpPr>
                <a:spLocks noChangeArrowheads="1"/>
              </p:cNvSpPr>
              <p:nvPr/>
            </p:nvSpPr>
            <p:spPr bwMode="auto">
              <a:xfrm>
                <a:off x="1759" y="2400"/>
                <a:ext cx="322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l"/>
                <a:endParaRPr lang="zh-CN" altLang="en-US"/>
              </a:p>
            </p:txBody>
          </p:sp>
        </p:grpSp>
        <p:grpSp>
          <p:nvGrpSpPr>
            <p:cNvPr id="344" name="Group 180"/>
            <p:cNvGrpSpPr>
              <a:grpSpLocks/>
            </p:cNvGrpSpPr>
            <p:nvPr/>
          </p:nvGrpSpPr>
          <p:grpSpPr bwMode="auto">
            <a:xfrm>
              <a:off x="2621" y="2401"/>
              <a:ext cx="352" cy="200"/>
              <a:chOff x="2081" y="2400"/>
              <a:chExt cx="321" cy="384"/>
            </a:xfrm>
          </p:grpSpPr>
          <p:sp>
            <p:nvSpPr>
              <p:cNvPr id="27877" name="Rectangle 181"/>
              <p:cNvSpPr>
                <a:spLocks noChangeArrowheads="1"/>
              </p:cNvSpPr>
              <p:nvPr/>
            </p:nvSpPr>
            <p:spPr bwMode="auto">
              <a:xfrm>
                <a:off x="2124" y="2400"/>
                <a:ext cx="235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 altLang="zh-CN" sz="1600" b="1"/>
                  <a:t>r</a:t>
                </a:r>
                <a:r>
                  <a:rPr lang="en-US" altLang="zh-CN" sz="1600" b="1" baseline="-30000"/>
                  <a:t>2</a:t>
                </a:r>
                <a:endParaRPr lang="en-US" altLang="zh-CN" sz="1600" b="1"/>
              </a:p>
              <a:p>
                <a:pPr algn="l" eaLnBrk="0" hangingPunct="0"/>
                <a:endParaRPr lang="en-US" altLang="zh-CN" sz="1600" b="1"/>
              </a:p>
            </p:txBody>
          </p:sp>
          <p:sp>
            <p:nvSpPr>
              <p:cNvPr id="27878" name="Rectangle 182"/>
              <p:cNvSpPr>
                <a:spLocks noChangeArrowheads="1"/>
              </p:cNvSpPr>
              <p:nvPr/>
            </p:nvSpPr>
            <p:spPr bwMode="auto">
              <a:xfrm>
                <a:off x="2081" y="2400"/>
                <a:ext cx="321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l"/>
                <a:endParaRPr lang="zh-CN" altLang="en-US"/>
              </a:p>
            </p:txBody>
          </p:sp>
        </p:grpSp>
        <p:grpSp>
          <p:nvGrpSpPr>
            <p:cNvPr id="345" name="Group 183"/>
            <p:cNvGrpSpPr>
              <a:grpSpLocks/>
            </p:cNvGrpSpPr>
            <p:nvPr/>
          </p:nvGrpSpPr>
          <p:grpSpPr bwMode="auto">
            <a:xfrm>
              <a:off x="2973" y="2401"/>
              <a:ext cx="353" cy="200"/>
              <a:chOff x="2402" y="2400"/>
              <a:chExt cx="322" cy="384"/>
            </a:xfrm>
          </p:grpSpPr>
          <p:sp>
            <p:nvSpPr>
              <p:cNvPr id="27875" name="Rectangle 184"/>
              <p:cNvSpPr>
                <a:spLocks noChangeArrowheads="1"/>
              </p:cNvSpPr>
              <p:nvPr/>
            </p:nvSpPr>
            <p:spPr bwMode="auto">
              <a:xfrm>
                <a:off x="2445" y="2400"/>
                <a:ext cx="236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 altLang="zh-CN" sz="1600" b="1"/>
                  <a:t> </a:t>
                </a:r>
              </a:p>
              <a:p>
                <a:pPr algn="l" eaLnBrk="0" hangingPunct="0"/>
                <a:endParaRPr lang="en-US" altLang="zh-CN" sz="1600" b="1"/>
              </a:p>
            </p:txBody>
          </p:sp>
          <p:sp>
            <p:nvSpPr>
              <p:cNvPr id="27876" name="Rectangle 185"/>
              <p:cNvSpPr>
                <a:spLocks noChangeArrowheads="1"/>
              </p:cNvSpPr>
              <p:nvPr/>
            </p:nvSpPr>
            <p:spPr bwMode="auto">
              <a:xfrm>
                <a:off x="2402" y="2400"/>
                <a:ext cx="322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l"/>
                <a:endParaRPr lang="zh-CN" altLang="en-US"/>
              </a:p>
            </p:txBody>
          </p:sp>
        </p:grpSp>
        <p:grpSp>
          <p:nvGrpSpPr>
            <p:cNvPr id="347" name="Group 186"/>
            <p:cNvGrpSpPr>
              <a:grpSpLocks/>
            </p:cNvGrpSpPr>
            <p:nvPr/>
          </p:nvGrpSpPr>
          <p:grpSpPr bwMode="auto">
            <a:xfrm>
              <a:off x="3326" y="2401"/>
              <a:ext cx="351" cy="200"/>
              <a:chOff x="2724" y="2400"/>
              <a:chExt cx="321" cy="384"/>
            </a:xfrm>
          </p:grpSpPr>
          <p:sp>
            <p:nvSpPr>
              <p:cNvPr id="27873" name="Rectangle 187"/>
              <p:cNvSpPr>
                <a:spLocks noChangeArrowheads="1"/>
              </p:cNvSpPr>
              <p:nvPr/>
            </p:nvSpPr>
            <p:spPr bwMode="auto">
              <a:xfrm>
                <a:off x="2767" y="2400"/>
                <a:ext cx="235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 altLang="zh-CN" sz="1600" b="1"/>
                  <a:t> </a:t>
                </a:r>
              </a:p>
              <a:p>
                <a:pPr algn="l" eaLnBrk="0" hangingPunct="0"/>
                <a:endParaRPr lang="en-US" altLang="zh-CN" sz="1600" b="1"/>
              </a:p>
            </p:txBody>
          </p:sp>
          <p:sp>
            <p:nvSpPr>
              <p:cNvPr id="27874" name="Rectangle 188"/>
              <p:cNvSpPr>
                <a:spLocks noChangeArrowheads="1"/>
              </p:cNvSpPr>
              <p:nvPr/>
            </p:nvSpPr>
            <p:spPr bwMode="auto">
              <a:xfrm>
                <a:off x="2724" y="2400"/>
                <a:ext cx="321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l"/>
                <a:endParaRPr lang="zh-CN" altLang="en-US"/>
              </a:p>
            </p:txBody>
          </p:sp>
        </p:grpSp>
        <p:grpSp>
          <p:nvGrpSpPr>
            <p:cNvPr id="348" name="Group 189"/>
            <p:cNvGrpSpPr>
              <a:grpSpLocks/>
            </p:cNvGrpSpPr>
            <p:nvPr/>
          </p:nvGrpSpPr>
          <p:grpSpPr bwMode="auto">
            <a:xfrm>
              <a:off x="3677" y="2401"/>
              <a:ext cx="353" cy="200"/>
              <a:chOff x="3045" y="2400"/>
              <a:chExt cx="322" cy="384"/>
            </a:xfrm>
          </p:grpSpPr>
          <p:sp>
            <p:nvSpPr>
              <p:cNvPr id="27871" name="Rectangle 190"/>
              <p:cNvSpPr>
                <a:spLocks noChangeArrowheads="1"/>
              </p:cNvSpPr>
              <p:nvPr/>
            </p:nvSpPr>
            <p:spPr bwMode="auto">
              <a:xfrm>
                <a:off x="3088" y="2400"/>
                <a:ext cx="236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 altLang="zh-CN" sz="1600" b="1"/>
                  <a:t> </a:t>
                </a:r>
              </a:p>
              <a:p>
                <a:pPr algn="l" eaLnBrk="0" hangingPunct="0"/>
                <a:endParaRPr lang="en-US" altLang="zh-CN" sz="1600" b="1"/>
              </a:p>
            </p:txBody>
          </p:sp>
          <p:sp>
            <p:nvSpPr>
              <p:cNvPr id="27872" name="Rectangle 191"/>
              <p:cNvSpPr>
                <a:spLocks noChangeArrowheads="1"/>
              </p:cNvSpPr>
              <p:nvPr/>
            </p:nvSpPr>
            <p:spPr bwMode="auto">
              <a:xfrm>
                <a:off x="3045" y="2400"/>
                <a:ext cx="322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l"/>
                <a:endParaRPr lang="zh-CN" altLang="en-US"/>
              </a:p>
            </p:txBody>
          </p:sp>
        </p:grpSp>
        <p:grpSp>
          <p:nvGrpSpPr>
            <p:cNvPr id="349" name="Group 192"/>
            <p:cNvGrpSpPr>
              <a:grpSpLocks/>
            </p:cNvGrpSpPr>
            <p:nvPr/>
          </p:nvGrpSpPr>
          <p:grpSpPr bwMode="auto">
            <a:xfrm>
              <a:off x="341" y="2601"/>
              <a:ext cx="519" cy="199"/>
              <a:chOff x="0" y="2784"/>
              <a:chExt cx="474" cy="384"/>
            </a:xfrm>
          </p:grpSpPr>
          <p:sp>
            <p:nvSpPr>
              <p:cNvPr id="27869" name="Rectangle 193"/>
              <p:cNvSpPr>
                <a:spLocks noChangeArrowheads="1"/>
              </p:cNvSpPr>
              <p:nvPr/>
            </p:nvSpPr>
            <p:spPr bwMode="auto">
              <a:xfrm>
                <a:off x="43" y="2784"/>
                <a:ext cx="388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 altLang="zh-CN" sz="1600" b="1"/>
                  <a:t>5</a:t>
                </a:r>
              </a:p>
              <a:p>
                <a:pPr algn="l" eaLnBrk="0" hangingPunct="0"/>
                <a:endParaRPr lang="en-US" altLang="zh-CN" sz="1600" b="1"/>
              </a:p>
            </p:txBody>
          </p:sp>
          <p:sp>
            <p:nvSpPr>
              <p:cNvPr id="27870" name="Rectangle 194"/>
              <p:cNvSpPr>
                <a:spLocks noChangeArrowheads="1"/>
              </p:cNvSpPr>
              <p:nvPr/>
            </p:nvSpPr>
            <p:spPr bwMode="auto">
              <a:xfrm>
                <a:off x="0" y="2784"/>
                <a:ext cx="474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l"/>
                <a:endParaRPr lang="zh-CN" altLang="en-US"/>
              </a:p>
            </p:txBody>
          </p:sp>
        </p:grpSp>
        <p:grpSp>
          <p:nvGrpSpPr>
            <p:cNvPr id="350" name="Group 195"/>
            <p:cNvGrpSpPr>
              <a:grpSpLocks/>
            </p:cNvGrpSpPr>
            <p:nvPr/>
          </p:nvGrpSpPr>
          <p:grpSpPr bwMode="auto">
            <a:xfrm>
              <a:off x="860" y="2601"/>
              <a:ext cx="352" cy="199"/>
              <a:chOff x="474" y="2784"/>
              <a:chExt cx="321" cy="384"/>
            </a:xfrm>
          </p:grpSpPr>
          <p:sp>
            <p:nvSpPr>
              <p:cNvPr id="27867" name="Rectangle 196"/>
              <p:cNvSpPr>
                <a:spLocks noChangeArrowheads="1"/>
              </p:cNvSpPr>
              <p:nvPr/>
            </p:nvSpPr>
            <p:spPr bwMode="auto">
              <a:xfrm>
                <a:off x="517" y="2784"/>
                <a:ext cx="235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 altLang="zh-CN" sz="1600" b="1"/>
                  <a:t> </a:t>
                </a:r>
              </a:p>
              <a:p>
                <a:pPr algn="l" eaLnBrk="0" hangingPunct="0"/>
                <a:endParaRPr lang="en-US" altLang="zh-CN" sz="1600" b="1"/>
              </a:p>
            </p:txBody>
          </p:sp>
          <p:sp>
            <p:nvSpPr>
              <p:cNvPr id="27868" name="Rectangle 197"/>
              <p:cNvSpPr>
                <a:spLocks noChangeArrowheads="1"/>
              </p:cNvSpPr>
              <p:nvPr/>
            </p:nvSpPr>
            <p:spPr bwMode="auto">
              <a:xfrm>
                <a:off x="474" y="2784"/>
                <a:ext cx="321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l"/>
                <a:endParaRPr lang="zh-CN" altLang="en-US"/>
              </a:p>
            </p:txBody>
          </p:sp>
        </p:grpSp>
        <p:grpSp>
          <p:nvGrpSpPr>
            <p:cNvPr id="351" name="Group 198"/>
            <p:cNvGrpSpPr>
              <a:grpSpLocks/>
            </p:cNvGrpSpPr>
            <p:nvPr/>
          </p:nvGrpSpPr>
          <p:grpSpPr bwMode="auto">
            <a:xfrm>
              <a:off x="1212" y="2601"/>
              <a:ext cx="352" cy="199"/>
              <a:chOff x="795" y="2784"/>
              <a:chExt cx="321" cy="384"/>
            </a:xfrm>
          </p:grpSpPr>
          <p:sp>
            <p:nvSpPr>
              <p:cNvPr id="27865" name="Rectangle 199"/>
              <p:cNvSpPr>
                <a:spLocks noChangeArrowheads="1"/>
              </p:cNvSpPr>
              <p:nvPr/>
            </p:nvSpPr>
            <p:spPr bwMode="auto">
              <a:xfrm>
                <a:off x="838" y="2784"/>
                <a:ext cx="235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 altLang="zh-CN" sz="1600" b="1"/>
                  <a:t> </a:t>
                </a:r>
              </a:p>
              <a:p>
                <a:pPr algn="l" eaLnBrk="0" hangingPunct="0"/>
                <a:endParaRPr lang="en-US" altLang="zh-CN" sz="1600" b="1"/>
              </a:p>
            </p:txBody>
          </p:sp>
          <p:sp>
            <p:nvSpPr>
              <p:cNvPr id="27866" name="Rectangle 200"/>
              <p:cNvSpPr>
                <a:spLocks noChangeArrowheads="1"/>
              </p:cNvSpPr>
              <p:nvPr/>
            </p:nvSpPr>
            <p:spPr bwMode="auto">
              <a:xfrm>
                <a:off x="795" y="2784"/>
                <a:ext cx="321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l"/>
                <a:endParaRPr lang="zh-CN" altLang="en-US"/>
              </a:p>
            </p:txBody>
          </p:sp>
        </p:grpSp>
        <p:grpSp>
          <p:nvGrpSpPr>
            <p:cNvPr id="27648" name="Group 201"/>
            <p:cNvGrpSpPr>
              <a:grpSpLocks/>
            </p:cNvGrpSpPr>
            <p:nvPr/>
          </p:nvGrpSpPr>
          <p:grpSpPr bwMode="auto">
            <a:xfrm>
              <a:off x="1564" y="2601"/>
              <a:ext cx="353" cy="199"/>
              <a:chOff x="1116" y="2784"/>
              <a:chExt cx="322" cy="384"/>
            </a:xfrm>
          </p:grpSpPr>
          <p:sp>
            <p:nvSpPr>
              <p:cNvPr id="27863" name="Rectangle 202"/>
              <p:cNvSpPr>
                <a:spLocks noChangeArrowheads="1"/>
              </p:cNvSpPr>
              <p:nvPr/>
            </p:nvSpPr>
            <p:spPr bwMode="auto">
              <a:xfrm>
                <a:off x="1159" y="2784"/>
                <a:ext cx="236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 altLang="zh-CN" sz="1600" b="1"/>
                  <a:t> </a:t>
                </a:r>
              </a:p>
              <a:p>
                <a:pPr algn="l" eaLnBrk="0" hangingPunct="0"/>
                <a:endParaRPr lang="en-US" altLang="zh-CN" sz="1600" b="1"/>
              </a:p>
            </p:txBody>
          </p:sp>
          <p:sp>
            <p:nvSpPr>
              <p:cNvPr id="27864" name="Rectangle 203"/>
              <p:cNvSpPr>
                <a:spLocks noChangeArrowheads="1"/>
              </p:cNvSpPr>
              <p:nvPr/>
            </p:nvSpPr>
            <p:spPr bwMode="auto">
              <a:xfrm>
                <a:off x="1116" y="2784"/>
                <a:ext cx="322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l"/>
                <a:endParaRPr lang="zh-CN" altLang="en-US"/>
              </a:p>
            </p:txBody>
          </p:sp>
        </p:grpSp>
        <p:grpSp>
          <p:nvGrpSpPr>
            <p:cNvPr id="27649" name="Group 204"/>
            <p:cNvGrpSpPr>
              <a:grpSpLocks/>
            </p:cNvGrpSpPr>
            <p:nvPr/>
          </p:nvGrpSpPr>
          <p:grpSpPr bwMode="auto">
            <a:xfrm>
              <a:off x="1917" y="2601"/>
              <a:ext cx="351" cy="199"/>
              <a:chOff x="1438" y="2784"/>
              <a:chExt cx="321" cy="384"/>
            </a:xfrm>
          </p:grpSpPr>
          <p:sp>
            <p:nvSpPr>
              <p:cNvPr id="27861" name="Rectangle 205"/>
              <p:cNvSpPr>
                <a:spLocks noChangeArrowheads="1"/>
              </p:cNvSpPr>
              <p:nvPr/>
            </p:nvSpPr>
            <p:spPr bwMode="auto">
              <a:xfrm>
                <a:off x="1481" y="2784"/>
                <a:ext cx="235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 altLang="zh-CN" sz="1600" b="1"/>
                  <a:t> </a:t>
                </a:r>
              </a:p>
              <a:p>
                <a:pPr algn="l" eaLnBrk="0" hangingPunct="0"/>
                <a:endParaRPr lang="en-US" altLang="zh-CN" sz="1600" b="1"/>
              </a:p>
            </p:txBody>
          </p:sp>
          <p:sp>
            <p:nvSpPr>
              <p:cNvPr id="27862" name="Rectangle 206"/>
              <p:cNvSpPr>
                <a:spLocks noChangeArrowheads="1"/>
              </p:cNvSpPr>
              <p:nvPr/>
            </p:nvSpPr>
            <p:spPr bwMode="auto">
              <a:xfrm>
                <a:off x="1438" y="2784"/>
                <a:ext cx="321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l"/>
                <a:endParaRPr lang="zh-CN" altLang="en-US"/>
              </a:p>
            </p:txBody>
          </p:sp>
        </p:grpSp>
        <p:grpSp>
          <p:nvGrpSpPr>
            <p:cNvPr id="27650" name="Group 207"/>
            <p:cNvGrpSpPr>
              <a:grpSpLocks/>
            </p:cNvGrpSpPr>
            <p:nvPr/>
          </p:nvGrpSpPr>
          <p:grpSpPr bwMode="auto">
            <a:xfrm>
              <a:off x="2268" y="2601"/>
              <a:ext cx="353" cy="199"/>
              <a:chOff x="1759" y="2784"/>
              <a:chExt cx="322" cy="384"/>
            </a:xfrm>
          </p:grpSpPr>
          <p:sp>
            <p:nvSpPr>
              <p:cNvPr id="27859" name="Rectangle 208"/>
              <p:cNvSpPr>
                <a:spLocks noChangeArrowheads="1"/>
              </p:cNvSpPr>
              <p:nvPr/>
            </p:nvSpPr>
            <p:spPr bwMode="auto">
              <a:xfrm>
                <a:off x="1802" y="2784"/>
                <a:ext cx="236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 altLang="zh-CN" sz="1600" b="1"/>
                  <a:t>S</a:t>
                </a:r>
                <a:r>
                  <a:rPr lang="en-US" altLang="zh-CN" sz="1600" b="1" baseline="-30000"/>
                  <a:t>8</a:t>
                </a:r>
                <a:endParaRPr lang="en-US" altLang="zh-CN" sz="1600" b="1"/>
              </a:p>
              <a:p>
                <a:pPr algn="l" eaLnBrk="0" hangingPunct="0"/>
                <a:endParaRPr lang="en-US" altLang="zh-CN" sz="1600" b="1"/>
              </a:p>
            </p:txBody>
          </p:sp>
          <p:sp>
            <p:nvSpPr>
              <p:cNvPr id="27860" name="Rectangle 209"/>
              <p:cNvSpPr>
                <a:spLocks noChangeArrowheads="1"/>
              </p:cNvSpPr>
              <p:nvPr/>
            </p:nvSpPr>
            <p:spPr bwMode="auto">
              <a:xfrm>
                <a:off x="1759" y="2784"/>
                <a:ext cx="322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l"/>
                <a:endParaRPr lang="zh-CN" altLang="en-US"/>
              </a:p>
            </p:txBody>
          </p:sp>
        </p:grpSp>
        <p:grpSp>
          <p:nvGrpSpPr>
            <p:cNvPr id="27652" name="Group 210"/>
            <p:cNvGrpSpPr>
              <a:grpSpLocks/>
            </p:cNvGrpSpPr>
            <p:nvPr/>
          </p:nvGrpSpPr>
          <p:grpSpPr bwMode="auto">
            <a:xfrm>
              <a:off x="2621" y="2601"/>
              <a:ext cx="352" cy="199"/>
              <a:chOff x="2081" y="2784"/>
              <a:chExt cx="321" cy="384"/>
            </a:xfrm>
          </p:grpSpPr>
          <p:sp>
            <p:nvSpPr>
              <p:cNvPr id="27857" name="Rectangle 211"/>
              <p:cNvSpPr>
                <a:spLocks noChangeArrowheads="1"/>
              </p:cNvSpPr>
              <p:nvPr/>
            </p:nvSpPr>
            <p:spPr bwMode="auto">
              <a:xfrm>
                <a:off x="2124" y="2784"/>
                <a:ext cx="235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 altLang="zh-CN" sz="1600" b="1"/>
                  <a:t> </a:t>
                </a:r>
              </a:p>
              <a:p>
                <a:pPr algn="l" eaLnBrk="0" hangingPunct="0"/>
                <a:endParaRPr lang="en-US" altLang="zh-CN" sz="1600" b="1"/>
              </a:p>
            </p:txBody>
          </p:sp>
          <p:sp>
            <p:nvSpPr>
              <p:cNvPr id="27858" name="Rectangle 212"/>
              <p:cNvSpPr>
                <a:spLocks noChangeArrowheads="1"/>
              </p:cNvSpPr>
              <p:nvPr/>
            </p:nvSpPr>
            <p:spPr bwMode="auto">
              <a:xfrm>
                <a:off x="2081" y="2784"/>
                <a:ext cx="321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l"/>
                <a:endParaRPr lang="zh-CN" altLang="en-US"/>
              </a:p>
            </p:txBody>
          </p:sp>
        </p:grpSp>
        <p:grpSp>
          <p:nvGrpSpPr>
            <p:cNvPr id="27655" name="Group 213"/>
            <p:cNvGrpSpPr>
              <a:grpSpLocks/>
            </p:cNvGrpSpPr>
            <p:nvPr/>
          </p:nvGrpSpPr>
          <p:grpSpPr bwMode="auto">
            <a:xfrm>
              <a:off x="2973" y="2601"/>
              <a:ext cx="353" cy="199"/>
              <a:chOff x="2402" y="2784"/>
              <a:chExt cx="322" cy="384"/>
            </a:xfrm>
          </p:grpSpPr>
          <p:sp>
            <p:nvSpPr>
              <p:cNvPr id="27855" name="Rectangle 214"/>
              <p:cNvSpPr>
                <a:spLocks noChangeArrowheads="1"/>
              </p:cNvSpPr>
              <p:nvPr/>
            </p:nvSpPr>
            <p:spPr bwMode="auto">
              <a:xfrm>
                <a:off x="2445" y="2784"/>
                <a:ext cx="236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 altLang="zh-CN" sz="1600" b="1"/>
                  <a:t> </a:t>
                </a:r>
              </a:p>
              <a:p>
                <a:pPr algn="l" eaLnBrk="0" hangingPunct="0"/>
                <a:endParaRPr lang="en-US" altLang="zh-CN" sz="1600" b="1"/>
              </a:p>
            </p:txBody>
          </p:sp>
          <p:sp>
            <p:nvSpPr>
              <p:cNvPr id="27856" name="Rectangle 215"/>
              <p:cNvSpPr>
                <a:spLocks noChangeArrowheads="1"/>
              </p:cNvSpPr>
              <p:nvPr/>
            </p:nvSpPr>
            <p:spPr bwMode="auto">
              <a:xfrm>
                <a:off x="2402" y="2784"/>
                <a:ext cx="322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l"/>
                <a:endParaRPr lang="zh-CN" altLang="en-US"/>
              </a:p>
            </p:txBody>
          </p:sp>
        </p:grpSp>
        <p:grpSp>
          <p:nvGrpSpPr>
            <p:cNvPr id="27656" name="Group 216"/>
            <p:cNvGrpSpPr>
              <a:grpSpLocks/>
            </p:cNvGrpSpPr>
            <p:nvPr/>
          </p:nvGrpSpPr>
          <p:grpSpPr bwMode="auto">
            <a:xfrm>
              <a:off x="3326" y="2601"/>
              <a:ext cx="351" cy="199"/>
              <a:chOff x="2724" y="2784"/>
              <a:chExt cx="321" cy="384"/>
            </a:xfrm>
          </p:grpSpPr>
          <p:sp>
            <p:nvSpPr>
              <p:cNvPr id="27853" name="Rectangle 217"/>
              <p:cNvSpPr>
                <a:spLocks noChangeArrowheads="1"/>
              </p:cNvSpPr>
              <p:nvPr/>
            </p:nvSpPr>
            <p:spPr bwMode="auto">
              <a:xfrm>
                <a:off x="2767" y="2784"/>
                <a:ext cx="235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 altLang="zh-CN" sz="1600" b="1"/>
                  <a:t> </a:t>
                </a:r>
              </a:p>
              <a:p>
                <a:pPr algn="l" eaLnBrk="0" hangingPunct="0"/>
                <a:endParaRPr lang="en-US" altLang="zh-CN" sz="1600" b="1"/>
              </a:p>
            </p:txBody>
          </p:sp>
          <p:sp>
            <p:nvSpPr>
              <p:cNvPr id="27854" name="Rectangle 218"/>
              <p:cNvSpPr>
                <a:spLocks noChangeArrowheads="1"/>
              </p:cNvSpPr>
              <p:nvPr/>
            </p:nvSpPr>
            <p:spPr bwMode="auto">
              <a:xfrm>
                <a:off x="2724" y="2784"/>
                <a:ext cx="321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l"/>
                <a:endParaRPr lang="zh-CN" altLang="en-US"/>
              </a:p>
            </p:txBody>
          </p:sp>
        </p:grpSp>
        <p:grpSp>
          <p:nvGrpSpPr>
            <p:cNvPr id="27657" name="Group 219"/>
            <p:cNvGrpSpPr>
              <a:grpSpLocks/>
            </p:cNvGrpSpPr>
            <p:nvPr/>
          </p:nvGrpSpPr>
          <p:grpSpPr bwMode="auto">
            <a:xfrm>
              <a:off x="3677" y="2601"/>
              <a:ext cx="353" cy="199"/>
              <a:chOff x="3045" y="2784"/>
              <a:chExt cx="322" cy="384"/>
            </a:xfrm>
          </p:grpSpPr>
          <p:sp>
            <p:nvSpPr>
              <p:cNvPr id="27851" name="Rectangle 220"/>
              <p:cNvSpPr>
                <a:spLocks noChangeArrowheads="1"/>
              </p:cNvSpPr>
              <p:nvPr/>
            </p:nvSpPr>
            <p:spPr bwMode="auto">
              <a:xfrm>
                <a:off x="3088" y="2784"/>
                <a:ext cx="236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 altLang="zh-CN" sz="1600" b="1">
                    <a:latin typeface="宋体" charset="-122"/>
                  </a:rPr>
                  <a:t>7</a:t>
                </a:r>
                <a:endParaRPr lang="en-US" altLang="zh-CN" sz="1600" b="1">
                  <a:latin typeface="Tahoma" pitchFamily="34" charset="0"/>
                </a:endParaRPr>
              </a:p>
              <a:p>
                <a:pPr algn="l" eaLnBrk="0" hangingPunct="0"/>
                <a:endParaRPr lang="en-US" altLang="zh-CN" sz="1600" b="1"/>
              </a:p>
            </p:txBody>
          </p:sp>
          <p:sp>
            <p:nvSpPr>
              <p:cNvPr id="27852" name="Rectangle 221"/>
              <p:cNvSpPr>
                <a:spLocks noChangeArrowheads="1"/>
              </p:cNvSpPr>
              <p:nvPr/>
            </p:nvSpPr>
            <p:spPr bwMode="auto">
              <a:xfrm>
                <a:off x="3045" y="2784"/>
                <a:ext cx="322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l"/>
                <a:endParaRPr lang="zh-CN" altLang="en-US"/>
              </a:p>
            </p:txBody>
          </p:sp>
        </p:grpSp>
        <p:grpSp>
          <p:nvGrpSpPr>
            <p:cNvPr id="27658" name="Group 222"/>
            <p:cNvGrpSpPr>
              <a:grpSpLocks/>
            </p:cNvGrpSpPr>
            <p:nvPr/>
          </p:nvGrpSpPr>
          <p:grpSpPr bwMode="auto">
            <a:xfrm>
              <a:off x="341" y="2800"/>
              <a:ext cx="519" cy="200"/>
              <a:chOff x="0" y="3168"/>
              <a:chExt cx="474" cy="384"/>
            </a:xfrm>
          </p:grpSpPr>
          <p:sp>
            <p:nvSpPr>
              <p:cNvPr id="27849" name="Rectangle 223"/>
              <p:cNvSpPr>
                <a:spLocks noChangeArrowheads="1"/>
              </p:cNvSpPr>
              <p:nvPr/>
            </p:nvSpPr>
            <p:spPr bwMode="auto">
              <a:xfrm>
                <a:off x="43" y="3168"/>
                <a:ext cx="388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 altLang="zh-CN" sz="1600" b="1"/>
                  <a:t>6</a:t>
                </a:r>
              </a:p>
              <a:p>
                <a:pPr algn="l" eaLnBrk="0" hangingPunct="0"/>
                <a:endParaRPr lang="en-US" altLang="zh-CN" sz="1600" b="1"/>
              </a:p>
            </p:txBody>
          </p:sp>
          <p:sp>
            <p:nvSpPr>
              <p:cNvPr id="27850" name="Rectangle 224"/>
              <p:cNvSpPr>
                <a:spLocks noChangeArrowheads="1"/>
              </p:cNvSpPr>
              <p:nvPr/>
            </p:nvSpPr>
            <p:spPr bwMode="auto">
              <a:xfrm>
                <a:off x="0" y="3168"/>
                <a:ext cx="474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l"/>
                <a:endParaRPr lang="zh-CN" altLang="en-US"/>
              </a:p>
            </p:txBody>
          </p:sp>
        </p:grpSp>
        <p:grpSp>
          <p:nvGrpSpPr>
            <p:cNvPr id="27659" name="Group 225"/>
            <p:cNvGrpSpPr>
              <a:grpSpLocks/>
            </p:cNvGrpSpPr>
            <p:nvPr/>
          </p:nvGrpSpPr>
          <p:grpSpPr bwMode="auto">
            <a:xfrm>
              <a:off x="860" y="2800"/>
              <a:ext cx="352" cy="200"/>
              <a:chOff x="474" y="3168"/>
              <a:chExt cx="321" cy="384"/>
            </a:xfrm>
          </p:grpSpPr>
          <p:sp>
            <p:nvSpPr>
              <p:cNvPr id="27847" name="Rectangle 226"/>
              <p:cNvSpPr>
                <a:spLocks noChangeArrowheads="1"/>
              </p:cNvSpPr>
              <p:nvPr/>
            </p:nvSpPr>
            <p:spPr bwMode="auto">
              <a:xfrm>
                <a:off x="517" y="3168"/>
                <a:ext cx="235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 altLang="zh-CN" sz="1600" b="1"/>
                  <a:t>r</a:t>
                </a:r>
                <a:r>
                  <a:rPr lang="en-US" altLang="zh-CN" sz="1600" b="1" baseline="-30000"/>
                  <a:t>3</a:t>
                </a:r>
                <a:endParaRPr lang="en-US" altLang="zh-CN" sz="1600" b="1"/>
              </a:p>
              <a:p>
                <a:pPr algn="l" eaLnBrk="0" hangingPunct="0"/>
                <a:endParaRPr lang="en-US" altLang="zh-CN" sz="1600" b="1"/>
              </a:p>
            </p:txBody>
          </p:sp>
          <p:sp>
            <p:nvSpPr>
              <p:cNvPr id="27848" name="Rectangle 227"/>
              <p:cNvSpPr>
                <a:spLocks noChangeArrowheads="1"/>
              </p:cNvSpPr>
              <p:nvPr/>
            </p:nvSpPr>
            <p:spPr bwMode="auto">
              <a:xfrm>
                <a:off x="474" y="3168"/>
                <a:ext cx="321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l"/>
                <a:endParaRPr lang="zh-CN" altLang="en-US"/>
              </a:p>
            </p:txBody>
          </p:sp>
        </p:grpSp>
        <p:grpSp>
          <p:nvGrpSpPr>
            <p:cNvPr id="27660" name="Group 228"/>
            <p:cNvGrpSpPr>
              <a:grpSpLocks/>
            </p:cNvGrpSpPr>
            <p:nvPr/>
          </p:nvGrpSpPr>
          <p:grpSpPr bwMode="auto">
            <a:xfrm>
              <a:off x="1212" y="2800"/>
              <a:ext cx="352" cy="200"/>
              <a:chOff x="795" y="3168"/>
              <a:chExt cx="321" cy="384"/>
            </a:xfrm>
          </p:grpSpPr>
          <p:sp>
            <p:nvSpPr>
              <p:cNvPr id="27845" name="Rectangle 229"/>
              <p:cNvSpPr>
                <a:spLocks noChangeArrowheads="1"/>
              </p:cNvSpPr>
              <p:nvPr/>
            </p:nvSpPr>
            <p:spPr bwMode="auto">
              <a:xfrm>
                <a:off x="838" y="3168"/>
                <a:ext cx="235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 altLang="zh-CN" sz="1600" b="1"/>
                  <a:t>r</a:t>
                </a:r>
                <a:r>
                  <a:rPr lang="en-US" altLang="zh-CN" sz="1600" b="1" baseline="-30000"/>
                  <a:t>3</a:t>
                </a:r>
                <a:endParaRPr lang="en-US" altLang="zh-CN" sz="1600" b="1"/>
              </a:p>
              <a:p>
                <a:pPr algn="l" eaLnBrk="0" hangingPunct="0"/>
                <a:endParaRPr lang="en-US" altLang="zh-CN" sz="1600" b="1"/>
              </a:p>
            </p:txBody>
          </p:sp>
          <p:sp>
            <p:nvSpPr>
              <p:cNvPr id="27846" name="Rectangle 230"/>
              <p:cNvSpPr>
                <a:spLocks noChangeArrowheads="1"/>
              </p:cNvSpPr>
              <p:nvPr/>
            </p:nvSpPr>
            <p:spPr bwMode="auto">
              <a:xfrm>
                <a:off x="795" y="3168"/>
                <a:ext cx="321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l"/>
                <a:endParaRPr lang="zh-CN" altLang="en-US"/>
              </a:p>
            </p:txBody>
          </p:sp>
        </p:grpSp>
        <p:grpSp>
          <p:nvGrpSpPr>
            <p:cNvPr id="27661" name="Group 231"/>
            <p:cNvGrpSpPr>
              <a:grpSpLocks/>
            </p:cNvGrpSpPr>
            <p:nvPr/>
          </p:nvGrpSpPr>
          <p:grpSpPr bwMode="auto">
            <a:xfrm>
              <a:off x="1564" y="2800"/>
              <a:ext cx="353" cy="200"/>
              <a:chOff x="1116" y="3168"/>
              <a:chExt cx="322" cy="384"/>
            </a:xfrm>
          </p:grpSpPr>
          <p:sp>
            <p:nvSpPr>
              <p:cNvPr id="27843" name="Rectangle 232"/>
              <p:cNvSpPr>
                <a:spLocks noChangeArrowheads="1"/>
              </p:cNvSpPr>
              <p:nvPr/>
            </p:nvSpPr>
            <p:spPr bwMode="auto">
              <a:xfrm>
                <a:off x="1159" y="3168"/>
                <a:ext cx="236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 altLang="zh-CN" sz="1600" b="1"/>
                  <a:t>r</a:t>
                </a:r>
                <a:r>
                  <a:rPr lang="en-US" altLang="zh-CN" sz="1600" b="1" baseline="-30000"/>
                  <a:t>3</a:t>
                </a:r>
                <a:endParaRPr lang="en-US" altLang="zh-CN" sz="1600" b="1"/>
              </a:p>
              <a:p>
                <a:pPr algn="l" eaLnBrk="0" hangingPunct="0"/>
                <a:endParaRPr lang="en-US" altLang="zh-CN" sz="1600" b="1"/>
              </a:p>
            </p:txBody>
          </p:sp>
          <p:sp>
            <p:nvSpPr>
              <p:cNvPr id="27844" name="Rectangle 233"/>
              <p:cNvSpPr>
                <a:spLocks noChangeArrowheads="1"/>
              </p:cNvSpPr>
              <p:nvPr/>
            </p:nvSpPr>
            <p:spPr bwMode="auto">
              <a:xfrm>
                <a:off x="1116" y="3168"/>
                <a:ext cx="322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l"/>
                <a:endParaRPr lang="zh-CN" altLang="en-US"/>
              </a:p>
            </p:txBody>
          </p:sp>
        </p:grpSp>
        <p:grpSp>
          <p:nvGrpSpPr>
            <p:cNvPr id="27662" name="Group 234"/>
            <p:cNvGrpSpPr>
              <a:grpSpLocks/>
            </p:cNvGrpSpPr>
            <p:nvPr/>
          </p:nvGrpSpPr>
          <p:grpSpPr bwMode="auto">
            <a:xfrm>
              <a:off x="1917" y="2800"/>
              <a:ext cx="351" cy="200"/>
              <a:chOff x="1438" y="3168"/>
              <a:chExt cx="321" cy="384"/>
            </a:xfrm>
          </p:grpSpPr>
          <p:sp>
            <p:nvSpPr>
              <p:cNvPr id="27841" name="Rectangle 235"/>
              <p:cNvSpPr>
                <a:spLocks noChangeArrowheads="1"/>
              </p:cNvSpPr>
              <p:nvPr/>
            </p:nvSpPr>
            <p:spPr bwMode="auto">
              <a:xfrm>
                <a:off x="1481" y="3168"/>
                <a:ext cx="235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 altLang="zh-CN" sz="1600" b="1"/>
                  <a:t>r</a:t>
                </a:r>
                <a:r>
                  <a:rPr lang="en-US" altLang="zh-CN" sz="1600" b="1" baseline="-30000"/>
                  <a:t>3</a:t>
                </a:r>
                <a:endParaRPr lang="en-US" altLang="zh-CN" sz="1600" b="1"/>
              </a:p>
              <a:p>
                <a:pPr algn="l" eaLnBrk="0" hangingPunct="0"/>
                <a:endParaRPr lang="en-US" altLang="zh-CN" sz="1600" b="1"/>
              </a:p>
            </p:txBody>
          </p:sp>
          <p:sp>
            <p:nvSpPr>
              <p:cNvPr id="27842" name="Rectangle 236"/>
              <p:cNvSpPr>
                <a:spLocks noChangeArrowheads="1"/>
              </p:cNvSpPr>
              <p:nvPr/>
            </p:nvSpPr>
            <p:spPr bwMode="auto">
              <a:xfrm>
                <a:off x="1438" y="3168"/>
                <a:ext cx="321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l"/>
                <a:endParaRPr lang="zh-CN" altLang="en-US"/>
              </a:p>
            </p:txBody>
          </p:sp>
        </p:grpSp>
        <p:grpSp>
          <p:nvGrpSpPr>
            <p:cNvPr id="27663" name="Group 237"/>
            <p:cNvGrpSpPr>
              <a:grpSpLocks/>
            </p:cNvGrpSpPr>
            <p:nvPr/>
          </p:nvGrpSpPr>
          <p:grpSpPr bwMode="auto">
            <a:xfrm>
              <a:off x="2268" y="2800"/>
              <a:ext cx="353" cy="200"/>
              <a:chOff x="1759" y="3168"/>
              <a:chExt cx="322" cy="384"/>
            </a:xfrm>
          </p:grpSpPr>
          <p:sp>
            <p:nvSpPr>
              <p:cNvPr id="27839" name="Rectangle 238"/>
              <p:cNvSpPr>
                <a:spLocks noChangeArrowheads="1"/>
              </p:cNvSpPr>
              <p:nvPr/>
            </p:nvSpPr>
            <p:spPr bwMode="auto">
              <a:xfrm>
                <a:off x="1802" y="3168"/>
                <a:ext cx="236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 altLang="zh-CN" sz="1600" b="1"/>
                  <a:t>r</a:t>
                </a:r>
                <a:r>
                  <a:rPr lang="en-US" altLang="zh-CN" sz="1600" b="1" baseline="-30000"/>
                  <a:t>3</a:t>
                </a:r>
                <a:endParaRPr lang="en-US" altLang="zh-CN" sz="1600" b="1"/>
              </a:p>
              <a:p>
                <a:pPr algn="l" eaLnBrk="0" hangingPunct="0"/>
                <a:endParaRPr lang="en-US" altLang="zh-CN" sz="1600" b="1"/>
              </a:p>
            </p:txBody>
          </p:sp>
          <p:sp>
            <p:nvSpPr>
              <p:cNvPr id="27840" name="Rectangle 239"/>
              <p:cNvSpPr>
                <a:spLocks noChangeArrowheads="1"/>
              </p:cNvSpPr>
              <p:nvPr/>
            </p:nvSpPr>
            <p:spPr bwMode="auto">
              <a:xfrm>
                <a:off x="1759" y="3168"/>
                <a:ext cx="322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l"/>
                <a:endParaRPr lang="zh-CN" altLang="en-US"/>
              </a:p>
            </p:txBody>
          </p:sp>
        </p:grpSp>
        <p:grpSp>
          <p:nvGrpSpPr>
            <p:cNvPr id="27664" name="Group 240"/>
            <p:cNvGrpSpPr>
              <a:grpSpLocks/>
            </p:cNvGrpSpPr>
            <p:nvPr/>
          </p:nvGrpSpPr>
          <p:grpSpPr bwMode="auto">
            <a:xfrm>
              <a:off x="2621" y="2800"/>
              <a:ext cx="352" cy="200"/>
              <a:chOff x="2081" y="3168"/>
              <a:chExt cx="321" cy="384"/>
            </a:xfrm>
          </p:grpSpPr>
          <p:sp>
            <p:nvSpPr>
              <p:cNvPr id="27837" name="Rectangle 241"/>
              <p:cNvSpPr>
                <a:spLocks noChangeArrowheads="1"/>
              </p:cNvSpPr>
              <p:nvPr/>
            </p:nvSpPr>
            <p:spPr bwMode="auto">
              <a:xfrm>
                <a:off x="2124" y="3168"/>
                <a:ext cx="235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 altLang="zh-CN" sz="1600" b="1"/>
                  <a:t>r</a:t>
                </a:r>
                <a:r>
                  <a:rPr lang="en-US" altLang="zh-CN" sz="1600" b="1" baseline="-30000"/>
                  <a:t>3</a:t>
                </a:r>
                <a:endParaRPr lang="en-US" altLang="zh-CN" sz="1600" b="1"/>
              </a:p>
              <a:p>
                <a:pPr algn="l" eaLnBrk="0" hangingPunct="0"/>
                <a:endParaRPr lang="en-US" altLang="zh-CN" sz="1600" b="1"/>
              </a:p>
            </p:txBody>
          </p:sp>
          <p:sp>
            <p:nvSpPr>
              <p:cNvPr id="27838" name="Rectangle 242"/>
              <p:cNvSpPr>
                <a:spLocks noChangeArrowheads="1"/>
              </p:cNvSpPr>
              <p:nvPr/>
            </p:nvSpPr>
            <p:spPr bwMode="auto">
              <a:xfrm>
                <a:off x="2081" y="3168"/>
                <a:ext cx="321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l"/>
                <a:endParaRPr lang="zh-CN" altLang="en-US"/>
              </a:p>
            </p:txBody>
          </p:sp>
        </p:grpSp>
        <p:grpSp>
          <p:nvGrpSpPr>
            <p:cNvPr id="27665" name="Group 243"/>
            <p:cNvGrpSpPr>
              <a:grpSpLocks/>
            </p:cNvGrpSpPr>
            <p:nvPr/>
          </p:nvGrpSpPr>
          <p:grpSpPr bwMode="auto">
            <a:xfrm>
              <a:off x="2973" y="2800"/>
              <a:ext cx="353" cy="200"/>
              <a:chOff x="2402" y="3168"/>
              <a:chExt cx="322" cy="384"/>
            </a:xfrm>
          </p:grpSpPr>
          <p:sp>
            <p:nvSpPr>
              <p:cNvPr id="27835" name="Rectangle 244"/>
              <p:cNvSpPr>
                <a:spLocks noChangeArrowheads="1"/>
              </p:cNvSpPr>
              <p:nvPr/>
            </p:nvSpPr>
            <p:spPr bwMode="auto">
              <a:xfrm>
                <a:off x="2445" y="3168"/>
                <a:ext cx="236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 altLang="zh-CN" sz="1600" b="1"/>
                  <a:t> </a:t>
                </a:r>
              </a:p>
              <a:p>
                <a:pPr algn="l" eaLnBrk="0" hangingPunct="0"/>
                <a:endParaRPr lang="en-US" altLang="zh-CN" sz="1600" b="1"/>
              </a:p>
            </p:txBody>
          </p:sp>
          <p:sp>
            <p:nvSpPr>
              <p:cNvPr id="27836" name="Rectangle 245"/>
              <p:cNvSpPr>
                <a:spLocks noChangeArrowheads="1"/>
              </p:cNvSpPr>
              <p:nvPr/>
            </p:nvSpPr>
            <p:spPr bwMode="auto">
              <a:xfrm>
                <a:off x="2402" y="3168"/>
                <a:ext cx="322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l"/>
                <a:endParaRPr lang="zh-CN" altLang="en-US"/>
              </a:p>
            </p:txBody>
          </p:sp>
        </p:grpSp>
        <p:grpSp>
          <p:nvGrpSpPr>
            <p:cNvPr id="27666" name="Group 246"/>
            <p:cNvGrpSpPr>
              <a:grpSpLocks/>
            </p:cNvGrpSpPr>
            <p:nvPr/>
          </p:nvGrpSpPr>
          <p:grpSpPr bwMode="auto">
            <a:xfrm>
              <a:off x="3326" y="2800"/>
              <a:ext cx="351" cy="200"/>
              <a:chOff x="2724" y="3168"/>
              <a:chExt cx="321" cy="384"/>
            </a:xfrm>
          </p:grpSpPr>
          <p:sp>
            <p:nvSpPr>
              <p:cNvPr id="27833" name="Rectangle 247"/>
              <p:cNvSpPr>
                <a:spLocks noChangeArrowheads="1"/>
              </p:cNvSpPr>
              <p:nvPr/>
            </p:nvSpPr>
            <p:spPr bwMode="auto">
              <a:xfrm>
                <a:off x="2767" y="3168"/>
                <a:ext cx="235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 altLang="zh-CN" sz="1600" b="1"/>
                  <a:t> </a:t>
                </a:r>
              </a:p>
              <a:p>
                <a:pPr algn="l" eaLnBrk="0" hangingPunct="0"/>
                <a:endParaRPr lang="en-US" altLang="zh-CN" sz="1600" b="1"/>
              </a:p>
            </p:txBody>
          </p:sp>
          <p:sp>
            <p:nvSpPr>
              <p:cNvPr id="27834" name="Rectangle 248"/>
              <p:cNvSpPr>
                <a:spLocks noChangeArrowheads="1"/>
              </p:cNvSpPr>
              <p:nvPr/>
            </p:nvSpPr>
            <p:spPr bwMode="auto">
              <a:xfrm>
                <a:off x="2724" y="3168"/>
                <a:ext cx="321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l"/>
                <a:endParaRPr lang="zh-CN" altLang="en-US"/>
              </a:p>
            </p:txBody>
          </p:sp>
        </p:grpSp>
        <p:grpSp>
          <p:nvGrpSpPr>
            <p:cNvPr id="27667" name="Group 249"/>
            <p:cNvGrpSpPr>
              <a:grpSpLocks/>
            </p:cNvGrpSpPr>
            <p:nvPr/>
          </p:nvGrpSpPr>
          <p:grpSpPr bwMode="auto">
            <a:xfrm>
              <a:off x="3677" y="2800"/>
              <a:ext cx="353" cy="200"/>
              <a:chOff x="3045" y="3168"/>
              <a:chExt cx="322" cy="384"/>
            </a:xfrm>
          </p:grpSpPr>
          <p:sp>
            <p:nvSpPr>
              <p:cNvPr id="27831" name="Rectangle 250"/>
              <p:cNvSpPr>
                <a:spLocks noChangeArrowheads="1"/>
              </p:cNvSpPr>
              <p:nvPr/>
            </p:nvSpPr>
            <p:spPr bwMode="auto">
              <a:xfrm>
                <a:off x="3088" y="3168"/>
                <a:ext cx="236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 altLang="zh-CN" sz="1600" b="1"/>
                  <a:t> </a:t>
                </a:r>
              </a:p>
              <a:p>
                <a:pPr algn="l" eaLnBrk="0" hangingPunct="0"/>
                <a:endParaRPr lang="en-US" altLang="zh-CN" sz="1600" b="1"/>
              </a:p>
            </p:txBody>
          </p:sp>
          <p:sp>
            <p:nvSpPr>
              <p:cNvPr id="27832" name="Rectangle 251"/>
              <p:cNvSpPr>
                <a:spLocks noChangeArrowheads="1"/>
              </p:cNvSpPr>
              <p:nvPr/>
            </p:nvSpPr>
            <p:spPr bwMode="auto">
              <a:xfrm>
                <a:off x="3045" y="3168"/>
                <a:ext cx="322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l"/>
                <a:endParaRPr lang="zh-CN" altLang="en-US"/>
              </a:p>
            </p:txBody>
          </p:sp>
        </p:grpSp>
        <p:grpSp>
          <p:nvGrpSpPr>
            <p:cNvPr id="27668" name="Group 252"/>
            <p:cNvGrpSpPr>
              <a:grpSpLocks/>
            </p:cNvGrpSpPr>
            <p:nvPr/>
          </p:nvGrpSpPr>
          <p:grpSpPr bwMode="auto">
            <a:xfrm>
              <a:off x="341" y="3000"/>
              <a:ext cx="519" cy="200"/>
              <a:chOff x="0" y="3552"/>
              <a:chExt cx="474" cy="384"/>
            </a:xfrm>
          </p:grpSpPr>
          <p:sp>
            <p:nvSpPr>
              <p:cNvPr id="27829" name="Rectangle 253"/>
              <p:cNvSpPr>
                <a:spLocks noChangeArrowheads="1"/>
              </p:cNvSpPr>
              <p:nvPr/>
            </p:nvSpPr>
            <p:spPr bwMode="auto">
              <a:xfrm>
                <a:off x="43" y="3552"/>
                <a:ext cx="388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 altLang="zh-CN" sz="1600" b="1"/>
                  <a:t>7</a:t>
                </a:r>
              </a:p>
              <a:p>
                <a:pPr algn="l" eaLnBrk="0" hangingPunct="0"/>
                <a:endParaRPr lang="en-US" altLang="zh-CN" sz="1600" b="1"/>
              </a:p>
            </p:txBody>
          </p:sp>
          <p:sp>
            <p:nvSpPr>
              <p:cNvPr id="27830" name="Rectangle 254"/>
              <p:cNvSpPr>
                <a:spLocks noChangeArrowheads="1"/>
              </p:cNvSpPr>
              <p:nvPr/>
            </p:nvSpPr>
            <p:spPr bwMode="auto">
              <a:xfrm>
                <a:off x="0" y="3552"/>
                <a:ext cx="474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l"/>
                <a:endParaRPr lang="zh-CN" altLang="en-US"/>
              </a:p>
            </p:txBody>
          </p:sp>
        </p:grpSp>
        <p:grpSp>
          <p:nvGrpSpPr>
            <p:cNvPr id="27669" name="Group 255"/>
            <p:cNvGrpSpPr>
              <a:grpSpLocks/>
            </p:cNvGrpSpPr>
            <p:nvPr/>
          </p:nvGrpSpPr>
          <p:grpSpPr bwMode="auto">
            <a:xfrm>
              <a:off x="860" y="3000"/>
              <a:ext cx="352" cy="200"/>
              <a:chOff x="474" y="3552"/>
              <a:chExt cx="321" cy="384"/>
            </a:xfrm>
          </p:grpSpPr>
          <p:sp>
            <p:nvSpPr>
              <p:cNvPr id="27827" name="Rectangle 256"/>
              <p:cNvSpPr>
                <a:spLocks noChangeArrowheads="1"/>
              </p:cNvSpPr>
              <p:nvPr/>
            </p:nvSpPr>
            <p:spPr bwMode="auto">
              <a:xfrm>
                <a:off x="517" y="3552"/>
                <a:ext cx="235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 altLang="zh-CN" sz="1600" b="1"/>
                  <a:t> </a:t>
                </a:r>
              </a:p>
              <a:p>
                <a:pPr algn="l" eaLnBrk="0" hangingPunct="0"/>
                <a:endParaRPr lang="en-US" altLang="zh-CN" sz="1600" b="1"/>
              </a:p>
            </p:txBody>
          </p:sp>
          <p:sp>
            <p:nvSpPr>
              <p:cNvPr id="27828" name="Rectangle 257"/>
              <p:cNvSpPr>
                <a:spLocks noChangeArrowheads="1"/>
              </p:cNvSpPr>
              <p:nvPr/>
            </p:nvSpPr>
            <p:spPr bwMode="auto">
              <a:xfrm>
                <a:off x="474" y="3552"/>
                <a:ext cx="321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l"/>
                <a:endParaRPr lang="zh-CN" altLang="en-US"/>
              </a:p>
            </p:txBody>
          </p:sp>
        </p:grpSp>
        <p:grpSp>
          <p:nvGrpSpPr>
            <p:cNvPr id="27670" name="Group 258"/>
            <p:cNvGrpSpPr>
              <a:grpSpLocks/>
            </p:cNvGrpSpPr>
            <p:nvPr/>
          </p:nvGrpSpPr>
          <p:grpSpPr bwMode="auto">
            <a:xfrm>
              <a:off x="1212" y="3000"/>
              <a:ext cx="352" cy="200"/>
              <a:chOff x="795" y="3552"/>
              <a:chExt cx="321" cy="384"/>
            </a:xfrm>
          </p:grpSpPr>
          <p:sp>
            <p:nvSpPr>
              <p:cNvPr id="27825" name="Rectangle 259"/>
              <p:cNvSpPr>
                <a:spLocks noChangeArrowheads="1"/>
              </p:cNvSpPr>
              <p:nvPr/>
            </p:nvSpPr>
            <p:spPr bwMode="auto">
              <a:xfrm>
                <a:off x="838" y="3552"/>
                <a:ext cx="235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 altLang="zh-CN" sz="1600" b="1"/>
                  <a:t> </a:t>
                </a:r>
              </a:p>
              <a:p>
                <a:pPr algn="l" eaLnBrk="0" hangingPunct="0"/>
                <a:endParaRPr lang="en-US" altLang="zh-CN" sz="1600" b="1"/>
              </a:p>
            </p:txBody>
          </p:sp>
          <p:sp>
            <p:nvSpPr>
              <p:cNvPr id="27826" name="Rectangle 260"/>
              <p:cNvSpPr>
                <a:spLocks noChangeArrowheads="1"/>
              </p:cNvSpPr>
              <p:nvPr/>
            </p:nvSpPr>
            <p:spPr bwMode="auto">
              <a:xfrm>
                <a:off x="795" y="3552"/>
                <a:ext cx="321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l"/>
                <a:endParaRPr lang="zh-CN" altLang="en-US"/>
              </a:p>
            </p:txBody>
          </p:sp>
        </p:grpSp>
        <p:grpSp>
          <p:nvGrpSpPr>
            <p:cNvPr id="27671" name="Group 261"/>
            <p:cNvGrpSpPr>
              <a:grpSpLocks/>
            </p:cNvGrpSpPr>
            <p:nvPr/>
          </p:nvGrpSpPr>
          <p:grpSpPr bwMode="auto">
            <a:xfrm>
              <a:off x="1564" y="3000"/>
              <a:ext cx="353" cy="200"/>
              <a:chOff x="1116" y="3552"/>
              <a:chExt cx="322" cy="384"/>
            </a:xfrm>
          </p:grpSpPr>
          <p:sp>
            <p:nvSpPr>
              <p:cNvPr id="27823" name="Rectangle 262"/>
              <p:cNvSpPr>
                <a:spLocks noChangeArrowheads="1"/>
              </p:cNvSpPr>
              <p:nvPr/>
            </p:nvSpPr>
            <p:spPr bwMode="auto">
              <a:xfrm>
                <a:off x="1159" y="3552"/>
                <a:ext cx="236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 altLang="zh-CN" sz="1600" b="1"/>
                  <a:t>S</a:t>
                </a:r>
                <a:r>
                  <a:rPr lang="en-US" altLang="zh-CN" sz="1600" b="1" baseline="-30000"/>
                  <a:t>9</a:t>
                </a:r>
                <a:endParaRPr lang="en-US" altLang="zh-CN" sz="1600" b="1"/>
              </a:p>
              <a:p>
                <a:pPr algn="l" eaLnBrk="0" hangingPunct="0"/>
                <a:endParaRPr lang="en-US" altLang="zh-CN" sz="1600" b="1"/>
              </a:p>
            </p:txBody>
          </p:sp>
          <p:sp>
            <p:nvSpPr>
              <p:cNvPr id="27824" name="Rectangle 263"/>
              <p:cNvSpPr>
                <a:spLocks noChangeArrowheads="1"/>
              </p:cNvSpPr>
              <p:nvPr/>
            </p:nvSpPr>
            <p:spPr bwMode="auto">
              <a:xfrm>
                <a:off x="1116" y="3552"/>
                <a:ext cx="322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l"/>
                <a:endParaRPr lang="zh-CN" altLang="en-US"/>
              </a:p>
            </p:txBody>
          </p:sp>
        </p:grpSp>
        <p:grpSp>
          <p:nvGrpSpPr>
            <p:cNvPr id="27672" name="Group 264"/>
            <p:cNvGrpSpPr>
              <a:grpSpLocks/>
            </p:cNvGrpSpPr>
            <p:nvPr/>
          </p:nvGrpSpPr>
          <p:grpSpPr bwMode="auto">
            <a:xfrm>
              <a:off x="1917" y="3000"/>
              <a:ext cx="351" cy="200"/>
              <a:chOff x="1438" y="3552"/>
              <a:chExt cx="321" cy="384"/>
            </a:xfrm>
          </p:grpSpPr>
          <p:sp>
            <p:nvSpPr>
              <p:cNvPr id="27821" name="Rectangle 265"/>
              <p:cNvSpPr>
                <a:spLocks noChangeArrowheads="1"/>
              </p:cNvSpPr>
              <p:nvPr/>
            </p:nvSpPr>
            <p:spPr bwMode="auto">
              <a:xfrm>
                <a:off x="1481" y="3552"/>
                <a:ext cx="235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 altLang="zh-CN" sz="1600" b="1"/>
                  <a:t> </a:t>
                </a:r>
              </a:p>
              <a:p>
                <a:pPr algn="l" eaLnBrk="0" hangingPunct="0"/>
                <a:endParaRPr lang="en-US" altLang="zh-CN" sz="1600" b="1"/>
              </a:p>
            </p:txBody>
          </p:sp>
          <p:sp>
            <p:nvSpPr>
              <p:cNvPr id="27822" name="Rectangle 266"/>
              <p:cNvSpPr>
                <a:spLocks noChangeArrowheads="1"/>
              </p:cNvSpPr>
              <p:nvPr/>
            </p:nvSpPr>
            <p:spPr bwMode="auto">
              <a:xfrm>
                <a:off x="1438" y="3552"/>
                <a:ext cx="321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l"/>
                <a:endParaRPr lang="zh-CN" altLang="en-US"/>
              </a:p>
            </p:txBody>
          </p:sp>
        </p:grpSp>
        <p:grpSp>
          <p:nvGrpSpPr>
            <p:cNvPr id="27673" name="Group 267"/>
            <p:cNvGrpSpPr>
              <a:grpSpLocks/>
            </p:cNvGrpSpPr>
            <p:nvPr/>
          </p:nvGrpSpPr>
          <p:grpSpPr bwMode="auto">
            <a:xfrm>
              <a:off x="2268" y="3000"/>
              <a:ext cx="353" cy="200"/>
              <a:chOff x="1759" y="3552"/>
              <a:chExt cx="322" cy="384"/>
            </a:xfrm>
          </p:grpSpPr>
          <p:sp>
            <p:nvSpPr>
              <p:cNvPr id="27819" name="Rectangle 268"/>
              <p:cNvSpPr>
                <a:spLocks noChangeArrowheads="1"/>
              </p:cNvSpPr>
              <p:nvPr/>
            </p:nvSpPr>
            <p:spPr bwMode="auto">
              <a:xfrm>
                <a:off x="1802" y="3552"/>
                <a:ext cx="236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 altLang="zh-CN" sz="1600" b="1"/>
                  <a:t> </a:t>
                </a:r>
              </a:p>
              <a:p>
                <a:pPr algn="l" eaLnBrk="0" hangingPunct="0"/>
                <a:endParaRPr lang="en-US" altLang="zh-CN" sz="1600" b="1"/>
              </a:p>
            </p:txBody>
          </p:sp>
          <p:sp>
            <p:nvSpPr>
              <p:cNvPr id="27820" name="Rectangle 269"/>
              <p:cNvSpPr>
                <a:spLocks noChangeArrowheads="1"/>
              </p:cNvSpPr>
              <p:nvPr/>
            </p:nvSpPr>
            <p:spPr bwMode="auto">
              <a:xfrm>
                <a:off x="1759" y="3552"/>
                <a:ext cx="322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l"/>
                <a:endParaRPr lang="zh-CN" altLang="en-US"/>
              </a:p>
            </p:txBody>
          </p:sp>
        </p:grpSp>
        <p:grpSp>
          <p:nvGrpSpPr>
            <p:cNvPr id="27674" name="Group 270"/>
            <p:cNvGrpSpPr>
              <a:grpSpLocks/>
            </p:cNvGrpSpPr>
            <p:nvPr/>
          </p:nvGrpSpPr>
          <p:grpSpPr bwMode="auto">
            <a:xfrm>
              <a:off x="2621" y="3000"/>
              <a:ext cx="352" cy="200"/>
              <a:chOff x="2081" y="3552"/>
              <a:chExt cx="321" cy="384"/>
            </a:xfrm>
          </p:grpSpPr>
          <p:sp>
            <p:nvSpPr>
              <p:cNvPr id="27817" name="Rectangle 271"/>
              <p:cNvSpPr>
                <a:spLocks noChangeArrowheads="1"/>
              </p:cNvSpPr>
              <p:nvPr/>
            </p:nvSpPr>
            <p:spPr bwMode="auto">
              <a:xfrm>
                <a:off x="2124" y="3552"/>
                <a:ext cx="235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 altLang="zh-CN" sz="1600" b="1"/>
                  <a:t> </a:t>
                </a:r>
              </a:p>
              <a:p>
                <a:pPr algn="l" eaLnBrk="0" hangingPunct="0"/>
                <a:endParaRPr lang="en-US" altLang="zh-CN" sz="1600" b="1"/>
              </a:p>
            </p:txBody>
          </p:sp>
          <p:sp>
            <p:nvSpPr>
              <p:cNvPr id="27818" name="Rectangle 272"/>
              <p:cNvSpPr>
                <a:spLocks noChangeArrowheads="1"/>
              </p:cNvSpPr>
              <p:nvPr/>
            </p:nvSpPr>
            <p:spPr bwMode="auto">
              <a:xfrm>
                <a:off x="2081" y="3552"/>
                <a:ext cx="321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l"/>
                <a:endParaRPr lang="zh-CN" altLang="en-US"/>
              </a:p>
            </p:txBody>
          </p:sp>
        </p:grpSp>
        <p:grpSp>
          <p:nvGrpSpPr>
            <p:cNvPr id="27675" name="Group 273"/>
            <p:cNvGrpSpPr>
              <a:grpSpLocks/>
            </p:cNvGrpSpPr>
            <p:nvPr/>
          </p:nvGrpSpPr>
          <p:grpSpPr bwMode="auto">
            <a:xfrm>
              <a:off x="2973" y="3000"/>
              <a:ext cx="353" cy="200"/>
              <a:chOff x="2402" y="3552"/>
              <a:chExt cx="322" cy="384"/>
            </a:xfrm>
          </p:grpSpPr>
          <p:sp>
            <p:nvSpPr>
              <p:cNvPr id="27815" name="Rectangle 274"/>
              <p:cNvSpPr>
                <a:spLocks noChangeArrowheads="1"/>
              </p:cNvSpPr>
              <p:nvPr/>
            </p:nvSpPr>
            <p:spPr bwMode="auto">
              <a:xfrm>
                <a:off x="2445" y="3552"/>
                <a:ext cx="236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 altLang="zh-CN" sz="1600" b="1"/>
                  <a:t> </a:t>
                </a:r>
              </a:p>
              <a:p>
                <a:pPr algn="l" eaLnBrk="0" hangingPunct="0"/>
                <a:endParaRPr lang="en-US" altLang="zh-CN" sz="1600" b="1"/>
              </a:p>
            </p:txBody>
          </p:sp>
          <p:sp>
            <p:nvSpPr>
              <p:cNvPr id="27816" name="Rectangle 275"/>
              <p:cNvSpPr>
                <a:spLocks noChangeArrowheads="1"/>
              </p:cNvSpPr>
              <p:nvPr/>
            </p:nvSpPr>
            <p:spPr bwMode="auto">
              <a:xfrm>
                <a:off x="2402" y="3552"/>
                <a:ext cx="322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l"/>
                <a:endParaRPr lang="zh-CN" altLang="en-US"/>
              </a:p>
            </p:txBody>
          </p:sp>
        </p:grpSp>
        <p:grpSp>
          <p:nvGrpSpPr>
            <p:cNvPr id="27676" name="Group 276"/>
            <p:cNvGrpSpPr>
              <a:grpSpLocks/>
            </p:cNvGrpSpPr>
            <p:nvPr/>
          </p:nvGrpSpPr>
          <p:grpSpPr bwMode="auto">
            <a:xfrm>
              <a:off x="3326" y="3000"/>
              <a:ext cx="351" cy="200"/>
              <a:chOff x="2724" y="3552"/>
              <a:chExt cx="321" cy="384"/>
            </a:xfrm>
          </p:grpSpPr>
          <p:sp>
            <p:nvSpPr>
              <p:cNvPr id="27813" name="Rectangle 277"/>
              <p:cNvSpPr>
                <a:spLocks noChangeArrowheads="1"/>
              </p:cNvSpPr>
              <p:nvPr/>
            </p:nvSpPr>
            <p:spPr bwMode="auto">
              <a:xfrm>
                <a:off x="2767" y="3552"/>
                <a:ext cx="235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 altLang="zh-CN" sz="1600" b="1"/>
                  <a:t> </a:t>
                </a:r>
              </a:p>
              <a:p>
                <a:pPr algn="l" eaLnBrk="0" hangingPunct="0"/>
                <a:endParaRPr lang="en-US" altLang="zh-CN" sz="1600" b="1"/>
              </a:p>
            </p:txBody>
          </p:sp>
          <p:sp>
            <p:nvSpPr>
              <p:cNvPr id="27814" name="Rectangle 278"/>
              <p:cNvSpPr>
                <a:spLocks noChangeArrowheads="1"/>
              </p:cNvSpPr>
              <p:nvPr/>
            </p:nvSpPr>
            <p:spPr bwMode="auto">
              <a:xfrm>
                <a:off x="2724" y="3552"/>
                <a:ext cx="321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l"/>
                <a:endParaRPr lang="zh-CN" altLang="en-US"/>
              </a:p>
            </p:txBody>
          </p:sp>
        </p:grpSp>
        <p:grpSp>
          <p:nvGrpSpPr>
            <p:cNvPr id="27677" name="Group 279"/>
            <p:cNvGrpSpPr>
              <a:grpSpLocks/>
            </p:cNvGrpSpPr>
            <p:nvPr/>
          </p:nvGrpSpPr>
          <p:grpSpPr bwMode="auto">
            <a:xfrm>
              <a:off x="3677" y="3000"/>
              <a:ext cx="353" cy="200"/>
              <a:chOff x="3045" y="3552"/>
              <a:chExt cx="322" cy="384"/>
            </a:xfrm>
          </p:grpSpPr>
          <p:sp>
            <p:nvSpPr>
              <p:cNvPr id="27811" name="Rectangle 280"/>
              <p:cNvSpPr>
                <a:spLocks noChangeArrowheads="1"/>
              </p:cNvSpPr>
              <p:nvPr/>
            </p:nvSpPr>
            <p:spPr bwMode="auto">
              <a:xfrm>
                <a:off x="3088" y="3552"/>
                <a:ext cx="236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 altLang="zh-CN" sz="1600" b="1"/>
                  <a:t> </a:t>
                </a:r>
              </a:p>
              <a:p>
                <a:pPr algn="l" eaLnBrk="0" hangingPunct="0"/>
                <a:endParaRPr lang="en-US" altLang="zh-CN" sz="1600" b="1"/>
              </a:p>
            </p:txBody>
          </p:sp>
          <p:sp>
            <p:nvSpPr>
              <p:cNvPr id="27812" name="Rectangle 281"/>
              <p:cNvSpPr>
                <a:spLocks noChangeArrowheads="1"/>
              </p:cNvSpPr>
              <p:nvPr/>
            </p:nvSpPr>
            <p:spPr bwMode="auto">
              <a:xfrm>
                <a:off x="3045" y="3552"/>
                <a:ext cx="322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l"/>
                <a:endParaRPr lang="zh-CN" altLang="en-US"/>
              </a:p>
            </p:txBody>
          </p:sp>
        </p:grpSp>
        <p:grpSp>
          <p:nvGrpSpPr>
            <p:cNvPr id="27678" name="Group 282"/>
            <p:cNvGrpSpPr>
              <a:grpSpLocks/>
            </p:cNvGrpSpPr>
            <p:nvPr/>
          </p:nvGrpSpPr>
          <p:grpSpPr bwMode="auto">
            <a:xfrm>
              <a:off x="341" y="3200"/>
              <a:ext cx="519" cy="199"/>
              <a:chOff x="0" y="3936"/>
              <a:chExt cx="474" cy="384"/>
            </a:xfrm>
          </p:grpSpPr>
          <p:sp>
            <p:nvSpPr>
              <p:cNvPr id="27809" name="Rectangle 283"/>
              <p:cNvSpPr>
                <a:spLocks noChangeArrowheads="1"/>
              </p:cNvSpPr>
              <p:nvPr/>
            </p:nvSpPr>
            <p:spPr bwMode="auto">
              <a:xfrm>
                <a:off x="43" y="3936"/>
                <a:ext cx="388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 altLang="zh-CN" sz="1600" b="1"/>
                  <a:t>8</a:t>
                </a:r>
              </a:p>
              <a:p>
                <a:pPr algn="l" eaLnBrk="0" hangingPunct="0"/>
                <a:endParaRPr lang="en-US" altLang="zh-CN" sz="1600" b="1"/>
              </a:p>
            </p:txBody>
          </p:sp>
          <p:sp>
            <p:nvSpPr>
              <p:cNvPr id="27810" name="Rectangle 284"/>
              <p:cNvSpPr>
                <a:spLocks noChangeArrowheads="1"/>
              </p:cNvSpPr>
              <p:nvPr/>
            </p:nvSpPr>
            <p:spPr bwMode="auto">
              <a:xfrm>
                <a:off x="0" y="3936"/>
                <a:ext cx="474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l"/>
                <a:endParaRPr lang="zh-CN" altLang="en-US"/>
              </a:p>
            </p:txBody>
          </p:sp>
        </p:grpSp>
        <p:grpSp>
          <p:nvGrpSpPr>
            <p:cNvPr id="27679" name="Group 285"/>
            <p:cNvGrpSpPr>
              <a:grpSpLocks/>
            </p:cNvGrpSpPr>
            <p:nvPr/>
          </p:nvGrpSpPr>
          <p:grpSpPr bwMode="auto">
            <a:xfrm>
              <a:off x="860" y="3200"/>
              <a:ext cx="352" cy="199"/>
              <a:chOff x="474" y="3936"/>
              <a:chExt cx="321" cy="384"/>
            </a:xfrm>
          </p:grpSpPr>
          <p:sp>
            <p:nvSpPr>
              <p:cNvPr id="27807" name="Rectangle 286"/>
              <p:cNvSpPr>
                <a:spLocks noChangeArrowheads="1"/>
              </p:cNvSpPr>
              <p:nvPr/>
            </p:nvSpPr>
            <p:spPr bwMode="auto">
              <a:xfrm>
                <a:off x="517" y="3936"/>
                <a:ext cx="235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 altLang="zh-CN" sz="1600" b="1"/>
                  <a:t>r</a:t>
                </a:r>
                <a:r>
                  <a:rPr lang="en-US" altLang="zh-CN" sz="1600" b="1" baseline="-30000"/>
                  <a:t>4</a:t>
                </a:r>
                <a:endParaRPr lang="en-US" altLang="zh-CN" sz="1600" b="1"/>
              </a:p>
              <a:p>
                <a:pPr algn="l" eaLnBrk="0" hangingPunct="0"/>
                <a:endParaRPr lang="en-US" altLang="zh-CN" sz="1600" b="1"/>
              </a:p>
            </p:txBody>
          </p:sp>
          <p:sp>
            <p:nvSpPr>
              <p:cNvPr id="27808" name="Rectangle 287"/>
              <p:cNvSpPr>
                <a:spLocks noChangeArrowheads="1"/>
              </p:cNvSpPr>
              <p:nvPr/>
            </p:nvSpPr>
            <p:spPr bwMode="auto">
              <a:xfrm>
                <a:off x="474" y="3936"/>
                <a:ext cx="321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l"/>
                <a:endParaRPr lang="zh-CN" altLang="en-US"/>
              </a:p>
            </p:txBody>
          </p:sp>
        </p:grpSp>
        <p:grpSp>
          <p:nvGrpSpPr>
            <p:cNvPr id="27744" name="Group 288"/>
            <p:cNvGrpSpPr>
              <a:grpSpLocks/>
            </p:cNvGrpSpPr>
            <p:nvPr/>
          </p:nvGrpSpPr>
          <p:grpSpPr bwMode="auto">
            <a:xfrm>
              <a:off x="1212" y="3200"/>
              <a:ext cx="352" cy="199"/>
              <a:chOff x="795" y="3936"/>
              <a:chExt cx="321" cy="384"/>
            </a:xfrm>
          </p:grpSpPr>
          <p:sp>
            <p:nvSpPr>
              <p:cNvPr id="27805" name="Rectangle 289"/>
              <p:cNvSpPr>
                <a:spLocks noChangeArrowheads="1"/>
              </p:cNvSpPr>
              <p:nvPr/>
            </p:nvSpPr>
            <p:spPr bwMode="auto">
              <a:xfrm>
                <a:off x="838" y="3936"/>
                <a:ext cx="235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 altLang="zh-CN" sz="1600" b="1"/>
                  <a:t>r</a:t>
                </a:r>
                <a:r>
                  <a:rPr lang="en-US" altLang="zh-CN" sz="1600" b="1" baseline="-30000"/>
                  <a:t>4</a:t>
                </a:r>
                <a:endParaRPr lang="en-US" altLang="zh-CN" sz="1600" b="1"/>
              </a:p>
              <a:p>
                <a:pPr algn="l" eaLnBrk="0" hangingPunct="0"/>
                <a:endParaRPr lang="en-US" altLang="zh-CN" sz="1600" b="1"/>
              </a:p>
            </p:txBody>
          </p:sp>
          <p:sp>
            <p:nvSpPr>
              <p:cNvPr id="27806" name="Rectangle 290"/>
              <p:cNvSpPr>
                <a:spLocks noChangeArrowheads="1"/>
              </p:cNvSpPr>
              <p:nvPr/>
            </p:nvSpPr>
            <p:spPr bwMode="auto">
              <a:xfrm>
                <a:off x="795" y="3936"/>
                <a:ext cx="321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l"/>
                <a:endParaRPr lang="zh-CN" altLang="en-US"/>
              </a:p>
            </p:txBody>
          </p:sp>
        </p:grpSp>
        <p:grpSp>
          <p:nvGrpSpPr>
            <p:cNvPr id="27745" name="Group 291"/>
            <p:cNvGrpSpPr>
              <a:grpSpLocks/>
            </p:cNvGrpSpPr>
            <p:nvPr/>
          </p:nvGrpSpPr>
          <p:grpSpPr bwMode="auto">
            <a:xfrm>
              <a:off x="1564" y="3200"/>
              <a:ext cx="353" cy="199"/>
              <a:chOff x="1116" y="3936"/>
              <a:chExt cx="322" cy="384"/>
            </a:xfrm>
          </p:grpSpPr>
          <p:sp>
            <p:nvSpPr>
              <p:cNvPr id="27803" name="Rectangle 292"/>
              <p:cNvSpPr>
                <a:spLocks noChangeArrowheads="1"/>
              </p:cNvSpPr>
              <p:nvPr/>
            </p:nvSpPr>
            <p:spPr bwMode="auto">
              <a:xfrm>
                <a:off x="1159" y="3936"/>
                <a:ext cx="236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 altLang="zh-CN" sz="1600" b="1"/>
                  <a:t>r</a:t>
                </a:r>
                <a:r>
                  <a:rPr lang="en-US" altLang="zh-CN" sz="1600" b="1" baseline="-30000"/>
                  <a:t>4</a:t>
                </a:r>
                <a:endParaRPr lang="en-US" altLang="zh-CN" sz="1600" b="1"/>
              </a:p>
              <a:p>
                <a:pPr algn="l" eaLnBrk="0" hangingPunct="0"/>
                <a:endParaRPr lang="en-US" altLang="zh-CN" sz="1600" b="1"/>
              </a:p>
            </p:txBody>
          </p:sp>
          <p:sp>
            <p:nvSpPr>
              <p:cNvPr id="27804" name="Rectangle 293"/>
              <p:cNvSpPr>
                <a:spLocks noChangeArrowheads="1"/>
              </p:cNvSpPr>
              <p:nvPr/>
            </p:nvSpPr>
            <p:spPr bwMode="auto">
              <a:xfrm>
                <a:off x="1116" y="3936"/>
                <a:ext cx="322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l"/>
                <a:endParaRPr lang="zh-CN" altLang="en-US"/>
              </a:p>
            </p:txBody>
          </p:sp>
        </p:grpSp>
        <p:grpSp>
          <p:nvGrpSpPr>
            <p:cNvPr id="27746" name="Group 294"/>
            <p:cNvGrpSpPr>
              <a:grpSpLocks/>
            </p:cNvGrpSpPr>
            <p:nvPr/>
          </p:nvGrpSpPr>
          <p:grpSpPr bwMode="auto">
            <a:xfrm>
              <a:off x="1917" y="3200"/>
              <a:ext cx="351" cy="199"/>
              <a:chOff x="1438" y="3936"/>
              <a:chExt cx="321" cy="384"/>
            </a:xfrm>
          </p:grpSpPr>
          <p:sp>
            <p:nvSpPr>
              <p:cNvPr id="27801" name="Rectangle 295"/>
              <p:cNvSpPr>
                <a:spLocks noChangeArrowheads="1"/>
              </p:cNvSpPr>
              <p:nvPr/>
            </p:nvSpPr>
            <p:spPr bwMode="auto">
              <a:xfrm>
                <a:off x="1481" y="3936"/>
                <a:ext cx="235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 altLang="zh-CN" sz="1600" b="1"/>
                  <a:t>r</a:t>
                </a:r>
                <a:r>
                  <a:rPr lang="en-US" altLang="zh-CN" sz="1600" b="1" baseline="-30000"/>
                  <a:t>4</a:t>
                </a:r>
                <a:endParaRPr lang="en-US" altLang="zh-CN" sz="1600" b="1"/>
              </a:p>
              <a:p>
                <a:pPr algn="l" eaLnBrk="0" hangingPunct="0"/>
                <a:endParaRPr lang="en-US" altLang="zh-CN" sz="1600" b="1"/>
              </a:p>
            </p:txBody>
          </p:sp>
          <p:sp>
            <p:nvSpPr>
              <p:cNvPr id="27802" name="Rectangle 296"/>
              <p:cNvSpPr>
                <a:spLocks noChangeArrowheads="1"/>
              </p:cNvSpPr>
              <p:nvPr/>
            </p:nvSpPr>
            <p:spPr bwMode="auto">
              <a:xfrm>
                <a:off x="1438" y="3936"/>
                <a:ext cx="321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l"/>
                <a:endParaRPr lang="zh-CN" altLang="en-US"/>
              </a:p>
            </p:txBody>
          </p:sp>
        </p:grpSp>
        <p:grpSp>
          <p:nvGrpSpPr>
            <p:cNvPr id="27747" name="Group 297"/>
            <p:cNvGrpSpPr>
              <a:grpSpLocks/>
            </p:cNvGrpSpPr>
            <p:nvPr/>
          </p:nvGrpSpPr>
          <p:grpSpPr bwMode="auto">
            <a:xfrm>
              <a:off x="2268" y="3200"/>
              <a:ext cx="353" cy="199"/>
              <a:chOff x="1759" y="3936"/>
              <a:chExt cx="322" cy="384"/>
            </a:xfrm>
          </p:grpSpPr>
          <p:sp>
            <p:nvSpPr>
              <p:cNvPr id="27799" name="Rectangle 298"/>
              <p:cNvSpPr>
                <a:spLocks noChangeArrowheads="1"/>
              </p:cNvSpPr>
              <p:nvPr/>
            </p:nvSpPr>
            <p:spPr bwMode="auto">
              <a:xfrm>
                <a:off x="1802" y="3936"/>
                <a:ext cx="236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 altLang="zh-CN" sz="1600" b="1"/>
                  <a:t>r</a:t>
                </a:r>
                <a:r>
                  <a:rPr lang="en-US" altLang="zh-CN" sz="1600" b="1" baseline="-30000"/>
                  <a:t>4</a:t>
                </a:r>
                <a:endParaRPr lang="en-US" altLang="zh-CN" sz="1600" b="1"/>
              </a:p>
              <a:p>
                <a:pPr algn="l" eaLnBrk="0" hangingPunct="0"/>
                <a:endParaRPr lang="en-US" altLang="zh-CN" sz="1600" b="1"/>
              </a:p>
            </p:txBody>
          </p:sp>
          <p:sp>
            <p:nvSpPr>
              <p:cNvPr id="27800" name="Rectangle 299"/>
              <p:cNvSpPr>
                <a:spLocks noChangeArrowheads="1"/>
              </p:cNvSpPr>
              <p:nvPr/>
            </p:nvSpPr>
            <p:spPr bwMode="auto">
              <a:xfrm>
                <a:off x="1759" y="3936"/>
                <a:ext cx="322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l"/>
                <a:endParaRPr lang="zh-CN" altLang="en-US"/>
              </a:p>
            </p:txBody>
          </p:sp>
        </p:grpSp>
        <p:grpSp>
          <p:nvGrpSpPr>
            <p:cNvPr id="27748" name="Group 300"/>
            <p:cNvGrpSpPr>
              <a:grpSpLocks/>
            </p:cNvGrpSpPr>
            <p:nvPr/>
          </p:nvGrpSpPr>
          <p:grpSpPr bwMode="auto">
            <a:xfrm>
              <a:off x="2621" y="3200"/>
              <a:ext cx="352" cy="199"/>
              <a:chOff x="2081" y="3936"/>
              <a:chExt cx="321" cy="384"/>
            </a:xfrm>
          </p:grpSpPr>
          <p:sp>
            <p:nvSpPr>
              <p:cNvPr id="27797" name="Rectangle 301"/>
              <p:cNvSpPr>
                <a:spLocks noChangeArrowheads="1"/>
              </p:cNvSpPr>
              <p:nvPr/>
            </p:nvSpPr>
            <p:spPr bwMode="auto">
              <a:xfrm>
                <a:off x="2124" y="3936"/>
                <a:ext cx="235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 altLang="zh-CN" sz="1600" b="1"/>
                  <a:t>r</a:t>
                </a:r>
                <a:r>
                  <a:rPr lang="en-US" altLang="zh-CN" sz="1600" b="1" baseline="-30000"/>
                  <a:t>4</a:t>
                </a:r>
                <a:endParaRPr lang="en-US" altLang="zh-CN" sz="1600" b="1"/>
              </a:p>
              <a:p>
                <a:pPr algn="l" eaLnBrk="0" hangingPunct="0"/>
                <a:endParaRPr lang="en-US" altLang="zh-CN" sz="1600" b="1"/>
              </a:p>
            </p:txBody>
          </p:sp>
          <p:sp>
            <p:nvSpPr>
              <p:cNvPr id="27798" name="Rectangle 302"/>
              <p:cNvSpPr>
                <a:spLocks noChangeArrowheads="1"/>
              </p:cNvSpPr>
              <p:nvPr/>
            </p:nvSpPr>
            <p:spPr bwMode="auto">
              <a:xfrm>
                <a:off x="2081" y="3936"/>
                <a:ext cx="321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l"/>
                <a:endParaRPr lang="zh-CN" altLang="en-US"/>
              </a:p>
            </p:txBody>
          </p:sp>
        </p:grpSp>
        <p:grpSp>
          <p:nvGrpSpPr>
            <p:cNvPr id="27749" name="Group 303"/>
            <p:cNvGrpSpPr>
              <a:grpSpLocks/>
            </p:cNvGrpSpPr>
            <p:nvPr/>
          </p:nvGrpSpPr>
          <p:grpSpPr bwMode="auto">
            <a:xfrm>
              <a:off x="2973" y="3200"/>
              <a:ext cx="353" cy="199"/>
              <a:chOff x="2402" y="3936"/>
              <a:chExt cx="322" cy="384"/>
            </a:xfrm>
          </p:grpSpPr>
          <p:sp>
            <p:nvSpPr>
              <p:cNvPr id="27795" name="Rectangle 304"/>
              <p:cNvSpPr>
                <a:spLocks noChangeArrowheads="1"/>
              </p:cNvSpPr>
              <p:nvPr/>
            </p:nvSpPr>
            <p:spPr bwMode="auto">
              <a:xfrm>
                <a:off x="2445" y="3936"/>
                <a:ext cx="236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 altLang="zh-CN" sz="1600" b="1"/>
                  <a:t> </a:t>
                </a:r>
              </a:p>
              <a:p>
                <a:pPr algn="l" eaLnBrk="0" hangingPunct="0"/>
                <a:endParaRPr lang="en-US" altLang="zh-CN" sz="1600" b="1"/>
              </a:p>
            </p:txBody>
          </p:sp>
          <p:sp>
            <p:nvSpPr>
              <p:cNvPr id="27796" name="Rectangle 305"/>
              <p:cNvSpPr>
                <a:spLocks noChangeArrowheads="1"/>
              </p:cNvSpPr>
              <p:nvPr/>
            </p:nvSpPr>
            <p:spPr bwMode="auto">
              <a:xfrm>
                <a:off x="2402" y="3936"/>
                <a:ext cx="322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l"/>
                <a:endParaRPr lang="zh-CN" altLang="en-US"/>
              </a:p>
            </p:txBody>
          </p:sp>
        </p:grpSp>
        <p:grpSp>
          <p:nvGrpSpPr>
            <p:cNvPr id="27750" name="Group 306"/>
            <p:cNvGrpSpPr>
              <a:grpSpLocks/>
            </p:cNvGrpSpPr>
            <p:nvPr/>
          </p:nvGrpSpPr>
          <p:grpSpPr bwMode="auto">
            <a:xfrm>
              <a:off x="3326" y="3200"/>
              <a:ext cx="351" cy="199"/>
              <a:chOff x="2724" y="3936"/>
              <a:chExt cx="321" cy="384"/>
            </a:xfrm>
          </p:grpSpPr>
          <p:sp>
            <p:nvSpPr>
              <p:cNvPr id="27793" name="Rectangle 307"/>
              <p:cNvSpPr>
                <a:spLocks noChangeArrowheads="1"/>
              </p:cNvSpPr>
              <p:nvPr/>
            </p:nvSpPr>
            <p:spPr bwMode="auto">
              <a:xfrm>
                <a:off x="2767" y="3936"/>
                <a:ext cx="235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 altLang="zh-CN" sz="1600" b="1"/>
                  <a:t> </a:t>
                </a:r>
              </a:p>
              <a:p>
                <a:pPr algn="l" eaLnBrk="0" hangingPunct="0"/>
                <a:endParaRPr lang="en-US" altLang="zh-CN" sz="1600" b="1"/>
              </a:p>
            </p:txBody>
          </p:sp>
          <p:sp>
            <p:nvSpPr>
              <p:cNvPr id="27794" name="Rectangle 308"/>
              <p:cNvSpPr>
                <a:spLocks noChangeArrowheads="1"/>
              </p:cNvSpPr>
              <p:nvPr/>
            </p:nvSpPr>
            <p:spPr bwMode="auto">
              <a:xfrm>
                <a:off x="2724" y="3936"/>
                <a:ext cx="321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l"/>
                <a:endParaRPr lang="zh-CN" altLang="en-US"/>
              </a:p>
            </p:txBody>
          </p:sp>
        </p:grpSp>
        <p:grpSp>
          <p:nvGrpSpPr>
            <p:cNvPr id="27751" name="Group 309"/>
            <p:cNvGrpSpPr>
              <a:grpSpLocks/>
            </p:cNvGrpSpPr>
            <p:nvPr/>
          </p:nvGrpSpPr>
          <p:grpSpPr bwMode="auto">
            <a:xfrm>
              <a:off x="3677" y="3200"/>
              <a:ext cx="353" cy="199"/>
              <a:chOff x="3045" y="3936"/>
              <a:chExt cx="322" cy="384"/>
            </a:xfrm>
          </p:grpSpPr>
          <p:sp>
            <p:nvSpPr>
              <p:cNvPr id="27791" name="Rectangle 310"/>
              <p:cNvSpPr>
                <a:spLocks noChangeArrowheads="1"/>
              </p:cNvSpPr>
              <p:nvPr/>
            </p:nvSpPr>
            <p:spPr bwMode="auto">
              <a:xfrm>
                <a:off x="3088" y="3936"/>
                <a:ext cx="236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 altLang="zh-CN" sz="1600" b="1"/>
                  <a:t> </a:t>
                </a:r>
              </a:p>
              <a:p>
                <a:pPr algn="l" eaLnBrk="0" hangingPunct="0"/>
                <a:endParaRPr lang="en-US" altLang="zh-CN" sz="1600" b="1"/>
              </a:p>
            </p:txBody>
          </p:sp>
          <p:sp>
            <p:nvSpPr>
              <p:cNvPr id="27792" name="Rectangle 311"/>
              <p:cNvSpPr>
                <a:spLocks noChangeArrowheads="1"/>
              </p:cNvSpPr>
              <p:nvPr/>
            </p:nvSpPr>
            <p:spPr bwMode="auto">
              <a:xfrm>
                <a:off x="3045" y="3936"/>
                <a:ext cx="322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l"/>
                <a:endParaRPr lang="zh-CN" altLang="en-US"/>
              </a:p>
            </p:txBody>
          </p:sp>
        </p:grpSp>
        <p:grpSp>
          <p:nvGrpSpPr>
            <p:cNvPr id="27752" name="Group 312"/>
            <p:cNvGrpSpPr>
              <a:grpSpLocks/>
            </p:cNvGrpSpPr>
            <p:nvPr/>
          </p:nvGrpSpPr>
          <p:grpSpPr bwMode="auto">
            <a:xfrm>
              <a:off x="341" y="3399"/>
              <a:ext cx="519" cy="200"/>
              <a:chOff x="0" y="4320"/>
              <a:chExt cx="474" cy="384"/>
            </a:xfrm>
          </p:grpSpPr>
          <p:sp>
            <p:nvSpPr>
              <p:cNvPr id="27789" name="Rectangle 313"/>
              <p:cNvSpPr>
                <a:spLocks noChangeArrowheads="1"/>
              </p:cNvSpPr>
              <p:nvPr/>
            </p:nvSpPr>
            <p:spPr bwMode="auto">
              <a:xfrm>
                <a:off x="43" y="4320"/>
                <a:ext cx="388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 altLang="zh-CN" sz="1600" b="1"/>
                  <a:t>9</a:t>
                </a:r>
              </a:p>
              <a:p>
                <a:pPr algn="l" eaLnBrk="0" hangingPunct="0"/>
                <a:endParaRPr lang="en-US" altLang="zh-CN" sz="1600" b="1"/>
              </a:p>
            </p:txBody>
          </p:sp>
          <p:sp>
            <p:nvSpPr>
              <p:cNvPr id="27790" name="Rectangle 314"/>
              <p:cNvSpPr>
                <a:spLocks noChangeArrowheads="1"/>
              </p:cNvSpPr>
              <p:nvPr/>
            </p:nvSpPr>
            <p:spPr bwMode="auto">
              <a:xfrm>
                <a:off x="0" y="4320"/>
                <a:ext cx="474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l"/>
                <a:endParaRPr lang="zh-CN" altLang="en-US"/>
              </a:p>
            </p:txBody>
          </p:sp>
        </p:grpSp>
        <p:grpSp>
          <p:nvGrpSpPr>
            <p:cNvPr id="27753" name="Group 315"/>
            <p:cNvGrpSpPr>
              <a:grpSpLocks/>
            </p:cNvGrpSpPr>
            <p:nvPr/>
          </p:nvGrpSpPr>
          <p:grpSpPr bwMode="auto">
            <a:xfrm>
              <a:off x="860" y="3399"/>
              <a:ext cx="352" cy="200"/>
              <a:chOff x="474" y="4320"/>
              <a:chExt cx="321" cy="384"/>
            </a:xfrm>
          </p:grpSpPr>
          <p:sp>
            <p:nvSpPr>
              <p:cNvPr id="27787" name="Rectangle 316"/>
              <p:cNvSpPr>
                <a:spLocks noChangeArrowheads="1"/>
              </p:cNvSpPr>
              <p:nvPr/>
            </p:nvSpPr>
            <p:spPr bwMode="auto">
              <a:xfrm>
                <a:off x="517" y="4320"/>
                <a:ext cx="235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 altLang="zh-CN" sz="1600" b="1"/>
                  <a:t>r</a:t>
                </a:r>
                <a:r>
                  <a:rPr lang="en-US" altLang="zh-CN" sz="1600" b="1" baseline="-30000"/>
                  <a:t>1</a:t>
                </a:r>
                <a:endParaRPr lang="en-US" altLang="zh-CN" sz="1600" b="1"/>
              </a:p>
              <a:p>
                <a:pPr algn="l" eaLnBrk="0" hangingPunct="0"/>
                <a:endParaRPr lang="en-US" altLang="zh-CN" sz="1600" b="1"/>
              </a:p>
            </p:txBody>
          </p:sp>
          <p:sp>
            <p:nvSpPr>
              <p:cNvPr id="27788" name="Rectangle 317"/>
              <p:cNvSpPr>
                <a:spLocks noChangeArrowheads="1"/>
              </p:cNvSpPr>
              <p:nvPr/>
            </p:nvSpPr>
            <p:spPr bwMode="auto">
              <a:xfrm>
                <a:off x="474" y="4320"/>
                <a:ext cx="321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l"/>
                <a:endParaRPr lang="zh-CN" altLang="en-US"/>
              </a:p>
            </p:txBody>
          </p:sp>
        </p:grpSp>
        <p:grpSp>
          <p:nvGrpSpPr>
            <p:cNvPr id="27754" name="Group 318"/>
            <p:cNvGrpSpPr>
              <a:grpSpLocks/>
            </p:cNvGrpSpPr>
            <p:nvPr/>
          </p:nvGrpSpPr>
          <p:grpSpPr bwMode="auto">
            <a:xfrm>
              <a:off x="1212" y="3399"/>
              <a:ext cx="352" cy="200"/>
              <a:chOff x="795" y="4320"/>
              <a:chExt cx="321" cy="384"/>
            </a:xfrm>
          </p:grpSpPr>
          <p:sp>
            <p:nvSpPr>
              <p:cNvPr id="27785" name="Rectangle 319"/>
              <p:cNvSpPr>
                <a:spLocks noChangeArrowheads="1"/>
              </p:cNvSpPr>
              <p:nvPr/>
            </p:nvSpPr>
            <p:spPr bwMode="auto">
              <a:xfrm>
                <a:off x="838" y="4320"/>
                <a:ext cx="235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 altLang="zh-CN" sz="1600" b="1"/>
                  <a:t>r</a:t>
                </a:r>
                <a:r>
                  <a:rPr lang="en-US" altLang="zh-CN" sz="1600" b="1" baseline="-30000"/>
                  <a:t>1</a:t>
                </a:r>
                <a:endParaRPr lang="en-US" altLang="zh-CN" sz="1600" b="1"/>
              </a:p>
              <a:p>
                <a:pPr algn="l" eaLnBrk="0" hangingPunct="0"/>
                <a:endParaRPr lang="en-US" altLang="zh-CN" sz="1600" b="1"/>
              </a:p>
            </p:txBody>
          </p:sp>
          <p:sp>
            <p:nvSpPr>
              <p:cNvPr id="27786" name="Rectangle 320"/>
              <p:cNvSpPr>
                <a:spLocks noChangeArrowheads="1"/>
              </p:cNvSpPr>
              <p:nvPr/>
            </p:nvSpPr>
            <p:spPr bwMode="auto">
              <a:xfrm>
                <a:off x="795" y="4320"/>
                <a:ext cx="321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l"/>
                <a:endParaRPr lang="zh-CN" altLang="en-US"/>
              </a:p>
            </p:txBody>
          </p:sp>
        </p:grpSp>
        <p:grpSp>
          <p:nvGrpSpPr>
            <p:cNvPr id="27755" name="Group 321"/>
            <p:cNvGrpSpPr>
              <a:grpSpLocks/>
            </p:cNvGrpSpPr>
            <p:nvPr/>
          </p:nvGrpSpPr>
          <p:grpSpPr bwMode="auto">
            <a:xfrm>
              <a:off x="1564" y="3399"/>
              <a:ext cx="353" cy="200"/>
              <a:chOff x="1116" y="4320"/>
              <a:chExt cx="322" cy="384"/>
            </a:xfrm>
          </p:grpSpPr>
          <p:sp>
            <p:nvSpPr>
              <p:cNvPr id="27783" name="Rectangle 322"/>
              <p:cNvSpPr>
                <a:spLocks noChangeArrowheads="1"/>
              </p:cNvSpPr>
              <p:nvPr/>
            </p:nvSpPr>
            <p:spPr bwMode="auto">
              <a:xfrm>
                <a:off x="1159" y="4320"/>
                <a:ext cx="236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 altLang="zh-CN" sz="1600" b="1"/>
                  <a:t>r</a:t>
                </a:r>
                <a:r>
                  <a:rPr lang="en-US" altLang="zh-CN" sz="1600" b="1" baseline="-30000"/>
                  <a:t>1</a:t>
                </a:r>
                <a:endParaRPr lang="en-US" altLang="zh-CN" sz="1600" b="1"/>
              </a:p>
              <a:p>
                <a:pPr algn="l" eaLnBrk="0" hangingPunct="0"/>
                <a:endParaRPr lang="en-US" altLang="zh-CN" sz="1600" b="1"/>
              </a:p>
            </p:txBody>
          </p:sp>
          <p:sp>
            <p:nvSpPr>
              <p:cNvPr id="27784" name="Rectangle 323"/>
              <p:cNvSpPr>
                <a:spLocks noChangeArrowheads="1"/>
              </p:cNvSpPr>
              <p:nvPr/>
            </p:nvSpPr>
            <p:spPr bwMode="auto">
              <a:xfrm>
                <a:off x="1116" y="4320"/>
                <a:ext cx="322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l"/>
                <a:endParaRPr lang="zh-CN" altLang="en-US"/>
              </a:p>
            </p:txBody>
          </p:sp>
        </p:grpSp>
        <p:grpSp>
          <p:nvGrpSpPr>
            <p:cNvPr id="27756" name="Group 324"/>
            <p:cNvGrpSpPr>
              <a:grpSpLocks/>
            </p:cNvGrpSpPr>
            <p:nvPr/>
          </p:nvGrpSpPr>
          <p:grpSpPr bwMode="auto">
            <a:xfrm>
              <a:off x="1917" y="3399"/>
              <a:ext cx="351" cy="200"/>
              <a:chOff x="1438" y="4320"/>
              <a:chExt cx="321" cy="384"/>
            </a:xfrm>
          </p:grpSpPr>
          <p:sp>
            <p:nvSpPr>
              <p:cNvPr id="27781" name="Rectangle 325"/>
              <p:cNvSpPr>
                <a:spLocks noChangeArrowheads="1"/>
              </p:cNvSpPr>
              <p:nvPr/>
            </p:nvSpPr>
            <p:spPr bwMode="auto">
              <a:xfrm>
                <a:off x="1481" y="4320"/>
                <a:ext cx="235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 altLang="zh-CN" sz="1600" b="1"/>
                  <a:t>r</a:t>
                </a:r>
                <a:r>
                  <a:rPr lang="en-US" altLang="zh-CN" sz="1600" b="1" baseline="-30000"/>
                  <a:t>1</a:t>
                </a:r>
                <a:endParaRPr lang="en-US" altLang="zh-CN" sz="1600" b="1"/>
              </a:p>
              <a:p>
                <a:pPr algn="l" eaLnBrk="0" hangingPunct="0"/>
                <a:endParaRPr lang="en-US" altLang="zh-CN" sz="1600" b="1"/>
              </a:p>
            </p:txBody>
          </p:sp>
          <p:sp>
            <p:nvSpPr>
              <p:cNvPr id="27782" name="Rectangle 326"/>
              <p:cNvSpPr>
                <a:spLocks noChangeArrowheads="1"/>
              </p:cNvSpPr>
              <p:nvPr/>
            </p:nvSpPr>
            <p:spPr bwMode="auto">
              <a:xfrm>
                <a:off x="1438" y="4320"/>
                <a:ext cx="321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l"/>
                <a:endParaRPr lang="zh-CN" altLang="en-US"/>
              </a:p>
            </p:txBody>
          </p:sp>
        </p:grpSp>
        <p:grpSp>
          <p:nvGrpSpPr>
            <p:cNvPr id="27757" name="Group 327"/>
            <p:cNvGrpSpPr>
              <a:grpSpLocks/>
            </p:cNvGrpSpPr>
            <p:nvPr/>
          </p:nvGrpSpPr>
          <p:grpSpPr bwMode="auto">
            <a:xfrm>
              <a:off x="2268" y="3399"/>
              <a:ext cx="353" cy="200"/>
              <a:chOff x="1759" y="4320"/>
              <a:chExt cx="322" cy="384"/>
            </a:xfrm>
          </p:grpSpPr>
          <p:sp>
            <p:nvSpPr>
              <p:cNvPr id="27779" name="Rectangle 328"/>
              <p:cNvSpPr>
                <a:spLocks noChangeArrowheads="1"/>
              </p:cNvSpPr>
              <p:nvPr/>
            </p:nvSpPr>
            <p:spPr bwMode="auto">
              <a:xfrm>
                <a:off x="1802" y="4320"/>
                <a:ext cx="236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 altLang="zh-CN" sz="1600" b="1"/>
                  <a:t>r</a:t>
                </a:r>
                <a:r>
                  <a:rPr lang="en-US" altLang="zh-CN" sz="1600" b="1" baseline="-30000"/>
                  <a:t>1</a:t>
                </a:r>
                <a:endParaRPr lang="en-US" altLang="zh-CN" sz="1600" b="1"/>
              </a:p>
              <a:p>
                <a:pPr algn="l" eaLnBrk="0" hangingPunct="0"/>
                <a:endParaRPr lang="en-US" altLang="zh-CN" sz="1600" b="1"/>
              </a:p>
            </p:txBody>
          </p:sp>
          <p:sp>
            <p:nvSpPr>
              <p:cNvPr id="27780" name="Rectangle 329"/>
              <p:cNvSpPr>
                <a:spLocks noChangeArrowheads="1"/>
              </p:cNvSpPr>
              <p:nvPr/>
            </p:nvSpPr>
            <p:spPr bwMode="auto">
              <a:xfrm>
                <a:off x="1759" y="4320"/>
                <a:ext cx="322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l"/>
                <a:endParaRPr lang="zh-CN" altLang="en-US"/>
              </a:p>
            </p:txBody>
          </p:sp>
        </p:grpSp>
        <p:grpSp>
          <p:nvGrpSpPr>
            <p:cNvPr id="27758" name="Group 330"/>
            <p:cNvGrpSpPr>
              <a:grpSpLocks/>
            </p:cNvGrpSpPr>
            <p:nvPr/>
          </p:nvGrpSpPr>
          <p:grpSpPr bwMode="auto">
            <a:xfrm>
              <a:off x="2621" y="3399"/>
              <a:ext cx="352" cy="200"/>
              <a:chOff x="2081" y="4320"/>
              <a:chExt cx="321" cy="384"/>
            </a:xfrm>
          </p:grpSpPr>
          <p:sp>
            <p:nvSpPr>
              <p:cNvPr id="27777" name="Rectangle 331"/>
              <p:cNvSpPr>
                <a:spLocks noChangeArrowheads="1"/>
              </p:cNvSpPr>
              <p:nvPr/>
            </p:nvSpPr>
            <p:spPr bwMode="auto">
              <a:xfrm>
                <a:off x="2124" y="4320"/>
                <a:ext cx="235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 altLang="zh-CN" sz="1600" b="1"/>
                  <a:t>r</a:t>
                </a:r>
                <a:r>
                  <a:rPr lang="en-US" altLang="zh-CN" sz="1600" b="1" baseline="-30000"/>
                  <a:t>1</a:t>
                </a:r>
                <a:endParaRPr lang="en-US" altLang="zh-CN" sz="1600" b="1"/>
              </a:p>
              <a:p>
                <a:pPr algn="l" eaLnBrk="0" hangingPunct="0"/>
                <a:endParaRPr lang="en-US" altLang="zh-CN" sz="1600" b="1"/>
              </a:p>
            </p:txBody>
          </p:sp>
          <p:sp>
            <p:nvSpPr>
              <p:cNvPr id="27778" name="Rectangle 332"/>
              <p:cNvSpPr>
                <a:spLocks noChangeArrowheads="1"/>
              </p:cNvSpPr>
              <p:nvPr/>
            </p:nvSpPr>
            <p:spPr bwMode="auto">
              <a:xfrm>
                <a:off x="2081" y="4320"/>
                <a:ext cx="321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l"/>
                <a:endParaRPr lang="zh-CN" altLang="en-US"/>
              </a:p>
            </p:txBody>
          </p:sp>
        </p:grpSp>
        <p:grpSp>
          <p:nvGrpSpPr>
            <p:cNvPr id="27759" name="Group 333"/>
            <p:cNvGrpSpPr>
              <a:grpSpLocks/>
            </p:cNvGrpSpPr>
            <p:nvPr/>
          </p:nvGrpSpPr>
          <p:grpSpPr bwMode="auto">
            <a:xfrm>
              <a:off x="2973" y="3399"/>
              <a:ext cx="353" cy="200"/>
              <a:chOff x="2402" y="4320"/>
              <a:chExt cx="322" cy="384"/>
            </a:xfrm>
          </p:grpSpPr>
          <p:sp>
            <p:nvSpPr>
              <p:cNvPr id="27775" name="Rectangle 334"/>
              <p:cNvSpPr>
                <a:spLocks noChangeArrowheads="1"/>
              </p:cNvSpPr>
              <p:nvPr/>
            </p:nvSpPr>
            <p:spPr bwMode="auto">
              <a:xfrm>
                <a:off x="2445" y="4320"/>
                <a:ext cx="236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 altLang="zh-CN" sz="1600" b="1"/>
                  <a:t> </a:t>
                </a:r>
              </a:p>
              <a:p>
                <a:pPr algn="l" eaLnBrk="0" hangingPunct="0"/>
                <a:endParaRPr lang="en-US" altLang="zh-CN" sz="1600" b="1"/>
              </a:p>
            </p:txBody>
          </p:sp>
          <p:sp>
            <p:nvSpPr>
              <p:cNvPr id="27776" name="Rectangle 335"/>
              <p:cNvSpPr>
                <a:spLocks noChangeArrowheads="1"/>
              </p:cNvSpPr>
              <p:nvPr/>
            </p:nvSpPr>
            <p:spPr bwMode="auto">
              <a:xfrm>
                <a:off x="2402" y="4320"/>
                <a:ext cx="322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l"/>
                <a:endParaRPr lang="zh-CN" altLang="en-US"/>
              </a:p>
            </p:txBody>
          </p:sp>
        </p:grpSp>
        <p:grpSp>
          <p:nvGrpSpPr>
            <p:cNvPr id="27760" name="Group 336"/>
            <p:cNvGrpSpPr>
              <a:grpSpLocks/>
            </p:cNvGrpSpPr>
            <p:nvPr/>
          </p:nvGrpSpPr>
          <p:grpSpPr bwMode="auto">
            <a:xfrm>
              <a:off x="3326" y="3399"/>
              <a:ext cx="351" cy="200"/>
              <a:chOff x="2724" y="4320"/>
              <a:chExt cx="321" cy="384"/>
            </a:xfrm>
          </p:grpSpPr>
          <p:sp>
            <p:nvSpPr>
              <p:cNvPr id="27773" name="Rectangle 337"/>
              <p:cNvSpPr>
                <a:spLocks noChangeArrowheads="1"/>
              </p:cNvSpPr>
              <p:nvPr/>
            </p:nvSpPr>
            <p:spPr bwMode="auto">
              <a:xfrm>
                <a:off x="2767" y="4320"/>
                <a:ext cx="235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 altLang="zh-CN" sz="1600" b="1"/>
                  <a:t> </a:t>
                </a:r>
              </a:p>
              <a:p>
                <a:pPr algn="l" eaLnBrk="0" hangingPunct="0"/>
                <a:endParaRPr lang="en-US" altLang="zh-CN" sz="1600" b="1"/>
              </a:p>
            </p:txBody>
          </p:sp>
          <p:sp>
            <p:nvSpPr>
              <p:cNvPr id="27774" name="Rectangle 338"/>
              <p:cNvSpPr>
                <a:spLocks noChangeArrowheads="1"/>
              </p:cNvSpPr>
              <p:nvPr/>
            </p:nvSpPr>
            <p:spPr bwMode="auto">
              <a:xfrm>
                <a:off x="2724" y="4320"/>
                <a:ext cx="321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l"/>
                <a:endParaRPr lang="zh-CN" altLang="en-US"/>
              </a:p>
            </p:txBody>
          </p:sp>
        </p:grpSp>
        <p:grpSp>
          <p:nvGrpSpPr>
            <p:cNvPr id="27761" name="Group 339"/>
            <p:cNvGrpSpPr>
              <a:grpSpLocks/>
            </p:cNvGrpSpPr>
            <p:nvPr/>
          </p:nvGrpSpPr>
          <p:grpSpPr bwMode="auto">
            <a:xfrm>
              <a:off x="3677" y="3399"/>
              <a:ext cx="353" cy="200"/>
              <a:chOff x="3045" y="4320"/>
              <a:chExt cx="322" cy="384"/>
            </a:xfrm>
          </p:grpSpPr>
          <p:sp>
            <p:nvSpPr>
              <p:cNvPr id="27771" name="Rectangle 340"/>
              <p:cNvSpPr>
                <a:spLocks noChangeArrowheads="1"/>
              </p:cNvSpPr>
              <p:nvPr/>
            </p:nvSpPr>
            <p:spPr bwMode="auto">
              <a:xfrm>
                <a:off x="3088" y="4320"/>
                <a:ext cx="236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 altLang="zh-CN" sz="1600" b="1"/>
                  <a:t> </a:t>
                </a:r>
              </a:p>
              <a:p>
                <a:pPr algn="l" eaLnBrk="0" hangingPunct="0"/>
                <a:endParaRPr lang="en-US" altLang="zh-CN" sz="1600" b="1"/>
              </a:p>
            </p:txBody>
          </p:sp>
          <p:sp>
            <p:nvSpPr>
              <p:cNvPr id="27772" name="Rectangle 341"/>
              <p:cNvSpPr>
                <a:spLocks noChangeArrowheads="1"/>
              </p:cNvSpPr>
              <p:nvPr/>
            </p:nvSpPr>
            <p:spPr bwMode="auto">
              <a:xfrm>
                <a:off x="3045" y="4320"/>
                <a:ext cx="322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l"/>
                <a:endParaRPr lang="zh-CN" altLang="en-US"/>
              </a:p>
            </p:txBody>
          </p:sp>
        </p:grpSp>
        <p:sp>
          <p:nvSpPr>
            <p:cNvPr id="27767" name="Rectangle 342"/>
            <p:cNvSpPr>
              <a:spLocks noChangeArrowheads="1"/>
            </p:cNvSpPr>
            <p:nvPr/>
          </p:nvSpPr>
          <p:spPr bwMode="auto">
            <a:xfrm>
              <a:off x="339" y="1152"/>
              <a:ext cx="3693" cy="2448"/>
            </a:xfrm>
            <a:prstGeom prst="rect">
              <a:avLst/>
            </a:prstGeom>
            <a:noFill/>
            <a:ln w="6350">
              <a:solidFill>
                <a:srgbClr val="A0A0A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 algn="l"/>
              <a:endParaRPr lang="zh-CN" altLang="en-US"/>
            </a:p>
          </p:txBody>
        </p:sp>
        <p:sp>
          <p:nvSpPr>
            <p:cNvPr id="27768" name="Text Box 343"/>
            <p:cNvSpPr txBox="1">
              <a:spLocks noChangeArrowheads="1"/>
            </p:cNvSpPr>
            <p:nvPr/>
          </p:nvSpPr>
          <p:spPr bwMode="auto">
            <a:xfrm>
              <a:off x="363" y="1400"/>
              <a:ext cx="343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1200" b="1">
                  <a:latin typeface="Tahoma" pitchFamily="34" charset="0"/>
                </a:rPr>
                <a:t>状态</a:t>
              </a:r>
            </a:p>
          </p:txBody>
        </p:sp>
        <p:sp>
          <p:nvSpPr>
            <p:cNvPr id="27769" name="Text Box 344"/>
            <p:cNvSpPr txBox="1">
              <a:spLocks noChangeArrowheads="1"/>
            </p:cNvSpPr>
            <p:nvPr/>
          </p:nvSpPr>
          <p:spPr bwMode="auto">
            <a:xfrm>
              <a:off x="646" y="1165"/>
              <a:ext cx="24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b="1">
                  <a:latin typeface="Tahoma" pitchFamily="34" charset="0"/>
                </a:rPr>
                <a:t>V</a:t>
              </a:r>
            </a:p>
          </p:txBody>
        </p:sp>
        <p:sp>
          <p:nvSpPr>
            <p:cNvPr id="27770" name="Text Box 345"/>
            <p:cNvSpPr txBox="1">
              <a:spLocks noChangeArrowheads="1"/>
            </p:cNvSpPr>
            <p:nvPr/>
          </p:nvSpPr>
          <p:spPr bwMode="auto">
            <a:xfrm>
              <a:off x="324" y="1187"/>
              <a:ext cx="39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b="1">
                  <a:latin typeface="Tahoma" pitchFamily="34" charset="0"/>
                </a:rPr>
                <a:t>A/G</a:t>
              </a:r>
            </a:p>
          </p:txBody>
        </p:sp>
      </p:grpSp>
      <p:sp>
        <p:nvSpPr>
          <p:cNvPr id="352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6324600" y="6172200"/>
            <a:ext cx="2133600" cy="244475"/>
          </a:xfrm>
        </p:spPr>
        <p:txBody>
          <a:bodyPr/>
          <a:lstStyle/>
          <a:p>
            <a:pPr>
              <a:defRPr/>
            </a:pPr>
            <a:fld id="{4F59ABC2-A8C1-444F-815F-0179F8E14596}" type="slidenum">
              <a:rPr lang="en-US" altLang="zh-CN"/>
              <a:pPr>
                <a:defRPr/>
              </a:pPr>
              <a:t>24</a:t>
            </a:fld>
            <a:endParaRPr lang="en-US" altLang="zh-CN" dirty="0"/>
          </a:p>
        </p:txBody>
      </p:sp>
      <p:sp>
        <p:nvSpPr>
          <p:cNvPr id="353" name="Text Box 1027"/>
          <p:cNvSpPr txBox="1">
            <a:spLocks noChangeArrowheads="1"/>
          </p:cNvSpPr>
          <p:nvPr/>
        </p:nvSpPr>
        <p:spPr bwMode="auto">
          <a:xfrm>
            <a:off x="609600" y="314980"/>
            <a:ext cx="4114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b="1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LR(0)</a:t>
            </a:r>
            <a:r>
              <a:rPr lang="zh-CN" altLang="en-US" sz="2800" b="1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分析表的构造</a:t>
            </a:r>
            <a:endParaRPr lang="zh-CN" altLang="en-US" sz="2800" b="1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9"/>
          <p:cNvSpPr>
            <a:spLocks noChangeArrowheads="1"/>
          </p:cNvSpPr>
          <p:nvPr/>
        </p:nvSpPr>
        <p:spPr bwMode="auto">
          <a:xfrm>
            <a:off x="533400" y="3276600"/>
            <a:ext cx="7924800" cy="14478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2000">
              <a:latin typeface="+mn-ea"/>
              <a:ea typeface="+mn-ea"/>
            </a:endParaRPr>
          </a:p>
        </p:txBody>
      </p:sp>
      <p:sp>
        <p:nvSpPr>
          <p:cNvPr id="28676" name="Rectangle 6"/>
          <p:cNvSpPr>
            <a:spLocks noChangeArrowheads="1"/>
          </p:cNvSpPr>
          <p:nvPr/>
        </p:nvSpPr>
        <p:spPr bwMode="auto">
          <a:xfrm>
            <a:off x="533400" y="4800600"/>
            <a:ext cx="7924800" cy="1066800"/>
          </a:xfrm>
          <a:prstGeom prst="rect">
            <a:avLst/>
          </a:prstGeom>
          <a:solidFill>
            <a:srgbClr val="C0C0C0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2000">
              <a:latin typeface="+mn-ea"/>
              <a:ea typeface="+mn-ea"/>
            </a:endParaRPr>
          </a:p>
        </p:txBody>
      </p:sp>
      <p:sp>
        <p:nvSpPr>
          <p:cNvPr id="28677" name="Text Box 2"/>
          <p:cNvSpPr txBox="1">
            <a:spLocks noChangeArrowheads="1"/>
          </p:cNvSpPr>
          <p:nvPr/>
        </p:nvSpPr>
        <p:spPr bwMode="auto">
          <a:xfrm>
            <a:off x="457200" y="1042987"/>
            <a:ext cx="7696200" cy="1151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573088" algn="l">
              <a:lnSpc>
                <a:spcPct val="120000"/>
              </a:lnSpc>
              <a:spcBef>
                <a:spcPct val="50000"/>
              </a:spcBef>
            </a:pPr>
            <a:r>
              <a:rPr lang="zh-CN" altLang="en-US" sz="2000" b="1">
                <a:latin typeface="+mn-ea"/>
                <a:ea typeface="+mn-ea"/>
              </a:rPr>
              <a:t>如果同时含有移进项目和归约项目的项目集称为含有</a:t>
            </a:r>
            <a:r>
              <a:rPr lang="zh-CN" altLang="en-US" sz="2000" b="1">
                <a:solidFill>
                  <a:srgbClr val="FF6600"/>
                </a:solidFill>
                <a:latin typeface="+mn-ea"/>
                <a:ea typeface="+mn-ea"/>
              </a:rPr>
              <a:t>移进</a:t>
            </a:r>
            <a:r>
              <a:rPr lang="en-US" altLang="zh-CN" sz="2000" b="1">
                <a:solidFill>
                  <a:srgbClr val="FF6600"/>
                </a:solidFill>
                <a:latin typeface="+mn-ea"/>
                <a:ea typeface="+mn-ea"/>
              </a:rPr>
              <a:t>-</a:t>
            </a:r>
            <a:r>
              <a:rPr lang="zh-CN" altLang="en-US" sz="2000" b="1">
                <a:solidFill>
                  <a:srgbClr val="FF6600"/>
                </a:solidFill>
                <a:latin typeface="+mn-ea"/>
                <a:ea typeface="+mn-ea"/>
              </a:rPr>
              <a:t>归约冲突</a:t>
            </a:r>
            <a:r>
              <a:rPr lang="zh-CN" altLang="en-US" sz="2000" b="1">
                <a:latin typeface="+mn-ea"/>
                <a:ea typeface="+mn-ea"/>
              </a:rPr>
              <a:t>的项目集。如果同时含有一个以上的归约项目的项目集称为含有</a:t>
            </a:r>
            <a:r>
              <a:rPr lang="zh-CN" altLang="en-US" sz="2000" b="1">
                <a:solidFill>
                  <a:srgbClr val="FF6600"/>
                </a:solidFill>
                <a:latin typeface="+mn-ea"/>
                <a:ea typeface="+mn-ea"/>
              </a:rPr>
              <a:t>归约</a:t>
            </a:r>
            <a:r>
              <a:rPr lang="en-US" altLang="zh-CN" sz="2000" b="1">
                <a:solidFill>
                  <a:srgbClr val="FF6600"/>
                </a:solidFill>
                <a:latin typeface="+mn-ea"/>
                <a:ea typeface="+mn-ea"/>
              </a:rPr>
              <a:t>-</a:t>
            </a:r>
            <a:r>
              <a:rPr lang="zh-CN" altLang="en-US" sz="2000" b="1">
                <a:solidFill>
                  <a:srgbClr val="FF6600"/>
                </a:solidFill>
                <a:latin typeface="+mn-ea"/>
                <a:ea typeface="+mn-ea"/>
              </a:rPr>
              <a:t>归约冲突</a:t>
            </a:r>
            <a:r>
              <a:rPr lang="zh-CN" altLang="en-US" sz="2000" b="1">
                <a:latin typeface="+mn-ea"/>
                <a:ea typeface="+mn-ea"/>
              </a:rPr>
              <a:t>的项目集。</a:t>
            </a:r>
          </a:p>
        </p:txBody>
      </p:sp>
      <p:sp>
        <p:nvSpPr>
          <p:cNvPr id="28678" name="Text Box 3"/>
          <p:cNvSpPr txBox="1">
            <a:spLocks noChangeArrowheads="1"/>
          </p:cNvSpPr>
          <p:nvPr/>
        </p:nvSpPr>
        <p:spPr bwMode="auto">
          <a:xfrm>
            <a:off x="457200" y="2228016"/>
            <a:ext cx="7772400" cy="835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573088" algn="l">
              <a:lnSpc>
                <a:spcPct val="130000"/>
              </a:lnSpc>
              <a:spcBef>
                <a:spcPct val="50000"/>
              </a:spcBef>
            </a:pPr>
            <a:r>
              <a:rPr lang="zh-CN" altLang="en-US" sz="2000" b="1" dirty="0">
                <a:latin typeface="+mn-ea"/>
                <a:ea typeface="+mn-ea"/>
              </a:rPr>
              <a:t>定义 </a:t>
            </a:r>
            <a:r>
              <a:rPr lang="en-US" altLang="zh-CN" sz="2000" b="1" dirty="0">
                <a:latin typeface="+mn-ea"/>
                <a:ea typeface="+mn-ea"/>
              </a:rPr>
              <a:t>7.7  </a:t>
            </a:r>
            <a:r>
              <a:rPr lang="zh-CN" altLang="en-US" sz="2000" b="1" dirty="0">
                <a:latin typeface="+mn-ea"/>
                <a:ea typeface="+mn-ea"/>
              </a:rPr>
              <a:t>如果文法</a:t>
            </a:r>
            <a:r>
              <a:rPr lang="en-US" altLang="zh-CN" sz="2000" b="1" dirty="0">
                <a:latin typeface="+mn-ea"/>
                <a:ea typeface="+mn-ea"/>
              </a:rPr>
              <a:t>G</a:t>
            </a:r>
            <a:r>
              <a:rPr lang="zh-CN" altLang="en-US" sz="2000" b="1" dirty="0">
                <a:latin typeface="+mn-ea"/>
                <a:ea typeface="+mn-ea"/>
              </a:rPr>
              <a:t>的</a:t>
            </a:r>
            <a:r>
              <a:rPr lang="en-US" altLang="zh-CN" sz="2000" b="1" dirty="0">
                <a:latin typeface="+mn-ea"/>
                <a:ea typeface="+mn-ea"/>
              </a:rPr>
              <a:t>LR(0)</a:t>
            </a:r>
            <a:r>
              <a:rPr lang="zh-CN" altLang="en-US" sz="2000" b="1" dirty="0">
                <a:latin typeface="+mn-ea"/>
                <a:ea typeface="+mn-ea"/>
              </a:rPr>
              <a:t>项目集规范族不存在移进</a:t>
            </a:r>
            <a:r>
              <a:rPr lang="en-US" altLang="zh-CN" sz="2000" b="1" dirty="0">
                <a:latin typeface="+mn-ea"/>
                <a:ea typeface="+mn-ea"/>
              </a:rPr>
              <a:t>-</a:t>
            </a:r>
            <a:r>
              <a:rPr lang="zh-CN" altLang="en-US" sz="2000" b="1" dirty="0">
                <a:latin typeface="+mn-ea"/>
                <a:ea typeface="+mn-ea"/>
              </a:rPr>
              <a:t>归约冲突或归约</a:t>
            </a:r>
            <a:r>
              <a:rPr lang="en-US" altLang="zh-CN" sz="2000" b="1" dirty="0">
                <a:latin typeface="+mn-ea"/>
                <a:ea typeface="+mn-ea"/>
              </a:rPr>
              <a:t>-</a:t>
            </a:r>
            <a:r>
              <a:rPr lang="zh-CN" altLang="en-US" sz="2000" b="1" dirty="0">
                <a:latin typeface="+mn-ea"/>
                <a:ea typeface="+mn-ea"/>
              </a:rPr>
              <a:t>归约冲突的项目集，则文法</a:t>
            </a:r>
            <a:r>
              <a:rPr lang="en-US" altLang="zh-CN" sz="2000" b="1" dirty="0">
                <a:latin typeface="+mn-ea"/>
                <a:ea typeface="+mn-ea"/>
              </a:rPr>
              <a:t>G</a:t>
            </a:r>
            <a:r>
              <a:rPr lang="zh-CN" altLang="en-US" sz="2000" b="1" dirty="0">
                <a:latin typeface="+mn-ea"/>
                <a:ea typeface="+mn-ea"/>
              </a:rPr>
              <a:t>称为</a:t>
            </a:r>
            <a:r>
              <a:rPr lang="en-US" altLang="zh-CN" sz="2000" b="1" dirty="0">
                <a:solidFill>
                  <a:srgbClr val="FF6600"/>
                </a:solidFill>
                <a:latin typeface="+mn-ea"/>
                <a:ea typeface="+mn-ea"/>
              </a:rPr>
              <a:t>LR(0)</a:t>
            </a:r>
            <a:r>
              <a:rPr lang="zh-CN" altLang="en-US" sz="2000" b="1" dirty="0">
                <a:solidFill>
                  <a:srgbClr val="FF6600"/>
                </a:solidFill>
                <a:latin typeface="+mn-ea"/>
                <a:ea typeface="+mn-ea"/>
              </a:rPr>
              <a:t>文法</a:t>
            </a:r>
            <a:r>
              <a:rPr lang="zh-CN" altLang="en-US" sz="2000" b="1" dirty="0">
                <a:latin typeface="+mn-ea"/>
                <a:ea typeface="+mn-ea"/>
              </a:rPr>
              <a:t>。</a:t>
            </a:r>
          </a:p>
        </p:txBody>
      </p:sp>
      <p:sp>
        <p:nvSpPr>
          <p:cNvPr id="28679" name="Text Box 5"/>
          <p:cNvSpPr txBox="1">
            <a:spLocks noChangeArrowheads="1"/>
          </p:cNvSpPr>
          <p:nvPr/>
        </p:nvSpPr>
        <p:spPr bwMode="auto">
          <a:xfrm>
            <a:off x="609600" y="4905375"/>
            <a:ext cx="8001000" cy="835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703263" algn="l">
              <a:lnSpc>
                <a:spcPct val="130000"/>
              </a:lnSpc>
              <a:spcBef>
                <a:spcPct val="50000"/>
              </a:spcBef>
            </a:pPr>
            <a:r>
              <a:rPr lang="zh-CN" altLang="en-US" sz="2000" b="1" dirty="0">
                <a:latin typeface="+mn-ea"/>
                <a:ea typeface="+mn-ea"/>
              </a:rPr>
              <a:t>如果文法</a:t>
            </a:r>
            <a:r>
              <a:rPr lang="en-US" altLang="zh-CN" sz="2000" b="1" dirty="0">
                <a:latin typeface="+mn-ea"/>
                <a:ea typeface="+mn-ea"/>
              </a:rPr>
              <a:t>G </a:t>
            </a:r>
            <a:r>
              <a:rPr lang="zh-CN" altLang="en-US" sz="2000" b="1" dirty="0">
                <a:latin typeface="+mn-ea"/>
                <a:ea typeface="+mn-ea"/>
              </a:rPr>
              <a:t>是</a:t>
            </a:r>
            <a:r>
              <a:rPr lang="en-US" altLang="zh-CN" sz="2000" b="1" dirty="0">
                <a:latin typeface="+mn-ea"/>
                <a:ea typeface="+mn-ea"/>
              </a:rPr>
              <a:t>LR(0)</a:t>
            </a:r>
            <a:r>
              <a:rPr lang="zh-CN" altLang="en-US" sz="2000" b="1" dirty="0">
                <a:latin typeface="+mn-ea"/>
                <a:ea typeface="+mn-ea"/>
              </a:rPr>
              <a:t>文法，其分析</a:t>
            </a:r>
            <a:r>
              <a:rPr lang="en-US" altLang="zh-CN" sz="2000" b="1" dirty="0">
                <a:latin typeface="+mn-ea"/>
                <a:ea typeface="+mn-ea"/>
              </a:rPr>
              <a:t>ACTION</a:t>
            </a:r>
            <a:r>
              <a:rPr lang="zh-CN" altLang="en-US" sz="2000" b="1" dirty="0">
                <a:latin typeface="+mn-ea"/>
                <a:ea typeface="+mn-ea"/>
              </a:rPr>
              <a:t>表中每格仅会是移进、归约和报错</a:t>
            </a:r>
            <a:r>
              <a:rPr lang="en-US" altLang="zh-CN" sz="2000" b="1" dirty="0">
                <a:latin typeface="+mn-ea"/>
                <a:ea typeface="+mn-ea"/>
              </a:rPr>
              <a:t>3</a:t>
            </a:r>
            <a:r>
              <a:rPr lang="zh-CN" altLang="en-US" sz="2000" b="1" dirty="0">
                <a:latin typeface="+mn-ea"/>
                <a:ea typeface="+mn-ea"/>
              </a:rPr>
              <a:t>种动作之一。</a:t>
            </a:r>
          </a:p>
        </p:txBody>
      </p:sp>
      <p:sp>
        <p:nvSpPr>
          <p:cNvPr id="28681" name="Text Box 8"/>
          <p:cNvSpPr txBox="1">
            <a:spLocks noChangeArrowheads="1"/>
          </p:cNvSpPr>
          <p:nvPr/>
        </p:nvSpPr>
        <p:spPr bwMode="auto">
          <a:xfrm>
            <a:off x="706437" y="3253918"/>
            <a:ext cx="7772400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  <a:spcBef>
                <a:spcPct val="30000"/>
              </a:spcBef>
            </a:pPr>
            <a:r>
              <a:rPr lang="zh-CN" altLang="en-US" sz="2000" b="1" dirty="0">
                <a:latin typeface="+mn-ea"/>
                <a:ea typeface="+mn-ea"/>
              </a:rPr>
              <a:t>关于</a:t>
            </a:r>
            <a:r>
              <a:rPr lang="en-US" altLang="zh-CN" sz="2000" b="1" dirty="0">
                <a:latin typeface="+mn-ea"/>
                <a:ea typeface="+mn-ea"/>
              </a:rPr>
              <a:t>LR(0)</a:t>
            </a:r>
            <a:r>
              <a:rPr lang="zh-CN" altLang="en-US" sz="2000" b="1" dirty="0">
                <a:latin typeface="+mn-ea"/>
                <a:ea typeface="+mn-ea"/>
              </a:rPr>
              <a:t>文法，可以得出下列几个结论。</a:t>
            </a:r>
          </a:p>
          <a:p>
            <a:pPr algn="l">
              <a:lnSpc>
                <a:spcPct val="130000"/>
              </a:lnSpc>
              <a:spcBef>
                <a:spcPct val="30000"/>
              </a:spcBef>
            </a:pPr>
            <a:r>
              <a:rPr lang="zh-CN" altLang="en-US" sz="2000" b="1" dirty="0">
                <a:latin typeface="+mn-ea"/>
                <a:ea typeface="+mn-ea"/>
              </a:rPr>
              <a:t>    ⑴如果文法</a:t>
            </a:r>
            <a:r>
              <a:rPr lang="en-US" altLang="zh-CN" sz="2000" b="1" dirty="0">
                <a:latin typeface="+mn-ea"/>
                <a:ea typeface="+mn-ea"/>
              </a:rPr>
              <a:t>G</a:t>
            </a:r>
            <a:r>
              <a:rPr lang="zh-CN" altLang="en-US" sz="2000" b="1" dirty="0">
                <a:latin typeface="+mn-ea"/>
                <a:ea typeface="+mn-ea"/>
              </a:rPr>
              <a:t>是</a:t>
            </a:r>
            <a:r>
              <a:rPr lang="en-US" altLang="zh-CN" sz="2000" b="1" dirty="0">
                <a:latin typeface="+mn-ea"/>
                <a:ea typeface="+mn-ea"/>
              </a:rPr>
              <a:t>LR(0)</a:t>
            </a:r>
            <a:r>
              <a:rPr lang="zh-CN" altLang="en-US" sz="2000" b="1" dirty="0">
                <a:latin typeface="+mn-ea"/>
                <a:ea typeface="+mn-ea"/>
              </a:rPr>
              <a:t>文法，则</a:t>
            </a:r>
            <a:r>
              <a:rPr lang="en-US" altLang="zh-CN" sz="2000" b="1" dirty="0">
                <a:latin typeface="+mn-ea"/>
                <a:ea typeface="+mn-ea"/>
              </a:rPr>
              <a:t>G</a:t>
            </a:r>
            <a:r>
              <a:rPr lang="zh-CN" altLang="en-US" sz="2000" b="1" dirty="0">
                <a:latin typeface="+mn-ea"/>
                <a:ea typeface="+mn-ea"/>
              </a:rPr>
              <a:t>可采用</a:t>
            </a:r>
            <a:r>
              <a:rPr lang="en-US" altLang="zh-CN" sz="2000" b="1" dirty="0">
                <a:latin typeface="+mn-ea"/>
                <a:ea typeface="+mn-ea"/>
              </a:rPr>
              <a:t>LR(0)</a:t>
            </a:r>
            <a:r>
              <a:rPr lang="zh-CN" altLang="en-US" sz="2000" b="1" dirty="0">
                <a:latin typeface="+mn-ea"/>
                <a:ea typeface="+mn-ea"/>
              </a:rPr>
              <a:t>分析法。</a:t>
            </a:r>
          </a:p>
          <a:p>
            <a:pPr algn="l">
              <a:lnSpc>
                <a:spcPct val="130000"/>
              </a:lnSpc>
              <a:spcBef>
                <a:spcPct val="30000"/>
              </a:spcBef>
            </a:pPr>
            <a:r>
              <a:rPr lang="zh-CN" altLang="en-US" sz="2000" b="1" dirty="0">
                <a:latin typeface="+mn-ea"/>
                <a:ea typeface="+mn-ea"/>
              </a:rPr>
              <a:t>    ⑵如果文法</a:t>
            </a:r>
            <a:r>
              <a:rPr lang="en-US" altLang="zh-CN" sz="2000" b="1" dirty="0">
                <a:latin typeface="+mn-ea"/>
                <a:ea typeface="+mn-ea"/>
              </a:rPr>
              <a:t>G</a:t>
            </a:r>
            <a:r>
              <a:rPr lang="zh-CN" altLang="en-US" sz="2000" b="1" dirty="0">
                <a:latin typeface="+mn-ea"/>
                <a:ea typeface="+mn-ea"/>
              </a:rPr>
              <a:t>是</a:t>
            </a:r>
            <a:r>
              <a:rPr lang="en-US" altLang="zh-CN" sz="2000" b="1" dirty="0">
                <a:latin typeface="+mn-ea"/>
                <a:ea typeface="+mn-ea"/>
              </a:rPr>
              <a:t>LR(0)</a:t>
            </a:r>
            <a:r>
              <a:rPr lang="zh-CN" altLang="en-US" sz="2000" b="1" dirty="0">
                <a:latin typeface="+mn-ea"/>
                <a:ea typeface="+mn-ea"/>
              </a:rPr>
              <a:t>文法，则</a:t>
            </a:r>
            <a:r>
              <a:rPr lang="en-US" altLang="zh-CN" sz="2000" b="1" dirty="0">
                <a:latin typeface="+mn-ea"/>
                <a:ea typeface="+mn-ea"/>
              </a:rPr>
              <a:t>G</a:t>
            </a:r>
            <a:r>
              <a:rPr lang="zh-CN" altLang="en-US" sz="2000" b="1" dirty="0">
                <a:latin typeface="+mn-ea"/>
                <a:ea typeface="+mn-ea"/>
              </a:rPr>
              <a:t>是无二义性的。 </a:t>
            </a:r>
          </a:p>
        </p:txBody>
      </p:sp>
      <p:sp>
        <p:nvSpPr>
          <p:cNvPr id="10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6324600" y="6172200"/>
            <a:ext cx="2133600" cy="244475"/>
          </a:xfrm>
        </p:spPr>
        <p:txBody>
          <a:bodyPr/>
          <a:lstStyle/>
          <a:p>
            <a:pPr>
              <a:defRPr/>
            </a:pPr>
            <a:fld id="{4F59ABC2-A8C1-444F-815F-0179F8E14596}" type="slidenum">
              <a:rPr lang="en-US" altLang="zh-CN"/>
              <a:pPr>
                <a:defRPr/>
              </a:pPr>
              <a:t>25</a:t>
            </a:fld>
            <a:endParaRPr lang="en-US" altLang="zh-CN" dirty="0"/>
          </a:p>
        </p:txBody>
      </p:sp>
      <p:sp>
        <p:nvSpPr>
          <p:cNvPr id="11" name="Text Box 1027"/>
          <p:cNvSpPr txBox="1">
            <a:spLocks noChangeArrowheads="1"/>
          </p:cNvSpPr>
          <p:nvPr/>
        </p:nvSpPr>
        <p:spPr bwMode="auto">
          <a:xfrm>
            <a:off x="609600" y="314980"/>
            <a:ext cx="4114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b="1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LR(0)</a:t>
            </a:r>
            <a:r>
              <a:rPr lang="zh-CN" altLang="en-US" sz="2800" b="1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文法的定义</a:t>
            </a:r>
            <a:endParaRPr lang="zh-CN" altLang="en-US" sz="2800" b="1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Text Box 51"/>
          <p:cNvSpPr txBox="1">
            <a:spLocks noChangeArrowheads="1"/>
          </p:cNvSpPr>
          <p:nvPr/>
        </p:nvSpPr>
        <p:spPr bwMode="auto">
          <a:xfrm>
            <a:off x="685800" y="1098550"/>
            <a:ext cx="76200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595313" algn="l">
              <a:lnSpc>
                <a:spcPct val="120000"/>
              </a:lnSpc>
              <a:spcBef>
                <a:spcPct val="50000"/>
              </a:spcBef>
            </a:pPr>
            <a:r>
              <a:rPr lang="zh-CN" altLang="en-US" sz="2000" b="1">
                <a:latin typeface="+mn-ea"/>
                <a:ea typeface="+mn-ea"/>
                <a:hlinkClick r:id="rId3" action="ppaction://hlinkfile"/>
              </a:rPr>
              <a:t>某些文法</a:t>
            </a:r>
            <a:r>
              <a:rPr lang="zh-CN" altLang="en-US" sz="2000" b="1">
                <a:latin typeface="+mn-ea"/>
                <a:ea typeface="+mn-ea"/>
              </a:rPr>
              <a:t>不是</a:t>
            </a:r>
            <a:r>
              <a:rPr lang="en-US" altLang="zh-CN" sz="2000" b="1">
                <a:latin typeface="+mn-ea"/>
                <a:ea typeface="+mn-ea"/>
              </a:rPr>
              <a:t>LR(0)</a:t>
            </a:r>
            <a:r>
              <a:rPr lang="zh-CN" altLang="en-US" sz="2000" b="1">
                <a:latin typeface="+mn-ea"/>
                <a:ea typeface="+mn-ea"/>
              </a:rPr>
              <a:t>文法时，可以采用简单地向右看一个输入符号的方法，解决文法</a:t>
            </a:r>
            <a:r>
              <a:rPr lang="en-US" altLang="zh-CN" sz="2000" b="1">
                <a:latin typeface="+mn-ea"/>
                <a:ea typeface="+mn-ea"/>
              </a:rPr>
              <a:t>LR(0)</a:t>
            </a:r>
            <a:r>
              <a:rPr lang="zh-CN" altLang="en-US" sz="2000" b="1">
                <a:latin typeface="+mn-ea"/>
                <a:ea typeface="+mn-ea"/>
              </a:rPr>
              <a:t>项目集规范族存在移进</a:t>
            </a:r>
            <a:r>
              <a:rPr lang="en-US" altLang="zh-CN" sz="2000" b="1">
                <a:latin typeface="+mn-ea"/>
                <a:ea typeface="+mn-ea"/>
              </a:rPr>
              <a:t>-</a:t>
            </a:r>
            <a:r>
              <a:rPr lang="zh-CN" altLang="en-US" sz="2000" b="1">
                <a:latin typeface="+mn-ea"/>
                <a:ea typeface="+mn-ea"/>
              </a:rPr>
              <a:t>归约冲突或归约</a:t>
            </a:r>
            <a:r>
              <a:rPr lang="en-US" altLang="zh-CN" sz="2000" b="1">
                <a:latin typeface="+mn-ea"/>
                <a:ea typeface="+mn-ea"/>
              </a:rPr>
              <a:t>-</a:t>
            </a:r>
            <a:r>
              <a:rPr lang="zh-CN" altLang="en-US" sz="2000" b="1">
                <a:latin typeface="+mn-ea"/>
                <a:ea typeface="+mn-ea"/>
              </a:rPr>
              <a:t>归约冲突的情况。 </a:t>
            </a:r>
          </a:p>
        </p:txBody>
      </p:sp>
      <p:sp>
        <p:nvSpPr>
          <p:cNvPr id="29701" name="Text Box 57"/>
          <p:cNvSpPr txBox="1">
            <a:spLocks noChangeArrowheads="1"/>
          </p:cNvSpPr>
          <p:nvPr/>
        </p:nvSpPr>
        <p:spPr bwMode="auto">
          <a:xfrm>
            <a:off x="719892" y="2271713"/>
            <a:ext cx="7391400" cy="1157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552450" algn="l">
              <a:lnSpc>
                <a:spcPct val="110000"/>
              </a:lnSpc>
              <a:spcBef>
                <a:spcPct val="20000"/>
              </a:spcBef>
            </a:pPr>
            <a:r>
              <a:rPr lang="zh-CN" altLang="en-US" sz="2000" b="1" dirty="0">
                <a:latin typeface="+mn-ea"/>
                <a:ea typeface="+mn-ea"/>
              </a:rPr>
              <a:t>假设文法</a:t>
            </a:r>
            <a:r>
              <a:rPr lang="en-US" altLang="zh-CN" sz="2000" b="1" dirty="0">
                <a:latin typeface="+mn-ea"/>
                <a:ea typeface="+mn-ea"/>
              </a:rPr>
              <a:t>LR(0)</a:t>
            </a:r>
            <a:r>
              <a:rPr lang="zh-CN" altLang="en-US" sz="2000" b="1" dirty="0">
                <a:latin typeface="+mn-ea"/>
                <a:ea typeface="+mn-ea"/>
              </a:rPr>
              <a:t>项目集规范族有一个并存移进</a:t>
            </a:r>
            <a:r>
              <a:rPr lang="en-US" altLang="zh-CN" sz="2000" b="1" dirty="0">
                <a:latin typeface="+mn-ea"/>
                <a:ea typeface="+mn-ea"/>
              </a:rPr>
              <a:t>-</a:t>
            </a:r>
            <a:r>
              <a:rPr lang="zh-CN" altLang="en-US" sz="2000" b="1" dirty="0">
                <a:latin typeface="+mn-ea"/>
                <a:ea typeface="+mn-ea"/>
              </a:rPr>
              <a:t>归约冲突和归约</a:t>
            </a:r>
            <a:r>
              <a:rPr lang="en-US" altLang="zh-CN" sz="2000" b="1" dirty="0">
                <a:latin typeface="+mn-ea"/>
                <a:ea typeface="+mn-ea"/>
              </a:rPr>
              <a:t>-</a:t>
            </a:r>
            <a:r>
              <a:rPr lang="zh-CN" altLang="en-US" sz="2000" b="1" dirty="0">
                <a:latin typeface="+mn-ea"/>
                <a:ea typeface="+mn-ea"/>
              </a:rPr>
              <a:t>归约冲突的项目集</a:t>
            </a:r>
            <a:r>
              <a:rPr lang="en-US" altLang="zh-CN" sz="2000" b="1" dirty="0" err="1">
                <a:latin typeface="+mn-ea"/>
                <a:ea typeface="+mn-ea"/>
              </a:rPr>
              <a:t>I</a:t>
            </a:r>
            <a:r>
              <a:rPr lang="en-US" altLang="zh-CN" sz="2000" b="1" baseline="-30000" dirty="0" err="1">
                <a:latin typeface="+mn-ea"/>
                <a:ea typeface="+mn-ea"/>
              </a:rPr>
              <a:t>k</a:t>
            </a:r>
            <a:r>
              <a:rPr lang="zh-CN" altLang="en-US" sz="2000" b="1" dirty="0">
                <a:latin typeface="+mn-ea"/>
                <a:ea typeface="+mn-ea"/>
              </a:rPr>
              <a:t>，</a:t>
            </a:r>
          </a:p>
          <a:p>
            <a:pPr indent="552450" algn="l">
              <a:lnSpc>
                <a:spcPct val="110000"/>
              </a:lnSpc>
              <a:spcBef>
                <a:spcPct val="20000"/>
              </a:spcBef>
            </a:pPr>
            <a:r>
              <a:rPr lang="en-US" altLang="zh-CN" sz="2000" b="1" dirty="0" err="1">
                <a:latin typeface="+mn-ea"/>
                <a:ea typeface="+mn-ea"/>
              </a:rPr>
              <a:t>I</a:t>
            </a:r>
            <a:r>
              <a:rPr lang="en-US" altLang="zh-CN" sz="2000" b="1" baseline="-30000" dirty="0" err="1">
                <a:latin typeface="+mn-ea"/>
                <a:ea typeface="+mn-ea"/>
              </a:rPr>
              <a:t>k</a:t>
            </a:r>
            <a:r>
              <a:rPr lang="zh-CN" altLang="en-US" sz="2000" b="1" dirty="0">
                <a:latin typeface="+mn-ea"/>
                <a:ea typeface="+mn-ea"/>
              </a:rPr>
              <a:t>＝</a:t>
            </a:r>
            <a:r>
              <a:rPr lang="en-US" altLang="zh-CN" sz="2000" b="1" dirty="0">
                <a:latin typeface="+mn-ea"/>
                <a:ea typeface="+mn-ea"/>
              </a:rPr>
              <a:t>{</a:t>
            </a:r>
            <a:r>
              <a:rPr lang="en-US" altLang="zh-CN" sz="2000" b="1" dirty="0" err="1">
                <a:latin typeface="+mn-ea"/>
                <a:ea typeface="+mn-ea"/>
              </a:rPr>
              <a:t>A→α</a:t>
            </a:r>
            <a:r>
              <a:rPr lang="en-US" altLang="zh-CN" sz="2000" b="1" dirty="0">
                <a:latin typeface="+mn-ea"/>
                <a:ea typeface="+mn-ea"/>
              </a:rPr>
              <a:t>· </a:t>
            </a:r>
            <a:r>
              <a:rPr lang="en-US" altLang="zh-CN" sz="2000" b="1" dirty="0" err="1">
                <a:latin typeface="+mn-ea"/>
                <a:ea typeface="+mn-ea"/>
              </a:rPr>
              <a:t>aβ</a:t>
            </a:r>
            <a:r>
              <a:rPr lang="zh-CN" altLang="en-US" sz="2000" b="1" dirty="0">
                <a:latin typeface="+mn-ea"/>
                <a:ea typeface="+mn-ea"/>
              </a:rPr>
              <a:t>，</a:t>
            </a:r>
            <a:r>
              <a:rPr lang="en-US" altLang="zh-CN" sz="2000" b="1" dirty="0" err="1">
                <a:latin typeface="+mn-ea"/>
                <a:ea typeface="+mn-ea"/>
              </a:rPr>
              <a:t>A→γ</a:t>
            </a:r>
            <a:r>
              <a:rPr lang="en-US" altLang="zh-CN" sz="2000" b="1" dirty="0">
                <a:latin typeface="+mn-ea"/>
                <a:ea typeface="+mn-ea"/>
              </a:rPr>
              <a:t>· </a:t>
            </a:r>
            <a:r>
              <a:rPr lang="zh-CN" altLang="en-US" sz="2000" b="1" dirty="0">
                <a:latin typeface="+mn-ea"/>
                <a:ea typeface="+mn-ea"/>
              </a:rPr>
              <a:t>，</a:t>
            </a:r>
            <a:r>
              <a:rPr lang="en-US" altLang="zh-CN" sz="2000" b="1" dirty="0" err="1">
                <a:latin typeface="+mn-ea"/>
                <a:ea typeface="+mn-ea"/>
              </a:rPr>
              <a:t>B→δ</a:t>
            </a:r>
            <a:r>
              <a:rPr lang="en-US" altLang="zh-CN" sz="2000" b="1" dirty="0">
                <a:latin typeface="+mn-ea"/>
                <a:ea typeface="+mn-ea"/>
              </a:rPr>
              <a:t>· </a:t>
            </a:r>
            <a:r>
              <a:rPr lang="zh-CN" altLang="en-US" sz="2000" b="1" dirty="0">
                <a:latin typeface="+mn-ea"/>
                <a:ea typeface="+mn-ea"/>
              </a:rPr>
              <a:t>，</a:t>
            </a:r>
            <a:r>
              <a:rPr lang="en-US" altLang="zh-CN" sz="2000" b="1" dirty="0">
                <a:solidFill>
                  <a:srgbClr val="808080"/>
                </a:solidFill>
                <a:latin typeface="+mn-ea"/>
                <a:ea typeface="+mn-ea"/>
              </a:rPr>
              <a:t>···</a:t>
            </a:r>
            <a:r>
              <a:rPr lang="en-US" altLang="zh-CN" sz="2000" b="1" dirty="0">
                <a:latin typeface="+mn-ea"/>
                <a:ea typeface="+mn-ea"/>
              </a:rPr>
              <a:t>  } </a:t>
            </a:r>
          </a:p>
        </p:txBody>
      </p:sp>
      <p:sp>
        <p:nvSpPr>
          <p:cNvPr id="29702" name="Text Box 58"/>
          <p:cNvSpPr txBox="1">
            <a:spLocks noChangeArrowheads="1"/>
          </p:cNvSpPr>
          <p:nvPr/>
        </p:nvSpPr>
        <p:spPr bwMode="auto">
          <a:xfrm>
            <a:off x="708779" y="3497560"/>
            <a:ext cx="746760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  <a:spcBef>
                <a:spcPct val="20000"/>
              </a:spcBef>
            </a:pPr>
            <a:r>
              <a:rPr lang="zh-CN" altLang="en-US" sz="2000" b="1" dirty="0">
                <a:latin typeface="+mn-ea"/>
                <a:ea typeface="+mn-ea"/>
              </a:rPr>
              <a:t>　　如果</a:t>
            </a:r>
            <a:r>
              <a:rPr lang="en-US" altLang="zh-CN" sz="2000" b="1" dirty="0">
                <a:latin typeface="+mn-ea"/>
                <a:ea typeface="+mn-ea"/>
              </a:rPr>
              <a:t>{a}</a:t>
            </a:r>
            <a:r>
              <a:rPr lang="zh-CN" altLang="en-US" sz="2000" b="1" dirty="0">
                <a:latin typeface="+mn-ea"/>
                <a:ea typeface="+mn-ea"/>
              </a:rPr>
              <a:t>、</a:t>
            </a:r>
            <a:r>
              <a:rPr lang="en-US" altLang="zh-CN" sz="2000" b="1" dirty="0">
                <a:latin typeface="+mn-ea"/>
                <a:ea typeface="+mn-ea"/>
              </a:rPr>
              <a:t>FOLLOW(A)</a:t>
            </a:r>
            <a:r>
              <a:rPr lang="zh-CN" altLang="en-US" sz="2000" b="1" dirty="0">
                <a:latin typeface="+mn-ea"/>
                <a:ea typeface="+mn-ea"/>
              </a:rPr>
              <a:t>和</a:t>
            </a:r>
            <a:r>
              <a:rPr lang="en-US" altLang="zh-CN" sz="2000" b="1" dirty="0">
                <a:latin typeface="+mn-ea"/>
                <a:ea typeface="+mn-ea"/>
              </a:rPr>
              <a:t>FOLLOW(B)</a:t>
            </a:r>
            <a:r>
              <a:rPr lang="zh-CN" altLang="en-US" sz="2000" b="1" dirty="0">
                <a:latin typeface="+mn-ea"/>
                <a:ea typeface="+mn-ea"/>
              </a:rPr>
              <a:t>没有相同的符号</a:t>
            </a:r>
            <a:r>
              <a:rPr lang="en-US" altLang="zh-CN" sz="2000" b="1" dirty="0">
                <a:latin typeface="+mn-ea"/>
                <a:ea typeface="+mn-ea"/>
              </a:rPr>
              <a:t>(</a:t>
            </a:r>
            <a:r>
              <a:rPr lang="zh-CN" altLang="en-US" sz="2000" b="1" dirty="0">
                <a:latin typeface="+mn-ea"/>
                <a:ea typeface="+mn-ea"/>
              </a:rPr>
              <a:t>即两两相交均为空集</a:t>
            </a:r>
            <a:r>
              <a:rPr lang="en-US" altLang="zh-CN" sz="2000" b="1" dirty="0">
                <a:latin typeface="+mn-ea"/>
                <a:ea typeface="+mn-ea"/>
              </a:rPr>
              <a:t>)</a:t>
            </a:r>
            <a:r>
              <a:rPr lang="zh-CN" altLang="en-US" sz="2000" b="1" dirty="0">
                <a:latin typeface="+mn-ea"/>
                <a:ea typeface="+mn-ea"/>
              </a:rPr>
              <a:t>，那么根据输入栈顶符号</a:t>
            </a:r>
            <a:r>
              <a:rPr lang="en-US" altLang="zh-CN" sz="2000" b="1" dirty="0" err="1">
                <a:solidFill>
                  <a:srgbClr val="FF00FF"/>
                </a:solidFill>
                <a:latin typeface="+mn-ea"/>
                <a:ea typeface="+mn-ea"/>
              </a:rPr>
              <a:t>a</a:t>
            </a:r>
            <a:r>
              <a:rPr lang="en-US" altLang="zh-CN" sz="2000" b="1" baseline="-30000" dirty="0" err="1">
                <a:solidFill>
                  <a:srgbClr val="FF00FF"/>
                </a:solidFill>
                <a:latin typeface="+mn-ea"/>
                <a:ea typeface="+mn-ea"/>
              </a:rPr>
              <a:t>i</a:t>
            </a:r>
            <a:r>
              <a:rPr lang="zh-CN" altLang="en-US" sz="2000" b="1" dirty="0">
                <a:latin typeface="+mn-ea"/>
                <a:ea typeface="+mn-ea"/>
              </a:rPr>
              <a:t>属于这</a:t>
            </a:r>
            <a:r>
              <a:rPr lang="en-US" altLang="zh-CN" sz="2000" b="1" dirty="0">
                <a:latin typeface="+mn-ea"/>
                <a:ea typeface="+mn-ea"/>
              </a:rPr>
              <a:t>3</a:t>
            </a:r>
            <a:r>
              <a:rPr lang="zh-CN" altLang="en-US" sz="2000" b="1" dirty="0">
                <a:latin typeface="+mn-ea"/>
                <a:ea typeface="+mn-ea"/>
              </a:rPr>
              <a:t>个集合的哪个集合，就可以分别采用相应的分析动作了。显然，</a:t>
            </a:r>
            <a:r>
              <a:rPr lang="en-US" altLang="zh-CN" sz="2000" b="1" dirty="0" err="1">
                <a:solidFill>
                  <a:srgbClr val="FF00FF"/>
                </a:solidFill>
                <a:latin typeface="+mn-ea"/>
                <a:ea typeface="+mn-ea"/>
              </a:rPr>
              <a:t>a</a:t>
            </a:r>
            <a:r>
              <a:rPr lang="en-US" altLang="zh-CN" sz="2000" b="1" baseline="-30000" dirty="0" err="1">
                <a:solidFill>
                  <a:srgbClr val="FF00FF"/>
                </a:solidFill>
                <a:latin typeface="+mn-ea"/>
                <a:ea typeface="+mn-ea"/>
              </a:rPr>
              <a:t>i</a:t>
            </a:r>
            <a:r>
              <a:rPr lang="zh-CN" altLang="en-US" sz="2000" b="1" dirty="0">
                <a:latin typeface="+mn-ea"/>
                <a:ea typeface="+mn-ea"/>
              </a:rPr>
              <a:t>不属于任何一个集合时，表明已经发现输入串的语法错误。 </a:t>
            </a:r>
          </a:p>
        </p:txBody>
      </p:sp>
      <p:sp>
        <p:nvSpPr>
          <p:cNvPr id="29703" name="Text Box 59"/>
          <p:cNvSpPr txBox="1">
            <a:spLocks noChangeArrowheads="1"/>
          </p:cNvSpPr>
          <p:nvPr/>
        </p:nvSpPr>
        <p:spPr bwMode="auto">
          <a:xfrm>
            <a:off x="838200" y="5029200"/>
            <a:ext cx="6019800" cy="835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573088" algn="l">
              <a:lnSpc>
                <a:spcPct val="130000"/>
              </a:lnSpc>
              <a:spcBef>
                <a:spcPct val="50000"/>
              </a:spcBef>
            </a:pPr>
            <a:r>
              <a:rPr lang="zh-CN" altLang="en-US" sz="2000" b="1" dirty="0">
                <a:latin typeface="+mn-ea"/>
                <a:ea typeface="+mn-ea"/>
              </a:rPr>
              <a:t>这样解决冲突问题思路的形成一般方法，这种分析方法称为</a:t>
            </a:r>
            <a:r>
              <a:rPr lang="en-US" altLang="zh-CN" sz="2000" b="1" dirty="0">
                <a:solidFill>
                  <a:srgbClr val="FF6600"/>
                </a:solidFill>
                <a:latin typeface="+mn-ea"/>
                <a:ea typeface="+mn-ea"/>
              </a:rPr>
              <a:t>SLR(1)</a:t>
            </a:r>
            <a:r>
              <a:rPr lang="zh-CN" altLang="en-US" sz="2000" b="1" dirty="0">
                <a:solidFill>
                  <a:srgbClr val="FF6600"/>
                </a:solidFill>
                <a:latin typeface="+mn-ea"/>
                <a:ea typeface="+mn-ea"/>
              </a:rPr>
              <a:t>分析法</a:t>
            </a:r>
            <a:r>
              <a:rPr lang="zh-CN" altLang="en-US" sz="2000" b="1" dirty="0">
                <a:latin typeface="+mn-ea"/>
                <a:ea typeface="+mn-ea"/>
              </a:rPr>
              <a:t>。 </a:t>
            </a:r>
          </a:p>
        </p:txBody>
      </p:sp>
      <p:sp>
        <p:nvSpPr>
          <p:cNvPr id="29704" name="Rectangle 60"/>
          <p:cNvSpPr>
            <a:spLocks noGrp="1" noChangeArrowheads="1"/>
          </p:cNvSpPr>
          <p:nvPr>
            <p:ph type="title"/>
          </p:nvPr>
        </p:nvSpPr>
        <p:spPr>
          <a:xfrm>
            <a:off x="750888" y="304800"/>
            <a:ext cx="3192462" cy="457200"/>
          </a:xfrm>
        </p:spPr>
        <p:txBody>
          <a:bodyPr/>
          <a:lstStyle/>
          <a:p>
            <a:pPr eaLnBrk="1" hangingPunct="1"/>
            <a:r>
              <a:rPr lang="en-US" altLang="zh-CN" sz="2800" b="1" dirty="0" smtClean="0">
                <a:latin typeface="黑体" pitchFamily="49" charset="-122"/>
                <a:ea typeface="黑体" pitchFamily="49" charset="-122"/>
              </a:rPr>
              <a:t>6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.3  SLR(1)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分析</a:t>
            </a:r>
          </a:p>
        </p:txBody>
      </p:sp>
      <p:sp>
        <p:nvSpPr>
          <p:cNvPr id="9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6324600" y="6172200"/>
            <a:ext cx="2133600" cy="244475"/>
          </a:xfrm>
        </p:spPr>
        <p:txBody>
          <a:bodyPr/>
          <a:lstStyle/>
          <a:p>
            <a:pPr>
              <a:defRPr/>
            </a:pPr>
            <a:fld id="{4F59ABC2-A8C1-444F-815F-0179F8E14596}" type="slidenum">
              <a:rPr lang="en-US" altLang="zh-CN"/>
              <a:pPr>
                <a:defRPr/>
              </a:pPr>
              <a:t>26</a:t>
            </a:fld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1030"/>
          <p:cNvSpPr>
            <a:spLocks noChangeArrowheads="1"/>
          </p:cNvSpPr>
          <p:nvPr/>
        </p:nvSpPr>
        <p:spPr bwMode="auto">
          <a:xfrm>
            <a:off x="227310" y="4336673"/>
            <a:ext cx="8230890" cy="170815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24" name="Text Box 1026"/>
          <p:cNvSpPr txBox="1">
            <a:spLocks noChangeArrowheads="1"/>
          </p:cNvSpPr>
          <p:nvPr/>
        </p:nvSpPr>
        <p:spPr bwMode="auto">
          <a:xfrm>
            <a:off x="609600" y="913110"/>
            <a:ext cx="7924800" cy="34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b="1" dirty="0">
                <a:latin typeface="+mn-ea"/>
                <a:ea typeface="+mn-ea"/>
              </a:rPr>
              <a:t>⑴ </a:t>
            </a:r>
            <a:r>
              <a:rPr lang="zh-CN" altLang="en-US" sz="2000" b="1" dirty="0">
                <a:latin typeface="+mn-ea"/>
                <a:ea typeface="+mn-ea"/>
              </a:rPr>
              <a:t>对每一个</a:t>
            </a:r>
            <a:r>
              <a:rPr lang="en-US" altLang="zh-CN" sz="2000" b="1" dirty="0">
                <a:latin typeface="+mn-ea"/>
                <a:ea typeface="+mn-ea"/>
              </a:rPr>
              <a:t>LR(0)</a:t>
            </a:r>
            <a:r>
              <a:rPr lang="zh-CN" altLang="en-US" sz="2000" b="1" dirty="0">
                <a:latin typeface="+mn-ea"/>
                <a:ea typeface="+mn-ea"/>
              </a:rPr>
              <a:t>项目，依据下列情况分别填分析表： </a:t>
            </a:r>
          </a:p>
          <a:p>
            <a:pPr algn="l"/>
            <a:r>
              <a:rPr lang="zh-CN" altLang="en-US" sz="2000" b="1" dirty="0">
                <a:latin typeface="+mn-ea"/>
                <a:ea typeface="+mn-ea"/>
              </a:rPr>
              <a:t>     如果移进项目</a:t>
            </a:r>
            <a:r>
              <a:rPr lang="en-US" altLang="zh-CN" sz="2000" b="1" dirty="0" err="1">
                <a:latin typeface="+mn-ea"/>
                <a:ea typeface="+mn-ea"/>
              </a:rPr>
              <a:t>A→α</a:t>
            </a:r>
            <a:r>
              <a:rPr lang="en-US" altLang="zh-CN" sz="2000" b="1" dirty="0">
                <a:latin typeface="+mn-ea"/>
                <a:ea typeface="+mn-ea"/>
              </a:rPr>
              <a:t>· </a:t>
            </a:r>
            <a:r>
              <a:rPr lang="en-US" altLang="zh-CN" sz="2000" b="1" dirty="0" err="1">
                <a:latin typeface="+mn-ea"/>
                <a:ea typeface="+mn-ea"/>
              </a:rPr>
              <a:t>aβ∈I</a:t>
            </a:r>
            <a:r>
              <a:rPr lang="en-US" altLang="zh-CN" sz="2000" b="1" baseline="-30000" dirty="0" err="1">
                <a:latin typeface="+mn-ea"/>
                <a:ea typeface="+mn-ea"/>
              </a:rPr>
              <a:t>k</a:t>
            </a:r>
            <a:r>
              <a:rPr lang="zh-CN" altLang="en-US" sz="2000" b="1" dirty="0">
                <a:latin typeface="+mn-ea"/>
                <a:ea typeface="+mn-ea"/>
              </a:rPr>
              <a:t>，</a:t>
            </a:r>
            <a:r>
              <a:rPr lang="en-US" altLang="zh-CN" sz="2000" b="1" dirty="0">
                <a:latin typeface="+mn-ea"/>
                <a:ea typeface="+mn-ea"/>
              </a:rPr>
              <a:t>f(</a:t>
            </a:r>
            <a:r>
              <a:rPr lang="en-US" altLang="zh-CN" sz="2000" b="1" dirty="0" err="1">
                <a:latin typeface="+mn-ea"/>
                <a:ea typeface="+mn-ea"/>
              </a:rPr>
              <a:t>I</a:t>
            </a:r>
            <a:r>
              <a:rPr lang="en-US" altLang="zh-CN" sz="2000" b="1" baseline="-30000" dirty="0" err="1">
                <a:latin typeface="+mn-ea"/>
                <a:ea typeface="+mn-ea"/>
              </a:rPr>
              <a:t>k</a:t>
            </a:r>
            <a:r>
              <a:rPr lang="en-US" altLang="zh-CN" sz="2000" b="1" baseline="-30000" dirty="0">
                <a:latin typeface="+mn-ea"/>
                <a:ea typeface="+mn-ea"/>
              </a:rPr>
              <a:t> </a:t>
            </a:r>
            <a:r>
              <a:rPr lang="zh-CN" altLang="en-US" sz="2000" b="1" dirty="0">
                <a:latin typeface="+mn-ea"/>
                <a:ea typeface="+mn-ea"/>
              </a:rPr>
              <a:t>，</a:t>
            </a:r>
            <a:r>
              <a:rPr lang="en-US" altLang="zh-CN" sz="2000" b="1" dirty="0">
                <a:latin typeface="+mn-ea"/>
                <a:ea typeface="+mn-ea"/>
              </a:rPr>
              <a:t>a)</a:t>
            </a:r>
            <a:r>
              <a:rPr lang="zh-CN" altLang="en-US" sz="2000" b="1" dirty="0">
                <a:latin typeface="+mn-ea"/>
                <a:ea typeface="+mn-ea"/>
              </a:rPr>
              <a:t>＝</a:t>
            </a:r>
            <a:r>
              <a:rPr lang="en-US" altLang="zh-CN" sz="2000" b="1" dirty="0" err="1">
                <a:latin typeface="+mn-ea"/>
                <a:ea typeface="+mn-ea"/>
              </a:rPr>
              <a:t>I</a:t>
            </a:r>
            <a:r>
              <a:rPr lang="en-US" altLang="zh-CN" sz="2000" b="1" baseline="-30000" dirty="0" err="1">
                <a:latin typeface="+mn-ea"/>
                <a:ea typeface="+mn-ea"/>
              </a:rPr>
              <a:t>j</a:t>
            </a:r>
            <a:r>
              <a:rPr lang="en-US" altLang="zh-CN" sz="2000" b="1" baseline="-30000" dirty="0">
                <a:latin typeface="+mn-ea"/>
                <a:ea typeface="+mn-ea"/>
              </a:rPr>
              <a:t> </a:t>
            </a:r>
            <a:r>
              <a:rPr lang="zh-CN" altLang="en-US" sz="2000" b="1" dirty="0">
                <a:latin typeface="+mn-ea"/>
                <a:ea typeface="+mn-ea"/>
              </a:rPr>
              <a:t>，则</a:t>
            </a:r>
          </a:p>
          <a:p>
            <a:pPr algn="l"/>
            <a:r>
              <a:rPr lang="zh-CN" altLang="en-US" sz="2000" b="1" dirty="0">
                <a:latin typeface="+mn-ea"/>
                <a:ea typeface="+mn-ea"/>
              </a:rPr>
              <a:t>             置</a:t>
            </a:r>
            <a:r>
              <a:rPr lang="en-US" altLang="zh-CN" sz="2000" b="1" dirty="0">
                <a:latin typeface="+mn-ea"/>
                <a:ea typeface="+mn-ea"/>
              </a:rPr>
              <a:t>M.ACTION[</a:t>
            </a:r>
            <a:r>
              <a:rPr lang="en-US" altLang="zh-CN" sz="2000" b="1" dirty="0" err="1">
                <a:latin typeface="+mn-ea"/>
                <a:ea typeface="+mn-ea"/>
              </a:rPr>
              <a:t>k,a</a:t>
            </a:r>
            <a:r>
              <a:rPr lang="en-US" altLang="zh-CN" sz="2000" b="1" dirty="0">
                <a:latin typeface="+mn-ea"/>
                <a:ea typeface="+mn-ea"/>
              </a:rPr>
              <a:t>]</a:t>
            </a:r>
            <a:r>
              <a:rPr lang="zh-CN" altLang="en-US" sz="2000" b="1" dirty="0">
                <a:latin typeface="+mn-ea"/>
                <a:ea typeface="+mn-ea"/>
              </a:rPr>
              <a:t>为</a:t>
            </a:r>
            <a:r>
              <a:rPr lang="en-US" altLang="zh-CN" sz="2000" b="1" dirty="0" err="1">
                <a:latin typeface="+mn-ea"/>
                <a:ea typeface="+mn-ea"/>
              </a:rPr>
              <a:t>S</a:t>
            </a:r>
            <a:r>
              <a:rPr lang="en-US" altLang="zh-CN" sz="2000" b="1" baseline="-30000" dirty="0" err="1">
                <a:latin typeface="+mn-ea"/>
                <a:ea typeface="+mn-ea"/>
              </a:rPr>
              <a:t>j</a:t>
            </a:r>
            <a:r>
              <a:rPr lang="zh-CN" altLang="en-US" sz="2000" b="1" dirty="0">
                <a:latin typeface="+mn-ea"/>
                <a:ea typeface="+mn-ea"/>
              </a:rPr>
              <a:t>；</a:t>
            </a:r>
          </a:p>
          <a:p>
            <a:pPr algn="l"/>
            <a:r>
              <a:rPr lang="zh-CN" altLang="en-US" sz="2000" b="1" dirty="0">
                <a:latin typeface="+mn-ea"/>
                <a:ea typeface="+mn-ea"/>
              </a:rPr>
              <a:t>     如果归约项目</a:t>
            </a:r>
            <a:r>
              <a:rPr lang="en-US" altLang="zh-CN" sz="2000" b="1" dirty="0" err="1">
                <a:latin typeface="+mn-ea"/>
                <a:ea typeface="+mn-ea"/>
              </a:rPr>
              <a:t>A→α</a:t>
            </a:r>
            <a:r>
              <a:rPr lang="en-US" altLang="zh-CN" sz="2000" b="1" dirty="0">
                <a:latin typeface="+mn-ea"/>
                <a:ea typeface="+mn-ea"/>
              </a:rPr>
              <a:t>·∈</a:t>
            </a:r>
            <a:r>
              <a:rPr lang="en-US" altLang="zh-CN" sz="2000" b="1" dirty="0" err="1">
                <a:latin typeface="+mn-ea"/>
                <a:ea typeface="+mn-ea"/>
              </a:rPr>
              <a:t>I</a:t>
            </a:r>
            <a:r>
              <a:rPr lang="en-US" altLang="zh-CN" sz="2000" b="1" baseline="-30000" dirty="0" err="1">
                <a:latin typeface="+mn-ea"/>
                <a:ea typeface="+mn-ea"/>
              </a:rPr>
              <a:t>k</a:t>
            </a:r>
            <a:r>
              <a:rPr lang="zh-CN" altLang="en-US" sz="2000" b="1" dirty="0">
                <a:latin typeface="+mn-ea"/>
                <a:ea typeface="+mn-ea"/>
              </a:rPr>
              <a:t>，</a:t>
            </a:r>
            <a:r>
              <a:rPr lang="en-US" altLang="zh-CN" sz="2000" b="1" dirty="0" err="1">
                <a:latin typeface="+mn-ea"/>
                <a:ea typeface="+mn-ea"/>
              </a:rPr>
              <a:t>A→α</a:t>
            </a:r>
            <a:r>
              <a:rPr lang="zh-CN" altLang="en-US" sz="2000" b="1" dirty="0">
                <a:latin typeface="+mn-ea"/>
                <a:ea typeface="+mn-ea"/>
              </a:rPr>
              <a:t>标号为</a:t>
            </a:r>
            <a:r>
              <a:rPr lang="en-US" altLang="zh-CN" sz="2000" b="1" dirty="0" err="1">
                <a:latin typeface="+mn-ea"/>
                <a:ea typeface="+mn-ea"/>
              </a:rPr>
              <a:t>i</a:t>
            </a:r>
            <a:r>
              <a:rPr lang="zh-CN" altLang="en-US" sz="2000" b="1" dirty="0">
                <a:latin typeface="+mn-ea"/>
                <a:ea typeface="+mn-ea"/>
              </a:rPr>
              <a:t>，</a:t>
            </a:r>
            <a:r>
              <a:rPr lang="en-US" altLang="zh-CN" sz="2000" b="1" dirty="0" err="1">
                <a:solidFill>
                  <a:srgbClr val="FF00FF"/>
                </a:solidFill>
                <a:latin typeface="+mn-ea"/>
                <a:ea typeface="+mn-ea"/>
              </a:rPr>
              <a:t>a∈FOLLOW</a:t>
            </a:r>
            <a:r>
              <a:rPr lang="en-US" altLang="zh-CN" sz="2000" b="1" dirty="0">
                <a:solidFill>
                  <a:srgbClr val="FF00FF"/>
                </a:solidFill>
                <a:latin typeface="+mn-ea"/>
                <a:ea typeface="+mn-ea"/>
              </a:rPr>
              <a:t>(A)</a:t>
            </a:r>
            <a:r>
              <a:rPr lang="en-US" altLang="zh-CN" sz="2000" b="1" dirty="0">
                <a:latin typeface="+mn-ea"/>
                <a:ea typeface="+mn-ea"/>
              </a:rPr>
              <a:t>,</a:t>
            </a:r>
            <a:r>
              <a:rPr lang="zh-CN" altLang="en-US" sz="2000" b="1" dirty="0">
                <a:latin typeface="+mn-ea"/>
                <a:ea typeface="+mn-ea"/>
              </a:rPr>
              <a:t>则</a:t>
            </a:r>
          </a:p>
          <a:p>
            <a:pPr algn="l"/>
            <a:r>
              <a:rPr lang="zh-CN" altLang="en-US" sz="2000" b="1" dirty="0">
                <a:latin typeface="+mn-ea"/>
                <a:ea typeface="+mn-ea"/>
              </a:rPr>
              <a:t>             置</a:t>
            </a:r>
            <a:r>
              <a:rPr lang="en-US" altLang="zh-CN" sz="2000" b="1" dirty="0">
                <a:latin typeface="+mn-ea"/>
                <a:ea typeface="+mn-ea"/>
              </a:rPr>
              <a:t>M.ACTION[</a:t>
            </a:r>
            <a:r>
              <a:rPr lang="en-US" altLang="zh-CN" sz="2000" b="1" dirty="0" err="1">
                <a:latin typeface="+mn-ea"/>
                <a:ea typeface="+mn-ea"/>
              </a:rPr>
              <a:t>k,a</a:t>
            </a:r>
            <a:r>
              <a:rPr lang="en-US" altLang="zh-CN" sz="2000" b="1" dirty="0">
                <a:latin typeface="+mn-ea"/>
                <a:ea typeface="+mn-ea"/>
              </a:rPr>
              <a:t>]</a:t>
            </a:r>
            <a:r>
              <a:rPr lang="zh-CN" altLang="en-US" sz="2000" b="1" dirty="0">
                <a:latin typeface="+mn-ea"/>
                <a:ea typeface="+mn-ea"/>
              </a:rPr>
              <a:t>为</a:t>
            </a:r>
            <a:r>
              <a:rPr lang="en-US" altLang="zh-CN" sz="2000" b="1" dirty="0" err="1">
                <a:latin typeface="+mn-ea"/>
                <a:ea typeface="+mn-ea"/>
              </a:rPr>
              <a:t>r</a:t>
            </a:r>
            <a:r>
              <a:rPr lang="en-US" altLang="zh-CN" sz="2000" b="1" baseline="-30000" dirty="0" err="1">
                <a:latin typeface="+mn-ea"/>
                <a:ea typeface="+mn-ea"/>
              </a:rPr>
              <a:t>i</a:t>
            </a:r>
            <a:r>
              <a:rPr lang="en-US" altLang="zh-CN" sz="2000" b="1" baseline="-30000" dirty="0">
                <a:latin typeface="+mn-ea"/>
                <a:ea typeface="+mn-ea"/>
              </a:rPr>
              <a:t> </a:t>
            </a:r>
            <a:r>
              <a:rPr lang="zh-CN" altLang="en-US" sz="2000" b="1" dirty="0">
                <a:latin typeface="+mn-ea"/>
                <a:ea typeface="+mn-ea"/>
              </a:rPr>
              <a:t>；</a:t>
            </a:r>
          </a:p>
          <a:p>
            <a:pPr algn="l"/>
            <a:r>
              <a:rPr lang="zh-CN" altLang="en-US" sz="2000" b="1" dirty="0">
                <a:latin typeface="+mn-ea"/>
                <a:ea typeface="+mn-ea"/>
              </a:rPr>
              <a:t>     如果接受项目</a:t>
            </a:r>
            <a:r>
              <a:rPr lang="en-US" altLang="zh-CN" sz="2000" b="1" dirty="0">
                <a:latin typeface="+mn-ea"/>
                <a:ea typeface="+mn-ea"/>
              </a:rPr>
              <a:t>S′→ S·∈</a:t>
            </a:r>
            <a:r>
              <a:rPr lang="en-US" altLang="zh-CN" sz="2000" b="1" dirty="0" err="1">
                <a:latin typeface="+mn-ea"/>
                <a:ea typeface="+mn-ea"/>
              </a:rPr>
              <a:t>I</a:t>
            </a:r>
            <a:r>
              <a:rPr lang="en-US" altLang="zh-CN" sz="2000" b="1" baseline="-30000" dirty="0" err="1">
                <a:latin typeface="+mn-ea"/>
                <a:ea typeface="+mn-ea"/>
              </a:rPr>
              <a:t>k</a:t>
            </a:r>
            <a:r>
              <a:rPr lang="zh-CN" altLang="en-US" sz="2000" b="1" dirty="0">
                <a:latin typeface="+mn-ea"/>
                <a:ea typeface="+mn-ea"/>
              </a:rPr>
              <a:t>，则</a:t>
            </a:r>
          </a:p>
          <a:p>
            <a:pPr algn="l"/>
            <a:r>
              <a:rPr lang="zh-CN" altLang="en-US" sz="2000" b="1" dirty="0">
                <a:latin typeface="+mn-ea"/>
                <a:ea typeface="+mn-ea"/>
              </a:rPr>
              <a:t>             置</a:t>
            </a:r>
            <a:r>
              <a:rPr lang="en-US" altLang="zh-CN" sz="2000" b="1" dirty="0">
                <a:latin typeface="+mn-ea"/>
                <a:ea typeface="+mn-ea"/>
              </a:rPr>
              <a:t>M.ACTION[k,#]</a:t>
            </a:r>
            <a:r>
              <a:rPr lang="zh-CN" altLang="en-US" sz="2000" b="1" dirty="0">
                <a:latin typeface="+mn-ea"/>
                <a:ea typeface="+mn-ea"/>
              </a:rPr>
              <a:t>为</a:t>
            </a:r>
            <a:r>
              <a:rPr lang="en-US" altLang="zh-CN" sz="2000" b="1" dirty="0">
                <a:latin typeface="+mn-ea"/>
                <a:ea typeface="+mn-ea"/>
              </a:rPr>
              <a:t>acc</a:t>
            </a:r>
            <a:r>
              <a:rPr lang="zh-CN" altLang="en-US" sz="2000" b="1" dirty="0">
                <a:latin typeface="+mn-ea"/>
                <a:ea typeface="+mn-ea"/>
              </a:rPr>
              <a:t>；</a:t>
            </a:r>
          </a:p>
          <a:p>
            <a:pPr algn="l"/>
            <a:r>
              <a:rPr lang="zh-CN" altLang="en-US" sz="2000" b="1" dirty="0">
                <a:latin typeface="+mn-ea"/>
                <a:ea typeface="+mn-ea"/>
              </a:rPr>
              <a:t>     如果</a:t>
            </a:r>
            <a:r>
              <a:rPr lang="en-US" altLang="zh-CN" sz="2000" b="1" dirty="0">
                <a:latin typeface="+mn-ea"/>
                <a:ea typeface="+mn-ea"/>
              </a:rPr>
              <a:t>f(</a:t>
            </a:r>
            <a:r>
              <a:rPr lang="en-US" altLang="zh-CN" sz="2000" b="1" dirty="0" err="1">
                <a:latin typeface="+mn-ea"/>
                <a:ea typeface="+mn-ea"/>
              </a:rPr>
              <a:t>I</a:t>
            </a:r>
            <a:r>
              <a:rPr lang="en-US" altLang="zh-CN" sz="2000" b="1" baseline="-30000" dirty="0" err="1">
                <a:latin typeface="+mn-ea"/>
                <a:ea typeface="+mn-ea"/>
              </a:rPr>
              <a:t>k</a:t>
            </a:r>
            <a:r>
              <a:rPr lang="en-US" altLang="zh-CN" sz="2000" b="1" dirty="0" err="1">
                <a:latin typeface="+mn-ea"/>
                <a:ea typeface="+mn-ea"/>
              </a:rPr>
              <a:t>,A</a:t>
            </a:r>
            <a:r>
              <a:rPr lang="en-US" altLang="zh-CN" sz="2000" b="1" dirty="0">
                <a:latin typeface="+mn-ea"/>
                <a:ea typeface="+mn-ea"/>
              </a:rPr>
              <a:t>)</a:t>
            </a:r>
            <a:r>
              <a:rPr lang="zh-CN" altLang="en-US" sz="2000" b="1" dirty="0">
                <a:latin typeface="+mn-ea"/>
                <a:ea typeface="+mn-ea"/>
              </a:rPr>
              <a:t>＝</a:t>
            </a:r>
            <a:r>
              <a:rPr lang="en-US" altLang="zh-CN" sz="2000" b="1" dirty="0" err="1">
                <a:latin typeface="+mn-ea"/>
                <a:ea typeface="+mn-ea"/>
              </a:rPr>
              <a:t>I</a:t>
            </a:r>
            <a:r>
              <a:rPr lang="en-US" altLang="zh-CN" sz="2000" b="1" baseline="-30000" dirty="0" err="1">
                <a:latin typeface="+mn-ea"/>
                <a:ea typeface="+mn-ea"/>
              </a:rPr>
              <a:t>j</a:t>
            </a:r>
            <a:r>
              <a:rPr lang="en-US" altLang="zh-CN" sz="2000" b="1" baseline="-30000" dirty="0">
                <a:latin typeface="+mn-ea"/>
                <a:ea typeface="+mn-ea"/>
              </a:rPr>
              <a:t> </a:t>
            </a:r>
            <a:r>
              <a:rPr lang="zh-CN" altLang="en-US" sz="2000" b="1" dirty="0">
                <a:latin typeface="+mn-ea"/>
                <a:ea typeface="+mn-ea"/>
              </a:rPr>
              <a:t>，</a:t>
            </a:r>
            <a:r>
              <a:rPr lang="en-US" altLang="zh-CN" sz="2000" b="1" dirty="0">
                <a:latin typeface="+mn-ea"/>
                <a:ea typeface="+mn-ea"/>
              </a:rPr>
              <a:t>A∈V</a:t>
            </a:r>
            <a:r>
              <a:rPr lang="en-US" altLang="zh-CN" sz="2000" b="1" baseline="-30000" dirty="0">
                <a:latin typeface="+mn-ea"/>
                <a:ea typeface="+mn-ea"/>
              </a:rPr>
              <a:t>N </a:t>
            </a:r>
            <a:r>
              <a:rPr lang="zh-CN" altLang="en-US" sz="2000" b="1" dirty="0">
                <a:latin typeface="+mn-ea"/>
                <a:ea typeface="+mn-ea"/>
              </a:rPr>
              <a:t>，则</a:t>
            </a:r>
          </a:p>
          <a:p>
            <a:pPr algn="l"/>
            <a:r>
              <a:rPr lang="zh-CN" altLang="en-US" sz="2000" b="1" dirty="0">
                <a:latin typeface="+mn-ea"/>
                <a:ea typeface="+mn-ea"/>
              </a:rPr>
              <a:t>             置</a:t>
            </a:r>
            <a:r>
              <a:rPr lang="en-US" altLang="zh-CN" sz="2000" b="1" dirty="0">
                <a:latin typeface="+mn-ea"/>
                <a:ea typeface="+mn-ea"/>
              </a:rPr>
              <a:t>M.GOTO[</a:t>
            </a:r>
            <a:r>
              <a:rPr lang="en-US" altLang="zh-CN" sz="2000" b="1" dirty="0" err="1">
                <a:latin typeface="+mn-ea"/>
                <a:ea typeface="+mn-ea"/>
              </a:rPr>
              <a:t>k,A</a:t>
            </a:r>
            <a:r>
              <a:rPr lang="en-US" altLang="zh-CN" sz="2000" b="1" dirty="0">
                <a:latin typeface="+mn-ea"/>
                <a:ea typeface="+mn-ea"/>
              </a:rPr>
              <a:t>]</a:t>
            </a:r>
            <a:r>
              <a:rPr lang="zh-CN" altLang="en-US" sz="2000" b="1" dirty="0">
                <a:latin typeface="+mn-ea"/>
                <a:ea typeface="+mn-ea"/>
              </a:rPr>
              <a:t>为</a:t>
            </a:r>
            <a:r>
              <a:rPr lang="en-US" altLang="zh-CN" sz="2000" b="1" dirty="0">
                <a:latin typeface="+mn-ea"/>
                <a:ea typeface="+mn-ea"/>
              </a:rPr>
              <a:t>j</a:t>
            </a:r>
            <a:r>
              <a:rPr lang="zh-CN" altLang="en-US" sz="2000" b="1" dirty="0">
                <a:latin typeface="+mn-ea"/>
                <a:ea typeface="+mn-ea"/>
              </a:rPr>
              <a:t>；</a:t>
            </a:r>
          </a:p>
          <a:p>
            <a:pPr algn="l"/>
            <a:r>
              <a:rPr lang="zh-CN" altLang="en-US" sz="2000" b="1" dirty="0">
                <a:latin typeface="+mn-ea"/>
                <a:ea typeface="+mn-ea"/>
              </a:rPr>
              <a:t>⑵ 凡⑴没能填入分析表元素</a:t>
            </a:r>
            <a:r>
              <a:rPr lang="en-US" altLang="zh-CN" sz="2000" b="1" dirty="0">
                <a:latin typeface="+mn-ea"/>
                <a:ea typeface="+mn-ea"/>
              </a:rPr>
              <a:t>M.ACTION[</a:t>
            </a:r>
            <a:r>
              <a:rPr lang="en-US" altLang="zh-CN" sz="2000" b="1" dirty="0" err="1">
                <a:latin typeface="+mn-ea"/>
                <a:ea typeface="+mn-ea"/>
              </a:rPr>
              <a:t>k,a</a:t>
            </a:r>
            <a:r>
              <a:rPr lang="en-US" altLang="zh-CN" sz="2000" b="1" dirty="0">
                <a:latin typeface="+mn-ea"/>
                <a:ea typeface="+mn-ea"/>
              </a:rPr>
              <a:t>]</a:t>
            </a:r>
            <a:r>
              <a:rPr lang="zh-CN" altLang="en-US" sz="2000" b="1" dirty="0">
                <a:latin typeface="+mn-ea"/>
                <a:ea typeface="+mn-ea"/>
              </a:rPr>
              <a:t>和</a:t>
            </a:r>
            <a:r>
              <a:rPr lang="en-US" altLang="zh-CN" sz="2000" b="1" dirty="0">
                <a:latin typeface="+mn-ea"/>
                <a:ea typeface="+mn-ea"/>
              </a:rPr>
              <a:t>M.GOTO[</a:t>
            </a:r>
            <a:r>
              <a:rPr lang="en-US" altLang="zh-CN" sz="2000" b="1" dirty="0" err="1">
                <a:latin typeface="+mn-ea"/>
                <a:ea typeface="+mn-ea"/>
              </a:rPr>
              <a:t>k,a</a:t>
            </a:r>
            <a:r>
              <a:rPr lang="en-US" altLang="zh-CN" sz="2000" b="1" dirty="0">
                <a:latin typeface="+mn-ea"/>
                <a:ea typeface="+mn-ea"/>
              </a:rPr>
              <a:t>]</a:t>
            </a:r>
            <a:r>
              <a:rPr lang="zh-CN" altLang="en-US" sz="2000" b="1" dirty="0">
                <a:latin typeface="+mn-ea"/>
                <a:ea typeface="+mn-ea"/>
              </a:rPr>
              <a:t>，</a:t>
            </a:r>
          </a:p>
          <a:p>
            <a:pPr algn="l"/>
            <a:r>
              <a:rPr lang="zh-CN" altLang="en-US" sz="2000" b="1" dirty="0">
                <a:latin typeface="+mn-ea"/>
                <a:ea typeface="+mn-ea"/>
              </a:rPr>
              <a:t>             置为</a:t>
            </a:r>
            <a:r>
              <a:rPr lang="en-US" altLang="zh-CN" sz="2000" b="1" dirty="0">
                <a:latin typeface="+mn-ea"/>
                <a:ea typeface="+mn-ea"/>
              </a:rPr>
              <a:t>e</a:t>
            </a:r>
            <a:r>
              <a:rPr lang="en-US" altLang="zh-CN" sz="2000" b="1" baseline="-30000" dirty="0">
                <a:latin typeface="+mn-ea"/>
                <a:ea typeface="+mn-ea"/>
              </a:rPr>
              <a:t> t </a:t>
            </a:r>
            <a:r>
              <a:rPr lang="en-US" altLang="zh-CN" sz="2000" b="1" dirty="0">
                <a:latin typeface="+mn-ea"/>
                <a:ea typeface="+mn-ea"/>
              </a:rPr>
              <a:t>(t</a:t>
            </a:r>
            <a:r>
              <a:rPr lang="zh-CN" altLang="en-US" sz="2000" b="1" dirty="0">
                <a:latin typeface="+mn-ea"/>
                <a:ea typeface="+mn-ea"/>
              </a:rPr>
              <a:t>为错误编号</a:t>
            </a:r>
            <a:r>
              <a:rPr lang="en-US" altLang="zh-CN" sz="2000" b="1" dirty="0">
                <a:latin typeface="+mn-ea"/>
                <a:ea typeface="+mn-ea"/>
              </a:rPr>
              <a:t>)</a:t>
            </a:r>
            <a:r>
              <a:rPr lang="zh-CN" altLang="en-US" sz="2000" b="1" dirty="0">
                <a:latin typeface="+mn-ea"/>
                <a:ea typeface="+mn-ea"/>
              </a:rPr>
              <a:t>。 </a:t>
            </a:r>
          </a:p>
        </p:txBody>
      </p:sp>
      <p:sp>
        <p:nvSpPr>
          <p:cNvPr id="30725" name="Text Box 1027"/>
          <p:cNvSpPr txBox="1">
            <a:spLocks noChangeArrowheads="1"/>
          </p:cNvSpPr>
          <p:nvPr/>
        </p:nvSpPr>
        <p:spPr bwMode="auto">
          <a:xfrm>
            <a:off x="381000" y="314980"/>
            <a:ext cx="4114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SLR(1)</a:t>
            </a:r>
            <a:r>
              <a:rPr lang="zh-CN" altLang="en-US" sz="28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分析表</a:t>
            </a:r>
            <a:r>
              <a:rPr lang="en-US" altLang="zh-CN" sz="28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M</a:t>
            </a:r>
            <a:r>
              <a:rPr lang="zh-CN" altLang="en-US" sz="28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构造方法</a:t>
            </a:r>
          </a:p>
        </p:txBody>
      </p:sp>
      <p:sp>
        <p:nvSpPr>
          <p:cNvPr id="30726" name="Text Box 1028"/>
          <p:cNvSpPr txBox="1">
            <a:spLocks noChangeArrowheads="1"/>
          </p:cNvSpPr>
          <p:nvPr/>
        </p:nvSpPr>
        <p:spPr bwMode="auto">
          <a:xfrm>
            <a:off x="838200" y="4403725"/>
            <a:ext cx="7162800" cy="808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  <a:spcBef>
                <a:spcPct val="50000"/>
              </a:spcBef>
            </a:pPr>
            <a:r>
              <a:rPr lang="zh-CN" altLang="en-US" sz="2000" b="1" dirty="0">
                <a:latin typeface="+mn-ea"/>
                <a:ea typeface="+mn-ea"/>
              </a:rPr>
              <a:t>例</a:t>
            </a:r>
            <a:r>
              <a:rPr lang="en-US" altLang="zh-CN" sz="2000" b="1" dirty="0">
                <a:latin typeface="+mn-ea"/>
                <a:ea typeface="+mn-ea"/>
              </a:rPr>
              <a:t>7.3  </a:t>
            </a:r>
            <a:r>
              <a:rPr lang="zh-CN" altLang="en-US" sz="2000" b="1" dirty="0">
                <a:latin typeface="+mn-ea"/>
                <a:ea typeface="+mn-ea"/>
              </a:rPr>
              <a:t>设文法</a:t>
            </a:r>
            <a:r>
              <a:rPr lang="en-US" altLang="zh-CN" sz="2000" b="1" dirty="0">
                <a:latin typeface="+mn-ea"/>
                <a:ea typeface="+mn-ea"/>
              </a:rPr>
              <a:t>G[S′]</a:t>
            </a:r>
            <a:r>
              <a:rPr lang="zh-CN" altLang="en-US" sz="2000" b="1" dirty="0">
                <a:latin typeface="+mn-ea"/>
                <a:ea typeface="+mn-ea"/>
              </a:rPr>
              <a:t>定义如下，试构造</a:t>
            </a:r>
            <a:r>
              <a:rPr lang="zh-CN" altLang="en-US" sz="2000" b="1" dirty="0">
                <a:latin typeface="+mn-ea"/>
                <a:ea typeface="+mn-ea"/>
                <a:hlinkClick r:id="rId3"/>
              </a:rPr>
              <a:t>识别活前缀</a:t>
            </a:r>
            <a:r>
              <a:rPr lang="en-US" altLang="zh-CN" sz="2000" b="1" dirty="0">
                <a:latin typeface="+mn-ea"/>
                <a:ea typeface="+mn-ea"/>
                <a:hlinkClick r:id="rId3"/>
              </a:rPr>
              <a:t>DFA </a:t>
            </a:r>
            <a:r>
              <a:rPr lang="zh-CN" altLang="en-US" sz="2000" b="1" dirty="0">
                <a:latin typeface="+mn-ea"/>
                <a:ea typeface="+mn-ea"/>
              </a:rPr>
              <a:t>和</a:t>
            </a:r>
            <a:r>
              <a:rPr lang="en-US" altLang="zh-CN" sz="2000" b="1" dirty="0">
                <a:latin typeface="+mn-ea"/>
                <a:ea typeface="+mn-ea"/>
                <a:hlinkClick r:id="rId4"/>
              </a:rPr>
              <a:t>SLR(1)</a:t>
            </a:r>
            <a:r>
              <a:rPr lang="zh-CN" altLang="en-US" sz="2000" b="1" dirty="0">
                <a:latin typeface="+mn-ea"/>
                <a:ea typeface="+mn-ea"/>
                <a:hlinkClick r:id="rId4"/>
              </a:rPr>
              <a:t>分析表</a:t>
            </a:r>
            <a:r>
              <a:rPr lang="en-US" altLang="zh-CN" sz="2000" b="1" dirty="0">
                <a:latin typeface="+mn-ea"/>
                <a:ea typeface="+mn-ea"/>
                <a:hlinkClick r:id="rId4"/>
              </a:rPr>
              <a:t>M</a:t>
            </a:r>
            <a:r>
              <a:rPr lang="zh-CN" altLang="en-US" sz="2000" b="1" dirty="0">
                <a:latin typeface="+mn-ea"/>
                <a:ea typeface="+mn-ea"/>
              </a:rPr>
              <a:t>。</a:t>
            </a:r>
          </a:p>
        </p:txBody>
      </p:sp>
      <p:sp>
        <p:nvSpPr>
          <p:cNvPr id="30727" name="Text Box 1029"/>
          <p:cNvSpPr txBox="1">
            <a:spLocks noChangeArrowheads="1"/>
          </p:cNvSpPr>
          <p:nvPr/>
        </p:nvSpPr>
        <p:spPr bwMode="auto">
          <a:xfrm>
            <a:off x="304800" y="5235714"/>
            <a:ext cx="4876800" cy="70788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b="1" dirty="0">
                <a:latin typeface="+mn-ea"/>
                <a:ea typeface="+mn-ea"/>
              </a:rPr>
              <a:t>G[S</a:t>
            </a:r>
            <a:r>
              <a:rPr lang="en-US" altLang="zh-CN" sz="2000" b="1" baseline="30000" dirty="0">
                <a:latin typeface="+mn-ea"/>
                <a:ea typeface="+mn-ea"/>
              </a:rPr>
              <a:t>′</a:t>
            </a:r>
            <a:r>
              <a:rPr lang="en-US" altLang="zh-CN" sz="2000" b="1" dirty="0">
                <a:latin typeface="+mn-ea"/>
                <a:ea typeface="+mn-ea"/>
              </a:rPr>
              <a:t>]</a:t>
            </a:r>
            <a:r>
              <a:rPr lang="zh-CN" altLang="en-US" sz="2000" b="1" dirty="0">
                <a:latin typeface="+mn-ea"/>
                <a:ea typeface="+mn-ea"/>
              </a:rPr>
              <a:t>：（</a:t>
            </a:r>
            <a:r>
              <a:rPr lang="en-US" altLang="zh-CN" sz="2000" b="1" dirty="0">
                <a:latin typeface="+mn-ea"/>
                <a:ea typeface="+mn-ea"/>
              </a:rPr>
              <a:t>0</a:t>
            </a:r>
            <a:r>
              <a:rPr lang="zh-CN" altLang="en-US" sz="2000" b="1" dirty="0">
                <a:latin typeface="+mn-ea"/>
                <a:ea typeface="+mn-ea"/>
              </a:rPr>
              <a:t>） </a:t>
            </a:r>
            <a:r>
              <a:rPr lang="en-US" altLang="zh-CN" sz="2000" b="1" dirty="0">
                <a:latin typeface="+mn-ea"/>
                <a:ea typeface="+mn-ea"/>
              </a:rPr>
              <a:t>S′→</a:t>
            </a:r>
            <a:r>
              <a:rPr lang="en-US" altLang="zh-CN" sz="2000" b="1" dirty="0" smtClean="0">
                <a:latin typeface="+mn-ea"/>
                <a:ea typeface="+mn-ea"/>
              </a:rPr>
              <a:t>S   </a:t>
            </a:r>
            <a:r>
              <a:rPr lang="zh-CN" altLang="en-US" sz="2000" b="1" dirty="0">
                <a:latin typeface="+mn-ea"/>
                <a:ea typeface="+mn-ea"/>
              </a:rPr>
              <a:t>（</a:t>
            </a:r>
            <a:r>
              <a:rPr lang="en-US" altLang="zh-CN" sz="2000" b="1" dirty="0">
                <a:latin typeface="+mn-ea"/>
                <a:ea typeface="+mn-ea"/>
              </a:rPr>
              <a:t>1</a:t>
            </a:r>
            <a:r>
              <a:rPr lang="zh-CN" altLang="en-US" sz="2000" b="1" dirty="0">
                <a:latin typeface="+mn-ea"/>
                <a:ea typeface="+mn-ea"/>
              </a:rPr>
              <a:t>） </a:t>
            </a:r>
            <a:r>
              <a:rPr lang="en-US" altLang="zh-CN" sz="2000" b="1" dirty="0" err="1">
                <a:latin typeface="+mn-ea"/>
                <a:ea typeface="+mn-ea"/>
              </a:rPr>
              <a:t>S→rD</a:t>
            </a:r>
            <a:endParaRPr lang="en-US" altLang="zh-CN" sz="2000" b="1" dirty="0">
              <a:latin typeface="+mn-ea"/>
              <a:ea typeface="+mn-ea"/>
            </a:endParaRPr>
          </a:p>
          <a:p>
            <a:pPr algn="l" eaLnBrk="0" hangingPunct="0"/>
            <a:r>
              <a:rPr lang="en-US" altLang="zh-CN" sz="2000" b="1" dirty="0">
                <a:latin typeface="+mn-ea"/>
                <a:ea typeface="+mn-ea"/>
              </a:rPr>
              <a:t>       </a:t>
            </a:r>
            <a:r>
              <a:rPr lang="en-US" altLang="zh-CN" sz="2000" b="1" dirty="0" smtClean="0">
                <a:latin typeface="+mn-ea"/>
                <a:ea typeface="+mn-ea"/>
              </a:rPr>
              <a:t> </a:t>
            </a:r>
            <a:r>
              <a:rPr lang="zh-CN" altLang="en-US" sz="2000" b="1" dirty="0">
                <a:latin typeface="+mn-ea"/>
                <a:ea typeface="+mn-ea"/>
              </a:rPr>
              <a:t>（</a:t>
            </a:r>
            <a:r>
              <a:rPr lang="en-US" altLang="zh-CN" sz="2000" b="1" dirty="0">
                <a:latin typeface="+mn-ea"/>
                <a:ea typeface="+mn-ea"/>
              </a:rPr>
              <a:t>2</a:t>
            </a:r>
            <a:r>
              <a:rPr lang="zh-CN" altLang="en-US" sz="2000" b="1" dirty="0">
                <a:latin typeface="+mn-ea"/>
                <a:ea typeface="+mn-ea"/>
              </a:rPr>
              <a:t>） </a:t>
            </a:r>
            <a:r>
              <a:rPr lang="en-US" altLang="zh-CN" sz="2000" b="1" dirty="0">
                <a:latin typeface="+mn-ea"/>
                <a:ea typeface="+mn-ea"/>
              </a:rPr>
              <a:t>D→D</a:t>
            </a:r>
            <a:r>
              <a:rPr lang="zh-CN" altLang="en-US" sz="2000" b="1" dirty="0">
                <a:latin typeface="+mn-ea"/>
                <a:ea typeface="+mn-ea"/>
              </a:rPr>
              <a:t>，</a:t>
            </a:r>
            <a:r>
              <a:rPr lang="en-US" altLang="zh-CN" sz="2000" b="1" dirty="0" err="1" smtClean="0">
                <a:latin typeface="+mn-ea"/>
                <a:ea typeface="+mn-ea"/>
              </a:rPr>
              <a:t>i</a:t>
            </a:r>
            <a:r>
              <a:rPr lang="en-US" altLang="zh-CN" sz="2000" b="1" dirty="0" smtClean="0">
                <a:latin typeface="+mn-ea"/>
                <a:ea typeface="+mn-ea"/>
              </a:rPr>
              <a:t> </a:t>
            </a:r>
            <a:r>
              <a:rPr lang="zh-CN" altLang="en-US" sz="2000" b="1" dirty="0">
                <a:latin typeface="+mn-ea"/>
                <a:ea typeface="+mn-ea"/>
              </a:rPr>
              <a:t>（</a:t>
            </a:r>
            <a:r>
              <a:rPr lang="en-US" altLang="zh-CN" sz="2000" b="1" dirty="0">
                <a:latin typeface="+mn-ea"/>
                <a:ea typeface="+mn-ea"/>
              </a:rPr>
              <a:t>3</a:t>
            </a:r>
            <a:r>
              <a:rPr lang="zh-CN" altLang="en-US" sz="2000" b="1" dirty="0">
                <a:latin typeface="+mn-ea"/>
                <a:ea typeface="+mn-ea"/>
              </a:rPr>
              <a:t>） </a:t>
            </a:r>
            <a:r>
              <a:rPr lang="en-US" altLang="zh-CN" sz="2000" b="1" dirty="0" err="1">
                <a:latin typeface="+mn-ea"/>
                <a:ea typeface="+mn-ea"/>
              </a:rPr>
              <a:t>D→i</a:t>
            </a:r>
            <a:r>
              <a:rPr lang="en-US" altLang="zh-CN" sz="2000" b="1" dirty="0">
                <a:latin typeface="+mn-ea"/>
                <a:ea typeface="+mn-ea"/>
              </a:rPr>
              <a:t> </a:t>
            </a:r>
          </a:p>
        </p:txBody>
      </p:sp>
      <p:sp>
        <p:nvSpPr>
          <p:cNvPr id="30728" name="Rectangle 1031"/>
          <p:cNvSpPr>
            <a:spLocks noChangeArrowheads="1"/>
          </p:cNvSpPr>
          <p:nvPr/>
        </p:nvSpPr>
        <p:spPr bwMode="auto">
          <a:xfrm>
            <a:off x="5410200" y="5243592"/>
            <a:ext cx="32131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zh-CN" altLang="en-US" sz="2000" b="1" dirty="0">
                <a:latin typeface="+mn-ea"/>
                <a:ea typeface="+mn-ea"/>
              </a:rPr>
              <a:t>注</a:t>
            </a:r>
            <a:r>
              <a:rPr lang="zh-CN" altLang="en-US" sz="2000" b="1" dirty="0" smtClean="0">
                <a:latin typeface="+mn-ea"/>
                <a:ea typeface="+mn-ea"/>
              </a:rPr>
              <a:t>：  </a:t>
            </a:r>
            <a:r>
              <a:rPr lang="en-US" altLang="zh-CN" sz="2000" b="1" dirty="0">
                <a:latin typeface="+mn-ea"/>
                <a:ea typeface="+mn-ea"/>
              </a:rPr>
              <a:t>FOLLOW(S</a:t>
            </a:r>
            <a:r>
              <a:rPr lang="en-US" altLang="zh-CN" sz="2000" b="1" baseline="-30000" dirty="0">
                <a:latin typeface="+mn-ea"/>
                <a:ea typeface="+mn-ea"/>
              </a:rPr>
              <a:t> </a:t>
            </a:r>
            <a:r>
              <a:rPr lang="en-US" altLang="zh-CN" sz="2000" b="1" dirty="0">
                <a:latin typeface="+mn-ea"/>
                <a:ea typeface="+mn-ea"/>
              </a:rPr>
              <a:t>)</a:t>
            </a:r>
            <a:r>
              <a:rPr lang="zh-CN" altLang="en-US" sz="2000" b="1" dirty="0">
                <a:latin typeface="+mn-ea"/>
                <a:ea typeface="+mn-ea"/>
              </a:rPr>
              <a:t>＝</a:t>
            </a:r>
            <a:r>
              <a:rPr lang="en-US" altLang="zh-CN" sz="2000" b="1" dirty="0">
                <a:latin typeface="+mn-ea"/>
                <a:ea typeface="+mn-ea"/>
              </a:rPr>
              <a:t>{#}</a:t>
            </a:r>
          </a:p>
          <a:p>
            <a:r>
              <a:rPr lang="en-US" altLang="zh-CN" sz="2000" b="1" dirty="0">
                <a:latin typeface="+mn-ea"/>
                <a:ea typeface="+mn-ea"/>
              </a:rPr>
              <a:t>   </a:t>
            </a:r>
            <a:r>
              <a:rPr lang="en-US" altLang="zh-CN" sz="2000" b="1" dirty="0" smtClean="0">
                <a:latin typeface="+mn-ea"/>
                <a:ea typeface="+mn-ea"/>
              </a:rPr>
              <a:t> </a:t>
            </a:r>
            <a:r>
              <a:rPr lang="zh-CN" altLang="en-US" sz="2000" b="1" dirty="0">
                <a:latin typeface="+mn-ea"/>
                <a:ea typeface="+mn-ea"/>
              </a:rPr>
              <a:t>移进符号集＝</a:t>
            </a:r>
            <a:r>
              <a:rPr lang="en-US" altLang="zh-CN" sz="2000" b="1" dirty="0">
                <a:latin typeface="+mn-ea"/>
                <a:ea typeface="+mn-ea"/>
              </a:rPr>
              <a:t>{,} </a:t>
            </a:r>
          </a:p>
        </p:txBody>
      </p:sp>
      <p:sp>
        <p:nvSpPr>
          <p:cNvPr id="9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6324600" y="6172200"/>
            <a:ext cx="2133600" cy="244475"/>
          </a:xfrm>
        </p:spPr>
        <p:txBody>
          <a:bodyPr/>
          <a:lstStyle/>
          <a:p>
            <a:pPr>
              <a:defRPr/>
            </a:pPr>
            <a:fld id="{4F59ABC2-A8C1-444F-815F-0179F8E14596}" type="slidenum">
              <a:rPr lang="en-US" altLang="zh-CN"/>
              <a:pPr>
                <a:defRPr/>
              </a:pPr>
              <a:t>27</a:t>
            </a:fld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41"/>
          <p:cNvSpPr>
            <a:spLocks noChangeArrowheads="1"/>
          </p:cNvSpPr>
          <p:nvPr/>
        </p:nvSpPr>
        <p:spPr bwMode="auto">
          <a:xfrm>
            <a:off x="2760663" y="2025650"/>
            <a:ext cx="541337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 sz="2000">
              <a:latin typeface="+mn-ea"/>
              <a:ea typeface="+mn-ea"/>
            </a:endParaRPr>
          </a:p>
        </p:txBody>
      </p:sp>
      <p:sp>
        <p:nvSpPr>
          <p:cNvPr id="31748" name="Text Box 72"/>
          <p:cNvSpPr txBox="1">
            <a:spLocks noChangeArrowheads="1"/>
          </p:cNvSpPr>
          <p:nvPr/>
        </p:nvSpPr>
        <p:spPr bwMode="auto">
          <a:xfrm>
            <a:off x="304800" y="853698"/>
            <a:ext cx="8229600" cy="781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573088" algn="l">
              <a:lnSpc>
                <a:spcPct val="120000"/>
              </a:lnSpc>
              <a:spcBef>
                <a:spcPct val="20000"/>
              </a:spcBef>
            </a:pPr>
            <a:r>
              <a:rPr lang="zh-CN" altLang="en-US" sz="2000" b="1" dirty="0">
                <a:latin typeface="+mn-ea"/>
                <a:ea typeface="+mn-ea"/>
              </a:rPr>
              <a:t>定义 </a:t>
            </a:r>
            <a:r>
              <a:rPr lang="en-US" altLang="zh-CN" sz="2000" b="1" dirty="0">
                <a:latin typeface="+mn-ea"/>
                <a:ea typeface="+mn-ea"/>
              </a:rPr>
              <a:t>7.8   </a:t>
            </a:r>
            <a:r>
              <a:rPr lang="zh-CN" altLang="en-US" sz="2000" b="1" dirty="0">
                <a:latin typeface="+mn-ea"/>
                <a:ea typeface="+mn-ea"/>
              </a:rPr>
              <a:t>设文法</a:t>
            </a:r>
            <a:r>
              <a:rPr lang="en-US" altLang="zh-CN" sz="2000" b="1" dirty="0">
                <a:latin typeface="+mn-ea"/>
                <a:ea typeface="+mn-ea"/>
              </a:rPr>
              <a:t>G</a:t>
            </a:r>
            <a:r>
              <a:rPr lang="zh-CN" altLang="en-US" sz="2000" b="1" dirty="0">
                <a:latin typeface="+mn-ea"/>
                <a:ea typeface="+mn-ea"/>
              </a:rPr>
              <a:t>的</a:t>
            </a:r>
            <a:r>
              <a:rPr lang="en-US" altLang="zh-CN" sz="2000" b="1" dirty="0">
                <a:latin typeface="+mn-ea"/>
                <a:ea typeface="+mn-ea"/>
              </a:rPr>
              <a:t>LR(0)</a:t>
            </a:r>
            <a:r>
              <a:rPr lang="zh-CN" altLang="en-US" sz="2000" b="1" dirty="0">
                <a:latin typeface="+mn-ea"/>
                <a:ea typeface="+mn-ea"/>
              </a:rPr>
              <a:t>项目集规范族</a:t>
            </a:r>
            <a:r>
              <a:rPr lang="en-US" altLang="zh-CN" sz="2000" b="1" dirty="0">
                <a:latin typeface="+mn-ea"/>
                <a:ea typeface="+mn-ea"/>
              </a:rPr>
              <a:t>C</a:t>
            </a:r>
            <a:r>
              <a:rPr lang="zh-CN" altLang="en-US" sz="2000" b="1" dirty="0">
                <a:latin typeface="+mn-ea"/>
                <a:ea typeface="+mn-ea"/>
              </a:rPr>
              <a:t>中任意含有</a:t>
            </a:r>
            <a:r>
              <a:rPr lang="en-US" altLang="zh-CN" sz="2000" b="1" dirty="0">
                <a:latin typeface="+mn-ea"/>
                <a:ea typeface="+mn-ea"/>
              </a:rPr>
              <a:t>m</a:t>
            </a:r>
            <a:r>
              <a:rPr lang="zh-CN" altLang="en-US" sz="2000" b="1" dirty="0">
                <a:latin typeface="+mn-ea"/>
                <a:ea typeface="+mn-ea"/>
              </a:rPr>
              <a:t>个移进项目和</a:t>
            </a:r>
            <a:r>
              <a:rPr lang="en-US" altLang="zh-CN" sz="2000" b="1" dirty="0">
                <a:latin typeface="+mn-ea"/>
                <a:ea typeface="+mn-ea"/>
              </a:rPr>
              <a:t>n</a:t>
            </a:r>
            <a:r>
              <a:rPr lang="zh-CN" altLang="en-US" sz="2000" b="1" dirty="0">
                <a:latin typeface="+mn-ea"/>
                <a:ea typeface="+mn-ea"/>
              </a:rPr>
              <a:t>个归约项目的冲突项目集</a:t>
            </a:r>
            <a:r>
              <a:rPr lang="en-US" altLang="zh-CN" sz="2000" b="1" dirty="0" err="1">
                <a:latin typeface="+mn-ea"/>
                <a:ea typeface="+mn-ea"/>
              </a:rPr>
              <a:t>I</a:t>
            </a:r>
            <a:r>
              <a:rPr lang="en-US" altLang="zh-CN" sz="2000" b="1" baseline="-30000" dirty="0" err="1">
                <a:latin typeface="+mn-ea"/>
                <a:ea typeface="+mn-ea"/>
              </a:rPr>
              <a:t>k</a:t>
            </a:r>
            <a:r>
              <a:rPr lang="en-US" altLang="zh-CN" sz="2000" b="1" baseline="-30000" dirty="0">
                <a:latin typeface="+mn-ea"/>
                <a:ea typeface="+mn-ea"/>
              </a:rPr>
              <a:t> </a:t>
            </a:r>
            <a:r>
              <a:rPr lang="zh-CN" altLang="en-US" sz="2000" b="1" dirty="0">
                <a:latin typeface="+mn-ea"/>
                <a:ea typeface="+mn-ea"/>
              </a:rPr>
              <a:t>的一般形式为</a:t>
            </a:r>
          </a:p>
        </p:txBody>
      </p:sp>
      <p:sp>
        <p:nvSpPr>
          <p:cNvPr id="31749" name="Text Box 73"/>
          <p:cNvSpPr txBox="1">
            <a:spLocks noChangeArrowheads="1"/>
          </p:cNvSpPr>
          <p:nvPr/>
        </p:nvSpPr>
        <p:spPr bwMode="auto">
          <a:xfrm>
            <a:off x="304800" y="1598474"/>
            <a:ext cx="8077200" cy="1754326"/>
          </a:xfrm>
          <a:prstGeom prst="rect">
            <a:avLst/>
          </a:prstGeom>
          <a:solidFill>
            <a:srgbClr val="CCFFFF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  <a:spcBef>
                <a:spcPct val="20000"/>
              </a:spcBef>
            </a:pPr>
            <a:r>
              <a:rPr lang="en-US" altLang="zh-CN" sz="2000" b="1" dirty="0" err="1">
                <a:latin typeface="+mn-ea"/>
                <a:ea typeface="+mn-ea"/>
              </a:rPr>
              <a:t>I</a:t>
            </a:r>
            <a:r>
              <a:rPr lang="en-US" altLang="zh-CN" sz="2000" b="1" baseline="-30000" dirty="0" err="1">
                <a:latin typeface="+mn-ea"/>
                <a:ea typeface="+mn-ea"/>
              </a:rPr>
              <a:t>k</a:t>
            </a:r>
            <a:r>
              <a:rPr lang="zh-CN" altLang="en-US" sz="2000" b="1" dirty="0">
                <a:latin typeface="+mn-ea"/>
                <a:ea typeface="+mn-ea"/>
              </a:rPr>
              <a:t>＝</a:t>
            </a:r>
            <a:r>
              <a:rPr lang="en-US" altLang="zh-CN" sz="2000" b="1" dirty="0">
                <a:latin typeface="+mn-ea"/>
                <a:ea typeface="+mn-ea"/>
              </a:rPr>
              <a:t>{ A</a:t>
            </a:r>
            <a:r>
              <a:rPr lang="en-US" altLang="zh-CN" sz="2000" b="1" baseline="-30000" dirty="0">
                <a:latin typeface="+mn-ea"/>
                <a:ea typeface="+mn-ea"/>
              </a:rPr>
              <a:t>1</a:t>
            </a:r>
            <a:r>
              <a:rPr lang="en-US" altLang="zh-CN" sz="2000" b="1" dirty="0">
                <a:latin typeface="+mn-ea"/>
                <a:ea typeface="+mn-ea"/>
              </a:rPr>
              <a:t>→</a:t>
            </a:r>
            <a:r>
              <a:rPr lang="en-US" altLang="zh-CN" sz="2000" b="1" dirty="0" smtClean="0">
                <a:latin typeface="+mn-ea"/>
                <a:ea typeface="+mn-ea"/>
              </a:rPr>
              <a:t>α</a:t>
            </a:r>
            <a:r>
              <a:rPr lang="en-US" altLang="zh-CN" sz="2000" b="1" baseline="-30000" dirty="0" smtClean="0">
                <a:latin typeface="+mn-ea"/>
                <a:ea typeface="+mn-ea"/>
              </a:rPr>
              <a:t>1</a:t>
            </a:r>
            <a:r>
              <a:rPr lang="en-US" altLang="zh-CN" sz="2000" b="1" dirty="0" smtClean="0">
                <a:latin typeface="+mn-ea"/>
                <a:ea typeface="+mn-ea"/>
              </a:rPr>
              <a:t>·a</a:t>
            </a:r>
            <a:r>
              <a:rPr lang="en-US" altLang="zh-CN" sz="2000" b="1" baseline="-30000" dirty="0" smtClean="0">
                <a:latin typeface="+mn-ea"/>
                <a:ea typeface="+mn-ea"/>
              </a:rPr>
              <a:t>1</a:t>
            </a:r>
            <a:r>
              <a:rPr lang="en-US" altLang="zh-CN" sz="2000" b="1" dirty="0" smtClean="0">
                <a:latin typeface="+mn-ea"/>
                <a:ea typeface="+mn-ea"/>
              </a:rPr>
              <a:t>β</a:t>
            </a:r>
            <a:r>
              <a:rPr lang="en-US" altLang="zh-CN" sz="2000" b="1" baseline="-30000" dirty="0" smtClean="0">
                <a:latin typeface="+mn-ea"/>
                <a:ea typeface="+mn-ea"/>
              </a:rPr>
              <a:t>1 </a:t>
            </a:r>
            <a:r>
              <a:rPr lang="zh-CN" altLang="en-US" sz="2000" b="1" dirty="0">
                <a:latin typeface="+mn-ea"/>
                <a:ea typeface="+mn-ea"/>
              </a:rPr>
              <a:t>，</a:t>
            </a:r>
            <a:r>
              <a:rPr lang="en-US" altLang="zh-CN" sz="2000" b="1" dirty="0">
                <a:latin typeface="+mn-ea"/>
                <a:ea typeface="+mn-ea"/>
              </a:rPr>
              <a:t>A</a:t>
            </a:r>
            <a:r>
              <a:rPr lang="en-US" altLang="zh-CN" sz="2000" b="1" baseline="-30000" dirty="0">
                <a:latin typeface="+mn-ea"/>
                <a:ea typeface="+mn-ea"/>
              </a:rPr>
              <a:t>2</a:t>
            </a:r>
            <a:r>
              <a:rPr lang="en-US" altLang="zh-CN" sz="2000" b="1" dirty="0">
                <a:latin typeface="+mn-ea"/>
                <a:ea typeface="+mn-ea"/>
              </a:rPr>
              <a:t>→</a:t>
            </a:r>
            <a:r>
              <a:rPr lang="en-US" altLang="zh-CN" sz="2000" b="1" dirty="0" smtClean="0">
                <a:latin typeface="+mn-ea"/>
                <a:ea typeface="+mn-ea"/>
              </a:rPr>
              <a:t>α</a:t>
            </a:r>
            <a:r>
              <a:rPr lang="en-US" altLang="zh-CN" sz="2000" b="1" baseline="-30000" dirty="0" smtClean="0">
                <a:latin typeface="+mn-ea"/>
                <a:ea typeface="+mn-ea"/>
              </a:rPr>
              <a:t>2</a:t>
            </a:r>
            <a:r>
              <a:rPr lang="en-US" altLang="zh-CN" sz="2000" b="1" dirty="0" smtClean="0">
                <a:latin typeface="+mn-ea"/>
                <a:ea typeface="+mn-ea"/>
              </a:rPr>
              <a:t>·a</a:t>
            </a:r>
            <a:r>
              <a:rPr lang="en-US" altLang="zh-CN" sz="2000" b="1" baseline="-30000" dirty="0" smtClean="0">
                <a:latin typeface="+mn-ea"/>
                <a:ea typeface="+mn-ea"/>
              </a:rPr>
              <a:t>2</a:t>
            </a:r>
            <a:r>
              <a:rPr lang="en-US" altLang="zh-CN" sz="2000" b="1" dirty="0" smtClean="0">
                <a:latin typeface="+mn-ea"/>
                <a:ea typeface="+mn-ea"/>
              </a:rPr>
              <a:t>β</a:t>
            </a:r>
            <a:r>
              <a:rPr lang="en-US" altLang="zh-CN" sz="2000" b="1" baseline="-30000" dirty="0" smtClean="0">
                <a:latin typeface="+mn-ea"/>
                <a:ea typeface="+mn-ea"/>
              </a:rPr>
              <a:t>2  </a:t>
            </a:r>
            <a:r>
              <a:rPr lang="zh-CN" altLang="en-US" sz="2000" b="1" dirty="0">
                <a:latin typeface="+mn-ea"/>
                <a:ea typeface="+mn-ea"/>
              </a:rPr>
              <a:t>，</a:t>
            </a:r>
            <a:r>
              <a:rPr lang="en-US" altLang="zh-CN" sz="2000" b="1" dirty="0">
                <a:latin typeface="+mn-ea"/>
                <a:ea typeface="+mn-ea"/>
              </a:rPr>
              <a:t>··· </a:t>
            </a:r>
            <a:r>
              <a:rPr lang="zh-CN" altLang="en-US" sz="2000" b="1" dirty="0">
                <a:latin typeface="+mn-ea"/>
                <a:ea typeface="+mn-ea"/>
              </a:rPr>
              <a:t>，</a:t>
            </a:r>
            <a:r>
              <a:rPr lang="en-US" altLang="zh-CN" sz="2000" b="1" dirty="0" err="1">
                <a:latin typeface="+mn-ea"/>
                <a:ea typeface="+mn-ea"/>
              </a:rPr>
              <a:t>A</a:t>
            </a:r>
            <a:r>
              <a:rPr lang="en-US" altLang="zh-CN" sz="2000" b="1" baseline="-30000" dirty="0" err="1">
                <a:latin typeface="+mn-ea"/>
                <a:ea typeface="+mn-ea"/>
              </a:rPr>
              <a:t>m</a:t>
            </a:r>
            <a:r>
              <a:rPr lang="en-US" altLang="zh-CN" sz="2000" b="1" dirty="0" err="1">
                <a:latin typeface="+mn-ea"/>
                <a:ea typeface="+mn-ea"/>
              </a:rPr>
              <a:t>→</a:t>
            </a:r>
            <a:r>
              <a:rPr lang="en-US" altLang="zh-CN" sz="2000" b="1" dirty="0" err="1" smtClean="0">
                <a:latin typeface="+mn-ea"/>
                <a:ea typeface="+mn-ea"/>
              </a:rPr>
              <a:t>α</a:t>
            </a:r>
            <a:r>
              <a:rPr lang="en-US" altLang="zh-CN" sz="2000" b="1" baseline="-30000" dirty="0" err="1" smtClean="0">
                <a:latin typeface="+mn-ea"/>
                <a:ea typeface="+mn-ea"/>
              </a:rPr>
              <a:t>m</a:t>
            </a:r>
            <a:r>
              <a:rPr lang="en-US" altLang="zh-CN" sz="2000" b="1" dirty="0" err="1" smtClean="0">
                <a:latin typeface="+mn-ea"/>
                <a:ea typeface="+mn-ea"/>
              </a:rPr>
              <a:t>·a</a:t>
            </a:r>
            <a:r>
              <a:rPr lang="en-US" altLang="zh-CN" sz="2000" b="1" baseline="-30000" dirty="0" err="1" smtClean="0">
                <a:latin typeface="+mn-ea"/>
                <a:ea typeface="+mn-ea"/>
              </a:rPr>
              <a:t>m</a:t>
            </a:r>
            <a:r>
              <a:rPr lang="en-US" altLang="zh-CN" sz="2000" b="1" dirty="0" err="1" smtClean="0">
                <a:latin typeface="+mn-ea"/>
                <a:ea typeface="+mn-ea"/>
              </a:rPr>
              <a:t>β</a:t>
            </a:r>
            <a:r>
              <a:rPr lang="en-US" altLang="zh-CN" sz="2000" b="1" baseline="-30000" dirty="0" err="1" smtClean="0">
                <a:latin typeface="+mn-ea"/>
                <a:ea typeface="+mn-ea"/>
              </a:rPr>
              <a:t>m</a:t>
            </a:r>
            <a:r>
              <a:rPr lang="en-US" altLang="zh-CN" sz="2000" b="1" baseline="-30000" dirty="0" smtClean="0">
                <a:latin typeface="+mn-ea"/>
                <a:ea typeface="+mn-ea"/>
              </a:rPr>
              <a:t> </a:t>
            </a:r>
            <a:r>
              <a:rPr lang="zh-CN" altLang="en-US" sz="2000" b="1" dirty="0">
                <a:latin typeface="+mn-ea"/>
                <a:ea typeface="+mn-ea"/>
              </a:rPr>
              <a:t>，</a:t>
            </a:r>
          </a:p>
          <a:p>
            <a:pPr algn="l">
              <a:lnSpc>
                <a:spcPct val="120000"/>
              </a:lnSpc>
              <a:spcBef>
                <a:spcPct val="20000"/>
              </a:spcBef>
            </a:pPr>
            <a:r>
              <a:rPr lang="zh-CN" altLang="en-US" sz="2000" b="1" dirty="0">
                <a:latin typeface="+mn-ea"/>
                <a:ea typeface="+mn-ea"/>
              </a:rPr>
              <a:t>     </a:t>
            </a:r>
            <a:r>
              <a:rPr lang="zh-CN" altLang="en-US" sz="2000" b="1" dirty="0" smtClean="0">
                <a:latin typeface="+mn-ea"/>
                <a:ea typeface="+mn-ea"/>
              </a:rPr>
              <a:t> </a:t>
            </a:r>
            <a:r>
              <a:rPr lang="en-US" altLang="zh-CN" sz="2000" b="1" dirty="0" smtClean="0">
                <a:latin typeface="+mn-ea"/>
                <a:ea typeface="+mn-ea"/>
              </a:rPr>
              <a:t>B</a:t>
            </a:r>
            <a:r>
              <a:rPr lang="en-US" altLang="zh-CN" sz="2000" b="1" baseline="-30000" dirty="0" smtClean="0">
                <a:latin typeface="+mn-ea"/>
                <a:ea typeface="+mn-ea"/>
              </a:rPr>
              <a:t>1</a:t>
            </a:r>
            <a:r>
              <a:rPr lang="en-US" altLang="zh-CN" sz="2000" b="1" dirty="0">
                <a:latin typeface="+mn-ea"/>
                <a:ea typeface="+mn-ea"/>
              </a:rPr>
              <a:t>→γ</a:t>
            </a:r>
            <a:r>
              <a:rPr lang="en-US" altLang="zh-CN" sz="2000" b="1" baseline="-30000" dirty="0">
                <a:latin typeface="+mn-ea"/>
                <a:ea typeface="+mn-ea"/>
              </a:rPr>
              <a:t>1</a:t>
            </a:r>
            <a:r>
              <a:rPr lang="en-US" altLang="zh-CN" sz="2000" b="1" dirty="0">
                <a:latin typeface="+mn-ea"/>
                <a:ea typeface="+mn-ea"/>
              </a:rPr>
              <a:t>· </a:t>
            </a:r>
            <a:r>
              <a:rPr lang="zh-CN" altLang="en-US" sz="2000" b="1" dirty="0">
                <a:latin typeface="+mn-ea"/>
                <a:ea typeface="+mn-ea"/>
              </a:rPr>
              <a:t>，</a:t>
            </a:r>
            <a:r>
              <a:rPr lang="en-US" altLang="zh-CN" sz="2000" b="1" dirty="0">
                <a:latin typeface="+mn-ea"/>
                <a:ea typeface="+mn-ea"/>
              </a:rPr>
              <a:t>B</a:t>
            </a:r>
            <a:r>
              <a:rPr lang="en-US" altLang="zh-CN" sz="2000" b="1" baseline="-30000" dirty="0">
                <a:latin typeface="+mn-ea"/>
                <a:ea typeface="+mn-ea"/>
              </a:rPr>
              <a:t>2</a:t>
            </a:r>
            <a:r>
              <a:rPr lang="en-US" altLang="zh-CN" sz="2000" b="1" dirty="0">
                <a:latin typeface="+mn-ea"/>
                <a:ea typeface="+mn-ea"/>
              </a:rPr>
              <a:t>→γ</a:t>
            </a:r>
            <a:r>
              <a:rPr lang="en-US" altLang="zh-CN" sz="2000" b="1" baseline="-30000" dirty="0">
                <a:latin typeface="+mn-ea"/>
                <a:ea typeface="+mn-ea"/>
              </a:rPr>
              <a:t>2</a:t>
            </a:r>
            <a:r>
              <a:rPr lang="en-US" altLang="zh-CN" sz="2000" b="1" dirty="0">
                <a:latin typeface="+mn-ea"/>
                <a:ea typeface="+mn-ea"/>
              </a:rPr>
              <a:t>· </a:t>
            </a:r>
            <a:r>
              <a:rPr lang="zh-CN" altLang="en-US" sz="2000" b="1" dirty="0">
                <a:latin typeface="+mn-ea"/>
                <a:ea typeface="+mn-ea"/>
              </a:rPr>
              <a:t>，</a:t>
            </a:r>
            <a:r>
              <a:rPr lang="en-US" altLang="zh-CN" sz="2000" b="1" dirty="0">
                <a:latin typeface="+mn-ea"/>
                <a:ea typeface="+mn-ea"/>
              </a:rPr>
              <a:t>··· </a:t>
            </a:r>
            <a:r>
              <a:rPr lang="zh-CN" altLang="en-US" sz="2000" b="1" dirty="0">
                <a:latin typeface="+mn-ea"/>
                <a:ea typeface="+mn-ea"/>
              </a:rPr>
              <a:t>，</a:t>
            </a:r>
            <a:r>
              <a:rPr lang="en-US" altLang="zh-CN" sz="2000" b="1" dirty="0">
                <a:latin typeface="+mn-ea"/>
                <a:ea typeface="+mn-ea"/>
              </a:rPr>
              <a:t>B</a:t>
            </a:r>
            <a:r>
              <a:rPr lang="en-US" altLang="zh-CN" sz="2000" b="1" baseline="-30000" dirty="0">
                <a:latin typeface="+mn-ea"/>
                <a:ea typeface="+mn-ea"/>
              </a:rPr>
              <a:t> </a:t>
            </a:r>
            <a:r>
              <a:rPr lang="en-US" altLang="zh-CN" sz="2000" b="1" baseline="-30000" dirty="0" err="1">
                <a:latin typeface="+mn-ea"/>
                <a:ea typeface="+mn-ea"/>
              </a:rPr>
              <a:t>n</a:t>
            </a:r>
            <a:r>
              <a:rPr lang="en-US" altLang="zh-CN" sz="2000" b="1" dirty="0" err="1">
                <a:latin typeface="+mn-ea"/>
                <a:ea typeface="+mn-ea"/>
              </a:rPr>
              <a:t>→γ</a:t>
            </a:r>
            <a:r>
              <a:rPr lang="en-US" altLang="zh-CN" sz="2000" b="1" baseline="-30000" dirty="0" err="1">
                <a:latin typeface="+mn-ea"/>
                <a:ea typeface="+mn-ea"/>
              </a:rPr>
              <a:t>n</a:t>
            </a:r>
            <a:r>
              <a:rPr lang="en-US" altLang="zh-CN" sz="2000" b="1" dirty="0">
                <a:latin typeface="+mn-ea"/>
                <a:ea typeface="+mn-ea"/>
              </a:rPr>
              <a:t>·    </a:t>
            </a:r>
            <a:r>
              <a:rPr lang="zh-CN" altLang="en-US" sz="2000" b="1" dirty="0">
                <a:latin typeface="+mn-ea"/>
                <a:ea typeface="+mn-ea"/>
              </a:rPr>
              <a:t>，</a:t>
            </a:r>
            <a:r>
              <a:rPr lang="en-US" altLang="zh-CN" sz="2000" b="1" dirty="0">
                <a:solidFill>
                  <a:srgbClr val="808080"/>
                </a:solidFill>
                <a:latin typeface="+mn-ea"/>
                <a:ea typeface="+mn-ea"/>
              </a:rPr>
              <a:t>···</a:t>
            </a:r>
            <a:r>
              <a:rPr lang="en-US" altLang="zh-CN" sz="2000" b="1" dirty="0">
                <a:latin typeface="+mn-ea"/>
                <a:ea typeface="+mn-ea"/>
              </a:rPr>
              <a:t> }</a:t>
            </a:r>
          </a:p>
          <a:p>
            <a:pPr algn="l">
              <a:lnSpc>
                <a:spcPct val="120000"/>
              </a:lnSpc>
              <a:spcBef>
                <a:spcPct val="20000"/>
              </a:spcBef>
            </a:pPr>
            <a:r>
              <a:rPr lang="zh-CN" altLang="en-US" sz="2000" b="1" dirty="0">
                <a:latin typeface="+mn-ea"/>
                <a:ea typeface="+mn-ea"/>
              </a:rPr>
              <a:t>（其中，</a:t>
            </a:r>
            <a:r>
              <a:rPr lang="en-US" altLang="zh-CN" sz="2000" b="1" dirty="0">
                <a:latin typeface="+mn-ea"/>
                <a:ea typeface="+mn-ea"/>
              </a:rPr>
              <a:t>A </a:t>
            </a:r>
            <a:r>
              <a:rPr lang="en-US" altLang="zh-CN" sz="2000" b="1" baseline="-30000" dirty="0" err="1">
                <a:latin typeface="+mn-ea"/>
                <a:ea typeface="+mn-ea"/>
              </a:rPr>
              <a:t>i</a:t>
            </a:r>
            <a:r>
              <a:rPr lang="zh-CN" altLang="en-US" sz="2000" b="1" dirty="0">
                <a:latin typeface="+mn-ea"/>
                <a:ea typeface="+mn-ea"/>
              </a:rPr>
              <a:t>、</a:t>
            </a:r>
            <a:r>
              <a:rPr lang="en-US" altLang="zh-CN" sz="2000" b="1" dirty="0">
                <a:latin typeface="+mn-ea"/>
                <a:ea typeface="+mn-ea"/>
              </a:rPr>
              <a:t>B </a:t>
            </a:r>
            <a:r>
              <a:rPr lang="en-US" altLang="zh-CN" sz="2000" b="1" baseline="-30000" dirty="0">
                <a:latin typeface="+mn-ea"/>
                <a:ea typeface="+mn-ea"/>
              </a:rPr>
              <a:t>j </a:t>
            </a:r>
            <a:r>
              <a:rPr lang="en-US" altLang="zh-CN" sz="2000" b="1" dirty="0">
                <a:latin typeface="+mn-ea"/>
                <a:ea typeface="+mn-ea"/>
              </a:rPr>
              <a:t>∈V</a:t>
            </a:r>
            <a:r>
              <a:rPr lang="en-US" altLang="zh-CN" sz="2000" b="1" baseline="-30000" dirty="0">
                <a:latin typeface="+mn-ea"/>
                <a:ea typeface="+mn-ea"/>
              </a:rPr>
              <a:t>N</a:t>
            </a:r>
            <a:r>
              <a:rPr lang="en-US" altLang="zh-CN" sz="2000" b="1" dirty="0">
                <a:latin typeface="+mn-ea"/>
                <a:ea typeface="+mn-ea"/>
              </a:rPr>
              <a:t>, a </a:t>
            </a:r>
            <a:r>
              <a:rPr lang="en-US" altLang="zh-CN" sz="2000" b="1" baseline="-30000" dirty="0" err="1">
                <a:latin typeface="+mn-ea"/>
                <a:ea typeface="+mn-ea"/>
              </a:rPr>
              <a:t>i</a:t>
            </a:r>
            <a:r>
              <a:rPr lang="en-US" altLang="zh-CN" sz="2000" b="1" baseline="-30000" dirty="0">
                <a:latin typeface="+mn-ea"/>
                <a:ea typeface="+mn-ea"/>
              </a:rPr>
              <a:t> </a:t>
            </a:r>
            <a:r>
              <a:rPr lang="en-US" altLang="zh-CN" sz="2000" b="1" dirty="0">
                <a:latin typeface="+mn-ea"/>
                <a:ea typeface="+mn-ea"/>
              </a:rPr>
              <a:t>∈V</a:t>
            </a:r>
            <a:r>
              <a:rPr lang="en-US" altLang="zh-CN" sz="2000" b="1" baseline="-30000" dirty="0">
                <a:latin typeface="+mn-ea"/>
                <a:ea typeface="+mn-ea"/>
              </a:rPr>
              <a:t>T</a:t>
            </a:r>
            <a:r>
              <a:rPr lang="en-US" altLang="zh-CN" sz="2000" b="1" dirty="0">
                <a:latin typeface="+mn-ea"/>
                <a:ea typeface="+mn-ea"/>
              </a:rPr>
              <a:t>, </a:t>
            </a:r>
            <a:r>
              <a:rPr lang="en-US" altLang="zh-CN" sz="2000" b="1" dirty="0" err="1">
                <a:latin typeface="+mn-ea"/>
                <a:ea typeface="+mn-ea"/>
              </a:rPr>
              <a:t>α</a:t>
            </a:r>
            <a:r>
              <a:rPr lang="en-US" altLang="zh-CN" sz="2000" b="1" baseline="-30000" dirty="0" err="1">
                <a:latin typeface="+mn-ea"/>
                <a:ea typeface="+mn-ea"/>
              </a:rPr>
              <a:t>i</a:t>
            </a:r>
            <a:r>
              <a:rPr lang="en-US" altLang="zh-CN" sz="2000" b="1" dirty="0">
                <a:latin typeface="+mn-ea"/>
                <a:ea typeface="+mn-ea"/>
              </a:rPr>
              <a:t> </a:t>
            </a:r>
            <a:r>
              <a:rPr lang="zh-CN" altLang="en-US" sz="2000" b="1" dirty="0">
                <a:latin typeface="+mn-ea"/>
                <a:ea typeface="+mn-ea"/>
              </a:rPr>
              <a:t>、</a:t>
            </a:r>
            <a:r>
              <a:rPr lang="en-US" altLang="zh-CN" sz="2000" b="1" dirty="0" err="1">
                <a:latin typeface="+mn-ea"/>
                <a:ea typeface="+mn-ea"/>
              </a:rPr>
              <a:t>βj</a:t>
            </a:r>
            <a:r>
              <a:rPr lang="zh-CN" altLang="en-US" sz="2000" b="1" dirty="0">
                <a:latin typeface="+mn-ea"/>
                <a:ea typeface="+mn-ea"/>
              </a:rPr>
              <a:t>、</a:t>
            </a:r>
            <a:r>
              <a:rPr lang="en-US" altLang="zh-CN" sz="2000" b="1" dirty="0" err="1">
                <a:latin typeface="+mn-ea"/>
                <a:ea typeface="+mn-ea"/>
              </a:rPr>
              <a:t>γ</a:t>
            </a:r>
            <a:r>
              <a:rPr lang="en-US" altLang="zh-CN" sz="2000" b="1" baseline="-30000" dirty="0" err="1">
                <a:latin typeface="+mn-ea"/>
                <a:ea typeface="+mn-ea"/>
              </a:rPr>
              <a:t>j</a:t>
            </a:r>
            <a:r>
              <a:rPr lang="en-US" altLang="zh-CN" sz="2000" b="1" dirty="0">
                <a:latin typeface="+mn-ea"/>
                <a:ea typeface="+mn-ea"/>
              </a:rPr>
              <a:t>∈(V</a:t>
            </a:r>
            <a:r>
              <a:rPr lang="en-US" altLang="zh-CN" sz="2000" b="1" baseline="-30000" dirty="0">
                <a:latin typeface="+mn-ea"/>
                <a:ea typeface="+mn-ea"/>
              </a:rPr>
              <a:t>N</a:t>
            </a:r>
            <a:r>
              <a:rPr lang="en-US" altLang="zh-CN" sz="2000" b="1" dirty="0">
                <a:latin typeface="+mn-ea"/>
                <a:ea typeface="+mn-ea"/>
              </a:rPr>
              <a:t>∪V</a:t>
            </a:r>
            <a:r>
              <a:rPr lang="en-US" altLang="zh-CN" sz="2000" b="1" baseline="-30000" dirty="0">
                <a:latin typeface="+mn-ea"/>
                <a:ea typeface="+mn-ea"/>
              </a:rPr>
              <a:t>T</a:t>
            </a:r>
            <a:r>
              <a:rPr lang="en-US" altLang="zh-CN" sz="2000" b="1" dirty="0">
                <a:latin typeface="+mn-ea"/>
                <a:ea typeface="+mn-ea"/>
              </a:rPr>
              <a:t>)*, </a:t>
            </a:r>
          </a:p>
          <a:p>
            <a:pPr algn="l">
              <a:lnSpc>
                <a:spcPct val="120000"/>
              </a:lnSpc>
              <a:spcBef>
                <a:spcPct val="20000"/>
              </a:spcBef>
            </a:pPr>
            <a:r>
              <a:rPr lang="en-US" altLang="zh-CN" sz="2000" b="1" dirty="0">
                <a:latin typeface="+mn-ea"/>
                <a:ea typeface="+mn-ea"/>
              </a:rPr>
              <a:t>        </a:t>
            </a:r>
            <a:r>
              <a:rPr lang="en-US" altLang="zh-CN" sz="2000" b="1" dirty="0">
                <a:solidFill>
                  <a:srgbClr val="808080"/>
                </a:solidFill>
                <a:latin typeface="+mn-ea"/>
                <a:ea typeface="+mn-ea"/>
              </a:rPr>
              <a:t>···</a:t>
            </a:r>
            <a:r>
              <a:rPr lang="zh-CN" altLang="en-US" sz="2000" b="1" dirty="0">
                <a:latin typeface="+mn-ea"/>
                <a:ea typeface="+mn-ea"/>
              </a:rPr>
              <a:t>表示剩下的待约项目），</a:t>
            </a:r>
          </a:p>
        </p:txBody>
      </p:sp>
      <p:sp>
        <p:nvSpPr>
          <p:cNvPr id="31750" name="Text Box 74"/>
          <p:cNvSpPr txBox="1">
            <a:spLocks noChangeArrowheads="1"/>
          </p:cNvSpPr>
          <p:nvPr/>
        </p:nvSpPr>
        <p:spPr bwMode="auto">
          <a:xfrm>
            <a:off x="654050" y="3308350"/>
            <a:ext cx="810895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spcBef>
                <a:spcPct val="20000"/>
              </a:spcBef>
            </a:pPr>
            <a:r>
              <a:rPr lang="zh-CN" altLang="en-US" sz="2000" b="1" dirty="0">
                <a:latin typeface="+mn-ea"/>
                <a:ea typeface="+mn-ea"/>
              </a:rPr>
              <a:t>　　如果移进符号集</a:t>
            </a:r>
            <a:r>
              <a:rPr lang="en-US" altLang="zh-CN" sz="2000" b="1" dirty="0">
                <a:latin typeface="+mn-ea"/>
                <a:ea typeface="+mn-ea"/>
              </a:rPr>
              <a:t>{ a</a:t>
            </a:r>
            <a:r>
              <a:rPr lang="en-US" altLang="zh-CN" sz="2000" b="1" baseline="-30000" dirty="0">
                <a:latin typeface="+mn-ea"/>
                <a:ea typeface="+mn-ea"/>
              </a:rPr>
              <a:t>1 </a:t>
            </a:r>
            <a:r>
              <a:rPr lang="zh-CN" altLang="en-US" sz="2000" b="1" dirty="0">
                <a:latin typeface="+mn-ea"/>
                <a:ea typeface="+mn-ea"/>
              </a:rPr>
              <a:t>， </a:t>
            </a:r>
            <a:r>
              <a:rPr lang="en-US" altLang="zh-CN" sz="2000" b="1" dirty="0">
                <a:latin typeface="+mn-ea"/>
                <a:ea typeface="+mn-ea"/>
              </a:rPr>
              <a:t>a </a:t>
            </a:r>
            <a:r>
              <a:rPr lang="en-US" altLang="zh-CN" sz="2000" b="1" baseline="-20000" dirty="0">
                <a:latin typeface="+mn-ea"/>
                <a:ea typeface="+mn-ea"/>
              </a:rPr>
              <a:t>2</a:t>
            </a:r>
            <a:r>
              <a:rPr lang="en-US" altLang="zh-CN" sz="2000" b="1" dirty="0">
                <a:latin typeface="+mn-ea"/>
                <a:ea typeface="+mn-ea"/>
              </a:rPr>
              <a:t> </a:t>
            </a:r>
            <a:r>
              <a:rPr lang="zh-CN" altLang="en-US" sz="2000" b="1" dirty="0">
                <a:latin typeface="+mn-ea"/>
                <a:ea typeface="+mn-ea"/>
              </a:rPr>
              <a:t>，</a:t>
            </a:r>
            <a:r>
              <a:rPr lang="en-US" altLang="zh-CN" sz="2000" b="1" dirty="0">
                <a:latin typeface="+mn-ea"/>
                <a:ea typeface="+mn-ea"/>
              </a:rPr>
              <a:t>··· </a:t>
            </a:r>
            <a:r>
              <a:rPr lang="zh-CN" altLang="en-US" sz="2000" b="1" dirty="0">
                <a:latin typeface="+mn-ea"/>
                <a:ea typeface="+mn-ea"/>
              </a:rPr>
              <a:t>，</a:t>
            </a:r>
            <a:r>
              <a:rPr lang="en-US" altLang="zh-CN" sz="2000" b="1" dirty="0" err="1">
                <a:latin typeface="+mn-ea"/>
                <a:ea typeface="+mn-ea"/>
              </a:rPr>
              <a:t>α</a:t>
            </a:r>
            <a:r>
              <a:rPr lang="en-US" altLang="zh-CN" sz="2000" b="1" baseline="-30000" dirty="0" err="1">
                <a:latin typeface="+mn-ea"/>
                <a:ea typeface="+mn-ea"/>
              </a:rPr>
              <a:t>m</a:t>
            </a:r>
            <a:r>
              <a:rPr lang="en-US" altLang="zh-CN" sz="2000" b="1" dirty="0">
                <a:latin typeface="+mn-ea"/>
                <a:ea typeface="+mn-ea"/>
              </a:rPr>
              <a:t>}</a:t>
            </a:r>
            <a:r>
              <a:rPr lang="zh-CN" altLang="en-US" sz="2000" b="1" dirty="0">
                <a:latin typeface="+mn-ea"/>
                <a:ea typeface="+mn-ea"/>
              </a:rPr>
              <a:t>和</a:t>
            </a:r>
            <a:r>
              <a:rPr lang="en-US" altLang="zh-CN" sz="2000" b="1" dirty="0">
                <a:latin typeface="+mn-ea"/>
                <a:ea typeface="+mn-ea"/>
              </a:rPr>
              <a:t>FOLLOW(B</a:t>
            </a:r>
            <a:r>
              <a:rPr lang="en-US" altLang="zh-CN" sz="2000" b="1" baseline="-30000" dirty="0">
                <a:latin typeface="+mn-ea"/>
                <a:ea typeface="+mn-ea"/>
              </a:rPr>
              <a:t>1 </a:t>
            </a:r>
            <a:r>
              <a:rPr lang="en-US" altLang="zh-CN" sz="2000" b="1" dirty="0">
                <a:latin typeface="+mn-ea"/>
                <a:ea typeface="+mn-ea"/>
              </a:rPr>
              <a:t>)</a:t>
            </a:r>
            <a:r>
              <a:rPr lang="zh-CN" altLang="en-US" sz="2000" b="1" dirty="0">
                <a:latin typeface="+mn-ea"/>
                <a:ea typeface="+mn-ea"/>
              </a:rPr>
              <a:t>、</a:t>
            </a:r>
            <a:r>
              <a:rPr lang="en-US" altLang="zh-CN" sz="2000" b="1" dirty="0">
                <a:latin typeface="+mn-ea"/>
                <a:ea typeface="+mn-ea"/>
              </a:rPr>
              <a:t>FOLLOW(B</a:t>
            </a:r>
            <a:r>
              <a:rPr lang="en-US" altLang="zh-CN" sz="2000" b="1" baseline="-30000" dirty="0">
                <a:latin typeface="+mn-ea"/>
                <a:ea typeface="+mn-ea"/>
              </a:rPr>
              <a:t>2 </a:t>
            </a:r>
            <a:r>
              <a:rPr lang="en-US" altLang="zh-CN" sz="2000" b="1" dirty="0">
                <a:latin typeface="+mn-ea"/>
                <a:ea typeface="+mn-ea"/>
              </a:rPr>
              <a:t>)</a:t>
            </a:r>
            <a:r>
              <a:rPr lang="zh-CN" altLang="en-US" sz="2000" b="1" dirty="0">
                <a:latin typeface="+mn-ea"/>
                <a:ea typeface="+mn-ea"/>
              </a:rPr>
              <a:t>、</a:t>
            </a:r>
            <a:r>
              <a:rPr lang="en-US" altLang="zh-CN" sz="2000" b="1" dirty="0">
                <a:latin typeface="+mn-ea"/>
                <a:ea typeface="+mn-ea"/>
              </a:rPr>
              <a:t>··· </a:t>
            </a:r>
            <a:r>
              <a:rPr lang="zh-CN" altLang="en-US" sz="2000" b="1" dirty="0">
                <a:latin typeface="+mn-ea"/>
                <a:ea typeface="+mn-ea"/>
              </a:rPr>
              <a:t>、</a:t>
            </a:r>
            <a:r>
              <a:rPr lang="en-US" altLang="zh-CN" sz="2000" b="1" dirty="0">
                <a:latin typeface="+mn-ea"/>
                <a:ea typeface="+mn-ea"/>
              </a:rPr>
              <a:t>FOLLOW(B </a:t>
            </a:r>
            <a:r>
              <a:rPr lang="en-US" altLang="zh-CN" sz="2000" b="1" baseline="-30000" dirty="0">
                <a:latin typeface="+mn-ea"/>
                <a:ea typeface="+mn-ea"/>
              </a:rPr>
              <a:t>n </a:t>
            </a:r>
            <a:r>
              <a:rPr lang="en-US" altLang="zh-CN" sz="2000" b="1" dirty="0">
                <a:latin typeface="+mn-ea"/>
                <a:ea typeface="+mn-ea"/>
              </a:rPr>
              <a:t>)</a:t>
            </a:r>
            <a:r>
              <a:rPr lang="zh-CN" altLang="en-US" sz="2000" b="1" dirty="0">
                <a:latin typeface="+mn-ea"/>
                <a:ea typeface="+mn-ea"/>
              </a:rPr>
              <a:t>两两相交均为空集 ，则文法</a:t>
            </a:r>
            <a:r>
              <a:rPr lang="en-US" altLang="zh-CN" sz="2000" b="1" dirty="0">
                <a:latin typeface="+mn-ea"/>
                <a:ea typeface="+mn-ea"/>
              </a:rPr>
              <a:t>G</a:t>
            </a:r>
            <a:r>
              <a:rPr lang="zh-CN" altLang="en-US" sz="2000" b="1" dirty="0">
                <a:latin typeface="+mn-ea"/>
                <a:ea typeface="+mn-ea"/>
              </a:rPr>
              <a:t>称为</a:t>
            </a:r>
            <a:r>
              <a:rPr lang="en-US" altLang="zh-CN" sz="2000" b="1" dirty="0">
                <a:solidFill>
                  <a:srgbClr val="FF6600"/>
                </a:solidFill>
                <a:latin typeface="+mn-ea"/>
                <a:ea typeface="+mn-ea"/>
              </a:rPr>
              <a:t>SLR(1)</a:t>
            </a:r>
            <a:r>
              <a:rPr lang="zh-CN" altLang="en-US" sz="2000" b="1" dirty="0">
                <a:solidFill>
                  <a:srgbClr val="FF6600"/>
                </a:solidFill>
                <a:latin typeface="+mn-ea"/>
                <a:ea typeface="+mn-ea"/>
              </a:rPr>
              <a:t>文法</a:t>
            </a:r>
            <a:r>
              <a:rPr lang="zh-CN" altLang="en-US" sz="2000" b="1" dirty="0">
                <a:latin typeface="+mn-ea"/>
                <a:ea typeface="+mn-ea"/>
              </a:rPr>
              <a:t>。 </a:t>
            </a:r>
          </a:p>
        </p:txBody>
      </p:sp>
      <p:grpSp>
        <p:nvGrpSpPr>
          <p:cNvPr id="2" name="Group 78"/>
          <p:cNvGrpSpPr>
            <a:grpSpLocks/>
          </p:cNvGrpSpPr>
          <p:nvPr/>
        </p:nvGrpSpPr>
        <p:grpSpPr bwMode="auto">
          <a:xfrm>
            <a:off x="228600" y="4370091"/>
            <a:ext cx="8286750" cy="1754188"/>
            <a:chOff x="12" y="2688"/>
            <a:chExt cx="5220" cy="1105"/>
          </a:xfrm>
        </p:grpSpPr>
        <p:sp>
          <p:nvSpPr>
            <p:cNvPr id="31753" name="Rectangle 77"/>
            <p:cNvSpPr>
              <a:spLocks noChangeArrowheads="1"/>
            </p:cNvSpPr>
            <p:nvPr/>
          </p:nvSpPr>
          <p:spPr bwMode="auto">
            <a:xfrm>
              <a:off x="12" y="2709"/>
              <a:ext cx="5184" cy="1056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sz="2000">
                <a:latin typeface="+mn-ea"/>
                <a:ea typeface="+mn-ea"/>
              </a:endParaRPr>
            </a:p>
          </p:txBody>
        </p:sp>
        <p:sp>
          <p:nvSpPr>
            <p:cNvPr id="31754" name="Text Box 75"/>
            <p:cNvSpPr txBox="1">
              <a:spLocks noChangeArrowheads="1"/>
            </p:cNvSpPr>
            <p:nvPr/>
          </p:nvSpPr>
          <p:spPr bwMode="auto">
            <a:xfrm>
              <a:off x="60" y="2688"/>
              <a:ext cx="5172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909638" indent="-909638" algn="l">
                <a:lnSpc>
                  <a:spcPct val="120000"/>
                </a:lnSpc>
                <a:spcBef>
                  <a:spcPct val="20000"/>
                </a:spcBef>
              </a:pPr>
              <a:r>
                <a:rPr lang="zh-CN" altLang="en-US" sz="2000" b="1" dirty="0" smtClean="0">
                  <a:latin typeface="+mn-ea"/>
                  <a:ea typeface="+mn-ea"/>
                </a:rPr>
                <a:t>  关于</a:t>
              </a:r>
              <a:r>
                <a:rPr lang="en-US" altLang="zh-CN" sz="2000" b="1" dirty="0">
                  <a:latin typeface="+mn-ea"/>
                  <a:ea typeface="+mn-ea"/>
                </a:rPr>
                <a:t>SLR(1)</a:t>
              </a:r>
              <a:r>
                <a:rPr lang="zh-CN" altLang="en-US" sz="2000" b="1" dirty="0">
                  <a:latin typeface="+mn-ea"/>
                  <a:ea typeface="+mn-ea"/>
                </a:rPr>
                <a:t>文法，可以得出下列几个结论。</a:t>
              </a:r>
            </a:p>
            <a:p>
              <a:pPr marL="909638" indent="-909638" algn="l">
                <a:lnSpc>
                  <a:spcPct val="120000"/>
                </a:lnSpc>
                <a:spcBef>
                  <a:spcPct val="20000"/>
                </a:spcBef>
              </a:pPr>
              <a:r>
                <a:rPr lang="zh-CN" altLang="en-US" sz="2000" b="1" dirty="0">
                  <a:latin typeface="+mn-ea"/>
                  <a:ea typeface="+mn-ea"/>
                </a:rPr>
                <a:t>  </a:t>
              </a:r>
              <a:r>
                <a:rPr lang="zh-CN" altLang="en-US" sz="2000" b="1" dirty="0" smtClean="0">
                  <a:latin typeface="+mn-ea"/>
                  <a:ea typeface="+mn-ea"/>
                </a:rPr>
                <a:t>    </a:t>
              </a:r>
              <a:r>
                <a:rPr lang="zh-CN" altLang="en-US" sz="2000" b="1" dirty="0">
                  <a:latin typeface="+mn-ea"/>
                  <a:ea typeface="+mn-ea"/>
                </a:rPr>
                <a:t>⑴如果文法</a:t>
              </a:r>
              <a:r>
                <a:rPr lang="en-US" altLang="zh-CN" sz="2000" b="1" dirty="0">
                  <a:latin typeface="+mn-ea"/>
                  <a:ea typeface="+mn-ea"/>
                </a:rPr>
                <a:t>G</a:t>
              </a:r>
              <a:r>
                <a:rPr lang="zh-CN" altLang="en-US" sz="2000" b="1" dirty="0">
                  <a:latin typeface="+mn-ea"/>
                  <a:ea typeface="+mn-ea"/>
                </a:rPr>
                <a:t>是</a:t>
              </a:r>
              <a:r>
                <a:rPr lang="en-US" altLang="zh-CN" sz="2000" b="1" dirty="0">
                  <a:latin typeface="+mn-ea"/>
                  <a:ea typeface="+mn-ea"/>
                </a:rPr>
                <a:t>SLR(1)</a:t>
              </a:r>
              <a:r>
                <a:rPr lang="zh-CN" altLang="en-US" sz="2000" b="1" dirty="0">
                  <a:latin typeface="+mn-ea"/>
                  <a:ea typeface="+mn-ea"/>
                </a:rPr>
                <a:t>文法，则</a:t>
              </a:r>
              <a:r>
                <a:rPr lang="en-US" altLang="zh-CN" sz="2000" b="1" dirty="0">
                  <a:latin typeface="+mn-ea"/>
                  <a:ea typeface="+mn-ea"/>
                </a:rPr>
                <a:t>G</a:t>
              </a:r>
              <a:r>
                <a:rPr lang="zh-CN" altLang="en-US" sz="2000" b="1" dirty="0">
                  <a:latin typeface="+mn-ea"/>
                  <a:ea typeface="+mn-ea"/>
                </a:rPr>
                <a:t>可采用</a:t>
              </a:r>
              <a:r>
                <a:rPr lang="en-US" altLang="zh-CN" sz="2000" b="1" dirty="0">
                  <a:latin typeface="+mn-ea"/>
                  <a:ea typeface="+mn-ea"/>
                </a:rPr>
                <a:t>SLR(1)</a:t>
              </a:r>
              <a:r>
                <a:rPr lang="zh-CN" altLang="en-US" sz="2000" b="1" dirty="0">
                  <a:latin typeface="+mn-ea"/>
                  <a:ea typeface="+mn-ea"/>
                </a:rPr>
                <a:t>分析法。</a:t>
              </a:r>
            </a:p>
            <a:p>
              <a:pPr marL="909638" indent="-909638" algn="l">
                <a:lnSpc>
                  <a:spcPct val="120000"/>
                </a:lnSpc>
                <a:spcBef>
                  <a:spcPct val="20000"/>
                </a:spcBef>
              </a:pPr>
              <a:r>
                <a:rPr lang="zh-CN" altLang="en-US" sz="2000" b="1" dirty="0">
                  <a:latin typeface="+mn-ea"/>
                  <a:ea typeface="+mn-ea"/>
                </a:rPr>
                <a:t>    </a:t>
              </a:r>
              <a:r>
                <a:rPr lang="zh-CN" altLang="en-US" sz="2000" b="1" dirty="0" smtClean="0">
                  <a:latin typeface="+mn-ea"/>
                  <a:ea typeface="+mn-ea"/>
                </a:rPr>
                <a:t>  ⑵</a:t>
              </a:r>
              <a:r>
                <a:rPr lang="zh-CN" altLang="en-US" sz="2000" b="1" dirty="0">
                  <a:latin typeface="+mn-ea"/>
                  <a:ea typeface="+mn-ea"/>
                </a:rPr>
                <a:t>如果文法</a:t>
              </a:r>
              <a:r>
                <a:rPr lang="en-US" altLang="zh-CN" sz="2000" b="1" dirty="0">
                  <a:latin typeface="+mn-ea"/>
                  <a:ea typeface="+mn-ea"/>
                </a:rPr>
                <a:t>G</a:t>
              </a:r>
              <a:r>
                <a:rPr lang="zh-CN" altLang="en-US" sz="2000" b="1" dirty="0">
                  <a:latin typeface="+mn-ea"/>
                  <a:ea typeface="+mn-ea"/>
                </a:rPr>
                <a:t>是</a:t>
              </a:r>
              <a:r>
                <a:rPr lang="en-US" altLang="zh-CN" sz="2000" b="1" dirty="0">
                  <a:latin typeface="+mn-ea"/>
                  <a:ea typeface="+mn-ea"/>
                </a:rPr>
                <a:t>SLR(1)</a:t>
              </a:r>
              <a:r>
                <a:rPr lang="zh-CN" altLang="en-US" sz="2000" b="1" dirty="0">
                  <a:latin typeface="+mn-ea"/>
                  <a:ea typeface="+mn-ea"/>
                </a:rPr>
                <a:t>文法，则</a:t>
              </a:r>
              <a:r>
                <a:rPr lang="en-US" altLang="zh-CN" sz="2000" b="1" dirty="0">
                  <a:latin typeface="+mn-ea"/>
                  <a:ea typeface="+mn-ea"/>
                </a:rPr>
                <a:t>G</a:t>
              </a:r>
              <a:r>
                <a:rPr lang="zh-CN" altLang="en-US" sz="2000" b="1" dirty="0">
                  <a:latin typeface="+mn-ea"/>
                  <a:ea typeface="+mn-ea"/>
                </a:rPr>
                <a:t>是无二义性的。</a:t>
              </a:r>
            </a:p>
            <a:p>
              <a:pPr marL="909638" indent="-909638" algn="l">
                <a:lnSpc>
                  <a:spcPct val="120000"/>
                </a:lnSpc>
                <a:spcBef>
                  <a:spcPct val="20000"/>
                </a:spcBef>
              </a:pPr>
              <a:r>
                <a:rPr lang="zh-CN" altLang="en-US" sz="2000" b="1" dirty="0">
                  <a:latin typeface="+mn-ea"/>
                  <a:ea typeface="+mn-ea"/>
                </a:rPr>
                <a:t>   </a:t>
              </a:r>
              <a:r>
                <a:rPr lang="zh-CN" altLang="en-US" sz="2000" b="1" dirty="0" smtClean="0">
                  <a:latin typeface="+mn-ea"/>
                  <a:ea typeface="+mn-ea"/>
                </a:rPr>
                <a:t>   </a:t>
              </a:r>
              <a:r>
                <a:rPr lang="zh-CN" altLang="en-US" sz="2000" b="1" dirty="0">
                  <a:latin typeface="+mn-ea"/>
                  <a:ea typeface="+mn-ea"/>
                </a:rPr>
                <a:t>⑶如果文法</a:t>
              </a:r>
              <a:r>
                <a:rPr lang="en-US" altLang="zh-CN" sz="2000" b="1" dirty="0">
                  <a:latin typeface="+mn-ea"/>
                  <a:ea typeface="+mn-ea"/>
                </a:rPr>
                <a:t>G</a:t>
              </a:r>
              <a:r>
                <a:rPr lang="zh-CN" altLang="en-US" sz="2000" b="1" dirty="0">
                  <a:latin typeface="+mn-ea"/>
                  <a:ea typeface="+mn-ea"/>
                </a:rPr>
                <a:t>是</a:t>
              </a:r>
              <a:r>
                <a:rPr lang="en-US" altLang="zh-CN" sz="2000" b="1" dirty="0">
                  <a:latin typeface="+mn-ea"/>
                  <a:ea typeface="+mn-ea"/>
                </a:rPr>
                <a:t>LR(0)</a:t>
              </a:r>
              <a:r>
                <a:rPr lang="zh-CN" altLang="en-US" sz="2000" b="1" dirty="0">
                  <a:latin typeface="+mn-ea"/>
                  <a:ea typeface="+mn-ea"/>
                </a:rPr>
                <a:t>文法，则</a:t>
              </a:r>
              <a:r>
                <a:rPr lang="en-US" altLang="zh-CN" sz="2000" b="1" dirty="0">
                  <a:latin typeface="+mn-ea"/>
                  <a:ea typeface="+mn-ea"/>
                </a:rPr>
                <a:t>G</a:t>
              </a:r>
              <a:r>
                <a:rPr lang="zh-CN" altLang="en-US" sz="2000" b="1" dirty="0">
                  <a:latin typeface="+mn-ea"/>
                  <a:ea typeface="+mn-ea"/>
                </a:rPr>
                <a:t>一定是</a:t>
              </a:r>
              <a:r>
                <a:rPr lang="en-US" altLang="zh-CN" sz="2000" b="1" dirty="0">
                  <a:latin typeface="+mn-ea"/>
                  <a:ea typeface="+mn-ea"/>
                </a:rPr>
                <a:t>SLR(1) </a:t>
              </a:r>
              <a:r>
                <a:rPr lang="zh-CN" altLang="en-US" sz="2000" b="1" dirty="0">
                  <a:latin typeface="+mn-ea"/>
                  <a:ea typeface="+mn-ea"/>
                </a:rPr>
                <a:t>。 </a:t>
              </a:r>
            </a:p>
          </p:txBody>
        </p:sp>
      </p:grpSp>
      <p:sp>
        <p:nvSpPr>
          <p:cNvPr id="11" name="Text Box 1027"/>
          <p:cNvSpPr txBox="1">
            <a:spLocks noChangeArrowheads="1"/>
          </p:cNvSpPr>
          <p:nvPr/>
        </p:nvSpPr>
        <p:spPr bwMode="auto">
          <a:xfrm>
            <a:off x="609600" y="314980"/>
            <a:ext cx="4114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b="1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SLR(1)</a:t>
            </a:r>
            <a:r>
              <a:rPr lang="zh-CN" altLang="en-US" sz="2800" b="1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文法的定义</a:t>
            </a:r>
            <a:endParaRPr lang="zh-CN" altLang="en-US" sz="2800" b="1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6324600" y="6172200"/>
            <a:ext cx="2133600" cy="244475"/>
          </a:xfrm>
        </p:spPr>
        <p:txBody>
          <a:bodyPr/>
          <a:lstStyle/>
          <a:p>
            <a:pPr>
              <a:defRPr/>
            </a:pPr>
            <a:fld id="{4F59ABC2-A8C1-444F-815F-0179F8E14596}" type="slidenum">
              <a:rPr lang="en-US" altLang="zh-CN"/>
              <a:pPr>
                <a:defRPr/>
              </a:pPr>
              <a:t>28</a:t>
            </a:fld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155" name="Text Box 419"/>
          <p:cNvSpPr txBox="1">
            <a:spLocks noChangeArrowheads="1"/>
          </p:cNvSpPr>
          <p:nvPr/>
        </p:nvSpPr>
        <p:spPr bwMode="auto">
          <a:xfrm>
            <a:off x="685800" y="1066800"/>
            <a:ext cx="6696075" cy="25908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tIns="0" bIns="0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sz="2000" b="1" dirty="0">
                <a:latin typeface="+mn-ea"/>
                <a:ea typeface="+mn-ea"/>
              </a:rPr>
              <a:t>例题</a:t>
            </a:r>
            <a:r>
              <a:rPr lang="en-US" altLang="zh-CN" sz="2000" b="1" dirty="0">
                <a:latin typeface="+mn-ea"/>
                <a:ea typeface="+mn-ea"/>
              </a:rPr>
              <a:t>: </a:t>
            </a:r>
            <a:r>
              <a:rPr lang="zh-CN" altLang="en-US" sz="2000" b="1" dirty="0">
                <a:latin typeface="+mn-ea"/>
                <a:ea typeface="+mn-ea"/>
              </a:rPr>
              <a:t>文法</a:t>
            </a:r>
            <a:r>
              <a:rPr lang="en-US" altLang="zh-CN" sz="2000" b="1" dirty="0">
                <a:latin typeface="+mn-ea"/>
                <a:ea typeface="+mn-ea"/>
              </a:rPr>
              <a:t>G[S]</a:t>
            </a:r>
            <a:r>
              <a:rPr lang="zh-CN" altLang="en-US" sz="2000" b="1" dirty="0">
                <a:latin typeface="+mn-ea"/>
                <a:ea typeface="+mn-ea"/>
              </a:rPr>
              <a:t>为</a:t>
            </a:r>
            <a:r>
              <a:rPr lang="en-US" altLang="zh-CN" sz="2000" b="1" dirty="0">
                <a:latin typeface="+mn-ea"/>
                <a:ea typeface="+mn-ea"/>
              </a:rPr>
              <a:t>:  S →  AB</a:t>
            </a:r>
          </a:p>
          <a:p>
            <a:pPr algn="l">
              <a:spcBef>
                <a:spcPct val="50000"/>
              </a:spcBef>
              <a:defRPr/>
            </a:pPr>
            <a:r>
              <a:rPr lang="en-US" altLang="zh-CN" sz="2000" b="1" dirty="0">
                <a:latin typeface="+mn-ea"/>
                <a:ea typeface="+mn-ea"/>
              </a:rPr>
              <a:t>                   </a:t>
            </a:r>
            <a:r>
              <a:rPr lang="en-US" altLang="zh-CN" sz="2000" b="1" dirty="0" smtClean="0">
                <a:latin typeface="+mn-ea"/>
                <a:ea typeface="+mn-ea"/>
              </a:rPr>
              <a:t>A </a:t>
            </a:r>
            <a:r>
              <a:rPr lang="en-US" altLang="zh-CN" sz="2000" b="1" dirty="0">
                <a:latin typeface="+mn-ea"/>
                <a:ea typeface="+mn-ea"/>
              </a:rPr>
              <a:t>→ </a:t>
            </a:r>
            <a:r>
              <a:rPr lang="en-US" altLang="zh-CN" sz="2000" b="1" dirty="0" err="1">
                <a:latin typeface="+mn-ea"/>
                <a:ea typeface="+mn-ea"/>
              </a:rPr>
              <a:t>aBa</a:t>
            </a:r>
            <a:r>
              <a:rPr lang="en-US" altLang="zh-CN" sz="2000" b="1" dirty="0">
                <a:latin typeface="+mn-ea"/>
                <a:ea typeface="+mn-ea"/>
              </a:rPr>
              <a:t> |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ε</a:t>
            </a:r>
            <a:endParaRPr lang="en-US" altLang="zh-CN" sz="2000" b="1" dirty="0">
              <a:latin typeface="+mn-ea"/>
              <a:ea typeface="+mn-ea"/>
            </a:endParaRPr>
          </a:p>
          <a:p>
            <a:pPr algn="l">
              <a:spcBef>
                <a:spcPct val="50000"/>
              </a:spcBef>
              <a:defRPr/>
            </a:pPr>
            <a:r>
              <a:rPr lang="en-US" altLang="zh-CN" sz="2000" b="1" dirty="0">
                <a:latin typeface="+mn-ea"/>
                <a:ea typeface="+mn-ea"/>
              </a:rPr>
              <a:t>                   </a:t>
            </a:r>
            <a:r>
              <a:rPr lang="en-US" altLang="zh-CN" sz="2000" b="1" dirty="0" smtClean="0">
                <a:latin typeface="+mn-ea"/>
                <a:ea typeface="+mn-ea"/>
              </a:rPr>
              <a:t>B </a:t>
            </a:r>
            <a:r>
              <a:rPr lang="en-US" altLang="zh-CN" sz="2000" b="1" dirty="0">
                <a:latin typeface="+mn-ea"/>
                <a:ea typeface="+mn-ea"/>
              </a:rPr>
              <a:t>→ </a:t>
            </a:r>
            <a:r>
              <a:rPr lang="en-US" altLang="zh-CN" sz="2000" b="1" dirty="0" err="1">
                <a:latin typeface="+mn-ea"/>
                <a:ea typeface="+mn-ea"/>
              </a:rPr>
              <a:t>bAb</a:t>
            </a:r>
            <a:r>
              <a:rPr lang="en-US" altLang="zh-CN" sz="2000" b="1" dirty="0">
                <a:latin typeface="+mn-ea"/>
                <a:ea typeface="+mn-ea"/>
              </a:rPr>
              <a:t> |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ε</a:t>
            </a:r>
          </a:p>
          <a:p>
            <a:pPr algn="l">
              <a:spcBef>
                <a:spcPct val="50000"/>
              </a:spcBef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1.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该</a:t>
            </a:r>
            <a:r>
              <a:rPr lang="zh-CN" altLang="en-US" sz="2000" b="1" dirty="0">
                <a:latin typeface="+mn-ea"/>
                <a:ea typeface="+mn-ea"/>
              </a:rPr>
              <a:t>文法是</a:t>
            </a:r>
            <a:r>
              <a:rPr lang="en-US" altLang="zh-CN" sz="2000" b="1" dirty="0">
                <a:latin typeface="+mn-ea"/>
                <a:ea typeface="+mn-ea"/>
              </a:rPr>
              <a:t>SLR(1)</a:t>
            </a:r>
            <a:r>
              <a:rPr lang="zh-CN" altLang="en-US" sz="2000" b="1" dirty="0">
                <a:latin typeface="+mn-ea"/>
                <a:ea typeface="+mn-ea"/>
              </a:rPr>
              <a:t>的吗</a:t>
            </a:r>
            <a:r>
              <a:rPr lang="en-US" altLang="zh-CN" sz="2000" b="1" dirty="0">
                <a:latin typeface="+mn-ea"/>
                <a:ea typeface="+mn-ea"/>
              </a:rPr>
              <a:t>?</a:t>
            </a:r>
          </a:p>
          <a:p>
            <a:pPr algn="l">
              <a:spcBef>
                <a:spcPct val="50000"/>
              </a:spcBef>
              <a:defRPr/>
            </a:pPr>
            <a:r>
              <a:rPr lang="en-US" altLang="zh-CN" sz="2000" b="1" dirty="0">
                <a:latin typeface="+mn-ea"/>
                <a:ea typeface="+mn-ea"/>
              </a:rPr>
              <a:t>2.</a:t>
            </a:r>
            <a:r>
              <a:rPr lang="zh-CN" altLang="en-US" sz="2000" b="1" dirty="0">
                <a:latin typeface="+mn-ea"/>
                <a:ea typeface="+mn-ea"/>
              </a:rPr>
              <a:t>若是请构造它的分析表</a:t>
            </a:r>
            <a:r>
              <a:rPr lang="en-US" altLang="zh-CN" sz="2000" b="1" dirty="0">
                <a:latin typeface="+mn-ea"/>
                <a:ea typeface="+mn-ea"/>
              </a:rPr>
              <a:t>;</a:t>
            </a:r>
          </a:p>
          <a:p>
            <a:pPr algn="l">
              <a:spcBef>
                <a:spcPct val="50000"/>
              </a:spcBef>
              <a:defRPr/>
            </a:pPr>
            <a:r>
              <a:rPr lang="en-US" altLang="zh-CN" sz="2000" b="1" dirty="0">
                <a:latin typeface="+mn-ea"/>
                <a:ea typeface="+mn-ea"/>
              </a:rPr>
              <a:t>3.</a:t>
            </a:r>
            <a:r>
              <a:rPr lang="zh-CN" altLang="en-US" sz="2000" b="1" dirty="0">
                <a:latin typeface="+mn-ea"/>
                <a:ea typeface="+mn-ea"/>
              </a:rPr>
              <a:t>给出输入串</a:t>
            </a:r>
            <a:r>
              <a:rPr lang="en-US" altLang="zh-CN" sz="2000" b="1" dirty="0" err="1">
                <a:latin typeface="+mn-ea"/>
                <a:ea typeface="+mn-ea"/>
              </a:rPr>
              <a:t>baab</a:t>
            </a:r>
            <a:r>
              <a:rPr lang="en-US" altLang="zh-CN" sz="2000" b="1" dirty="0">
                <a:latin typeface="+mn-ea"/>
                <a:ea typeface="+mn-ea"/>
              </a:rPr>
              <a:t>#</a:t>
            </a:r>
            <a:r>
              <a:rPr lang="zh-CN" altLang="en-US" sz="2000" b="1" dirty="0">
                <a:latin typeface="+mn-ea"/>
                <a:ea typeface="+mn-ea"/>
              </a:rPr>
              <a:t>的分析过程</a:t>
            </a:r>
            <a:r>
              <a:rPr lang="en-US" altLang="zh-CN" sz="2000" b="1" dirty="0">
                <a:latin typeface="+mn-ea"/>
                <a:ea typeface="+mn-ea"/>
              </a:rPr>
              <a:t>.</a:t>
            </a:r>
          </a:p>
        </p:txBody>
      </p:sp>
      <p:sp>
        <p:nvSpPr>
          <p:cNvPr id="117183" name="Text Box 447"/>
          <p:cNvSpPr txBox="1">
            <a:spLocks noChangeArrowheads="1"/>
          </p:cNvSpPr>
          <p:nvPr/>
        </p:nvSpPr>
        <p:spPr bwMode="auto">
          <a:xfrm>
            <a:off x="5797550" y="1270099"/>
            <a:ext cx="2087563" cy="261610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tIns="0" bIns="0">
            <a:spAutoFit/>
          </a:bodyPr>
          <a:lstStyle/>
          <a:p>
            <a:pPr algn="l">
              <a:spcBef>
                <a:spcPts val="600"/>
              </a:spcBef>
              <a:defRPr/>
            </a:pPr>
            <a:r>
              <a:rPr lang="zh-CN" altLang="en-US" sz="2000" b="1" dirty="0">
                <a:latin typeface="+mn-ea"/>
                <a:ea typeface="+mn-ea"/>
              </a:rPr>
              <a:t>拓广文法</a:t>
            </a:r>
            <a:r>
              <a:rPr lang="en-US" altLang="zh-CN" sz="2000" b="1" dirty="0">
                <a:latin typeface="+mn-ea"/>
                <a:ea typeface="+mn-ea"/>
              </a:rPr>
              <a:t>:</a:t>
            </a:r>
          </a:p>
          <a:p>
            <a:pPr algn="l">
              <a:spcBef>
                <a:spcPts val="600"/>
              </a:spcBef>
              <a:defRPr/>
            </a:pPr>
            <a:r>
              <a:rPr lang="en-US" altLang="zh-CN" sz="2000" b="1" dirty="0">
                <a:latin typeface="+mn-ea"/>
                <a:ea typeface="+mn-ea"/>
              </a:rPr>
              <a:t>(0) S’ → S</a:t>
            </a:r>
          </a:p>
          <a:p>
            <a:pPr algn="l">
              <a:spcBef>
                <a:spcPts val="600"/>
              </a:spcBef>
              <a:defRPr/>
            </a:pPr>
            <a:r>
              <a:rPr lang="en-US" altLang="zh-CN" sz="2000" b="1" dirty="0">
                <a:latin typeface="+mn-ea"/>
                <a:ea typeface="+mn-ea"/>
              </a:rPr>
              <a:t>(1) S →  AB</a:t>
            </a:r>
          </a:p>
          <a:p>
            <a:pPr algn="l">
              <a:spcBef>
                <a:spcPts val="600"/>
              </a:spcBef>
              <a:defRPr/>
            </a:pPr>
            <a:r>
              <a:rPr lang="en-US" altLang="zh-CN" sz="2000" b="1" dirty="0">
                <a:latin typeface="+mn-ea"/>
                <a:ea typeface="+mn-ea"/>
              </a:rPr>
              <a:t>(2) A → </a:t>
            </a:r>
            <a:r>
              <a:rPr lang="en-US" altLang="zh-CN" sz="2000" b="1" dirty="0" err="1">
                <a:latin typeface="+mn-ea"/>
                <a:ea typeface="+mn-ea"/>
              </a:rPr>
              <a:t>aBa</a:t>
            </a:r>
            <a:endParaRPr lang="en-US" altLang="zh-CN" sz="2000" b="1" dirty="0">
              <a:latin typeface="+mn-ea"/>
              <a:ea typeface="+mn-ea"/>
            </a:endParaRPr>
          </a:p>
          <a:p>
            <a:pPr algn="l">
              <a:spcBef>
                <a:spcPts val="600"/>
              </a:spcBef>
              <a:defRPr/>
            </a:pPr>
            <a:r>
              <a:rPr lang="en-US" altLang="zh-CN" sz="2000" b="1" dirty="0">
                <a:latin typeface="+mn-ea"/>
                <a:ea typeface="+mn-ea"/>
              </a:rPr>
              <a:t>(3) A → 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ε</a:t>
            </a:r>
            <a:endParaRPr lang="en-US" altLang="zh-CN" sz="2000" b="1" dirty="0">
              <a:latin typeface="+mn-ea"/>
              <a:ea typeface="+mn-ea"/>
            </a:endParaRPr>
          </a:p>
          <a:p>
            <a:pPr algn="l">
              <a:spcBef>
                <a:spcPts val="600"/>
              </a:spcBef>
              <a:defRPr/>
            </a:pPr>
            <a:r>
              <a:rPr lang="en-US" altLang="zh-CN" sz="2000" b="1" dirty="0">
                <a:latin typeface="+mn-ea"/>
                <a:ea typeface="+mn-ea"/>
              </a:rPr>
              <a:t>(4) B → </a:t>
            </a:r>
            <a:r>
              <a:rPr lang="en-US" altLang="zh-CN" sz="2000" b="1" dirty="0" err="1">
                <a:latin typeface="+mn-ea"/>
                <a:ea typeface="+mn-ea"/>
              </a:rPr>
              <a:t>bAb</a:t>
            </a:r>
            <a:endParaRPr lang="en-US" altLang="zh-CN" sz="2000" b="1" dirty="0">
              <a:latin typeface="+mn-ea"/>
              <a:ea typeface="+mn-ea"/>
            </a:endParaRPr>
          </a:p>
          <a:p>
            <a:pPr algn="l">
              <a:spcBef>
                <a:spcPts val="600"/>
              </a:spcBef>
              <a:defRPr/>
            </a:pPr>
            <a:r>
              <a:rPr lang="en-US" altLang="zh-CN" sz="2000" b="1" dirty="0">
                <a:latin typeface="+mn-ea"/>
                <a:ea typeface="+mn-ea"/>
              </a:rPr>
              <a:t>(5) B → 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ε</a:t>
            </a:r>
          </a:p>
        </p:txBody>
      </p:sp>
      <p:sp>
        <p:nvSpPr>
          <p:cNvPr id="117184" name="Text Box 448"/>
          <p:cNvSpPr txBox="1">
            <a:spLocks noChangeArrowheads="1"/>
          </p:cNvSpPr>
          <p:nvPr/>
        </p:nvSpPr>
        <p:spPr bwMode="auto">
          <a:xfrm>
            <a:off x="768350" y="4098429"/>
            <a:ext cx="3157538" cy="169277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 t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b="1" dirty="0">
                <a:latin typeface="+mn-ea"/>
                <a:ea typeface="+mn-ea"/>
              </a:rPr>
              <a:t>First(S’)= {</a:t>
            </a:r>
            <a:r>
              <a:rPr lang="en-US" altLang="zh-CN" sz="2000" b="1" dirty="0" err="1">
                <a:latin typeface="+mn-ea"/>
                <a:ea typeface="+mn-ea"/>
              </a:rPr>
              <a:t>ε,a,b</a:t>
            </a:r>
            <a:r>
              <a:rPr lang="en-US" altLang="zh-CN" sz="2000" b="1" dirty="0">
                <a:latin typeface="+mn-ea"/>
                <a:ea typeface="+mn-ea"/>
              </a:rPr>
              <a:t>}</a:t>
            </a:r>
          </a:p>
          <a:p>
            <a:pPr algn="l">
              <a:spcBef>
                <a:spcPct val="50000"/>
              </a:spcBef>
            </a:pPr>
            <a:r>
              <a:rPr lang="en-US" altLang="zh-CN" sz="2000" b="1" dirty="0">
                <a:latin typeface="+mn-ea"/>
                <a:ea typeface="+mn-ea"/>
              </a:rPr>
              <a:t>First(S)= {</a:t>
            </a:r>
            <a:r>
              <a:rPr lang="en-US" altLang="zh-CN" sz="2000" b="1" dirty="0" err="1">
                <a:latin typeface="+mn-ea"/>
                <a:ea typeface="+mn-ea"/>
              </a:rPr>
              <a:t>ε,a,b</a:t>
            </a:r>
            <a:r>
              <a:rPr lang="en-US" altLang="zh-CN" sz="2000" b="1" dirty="0">
                <a:latin typeface="+mn-ea"/>
                <a:ea typeface="+mn-ea"/>
              </a:rPr>
              <a:t>}</a:t>
            </a:r>
          </a:p>
          <a:p>
            <a:pPr algn="l">
              <a:spcBef>
                <a:spcPct val="50000"/>
              </a:spcBef>
            </a:pPr>
            <a:r>
              <a:rPr lang="en-US" altLang="zh-CN" sz="2000" b="1" dirty="0">
                <a:latin typeface="+mn-ea"/>
                <a:ea typeface="+mn-ea"/>
              </a:rPr>
              <a:t>First(A)= {</a:t>
            </a:r>
            <a:r>
              <a:rPr lang="en-US" altLang="zh-CN" sz="2000" b="1" dirty="0" err="1">
                <a:latin typeface="+mn-ea"/>
                <a:ea typeface="+mn-ea"/>
              </a:rPr>
              <a:t>ε,a</a:t>
            </a:r>
            <a:r>
              <a:rPr lang="en-US" altLang="zh-CN" sz="2000" b="1" dirty="0">
                <a:latin typeface="+mn-ea"/>
                <a:ea typeface="+mn-ea"/>
              </a:rPr>
              <a:t>}</a:t>
            </a:r>
          </a:p>
          <a:p>
            <a:pPr algn="l">
              <a:spcBef>
                <a:spcPct val="50000"/>
              </a:spcBef>
            </a:pPr>
            <a:r>
              <a:rPr lang="en-US" altLang="zh-CN" sz="2000" b="1" dirty="0">
                <a:latin typeface="+mn-ea"/>
                <a:ea typeface="+mn-ea"/>
              </a:rPr>
              <a:t>First(B)= {</a:t>
            </a:r>
            <a:r>
              <a:rPr lang="en-US" altLang="zh-CN" sz="2000" b="1" dirty="0" err="1">
                <a:latin typeface="+mn-ea"/>
                <a:ea typeface="+mn-ea"/>
              </a:rPr>
              <a:t>ε,b</a:t>
            </a:r>
            <a:r>
              <a:rPr lang="en-US" altLang="zh-CN" sz="2000" b="1" dirty="0">
                <a:latin typeface="+mn-ea"/>
                <a:ea typeface="+mn-ea"/>
              </a:rPr>
              <a:t>}</a:t>
            </a:r>
          </a:p>
        </p:txBody>
      </p:sp>
      <p:sp>
        <p:nvSpPr>
          <p:cNvPr id="117185" name="Text Box 449"/>
          <p:cNvSpPr txBox="1">
            <a:spLocks noChangeArrowheads="1"/>
          </p:cNvSpPr>
          <p:nvPr/>
        </p:nvSpPr>
        <p:spPr bwMode="auto">
          <a:xfrm>
            <a:off x="4935538" y="4052888"/>
            <a:ext cx="2951162" cy="16764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b="1" dirty="0">
                <a:latin typeface="+mn-ea"/>
                <a:ea typeface="+mn-ea"/>
              </a:rPr>
              <a:t>Follow(S’)= {#}</a:t>
            </a:r>
          </a:p>
          <a:p>
            <a:pPr algn="l">
              <a:spcBef>
                <a:spcPct val="50000"/>
              </a:spcBef>
            </a:pPr>
            <a:r>
              <a:rPr lang="en-US" altLang="zh-CN" sz="2000" b="1" dirty="0">
                <a:latin typeface="+mn-ea"/>
                <a:ea typeface="+mn-ea"/>
              </a:rPr>
              <a:t>Follow(S)= {#}</a:t>
            </a:r>
          </a:p>
          <a:p>
            <a:pPr algn="l">
              <a:spcBef>
                <a:spcPct val="50000"/>
              </a:spcBef>
            </a:pPr>
            <a:r>
              <a:rPr lang="en-US" altLang="zh-CN" sz="2000" b="1" dirty="0">
                <a:latin typeface="+mn-ea"/>
                <a:ea typeface="+mn-ea"/>
              </a:rPr>
              <a:t>Follow(A)= {b,#}</a:t>
            </a:r>
          </a:p>
          <a:p>
            <a:pPr algn="l">
              <a:spcBef>
                <a:spcPct val="50000"/>
              </a:spcBef>
            </a:pPr>
            <a:r>
              <a:rPr lang="en-US" altLang="zh-CN" sz="2000" b="1" dirty="0">
                <a:latin typeface="+mn-ea"/>
                <a:ea typeface="+mn-ea"/>
              </a:rPr>
              <a:t>Follow(B)= {a,#}</a:t>
            </a:r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6324600" y="6172200"/>
            <a:ext cx="2133600" cy="244475"/>
          </a:xfrm>
        </p:spPr>
        <p:txBody>
          <a:bodyPr/>
          <a:lstStyle/>
          <a:p>
            <a:pPr>
              <a:defRPr/>
            </a:pPr>
            <a:fld id="{4F59ABC2-A8C1-444F-815F-0179F8E14596}" type="slidenum">
              <a:rPr lang="en-US" altLang="zh-CN"/>
              <a:pPr>
                <a:defRPr/>
              </a:pPr>
              <a:t>29</a:t>
            </a:fld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7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7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17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183" grpId="0"/>
      <p:bldP spid="117184" grpId="0"/>
      <p:bldP spid="11718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2895600" y="1757362"/>
            <a:ext cx="3581400" cy="4338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en-US" altLang="zh-CN" sz="2400" b="1" dirty="0" smtClean="0">
                <a:latin typeface="+mn-ea"/>
                <a:ea typeface="+mn-ea"/>
                <a:hlinkClick r:id="rId3" action="ppaction://hlinksldjump"/>
              </a:rPr>
              <a:t>6.1</a:t>
            </a:r>
            <a:r>
              <a:rPr lang="zh-CN" altLang="en-US" sz="2400" b="1" dirty="0">
                <a:latin typeface="+mn-ea"/>
                <a:ea typeface="+mn-ea"/>
                <a:hlinkClick r:id="rId3" action="ppaction://hlinksldjump"/>
              </a:rPr>
              <a:t>　</a:t>
            </a:r>
            <a:r>
              <a:rPr lang="en-US" altLang="zh-CN" sz="2400" b="1" dirty="0">
                <a:latin typeface="+mn-ea"/>
                <a:ea typeface="+mn-ea"/>
                <a:hlinkClick r:id="rId3" action="ppaction://hlinksldjump"/>
              </a:rPr>
              <a:t>LR</a:t>
            </a:r>
            <a:r>
              <a:rPr lang="zh-CN" altLang="en-US" sz="2400" b="1" dirty="0">
                <a:latin typeface="+mn-ea"/>
                <a:ea typeface="+mn-ea"/>
                <a:hlinkClick r:id="rId3" action="ppaction://hlinksldjump"/>
              </a:rPr>
              <a:t>分析概述 </a:t>
            </a:r>
            <a:endParaRPr lang="zh-CN" altLang="en-US" sz="2400" b="1" dirty="0">
              <a:latin typeface="+mn-ea"/>
              <a:ea typeface="+mn-ea"/>
            </a:endParaRPr>
          </a:p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en-US" altLang="zh-CN" sz="2400" b="1" dirty="0" smtClean="0">
                <a:latin typeface="+mn-ea"/>
                <a:ea typeface="+mn-ea"/>
                <a:hlinkClick r:id="rId4" action="ppaction://hlinksldjump"/>
              </a:rPr>
              <a:t>6.2</a:t>
            </a:r>
            <a:r>
              <a:rPr lang="zh-CN" altLang="en-US" sz="2400" b="1" dirty="0">
                <a:latin typeface="+mn-ea"/>
                <a:ea typeface="+mn-ea"/>
                <a:hlinkClick r:id="rId4" action="ppaction://hlinksldjump"/>
              </a:rPr>
              <a:t>　</a:t>
            </a:r>
            <a:r>
              <a:rPr lang="en-US" altLang="zh-CN" sz="2400" b="1" dirty="0">
                <a:latin typeface="+mn-ea"/>
                <a:ea typeface="+mn-ea"/>
                <a:hlinkClick r:id="rId4" action="ppaction://hlinksldjump"/>
              </a:rPr>
              <a:t>LR(0)</a:t>
            </a:r>
            <a:r>
              <a:rPr lang="zh-CN" altLang="en-US" sz="2400" b="1" dirty="0">
                <a:latin typeface="+mn-ea"/>
                <a:ea typeface="+mn-ea"/>
                <a:hlinkClick r:id="rId4" action="ppaction://hlinksldjump"/>
              </a:rPr>
              <a:t>分析 </a:t>
            </a:r>
            <a:endParaRPr lang="zh-CN" altLang="en-US" sz="2400" b="1" dirty="0">
              <a:latin typeface="+mn-ea"/>
              <a:ea typeface="+mn-ea"/>
            </a:endParaRPr>
          </a:p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en-US" altLang="zh-CN" sz="2400" b="1" dirty="0" smtClean="0">
                <a:latin typeface="+mn-ea"/>
                <a:ea typeface="+mn-ea"/>
                <a:hlinkClick r:id="rId5" action="ppaction://hlinksldjump"/>
              </a:rPr>
              <a:t>6.3</a:t>
            </a:r>
            <a:r>
              <a:rPr lang="zh-CN" altLang="en-US" sz="2400" b="1" dirty="0">
                <a:latin typeface="+mn-ea"/>
                <a:ea typeface="+mn-ea"/>
                <a:hlinkClick r:id="rId5" action="ppaction://hlinksldjump"/>
              </a:rPr>
              <a:t>　</a:t>
            </a:r>
            <a:r>
              <a:rPr lang="en-US" altLang="zh-CN" sz="2400" b="1" dirty="0">
                <a:latin typeface="+mn-ea"/>
                <a:ea typeface="+mn-ea"/>
                <a:hlinkClick r:id="rId5" action="ppaction://hlinksldjump"/>
              </a:rPr>
              <a:t>SLR(1)</a:t>
            </a:r>
            <a:r>
              <a:rPr lang="zh-CN" altLang="en-US" sz="2400" b="1" dirty="0">
                <a:latin typeface="+mn-ea"/>
                <a:ea typeface="+mn-ea"/>
                <a:hlinkClick r:id="rId5" action="ppaction://hlinksldjump"/>
              </a:rPr>
              <a:t>分析 </a:t>
            </a:r>
            <a:endParaRPr lang="zh-CN" altLang="en-US" sz="2400" b="1" dirty="0">
              <a:latin typeface="+mn-ea"/>
              <a:ea typeface="+mn-ea"/>
            </a:endParaRPr>
          </a:p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en-US" altLang="zh-CN" sz="2400" b="1" dirty="0" smtClean="0">
                <a:latin typeface="+mn-ea"/>
                <a:ea typeface="+mn-ea"/>
                <a:hlinkClick r:id="rId6" action="ppaction://hlinksldjump"/>
              </a:rPr>
              <a:t>6.4</a:t>
            </a:r>
            <a:r>
              <a:rPr lang="zh-CN" altLang="en-US" sz="2400" b="1" dirty="0">
                <a:latin typeface="+mn-ea"/>
                <a:ea typeface="+mn-ea"/>
                <a:hlinkClick r:id="rId6" action="ppaction://hlinksldjump"/>
              </a:rPr>
              <a:t>　</a:t>
            </a:r>
            <a:r>
              <a:rPr lang="en-US" altLang="zh-CN" sz="2400" b="1" dirty="0">
                <a:latin typeface="+mn-ea"/>
                <a:ea typeface="+mn-ea"/>
                <a:hlinkClick r:id="rId6" action="ppaction://hlinksldjump"/>
              </a:rPr>
              <a:t>LR(1)</a:t>
            </a:r>
            <a:r>
              <a:rPr lang="zh-CN" altLang="en-US" sz="2400" b="1" dirty="0">
                <a:latin typeface="+mn-ea"/>
                <a:ea typeface="+mn-ea"/>
                <a:hlinkClick r:id="rId6" action="ppaction://hlinksldjump"/>
              </a:rPr>
              <a:t>分析 </a:t>
            </a:r>
            <a:endParaRPr lang="zh-CN" altLang="en-US" sz="2400" b="1" dirty="0">
              <a:latin typeface="+mn-ea"/>
              <a:ea typeface="+mn-ea"/>
            </a:endParaRPr>
          </a:p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en-US" altLang="zh-CN" sz="2400" b="1" dirty="0" smtClean="0">
                <a:latin typeface="+mn-ea"/>
                <a:ea typeface="+mn-ea"/>
                <a:hlinkClick r:id="rId7" action="ppaction://hlinksldjump"/>
              </a:rPr>
              <a:t>6.5</a:t>
            </a:r>
            <a:r>
              <a:rPr lang="zh-CN" altLang="en-US" sz="2400" b="1" dirty="0">
                <a:latin typeface="+mn-ea"/>
                <a:ea typeface="+mn-ea"/>
                <a:hlinkClick r:id="rId7" action="ppaction://hlinksldjump"/>
              </a:rPr>
              <a:t>　</a:t>
            </a:r>
            <a:r>
              <a:rPr lang="en-US" altLang="zh-CN" sz="2400" b="1" dirty="0">
                <a:latin typeface="+mn-ea"/>
                <a:ea typeface="+mn-ea"/>
                <a:hlinkClick r:id="rId7" action="ppaction://hlinksldjump"/>
              </a:rPr>
              <a:t>LALR(1)</a:t>
            </a:r>
            <a:r>
              <a:rPr lang="zh-CN" altLang="en-US" sz="2400" b="1" dirty="0">
                <a:latin typeface="+mn-ea"/>
                <a:ea typeface="+mn-ea"/>
                <a:hlinkClick r:id="rId7" action="ppaction://hlinksldjump"/>
              </a:rPr>
              <a:t>分析</a:t>
            </a:r>
            <a:endParaRPr lang="en-US" altLang="zh-CN" sz="2400" b="1" dirty="0">
              <a:latin typeface="+mn-ea"/>
              <a:ea typeface="+mn-ea"/>
              <a:hlinkClick r:id="rId8" action="ppaction://hlinksldjump"/>
            </a:endParaRPr>
          </a:p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en-US" altLang="zh-CN" sz="2400" b="1" dirty="0" smtClean="0">
                <a:latin typeface="+mn-ea"/>
                <a:ea typeface="+mn-ea"/>
                <a:hlinkClick r:id="rId9" action="ppaction://hlinksldjump"/>
              </a:rPr>
              <a:t>6.6</a:t>
            </a:r>
            <a:r>
              <a:rPr lang="zh-CN" altLang="en-US" sz="2400" b="1" dirty="0">
                <a:latin typeface="+mn-ea"/>
                <a:ea typeface="+mn-ea"/>
                <a:hlinkClick r:id="rId9" action="ppaction://hlinksldjump"/>
              </a:rPr>
              <a:t>　二义性文法的应用</a:t>
            </a:r>
            <a:endParaRPr lang="en-US" altLang="zh-CN" sz="2400" b="1" dirty="0">
              <a:latin typeface="+mn-ea"/>
              <a:ea typeface="+mn-ea"/>
            </a:endParaRP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3352800" y="1081088"/>
            <a:ext cx="1676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b="1" dirty="0">
                <a:solidFill>
                  <a:srgbClr val="800000"/>
                </a:solidFill>
                <a:latin typeface="Tahoma" pitchFamily="34" charset="0"/>
              </a:rPr>
              <a:t>重点讲解</a:t>
            </a:r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6324600" y="6172200"/>
            <a:ext cx="2133600" cy="244475"/>
          </a:xfrm>
        </p:spPr>
        <p:txBody>
          <a:bodyPr/>
          <a:lstStyle/>
          <a:p>
            <a:pPr>
              <a:defRPr/>
            </a:pPr>
            <a:fld id="{4F59ABC2-A8C1-444F-815F-0179F8E14596}" type="slidenum">
              <a:rPr lang="en-US" altLang="zh-CN"/>
              <a:pPr>
                <a:defRPr/>
              </a:pPr>
              <a:t>3</a:t>
            </a:fld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31" name="Text Box 19"/>
          <p:cNvSpPr txBox="1">
            <a:spLocks noChangeArrowheads="1"/>
          </p:cNvSpPr>
          <p:nvPr/>
        </p:nvSpPr>
        <p:spPr bwMode="auto">
          <a:xfrm>
            <a:off x="3325812" y="2846387"/>
            <a:ext cx="287338" cy="366713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b="1">
                <a:latin typeface="+mn-ea"/>
                <a:ea typeface="+mn-ea"/>
              </a:rPr>
              <a:t>S</a:t>
            </a:r>
          </a:p>
        </p:txBody>
      </p:sp>
      <p:sp>
        <p:nvSpPr>
          <p:cNvPr id="141314" name="Text Box 2"/>
          <p:cNvSpPr txBox="1">
            <a:spLocks noChangeArrowheads="1"/>
          </p:cNvSpPr>
          <p:nvPr/>
        </p:nvSpPr>
        <p:spPr bwMode="auto">
          <a:xfrm>
            <a:off x="2822575" y="946686"/>
            <a:ext cx="1438275" cy="1938992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b="1" dirty="0">
                <a:latin typeface="+mn-ea"/>
                <a:ea typeface="+mn-ea"/>
              </a:rPr>
              <a:t>I</a:t>
            </a:r>
            <a:r>
              <a:rPr lang="en-US" altLang="zh-CN" sz="1800" b="1" baseline="-25000" dirty="0">
                <a:latin typeface="+mn-ea"/>
                <a:ea typeface="+mn-ea"/>
              </a:rPr>
              <a:t>0</a:t>
            </a:r>
            <a:r>
              <a:rPr lang="en-US" altLang="zh-CN" sz="1800" b="1" dirty="0">
                <a:latin typeface="+mn-ea"/>
                <a:ea typeface="+mn-ea"/>
              </a:rPr>
              <a:t>:</a:t>
            </a:r>
          </a:p>
          <a:p>
            <a:pPr algn="l">
              <a:spcBef>
                <a:spcPct val="50000"/>
              </a:spcBef>
            </a:pPr>
            <a:r>
              <a:rPr lang="en-US" altLang="zh-CN" sz="1800" b="1" dirty="0">
                <a:latin typeface="+mn-ea"/>
                <a:ea typeface="+mn-ea"/>
              </a:rPr>
              <a:t>S’ </a:t>
            </a:r>
            <a:r>
              <a:rPr lang="en-US" altLang="zh-CN" sz="1800" b="1" dirty="0" smtClean="0">
                <a:latin typeface="+mn-ea"/>
                <a:ea typeface="+mn-ea"/>
              </a:rPr>
              <a:t>→· </a:t>
            </a:r>
            <a:r>
              <a:rPr lang="en-US" altLang="zh-CN" sz="1800" b="1" dirty="0">
                <a:latin typeface="+mn-ea"/>
                <a:ea typeface="+mn-ea"/>
              </a:rPr>
              <a:t>S</a:t>
            </a:r>
          </a:p>
          <a:p>
            <a:pPr algn="l">
              <a:spcBef>
                <a:spcPct val="50000"/>
              </a:spcBef>
            </a:pPr>
            <a:r>
              <a:rPr lang="en-US" altLang="zh-CN" sz="1800" b="1" dirty="0">
                <a:latin typeface="+mn-ea"/>
                <a:ea typeface="+mn-ea"/>
              </a:rPr>
              <a:t>S → </a:t>
            </a:r>
            <a:r>
              <a:rPr lang="en-US" altLang="zh-CN" sz="1800" b="1" dirty="0" smtClean="0">
                <a:latin typeface="+mn-ea"/>
                <a:ea typeface="+mn-ea"/>
              </a:rPr>
              <a:t>· </a:t>
            </a:r>
            <a:r>
              <a:rPr lang="en-US" altLang="zh-CN" sz="1800" b="1" dirty="0">
                <a:latin typeface="+mn-ea"/>
                <a:ea typeface="+mn-ea"/>
              </a:rPr>
              <a:t>AB</a:t>
            </a:r>
          </a:p>
          <a:p>
            <a:pPr algn="l">
              <a:spcBef>
                <a:spcPct val="50000"/>
              </a:spcBef>
            </a:pPr>
            <a:r>
              <a:rPr lang="en-US" altLang="zh-CN" sz="1800" b="1" dirty="0">
                <a:latin typeface="+mn-ea"/>
                <a:ea typeface="+mn-ea"/>
              </a:rPr>
              <a:t>A </a:t>
            </a:r>
            <a:r>
              <a:rPr lang="en-US" altLang="zh-CN" sz="1800" b="1" dirty="0" smtClean="0">
                <a:latin typeface="+mn-ea"/>
                <a:ea typeface="+mn-ea"/>
              </a:rPr>
              <a:t>→· </a:t>
            </a:r>
            <a:r>
              <a:rPr lang="en-US" altLang="zh-CN" sz="1800" b="1" dirty="0" err="1">
                <a:latin typeface="+mn-ea"/>
                <a:ea typeface="+mn-ea"/>
              </a:rPr>
              <a:t>aBa</a:t>
            </a:r>
            <a:endParaRPr lang="en-US" altLang="zh-CN" sz="1800" b="1" dirty="0">
              <a:latin typeface="+mn-ea"/>
              <a:ea typeface="+mn-ea"/>
            </a:endParaRPr>
          </a:p>
          <a:p>
            <a:pPr algn="l">
              <a:spcBef>
                <a:spcPct val="50000"/>
              </a:spcBef>
            </a:pPr>
            <a:r>
              <a:rPr lang="en-US" altLang="zh-CN" sz="1800" b="1" dirty="0">
                <a:latin typeface="+mn-ea"/>
                <a:ea typeface="+mn-ea"/>
              </a:rPr>
              <a:t>A </a:t>
            </a:r>
            <a:r>
              <a:rPr lang="en-US" altLang="zh-CN" sz="1800" b="1" dirty="0" smtClean="0">
                <a:latin typeface="+mn-ea"/>
                <a:ea typeface="+mn-ea"/>
              </a:rPr>
              <a:t>→· </a:t>
            </a:r>
            <a:endParaRPr lang="en-US" altLang="zh-CN" sz="1800" b="1" dirty="0">
              <a:latin typeface="+mn-ea"/>
              <a:ea typeface="+mn-ea"/>
            </a:endParaRPr>
          </a:p>
        </p:txBody>
      </p:sp>
      <p:sp>
        <p:nvSpPr>
          <p:cNvPr id="141315" name="Text Box 3"/>
          <p:cNvSpPr txBox="1">
            <a:spLocks noChangeArrowheads="1"/>
          </p:cNvSpPr>
          <p:nvPr/>
        </p:nvSpPr>
        <p:spPr bwMode="auto">
          <a:xfrm>
            <a:off x="2820987" y="3321586"/>
            <a:ext cx="1439863" cy="700087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b="1">
                <a:latin typeface="+mn-ea"/>
                <a:ea typeface="+mn-ea"/>
              </a:rPr>
              <a:t>I</a:t>
            </a:r>
            <a:r>
              <a:rPr lang="en-US" altLang="zh-CN" sz="1800" b="1" baseline="-25000">
                <a:latin typeface="+mn-ea"/>
                <a:ea typeface="+mn-ea"/>
              </a:rPr>
              <a:t>1</a:t>
            </a:r>
            <a:r>
              <a:rPr lang="en-US" altLang="zh-CN" sz="1800" b="1">
                <a:latin typeface="+mn-ea"/>
                <a:ea typeface="+mn-ea"/>
              </a:rPr>
              <a:t>:</a:t>
            </a:r>
          </a:p>
          <a:p>
            <a:pPr algn="l">
              <a:spcBef>
                <a:spcPct val="50000"/>
              </a:spcBef>
            </a:pPr>
            <a:r>
              <a:rPr lang="en-US" altLang="zh-CN" sz="1800" b="1">
                <a:latin typeface="+mn-ea"/>
                <a:ea typeface="+mn-ea"/>
              </a:rPr>
              <a:t>S’ →S ·</a:t>
            </a:r>
          </a:p>
        </p:txBody>
      </p:sp>
      <p:sp>
        <p:nvSpPr>
          <p:cNvPr id="141316" name="Text Box 4"/>
          <p:cNvSpPr txBox="1">
            <a:spLocks noChangeArrowheads="1"/>
          </p:cNvSpPr>
          <p:nvPr/>
        </p:nvSpPr>
        <p:spPr bwMode="auto">
          <a:xfrm>
            <a:off x="2820987" y="4185483"/>
            <a:ext cx="1439863" cy="700088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b="1" dirty="0">
                <a:latin typeface="+mn-ea"/>
                <a:ea typeface="+mn-ea"/>
              </a:rPr>
              <a:t>I</a:t>
            </a:r>
            <a:r>
              <a:rPr lang="en-US" altLang="zh-CN" sz="1800" b="1" baseline="-25000" dirty="0">
                <a:latin typeface="+mn-ea"/>
                <a:ea typeface="+mn-ea"/>
              </a:rPr>
              <a:t>7</a:t>
            </a:r>
            <a:r>
              <a:rPr lang="en-US" altLang="zh-CN" sz="1800" b="1" dirty="0">
                <a:latin typeface="+mn-ea"/>
                <a:ea typeface="+mn-ea"/>
              </a:rPr>
              <a:t>:</a:t>
            </a:r>
          </a:p>
          <a:p>
            <a:pPr algn="l">
              <a:spcBef>
                <a:spcPct val="50000"/>
              </a:spcBef>
            </a:pPr>
            <a:r>
              <a:rPr lang="en-US" altLang="zh-CN" sz="1800" b="1" dirty="0">
                <a:latin typeface="+mn-ea"/>
                <a:ea typeface="+mn-ea"/>
              </a:rPr>
              <a:t>B →</a:t>
            </a:r>
            <a:r>
              <a:rPr lang="en-US" altLang="zh-CN" sz="1800" b="1" dirty="0" err="1" smtClean="0">
                <a:latin typeface="+mn-ea"/>
                <a:ea typeface="+mn-ea"/>
              </a:rPr>
              <a:t>bA·b</a:t>
            </a:r>
            <a:r>
              <a:rPr lang="en-US" altLang="zh-CN" sz="1800" b="1" dirty="0" smtClean="0">
                <a:latin typeface="+mn-ea"/>
                <a:ea typeface="+mn-ea"/>
              </a:rPr>
              <a:t> </a:t>
            </a:r>
            <a:endParaRPr lang="en-US" altLang="zh-CN" sz="1800" b="1" dirty="0">
              <a:latin typeface="+mn-ea"/>
              <a:ea typeface="+mn-ea"/>
            </a:endParaRPr>
          </a:p>
        </p:txBody>
      </p:sp>
      <p:sp>
        <p:nvSpPr>
          <p:cNvPr id="141317" name="Text Box 5"/>
          <p:cNvSpPr txBox="1">
            <a:spLocks noChangeArrowheads="1"/>
          </p:cNvSpPr>
          <p:nvPr/>
        </p:nvSpPr>
        <p:spPr bwMode="auto">
          <a:xfrm>
            <a:off x="2819400" y="5350708"/>
            <a:ext cx="1441450" cy="700088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b="1">
                <a:latin typeface="+mn-ea"/>
                <a:ea typeface="+mn-ea"/>
              </a:rPr>
              <a:t>I</a:t>
            </a:r>
            <a:r>
              <a:rPr lang="en-US" altLang="zh-CN" sz="1800" b="1" baseline="-25000">
                <a:latin typeface="+mn-ea"/>
                <a:ea typeface="+mn-ea"/>
              </a:rPr>
              <a:t>9</a:t>
            </a:r>
            <a:r>
              <a:rPr lang="en-US" altLang="zh-CN" sz="1800" b="1">
                <a:latin typeface="+mn-ea"/>
                <a:ea typeface="+mn-ea"/>
              </a:rPr>
              <a:t>:</a:t>
            </a:r>
          </a:p>
          <a:p>
            <a:pPr algn="l">
              <a:spcBef>
                <a:spcPct val="50000"/>
              </a:spcBef>
            </a:pPr>
            <a:r>
              <a:rPr lang="en-US" altLang="zh-CN" sz="1800" b="1">
                <a:latin typeface="+mn-ea"/>
                <a:ea typeface="+mn-ea"/>
              </a:rPr>
              <a:t>B →bA b· </a:t>
            </a:r>
          </a:p>
        </p:txBody>
      </p:sp>
      <p:sp>
        <p:nvSpPr>
          <p:cNvPr id="141318" name="Text Box 6"/>
          <p:cNvSpPr txBox="1">
            <a:spLocks noChangeArrowheads="1"/>
          </p:cNvSpPr>
          <p:nvPr/>
        </p:nvSpPr>
        <p:spPr bwMode="auto">
          <a:xfrm>
            <a:off x="4910137" y="940633"/>
            <a:ext cx="1438275" cy="1523494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b="1" dirty="0">
                <a:latin typeface="+mn-ea"/>
                <a:ea typeface="+mn-ea"/>
              </a:rPr>
              <a:t>I</a:t>
            </a:r>
            <a:r>
              <a:rPr lang="en-US" altLang="zh-CN" sz="1800" b="1" baseline="-25000" dirty="0">
                <a:latin typeface="+mn-ea"/>
                <a:ea typeface="+mn-ea"/>
              </a:rPr>
              <a:t>2</a:t>
            </a:r>
            <a:r>
              <a:rPr lang="en-US" altLang="zh-CN" sz="1800" b="1" dirty="0">
                <a:latin typeface="+mn-ea"/>
                <a:ea typeface="+mn-ea"/>
              </a:rPr>
              <a:t>:</a:t>
            </a:r>
          </a:p>
          <a:p>
            <a:pPr algn="l">
              <a:spcBef>
                <a:spcPct val="50000"/>
              </a:spcBef>
            </a:pPr>
            <a:r>
              <a:rPr lang="en-US" altLang="zh-CN" sz="1800" b="1" dirty="0">
                <a:latin typeface="+mn-ea"/>
                <a:ea typeface="+mn-ea"/>
              </a:rPr>
              <a:t>S →A ·B</a:t>
            </a:r>
          </a:p>
          <a:p>
            <a:pPr algn="l">
              <a:spcBef>
                <a:spcPct val="50000"/>
              </a:spcBef>
            </a:pPr>
            <a:r>
              <a:rPr lang="en-US" altLang="zh-CN" sz="1800" b="1" dirty="0">
                <a:latin typeface="+mn-ea"/>
                <a:ea typeface="+mn-ea"/>
              </a:rPr>
              <a:t>B </a:t>
            </a:r>
            <a:r>
              <a:rPr lang="en-US" altLang="zh-CN" sz="1800" b="1" dirty="0" smtClean="0">
                <a:latin typeface="+mn-ea"/>
                <a:ea typeface="+mn-ea"/>
              </a:rPr>
              <a:t>→· </a:t>
            </a:r>
            <a:r>
              <a:rPr lang="en-US" altLang="zh-CN" sz="1800" b="1" dirty="0" err="1">
                <a:latin typeface="+mn-ea"/>
                <a:ea typeface="+mn-ea"/>
              </a:rPr>
              <a:t>bAb</a:t>
            </a:r>
            <a:endParaRPr lang="en-US" altLang="zh-CN" sz="1800" b="1" dirty="0">
              <a:latin typeface="+mn-ea"/>
              <a:ea typeface="+mn-ea"/>
            </a:endParaRPr>
          </a:p>
          <a:p>
            <a:pPr algn="l">
              <a:spcBef>
                <a:spcPct val="50000"/>
              </a:spcBef>
            </a:pPr>
            <a:r>
              <a:rPr lang="en-US" altLang="zh-CN" sz="1800" b="1" dirty="0">
                <a:latin typeface="+mn-ea"/>
                <a:ea typeface="+mn-ea"/>
              </a:rPr>
              <a:t>B → · </a:t>
            </a:r>
          </a:p>
        </p:txBody>
      </p:sp>
      <p:sp>
        <p:nvSpPr>
          <p:cNvPr id="141319" name="Text Box 7"/>
          <p:cNvSpPr txBox="1">
            <a:spLocks noChangeArrowheads="1"/>
          </p:cNvSpPr>
          <p:nvPr/>
        </p:nvSpPr>
        <p:spPr bwMode="auto">
          <a:xfrm>
            <a:off x="4910137" y="2643187"/>
            <a:ext cx="1438275" cy="1523494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b="1" dirty="0">
                <a:latin typeface="+mn-ea"/>
                <a:ea typeface="+mn-ea"/>
              </a:rPr>
              <a:t>I</a:t>
            </a:r>
            <a:r>
              <a:rPr lang="en-US" altLang="zh-CN" sz="1800" b="1" baseline="-25000" dirty="0">
                <a:latin typeface="+mn-ea"/>
                <a:ea typeface="+mn-ea"/>
              </a:rPr>
              <a:t>3</a:t>
            </a:r>
            <a:r>
              <a:rPr lang="en-US" altLang="zh-CN" sz="1800" b="1" dirty="0">
                <a:latin typeface="+mn-ea"/>
                <a:ea typeface="+mn-ea"/>
              </a:rPr>
              <a:t>:</a:t>
            </a:r>
          </a:p>
          <a:p>
            <a:pPr algn="l">
              <a:spcBef>
                <a:spcPct val="50000"/>
              </a:spcBef>
            </a:pPr>
            <a:r>
              <a:rPr lang="en-US" altLang="zh-CN" sz="1800" b="1" dirty="0">
                <a:latin typeface="+mn-ea"/>
                <a:ea typeface="+mn-ea"/>
              </a:rPr>
              <a:t>A </a:t>
            </a:r>
            <a:r>
              <a:rPr lang="en-US" altLang="zh-CN" sz="1800" b="1" dirty="0" smtClean="0">
                <a:latin typeface="+mn-ea"/>
                <a:ea typeface="+mn-ea"/>
              </a:rPr>
              <a:t>→a</a:t>
            </a:r>
            <a:r>
              <a:rPr lang="en-US" altLang="zh-CN" sz="1800" b="1" dirty="0">
                <a:latin typeface="+mn-ea"/>
                <a:ea typeface="+mn-ea"/>
              </a:rPr>
              <a:t>· </a:t>
            </a:r>
            <a:r>
              <a:rPr lang="en-US" altLang="zh-CN" sz="1800" b="1" dirty="0" err="1">
                <a:latin typeface="+mn-ea"/>
                <a:ea typeface="+mn-ea"/>
              </a:rPr>
              <a:t>Ba</a:t>
            </a:r>
            <a:endParaRPr lang="en-US" altLang="zh-CN" sz="1800" b="1" dirty="0">
              <a:latin typeface="+mn-ea"/>
              <a:ea typeface="+mn-ea"/>
            </a:endParaRPr>
          </a:p>
          <a:p>
            <a:pPr algn="l">
              <a:spcBef>
                <a:spcPct val="50000"/>
              </a:spcBef>
            </a:pPr>
            <a:r>
              <a:rPr lang="en-US" altLang="zh-CN" sz="1800" b="1" dirty="0">
                <a:latin typeface="+mn-ea"/>
                <a:ea typeface="+mn-ea"/>
              </a:rPr>
              <a:t>B </a:t>
            </a:r>
            <a:r>
              <a:rPr lang="en-US" altLang="zh-CN" sz="1800" b="1" dirty="0" smtClean="0">
                <a:latin typeface="+mn-ea"/>
                <a:ea typeface="+mn-ea"/>
              </a:rPr>
              <a:t>→· </a:t>
            </a:r>
            <a:r>
              <a:rPr lang="en-US" altLang="zh-CN" sz="1800" b="1" dirty="0" err="1">
                <a:latin typeface="+mn-ea"/>
                <a:ea typeface="+mn-ea"/>
              </a:rPr>
              <a:t>bAb</a:t>
            </a:r>
            <a:endParaRPr lang="en-US" altLang="zh-CN" sz="1800" b="1" dirty="0">
              <a:latin typeface="+mn-ea"/>
              <a:ea typeface="+mn-ea"/>
            </a:endParaRPr>
          </a:p>
          <a:p>
            <a:pPr algn="l">
              <a:spcBef>
                <a:spcPct val="50000"/>
              </a:spcBef>
            </a:pPr>
            <a:r>
              <a:rPr lang="en-US" altLang="zh-CN" sz="1800" b="1" dirty="0">
                <a:latin typeface="+mn-ea"/>
                <a:ea typeface="+mn-ea"/>
              </a:rPr>
              <a:t>B → · </a:t>
            </a:r>
          </a:p>
        </p:txBody>
      </p:sp>
      <p:sp>
        <p:nvSpPr>
          <p:cNvPr id="141320" name="Text Box 8"/>
          <p:cNvSpPr txBox="1">
            <a:spLocks noChangeArrowheads="1"/>
          </p:cNvSpPr>
          <p:nvPr/>
        </p:nvSpPr>
        <p:spPr bwMode="auto">
          <a:xfrm>
            <a:off x="4910137" y="4531905"/>
            <a:ext cx="1438275" cy="1523494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t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b="1" dirty="0">
                <a:latin typeface="+mn-ea"/>
                <a:ea typeface="+mn-ea"/>
              </a:rPr>
              <a:t>I</a:t>
            </a:r>
            <a:r>
              <a:rPr lang="en-US" altLang="zh-CN" sz="1800" b="1" baseline="-25000" dirty="0">
                <a:latin typeface="+mn-ea"/>
                <a:ea typeface="+mn-ea"/>
              </a:rPr>
              <a:t>5</a:t>
            </a:r>
            <a:r>
              <a:rPr lang="en-US" altLang="zh-CN" sz="1800" b="1" dirty="0">
                <a:latin typeface="+mn-ea"/>
                <a:ea typeface="+mn-ea"/>
              </a:rPr>
              <a:t>:</a:t>
            </a:r>
          </a:p>
          <a:p>
            <a:pPr algn="l">
              <a:spcBef>
                <a:spcPct val="50000"/>
              </a:spcBef>
            </a:pPr>
            <a:r>
              <a:rPr lang="en-US" altLang="zh-CN" sz="1800" b="1" dirty="0">
                <a:latin typeface="+mn-ea"/>
                <a:ea typeface="+mn-ea"/>
              </a:rPr>
              <a:t>B </a:t>
            </a:r>
            <a:r>
              <a:rPr lang="en-US" altLang="zh-CN" sz="1800" b="1" dirty="0" smtClean="0">
                <a:latin typeface="+mn-ea"/>
                <a:ea typeface="+mn-ea"/>
              </a:rPr>
              <a:t>→b</a:t>
            </a:r>
            <a:r>
              <a:rPr lang="en-US" altLang="zh-CN" sz="1800" b="1" dirty="0">
                <a:latin typeface="+mn-ea"/>
                <a:ea typeface="+mn-ea"/>
              </a:rPr>
              <a:t>· </a:t>
            </a:r>
            <a:r>
              <a:rPr lang="en-US" altLang="zh-CN" sz="1800" b="1" dirty="0" err="1">
                <a:latin typeface="+mn-ea"/>
                <a:ea typeface="+mn-ea"/>
              </a:rPr>
              <a:t>Ab</a:t>
            </a:r>
            <a:endParaRPr lang="en-US" altLang="zh-CN" sz="1800" b="1" dirty="0">
              <a:latin typeface="+mn-ea"/>
              <a:ea typeface="+mn-ea"/>
            </a:endParaRPr>
          </a:p>
          <a:p>
            <a:pPr algn="l">
              <a:spcBef>
                <a:spcPct val="50000"/>
              </a:spcBef>
            </a:pPr>
            <a:r>
              <a:rPr lang="en-US" altLang="zh-CN" sz="1800" b="1" dirty="0">
                <a:latin typeface="+mn-ea"/>
                <a:ea typeface="+mn-ea"/>
              </a:rPr>
              <a:t>A </a:t>
            </a:r>
            <a:r>
              <a:rPr lang="en-US" altLang="zh-CN" sz="1800" b="1" dirty="0" smtClean="0">
                <a:latin typeface="+mn-ea"/>
                <a:ea typeface="+mn-ea"/>
              </a:rPr>
              <a:t>→· </a:t>
            </a:r>
            <a:r>
              <a:rPr lang="en-US" altLang="zh-CN" sz="1800" b="1" dirty="0" err="1">
                <a:latin typeface="+mn-ea"/>
                <a:ea typeface="+mn-ea"/>
              </a:rPr>
              <a:t>aBa</a:t>
            </a:r>
            <a:endParaRPr lang="en-US" altLang="zh-CN" sz="1800" b="1" dirty="0">
              <a:latin typeface="+mn-ea"/>
              <a:ea typeface="+mn-ea"/>
            </a:endParaRPr>
          </a:p>
          <a:p>
            <a:pPr algn="l">
              <a:spcBef>
                <a:spcPct val="50000"/>
              </a:spcBef>
            </a:pPr>
            <a:r>
              <a:rPr lang="en-US" altLang="zh-CN" sz="1800" b="1" dirty="0">
                <a:latin typeface="+mn-ea"/>
                <a:ea typeface="+mn-ea"/>
              </a:rPr>
              <a:t>A → · </a:t>
            </a:r>
          </a:p>
        </p:txBody>
      </p:sp>
      <p:sp>
        <p:nvSpPr>
          <p:cNvPr id="141321" name="Text Box 9"/>
          <p:cNvSpPr txBox="1">
            <a:spLocks noChangeArrowheads="1"/>
          </p:cNvSpPr>
          <p:nvPr/>
        </p:nvSpPr>
        <p:spPr bwMode="auto">
          <a:xfrm>
            <a:off x="6997700" y="1039812"/>
            <a:ext cx="1439862" cy="700088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b="1">
                <a:latin typeface="+mn-ea"/>
                <a:ea typeface="+mn-ea"/>
              </a:rPr>
              <a:t>I</a:t>
            </a:r>
            <a:r>
              <a:rPr lang="en-US" altLang="zh-CN" sz="1800" b="1" baseline="-25000">
                <a:latin typeface="+mn-ea"/>
                <a:ea typeface="+mn-ea"/>
              </a:rPr>
              <a:t>4</a:t>
            </a:r>
            <a:r>
              <a:rPr lang="en-US" altLang="zh-CN" sz="1800" b="1">
                <a:latin typeface="+mn-ea"/>
                <a:ea typeface="+mn-ea"/>
              </a:rPr>
              <a:t>:</a:t>
            </a:r>
          </a:p>
          <a:p>
            <a:pPr algn="l">
              <a:spcBef>
                <a:spcPct val="50000"/>
              </a:spcBef>
            </a:pPr>
            <a:r>
              <a:rPr lang="en-US" altLang="zh-CN" sz="1800" b="1">
                <a:latin typeface="+mn-ea"/>
                <a:ea typeface="+mn-ea"/>
              </a:rPr>
              <a:t>S → AB·</a:t>
            </a:r>
          </a:p>
        </p:txBody>
      </p:sp>
      <p:sp>
        <p:nvSpPr>
          <p:cNvPr id="141322" name="Text Box 10"/>
          <p:cNvSpPr txBox="1">
            <a:spLocks noChangeArrowheads="1"/>
          </p:cNvSpPr>
          <p:nvPr/>
        </p:nvSpPr>
        <p:spPr bwMode="auto">
          <a:xfrm>
            <a:off x="6997700" y="2730500"/>
            <a:ext cx="1511300" cy="700087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b="1">
                <a:latin typeface="+mn-ea"/>
                <a:ea typeface="+mn-ea"/>
              </a:rPr>
              <a:t>I</a:t>
            </a:r>
            <a:r>
              <a:rPr lang="en-US" altLang="zh-CN" sz="1800" b="1" baseline="-25000">
                <a:latin typeface="+mn-ea"/>
                <a:ea typeface="+mn-ea"/>
              </a:rPr>
              <a:t>6</a:t>
            </a:r>
            <a:r>
              <a:rPr lang="en-US" altLang="zh-CN" sz="1800" b="1">
                <a:latin typeface="+mn-ea"/>
                <a:ea typeface="+mn-ea"/>
              </a:rPr>
              <a:t>:</a:t>
            </a:r>
          </a:p>
          <a:p>
            <a:pPr algn="l">
              <a:spcBef>
                <a:spcPct val="50000"/>
              </a:spcBef>
            </a:pPr>
            <a:r>
              <a:rPr lang="en-US" altLang="zh-CN" sz="1800" b="1">
                <a:latin typeface="+mn-ea"/>
                <a:ea typeface="+mn-ea"/>
              </a:rPr>
              <a:t>A → aB·a</a:t>
            </a:r>
          </a:p>
        </p:txBody>
      </p:sp>
      <p:sp>
        <p:nvSpPr>
          <p:cNvPr id="141323" name="Text Box 11"/>
          <p:cNvSpPr txBox="1">
            <a:spLocks noChangeArrowheads="1"/>
          </p:cNvSpPr>
          <p:nvPr/>
        </p:nvSpPr>
        <p:spPr bwMode="auto">
          <a:xfrm>
            <a:off x="6997700" y="3862387"/>
            <a:ext cx="1511300" cy="700088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b="1">
                <a:latin typeface="+mn-ea"/>
                <a:ea typeface="+mn-ea"/>
              </a:rPr>
              <a:t>I</a:t>
            </a:r>
            <a:r>
              <a:rPr lang="en-US" altLang="zh-CN" sz="1800" b="1" baseline="-25000">
                <a:latin typeface="+mn-ea"/>
                <a:ea typeface="+mn-ea"/>
              </a:rPr>
              <a:t>8</a:t>
            </a:r>
            <a:r>
              <a:rPr lang="en-US" altLang="zh-CN" sz="1800" b="1">
                <a:latin typeface="+mn-ea"/>
                <a:ea typeface="+mn-ea"/>
              </a:rPr>
              <a:t>:</a:t>
            </a:r>
          </a:p>
          <a:p>
            <a:pPr algn="l">
              <a:spcBef>
                <a:spcPct val="50000"/>
              </a:spcBef>
            </a:pPr>
            <a:r>
              <a:rPr lang="en-US" altLang="zh-CN" sz="1800" b="1">
                <a:latin typeface="+mn-ea"/>
                <a:ea typeface="+mn-ea"/>
              </a:rPr>
              <a:t>A → aBa·</a:t>
            </a:r>
          </a:p>
        </p:txBody>
      </p:sp>
      <p:sp>
        <p:nvSpPr>
          <p:cNvPr id="141324" name="Text Box 12"/>
          <p:cNvSpPr txBox="1">
            <a:spLocks noChangeArrowheads="1"/>
          </p:cNvSpPr>
          <p:nvPr/>
        </p:nvSpPr>
        <p:spPr bwMode="auto">
          <a:xfrm>
            <a:off x="393700" y="960834"/>
            <a:ext cx="1968500" cy="307776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 tIns="0" bIns="0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sz="2000" b="1" dirty="0">
                <a:latin typeface="+mn-ea"/>
                <a:ea typeface="+mn-ea"/>
              </a:rPr>
              <a:t>拓广文法</a:t>
            </a:r>
            <a:r>
              <a:rPr lang="en-US" altLang="zh-CN" sz="2000" b="1" dirty="0">
                <a:latin typeface="+mn-ea"/>
                <a:ea typeface="+mn-ea"/>
              </a:rPr>
              <a:t>:</a:t>
            </a:r>
          </a:p>
          <a:p>
            <a:pPr algn="l">
              <a:spcBef>
                <a:spcPct val="50000"/>
              </a:spcBef>
              <a:defRPr/>
            </a:pPr>
            <a:r>
              <a:rPr lang="en-US" altLang="zh-CN" sz="2000" b="1" dirty="0">
                <a:latin typeface="+mn-ea"/>
                <a:ea typeface="+mn-ea"/>
              </a:rPr>
              <a:t>(0) S’ → S</a:t>
            </a:r>
          </a:p>
          <a:p>
            <a:pPr algn="l">
              <a:spcBef>
                <a:spcPct val="50000"/>
              </a:spcBef>
              <a:defRPr/>
            </a:pPr>
            <a:r>
              <a:rPr lang="en-US" altLang="zh-CN" sz="2000" b="1" dirty="0">
                <a:latin typeface="+mn-ea"/>
                <a:ea typeface="+mn-ea"/>
              </a:rPr>
              <a:t>(1) S →  AB</a:t>
            </a:r>
          </a:p>
          <a:p>
            <a:pPr algn="l">
              <a:spcBef>
                <a:spcPct val="50000"/>
              </a:spcBef>
              <a:defRPr/>
            </a:pPr>
            <a:r>
              <a:rPr lang="en-US" altLang="zh-CN" sz="2000" b="1" dirty="0">
                <a:latin typeface="+mn-ea"/>
                <a:ea typeface="+mn-ea"/>
              </a:rPr>
              <a:t>(2) A → </a:t>
            </a:r>
            <a:r>
              <a:rPr lang="en-US" altLang="zh-CN" sz="2000" b="1" dirty="0" err="1">
                <a:latin typeface="+mn-ea"/>
                <a:ea typeface="+mn-ea"/>
              </a:rPr>
              <a:t>aBa</a:t>
            </a:r>
            <a:endParaRPr lang="en-US" altLang="zh-CN" sz="2000" b="1" dirty="0">
              <a:latin typeface="+mn-ea"/>
              <a:ea typeface="+mn-ea"/>
            </a:endParaRPr>
          </a:p>
          <a:p>
            <a:pPr algn="l">
              <a:spcBef>
                <a:spcPct val="50000"/>
              </a:spcBef>
              <a:defRPr/>
            </a:pPr>
            <a:r>
              <a:rPr lang="en-US" altLang="zh-CN" sz="2000" b="1" dirty="0">
                <a:latin typeface="+mn-ea"/>
                <a:ea typeface="+mn-ea"/>
              </a:rPr>
              <a:t>(3) A → 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ε</a:t>
            </a:r>
            <a:endParaRPr lang="en-US" altLang="zh-CN" sz="2000" b="1" dirty="0">
              <a:latin typeface="+mn-ea"/>
              <a:ea typeface="+mn-ea"/>
            </a:endParaRPr>
          </a:p>
          <a:p>
            <a:pPr algn="l">
              <a:spcBef>
                <a:spcPct val="50000"/>
              </a:spcBef>
              <a:defRPr/>
            </a:pPr>
            <a:r>
              <a:rPr lang="en-US" altLang="zh-CN" sz="2000" b="1" dirty="0">
                <a:latin typeface="+mn-ea"/>
                <a:ea typeface="+mn-ea"/>
              </a:rPr>
              <a:t>(4) B → </a:t>
            </a:r>
            <a:r>
              <a:rPr lang="en-US" altLang="zh-CN" sz="2000" b="1" dirty="0" err="1">
                <a:latin typeface="+mn-ea"/>
                <a:ea typeface="+mn-ea"/>
              </a:rPr>
              <a:t>bAb</a:t>
            </a:r>
            <a:endParaRPr lang="en-US" altLang="zh-CN" sz="2000" b="1" dirty="0">
              <a:latin typeface="+mn-ea"/>
              <a:ea typeface="+mn-ea"/>
            </a:endParaRPr>
          </a:p>
          <a:p>
            <a:pPr algn="l">
              <a:spcBef>
                <a:spcPct val="50000"/>
              </a:spcBef>
              <a:defRPr/>
            </a:pPr>
            <a:r>
              <a:rPr lang="en-US" altLang="zh-CN" sz="2000" b="1" dirty="0">
                <a:latin typeface="+mn-ea"/>
                <a:ea typeface="+mn-ea"/>
              </a:rPr>
              <a:t>(5) B → 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ε</a:t>
            </a:r>
          </a:p>
        </p:txBody>
      </p:sp>
      <p:sp>
        <p:nvSpPr>
          <p:cNvPr id="141325" name="Freeform 13"/>
          <p:cNvSpPr>
            <a:spLocks/>
          </p:cNvSpPr>
          <p:nvPr/>
        </p:nvSpPr>
        <p:spPr bwMode="auto">
          <a:xfrm>
            <a:off x="4260850" y="1701800"/>
            <a:ext cx="647700" cy="1587"/>
          </a:xfrm>
          <a:custGeom>
            <a:avLst/>
            <a:gdLst>
              <a:gd name="T0" fmla="*/ 0 w 408"/>
              <a:gd name="T1" fmla="*/ 0 h 1"/>
              <a:gd name="T2" fmla="*/ 2147483647 w 408"/>
              <a:gd name="T3" fmla="*/ 0 h 1"/>
              <a:gd name="T4" fmla="*/ 0 60000 65536"/>
              <a:gd name="T5" fmla="*/ 0 60000 65536"/>
              <a:gd name="T6" fmla="*/ 0 w 408"/>
              <a:gd name="T7" fmla="*/ 0 h 1"/>
              <a:gd name="T8" fmla="*/ 408 w 408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08" h="1">
                <a:moveTo>
                  <a:pt x="0" y="0"/>
                </a:moveTo>
                <a:cubicBezTo>
                  <a:pt x="68" y="0"/>
                  <a:pt x="323" y="0"/>
                  <a:pt x="408" y="0"/>
                </a:cubicBezTo>
              </a:path>
            </a:pathLst>
          </a:custGeom>
          <a:noFill/>
          <a:ln w="158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pPr algn="l"/>
            <a:endParaRPr lang="zh-CN" altLang="en-US" b="1">
              <a:latin typeface="+mn-ea"/>
              <a:ea typeface="+mn-ea"/>
            </a:endParaRPr>
          </a:p>
        </p:txBody>
      </p:sp>
      <p:sp>
        <p:nvSpPr>
          <p:cNvPr id="141326" name="Text Box 14"/>
          <p:cNvSpPr txBox="1">
            <a:spLocks noChangeArrowheads="1"/>
          </p:cNvSpPr>
          <p:nvPr/>
        </p:nvSpPr>
        <p:spPr bwMode="auto">
          <a:xfrm>
            <a:off x="4405312" y="1341437"/>
            <a:ext cx="287338" cy="366713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b="1">
                <a:latin typeface="+mn-ea"/>
                <a:ea typeface="+mn-ea"/>
              </a:rPr>
              <a:t>A</a:t>
            </a:r>
          </a:p>
        </p:txBody>
      </p:sp>
      <p:sp>
        <p:nvSpPr>
          <p:cNvPr id="141327" name="Line 15"/>
          <p:cNvSpPr>
            <a:spLocks noChangeShapeType="1"/>
          </p:cNvSpPr>
          <p:nvPr/>
        </p:nvSpPr>
        <p:spPr bwMode="auto">
          <a:xfrm>
            <a:off x="3324225" y="4797425"/>
            <a:ext cx="0" cy="43338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pPr algn="l"/>
            <a:endParaRPr lang="zh-CN" altLang="en-US" b="1">
              <a:latin typeface="+mn-ea"/>
              <a:ea typeface="+mn-ea"/>
            </a:endParaRPr>
          </a:p>
        </p:txBody>
      </p:sp>
      <p:sp>
        <p:nvSpPr>
          <p:cNvPr id="141328" name="Line 16"/>
          <p:cNvSpPr>
            <a:spLocks noChangeShapeType="1"/>
          </p:cNvSpPr>
          <p:nvPr/>
        </p:nvSpPr>
        <p:spPr bwMode="auto">
          <a:xfrm>
            <a:off x="3324225" y="2897644"/>
            <a:ext cx="0" cy="43338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pPr algn="l"/>
            <a:endParaRPr lang="zh-CN" altLang="en-US" b="1">
              <a:latin typeface="+mn-ea"/>
              <a:ea typeface="+mn-ea"/>
            </a:endParaRPr>
          </a:p>
        </p:txBody>
      </p:sp>
      <p:sp>
        <p:nvSpPr>
          <p:cNvPr id="141329" name="Freeform 17"/>
          <p:cNvSpPr>
            <a:spLocks/>
          </p:cNvSpPr>
          <p:nvPr/>
        </p:nvSpPr>
        <p:spPr bwMode="auto">
          <a:xfrm>
            <a:off x="4260850" y="2708275"/>
            <a:ext cx="647700" cy="1587"/>
          </a:xfrm>
          <a:custGeom>
            <a:avLst/>
            <a:gdLst>
              <a:gd name="T0" fmla="*/ 0 w 408"/>
              <a:gd name="T1" fmla="*/ 0 h 1"/>
              <a:gd name="T2" fmla="*/ 2147483647 w 408"/>
              <a:gd name="T3" fmla="*/ 0 h 1"/>
              <a:gd name="T4" fmla="*/ 0 60000 65536"/>
              <a:gd name="T5" fmla="*/ 0 60000 65536"/>
              <a:gd name="T6" fmla="*/ 0 w 408"/>
              <a:gd name="T7" fmla="*/ 0 h 1"/>
              <a:gd name="T8" fmla="*/ 408 w 408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08" h="1">
                <a:moveTo>
                  <a:pt x="0" y="0"/>
                </a:moveTo>
                <a:cubicBezTo>
                  <a:pt x="68" y="0"/>
                  <a:pt x="323" y="0"/>
                  <a:pt x="408" y="0"/>
                </a:cubicBezTo>
              </a:path>
            </a:pathLst>
          </a:custGeom>
          <a:noFill/>
          <a:ln w="158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pPr algn="l"/>
            <a:endParaRPr lang="zh-CN" altLang="en-US" b="1">
              <a:latin typeface="+mn-ea"/>
              <a:ea typeface="+mn-ea"/>
            </a:endParaRPr>
          </a:p>
        </p:txBody>
      </p:sp>
      <p:sp>
        <p:nvSpPr>
          <p:cNvPr id="141330" name="Text Box 18"/>
          <p:cNvSpPr txBox="1">
            <a:spLocks noChangeArrowheads="1"/>
          </p:cNvSpPr>
          <p:nvPr/>
        </p:nvSpPr>
        <p:spPr bwMode="auto">
          <a:xfrm>
            <a:off x="4405312" y="2347912"/>
            <a:ext cx="287338" cy="366713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b="1">
                <a:latin typeface="+mn-ea"/>
                <a:ea typeface="+mn-ea"/>
              </a:rPr>
              <a:t>a</a:t>
            </a:r>
          </a:p>
        </p:txBody>
      </p:sp>
      <p:sp>
        <p:nvSpPr>
          <p:cNvPr id="141332" name="Text Box 20"/>
          <p:cNvSpPr txBox="1">
            <a:spLocks noChangeArrowheads="1"/>
          </p:cNvSpPr>
          <p:nvPr/>
        </p:nvSpPr>
        <p:spPr bwMode="auto">
          <a:xfrm>
            <a:off x="3324225" y="4971296"/>
            <a:ext cx="287337" cy="36671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b="1">
                <a:latin typeface="+mn-ea"/>
                <a:ea typeface="+mn-ea"/>
              </a:rPr>
              <a:t>b</a:t>
            </a:r>
          </a:p>
        </p:txBody>
      </p:sp>
      <p:sp>
        <p:nvSpPr>
          <p:cNvPr id="141333" name="Freeform 21"/>
          <p:cNvSpPr>
            <a:spLocks/>
          </p:cNvSpPr>
          <p:nvPr/>
        </p:nvSpPr>
        <p:spPr bwMode="auto">
          <a:xfrm>
            <a:off x="6350000" y="1198562"/>
            <a:ext cx="647700" cy="1588"/>
          </a:xfrm>
          <a:custGeom>
            <a:avLst/>
            <a:gdLst>
              <a:gd name="T0" fmla="*/ 0 w 408"/>
              <a:gd name="T1" fmla="*/ 0 h 1"/>
              <a:gd name="T2" fmla="*/ 2147483647 w 408"/>
              <a:gd name="T3" fmla="*/ 0 h 1"/>
              <a:gd name="T4" fmla="*/ 0 60000 65536"/>
              <a:gd name="T5" fmla="*/ 0 60000 65536"/>
              <a:gd name="T6" fmla="*/ 0 w 408"/>
              <a:gd name="T7" fmla="*/ 0 h 1"/>
              <a:gd name="T8" fmla="*/ 408 w 408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08" h="1">
                <a:moveTo>
                  <a:pt x="0" y="0"/>
                </a:moveTo>
                <a:cubicBezTo>
                  <a:pt x="68" y="0"/>
                  <a:pt x="323" y="0"/>
                  <a:pt x="408" y="0"/>
                </a:cubicBezTo>
              </a:path>
            </a:pathLst>
          </a:custGeom>
          <a:noFill/>
          <a:ln w="158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pPr algn="l"/>
            <a:endParaRPr lang="zh-CN" altLang="en-US" b="1">
              <a:latin typeface="+mn-ea"/>
              <a:ea typeface="+mn-ea"/>
            </a:endParaRPr>
          </a:p>
        </p:txBody>
      </p:sp>
      <p:sp>
        <p:nvSpPr>
          <p:cNvPr id="141334" name="Text Box 22"/>
          <p:cNvSpPr txBox="1">
            <a:spLocks noChangeArrowheads="1"/>
          </p:cNvSpPr>
          <p:nvPr/>
        </p:nvSpPr>
        <p:spPr bwMode="auto">
          <a:xfrm>
            <a:off x="6350000" y="838200"/>
            <a:ext cx="287337" cy="36671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b="1">
                <a:latin typeface="+mn-ea"/>
                <a:ea typeface="+mn-ea"/>
              </a:rPr>
              <a:t>B</a:t>
            </a:r>
          </a:p>
        </p:txBody>
      </p:sp>
      <p:sp>
        <p:nvSpPr>
          <p:cNvPr id="141335" name="Freeform 23"/>
          <p:cNvSpPr>
            <a:spLocks/>
          </p:cNvSpPr>
          <p:nvPr/>
        </p:nvSpPr>
        <p:spPr bwMode="auto">
          <a:xfrm>
            <a:off x="6348412" y="3135312"/>
            <a:ext cx="647700" cy="1588"/>
          </a:xfrm>
          <a:custGeom>
            <a:avLst/>
            <a:gdLst>
              <a:gd name="T0" fmla="*/ 0 w 408"/>
              <a:gd name="T1" fmla="*/ 0 h 1"/>
              <a:gd name="T2" fmla="*/ 2147483647 w 408"/>
              <a:gd name="T3" fmla="*/ 0 h 1"/>
              <a:gd name="T4" fmla="*/ 0 60000 65536"/>
              <a:gd name="T5" fmla="*/ 0 60000 65536"/>
              <a:gd name="T6" fmla="*/ 0 w 408"/>
              <a:gd name="T7" fmla="*/ 0 h 1"/>
              <a:gd name="T8" fmla="*/ 408 w 408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08" h="1">
                <a:moveTo>
                  <a:pt x="0" y="0"/>
                </a:moveTo>
                <a:cubicBezTo>
                  <a:pt x="68" y="0"/>
                  <a:pt x="323" y="0"/>
                  <a:pt x="408" y="0"/>
                </a:cubicBezTo>
              </a:path>
            </a:pathLst>
          </a:custGeom>
          <a:noFill/>
          <a:ln w="158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pPr algn="l"/>
            <a:endParaRPr lang="zh-CN" altLang="en-US" b="1">
              <a:latin typeface="+mn-ea"/>
              <a:ea typeface="+mn-ea"/>
            </a:endParaRPr>
          </a:p>
        </p:txBody>
      </p:sp>
      <p:sp>
        <p:nvSpPr>
          <p:cNvPr id="141336" name="Text Box 24"/>
          <p:cNvSpPr txBox="1">
            <a:spLocks noChangeArrowheads="1"/>
          </p:cNvSpPr>
          <p:nvPr/>
        </p:nvSpPr>
        <p:spPr bwMode="auto">
          <a:xfrm>
            <a:off x="6276975" y="2774950"/>
            <a:ext cx="287337" cy="36671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b="1">
                <a:latin typeface="+mn-ea"/>
                <a:ea typeface="+mn-ea"/>
              </a:rPr>
              <a:t>B</a:t>
            </a:r>
          </a:p>
        </p:txBody>
      </p:sp>
      <p:sp>
        <p:nvSpPr>
          <p:cNvPr id="141337" name="Line 25"/>
          <p:cNvSpPr>
            <a:spLocks noChangeShapeType="1"/>
          </p:cNvSpPr>
          <p:nvPr/>
        </p:nvSpPr>
        <p:spPr bwMode="auto">
          <a:xfrm>
            <a:off x="7788275" y="3430587"/>
            <a:ext cx="0" cy="433388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pPr algn="l"/>
            <a:endParaRPr lang="zh-CN" altLang="en-US" b="1">
              <a:latin typeface="+mn-ea"/>
              <a:ea typeface="+mn-ea"/>
            </a:endParaRPr>
          </a:p>
        </p:txBody>
      </p:sp>
      <p:sp>
        <p:nvSpPr>
          <p:cNvPr id="141338" name="Text Box 26"/>
          <p:cNvSpPr txBox="1">
            <a:spLocks noChangeArrowheads="1"/>
          </p:cNvSpPr>
          <p:nvPr/>
        </p:nvSpPr>
        <p:spPr bwMode="auto">
          <a:xfrm>
            <a:off x="7788275" y="3503612"/>
            <a:ext cx="287337" cy="366713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b="1">
                <a:latin typeface="+mn-ea"/>
                <a:ea typeface="+mn-ea"/>
              </a:rPr>
              <a:t>a</a:t>
            </a:r>
          </a:p>
        </p:txBody>
      </p:sp>
      <p:sp>
        <p:nvSpPr>
          <p:cNvPr id="141339" name="Line 27"/>
          <p:cNvSpPr>
            <a:spLocks noChangeShapeType="1"/>
          </p:cNvSpPr>
          <p:nvPr/>
        </p:nvSpPr>
        <p:spPr bwMode="auto">
          <a:xfrm>
            <a:off x="5484812" y="4149725"/>
            <a:ext cx="0" cy="43338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pPr algn="l"/>
            <a:endParaRPr lang="zh-CN" altLang="en-US" b="1">
              <a:latin typeface="+mn-ea"/>
              <a:ea typeface="+mn-ea"/>
            </a:endParaRPr>
          </a:p>
        </p:txBody>
      </p:sp>
      <p:sp>
        <p:nvSpPr>
          <p:cNvPr id="141340" name="Text Box 28"/>
          <p:cNvSpPr txBox="1">
            <a:spLocks noChangeArrowheads="1"/>
          </p:cNvSpPr>
          <p:nvPr/>
        </p:nvSpPr>
        <p:spPr bwMode="auto">
          <a:xfrm>
            <a:off x="5484812" y="4222750"/>
            <a:ext cx="287338" cy="36671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b="1">
                <a:latin typeface="+mn-ea"/>
                <a:ea typeface="+mn-ea"/>
              </a:rPr>
              <a:t>b</a:t>
            </a:r>
          </a:p>
        </p:txBody>
      </p:sp>
      <p:sp>
        <p:nvSpPr>
          <p:cNvPr id="141341" name="Line 29"/>
          <p:cNvSpPr>
            <a:spLocks noChangeShapeType="1"/>
          </p:cNvSpPr>
          <p:nvPr/>
        </p:nvSpPr>
        <p:spPr bwMode="auto">
          <a:xfrm flipV="1">
            <a:off x="5988050" y="4149725"/>
            <a:ext cx="0" cy="43180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pPr algn="l"/>
            <a:endParaRPr lang="zh-CN" altLang="en-US" b="1">
              <a:latin typeface="+mn-ea"/>
              <a:ea typeface="+mn-ea"/>
            </a:endParaRPr>
          </a:p>
        </p:txBody>
      </p:sp>
      <p:sp>
        <p:nvSpPr>
          <p:cNvPr id="141342" name="Text Box 30"/>
          <p:cNvSpPr txBox="1">
            <a:spLocks noChangeArrowheads="1"/>
          </p:cNvSpPr>
          <p:nvPr/>
        </p:nvSpPr>
        <p:spPr bwMode="auto">
          <a:xfrm>
            <a:off x="5989637" y="4214812"/>
            <a:ext cx="287338" cy="366713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b="1">
                <a:latin typeface="+mn-ea"/>
                <a:ea typeface="+mn-ea"/>
              </a:rPr>
              <a:t>a</a:t>
            </a:r>
          </a:p>
        </p:txBody>
      </p:sp>
      <p:sp>
        <p:nvSpPr>
          <p:cNvPr id="141343" name="Line 31"/>
          <p:cNvSpPr>
            <a:spLocks noChangeShapeType="1"/>
          </p:cNvSpPr>
          <p:nvPr/>
        </p:nvSpPr>
        <p:spPr bwMode="auto">
          <a:xfrm flipH="1">
            <a:off x="4260850" y="4654550"/>
            <a:ext cx="647700" cy="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pPr algn="l"/>
            <a:endParaRPr lang="zh-CN" altLang="en-US" b="1">
              <a:latin typeface="+mn-ea"/>
              <a:ea typeface="+mn-ea"/>
            </a:endParaRPr>
          </a:p>
        </p:txBody>
      </p:sp>
      <p:sp>
        <p:nvSpPr>
          <p:cNvPr id="141344" name="Text Box 32"/>
          <p:cNvSpPr txBox="1">
            <a:spLocks noChangeArrowheads="1"/>
          </p:cNvSpPr>
          <p:nvPr/>
        </p:nvSpPr>
        <p:spPr bwMode="auto">
          <a:xfrm>
            <a:off x="4332287" y="4294187"/>
            <a:ext cx="287338" cy="366713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b="1">
                <a:latin typeface="+mn-ea"/>
                <a:ea typeface="+mn-ea"/>
              </a:rPr>
              <a:t>A</a:t>
            </a:r>
          </a:p>
        </p:txBody>
      </p:sp>
      <p:cxnSp>
        <p:nvCxnSpPr>
          <p:cNvPr id="141345" name="AutoShape 33"/>
          <p:cNvCxnSpPr>
            <a:cxnSpLocks noChangeShapeType="1"/>
            <a:stCxn id="141318" idx="3"/>
            <a:endCxn id="141320" idx="3"/>
          </p:cNvCxnSpPr>
          <p:nvPr/>
        </p:nvCxnSpPr>
        <p:spPr bwMode="auto">
          <a:xfrm>
            <a:off x="6348412" y="1702380"/>
            <a:ext cx="12700" cy="3591272"/>
          </a:xfrm>
          <a:prstGeom prst="bentConnector3">
            <a:avLst>
              <a:gd name="adj1" fmla="val 1800000"/>
            </a:avLst>
          </a:prstGeom>
          <a:noFill/>
          <a:ln w="15875">
            <a:solidFill>
              <a:srgbClr val="000000"/>
            </a:solidFill>
            <a:miter lim="800000"/>
            <a:headEnd/>
            <a:tailEnd type="triangle" w="med" len="med"/>
          </a:ln>
        </p:spPr>
      </p:cxnSp>
      <p:sp>
        <p:nvSpPr>
          <p:cNvPr id="141346" name="Text Box 34"/>
          <p:cNvSpPr txBox="1">
            <a:spLocks noChangeArrowheads="1"/>
          </p:cNvSpPr>
          <p:nvPr/>
        </p:nvSpPr>
        <p:spPr bwMode="auto">
          <a:xfrm>
            <a:off x="6350000" y="1341437"/>
            <a:ext cx="287337" cy="366713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b="1">
                <a:latin typeface="+mn-ea"/>
                <a:ea typeface="+mn-ea"/>
              </a:rPr>
              <a:t>b</a:t>
            </a:r>
          </a:p>
        </p:txBody>
      </p:sp>
      <p:sp>
        <p:nvSpPr>
          <p:cNvPr id="33828" name="Text Box 35"/>
          <p:cNvSpPr txBox="1">
            <a:spLocks noChangeArrowheads="1"/>
          </p:cNvSpPr>
          <p:nvPr/>
        </p:nvSpPr>
        <p:spPr bwMode="auto">
          <a:xfrm>
            <a:off x="6629400" y="5029200"/>
            <a:ext cx="1981200" cy="1015663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2000" b="1" dirty="0">
                <a:latin typeface="宋体" charset="-122"/>
              </a:rPr>
              <a:t>LR(0)</a:t>
            </a:r>
            <a:r>
              <a:rPr lang="zh-CN" altLang="en-US" sz="2000" b="1" dirty="0">
                <a:latin typeface="宋体" charset="-122"/>
              </a:rPr>
              <a:t>项目集族及识别活前缀的自动机</a:t>
            </a:r>
            <a:r>
              <a:rPr lang="en-US" altLang="zh-CN" sz="2000" b="1" dirty="0">
                <a:latin typeface="宋体" charset="-122"/>
              </a:rPr>
              <a:t>DFA</a:t>
            </a:r>
          </a:p>
        </p:txBody>
      </p:sp>
      <p:sp>
        <p:nvSpPr>
          <p:cNvPr id="141348" name="Text Box 36"/>
          <p:cNvSpPr txBox="1">
            <a:spLocks noChangeArrowheads="1"/>
          </p:cNvSpPr>
          <p:nvPr/>
        </p:nvSpPr>
        <p:spPr bwMode="auto">
          <a:xfrm>
            <a:off x="339725" y="4174629"/>
            <a:ext cx="2251075" cy="169277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 t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b="1" dirty="0">
                <a:latin typeface="+mn-ea"/>
                <a:ea typeface="+mn-ea"/>
              </a:rPr>
              <a:t>Follow(S’)= </a:t>
            </a:r>
            <a:r>
              <a:rPr lang="en-US" altLang="zh-CN" sz="2000" b="1" dirty="0" smtClean="0">
                <a:latin typeface="+mn-ea"/>
                <a:ea typeface="+mn-ea"/>
              </a:rPr>
              <a:t>{#}</a:t>
            </a:r>
          </a:p>
          <a:p>
            <a:pPr algn="l">
              <a:spcBef>
                <a:spcPct val="50000"/>
              </a:spcBef>
            </a:pPr>
            <a:r>
              <a:rPr lang="en-US" altLang="zh-CN" sz="2000" b="1" dirty="0" smtClean="0">
                <a:latin typeface="+mn-ea"/>
                <a:ea typeface="+mn-ea"/>
              </a:rPr>
              <a:t>Follow(S</a:t>
            </a:r>
            <a:r>
              <a:rPr lang="en-US" altLang="zh-CN" sz="2000" b="1" dirty="0">
                <a:latin typeface="+mn-ea"/>
                <a:ea typeface="+mn-ea"/>
              </a:rPr>
              <a:t>)= {#}</a:t>
            </a:r>
          </a:p>
          <a:p>
            <a:pPr algn="l">
              <a:spcBef>
                <a:spcPct val="50000"/>
              </a:spcBef>
            </a:pPr>
            <a:r>
              <a:rPr lang="en-US" altLang="zh-CN" sz="2000" b="1" dirty="0">
                <a:latin typeface="+mn-ea"/>
                <a:ea typeface="+mn-ea"/>
              </a:rPr>
              <a:t>Follow(A)= {b,#}</a:t>
            </a:r>
          </a:p>
          <a:p>
            <a:pPr algn="l">
              <a:spcBef>
                <a:spcPct val="50000"/>
              </a:spcBef>
            </a:pPr>
            <a:r>
              <a:rPr lang="en-US" altLang="zh-CN" sz="2000" b="1" dirty="0">
                <a:latin typeface="+mn-ea"/>
                <a:ea typeface="+mn-ea"/>
              </a:rPr>
              <a:t>Follow(B)= {a,#}</a:t>
            </a:r>
          </a:p>
        </p:txBody>
      </p:sp>
      <p:sp>
        <p:nvSpPr>
          <p:cNvPr id="39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6324600" y="6172200"/>
            <a:ext cx="2133600" cy="244475"/>
          </a:xfrm>
        </p:spPr>
        <p:txBody>
          <a:bodyPr/>
          <a:lstStyle/>
          <a:p>
            <a:pPr>
              <a:defRPr/>
            </a:pPr>
            <a:fld id="{4F59ABC2-A8C1-444F-815F-0179F8E14596}" type="slidenum">
              <a:rPr lang="en-US" altLang="zh-CN"/>
              <a:pPr>
                <a:defRPr/>
              </a:pPr>
              <a:t>30</a:t>
            </a:fld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1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1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41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41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41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41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141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141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41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141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141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141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141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141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141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141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141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141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5" dur="500"/>
                                        <p:tgtEl>
                                          <p:spTgt spid="141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8" dur="500"/>
                                        <p:tgtEl>
                                          <p:spTgt spid="141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1" dur="500"/>
                                        <p:tgtEl>
                                          <p:spTgt spid="141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6" dur="500"/>
                                        <p:tgtEl>
                                          <p:spTgt spid="141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9" dur="500"/>
                                        <p:tgtEl>
                                          <p:spTgt spid="141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2" dur="500"/>
                                        <p:tgtEl>
                                          <p:spTgt spid="141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7" dur="500"/>
                                        <p:tgtEl>
                                          <p:spTgt spid="141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0" dur="500"/>
                                        <p:tgtEl>
                                          <p:spTgt spid="141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5" dur="500"/>
                                        <p:tgtEl>
                                          <p:spTgt spid="141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8" dur="500"/>
                                        <p:tgtEl>
                                          <p:spTgt spid="141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1" dur="500"/>
                                        <p:tgtEl>
                                          <p:spTgt spid="141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6" dur="500"/>
                                        <p:tgtEl>
                                          <p:spTgt spid="141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9" dur="500"/>
                                        <p:tgtEl>
                                          <p:spTgt spid="141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2" dur="500"/>
                                        <p:tgtEl>
                                          <p:spTgt spid="141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7" dur="500"/>
                                        <p:tgtEl>
                                          <p:spTgt spid="141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31" grpId="0"/>
      <p:bldP spid="141314" grpId="0" animBg="1"/>
      <p:bldP spid="141315" grpId="0" animBg="1"/>
      <p:bldP spid="141316" grpId="0" animBg="1"/>
      <p:bldP spid="141317" grpId="0" animBg="1"/>
      <p:bldP spid="141318" grpId="0" animBg="1"/>
      <p:bldP spid="141319" grpId="0" animBg="1"/>
      <p:bldP spid="141320" grpId="0" animBg="1"/>
      <p:bldP spid="141321" grpId="0" animBg="1"/>
      <p:bldP spid="141322" grpId="0" animBg="1"/>
      <p:bldP spid="141323" grpId="0" animBg="1"/>
      <p:bldP spid="141325" grpId="0" animBg="1"/>
      <p:bldP spid="141326" grpId="0"/>
      <p:bldP spid="141327" grpId="0" animBg="1"/>
      <p:bldP spid="141328" grpId="0" animBg="1"/>
      <p:bldP spid="141329" grpId="0" animBg="1"/>
      <p:bldP spid="141330" grpId="0"/>
      <p:bldP spid="141332" grpId="0"/>
      <p:bldP spid="141333" grpId="0" animBg="1"/>
      <p:bldP spid="141334" grpId="0"/>
      <p:bldP spid="141335" grpId="0" animBg="1"/>
      <p:bldP spid="141336" grpId="0"/>
      <p:bldP spid="141337" grpId="0" animBg="1"/>
      <p:bldP spid="141338" grpId="0"/>
      <p:bldP spid="141339" grpId="0" animBg="1"/>
      <p:bldP spid="141340" grpId="0"/>
      <p:bldP spid="141341" grpId="0" animBg="1"/>
      <p:bldP spid="141342" grpId="0"/>
      <p:bldP spid="141343" grpId="0" animBg="1"/>
      <p:bldP spid="141344" grpId="0"/>
      <p:bldP spid="141346" grpId="0"/>
      <p:bldP spid="14134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9" name="Picture 514"/>
          <p:cNvPicPr>
            <a:picLocks noChangeAspect="1" noChangeArrowheads="1"/>
          </p:cNvPicPr>
          <p:nvPr/>
        </p:nvPicPr>
        <p:blipFill>
          <a:blip r:embed="rId3" cstate="print"/>
          <a:srcRect l="21257" t="9858" r="15300" b="31293"/>
          <a:stretch>
            <a:fillRect/>
          </a:stretch>
        </p:blipFill>
        <p:spPr bwMode="auto">
          <a:xfrm>
            <a:off x="152400" y="914400"/>
            <a:ext cx="4378325" cy="23622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</p:pic>
      <p:sp>
        <p:nvSpPr>
          <p:cNvPr id="143372" name="Text Box 12"/>
          <p:cNvSpPr txBox="1">
            <a:spLocks noChangeArrowheads="1"/>
          </p:cNvSpPr>
          <p:nvPr/>
        </p:nvSpPr>
        <p:spPr bwMode="auto">
          <a:xfrm>
            <a:off x="685800" y="3712220"/>
            <a:ext cx="2157413" cy="223138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 tIns="0" bIns="0">
            <a:spAutoFit/>
          </a:bodyPr>
          <a:lstStyle/>
          <a:p>
            <a:pPr algn="l">
              <a:spcBef>
                <a:spcPts val="600"/>
              </a:spcBef>
              <a:defRPr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(0) S’ → S</a:t>
            </a:r>
          </a:p>
          <a:p>
            <a:pPr algn="l">
              <a:spcBef>
                <a:spcPts val="600"/>
              </a:spcBef>
              <a:defRPr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(1) S →  AB</a:t>
            </a:r>
          </a:p>
          <a:p>
            <a:pPr algn="l">
              <a:spcBef>
                <a:spcPts val="600"/>
              </a:spcBef>
              <a:defRPr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(2) A → </a:t>
            </a:r>
            <a:r>
              <a:rPr lang="en-US" altLang="zh-CN" sz="2000" b="1" dirty="0" err="1">
                <a:latin typeface="宋体" pitchFamily="2" charset="-122"/>
                <a:ea typeface="宋体" pitchFamily="2" charset="-122"/>
              </a:rPr>
              <a:t>aBa</a:t>
            </a:r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  <a:p>
            <a:pPr algn="l">
              <a:spcBef>
                <a:spcPts val="600"/>
              </a:spcBef>
              <a:defRPr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(3) A → 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ε</a:t>
            </a:r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  <a:p>
            <a:pPr algn="l">
              <a:spcBef>
                <a:spcPts val="600"/>
              </a:spcBef>
              <a:defRPr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(4) B → </a:t>
            </a:r>
            <a:r>
              <a:rPr lang="en-US" altLang="zh-CN" sz="2000" b="1" dirty="0" err="1">
                <a:latin typeface="宋体" pitchFamily="2" charset="-122"/>
                <a:ea typeface="宋体" pitchFamily="2" charset="-122"/>
              </a:rPr>
              <a:t>bAb</a:t>
            </a:r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  <a:p>
            <a:pPr algn="l">
              <a:spcBef>
                <a:spcPts val="600"/>
              </a:spcBef>
              <a:defRPr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(5) B→ 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ε</a:t>
            </a:r>
          </a:p>
        </p:txBody>
      </p:sp>
      <p:sp>
        <p:nvSpPr>
          <p:cNvPr id="34821" name="Text Box 36"/>
          <p:cNvSpPr txBox="1">
            <a:spLocks noChangeArrowheads="1"/>
          </p:cNvSpPr>
          <p:nvPr/>
        </p:nvSpPr>
        <p:spPr bwMode="auto">
          <a:xfrm>
            <a:off x="5334000" y="990600"/>
            <a:ext cx="3124200" cy="134652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 tIns="0" bIns="0">
            <a:spAutoFit/>
          </a:bodyPr>
          <a:lstStyle/>
          <a:p>
            <a:pPr algn="l">
              <a:spcBef>
                <a:spcPts val="3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Follow(S’)= {#} </a:t>
            </a:r>
            <a:endParaRPr lang="en-US" altLang="zh-CN" sz="2000" b="1" dirty="0" smtClean="0">
              <a:latin typeface="宋体" pitchFamily="2" charset="-122"/>
              <a:ea typeface="宋体" pitchFamily="2" charset="-122"/>
            </a:endParaRPr>
          </a:p>
          <a:p>
            <a:pPr algn="l">
              <a:spcBef>
                <a:spcPts val="300"/>
              </a:spcBef>
            </a:pP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Follow(S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)= {#}</a:t>
            </a:r>
          </a:p>
          <a:p>
            <a:pPr algn="l">
              <a:spcBef>
                <a:spcPts val="3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Follow(A)= {b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,#}</a:t>
            </a:r>
          </a:p>
          <a:p>
            <a:pPr algn="l">
              <a:spcBef>
                <a:spcPts val="300"/>
              </a:spcBef>
            </a:pP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Follow(B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)= {a,#}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 l="26940" t="17708" r="31479" b="16667"/>
          <a:stretch>
            <a:fillRect/>
          </a:stretch>
        </p:blipFill>
        <p:spPr bwMode="auto">
          <a:xfrm>
            <a:off x="3200400" y="2955758"/>
            <a:ext cx="54102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6324600" y="6172200"/>
            <a:ext cx="2133600" cy="244475"/>
          </a:xfrm>
        </p:spPr>
        <p:txBody>
          <a:bodyPr/>
          <a:lstStyle/>
          <a:p>
            <a:pPr>
              <a:defRPr/>
            </a:pPr>
            <a:fld id="{4F59ABC2-A8C1-444F-815F-0179F8E14596}" type="slidenum">
              <a:rPr lang="en-US" altLang="zh-CN"/>
              <a:pPr>
                <a:defRPr/>
              </a:pPr>
              <a:t>31</a:t>
            </a:fld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9969" name="Group 465"/>
          <p:cNvGraphicFramePr>
            <a:graphicFrameLocks noGrp="1"/>
          </p:cNvGraphicFramePr>
          <p:nvPr/>
        </p:nvGraphicFramePr>
        <p:xfrm>
          <a:off x="252413" y="1193800"/>
          <a:ext cx="8640762" cy="4749800"/>
        </p:xfrm>
        <a:graphic>
          <a:graphicData uri="http://schemas.openxmlformats.org/drawingml/2006/table">
            <a:tbl>
              <a:tblPr/>
              <a:tblGrid>
                <a:gridCol w="79216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8113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34937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34473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267335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步骤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状态栈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符号栈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输 入 串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动 作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150086" name="Group 582"/>
          <p:cNvGraphicFramePr>
            <a:graphicFrameLocks noGrp="1"/>
          </p:cNvGraphicFramePr>
          <p:nvPr/>
        </p:nvGraphicFramePr>
        <p:xfrm>
          <a:off x="252413" y="1627188"/>
          <a:ext cx="8616950" cy="396240"/>
        </p:xfrm>
        <a:graphic>
          <a:graphicData uri="http://schemas.openxmlformats.org/drawingml/2006/table">
            <a:tbl>
              <a:tblPr/>
              <a:tblGrid>
                <a:gridCol w="80327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7636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37636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41141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264953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214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#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baab#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r3:</a:t>
                      </a: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 → ε GOTO 2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9659" name="Group 155"/>
          <p:cNvGraphicFramePr>
            <a:graphicFrameLocks noGrp="1"/>
          </p:cNvGraphicFramePr>
          <p:nvPr/>
        </p:nvGraphicFramePr>
        <p:xfrm>
          <a:off x="252413" y="2095500"/>
          <a:ext cx="8616950" cy="396240"/>
        </p:xfrm>
        <a:graphic>
          <a:graphicData uri="http://schemas.openxmlformats.org/drawingml/2006/table">
            <a:tbl>
              <a:tblPr/>
              <a:tblGrid>
                <a:gridCol w="80327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7636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37636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41141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264953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214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#A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baab#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  S5: 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9975" name="Group 471"/>
          <p:cNvGraphicFramePr>
            <a:graphicFrameLocks noGrp="1"/>
          </p:cNvGraphicFramePr>
          <p:nvPr/>
        </p:nvGraphicFramePr>
        <p:xfrm>
          <a:off x="252413" y="2527300"/>
          <a:ext cx="8616950" cy="792480"/>
        </p:xfrm>
        <a:graphic>
          <a:graphicData uri="http://schemas.openxmlformats.org/drawingml/2006/table">
            <a:tbl>
              <a:tblPr/>
              <a:tblGrid>
                <a:gridCol w="80327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7636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37636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41141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264953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025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#Ab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aab#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  S3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4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0078" name="Group 574"/>
          <p:cNvGraphicFramePr>
            <a:graphicFrameLocks noGrp="1"/>
          </p:cNvGraphicFramePr>
          <p:nvPr/>
        </p:nvGraphicFramePr>
        <p:xfrm>
          <a:off x="252413" y="2959100"/>
          <a:ext cx="8616950" cy="396240"/>
        </p:xfrm>
        <a:graphic>
          <a:graphicData uri="http://schemas.openxmlformats.org/drawingml/2006/table">
            <a:tbl>
              <a:tblPr/>
              <a:tblGrid>
                <a:gridCol w="80327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7636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37636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41141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264953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214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0253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#</a:t>
                      </a: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Aba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ab#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r5: B</a:t>
                      </a: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→ ε GOTO 6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9713" name="Group 209"/>
          <p:cNvGraphicFramePr>
            <a:graphicFrameLocks noGrp="1"/>
          </p:cNvGraphicFramePr>
          <p:nvPr/>
        </p:nvGraphicFramePr>
        <p:xfrm>
          <a:off x="252413" y="3390900"/>
          <a:ext cx="8616950" cy="396240"/>
        </p:xfrm>
        <a:graphic>
          <a:graphicData uri="http://schemas.openxmlformats.org/drawingml/2006/table">
            <a:tbl>
              <a:tblPr/>
              <a:tblGrid>
                <a:gridCol w="80327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7636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37636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41141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264953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214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02536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#AbaB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ab#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  S8: 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0084" name="Group 580"/>
          <p:cNvGraphicFramePr>
            <a:graphicFrameLocks noGrp="1"/>
          </p:cNvGraphicFramePr>
          <p:nvPr/>
        </p:nvGraphicFramePr>
        <p:xfrm>
          <a:off x="252413" y="3824288"/>
          <a:ext cx="8616950" cy="396240"/>
        </p:xfrm>
        <a:graphic>
          <a:graphicData uri="http://schemas.openxmlformats.org/drawingml/2006/table">
            <a:tbl>
              <a:tblPr/>
              <a:tblGrid>
                <a:gridCol w="80327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7636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37636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41141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264953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214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025368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#AbaBa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b#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r2:</a:t>
                      </a: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 → aBa GOTO 7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9749" name="Group 245"/>
          <p:cNvGraphicFramePr>
            <a:graphicFrameLocks noGrp="1"/>
          </p:cNvGraphicFramePr>
          <p:nvPr/>
        </p:nvGraphicFramePr>
        <p:xfrm>
          <a:off x="276225" y="4183063"/>
          <a:ext cx="8616950" cy="396240"/>
        </p:xfrm>
        <a:graphic>
          <a:graphicData uri="http://schemas.openxmlformats.org/drawingml/2006/table">
            <a:tbl>
              <a:tblPr/>
              <a:tblGrid>
                <a:gridCol w="80327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7636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37636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41141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264953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214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0257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#AbA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b#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  S9: 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0082" name="Group 578"/>
          <p:cNvGraphicFramePr>
            <a:graphicFrameLocks noGrp="1"/>
          </p:cNvGraphicFramePr>
          <p:nvPr/>
        </p:nvGraphicFramePr>
        <p:xfrm>
          <a:off x="252413" y="4687888"/>
          <a:ext cx="8616950" cy="396240"/>
        </p:xfrm>
        <a:graphic>
          <a:graphicData uri="http://schemas.openxmlformats.org/drawingml/2006/table">
            <a:tbl>
              <a:tblPr/>
              <a:tblGrid>
                <a:gridCol w="80327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7636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37636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41141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264953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214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02579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#AbAb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#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r4:</a:t>
                      </a: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 → bAb GOTO 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0080" name="Group 576"/>
          <p:cNvGraphicFramePr>
            <a:graphicFrameLocks noGrp="1"/>
          </p:cNvGraphicFramePr>
          <p:nvPr/>
        </p:nvGraphicFramePr>
        <p:xfrm>
          <a:off x="252413" y="5083175"/>
          <a:ext cx="8616950" cy="396240"/>
        </p:xfrm>
        <a:graphic>
          <a:graphicData uri="http://schemas.openxmlformats.org/drawingml/2006/table">
            <a:tbl>
              <a:tblPr/>
              <a:tblGrid>
                <a:gridCol w="80327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7636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37636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41141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264953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214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9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024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#AB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#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r1</a:t>
                      </a: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: </a:t>
                      </a: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 →  AB  GOTO 1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9803" name="Group 299"/>
          <p:cNvGraphicFramePr>
            <a:graphicFrameLocks noGrp="1"/>
          </p:cNvGraphicFramePr>
          <p:nvPr/>
        </p:nvGraphicFramePr>
        <p:xfrm>
          <a:off x="252413" y="5514975"/>
          <a:ext cx="8616950" cy="396240"/>
        </p:xfrm>
        <a:graphic>
          <a:graphicData uri="http://schemas.openxmlformats.org/drawingml/2006/table">
            <a:tbl>
              <a:tblPr/>
              <a:tblGrid>
                <a:gridCol w="80327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7636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37636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41141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264953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214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10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#S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#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Text Box 1027"/>
          <p:cNvSpPr txBox="1">
            <a:spLocks noChangeArrowheads="1"/>
          </p:cNvSpPr>
          <p:nvPr/>
        </p:nvSpPr>
        <p:spPr bwMode="auto">
          <a:xfrm>
            <a:off x="533400" y="228600"/>
            <a:ext cx="6019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b="1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SLR(1)</a:t>
            </a:r>
            <a:r>
              <a:rPr lang="zh-CN" altLang="en-US" sz="2800" b="1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分析举例（输入串</a:t>
            </a:r>
            <a:r>
              <a:rPr lang="en-US" altLang="zh-CN" sz="2800" b="1" dirty="0" err="1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baab</a:t>
            </a:r>
            <a:r>
              <a:rPr lang="en-US" altLang="zh-CN" sz="2800" b="1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#</a:t>
            </a:r>
            <a:r>
              <a:rPr lang="zh-CN" altLang="en-US" sz="2800" b="1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）</a:t>
            </a:r>
            <a:endParaRPr lang="zh-CN" altLang="en-US" sz="2800" b="1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6324600" y="6172200"/>
            <a:ext cx="2133600" cy="244475"/>
          </a:xfrm>
        </p:spPr>
        <p:txBody>
          <a:bodyPr/>
          <a:lstStyle/>
          <a:p>
            <a:pPr>
              <a:defRPr/>
            </a:pPr>
            <a:fld id="{4F59ABC2-A8C1-444F-815F-0179F8E14596}" type="slidenum">
              <a:rPr lang="en-US" altLang="zh-CN"/>
              <a:pPr>
                <a:defRPr/>
              </a:pPr>
              <a:t>32</a:t>
            </a:fld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0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9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49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50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49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50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49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50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50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149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ChangeArrowheads="1"/>
          </p:cNvSpPr>
          <p:nvPr/>
        </p:nvSpPr>
        <p:spPr bwMode="auto">
          <a:xfrm>
            <a:off x="3265488" y="1820863"/>
            <a:ext cx="5413375" cy="280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29" name="Text Box 3"/>
          <p:cNvSpPr txBox="1">
            <a:spLocks noChangeArrowheads="1"/>
          </p:cNvSpPr>
          <p:nvPr/>
        </p:nvSpPr>
        <p:spPr bwMode="auto">
          <a:xfrm>
            <a:off x="244475" y="954544"/>
            <a:ext cx="4784725" cy="1323439"/>
          </a:xfrm>
          <a:prstGeom prst="rect">
            <a:avLst/>
          </a:prstGeom>
          <a:solidFill>
            <a:srgbClr val="66FFFF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  <a:spcBef>
                <a:spcPct val="20000"/>
              </a:spcBef>
            </a:pPr>
            <a:r>
              <a:rPr lang="zh-CN" altLang="en-US" sz="2000" b="1" dirty="0">
                <a:latin typeface="+mn-ea"/>
                <a:ea typeface="+mn-ea"/>
              </a:rPr>
              <a:t>文法</a:t>
            </a:r>
            <a:r>
              <a:rPr lang="en-US" altLang="zh-CN" sz="2000" b="1" dirty="0">
                <a:latin typeface="+mn-ea"/>
                <a:ea typeface="+mn-ea"/>
              </a:rPr>
              <a:t>G</a:t>
            </a:r>
            <a:r>
              <a:rPr lang="en-US" altLang="zh-CN" sz="2000" b="1" dirty="0" smtClean="0">
                <a:latin typeface="+mn-ea"/>
                <a:ea typeface="+mn-ea"/>
              </a:rPr>
              <a:t>’: </a:t>
            </a:r>
            <a:r>
              <a:rPr lang="en-US" altLang="zh-CN" sz="2000" b="1" dirty="0">
                <a:latin typeface="+mn-ea"/>
                <a:ea typeface="+mn-ea"/>
              </a:rPr>
              <a:t>(0)   S’→S  </a:t>
            </a:r>
            <a:r>
              <a:rPr lang="en-US" altLang="zh-CN" sz="2000" b="1" dirty="0" smtClean="0">
                <a:latin typeface="+mn-ea"/>
                <a:ea typeface="+mn-ea"/>
              </a:rPr>
              <a:t>(</a:t>
            </a:r>
            <a:r>
              <a:rPr lang="en-US" altLang="zh-CN" sz="2000" b="1" dirty="0">
                <a:latin typeface="+mn-ea"/>
                <a:ea typeface="+mn-ea"/>
              </a:rPr>
              <a:t>1)  S →</a:t>
            </a:r>
            <a:r>
              <a:rPr lang="en-US" altLang="zh-CN" sz="2000" b="1" dirty="0" err="1">
                <a:latin typeface="+mn-ea"/>
                <a:ea typeface="+mn-ea"/>
              </a:rPr>
              <a:t>aAd</a:t>
            </a:r>
            <a:r>
              <a:rPr lang="en-US" altLang="zh-CN" sz="2000" b="1" dirty="0">
                <a:latin typeface="+mn-ea"/>
                <a:ea typeface="+mn-ea"/>
              </a:rPr>
              <a:t> </a:t>
            </a:r>
            <a:endParaRPr lang="en-US" altLang="zh-CN" sz="2000" b="1" dirty="0" smtClean="0">
              <a:latin typeface="+mn-ea"/>
              <a:ea typeface="+mn-ea"/>
            </a:endParaRPr>
          </a:p>
          <a:p>
            <a:pPr algn="l">
              <a:lnSpc>
                <a:spcPct val="120000"/>
              </a:lnSpc>
              <a:spcBef>
                <a:spcPct val="20000"/>
              </a:spcBef>
            </a:pPr>
            <a:r>
              <a:rPr lang="en-US" altLang="zh-CN" sz="2000" b="1" dirty="0" smtClean="0">
                <a:latin typeface="+mn-ea"/>
                <a:ea typeface="+mn-ea"/>
              </a:rPr>
              <a:t>         </a:t>
            </a:r>
            <a:r>
              <a:rPr lang="en-US" altLang="zh-CN" sz="2000" b="1" dirty="0">
                <a:latin typeface="+mn-ea"/>
                <a:ea typeface="+mn-ea"/>
              </a:rPr>
              <a:t>(2) S →</a:t>
            </a:r>
            <a:r>
              <a:rPr lang="en-US" altLang="zh-CN" sz="2000" b="1" dirty="0" err="1" smtClean="0">
                <a:latin typeface="+mn-ea"/>
                <a:ea typeface="+mn-ea"/>
              </a:rPr>
              <a:t>bAc</a:t>
            </a:r>
            <a:r>
              <a:rPr lang="en-US" altLang="zh-CN" sz="2000" b="1" dirty="0" smtClean="0">
                <a:latin typeface="+mn-ea"/>
                <a:ea typeface="+mn-ea"/>
              </a:rPr>
              <a:t>   (</a:t>
            </a:r>
            <a:r>
              <a:rPr lang="en-US" altLang="zh-CN" sz="2000" b="1" dirty="0">
                <a:latin typeface="+mn-ea"/>
                <a:ea typeface="+mn-ea"/>
              </a:rPr>
              <a:t>3)  S →</a:t>
            </a:r>
            <a:r>
              <a:rPr lang="en-US" altLang="zh-CN" sz="2000" b="1" dirty="0" err="1" smtClean="0">
                <a:latin typeface="+mn-ea"/>
                <a:ea typeface="+mn-ea"/>
              </a:rPr>
              <a:t>aec</a:t>
            </a:r>
            <a:endParaRPr lang="en-US" altLang="zh-CN" sz="2000" b="1" dirty="0" smtClean="0">
              <a:latin typeface="+mn-ea"/>
              <a:ea typeface="+mn-ea"/>
            </a:endParaRPr>
          </a:p>
          <a:p>
            <a:pPr algn="l">
              <a:lnSpc>
                <a:spcPct val="120000"/>
              </a:lnSpc>
              <a:spcBef>
                <a:spcPct val="20000"/>
              </a:spcBef>
            </a:pPr>
            <a:r>
              <a:rPr lang="en-US" altLang="zh-CN" sz="2000" b="1" dirty="0" smtClean="0">
                <a:latin typeface="+mn-ea"/>
                <a:ea typeface="+mn-ea"/>
              </a:rPr>
              <a:t>         </a:t>
            </a:r>
            <a:r>
              <a:rPr lang="en-US" altLang="zh-CN" sz="2000" b="1" dirty="0">
                <a:latin typeface="+mn-ea"/>
                <a:ea typeface="+mn-ea"/>
              </a:rPr>
              <a:t>(4)  </a:t>
            </a:r>
            <a:r>
              <a:rPr lang="en-US" altLang="zh-CN" sz="2000" b="1" dirty="0" err="1">
                <a:latin typeface="+mn-ea"/>
                <a:ea typeface="+mn-ea"/>
              </a:rPr>
              <a:t>S→bed</a:t>
            </a:r>
            <a:r>
              <a:rPr lang="en-US" altLang="zh-CN" sz="2000" b="1" dirty="0">
                <a:latin typeface="+mn-ea"/>
                <a:ea typeface="+mn-ea"/>
              </a:rPr>
              <a:t>  </a:t>
            </a:r>
            <a:r>
              <a:rPr lang="en-US" altLang="zh-CN" sz="2000" b="1" dirty="0" smtClean="0">
                <a:latin typeface="+mn-ea"/>
                <a:ea typeface="+mn-ea"/>
              </a:rPr>
              <a:t> </a:t>
            </a:r>
            <a:r>
              <a:rPr lang="en-US" altLang="zh-CN" sz="2000" b="1" dirty="0">
                <a:latin typeface="+mn-ea"/>
                <a:ea typeface="+mn-ea"/>
              </a:rPr>
              <a:t>(5)</a:t>
            </a:r>
            <a:r>
              <a:rPr lang="en-US" altLang="zh-CN" sz="2000" b="1" dirty="0" err="1">
                <a:latin typeface="+mn-ea"/>
                <a:ea typeface="+mn-ea"/>
              </a:rPr>
              <a:t>A→e</a:t>
            </a:r>
            <a:endParaRPr lang="en-US" altLang="zh-CN" sz="2000" b="1" dirty="0">
              <a:latin typeface="+mn-ea"/>
              <a:ea typeface="+mn-ea"/>
            </a:endParaRPr>
          </a:p>
        </p:txBody>
      </p:sp>
      <p:graphicFrame>
        <p:nvGraphicFramePr>
          <p:cNvPr id="1026" name="Object 5"/>
          <p:cNvGraphicFramePr>
            <a:graphicFrameLocks noChangeAspect="1"/>
          </p:cNvGraphicFramePr>
          <p:nvPr/>
        </p:nvGraphicFramePr>
        <p:xfrm>
          <a:off x="3203575" y="1439863"/>
          <a:ext cx="5265738" cy="3644900"/>
        </p:xfrm>
        <a:graphic>
          <a:graphicData uri="http://schemas.openxmlformats.org/presentationml/2006/ole">
            <p:oleObj spid="_x0000_s1028" name="Visio" r:id="rId4" imgW="4760649" imgH="2915990" progId="Visio.Drawing.11">
              <p:embed/>
            </p:oleObj>
          </a:graphicData>
        </a:graphic>
      </p:graphicFrame>
      <p:sp>
        <p:nvSpPr>
          <p:cNvPr id="1031" name="Text Box 6"/>
          <p:cNvSpPr txBox="1">
            <a:spLocks noChangeArrowheads="1"/>
          </p:cNvSpPr>
          <p:nvPr/>
        </p:nvSpPr>
        <p:spPr bwMode="auto">
          <a:xfrm>
            <a:off x="2667000" y="5154236"/>
            <a:ext cx="5761038" cy="843501"/>
          </a:xfrm>
          <a:prstGeom prst="rect">
            <a:avLst/>
          </a:prstGeom>
          <a:solidFill>
            <a:srgbClr val="66FFFF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altLang="zh-CN" sz="2000" b="1" dirty="0">
                <a:latin typeface="+mn-ea"/>
                <a:ea typeface="+mn-ea"/>
              </a:rPr>
              <a:t>I5: FOLLOW</a:t>
            </a:r>
            <a:r>
              <a:rPr lang="zh-CN" altLang="en-US" sz="2000" b="1" dirty="0">
                <a:latin typeface="+mn-ea"/>
                <a:ea typeface="+mn-ea"/>
              </a:rPr>
              <a:t>（</a:t>
            </a:r>
            <a:r>
              <a:rPr lang="en-US" altLang="zh-CN" sz="2000" b="1" dirty="0">
                <a:latin typeface="+mn-ea"/>
                <a:ea typeface="+mn-ea"/>
              </a:rPr>
              <a:t>A</a:t>
            </a:r>
            <a:r>
              <a:rPr lang="zh-CN" altLang="en-US" sz="2000" b="1" dirty="0">
                <a:latin typeface="+mn-ea"/>
                <a:ea typeface="+mn-ea"/>
              </a:rPr>
              <a:t>） ∩ </a:t>
            </a:r>
            <a:r>
              <a:rPr lang="en-US" altLang="zh-CN" sz="2000" b="1" dirty="0">
                <a:latin typeface="+mn-ea"/>
                <a:ea typeface="+mn-ea"/>
              </a:rPr>
              <a:t>{c}={</a:t>
            </a:r>
            <a:r>
              <a:rPr lang="en-US" altLang="zh-CN" sz="2000" b="1" dirty="0" err="1">
                <a:latin typeface="+mn-ea"/>
                <a:ea typeface="+mn-ea"/>
              </a:rPr>
              <a:t>c,d</a:t>
            </a:r>
            <a:r>
              <a:rPr lang="en-US" altLang="zh-CN" sz="2000" b="1" dirty="0">
                <a:latin typeface="+mn-ea"/>
                <a:ea typeface="+mn-ea"/>
              </a:rPr>
              <a:t>} ∩ {c}={c}</a:t>
            </a: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altLang="zh-CN" sz="2000" b="1" dirty="0">
                <a:latin typeface="+mn-ea"/>
                <a:ea typeface="+mn-ea"/>
              </a:rPr>
              <a:t>I7: FOLLOW</a:t>
            </a:r>
            <a:r>
              <a:rPr lang="zh-CN" altLang="en-US" sz="2000" b="1" dirty="0">
                <a:latin typeface="+mn-ea"/>
                <a:ea typeface="+mn-ea"/>
              </a:rPr>
              <a:t>（</a:t>
            </a:r>
            <a:r>
              <a:rPr lang="en-US" altLang="zh-CN" sz="2000" b="1" dirty="0">
                <a:latin typeface="+mn-ea"/>
                <a:ea typeface="+mn-ea"/>
              </a:rPr>
              <a:t>A</a:t>
            </a:r>
            <a:r>
              <a:rPr lang="zh-CN" altLang="en-US" sz="2000" b="1" dirty="0">
                <a:latin typeface="+mn-ea"/>
                <a:ea typeface="+mn-ea"/>
              </a:rPr>
              <a:t>） ∩ </a:t>
            </a:r>
            <a:r>
              <a:rPr lang="en-US" altLang="zh-CN" sz="2000" b="1" dirty="0">
                <a:latin typeface="+mn-ea"/>
                <a:ea typeface="+mn-ea"/>
              </a:rPr>
              <a:t>{d}={</a:t>
            </a:r>
            <a:r>
              <a:rPr lang="en-US" altLang="zh-CN" sz="2000" b="1" dirty="0" err="1">
                <a:latin typeface="+mn-ea"/>
                <a:ea typeface="+mn-ea"/>
              </a:rPr>
              <a:t>c,d</a:t>
            </a:r>
            <a:r>
              <a:rPr lang="en-US" altLang="zh-CN" sz="2000" b="1" dirty="0">
                <a:latin typeface="+mn-ea"/>
                <a:ea typeface="+mn-ea"/>
              </a:rPr>
              <a:t>} ∩ {d}={d}</a:t>
            </a:r>
          </a:p>
        </p:txBody>
      </p:sp>
      <p:sp>
        <p:nvSpPr>
          <p:cNvPr id="139271" name="Text Box 7"/>
          <p:cNvSpPr txBox="1">
            <a:spLocks noChangeArrowheads="1"/>
          </p:cNvSpPr>
          <p:nvPr/>
        </p:nvSpPr>
        <p:spPr bwMode="auto">
          <a:xfrm>
            <a:off x="276225" y="2644676"/>
            <a:ext cx="2314575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573088" algn="l">
              <a:lnSpc>
                <a:spcPct val="120000"/>
              </a:lnSpc>
              <a:spcBef>
                <a:spcPct val="30000"/>
              </a:spcBef>
            </a:pPr>
            <a:r>
              <a:rPr lang="en-US" altLang="zh-CN" sz="2000" b="1" dirty="0">
                <a:latin typeface="+mn-ea"/>
                <a:ea typeface="+mn-ea"/>
              </a:rPr>
              <a:t>I</a:t>
            </a:r>
            <a:r>
              <a:rPr lang="en-US" altLang="zh-CN" sz="2000" b="1" baseline="-25000" dirty="0">
                <a:latin typeface="+mn-ea"/>
                <a:ea typeface="+mn-ea"/>
              </a:rPr>
              <a:t>5</a:t>
            </a:r>
            <a:r>
              <a:rPr lang="zh-CN" altLang="en-US" sz="2000" b="1" dirty="0">
                <a:latin typeface="+mn-ea"/>
                <a:ea typeface="+mn-ea"/>
              </a:rPr>
              <a:t>中，如果将</a:t>
            </a:r>
            <a:r>
              <a:rPr lang="en-US" altLang="zh-CN" sz="2000" b="1" dirty="0">
                <a:latin typeface="+mn-ea"/>
                <a:ea typeface="+mn-ea"/>
              </a:rPr>
              <a:t>e</a:t>
            </a:r>
            <a:r>
              <a:rPr lang="zh-CN" altLang="en-US" sz="2000" b="1" dirty="0">
                <a:latin typeface="+mn-ea"/>
                <a:ea typeface="+mn-ea"/>
              </a:rPr>
              <a:t>归约成</a:t>
            </a:r>
            <a:r>
              <a:rPr lang="en-US" altLang="zh-CN" sz="2000" b="1" dirty="0">
                <a:latin typeface="+mn-ea"/>
                <a:ea typeface="+mn-ea"/>
              </a:rPr>
              <a:t>A</a:t>
            </a:r>
            <a:r>
              <a:rPr lang="zh-CN" altLang="en-US" sz="2000" b="1" dirty="0">
                <a:latin typeface="+mn-ea"/>
                <a:ea typeface="+mn-ea"/>
              </a:rPr>
              <a:t>，得到错误句型</a:t>
            </a:r>
            <a:r>
              <a:rPr lang="en-US" altLang="zh-CN" sz="2000" b="1" dirty="0" err="1">
                <a:latin typeface="+mn-ea"/>
                <a:ea typeface="+mn-ea"/>
              </a:rPr>
              <a:t>aAc</a:t>
            </a:r>
            <a:r>
              <a:rPr lang="zh-CN" altLang="en-US" sz="2000" b="1" dirty="0">
                <a:latin typeface="+mn-ea"/>
                <a:ea typeface="+mn-ea"/>
              </a:rPr>
              <a:t>，或者说前缀为</a:t>
            </a:r>
            <a:r>
              <a:rPr lang="en-US" altLang="zh-CN" sz="2000" b="1" dirty="0" err="1">
                <a:latin typeface="+mn-ea"/>
                <a:ea typeface="+mn-ea"/>
              </a:rPr>
              <a:t>ae</a:t>
            </a:r>
            <a:r>
              <a:rPr lang="zh-CN" altLang="en-US" sz="2000" b="1" dirty="0">
                <a:latin typeface="+mn-ea"/>
                <a:ea typeface="+mn-ea"/>
              </a:rPr>
              <a:t>的句型中，遇到</a:t>
            </a:r>
            <a:r>
              <a:rPr lang="en-US" altLang="zh-CN" sz="2000" b="1" dirty="0">
                <a:latin typeface="+mn-ea"/>
                <a:ea typeface="+mn-ea"/>
              </a:rPr>
              <a:t>c</a:t>
            </a:r>
            <a:r>
              <a:rPr lang="zh-CN" altLang="en-US" sz="2000" b="1" dirty="0">
                <a:latin typeface="+mn-ea"/>
                <a:ea typeface="+mn-ea"/>
              </a:rPr>
              <a:t>时只能移进。</a:t>
            </a:r>
          </a:p>
        </p:txBody>
      </p:sp>
      <p:sp>
        <p:nvSpPr>
          <p:cNvPr id="1033" name="Rectangle 8"/>
          <p:cNvSpPr>
            <a:spLocks noChangeArrowheads="1"/>
          </p:cNvSpPr>
          <p:nvPr/>
        </p:nvSpPr>
        <p:spPr bwMode="auto">
          <a:xfrm>
            <a:off x="152400" y="228600"/>
            <a:ext cx="3671887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en-US" altLang="zh-CN" sz="2800" b="1" dirty="0" smtClean="0">
                <a:solidFill>
                  <a:srgbClr val="00B0F0"/>
                </a:solidFill>
                <a:latin typeface="黑体" pitchFamily="49" charset="-122"/>
                <a:ea typeface="黑体" pitchFamily="49" charset="-122"/>
              </a:rPr>
              <a:t>6.4  </a:t>
            </a:r>
            <a:r>
              <a:rPr lang="en-US" altLang="zh-CN" sz="2800" b="1" dirty="0">
                <a:solidFill>
                  <a:srgbClr val="00B0F0"/>
                </a:solidFill>
                <a:latin typeface="黑体" pitchFamily="49" charset="-122"/>
                <a:ea typeface="黑体" pitchFamily="49" charset="-122"/>
              </a:rPr>
              <a:t>LR(1)</a:t>
            </a:r>
            <a:r>
              <a:rPr lang="zh-CN" altLang="en-US" sz="2800" b="1" dirty="0">
                <a:solidFill>
                  <a:srgbClr val="00B0F0"/>
                </a:solidFill>
                <a:latin typeface="黑体" pitchFamily="49" charset="-122"/>
                <a:ea typeface="黑体" pitchFamily="49" charset="-122"/>
              </a:rPr>
              <a:t>分析</a:t>
            </a:r>
          </a:p>
        </p:txBody>
      </p:sp>
      <p:sp>
        <p:nvSpPr>
          <p:cNvPr id="10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6324600" y="6172200"/>
            <a:ext cx="2133600" cy="244475"/>
          </a:xfrm>
        </p:spPr>
        <p:txBody>
          <a:bodyPr/>
          <a:lstStyle/>
          <a:p>
            <a:pPr>
              <a:defRPr/>
            </a:pPr>
            <a:fld id="{4F59ABC2-A8C1-444F-815F-0179F8E14596}" type="slidenum">
              <a:rPr lang="en-US" altLang="zh-CN"/>
              <a:pPr>
                <a:defRPr/>
              </a:pPr>
              <a:t>33</a:t>
            </a:fld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9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7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-228600" y="852408"/>
            <a:ext cx="3048000" cy="1846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573088" algn="l">
              <a:lnSpc>
                <a:spcPct val="120000"/>
              </a:lnSpc>
              <a:spcBef>
                <a:spcPct val="30000"/>
              </a:spcBef>
            </a:pPr>
            <a:r>
              <a:rPr lang="zh-CN" altLang="en-US" sz="2000" b="1" dirty="0">
                <a:latin typeface="+mn-ea"/>
                <a:ea typeface="+mn-ea"/>
              </a:rPr>
              <a:t>一般情况：</a:t>
            </a:r>
          </a:p>
          <a:p>
            <a:pPr indent="573088" algn="l">
              <a:lnSpc>
                <a:spcPct val="120000"/>
              </a:lnSpc>
              <a:spcBef>
                <a:spcPct val="30000"/>
              </a:spcBef>
            </a:pPr>
            <a:r>
              <a:rPr lang="zh-CN" altLang="en-US" sz="2000" b="1" dirty="0">
                <a:latin typeface="+mn-ea"/>
                <a:ea typeface="+mn-ea"/>
              </a:rPr>
              <a:t>若：</a:t>
            </a:r>
            <a:r>
              <a:rPr lang="en-US" altLang="zh-CN" sz="2000" b="1" dirty="0" err="1">
                <a:latin typeface="+mn-ea"/>
                <a:ea typeface="+mn-ea"/>
              </a:rPr>
              <a:t>A→α·Bβ∈I</a:t>
            </a:r>
            <a:r>
              <a:rPr lang="en-US" altLang="zh-CN" sz="2000" b="1" baseline="-25000" dirty="0" err="1">
                <a:latin typeface="+mn-ea"/>
                <a:ea typeface="+mn-ea"/>
              </a:rPr>
              <a:t>i</a:t>
            </a:r>
            <a:endParaRPr lang="en-US" altLang="zh-CN" sz="2000" b="1" baseline="-25000" dirty="0">
              <a:latin typeface="+mn-ea"/>
              <a:ea typeface="+mn-ea"/>
            </a:endParaRPr>
          </a:p>
          <a:p>
            <a:pPr indent="573088" algn="l">
              <a:lnSpc>
                <a:spcPct val="120000"/>
              </a:lnSpc>
              <a:spcBef>
                <a:spcPct val="30000"/>
              </a:spcBef>
            </a:pPr>
            <a:r>
              <a:rPr lang="zh-CN" altLang="en-US" sz="2000" b="1" dirty="0">
                <a:latin typeface="+mn-ea"/>
                <a:ea typeface="+mn-ea"/>
              </a:rPr>
              <a:t>则：</a:t>
            </a:r>
            <a:r>
              <a:rPr lang="en-US" altLang="zh-CN" sz="2000" b="1" dirty="0">
                <a:latin typeface="+mn-ea"/>
                <a:ea typeface="+mn-ea"/>
              </a:rPr>
              <a:t>B→·</a:t>
            </a:r>
            <a:r>
              <a:rPr lang="en-US" altLang="zh-CN" sz="2000" b="1" dirty="0" err="1">
                <a:latin typeface="+mn-ea"/>
                <a:ea typeface="+mn-ea"/>
              </a:rPr>
              <a:t>γ∈I</a:t>
            </a:r>
            <a:r>
              <a:rPr lang="en-US" altLang="zh-CN" sz="2000" b="1" baseline="-25000" dirty="0" err="1">
                <a:latin typeface="+mn-ea"/>
                <a:ea typeface="+mn-ea"/>
              </a:rPr>
              <a:t>i</a:t>
            </a:r>
            <a:endParaRPr lang="en-US" altLang="zh-CN" sz="2000" b="1" baseline="-25000" dirty="0">
              <a:latin typeface="+mn-ea"/>
              <a:ea typeface="+mn-ea"/>
            </a:endParaRPr>
          </a:p>
          <a:p>
            <a:pPr indent="573088" algn="l">
              <a:lnSpc>
                <a:spcPct val="120000"/>
              </a:lnSpc>
              <a:spcBef>
                <a:spcPct val="30000"/>
              </a:spcBef>
            </a:pPr>
            <a:r>
              <a:rPr lang="zh-CN" altLang="en-US" sz="2000" b="1" dirty="0">
                <a:latin typeface="+mn-ea"/>
                <a:ea typeface="+mn-ea"/>
              </a:rPr>
              <a:t>对应</a:t>
            </a:r>
            <a:r>
              <a:rPr lang="en-US" altLang="zh-CN" sz="2000" b="1" dirty="0">
                <a:latin typeface="+mn-ea"/>
                <a:ea typeface="+mn-ea"/>
              </a:rPr>
              <a:t>DFA</a:t>
            </a:r>
            <a:r>
              <a:rPr lang="zh-CN" altLang="en-US" sz="2000" b="1" dirty="0">
                <a:latin typeface="+mn-ea"/>
                <a:ea typeface="+mn-ea"/>
              </a:rPr>
              <a:t>： </a:t>
            </a:r>
          </a:p>
        </p:txBody>
      </p:sp>
      <p:sp>
        <p:nvSpPr>
          <p:cNvPr id="36869" name="Text Box 11"/>
          <p:cNvSpPr txBox="1">
            <a:spLocks noChangeArrowheads="1"/>
          </p:cNvSpPr>
          <p:nvPr/>
        </p:nvSpPr>
        <p:spPr bwMode="auto">
          <a:xfrm>
            <a:off x="2971800" y="1449149"/>
            <a:ext cx="1522413" cy="10156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2000" b="1" dirty="0">
                <a:latin typeface="+mn-ea"/>
                <a:ea typeface="+mn-ea"/>
              </a:rPr>
              <a:t>I</a:t>
            </a:r>
            <a:r>
              <a:rPr lang="en-US" altLang="zh-CN" sz="2000" b="1" baseline="-25000" dirty="0">
                <a:latin typeface="+mn-ea"/>
                <a:ea typeface="+mn-ea"/>
              </a:rPr>
              <a:t>i</a:t>
            </a:r>
            <a:r>
              <a:rPr lang="en-US" altLang="zh-CN" sz="2000" b="1" dirty="0">
                <a:latin typeface="+mn-ea"/>
                <a:ea typeface="+mn-ea"/>
              </a:rPr>
              <a:t>: </a:t>
            </a:r>
            <a:r>
              <a:rPr lang="en-US" altLang="zh-CN" sz="2000" b="1" dirty="0" err="1">
                <a:latin typeface="+mn-ea"/>
                <a:ea typeface="+mn-ea"/>
              </a:rPr>
              <a:t>A→α·Bβ</a:t>
            </a:r>
            <a:endParaRPr lang="en-US" altLang="zh-CN" sz="2000" b="1" dirty="0">
              <a:latin typeface="+mn-ea"/>
              <a:ea typeface="+mn-ea"/>
            </a:endParaRPr>
          </a:p>
          <a:p>
            <a:pPr algn="l"/>
            <a:r>
              <a:rPr lang="en-US" altLang="zh-CN" sz="2000" b="1" dirty="0">
                <a:latin typeface="+mn-ea"/>
                <a:ea typeface="+mn-ea"/>
              </a:rPr>
              <a:t>B→·γ </a:t>
            </a:r>
            <a:endParaRPr lang="en-US" altLang="zh-CN" sz="2000" dirty="0">
              <a:latin typeface="+mn-ea"/>
              <a:ea typeface="+mn-ea"/>
            </a:endParaRPr>
          </a:p>
        </p:txBody>
      </p:sp>
      <p:sp>
        <p:nvSpPr>
          <p:cNvPr id="36870" name="Text Box 12"/>
          <p:cNvSpPr txBox="1">
            <a:spLocks noChangeArrowheads="1"/>
          </p:cNvSpPr>
          <p:nvPr/>
        </p:nvSpPr>
        <p:spPr bwMode="auto">
          <a:xfrm>
            <a:off x="6942138" y="2388949"/>
            <a:ext cx="1368425" cy="70788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sz="2000" b="1" dirty="0" err="1">
                <a:latin typeface="+mn-ea"/>
                <a:ea typeface="+mn-ea"/>
              </a:rPr>
              <a:t>I</a:t>
            </a:r>
            <a:r>
              <a:rPr lang="en-US" altLang="zh-CN" sz="2000" b="1" baseline="-25000" dirty="0" err="1">
                <a:latin typeface="+mn-ea"/>
                <a:ea typeface="+mn-ea"/>
              </a:rPr>
              <a:t>j</a:t>
            </a:r>
            <a:r>
              <a:rPr lang="zh-CN" altLang="en-US" sz="2000" b="1" dirty="0">
                <a:latin typeface="+mn-ea"/>
                <a:ea typeface="+mn-ea"/>
              </a:rPr>
              <a:t>：</a:t>
            </a:r>
          </a:p>
          <a:p>
            <a:pPr algn="l"/>
            <a:r>
              <a:rPr lang="en-US" altLang="zh-CN" sz="2000" b="1" dirty="0" err="1">
                <a:latin typeface="+mn-ea"/>
                <a:ea typeface="+mn-ea"/>
              </a:rPr>
              <a:t>B→γ</a:t>
            </a:r>
            <a:r>
              <a:rPr lang="en-US" altLang="zh-CN" sz="2000" b="1" dirty="0">
                <a:latin typeface="+mn-ea"/>
                <a:ea typeface="+mn-ea"/>
              </a:rPr>
              <a:t> · </a:t>
            </a:r>
          </a:p>
        </p:txBody>
      </p:sp>
      <p:sp>
        <p:nvSpPr>
          <p:cNvPr id="36871" name="Text Box 13"/>
          <p:cNvSpPr txBox="1">
            <a:spLocks noChangeArrowheads="1"/>
          </p:cNvSpPr>
          <p:nvPr/>
        </p:nvSpPr>
        <p:spPr bwMode="auto">
          <a:xfrm>
            <a:off x="5359400" y="2423874"/>
            <a:ext cx="4318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b="1">
                <a:latin typeface="+mn-ea"/>
                <a:ea typeface="+mn-ea"/>
              </a:rPr>
              <a:t>γ</a:t>
            </a:r>
            <a:endParaRPr lang="en-US" altLang="zh-CN" sz="2000">
              <a:latin typeface="+mn-ea"/>
              <a:ea typeface="+mn-ea"/>
            </a:endParaRPr>
          </a:p>
        </p:txBody>
      </p:sp>
      <p:cxnSp>
        <p:nvCxnSpPr>
          <p:cNvPr id="36872" name="AutoShape 15"/>
          <p:cNvCxnSpPr>
            <a:cxnSpLocks noChangeShapeType="1"/>
          </p:cNvCxnSpPr>
          <p:nvPr/>
        </p:nvCxnSpPr>
        <p:spPr bwMode="auto">
          <a:xfrm>
            <a:off x="4494213" y="1979374"/>
            <a:ext cx="2447925" cy="514350"/>
          </a:xfrm>
          <a:prstGeom prst="curvedConnector3">
            <a:avLst>
              <a:gd name="adj1" fmla="val 38199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36873" name="Text Box 17"/>
          <p:cNvSpPr txBox="1">
            <a:spLocks noChangeArrowheads="1"/>
          </p:cNvSpPr>
          <p:nvPr/>
        </p:nvSpPr>
        <p:spPr bwMode="auto">
          <a:xfrm>
            <a:off x="228600" y="2834898"/>
            <a:ext cx="8001000" cy="33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573088" algn="l">
              <a:lnSpc>
                <a:spcPct val="120000"/>
              </a:lnSpc>
              <a:spcBef>
                <a:spcPct val="30000"/>
              </a:spcBef>
            </a:pPr>
            <a:r>
              <a:rPr lang="zh-CN" altLang="en-US" sz="2000" b="1" dirty="0">
                <a:latin typeface="+mn-ea"/>
                <a:ea typeface="+mn-ea"/>
              </a:rPr>
              <a:t>状态</a:t>
            </a:r>
            <a:r>
              <a:rPr lang="en-US" altLang="zh-CN" sz="2000" b="1" dirty="0" err="1">
                <a:latin typeface="+mn-ea"/>
                <a:ea typeface="+mn-ea"/>
              </a:rPr>
              <a:t>I</a:t>
            </a:r>
            <a:r>
              <a:rPr lang="en-US" altLang="zh-CN" sz="2000" b="1" baseline="-25000" dirty="0" err="1">
                <a:latin typeface="+mn-ea"/>
                <a:ea typeface="+mn-ea"/>
              </a:rPr>
              <a:t>j</a:t>
            </a:r>
            <a:r>
              <a:rPr lang="zh-CN" altLang="en-US" sz="2000" b="1" dirty="0">
                <a:latin typeface="+mn-ea"/>
                <a:ea typeface="+mn-ea"/>
              </a:rPr>
              <a:t>和状态</a:t>
            </a:r>
            <a:r>
              <a:rPr lang="en-US" altLang="zh-CN" sz="2000" b="1" dirty="0" err="1">
                <a:latin typeface="+mn-ea"/>
                <a:ea typeface="+mn-ea"/>
              </a:rPr>
              <a:t>I</a:t>
            </a:r>
            <a:r>
              <a:rPr lang="en-US" altLang="zh-CN" sz="2000" b="1" baseline="-25000" dirty="0" err="1">
                <a:latin typeface="+mn-ea"/>
                <a:ea typeface="+mn-ea"/>
              </a:rPr>
              <a:t>k</a:t>
            </a:r>
            <a:r>
              <a:rPr lang="zh-CN" altLang="en-US" sz="2000" b="1" dirty="0">
                <a:latin typeface="+mn-ea"/>
                <a:ea typeface="+mn-ea"/>
              </a:rPr>
              <a:t>的关系，有归约序列：</a:t>
            </a:r>
            <a:endParaRPr lang="en-US" altLang="zh-CN" sz="2000" b="1" dirty="0">
              <a:latin typeface="+mn-ea"/>
              <a:ea typeface="+mn-ea"/>
            </a:endParaRPr>
          </a:p>
          <a:p>
            <a:pPr indent="573088" algn="l">
              <a:lnSpc>
                <a:spcPct val="120000"/>
              </a:lnSpc>
              <a:spcBef>
                <a:spcPct val="30000"/>
              </a:spcBef>
            </a:pPr>
            <a:r>
              <a:rPr lang="en-US" altLang="zh-CN" sz="2000" b="1" dirty="0">
                <a:latin typeface="+mn-ea"/>
                <a:ea typeface="+mn-ea"/>
              </a:rPr>
              <a:t> a</a:t>
            </a:r>
            <a:r>
              <a:rPr lang="en-US" altLang="zh-CN" sz="2000" b="1" baseline="-25000" dirty="0">
                <a:latin typeface="+mn-ea"/>
                <a:ea typeface="+mn-ea"/>
              </a:rPr>
              <a:t>1</a:t>
            </a:r>
            <a:r>
              <a:rPr lang="en-US" altLang="zh-CN" sz="2000" b="1" dirty="0">
                <a:latin typeface="+mn-ea"/>
                <a:ea typeface="+mn-ea"/>
              </a:rPr>
              <a:t> ……a</a:t>
            </a:r>
            <a:r>
              <a:rPr lang="en-US" altLang="zh-CN" sz="2000" b="1" baseline="-25000" dirty="0">
                <a:latin typeface="+mn-ea"/>
                <a:ea typeface="+mn-ea"/>
              </a:rPr>
              <a:t>n</a:t>
            </a:r>
            <a:r>
              <a:rPr lang="en-US" altLang="zh-CN" sz="2000" b="1" dirty="0">
                <a:latin typeface="+mn-ea"/>
                <a:ea typeface="+mn-ea"/>
              </a:rPr>
              <a:t>  &lt;= δ α γ </a:t>
            </a:r>
            <a:r>
              <a:rPr lang="en-US" altLang="zh-CN" sz="2000" b="1" dirty="0" err="1">
                <a:latin typeface="+mn-ea"/>
                <a:ea typeface="+mn-ea"/>
              </a:rPr>
              <a:t>a</a:t>
            </a:r>
            <a:r>
              <a:rPr lang="en-US" altLang="zh-CN" sz="2000" b="1" baseline="-25000" dirty="0" err="1">
                <a:latin typeface="+mn-ea"/>
                <a:ea typeface="+mn-ea"/>
              </a:rPr>
              <a:t>p</a:t>
            </a:r>
            <a:r>
              <a:rPr lang="en-US" altLang="zh-CN" sz="2000" b="1" dirty="0">
                <a:latin typeface="+mn-ea"/>
                <a:ea typeface="+mn-ea"/>
              </a:rPr>
              <a:t> ……a</a:t>
            </a:r>
            <a:r>
              <a:rPr lang="en-US" altLang="zh-CN" sz="2000" b="1" baseline="-25000" dirty="0">
                <a:latin typeface="+mn-ea"/>
                <a:ea typeface="+mn-ea"/>
              </a:rPr>
              <a:t>n</a:t>
            </a:r>
            <a:r>
              <a:rPr lang="en-US" altLang="zh-CN" sz="2000" b="1" dirty="0">
                <a:latin typeface="+mn-ea"/>
                <a:ea typeface="+mn-ea"/>
              </a:rPr>
              <a:t> &lt;= δ α B </a:t>
            </a:r>
            <a:r>
              <a:rPr lang="en-US" altLang="zh-CN" sz="2000" b="1" dirty="0" err="1">
                <a:latin typeface="+mn-ea"/>
                <a:ea typeface="+mn-ea"/>
              </a:rPr>
              <a:t>a</a:t>
            </a:r>
            <a:r>
              <a:rPr lang="en-US" altLang="zh-CN" sz="2000" b="1" baseline="-25000" dirty="0" err="1">
                <a:latin typeface="+mn-ea"/>
                <a:ea typeface="+mn-ea"/>
              </a:rPr>
              <a:t>p</a:t>
            </a:r>
            <a:r>
              <a:rPr lang="en-US" altLang="zh-CN" sz="2000" b="1" dirty="0">
                <a:latin typeface="+mn-ea"/>
                <a:ea typeface="+mn-ea"/>
              </a:rPr>
              <a:t> ……a</a:t>
            </a:r>
            <a:r>
              <a:rPr lang="en-US" altLang="zh-CN" sz="2000" b="1" baseline="-25000" dirty="0">
                <a:latin typeface="+mn-ea"/>
                <a:ea typeface="+mn-ea"/>
              </a:rPr>
              <a:t>n  </a:t>
            </a:r>
          </a:p>
          <a:p>
            <a:pPr indent="573088" algn="l">
              <a:lnSpc>
                <a:spcPct val="120000"/>
              </a:lnSpc>
              <a:spcBef>
                <a:spcPct val="30000"/>
              </a:spcBef>
            </a:pPr>
            <a:r>
              <a:rPr lang="en-US" altLang="zh-CN" sz="2000" b="1" baseline="-25000" dirty="0" smtClean="0">
                <a:latin typeface="+mn-ea"/>
                <a:ea typeface="+mn-ea"/>
              </a:rPr>
              <a:t>                 </a:t>
            </a:r>
            <a:r>
              <a:rPr lang="en-US" altLang="zh-CN" sz="2000" b="1" dirty="0">
                <a:latin typeface="+mn-ea"/>
                <a:ea typeface="+mn-ea"/>
              </a:rPr>
              <a:t>&lt;=  δ α B β </a:t>
            </a:r>
            <a:r>
              <a:rPr lang="en-US" altLang="zh-CN" sz="2000" b="1" dirty="0" err="1">
                <a:latin typeface="+mn-ea"/>
                <a:ea typeface="+mn-ea"/>
              </a:rPr>
              <a:t>a</a:t>
            </a:r>
            <a:r>
              <a:rPr lang="en-US" altLang="zh-CN" sz="2000" b="1" baseline="-25000" dirty="0" err="1">
                <a:latin typeface="+mn-ea"/>
                <a:ea typeface="+mn-ea"/>
              </a:rPr>
              <a:t>q</a:t>
            </a:r>
            <a:r>
              <a:rPr lang="en-US" altLang="zh-CN" sz="2000" b="1" dirty="0">
                <a:latin typeface="+mn-ea"/>
                <a:ea typeface="+mn-ea"/>
              </a:rPr>
              <a:t> ……a</a:t>
            </a:r>
            <a:r>
              <a:rPr lang="en-US" altLang="zh-CN" sz="2000" b="1" baseline="-25000" dirty="0">
                <a:latin typeface="+mn-ea"/>
                <a:ea typeface="+mn-ea"/>
              </a:rPr>
              <a:t>n</a:t>
            </a:r>
          </a:p>
          <a:p>
            <a:pPr indent="573088" algn="l">
              <a:lnSpc>
                <a:spcPct val="120000"/>
              </a:lnSpc>
              <a:spcBef>
                <a:spcPct val="30000"/>
              </a:spcBef>
            </a:pPr>
            <a:r>
              <a:rPr lang="zh-CN" altLang="en-US" sz="2000" b="1" dirty="0">
                <a:latin typeface="+mn-ea"/>
                <a:ea typeface="+mn-ea"/>
              </a:rPr>
              <a:t>在状态</a:t>
            </a:r>
            <a:r>
              <a:rPr lang="en-US" altLang="zh-CN" sz="2000" b="1" dirty="0" err="1">
                <a:latin typeface="+mn-ea"/>
                <a:ea typeface="+mn-ea"/>
              </a:rPr>
              <a:t>I</a:t>
            </a:r>
            <a:r>
              <a:rPr lang="en-US" altLang="zh-CN" sz="2000" b="1" baseline="-25000" dirty="0" err="1">
                <a:latin typeface="+mn-ea"/>
                <a:ea typeface="+mn-ea"/>
              </a:rPr>
              <a:t>j</a:t>
            </a:r>
            <a:r>
              <a:rPr lang="zh-CN" altLang="en-US" sz="2000" b="1" dirty="0">
                <a:latin typeface="+mn-ea"/>
                <a:ea typeface="+mn-ea"/>
              </a:rPr>
              <a:t>处</a:t>
            </a:r>
            <a:r>
              <a:rPr lang="en-US" altLang="zh-CN" sz="2000" b="1" dirty="0">
                <a:latin typeface="+mn-ea"/>
                <a:ea typeface="+mn-ea"/>
              </a:rPr>
              <a:t>SLR</a:t>
            </a:r>
            <a:r>
              <a:rPr lang="zh-CN" altLang="en-US" sz="2000" b="1" dirty="0">
                <a:latin typeface="+mn-ea"/>
                <a:ea typeface="+mn-ea"/>
              </a:rPr>
              <a:t>（</a:t>
            </a:r>
            <a:r>
              <a:rPr lang="en-US" altLang="zh-CN" sz="2000" b="1" dirty="0">
                <a:latin typeface="+mn-ea"/>
                <a:ea typeface="+mn-ea"/>
              </a:rPr>
              <a:t>1</a:t>
            </a:r>
            <a:r>
              <a:rPr lang="zh-CN" altLang="en-US" sz="2000" b="1" dirty="0">
                <a:latin typeface="+mn-ea"/>
                <a:ea typeface="+mn-ea"/>
              </a:rPr>
              <a:t>）直接按搜索符是否属于</a:t>
            </a:r>
            <a:r>
              <a:rPr lang="en-US" altLang="zh-CN" sz="2000" b="1" dirty="0">
                <a:latin typeface="+mn-ea"/>
                <a:ea typeface="+mn-ea"/>
              </a:rPr>
              <a:t>B</a:t>
            </a:r>
            <a:r>
              <a:rPr lang="zh-CN" altLang="en-US" sz="2000" b="1" dirty="0">
                <a:latin typeface="+mn-ea"/>
                <a:ea typeface="+mn-ea"/>
              </a:rPr>
              <a:t>的</a:t>
            </a:r>
            <a:r>
              <a:rPr lang="en-US" altLang="zh-CN" sz="2000" b="1" dirty="0">
                <a:latin typeface="+mn-ea"/>
                <a:ea typeface="+mn-ea"/>
              </a:rPr>
              <a:t>FOLLOW</a:t>
            </a:r>
            <a:r>
              <a:rPr lang="zh-CN" altLang="en-US" sz="2000" b="1" dirty="0">
                <a:latin typeface="+mn-ea"/>
                <a:ea typeface="+mn-ea"/>
              </a:rPr>
              <a:t>（</a:t>
            </a:r>
            <a:r>
              <a:rPr lang="en-US" altLang="zh-CN" sz="2000" b="1" dirty="0">
                <a:latin typeface="+mn-ea"/>
                <a:ea typeface="+mn-ea"/>
              </a:rPr>
              <a:t>B</a:t>
            </a:r>
            <a:r>
              <a:rPr lang="zh-CN" altLang="en-US" sz="2000" b="1" dirty="0">
                <a:latin typeface="+mn-ea"/>
                <a:ea typeface="+mn-ea"/>
              </a:rPr>
              <a:t>）集合来确定是否归约，而</a:t>
            </a:r>
            <a:r>
              <a:rPr lang="en-US" altLang="zh-CN" sz="2000" b="1" dirty="0">
                <a:latin typeface="+mn-ea"/>
                <a:ea typeface="+mn-ea"/>
              </a:rPr>
              <a:t>I</a:t>
            </a:r>
            <a:r>
              <a:rPr lang="en-US" altLang="zh-CN" sz="2000" b="1" baseline="-25000" dirty="0">
                <a:latin typeface="+mn-ea"/>
                <a:ea typeface="+mn-ea"/>
              </a:rPr>
              <a:t>i</a:t>
            </a:r>
            <a:r>
              <a:rPr lang="zh-CN" altLang="en-US" sz="2000" b="1" dirty="0">
                <a:latin typeface="+mn-ea"/>
                <a:ea typeface="+mn-ea"/>
              </a:rPr>
              <a:t>的项目</a:t>
            </a:r>
            <a:r>
              <a:rPr lang="en-US" altLang="zh-CN" sz="2000" b="1" dirty="0" err="1">
                <a:latin typeface="+mn-ea"/>
                <a:ea typeface="+mn-ea"/>
              </a:rPr>
              <a:t>A→α·Bβ</a:t>
            </a:r>
            <a:r>
              <a:rPr lang="zh-CN" altLang="en-US" sz="2000" b="1" dirty="0">
                <a:latin typeface="+mn-ea"/>
                <a:ea typeface="+mn-ea"/>
              </a:rPr>
              <a:t>表示要接收</a:t>
            </a:r>
            <a:r>
              <a:rPr lang="en-US" altLang="zh-CN" sz="2000" b="1" dirty="0" err="1">
                <a:latin typeface="+mn-ea"/>
                <a:ea typeface="+mn-ea"/>
              </a:rPr>
              <a:t>Bβ</a:t>
            </a:r>
            <a:r>
              <a:rPr lang="zh-CN" altLang="en-US" sz="2000" b="1" dirty="0">
                <a:latin typeface="+mn-ea"/>
                <a:ea typeface="+mn-ea"/>
              </a:rPr>
              <a:t>到达状态</a:t>
            </a:r>
            <a:r>
              <a:rPr lang="en-US" altLang="zh-CN" sz="2000" b="1" dirty="0" err="1">
                <a:latin typeface="+mn-ea"/>
                <a:ea typeface="+mn-ea"/>
              </a:rPr>
              <a:t>I</a:t>
            </a:r>
            <a:r>
              <a:rPr lang="en-US" altLang="zh-CN" sz="2000" b="1" baseline="-25000" dirty="0" err="1">
                <a:latin typeface="+mn-ea"/>
                <a:ea typeface="+mn-ea"/>
              </a:rPr>
              <a:t>k</a:t>
            </a:r>
            <a:r>
              <a:rPr lang="zh-CN" altLang="en-US" sz="2000" b="1" dirty="0">
                <a:latin typeface="+mn-ea"/>
                <a:ea typeface="+mn-ea"/>
              </a:rPr>
              <a:t>，这样当输入栈当前符</a:t>
            </a:r>
            <a:r>
              <a:rPr lang="en-US" altLang="zh-CN" sz="2000" b="1" dirty="0" err="1">
                <a:latin typeface="+mn-ea"/>
                <a:ea typeface="+mn-ea"/>
              </a:rPr>
              <a:t>a</a:t>
            </a:r>
            <a:r>
              <a:rPr lang="en-US" altLang="zh-CN" sz="2000" b="1" baseline="-25000" dirty="0" err="1">
                <a:latin typeface="+mn-ea"/>
                <a:ea typeface="+mn-ea"/>
              </a:rPr>
              <a:t>p</a:t>
            </a:r>
            <a:r>
              <a:rPr lang="zh-CN" altLang="en-US" sz="2000" b="1" dirty="0">
                <a:latin typeface="+mn-ea"/>
                <a:ea typeface="+mn-ea"/>
              </a:rPr>
              <a:t>是属于</a:t>
            </a:r>
            <a:r>
              <a:rPr lang="en-US" altLang="zh-CN" sz="2000" b="1" dirty="0">
                <a:latin typeface="+mn-ea"/>
                <a:ea typeface="+mn-ea"/>
              </a:rPr>
              <a:t>FOLLOW</a:t>
            </a:r>
            <a:r>
              <a:rPr lang="zh-CN" altLang="en-US" sz="2000" b="1" dirty="0">
                <a:latin typeface="+mn-ea"/>
                <a:ea typeface="+mn-ea"/>
              </a:rPr>
              <a:t>（</a:t>
            </a:r>
            <a:r>
              <a:rPr lang="en-US" altLang="zh-CN" sz="2000" b="1" dirty="0">
                <a:latin typeface="+mn-ea"/>
                <a:ea typeface="+mn-ea"/>
              </a:rPr>
              <a:t>B</a:t>
            </a:r>
            <a:r>
              <a:rPr lang="zh-CN" altLang="en-US" sz="2000" b="1" dirty="0">
                <a:latin typeface="+mn-ea"/>
                <a:ea typeface="+mn-ea"/>
              </a:rPr>
              <a:t>）但不属于</a:t>
            </a:r>
            <a:r>
              <a:rPr lang="en-US" altLang="zh-CN" sz="2000" b="1" dirty="0">
                <a:latin typeface="+mn-ea"/>
                <a:ea typeface="+mn-ea"/>
              </a:rPr>
              <a:t>FIRST</a:t>
            </a:r>
            <a:r>
              <a:rPr lang="zh-CN" altLang="en-US" sz="2000" b="1" dirty="0">
                <a:latin typeface="+mn-ea"/>
                <a:ea typeface="+mn-ea"/>
              </a:rPr>
              <a:t>（</a:t>
            </a:r>
            <a:r>
              <a:rPr lang="en-US" altLang="zh-CN" sz="2000" b="1" dirty="0">
                <a:latin typeface="+mn-ea"/>
                <a:ea typeface="+mn-ea"/>
              </a:rPr>
              <a:t>β</a:t>
            </a:r>
            <a:r>
              <a:rPr lang="zh-CN" altLang="en-US" sz="2000" b="1" dirty="0">
                <a:latin typeface="+mn-ea"/>
                <a:ea typeface="+mn-ea"/>
              </a:rPr>
              <a:t>）时，就会在状态</a:t>
            </a:r>
            <a:r>
              <a:rPr lang="en-US" altLang="zh-CN" sz="2000" b="1" dirty="0" err="1">
                <a:latin typeface="+mn-ea"/>
                <a:ea typeface="+mn-ea"/>
              </a:rPr>
              <a:t>I</a:t>
            </a:r>
            <a:r>
              <a:rPr lang="en-US" altLang="zh-CN" sz="2000" b="1" baseline="-25000" dirty="0" err="1">
                <a:latin typeface="+mn-ea"/>
                <a:ea typeface="+mn-ea"/>
              </a:rPr>
              <a:t>j</a:t>
            </a:r>
            <a:r>
              <a:rPr lang="zh-CN" altLang="en-US" sz="2000" b="1" dirty="0">
                <a:latin typeface="+mn-ea"/>
                <a:ea typeface="+mn-ea"/>
              </a:rPr>
              <a:t>进行一次错误的归约。</a:t>
            </a:r>
            <a:r>
              <a:rPr lang="zh-CN" altLang="en-US" sz="2000" b="1">
                <a:latin typeface="+mn-ea"/>
                <a:ea typeface="+mn-ea"/>
              </a:rPr>
              <a:t>不可能</a:t>
            </a:r>
            <a:r>
              <a:rPr lang="zh-CN" altLang="en-US" sz="2000" b="1" smtClean="0">
                <a:latin typeface="+mn-ea"/>
                <a:ea typeface="+mn-ea"/>
              </a:rPr>
              <a:t>由上面的第三</a:t>
            </a:r>
            <a:r>
              <a:rPr lang="zh-CN" altLang="en-US" sz="2000" b="1" dirty="0">
                <a:latin typeface="+mn-ea"/>
                <a:ea typeface="+mn-ea"/>
              </a:rPr>
              <a:t>个规范句型归约到第四个规范句型。</a:t>
            </a:r>
          </a:p>
        </p:txBody>
      </p:sp>
      <p:sp>
        <p:nvSpPr>
          <p:cNvPr id="36874" name="Text Box 18"/>
          <p:cNvSpPr txBox="1">
            <a:spLocks noChangeArrowheads="1"/>
          </p:cNvSpPr>
          <p:nvPr/>
        </p:nvSpPr>
        <p:spPr bwMode="auto">
          <a:xfrm>
            <a:off x="6942138" y="944324"/>
            <a:ext cx="1516062" cy="70788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2000" b="1" dirty="0" err="1">
                <a:latin typeface="+mn-ea"/>
                <a:ea typeface="+mn-ea"/>
              </a:rPr>
              <a:t>I</a:t>
            </a:r>
            <a:r>
              <a:rPr lang="en-US" altLang="zh-CN" sz="2000" b="1" baseline="-25000" dirty="0" err="1">
                <a:latin typeface="+mn-ea"/>
                <a:ea typeface="+mn-ea"/>
              </a:rPr>
              <a:t>k</a:t>
            </a:r>
            <a:r>
              <a:rPr lang="zh-CN" altLang="en-US" sz="2000" b="1" dirty="0">
                <a:latin typeface="+mn-ea"/>
                <a:ea typeface="+mn-ea"/>
              </a:rPr>
              <a:t>：</a:t>
            </a:r>
          </a:p>
          <a:p>
            <a:pPr algn="l"/>
            <a:r>
              <a:rPr lang="en-US" altLang="zh-CN" sz="2000" b="1" dirty="0" err="1">
                <a:latin typeface="+mn-ea"/>
                <a:ea typeface="+mn-ea"/>
              </a:rPr>
              <a:t>A→αBβ</a:t>
            </a:r>
            <a:r>
              <a:rPr lang="en-US" altLang="zh-CN" sz="2000" b="1" dirty="0" smtClean="0">
                <a:latin typeface="+mn-ea"/>
                <a:ea typeface="+mn-ea"/>
              </a:rPr>
              <a:t>·</a:t>
            </a:r>
            <a:endParaRPr lang="en-US" altLang="zh-CN" sz="2000" b="1" dirty="0">
              <a:latin typeface="+mn-ea"/>
              <a:ea typeface="+mn-ea"/>
            </a:endParaRPr>
          </a:p>
        </p:txBody>
      </p:sp>
      <p:sp>
        <p:nvSpPr>
          <p:cNvPr id="36875" name="Text Box 19"/>
          <p:cNvSpPr txBox="1">
            <a:spLocks noChangeArrowheads="1"/>
          </p:cNvSpPr>
          <p:nvPr/>
        </p:nvSpPr>
        <p:spPr bwMode="auto">
          <a:xfrm>
            <a:off x="5359400" y="979249"/>
            <a:ext cx="71913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b="1">
                <a:latin typeface="+mn-ea"/>
                <a:ea typeface="+mn-ea"/>
              </a:rPr>
              <a:t>Bβ</a:t>
            </a:r>
          </a:p>
        </p:txBody>
      </p:sp>
      <p:cxnSp>
        <p:nvCxnSpPr>
          <p:cNvPr id="36876" name="AutoShape 20"/>
          <p:cNvCxnSpPr>
            <a:cxnSpLocks noChangeShapeType="1"/>
          </p:cNvCxnSpPr>
          <p:nvPr/>
        </p:nvCxnSpPr>
        <p:spPr bwMode="auto">
          <a:xfrm flipV="1">
            <a:off x="4494213" y="1155461"/>
            <a:ext cx="2447925" cy="652463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36877" name="Text Box 9"/>
          <p:cNvSpPr txBox="1">
            <a:spLocks noChangeArrowheads="1"/>
          </p:cNvSpPr>
          <p:nvPr/>
        </p:nvSpPr>
        <p:spPr bwMode="auto">
          <a:xfrm>
            <a:off x="2347833" y="3452039"/>
            <a:ext cx="40957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dirty="0">
                <a:latin typeface="+mn-ea"/>
                <a:ea typeface="+mn-ea"/>
              </a:rPr>
              <a:t>R</a:t>
            </a:r>
          </a:p>
        </p:txBody>
      </p:sp>
      <p:sp>
        <p:nvSpPr>
          <p:cNvPr id="36878" name="Text Box 9"/>
          <p:cNvSpPr txBox="1">
            <a:spLocks noChangeArrowheads="1"/>
          </p:cNvSpPr>
          <p:nvPr/>
        </p:nvSpPr>
        <p:spPr bwMode="auto">
          <a:xfrm>
            <a:off x="5061327" y="3536196"/>
            <a:ext cx="40957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dirty="0">
                <a:latin typeface="+mn-ea"/>
                <a:ea typeface="+mn-ea"/>
              </a:rPr>
              <a:t>R</a:t>
            </a:r>
          </a:p>
        </p:txBody>
      </p:sp>
      <p:sp>
        <p:nvSpPr>
          <p:cNvPr id="36879" name="Text Box 9"/>
          <p:cNvSpPr txBox="1">
            <a:spLocks noChangeArrowheads="1"/>
          </p:cNvSpPr>
          <p:nvPr/>
        </p:nvSpPr>
        <p:spPr bwMode="auto">
          <a:xfrm>
            <a:off x="2363331" y="3169404"/>
            <a:ext cx="40957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dirty="0">
                <a:latin typeface="+mn-ea"/>
                <a:ea typeface="+mn-ea"/>
              </a:rPr>
              <a:t>*</a:t>
            </a:r>
          </a:p>
        </p:txBody>
      </p:sp>
      <p:sp>
        <p:nvSpPr>
          <p:cNvPr id="36880" name="Text Box 9"/>
          <p:cNvSpPr txBox="1">
            <a:spLocks noChangeArrowheads="1"/>
          </p:cNvSpPr>
          <p:nvPr/>
        </p:nvSpPr>
        <p:spPr bwMode="auto">
          <a:xfrm>
            <a:off x="5045829" y="3188514"/>
            <a:ext cx="40957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dirty="0">
                <a:latin typeface="+mn-ea"/>
                <a:ea typeface="+mn-ea"/>
              </a:rPr>
              <a:t>*</a:t>
            </a:r>
          </a:p>
        </p:txBody>
      </p:sp>
      <p:sp>
        <p:nvSpPr>
          <p:cNvPr id="36881" name="Text Box 9"/>
          <p:cNvSpPr txBox="1">
            <a:spLocks noChangeArrowheads="1"/>
          </p:cNvSpPr>
          <p:nvPr/>
        </p:nvSpPr>
        <p:spPr bwMode="auto">
          <a:xfrm>
            <a:off x="2407404" y="4012506"/>
            <a:ext cx="40957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 dirty="0">
                <a:latin typeface="+mn-ea"/>
                <a:ea typeface="+mn-ea"/>
              </a:rPr>
              <a:t>R</a:t>
            </a:r>
          </a:p>
        </p:txBody>
      </p:sp>
      <p:sp>
        <p:nvSpPr>
          <p:cNvPr id="36882" name="Text Box 9"/>
          <p:cNvSpPr txBox="1">
            <a:spLocks noChangeArrowheads="1"/>
          </p:cNvSpPr>
          <p:nvPr/>
        </p:nvSpPr>
        <p:spPr bwMode="auto">
          <a:xfrm>
            <a:off x="2346702" y="3657600"/>
            <a:ext cx="40957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dirty="0">
                <a:latin typeface="+mn-ea"/>
                <a:ea typeface="+mn-ea"/>
              </a:rPr>
              <a:t>*</a:t>
            </a:r>
          </a:p>
        </p:txBody>
      </p:sp>
      <p:sp>
        <p:nvSpPr>
          <p:cNvPr id="19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6324600" y="6172200"/>
            <a:ext cx="2133600" cy="244475"/>
          </a:xfrm>
        </p:spPr>
        <p:txBody>
          <a:bodyPr/>
          <a:lstStyle/>
          <a:p>
            <a:pPr>
              <a:defRPr/>
            </a:pPr>
            <a:fld id="{4F59ABC2-A8C1-444F-815F-0179F8E14596}" type="slidenum">
              <a:rPr lang="en-US" altLang="zh-CN"/>
              <a:pPr>
                <a:defRPr/>
              </a:pPr>
              <a:t>34</a:t>
            </a:fld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Text Box 3"/>
          <p:cNvSpPr txBox="1">
            <a:spLocks noChangeArrowheads="1"/>
          </p:cNvSpPr>
          <p:nvPr/>
        </p:nvSpPr>
        <p:spPr bwMode="auto">
          <a:xfrm>
            <a:off x="381000" y="838200"/>
            <a:ext cx="8153400" cy="2199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573088" algn="l">
              <a:lnSpc>
                <a:spcPct val="140000"/>
              </a:lnSpc>
              <a:spcBef>
                <a:spcPct val="50000"/>
              </a:spcBef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定义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7.9  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文法的附加搜索符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(∈V</a:t>
            </a:r>
            <a:r>
              <a:rPr lang="en-US" altLang="zh-CN" sz="2000" b="1" baseline="-30000" dirty="0"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∪{#})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的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LR(0)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项目称为</a:t>
            </a:r>
            <a:r>
              <a:rPr lang="en-US" altLang="zh-CN" sz="2000" b="1" dirty="0">
                <a:solidFill>
                  <a:srgbClr val="FF6600"/>
                </a:solidFill>
                <a:latin typeface="宋体" pitchFamily="2" charset="-122"/>
                <a:ea typeface="宋体" pitchFamily="2" charset="-122"/>
              </a:rPr>
              <a:t>LR(1)</a:t>
            </a:r>
            <a:r>
              <a:rPr lang="zh-CN" altLang="en-US" sz="2000" b="1" dirty="0">
                <a:solidFill>
                  <a:srgbClr val="FF6600"/>
                </a:solidFill>
                <a:latin typeface="宋体" pitchFamily="2" charset="-122"/>
                <a:ea typeface="宋体" pitchFamily="2" charset="-122"/>
              </a:rPr>
              <a:t>项目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。记为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[LR(0)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项目，搜索符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]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。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LR(1)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项目中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LR(0)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项目部分称为</a:t>
            </a:r>
            <a:r>
              <a:rPr lang="en-US" altLang="zh-CN" sz="2000" b="1" dirty="0">
                <a:solidFill>
                  <a:srgbClr val="FF6600"/>
                </a:solidFill>
                <a:latin typeface="宋体" pitchFamily="2" charset="-122"/>
                <a:ea typeface="宋体" pitchFamily="2" charset="-122"/>
              </a:rPr>
              <a:t>LR(1)</a:t>
            </a:r>
            <a:r>
              <a:rPr lang="zh-CN" altLang="en-US" sz="2000" b="1" dirty="0">
                <a:solidFill>
                  <a:srgbClr val="FF6600"/>
                </a:solidFill>
                <a:latin typeface="宋体" pitchFamily="2" charset="-122"/>
                <a:ea typeface="宋体" pitchFamily="2" charset="-122"/>
              </a:rPr>
              <a:t>项目的心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。对于同心的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LR(1)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项目简记为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[LR(0)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项目，搜索符</a:t>
            </a:r>
            <a:r>
              <a:rPr lang="en-US" altLang="zh-CN" sz="2000" b="1" baseline="-30000" dirty="0">
                <a:latin typeface="宋体" pitchFamily="2" charset="-122"/>
                <a:ea typeface="宋体" pitchFamily="2" charset="-122"/>
              </a:rPr>
              <a:t>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︱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搜索符</a:t>
            </a:r>
            <a:r>
              <a:rPr lang="en-US" altLang="zh-CN" sz="2000" b="1" baseline="-30000" dirty="0">
                <a:latin typeface="宋体" pitchFamily="2" charset="-122"/>
                <a:ea typeface="宋体" pitchFamily="2" charset="-122"/>
              </a:rPr>
              <a:t>2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︱···︱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搜索符</a:t>
            </a:r>
            <a:r>
              <a:rPr lang="en-US" altLang="zh-CN" sz="2000" b="1" baseline="-30000" dirty="0">
                <a:latin typeface="宋体" pitchFamily="2" charset="-122"/>
                <a:ea typeface="宋体" pitchFamily="2" charset="-122"/>
              </a:rPr>
              <a:t>m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]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。“搜索符</a:t>
            </a:r>
            <a:r>
              <a:rPr lang="en-US" altLang="zh-CN" sz="2000" b="1" baseline="-30000" dirty="0">
                <a:latin typeface="宋体" pitchFamily="2" charset="-122"/>
                <a:ea typeface="宋体" pitchFamily="2" charset="-122"/>
              </a:rPr>
              <a:t>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︱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搜索符</a:t>
            </a:r>
            <a:r>
              <a:rPr lang="en-US" altLang="zh-CN" sz="2000" b="1" baseline="-20000" dirty="0">
                <a:latin typeface="宋体" pitchFamily="2" charset="-122"/>
                <a:ea typeface="宋体" pitchFamily="2" charset="-122"/>
              </a:rPr>
              <a:t>2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︱···︱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搜索符</a:t>
            </a:r>
            <a:r>
              <a:rPr lang="en-US" altLang="zh-CN" sz="2000" b="1" baseline="-30000" dirty="0">
                <a:latin typeface="宋体" pitchFamily="2" charset="-122"/>
                <a:ea typeface="宋体" pitchFamily="2" charset="-122"/>
              </a:rPr>
              <a:t>m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”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称为</a:t>
            </a:r>
            <a:r>
              <a:rPr lang="zh-CN" altLang="en-US" sz="2000" b="1" dirty="0">
                <a:solidFill>
                  <a:srgbClr val="FF6600"/>
                </a:solidFill>
                <a:latin typeface="宋体" pitchFamily="2" charset="-122"/>
                <a:ea typeface="宋体" pitchFamily="2" charset="-122"/>
              </a:rPr>
              <a:t>搜索集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。 </a:t>
            </a:r>
          </a:p>
        </p:txBody>
      </p:sp>
      <p:sp>
        <p:nvSpPr>
          <p:cNvPr id="37893" name="Text Box 4"/>
          <p:cNvSpPr txBox="1">
            <a:spLocks noChangeArrowheads="1"/>
          </p:cNvSpPr>
          <p:nvPr/>
        </p:nvSpPr>
        <p:spPr bwMode="auto">
          <a:xfrm>
            <a:off x="304800" y="2932963"/>
            <a:ext cx="8001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573088" algn="l">
              <a:lnSpc>
                <a:spcPct val="120000"/>
              </a:lnSpc>
              <a:spcBef>
                <a:spcPct val="30000"/>
              </a:spcBef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定义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7.10 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设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I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是文法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G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的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LR(1)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项目子集，则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Move1(I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，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X)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定义如下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： 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Move1(I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，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X)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＝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{[</a:t>
            </a:r>
            <a:r>
              <a:rPr lang="en-US" altLang="zh-CN" sz="2000" b="1" dirty="0" err="1">
                <a:latin typeface="宋体" pitchFamily="2" charset="-122"/>
                <a:ea typeface="宋体" pitchFamily="2" charset="-122"/>
              </a:rPr>
              <a:t>A→αX·β,a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]︱[</a:t>
            </a:r>
            <a:r>
              <a:rPr lang="en-US" altLang="zh-CN" sz="2000" b="1" dirty="0" err="1">
                <a:latin typeface="宋体" pitchFamily="2" charset="-122"/>
                <a:ea typeface="宋体" pitchFamily="2" charset="-122"/>
              </a:rPr>
              <a:t>A→α·Xβ,a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]∈I} </a:t>
            </a:r>
          </a:p>
        </p:txBody>
      </p:sp>
      <p:sp>
        <p:nvSpPr>
          <p:cNvPr id="37894" name="Text Box 5"/>
          <p:cNvSpPr txBox="1">
            <a:spLocks noChangeArrowheads="1"/>
          </p:cNvSpPr>
          <p:nvPr/>
        </p:nvSpPr>
        <p:spPr bwMode="auto">
          <a:xfrm>
            <a:off x="457200" y="3810000"/>
            <a:ext cx="8229600" cy="2339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  <a:spcBef>
                <a:spcPct val="20000"/>
              </a:spcBef>
            </a:pP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   定义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7.11 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设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I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是文法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G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的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LR(1)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项目子集，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closure1(I)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定义如下：</a:t>
            </a:r>
          </a:p>
          <a:p>
            <a:pPr indent="573088" algn="l">
              <a:lnSpc>
                <a:spcPct val="130000"/>
              </a:lnSpc>
              <a:spcBef>
                <a:spcPct val="20000"/>
              </a:spcBef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   ⑴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I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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closure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(I)</a:t>
            </a:r>
          </a:p>
          <a:p>
            <a:pPr indent="573088" algn="l">
              <a:lnSpc>
                <a:spcPct val="130000"/>
              </a:lnSpc>
              <a:spcBef>
                <a:spcPct val="20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  ⑵ {[B→·</a:t>
            </a:r>
            <a:r>
              <a:rPr lang="en-US" altLang="zh-CN" sz="2000" b="1" dirty="0" err="1">
                <a:latin typeface="宋体" pitchFamily="2" charset="-122"/>
                <a:ea typeface="宋体" pitchFamily="2" charset="-122"/>
              </a:rPr>
              <a:t>γ,b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]︱[</a:t>
            </a:r>
            <a:r>
              <a:rPr lang="en-US" altLang="zh-CN" sz="2000" b="1" dirty="0" err="1">
                <a:latin typeface="宋体" pitchFamily="2" charset="-122"/>
                <a:ea typeface="宋体" pitchFamily="2" charset="-122"/>
              </a:rPr>
              <a:t>A→α·B</a:t>
            </a:r>
            <a:r>
              <a:rPr lang="en-US" altLang="zh-CN" sz="2000" b="1" dirty="0" err="1">
                <a:solidFill>
                  <a:srgbClr val="800000"/>
                </a:solidFill>
                <a:latin typeface="宋体" pitchFamily="2" charset="-122"/>
                <a:ea typeface="宋体" pitchFamily="2" charset="-122"/>
              </a:rPr>
              <a:t>β,a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]∈closure1(I),</a:t>
            </a:r>
          </a:p>
          <a:p>
            <a:pPr indent="573088" algn="l">
              <a:lnSpc>
                <a:spcPct val="130000"/>
              </a:lnSpc>
              <a:spcBef>
                <a:spcPct val="20000"/>
              </a:spcBef>
            </a:pPr>
            <a:r>
              <a:rPr lang="en-US" altLang="zh-CN" sz="2000" b="1" dirty="0">
                <a:solidFill>
                  <a:srgbClr val="FF00FF"/>
                </a:solidFill>
                <a:latin typeface="宋体" pitchFamily="2" charset="-122"/>
                <a:ea typeface="宋体" pitchFamily="2" charset="-122"/>
              </a:rPr>
              <a:t>          </a:t>
            </a:r>
            <a:r>
              <a:rPr lang="en-US" altLang="zh-CN" sz="2000" b="1" dirty="0" err="1">
                <a:solidFill>
                  <a:srgbClr val="FF00FF"/>
                </a:solidFill>
                <a:latin typeface="宋体" pitchFamily="2" charset="-122"/>
                <a:ea typeface="宋体" pitchFamily="2" charset="-122"/>
              </a:rPr>
              <a:t>b∈FIRST</a:t>
            </a:r>
            <a:r>
              <a:rPr lang="en-US" altLang="zh-CN" sz="2000" b="1" dirty="0">
                <a:solidFill>
                  <a:srgbClr val="FF00FF"/>
                </a:solidFill>
                <a:latin typeface="宋体" pitchFamily="2" charset="-122"/>
                <a:ea typeface="宋体" pitchFamily="2" charset="-122"/>
              </a:rPr>
              <a:t>(</a:t>
            </a:r>
            <a:r>
              <a:rPr lang="en-US" altLang="zh-CN" sz="2000" b="1" dirty="0" err="1">
                <a:solidFill>
                  <a:srgbClr val="800000"/>
                </a:solidFill>
                <a:latin typeface="宋体" pitchFamily="2" charset="-122"/>
                <a:ea typeface="宋体" pitchFamily="2" charset="-122"/>
              </a:rPr>
              <a:t>βa</a:t>
            </a:r>
            <a:r>
              <a:rPr lang="en-US" altLang="zh-CN" sz="2000" b="1" dirty="0">
                <a:solidFill>
                  <a:srgbClr val="FF00FF"/>
                </a:solidFill>
                <a:latin typeface="宋体" pitchFamily="2" charset="-122"/>
                <a:ea typeface="宋体" pitchFamily="2" charset="-122"/>
              </a:rPr>
              <a:t>)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}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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closure1(I)</a:t>
            </a:r>
          </a:p>
          <a:p>
            <a:pPr indent="573088" algn="l">
              <a:lnSpc>
                <a:spcPct val="130000"/>
              </a:lnSpc>
              <a:spcBef>
                <a:spcPct val="20000"/>
              </a:spcBef>
              <a:buFont typeface="Symbol" pitchFamily="18" charset="2"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 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⑶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重复⑵，直到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closure1(I)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，不再扩大为止。</a:t>
            </a:r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6324600" y="6172200"/>
            <a:ext cx="2133600" cy="244475"/>
          </a:xfrm>
        </p:spPr>
        <p:txBody>
          <a:bodyPr/>
          <a:lstStyle/>
          <a:p>
            <a:pPr>
              <a:defRPr/>
            </a:pPr>
            <a:fld id="{4F59ABC2-A8C1-444F-815F-0179F8E14596}" type="slidenum">
              <a:rPr lang="en-US" altLang="zh-CN"/>
              <a:pPr>
                <a:defRPr/>
              </a:pPr>
              <a:t>35</a:t>
            </a:fld>
            <a:endParaRPr lang="en-US" altLang="zh-CN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228600"/>
            <a:ext cx="4267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en-US" altLang="zh-CN" sz="2800" b="1" dirty="0" smtClean="0">
                <a:solidFill>
                  <a:srgbClr val="CC0099"/>
                </a:solidFill>
                <a:latin typeface="黑体" pitchFamily="49" charset="-122"/>
                <a:ea typeface="黑体" pitchFamily="49" charset="-122"/>
              </a:rPr>
              <a:t>LR(1)</a:t>
            </a:r>
            <a:r>
              <a:rPr lang="zh-CN" altLang="en-US" sz="2800" b="1" dirty="0" smtClean="0">
                <a:solidFill>
                  <a:srgbClr val="CC0099"/>
                </a:solidFill>
                <a:latin typeface="黑体" pitchFamily="49" charset="-122"/>
                <a:ea typeface="黑体" pitchFamily="49" charset="-122"/>
              </a:rPr>
              <a:t>项目</a:t>
            </a:r>
            <a:r>
              <a:rPr lang="en-US" altLang="zh-CN" sz="2800" b="1" dirty="0" smtClean="0">
                <a:solidFill>
                  <a:srgbClr val="CC0099"/>
                </a:solidFill>
                <a:latin typeface="黑体" pitchFamily="49" charset="-122"/>
                <a:ea typeface="黑体" pitchFamily="49" charset="-122"/>
              </a:rPr>
              <a:t>&amp; MOVE</a:t>
            </a:r>
            <a:r>
              <a:rPr lang="zh-CN" altLang="en-US" sz="2800" b="1" dirty="0" smtClean="0">
                <a:solidFill>
                  <a:srgbClr val="CC0099"/>
                </a:solidFill>
                <a:latin typeface="黑体" pitchFamily="49" charset="-122"/>
                <a:ea typeface="黑体" pitchFamily="49" charset="-122"/>
              </a:rPr>
              <a:t>运算</a:t>
            </a:r>
            <a:r>
              <a:rPr lang="en-US" altLang="zh-CN" sz="2800" b="1" dirty="0" smtClean="0">
                <a:latin typeface="黑体" pitchFamily="49" charset="-122"/>
                <a:ea typeface="黑体" pitchFamily="49" charset="-122"/>
              </a:rPr>
              <a:t> </a:t>
            </a:r>
            <a:endParaRPr lang="en-US" altLang="zh-CN" sz="2800" b="1" dirty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6"/>
          <p:cNvSpPr>
            <a:spLocks noChangeArrowheads="1"/>
          </p:cNvSpPr>
          <p:nvPr/>
        </p:nvSpPr>
        <p:spPr bwMode="auto">
          <a:xfrm>
            <a:off x="633413" y="5465763"/>
            <a:ext cx="1295400" cy="304800"/>
          </a:xfrm>
          <a:prstGeom prst="rect">
            <a:avLst/>
          </a:prstGeom>
          <a:solidFill>
            <a:srgbClr val="FFFFFF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16" name="Text Box 3"/>
          <p:cNvSpPr txBox="1">
            <a:spLocks noChangeArrowheads="1"/>
          </p:cNvSpPr>
          <p:nvPr/>
        </p:nvSpPr>
        <p:spPr bwMode="auto">
          <a:xfrm>
            <a:off x="0" y="238780"/>
            <a:ext cx="6400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 smtClean="0">
                <a:solidFill>
                  <a:srgbClr val="CC0099"/>
                </a:solidFill>
                <a:latin typeface="黑体" pitchFamily="49" charset="-122"/>
                <a:ea typeface="黑体" pitchFamily="49" charset="-122"/>
              </a:rPr>
              <a:t>LR(1)</a:t>
            </a:r>
            <a:r>
              <a:rPr lang="zh-CN" altLang="en-US" sz="2800" b="1" dirty="0" smtClean="0">
                <a:solidFill>
                  <a:srgbClr val="CC0099"/>
                </a:solidFill>
                <a:latin typeface="黑体" pitchFamily="49" charset="-122"/>
                <a:ea typeface="黑体" pitchFamily="49" charset="-122"/>
              </a:rPr>
              <a:t>识别活前缀</a:t>
            </a:r>
            <a:r>
              <a:rPr lang="en-US" altLang="zh-CN" sz="2800" b="1" dirty="0" smtClean="0">
                <a:solidFill>
                  <a:srgbClr val="CC0099"/>
                </a:solidFill>
                <a:latin typeface="黑体" pitchFamily="49" charset="-122"/>
                <a:ea typeface="黑体" pitchFamily="49" charset="-122"/>
              </a:rPr>
              <a:t>DFA  M</a:t>
            </a:r>
            <a:r>
              <a:rPr lang="zh-CN" altLang="en-US" sz="2800" b="1" dirty="0" smtClean="0">
                <a:solidFill>
                  <a:srgbClr val="CC0099"/>
                </a:solidFill>
                <a:latin typeface="黑体" pitchFamily="49" charset="-122"/>
                <a:ea typeface="黑体" pitchFamily="49" charset="-122"/>
              </a:rPr>
              <a:t>构造方法 </a:t>
            </a:r>
          </a:p>
        </p:txBody>
      </p:sp>
      <p:sp>
        <p:nvSpPr>
          <p:cNvPr id="38917" name="Text Box 4"/>
          <p:cNvSpPr txBox="1">
            <a:spLocks noChangeArrowheads="1"/>
          </p:cNvSpPr>
          <p:nvPr/>
        </p:nvSpPr>
        <p:spPr bwMode="auto">
          <a:xfrm>
            <a:off x="609600" y="990600"/>
            <a:ext cx="7848600" cy="372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595313" algn="l">
              <a:lnSpc>
                <a:spcPct val="130000"/>
              </a:lnSpc>
              <a:spcBef>
                <a:spcPct val="30000"/>
              </a:spcBef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设文法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G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＝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(V</a:t>
            </a:r>
            <a:r>
              <a:rPr lang="en-US" altLang="zh-CN" sz="2000" b="1" baseline="-30000" dirty="0">
                <a:latin typeface="宋体" pitchFamily="2" charset="-122"/>
                <a:ea typeface="宋体" pitchFamily="2" charset="-122"/>
              </a:rPr>
              <a:t>N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，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V</a:t>
            </a:r>
            <a:r>
              <a:rPr lang="en-US" altLang="zh-CN" sz="2000" b="1" baseline="-30000" dirty="0">
                <a:latin typeface="宋体" pitchFamily="2" charset="-122"/>
                <a:ea typeface="宋体" pitchFamily="2" charset="-122"/>
              </a:rPr>
              <a:t>T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，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P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，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S)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，等价改写成文法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G′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：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G′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＝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(V</a:t>
            </a:r>
            <a:r>
              <a:rPr lang="en-US" altLang="zh-CN" sz="2000" b="1" baseline="-30000" dirty="0">
                <a:latin typeface="宋体" pitchFamily="2" charset="-122"/>
                <a:ea typeface="宋体" pitchFamily="2" charset="-122"/>
              </a:rPr>
              <a:t>N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∪{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S′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}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，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V</a:t>
            </a:r>
            <a:r>
              <a:rPr lang="en-US" altLang="zh-CN" sz="2000" b="1" baseline="-30000" dirty="0">
                <a:latin typeface="宋体" pitchFamily="2" charset="-122"/>
                <a:ea typeface="宋体" pitchFamily="2" charset="-122"/>
              </a:rPr>
              <a:t>T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，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P∪{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S′→S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}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，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S′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)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，其中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V</a:t>
            </a:r>
            <a:r>
              <a:rPr lang="en-US" altLang="zh-CN" sz="2000" b="1" baseline="-30000" dirty="0">
                <a:latin typeface="宋体" pitchFamily="2" charset="-122"/>
                <a:ea typeface="宋体" pitchFamily="2" charset="-122"/>
              </a:rPr>
              <a:t>N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∪{S′}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＝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Ф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，则识别活前缀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DFA  M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＝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(K,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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, </a:t>
            </a:r>
            <a:r>
              <a:rPr lang="en-US" altLang="zh-CN" sz="2000" b="1" dirty="0" err="1">
                <a:latin typeface="宋体" pitchFamily="2" charset="-122"/>
                <a:ea typeface="宋体" pitchFamily="2" charset="-122"/>
              </a:rPr>
              <a:t>f,S,Z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)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，其中</a:t>
            </a:r>
          </a:p>
          <a:p>
            <a:pPr indent="595313" algn="l">
              <a:lnSpc>
                <a:spcPct val="130000"/>
              </a:lnSpc>
              <a:spcBef>
                <a:spcPct val="30000"/>
              </a:spcBef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⑴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K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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ρ(LR(1)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项目集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) </a:t>
            </a:r>
          </a:p>
          <a:p>
            <a:pPr indent="595313" algn="l">
              <a:lnSpc>
                <a:spcPct val="130000"/>
              </a:lnSpc>
              <a:spcBef>
                <a:spcPct val="30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⑵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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＝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V</a:t>
            </a:r>
            <a:r>
              <a:rPr lang="en-US" altLang="zh-CN" sz="2000" b="1" baseline="-30000" dirty="0">
                <a:latin typeface="宋体" pitchFamily="2" charset="-122"/>
                <a:ea typeface="宋体" pitchFamily="2" charset="-122"/>
              </a:rPr>
              <a:t>N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∪V</a:t>
            </a:r>
            <a:r>
              <a:rPr lang="en-US" altLang="zh-CN" sz="2000" b="1" baseline="-30000" dirty="0">
                <a:latin typeface="宋体" pitchFamily="2" charset="-122"/>
                <a:ea typeface="宋体" pitchFamily="2" charset="-122"/>
              </a:rPr>
              <a:t>T</a:t>
            </a:r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  <a:p>
            <a:pPr indent="595313" algn="l">
              <a:lnSpc>
                <a:spcPct val="130000"/>
              </a:lnSpc>
              <a:spcBef>
                <a:spcPct val="30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⑶ f(I,X)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＝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closure(Move1(I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，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X)),I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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K, X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</a:t>
            </a:r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  <a:p>
            <a:pPr indent="595313" algn="l">
              <a:lnSpc>
                <a:spcPct val="130000"/>
              </a:lnSpc>
              <a:spcBef>
                <a:spcPct val="30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⑷ S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＝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closure1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([S′→·S,#])</a:t>
            </a:r>
          </a:p>
          <a:p>
            <a:pPr indent="595313" algn="l">
              <a:lnSpc>
                <a:spcPct val="130000"/>
              </a:lnSpc>
              <a:spcBef>
                <a:spcPct val="30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⑸ Z 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＝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{</a:t>
            </a:r>
            <a:r>
              <a:rPr lang="en-US" altLang="zh-CN" sz="2000" b="1" dirty="0" err="1">
                <a:latin typeface="宋体" pitchFamily="2" charset="-122"/>
                <a:ea typeface="宋体" pitchFamily="2" charset="-122"/>
              </a:rPr>
              <a:t>q︱q∈K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, q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含有归约项目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}</a:t>
            </a:r>
          </a:p>
        </p:txBody>
      </p:sp>
      <p:sp>
        <p:nvSpPr>
          <p:cNvPr id="38918" name="Text Box 5"/>
          <p:cNvSpPr txBox="1">
            <a:spLocks noChangeArrowheads="1"/>
          </p:cNvSpPr>
          <p:nvPr/>
        </p:nvSpPr>
        <p:spPr bwMode="auto">
          <a:xfrm>
            <a:off x="609600" y="4953000"/>
            <a:ext cx="8077200" cy="835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584200" algn="l">
              <a:lnSpc>
                <a:spcPct val="130000"/>
              </a:lnSpc>
              <a:spcBef>
                <a:spcPct val="50000"/>
              </a:spcBef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定义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7.12 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文法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G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的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LR(1)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识别活前缀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DFA  M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的状态集称为</a:t>
            </a:r>
            <a:r>
              <a:rPr lang="zh-CN" altLang="en-US" sz="2000" b="1" dirty="0">
                <a:solidFill>
                  <a:srgbClr val="FF6600"/>
                </a:solidFill>
                <a:latin typeface="宋体" pitchFamily="2" charset="-122"/>
                <a:ea typeface="宋体" pitchFamily="2" charset="-122"/>
              </a:rPr>
              <a:t>文法</a:t>
            </a:r>
            <a:r>
              <a:rPr lang="en-US" altLang="zh-CN" sz="2000" b="1" dirty="0">
                <a:solidFill>
                  <a:srgbClr val="FF6600"/>
                </a:solidFill>
                <a:latin typeface="宋体" pitchFamily="2" charset="-122"/>
                <a:ea typeface="宋体" pitchFamily="2" charset="-122"/>
              </a:rPr>
              <a:t>G</a:t>
            </a:r>
            <a:r>
              <a:rPr lang="zh-CN" altLang="en-US" sz="2000" b="1" dirty="0">
                <a:solidFill>
                  <a:srgbClr val="FF6600"/>
                </a:solidFill>
                <a:latin typeface="宋体" pitchFamily="2" charset="-122"/>
                <a:ea typeface="宋体" pitchFamily="2" charset="-122"/>
              </a:rPr>
              <a:t>的</a:t>
            </a:r>
            <a:r>
              <a:rPr lang="en-US" altLang="zh-CN" sz="2000" b="1" dirty="0">
                <a:solidFill>
                  <a:srgbClr val="FF6600"/>
                </a:solidFill>
                <a:latin typeface="宋体" pitchFamily="2" charset="-122"/>
                <a:ea typeface="宋体" pitchFamily="2" charset="-122"/>
              </a:rPr>
              <a:t>LR(1)</a:t>
            </a:r>
            <a:r>
              <a:rPr lang="zh-CN" altLang="en-US" sz="2000" b="1" dirty="0">
                <a:solidFill>
                  <a:srgbClr val="FF6600"/>
                </a:solidFill>
                <a:latin typeface="宋体" pitchFamily="2" charset="-122"/>
                <a:ea typeface="宋体" pitchFamily="2" charset="-122"/>
              </a:rPr>
              <a:t>项目集规范族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。 </a:t>
            </a:r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6324600" y="6172200"/>
            <a:ext cx="2133600" cy="244475"/>
          </a:xfrm>
        </p:spPr>
        <p:txBody>
          <a:bodyPr/>
          <a:lstStyle/>
          <a:p>
            <a:pPr>
              <a:defRPr/>
            </a:pPr>
            <a:fld id="{4F59ABC2-A8C1-444F-815F-0179F8E14596}" type="slidenum">
              <a:rPr lang="en-US" altLang="zh-CN"/>
              <a:pPr>
                <a:defRPr/>
              </a:pPr>
              <a:t>36</a:t>
            </a:fld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Text Box 17"/>
          <p:cNvSpPr txBox="1">
            <a:spLocks noChangeArrowheads="1"/>
          </p:cNvSpPr>
          <p:nvPr/>
        </p:nvSpPr>
        <p:spPr bwMode="auto">
          <a:xfrm>
            <a:off x="457200" y="1089025"/>
            <a:ext cx="8077200" cy="4790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501650" algn="l">
              <a:lnSpc>
                <a:spcPct val="110000"/>
              </a:lnSpc>
              <a:spcBef>
                <a:spcPct val="10000"/>
              </a:spcBef>
            </a:pPr>
            <a:r>
              <a:rPr lang="zh-CN" altLang="en-US" sz="2000" b="1" dirty="0">
                <a:latin typeface="+mn-ea"/>
                <a:ea typeface="+mn-ea"/>
              </a:rPr>
              <a:t>设文法</a:t>
            </a:r>
            <a:r>
              <a:rPr lang="en-US" altLang="zh-CN" sz="2000" b="1" dirty="0">
                <a:latin typeface="+mn-ea"/>
                <a:ea typeface="+mn-ea"/>
              </a:rPr>
              <a:t>G</a:t>
            </a:r>
            <a:r>
              <a:rPr lang="zh-CN" altLang="en-US" sz="2000" b="1" dirty="0">
                <a:latin typeface="+mn-ea"/>
                <a:ea typeface="+mn-ea"/>
              </a:rPr>
              <a:t>的</a:t>
            </a:r>
            <a:r>
              <a:rPr lang="en-US" altLang="zh-CN" sz="2000" b="1" dirty="0">
                <a:latin typeface="+mn-ea"/>
                <a:ea typeface="+mn-ea"/>
              </a:rPr>
              <a:t>LR(1)</a:t>
            </a:r>
            <a:r>
              <a:rPr lang="zh-CN" altLang="en-US" sz="2000" b="1" dirty="0">
                <a:latin typeface="+mn-ea"/>
                <a:ea typeface="+mn-ea"/>
              </a:rPr>
              <a:t>项目集规范族</a:t>
            </a:r>
            <a:r>
              <a:rPr lang="en-US" altLang="zh-CN" sz="2000" b="1" dirty="0">
                <a:latin typeface="+mn-ea"/>
                <a:ea typeface="+mn-ea"/>
              </a:rPr>
              <a:t>C</a:t>
            </a:r>
            <a:r>
              <a:rPr lang="zh-CN" altLang="en-US" sz="2000" b="1" dirty="0">
                <a:latin typeface="+mn-ea"/>
                <a:ea typeface="+mn-ea"/>
              </a:rPr>
              <a:t>＝</a:t>
            </a:r>
            <a:r>
              <a:rPr lang="en-US" altLang="zh-CN" sz="2000" b="1" dirty="0">
                <a:latin typeface="+mn-ea"/>
                <a:ea typeface="+mn-ea"/>
              </a:rPr>
              <a:t>{ I</a:t>
            </a:r>
            <a:r>
              <a:rPr lang="en-US" altLang="zh-CN" sz="2000" b="1" baseline="-30000" dirty="0">
                <a:latin typeface="+mn-ea"/>
                <a:ea typeface="+mn-ea"/>
              </a:rPr>
              <a:t>0</a:t>
            </a:r>
            <a:r>
              <a:rPr lang="zh-CN" altLang="en-US" sz="2000" b="1" dirty="0">
                <a:latin typeface="+mn-ea"/>
                <a:ea typeface="+mn-ea"/>
              </a:rPr>
              <a:t>，</a:t>
            </a:r>
            <a:r>
              <a:rPr lang="en-US" altLang="zh-CN" sz="2000" b="1" dirty="0">
                <a:latin typeface="+mn-ea"/>
                <a:ea typeface="+mn-ea"/>
              </a:rPr>
              <a:t>I</a:t>
            </a:r>
            <a:r>
              <a:rPr lang="en-US" altLang="zh-CN" sz="2000" b="1" baseline="-30000" dirty="0">
                <a:latin typeface="+mn-ea"/>
                <a:ea typeface="+mn-ea"/>
              </a:rPr>
              <a:t>1</a:t>
            </a:r>
            <a:r>
              <a:rPr lang="zh-CN" altLang="en-US" sz="2000" b="1" dirty="0">
                <a:latin typeface="+mn-ea"/>
                <a:ea typeface="+mn-ea"/>
              </a:rPr>
              <a:t>，</a:t>
            </a:r>
            <a:r>
              <a:rPr lang="en-US" altLang="zh-CN" sz="2000" b="1" dirty="0">
                <a:latin typeface="+mn-ea"/>
                <a:ea typeface="+mn-ea"/>
              </a:rPr>
              <a:t>··· </a:t>
            </a:r>
            <a:r>
              <a:rPr lang="zh-CN" altLang="en-US" sz="2000" b="1" dirty="0">
                <a:latin typeface="+mn-ea"/>
                <a:ea typeface="+mn-ea"/>
              </a:rPr>
              <a:t>，</a:t>
            </a:r>
            <a:r>
              <a:rPr lang="en-US" altLang="zh-CN" sz="2000" b="1" dirty="0">
                <a:latin typeface="+mn-ea"/>
                <a:ea typeface="+mn-ea"/>
              </a:rPr>
              <a:t>I</a:t>
            </a:r>
            <a:r>
              <a:rPr lang="en-US" altLang="zh-CN" sz="2000" b="1" baseline="-30000" dirty="0">
                <a:latin typeface="+mn-ea"/>
                <a:ea typeface="+mn-ea"/>
              </a:rPr>
              <a:t>n</a:t>
            </a:r>
            <a:r>
              <a:rPr lang="en-US" altLang="zh-CN" sz="2000" b="1" dirty="0">
                <a:latin typeface="+mn-ea"/>
                <a:ea typeface="+mn-ea"/>
              </a:rPr>
              <a:t>}, </a:t>
            </a:r>
            <a:r>
              <a:rPr lang="zh-CN" altLang="en-US" sz="2000" b="1" dirty="0">
                <a:latin typeface="+mn-ea"/>
                <a:ea typeface="+mn-ea"/>
              </a:rPr>
              <a:t>且</a:t>
            </a:r>
            <a:r>
              <a:rPr lang="en-US" altLang="zh-CN" sz="2000" b="1" dirty="0">
                <a:latin typeface="+mn-ea"/>
                <a:ea typeface="+mn-ea"/>
              </a:rPr>
              <a:t>f</a:t>
            </a:r>
            <a:r>
              <a:rPr lang="zh-CN" altLang="en-US" sz="2000" b="1" dirty="0">
                <a:latin typeface="+mn-ea"/>
                <a:ea typeface="+mn-ea"/>
              </a:rPr>
              <a:t>为转换函数，则</a:t>
            </a:r>
          </a:p>
          <a:p>
            <a:pPr indent="501650" algn="l">
              <a:lnSpc>
                <a:spcPct val="110000"/>
              </a:lnSpc>
              <a:spcBef>
                <a:spcPct val="10000"/>
              </a:spcBef>
            </a:pPr>
            <a:r>
              <a:rPr lang="zh-CN" altLang="en-US" sz="2000" b="1" dirty="0">
                <a:latin typeface="+mn-ea"/>
                <a:ea typeface="+mn-ea"/>
              </a:rPr>
              <a:t> ⑴ 对每一个</a:t>
            </a:r>
            <a:r>
              <a:rPr lang="en-US" altLang="zh-CN" sz="2000" b="1" dirty="0">
                <a:latin typeface="+mn-ea"/>
                <a:ea typeface="+mn-ea"/>
              </a:rPr>
              <a:t>LR(0)</a:t>
            </a:r>
            <a:r>
              <a:rPr lang="zh-CN" altLang="en-US" sz="2000" b="1" dirty="0">
                <a:latin typeface="+mn-ea"/>
                <a:ea typeface="+mn-ea"/>
              </a:rPr>
              <a:t>项目，依据下列情况分别填分析表： </a:t>
            </a:r>
          </a:p>
          <a:p>
            <a:pPr indent="501650" algn="l">
              <a:lnSpc>
                <a:spcPct val="110000"/>
              </a:lnSpc>
              <a:spcBef>
                <a:spcPct val="10000"/>
              </a:spcBef>
            </a:pPr>
            <a:r>
              <a:rPr lang="zh-CN" altLang="en-US" sz="2000" b="1" dirty="0">
                <a:latin typeface="+mn-ea"/>
                <a:ea typeface="+mn-ea"/>
              </a:rPr>
              <a:t>     </a:t>
            </a:r>
            <a:r>
              <a:rPr lang="zh-CN" altLang="en-US" sz="2000" b="1" dirty="0" smtClean="0">
                <a:latin typeface="+mn-ea"/>
                <a:ea typeface="+mn-ea"/>
              </a:rPr>
              <a:t> 如果</a:t>
            </a:r>
            <a:r>
              <a:rPr lang="zh-CN" altLang="en-US" sz="2000" b="1" dirty="0">
                <a:latin typeface="+mn-ea"/>
                <a:ea typeface="+mn-ea"/>
              </a:rPr>
              <a:t>移进项目</a:t>
            </a:r>
            <a:r>
              <a:rPr lang="en-US" altLang="zh-CN" sz="2000" b="1" dirty="0">
                <a:latin typeface="+mn-ea"/>
                <a:ea typeface="+mn-ea"/>
              </a:rPr>
              <a:t>[</a:t>
            </a:r>
            <a:r>
              <a:rPr lang="en-US" altLang="zh-CN" sz="2000" b="1" dirty="0" err="1">
                <a:latin typeface="+mn-ea"/>
                <a:ea typeface="+mn-ea"/>
              </a:rPr>
              <a:t>A→α</a:t>
            </a:r>
            <a:r>
              <a:rPr lang="en-US" altLang="zh-CN" sz="2000" b="1" dirty="0">
                <a:latin typeface="+mn-ea"/>
                <a:ea typeface="+mn-ea"/>
              </a:rPr>
              <a:t>· </a:t>
            </a:r>
            <a:r>
              <a:rPr lang="en-US" altLang="zh-CN" sz="2000" b="1" dirty="0" err="1">
                <a:latin typeface="+mn-ea"/>
                <a:ea typeface="+mn-ea"/>
              </a:rPr>
              <a:t>aβ,b</a:t>
            </a:r>
            <a:r>
              <a:rPr lang="en-US" altLang="zh-CN" sz="2000" b="1" dirty="0">
                <a:latin typeface="+mn-ea"/>
                <a:ea typeface="+mn-ea"/>
              </a:rPr>
              <a:t>]∈</a:t>
            </a:r>
            <a:r>
              <a:rPr lang="en-US" altLang="zh-CN" sz="2000" b="1" dirty="0" err="1">
                <a:latin typeface="+mn-ea"/>
                <a:ea typeface="+mn-ea"/>
              </a:rPr>
              <a:t>I</a:t>
            </a:r>
            <a:r>
              <a:rPr lang="en-US" altLang="zh-CN" sz="2000" b="1" baseline="-30000" dirty="0" err="1">
                <a:latin typeface="+mn-ea"/>
                <a:ea typeface="+mn-ea"/>
              </a:rPr>
              <a:t>k</a:t>
            </a:r>
            <a:r>
              <a:rPr lang="zh-CN" altLang="en-US" sz="2000" b="1" dirty="0">
                <a:latin typeface="+mn-ea"/>
                <a:ea typeface="+mn-ea"/>
              </a:rPr>
              <a:t>，</a:t>
            </a:r>
            <a:r>
              <a:rPr lang="en-US" altLang="zh-CN" sz="2000" b="1" dirty="0">
                <a:latin typeface="+mn-ea"/>
                <a:ea typeface="+mn-ea"/>
              </a:rPr>
              <a:t>f(</a:t>
            </a:r>
            <a:r>
              <a:rPr lang="en-US" altLang="zh-CN" sz="2000" b="1" dirty="0" err="1">
                <a:latin typeface="+mn-ea"/>
                <a:ea typeface="+mn-ea"/>
              </a:rPr>
              <a:t>I</a:t>
            </a:r>
            <a:r>
              <a:rPr lang="en-US" altLang="zh-CN" sz="2000" b="1" baseline="-30000" dirty="0" err="1">
                <a:latin typeface="+mn-ea"/>
                <a:ea typeface="+mn-ea"/>
              </a:rPr>
              <a:t>k</a:t>
            </a:r>
            <a:r>
              <a:rPr lang="en-US" altLang="zh-CN" sz="2000" b="1" baseline="-30000" dirty="0">
                <a:latin typeface="+mn-ea"/>
                <a:ea typeface="+mn-ea"/>
              </a:rPr>
              <a:t> </a:t>
            </a:r>
            <a:r>
              <a:rPr lang="zh-CN" altLang="en-US" sz="2000" b="1" dirty="0">
                <a:latin typeface="+mn-ea"/>
                <a:ea typeface="+mn-ea"/>
              </a:rPr>
              <a:t>，</a:t>
            </a:r>
            <a:r>
              <a:rPr lang="en-US" altLang="zh-CN" sz="2000" b="1" dirty="0">
                <a:latin typeface="+mn-ea"/>
                <a:ea typeface="+mn-ea"/>
              </a:rPr>
              <a:t>a)</a:t>
            </a:r>
            <a:r>
              <a:rPr lang="zh-CN" altLang="en-US" sz="2000" b="1" dirty="0">
                <a:latin typeface="+mn-ea"/>
                <a:ea typeface="+mn-ea"/>
              </a:rPr>
              <a:t>＝</a:t>
            </a:r>
            <a:r>
              <a:rPr lang="en-US" altLang="zh-CN" sz="2000" b="1" dirty="0" err="1">
                <a:latin typeface="+mn-ea"/>
                <a:ea typeface="+mn-ea"/>
              </a:rPr>
              <a:t>I</a:t>
            </a:r>
            <a:r>
              <a:rPr lang="en-US" altLang="zh-CN" sz="2000" b="1" baseline="-30000" dirty="0" err="1">
                <a:latin typeface="+mn-ea"/>
                <a:ea typeface="+mn-ea"/>
              </a:rPr>
              <a:t>j</a:t>
            </a:r>
            <a:r>
              <a:rPr lang="en-US" altLang="zh-CN" sz="2000" b="1" baseline="-30000" dirty="0">
                <a:latin typeface="+mn-ea"/>
                <a:ea typeface="+mn-ea"/>
              </a:rPr>
              <a:t> </a:t>
            </a:r>
            <a:r>
              <a:rPr lang="zh-CN" altLang="en-US" sz="2000" b="1" dirty="0">
                <a:latin typeface="+mn-ea"/>
                <a:ea typeface="+mn-ea"/>
              </a:rPr>
              <a:t>，则</a:t>
            </a:r>
          </a:p>
          <a:p>
            <a:pPr indent="501650" algn="l">
              <a:lnSpc>
                <a:spcPct val="110000"/>
              </a:lnSpc>
              <a:spcBef>
                <a:spcPct val="10000"/>
              </a:spcBef>
            </a:pPr>
            <a:r>
              <a:rPr lang="zh-CN" altLang="en-US" sz="2000" b="1" dirty="0">
                <a:latin typeface="+mn-ea"/>
                <a:ea typeface="+mn-ea"/>
              </a:rPr>
              <a:t>                  置</a:t>
            </a:r>
            <a:r>
              <a:rPr lang="en-US" altLang="zh-CN" sz="2000" b="1" dirty="0">
                <a:latin typeface="+mn-ea"/>
                <a:ea typeface="+mn-ea"/>
              </a:rPr>
              <a:t>M.ACTION[</a:t>
            </a:r>
            <a:r>
              <a:rPr lang="en-US" altLang="zh-CN" sz="2000" b="1" dirty="0" err="1">
                <a:latin typeface="+mn-ea"/>
                <a:ea typeface="+mn-ea"/>
              </a:rPr>
              <a:t>k,a</a:t>
            </a:r>
            <a:r>
              <a:rPr lang="en-US" altLang="zh-CN" sz="2000" b="1" dirty="0">
                <a:latin typeface="+mn-ea"/>
                <a:ea typeface="+mn-ea"/>
              </a:rPr>
              <a:t>]</a:t>
            </a:r>
            <a:r>
              <a:rPr lang="zh-CN" altLang="en-US" sz="2000" b="1" dirty="0">
                <a:latin typeface="+mn-ea"/>
                <a:ea typeface="+mn-ea"/>
              </a:rPr>
              <a:t>为</a:t>
            </a:r>
            <a:r>
              <a:rPr lang="en-US" altLang="zh-CN" sz="2000" b="1" dirty="0" err="1">
                <a:latin typeface="+mn-ea"/>
                <a:ea typeface="+mn-ea"/>
              </a:rPr>
              <a:t>S</a:t>
            </a:r>
            <a:r>
              <a:rPr lang="en-US" altLang="zh-CN" sz="2000" b="1" baseline="-30000" dirty="0" err="1">
                <a:latin typeface="+mn-ea"/>
                <a:ea typeface="+mn-ea"/>
              </a:rPr>
              <a:t>j</a:t>
            </a:r>
            <a:r>
              <a:rPr lang="zh-CN" altLang="en-US" sz="2000" b="1" dirty="0">
                <a:latin typeface="+mn-ea"/>
                <a:ea typeface="+mn-ea"/>
              </a:rPr>
              <a:t>；</a:t>
            </a:r>
          </a:p>
          <a:p>
            <a:pPr indent="501650" algn="l">
              <a:lnSpc>
                <a:spcPct val="110000"/>
              </a:lnSpc>
              <a:spcBef>
                <a:spcPct val="10000"/>
              </a:spcBef>
            </a:pPr>
            <a:r>
              <a:rPr lang="zh-CN" altLang="en-US" sz="2000" b="1" dirty="0">
                <a:latin typeface="+mn-ea"/>
                <a:ea typeface="+mn-ea"/>
              </a:rPr>
              <a:t>      </a:t>
            </a:r>
            <a:r>
              <a:rPr lang="zh-CN" altLang="en-US" sz="2000" b="1" dirty="0" smtClean="0">
                <a:latin typeface="+mn-ea"/>
                <a:ea typeface="+mn-ea"/>
              </a:rPr>
              <a:t>如果</a:t>
            </a:r>
            <a:r>
              <a:rPr lang="zh-CN" altLang="en-US" sz="2000" b="1" dirty="0">
                <a:latin typeface="+mn-ea"/>
                <a:ea typeface="+mn-ea"/>
              </a:rPr>
              <a:t>归约项目</a:t>
            </a:r>
            <a:r>
              <a:rPr lang="en-US" altLang="zh-CN" sz="2000" b="1" dirty="0">
                <a:latin typeface="+mn-ea"/>
                <a:ea typeface="+mn-ea"/>
              </a:rPr>
              <a:t>[</a:t>
            </a:r>
            <a:r>
              <a:rPr lang="en-US" altLang="zh-CN" sz="2000" b="1" dirty="0" err="1">
                <a:latin typeface="+mn-ea"/>
                <a:ea typeface="+mn-ea"/>
              </a:rPr>
              <a:t>A→α·,</a:t>
            </a:r>
            <a:r>
              <a:rPr lang="en-US" altLang="zh-CN" sz="2000" b="1" dirty="0" err="1">
                <a:solidFill>
                  <a:schemeClr val="hlink"/>
                </a:solidFill>
                <a:latin typeface="+mn-ea"/>
                <a:ea typeface="+mn-ea"/>
              </a:rPr>
              <a:t>b</a:t>
            </a:r>
            <a:r>
              <a:rPr lang="en-US" altLang="zh-CN" sz="2000" b="1" dirty="0">
                <a:latin typeface="+mn-ea"/>
                <a:ea typeface="+mn-ea"/>
              </a:rPr>
              <a:t>]∈ </a:t>
            </a:r>
            <a:r>
              <a:rPr lang="en-US" altLang="zh-CN" sz="2000" b="1" dirty="0" err="1">
                <a:latin typeface="+mn-ea"/>
                <a:ea typeface="+mn-ea"/>
              </a:rPr>
              <a:t>I</a:t>
            </a:r>
            <a:r>
              <a:rPr lang="en-US" altLang="zh-CN" sz="2000" b="1" baseline="-30000" dirty="0" err="1">
                <a:latin typeface="+mn-ea"/>
                <a:ea typeface="+mn-ea"/>
              </a:rPr>
              <a:t>k</a:t>
            </a:r>
            <a:r>
              <a:rPr lang="zh-CN" altLang="en-US" sz="2000" b="1" dirty="0">
                <a:latin typeface="+mn-ea"/>
                <a:ea typeface="+mn-ea"/>
              </a:rPr>
              <a:t>，</a:t>
            </a:r>
            <a:r>
              <a:rPr lang="en-US" altLang="zh-CN" sz="2000" b="1" dirty="0" err="1">
                <a:latin typeface="+mn-ea"/>
                <a:ea typeface="+mn-ea"/>
              </a:rPr>
              <a:t>A→α</a:t>
            </a:r>
            <a:r>
              <a:rPr lang="zh-CN" altLang="en-US" sz="2000" b="1" dirty="0">
                <a:latin typeface="+mn-ea"/>
                <a:ea typeface="+mn-ea"/>
              </a:rPr>
              <a:t>标号为</a:t>
            </a:r>
            <a:r>
              <a:rPr lang="en-US" altLang="zh-CN" sz="2000" b="1" dirty="0" err="1">
                <a:latin typeface="+mn-ea"/>
                <a:ea typeface="+mn-ea"/>
              </a:rPr>
              <a:t>i</a:t>
            </a:r>
            <a:r>
              <a:rPr lang="en-US" altLang="zh-CN" sz="2000" b="1" dirty="0">
                <a:latin typeface="+mn-ea"/>
                <a:ea typeface="+mn-ea"/>
              </a:rPr>
              <a:t>, </a:t>
            </a:r>
            <a:r>
              <a:rPr lang="zh-CN" altLang="en-US" sz="2000" b="1" dirty="0">
                <a:latin typeface="+mn-ea"/>
                <a:ea typeface="+mn-ea"/>
              </a:rPr>
              <a:t>则</a:t>
            </a:r>
          </a:p>
          <a:p>
            <a:pPr indent="501650" algn="l">
              <a:lnSpc>
                <a:spcPct val="110000"/>
              </a:lnSpc>
              <a:spcBef>
                <a:spcPct val="10000"/>
              </a:spcBef>
            </a:pPr>
            <a:r>
              <a:rPr lang="zh-CN" altLang="en-US" sz="2000" b="1" dirty="0">
                <a:latin typeface="+mn-ea"/>
                <a:ea typeface="+mn-ea"/>
              </a:rPr>
              <a:t>                  置</a:t>
            </a:r>
            <a:r>
              <a:rPr lang="en-US" altLang="zh-CN" sz="2000" b="1" dirty="0">
                <a:latin typeface="+mn-ea"/>
                <a:ea typeface="+mn-ea"/>
              </a:rPr>
              <a:t>M.ACTION[</a:t>
            </a:r>
            <a:r>
              <a:rPr lang="en-US" altLang="zh-CN" sz="2000" b="1" dirty="0" err="1">
                <a:latin typeface="+mn-ea"/>
                <a:ea typeface="+mn-ea"/>
              </a:rPr>
              <a:t>k,</a:t>
            </a:r>
            <a:r>
              <a:rPr lang="en-US" altLang="zh-CN" sz="2000" b="1" dirty="0" err="1">
                <a:solidFill>
                  <a:schemeClr val="hlink"/>
                </a:solidFill>
                <a:latin typeface="+mn-ea"/>
                <a:ea typeface="+mn-ea"/>
              </a:rPr>
              <a:t>b</a:t>
            </a:r>
            <a:r>
              <a:rPr lang="en-US" altLang="zh-CN" sz="2000" b="1" dirty="0">
                <a:latin typeface="+mn-ea"/>
                <a:ea typeface="+mn-ea"/>
              </a:rPr>
              <a:t>]</a:t>
            </a:r>
            <a:r>
              <a:rPr lang="zh-CN" altLang="en-US" sz="2000" b="1" dirty="0">
                <a:latin typeface="+mn-ea"/>
                <a:ea typeface="+mn-ea"/>
              </a:rPr>
              <a:t>为</a:t>
            </a:r>
            <a:r>
              <a:rPr lang="en-US" altLang="zh-CN" sz="2000" b="1" dirty="0" err="1">
                <a:latin typeface="+mn-ea"/>
                <a:ea typeface="+mn-ea"/>
              </a:rPr>
              <a:t>r</a:t>
            </a:r>
            <a:r>
              <a:rPr lang="en-US" altLang="zh-CN" sz="2000" b="1" baseline="-30000" dirty="0" err="1">
                <a:latin typeface="+mn-ea"/>
                <a:ea typeface="+mn-ea"/>
              </a:rPr>
              <a:t>i</a:t>
            </a:r>
            <a:r>
              <a:rPr lang="en-US" altLang="zh-CN" sz="2000" b="1" baseline="-30000" dirty="0">
                <a:latin typeface="+mn-ea"/>
                <a:ea typeface="+mn-ea"/>
              </a:rPr>
              <a:t> </a:t>
            </a:r>
            <a:r>
              <a:rPr lang="zh-CN" altLang="en-US" sz="2000" b="1" dirty="0">
                <a:latin typeface="+mn-ea"/>
                <a:ea typeface="+mn-ea"/>
              </a:rPr>
              <a:t>；</a:t>
            </a:r>
          </a:p>
          <a:p>
            <a:pPr indent="501650" algn="l">
              <a:lnSpc>
                <a:spcPct val="110000"/>
              </a:lnSpc>
              <a:spcBef>
                <a:spcPct val="10000"/>
              </a:spcBef>
            </a:pPr>
            <a:r>
              <a:rPr lang="zh-CN" altLang="en-US" sz="2000" b="1" dirty="0">
                <a:latin typeface="+mn-ea"/>
                <a:ea typeface="+mn-ea"/>
              </a:rPr>
              <a:t>      </a:t>
            </a:r>
            <a:r>
              <a:rPr lang="zh-CN" altLang="en-US" sz="2000" b="1" dirty="0" smtClean="0">
                <a:latin typeface="+mn-ea"/>
                <a:ea typeface="+mn-ea"/>
              </a:rPr>
              <a:t>如果</a:t>
            </a:r>
            <a:r>
              <a:rPr lang="zh-CN" altLang="en-US" sz="2000" b="1" dirty="0">
                <a:latin typeface="+mn-ea"/>
                <a:ea typeface="+mn-ea"/>
              </a:rPr>
              <a:t>接受项目</a:t>
            </a:r>
            <a:r>
              <a:rPr lang="en-US" altLang="zh-CN" sz="2000" b="1" dirty="0">
                <a:latin typeface="+mn-ea"/>
                <a:ea typeface="+mn-ea"/>
              </a:rPr>
              <a:t>[S′→ S·,#]∈</a:t>
            </a:r>
            <a:r>
              <a:rPr lang="en-US" altLang="zh-CN" sz="2000" b="1" dirty="0" err="1">
                <a:latin typeface="+mn-ea"/>
                <a:ea typeface="+mn-ea"/>
              </a:rPr>
              <a:t>I</a:t>
            </a:r>
            <a:r>
              <a:rPr lang="en-US" altLang="zh-CN" sz="2000" b="1" baseline="-30000" dirty="0" err="1">
                <a:latin typeface="+mn-ea"/>
                <a:ea typeface="+mn-ea"/>
              </a:rPr>
              <a:t>k</a:t>
            </a:r>
            <a:r>
              <a:rPr lang="en-US" altLang="zh-CN" sz="2000" b="1" baseline="-30000" dirty="0">
                <a:latin typeface="+mn-ea"/>
                <a:ea typeface="+mn-ea"/>
              </a:rPr>
              <a:t> </a:t>
            </a:r>
            <a:r>
              <a:rPr lang="zh-CN" altLang="en-US" sz="2000" b="1" dirty="0">
                <a:latin typeface="+mn-ea"/>
                <a:ea typeface="+mn-ea"/>
              </a:rPr>
              <a:t>，则</a:t>
            </a:r>
          </a:p>
          <a:p>
            <a:pPr indent="501650" algn="l">
              <a:lnSpc>
                <a:spcPct val="110000"/>
              </a:lnSpc>
              <a:spcBef>
                <a:spcPct val="10000"/>
              </a:spcBef>
            </a:pPr>
            <a:r>
              <a:rPr lang="zh-CN" altLang="en-US" sz="2000" b="1" dirty="0">
                <a:latin typeface="+mn-ea"/>
                <a:ea typeface="+mn-ea"/>
              </a:rPr>
              <a:t>                  置</a:t>
            </a:r>
            <a:r>
              <a:rPr lang="en-US" altLang="zh-CN" sz="2000" b="1" dirty="0">
                <a:latin typeface="+mn-ea"/>
                <a:ea typeface="+mn-ea"/>
              </a:rPr>
              <a:t>M.ACTION[k,#]</a:t>
            </a:r>
            <a:r>
              <a:rPr lang="zh-CN" altLang="en-US" sz="2000" b="1" dirty="0">
                <a:latin typeface="+mn-ea"/>
                <a:ea typeface="+mn-ea"/>
              </a:rPr>
              <a:t>为</a:t>
            </a:r>
            <a:r>
              <a:rPr lang="en-US" altLang="zh-CN" sz="2000" b="1" dirty="0">
                <a:latin typeface="+mn-ea"/>
                <a:ea typeface="+mn-ea"/>
              </a:rPr>
              <a:t>acc</a:t>
            </a:r>
            <a:r>
              <a:rPr lang="zh-CN" altLang="en-US" sz="2000" b="1" dirty="0">
                <a:latin typeface="+mn-ea"/>
                <a:ea typeface="+mn-ea"/>
              </a:rPr>
              <a:t>；</a:t>
            </a:r>
          </a:p>
          <a:p>
            <a:pPr indent="501650" algn="l">
              <a:lnSpc>
                <a:spcPct val="110000"/>
              </a:lnSpc>
              <a:spcBef>
                <a:spcPct val="10000"/>
              </a:spcBef>
            </a:pPr>
            <a:r>
              <a:rPr lang="zh-CN" altLang="en-US" sz="2000" b="1" dirty="0">
                <a:latin typeface="+mn-ea"/>
                <a:ea typeface="+mn-ea"/>
              </a:rPr>
              <a:t>      </a:t>
            </a:r>
            <a:r>
              <a:rPr lang="zh-CN" altLang="en-US" sz="2000" b="1" dirty="0" smtClean="0">
                <a:latin typeface="+mn-ea"/>
                <a:ea typeface="+mn-ea"/>
              </a:rPr>
              <a:t>如果</a:t>
            </a:r>
            <a:r>
              <a:rPr lang="en-US" altLang="zh-CN" sz="2000" b="1" dirty="0">
                <a:latin typeface="+mn-ea"/>
                <a:ea typeface="+mn-ea"/>
              </a:rPr>
              <a:t>f(</a:t>
            </a:r>
            <a:r>
              <a:rPr lang="en-US" altLang="zh-CN" sz="2000" b="1" dirty="0" err="1">
                <a:latin typeface="+mn-ea"/>
                <a:ea typeface="+mn-ea"/>
              </a:rPr>
              <a:t>I</a:t>
            </a:r>
            <a:r>
              <a:rPr lang="en-US" altLang="zh-CN" sz="2000" b="1" baseline="-30000" dirty="0" err="1">
                <a:latin typeface="+mn-ea"/>
                <a:ea typeface="+mn-ea"/>
              </a:rPr>
              <a:t>k</a:t>
            </a:r>
            <a:r>
              <a:rPr lang="en-US" altLang="zh-CN" sz="2000" b="1" dirty="0" err="1">
                <a:latin typeface="+mn-ea"/>
                <a:ea typeface="+mn-ea"/>
              </a:rPr>
              <a:t>,A</a:t>
            </a:r>
            <a:r>
              <a:rPr lang="en-US" altLang="zh-CN" sz="2000" b="1" dirty="0">
                <a:latin typeface="+mn-ea"/>
                <a:ea typeface="+mn-ea"/>
              </a:rPr>
              <a:t>)</a:t>
            </a:r>
            <a:r>
              <a:rPr lang="zh-CN" altLang="en-US" sz="2000" b="1" dirty="0">
                <a:latin typeface="+mn-ea"/>
                <a:ea typeface="+mn-ea"/>
              </a:rPr>
              <a:t>＝</a:t>
            </a:r>
            <a:r>
              <a:rPr lang="en-US" altLang="zh-CN" sz="2000" b="1" dirty="0" err="1">
                <a:latin typeface="+mn-ea"/>
                <a:ea typeface="+mn-ea"/>
              </a:rPr>
              <a:t>I</a:t>
            </a:r>
            <a:r>
              <a:rPr lang="en-US" altLang="zh-CN" sz="2000" b="1" baseline="-30000" dirty="0" err="1">
                <a:latin typeface="+mn-ea"/>
                <a:ea typeface="+mn-ea"/>
              </a:rPr>
              <a:t>j</a:t>
            </a:r>
            <a:r>
              <a:rPr lang="en-US" altLang="zh-CN" sz="2000" b="1" baseline="-30000" dirty="0">
                <a:latin typeface="+mn-ea"/>
                <a:ea typeface="+mn-ea"/>
              </a:rPr>
              <a:t> </a:t>
            </a:r>
            <a:r>
              <a:rPr lang="zh-CN" altLang="en-US" sz="2000" b="1" dirty="0">
                <a:latin typeface="+mn-ea"/>
                <a:ea typeface="+mn-ea"/>
              </a:rPr>
              <a:t>，</a:t>
            </a:r>
            <a:r>
              <a:rPr lang="en-US" altLang="zh-CN" sz="2000" b="1" dirty="0">
                <a:latin typeface="+mn-ea"/>
                <a:ea typeface="+mn-ea"/>
              </a:rPr>
              <a:t>A∈V</a:t>
            </a:r>
            <a:r>
              <a:rPr lang="en-US" altLang="zh-CN" sz="2000" b="1" baseline="-30000" dirty="0">
                <a:latin typeface="+mn-ea"/>
                <a:ea typeface="+mn-ea"/>
              </a:rPr>
              <a:t>N </a:t>
            </a:r>
            <a:r>
              <a:rPr lang="zh-CN" altLang="en-US" sz="2000" b="1" dirty="0">
                <a:latin typeface="+mn-ea"/>
                <a:ea typeface="+mn-ea"/>
              </a:rPr>
              <a:t>，则</a:t>
            </a:r>
          </a:p>
          <a:p>
            <a:pPr indent="501650" algn="l">
              <a:lnSpc>
                <a:spcPct val="110000"/>
              </a:lnSpc>
              <a:spcBef>
                <a:spcPct val="10000"/>
              </a:spcBef>
            </a:pPr>
            <a:r>
              <a:rPr lang="zh-CN" altLang="en-US" sz="2000" b="1" dirty="0">
                <a:latin typeface="+mn-ea"/>
                <a:ea typeface="+mn-ea"/>
              </a:rPr>
              <a:t>                  置</a:t>
            </a:r>
            <a:r>
              <a:rPr lang="en-US" altLang="zh-CN" sz="2000" b="1" dirty="0">
                <a:latin typeface="+mn-ea"/>
                <a:ea typeface="+mn-ea"/>
              </a:rPr>
              <a:t>M.GOTO[</a:t>
            </a:r>
            <a:r>
              <a:rPr lang="en-US" altLang="zh-CN" sz="2000" b="1" dirty="0" err="1">
                <a:latin typeface="+mn-ea"/>
                <a:ea typeface="+mn-ea"/>
              </a:rPr>
              <a:t>k,A</a:t>
            </a:r>
            <a:r>
              <a:rPr lang="en-US" altLang="zh-CN" sz="2000" b="1" dirty="0">
                <a:latin typeface="+mn-ea"/>
                <a:ea typeface="+mn-ea"/>
              </a:rPr>
              <a:t>]</a:t>
            </a:r>
            <a:r>
              <a:rPr lang="zh-CN" altLang="en-US" sz="2000" b="1" dirty="0">
                <a:latin typeface="+mn-ea"/>
                <a:ea typeface="+mn-ea"/>
              </a:rPr>
              <a:t>为</a:t>
            </a:r>
            <a:r>
              <a:rPr lang="en-US" altLang="zh-CN" sz="2000" b="1" dirty="0">
                <a:latin typeface="+mn-ea"/>
                <a:ea typeface="+mn-ea"/>
              </a:rPr>
              <a:t>j</a:t>
            </a:r>
            <a:r>
              <a:rPr lang="zh-CN" altLang="en-US" sz="2000" b="1" dirty="0">
                <a:latin typeface="+mn-ea"/>
                <a:ea typeface="+mn-ea"/>
              </a:rPr>
              <a:t>；</a:t>
            </a:r>
          </a:p>
          <a:p>
            <a:pPr indent="501650" algn="l">
              <a:lnSpc>
                <a:spcPct val="110000"/>
              </a:lnSpc>
              <a:spcBef>
                <a:spcPct val="10000"/>
              </a:spcBef>
            </a:pPr>
            <a:r>
              <a:rPr lang="zh-CN" altLang="en-US" sz="2000" b="1" dirty="0">
                <a:latin typeface="+mn-ea"/>
                <a:ea typeface="+mn-ea"/>
              </a:rPr>
              <a:t>⑵ 凡⑴没能填入分析表元素</a:t>
            </a:r>
            <a:r>
              <a:rPr lang="en-US" altLang="zh-CN" sz="2000" b="1" dirty="0">
                <a:latin typeface="+mn-ea"/>
                <a:ea typeface="+mn-ea"/>
              </a:rPr>
              <a:t>M.ACTION[</a:t>
            </a:r>
            <a:r>
              <a:rPr lang="en-US" altLang="zh-CN" sz="2000" b="1" dirty="0" err="1">
                <a:latin typeface="+mn-ea"/>
                <a:ea typeface="+mn-ea"/>
              </a:rPr>
              <a:t>k,a</a:t>
            </a:r>
            <a:r>
              <a:rPr lang="en-US" altLang="zh-CN" sz="2000" b="1" dirty="0">
                <a:latin typeface="+mn-ea"/>
                <a:ea typeface="+mn-ea"/>
              </a:rPr>
              <a:t>]</a:t>
            </a:r>
            <a:r>
              <a:rPr lang="zh-CN" altLang="en-US" sz="2000" b="1" dirty="0">
                <a:latin typeface="+mn-ea"/>
                <a:ea typeface="+mn-ea"/>
              </a:rPr>
              <a:t>和</a:t>
            </a:r>
            <a:r>
              <a:rPr lang="en-US" altLang="zh-CN" sz="2000" b="1" dirty="0">
                <a:latin typeface="+mn-ea"/>
                <a:ea typeface="+mn-ea"/>
              </a:rPr>
              <a:t>M.GOTO[</a:t>
            </a:r>
            <a:r>
              <a:rPr lang="en-US" altLang="zh-CN" sz="2000" b="1" dirty="0" err="1">
                <a:latin typeface="+mn-ea"/>
                <a:ea typeface="+mn-ea"/>
              </a:rPr>
              <a:t>k,a</a:t>
            </a:r>
            <a:r>
              <a:rPr lang="en-US" altLang="zh-CN" sz="2000" b="1" dirty="0">
                <a:latin typeface="+mn-ea"/>
                <a:ea typeface="+mn-ea"/>
              </a:rPr>
              <a:t>]</a:t>
            </a:r>
          </a:p>
          <a:p>
            <a:pPr indent="501650" algn="l">
              <a:lnSpc>
                <a:spcPct val="110000"/>
              </a:lnSpc>
              <a:spcBef>
                <a:spcPct val="10000"/>
              </a:spcBef>
            </a:pPr>
            <a:r>
              <a:rPr lang="en-US" altLang="zh-CN" sz="2000" b="1" dirty="0">
                <a:latin typeface="+mn-ea"/>
                <a:ea typeface="+mn-ea"/>
              </a:rPr>
              <a:t>             </a:t>
            </a:r>
            <a:r>
              <a:rPr lang="en-US" altLang="zh-CN" sz="2000" b="1" dirty="0" smtClean="0">
                <a:latin typeface="+mn-ea"/>
                <a:ea typeface="+mn-ea"/>
              </a:rPr>
              <a:t>     </a:t>
            </a:r>
            <a:r>
              <a:rPr lang="zh-CN" altLang="en-US" sz="2000" b="1" dirty="0" smtClean="0">
                <a:latin typeface="+mn-ea"/>
                <a:ea typeface="+mn-ea"/>
              </a:rPr>
              <a:t>置</a:t>
            </a:r>
            <a:r>
              <a:rPr lang="zh-CN" altLang="en-US" sz="2000" b="1" dirty="0">
                <a:latin typeface="+mn-ea"/>
                <a:ea typeface="+mn-ea"/>
              </a:rPr>
              <a:t>为</a:t>
            </a:r>
            <a:r>
              <a:rPr lang="en-US" altLang="zh-CN" sz="2000" b="1" dirty="0">
                <a:latin typeface="+mn-ea"/>
                <a:ea typeface="+mn-ea"/>
              </a:rPr>
              <a:t>e</a:t>
            </a:r>
            <a:r>
              <a:rPr lang="en-US" altLang="zh-CN" sz="2000" b="1" baseline="-30000" dirty="0">
                <a:latin typeface="+mn-ea"/>
                <a:ea typeface="+mn-ea"/>
              </a:rPr>
              <a:t> t </a:t>
            </a:r>
            <a:r>
              <a:rPr lang="en-US" altLang="zh-CN" sz="2000" b="1" dirty="0">
                <a:latin typeface="+mn-ea"/>
                <a:ea typeface="+mn-ea"/>
              </a:rPr>
              <a:t>(t</a:t>
            </a:r>
            <a:r>
              <a:rPr lang="zh-CN" altLang="en-US" sz="2000" b="1" dirty="0">
                <a:latin typeface="+mn-ea"/>
                <a:ea typeface="+mn-ea"/>
              </a:rPr>
              <a:t>为错误编号</a:t>
            </a:r>
            <a:r>
              <a:rPr lang="en-US" altLang="zh-CN" sz="2000" b="1" dirty="0">
                <a:latin typeface="+mn-ea"/>
                <a:ea typeface="+mn-ea"/>
              </a:rPr>
              <a:t>)</a:t>
            </a:r>
            <a:r>
              <a:rPr lang="zh-CN" altLang="en-US" sz="2000" b="1" dirty="0">
                <a:latin typeface="+mn-ea"/>
                <a:ea typeface="+mn-ea"/>
              </a:rPr>
              <a:t>。 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838200" y="228600"/>
            <a:ext cx="5181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b="1" dirty="0" smtClean="0">
                <a:solidFill>
                  <a:srgbClr val="CC0099"/>
                </a:solidFill>
                <a:latin typeface="黑体" pitchFamily="49" charset="-122"/>
                <a:ea typeface="黑体" pitchFamily="49" charset="-122"/>
              </a:rPr>
              <a:t>LR(1)</a:t>
            </a:r>
            <a:r>
              <a:rPr lang="zh-CN" altLang="en-US" sz="2800" b="1" dirty="0" smtClean="0">
                <a:solidFill>
                  <a:srgbClr val="CC0099"/>
                </a:solidFill>
                <a:latin typeface="黑体" pitchFamily="49" charset="-122"/>
                <a:ea typeface="黑体" pitchFamily="49" charset="-122"/>
              </a:rPr>
              <a:t>分析表构造方法 </a:t>
            </a:r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6324600" y="6172200"/>
            <a:ext cx="2133600" cy="244475"/>
          </a:xfrm>
        </p:spPr>
        <p:txBody>
          <a:bodyPr/>
          <a:lstStyle/>
          <a:p>
            <a:pPr>
              <a:defRPr/>
            </a:pPr>
            <a:fld id="{4F59ABC2-A8C1-444F-815F-0179F8E14596}" type="slidenum">
              <a:rPr lang="en-US" altLang="zh-CN"/>
              <a:pPr>
                <a:defRPr/>
              </a:pPr>
              <a:t>37</a:t>
            </a:fld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762000" y="1197114"/>
            <a:ext cx="4572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b="1" dirty="0">
                <a:latin typeface="+mn-ea"/>
                <a:ea typeface="+mn-ea"/>
              </a:rPr>
              <a:t>例</a:t>
            </a:r>
            <a:r>
              <a:rPr lang="en-US" altLang="zh-CN" sz="2000" b="1" dirty="0">
                <a:latin typeface="+mn-ea"/>
                <a:ea typeface="+mn-ea"/>
              </a:rPr>
              <a:t>7.4 </a:t>
            </a:r>
            <a:r>
              <a:rPr lang="zh-CN" altLang="en-US" sz="2000" b="1" dirty="0">
                <a:latin typeface="+mn-ea"/>
                <a:ea typeface="+mn-ea"/>
              </a:rPr>
              <a:t>设文法</a:t>
            </a:r>
            <a:r>
              <a:rPr lang="en-US" altLang="zh-CN" sz="2000" b="1" dirty="0">
                <a:latin typeface="+mn-ea"/>
                <a:ea typeface="+mn-ea"/>
              </a:rPr>
              <a:t>G[S′]</a:t>
            </a:r>
            <a:r>
              <a:rPr lang="zh-CN" altLang="en-US" sz="2000" b="1" dirty="0">
                <a:latin typeface="+mn-ea"/>
                <a:ea typeface="+mn-ea"/>
              </a:rPr>
              <a:t>定义</a:t>
            </a:r>
            <a:r>
              <a:rPr lang="zh-CN" altLang="en-US" sz="2000" b="1" dirty="0" smtClean="0">
                <a:latin typeface="+mn-ea"/>
                <a:ea typeface="+mn-ea"/>
              </a:rPr>
              <a:t>如右，</a:t>
            </a:r>
            <a:r>
              <a:rPr lang="zh-CN" altLang="en-US" sz="2000" b="1" dirty="0">
                <a:latin typeface="+mn-ea"/>
                <a:ea typeface="+mn-ea"/>
              </a:rPr>
              <a:t>试构造</a:t>
            </a:r>
            <a:r>
              <a:rPr lang="en-US" altLang="zh-CN" sz="2000" b="1" dirty="0">
                <a:latin typeface="+mn-ea"/>
                <a:ea typeface="+mn-ea"/>
              </a:rPr>
              <a:t>LR(1)</a:t>
            </a:r>
            <a:r>
              <a:rPr lang="zh-CN" altLang="en-US" sz="2000" b="1" dirty="0">
                <a:latin typeface="+mn-ea"/>
                <a:ea typeface="+mn-ea"/>
              </a:rPr>
              <a:t>分析表</a:t>
            </a:r>
            <a:r>
              <a:rPr lang="en-US" altLang="zh-CN" sz="2000" b="1" dirty="0">
                <a:latin typeface="+mn-ea"/>
                <a:ea typeface="+mn-ea"/>
              </a:rPr>
              <a:t>M</a:t>
            </a:r>
            <a:r>
              <a:rPr lang="zh-CN" altLang="en-US" sz="2000" b="1" dirty="0">
                <a:latin typeface="+mn-ea"/>
                <a:ea typeface="+mn-ea"/>
              </a:rPr>
              <a:t>。</a:t>
            </a:r>
          </a:p>
        </p:txBody>
      </p:sp>
      <p:sp>
        <p:nvSpPr>
          <p:cNvPr id="40964" name="Text Box 4"/>
          <p:cNvSpPr txBox="1">
            <a:spLocks noChangeArrowheads="1"/>
          </p:cNvSpPr>
          <p:nvPr/>
        </p:nvSpPr>
        <p:spPr bwMode="auto">
          <a:xfrm>
            <a:off x="6385302" y="953631"/>
            <a:ext cx="1828800" cy="2139047"/>
          </a:xfrm>
          <a:prstGeom prst="rect">
            <a:avLst/>
          </a:prstGeom>
          <a:noFill/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900" b="1" dirty="0" smtClean="0">
                <a:latin typeface="+mn-ea"/>
                <a:ea typeface="+mn-ea"/>
              </a:rPr>
              <a:t>G[</a:t>
            </a:r>
            <a:r>
              <a:rPr lang="en-US" altLang="zh-CN" sz="1900" b="1" dirty="0" smtClean="0">
                <a:solidFill>
                  <a:srgbClr val="FF00FF"/>
                </a:solidFill>
                <a:latin typeface="+mn-ea"/>
                <a:ea typeface="+mn-ea"/>
              </a:rPr>
              <a:t>S</a:t>
            </a:r>
            <a:r>
              <a:rPr lang="en-US" altLang="zh-CN" sz="1900" b="1" dirty="0">
                <a:solidFill>
                  <a:srgbClr val="FF00FF"/>
                </a:solidFill>
                <a:latin typeface="+mn-ea"/>
                <a:ea typeface="+mn-ea"/>
              </a:rPr>
              <a:t>′</a:t>
            </a:r>
            <a:r>
              <a:rPr lang="en-US" altLang="zh-CN" sz="1900" b="1" dirty="0">
                <a:latin typeface="+mn-ea"/>
                <a:ea typeface="+mn-ea"/>
              </a:rPr>
              <a:t>]</a:t>
            </a:r>
            <a:r>
              <a:rPr lang="zh-CN" altLang="en-US" sz="1900" b="1" dirty="0">
                <a:latin typeface="+mn-ea"/>
                <a:ea typeface="+mn-ea"/>
              </a:rPr>
              <a:t>： </a:t>
            </a:r>
            <a:endParaRPr lang="en-US" altLang="zh-CN" sz="1900" b="1" dirty="0" smtClean="0">
              <a:latin typeface="+mn-ea"/>
              <a:ea typeface="+mn-ea"/>
            </a:endParaRPr>
          </a:p>
          <a:p>
            <a:pPr algn="l"/>
            <a:r>
              <a:rPr lang="zh-CN" altLang="en-US" sz="1900" b="1" dirty="0" smtClean="0">
                <a:latin typeface="+mn-ea"/>
                <a:ea typeface="+mn-ea"/>
              </a:rPr>
              <a:t>（</a:t>
            </a:r>
            <a:r>
              <a:rPr lang="en-US" altLang="zh-CN" sz="1900" b="1" dirty="0">
                <a:latin typeface="+mn-ea"/>
                <a:ea typeface="+mn-ea"/>
              </a:rPr>
              <a:t>0</a:t>
            </a:r>
            <a:r>
              <a:rPr lang="zh-CN" altLang="en-US" sz="1900" b="1" dirty="0">
                <a:latin typeface="+mn-ea"/>
                <a:ea typeface="+mn-ea"/>
              </a:rPr>
              <a:t>） </a:t>
            </a:r>
            <a:r>
              <a:rPr lang="en-US" altLang="zh-CN" sz="1900" b="1" dirty="0">
                <a:solidFill>
                  <a:srgbClr val="FF00FF"/>
                </a:solidFill>
                <a:latin typeface="+mn-ea"/>
                <a:ea typeface="+mn-ea"/>
              </a:rPr>
              <a:t>S′→S</a:t>
            </a:r>
            <a:endParaRPr lang="en-US" altLang="zh-CN" sz="1900" b="1" dirty="0">
              <a:latin typeface="+mn-ea"/>
              <a:ea typeface="+mn-ea"/>
            </a:endParaRPr>
          </a:p>
          <a:p>
            <a:pPr algn="l"/>
            <a:r>
              <a:rPr lang="zh-CN" altLang="en-US" sz="1900" b="1" dirty="0" smtClean="0">
                <a:latin typeface="+mn-ea"/>
                <a:ea typeface="+mn-ea"/>
              </a:rPr>
              <a:t>（</a:t>
            </a:r>
            <a:r>
              <a:rPr lang="en-US" altLang="zh-CN" sz="1900" b="1" dirty="0">
                <a:latin typeface="+mn-ea"/>
                <a:ea typeface="+mn-ea"/>
              </a:rPr>
              <a:t>1</a:t>
            </a:r>
            <a:r>
              <a:rPr lang="zh-CN" altLang="en-US" sz="1900" b="1" dirty="0">
                <a:latin typeface="+mn-ea"/>
                <a:ea typeface="+mn-ea"/>
              </a:rPr>
              <a:t>） </a:t>
            </a:r>
            <a:r>
              <a:rPr lang="en-US" altLang="zh-CN" sz="1900" b="1" dirty="0" err="1">
                <a:latin typeface="+mn-ea"/>
                <a:ea typeface="+mn-ea"/>
              </a:rPr>
              <a:t>S→aAd</a:t>
            </a:r>
            <a:endParaRPr lang="en-US" altLang="zh-CN" sz="1900" b="1" dirty="0">
              <a:latin typeface="+mn-ea"/>
              <a:ea typeface="+mn-ea"/>
            </a:endParaRPr>
          </a:p>
          <a:p>
            <a:pPr algn="l"/>
            <a:r>
              <a:rPr lang="zh-CN" altLang="en-US" sz="1900" b="1" dirty="0" smtClean="0">
                <a:latin typeface="+mn-ea"/>
                <a:ea typeface="+mn-ea"/>
              </a:rPr>
              <a:t>（</a:t>
            </a:r>
            <a:r>
              <a:rPr lang="en-US" altLang="zh-CN" sz="1900" b="1" dirty="0">
                <a:latin typeface="+mn-ea"/>
                <a:ea typeface="+mn-ea"/>
              </a:rPr>
              <a:t>2</a:t>
            </a:r>
            <a:r>
              <a:rPr lang="zh-CN" altLang="en-US" sz="1900" b="1" dirty="0">
                <a:latin typeface="+mn-ea"/>
                <a:ea typeface="+mn-ea"/>
              </a:rPr>
              <a:t>） </a:t>
            </a:r>
            <a:r>
              <a:rPr lang="en-US" altLang="zh-CN" sz="1900" b="1" dirty="0" err="1">
                <a:latin typeface="+mn-ea"/>
                <a:ea typeface="+mn-ea"/>
              </a:rPr>
              <a:t>S→bAc</a:t>
            </a:r>
            <a:endParaRPr lang="en-US" altLang="zh-CN" sz="1900" b="1" dirty="0">
              <a:latin typeface="+mn-ea"/>
              <a:ea typeface="+mn-ea"/>
            </a:endParaRPr>
          </a:p>
          <a:p>
            <a:pPr algn="l"/>
            <a:r>
              <a:rPr lang="zh-CN" altLang="en-US" sz="1900" b="1" dirty="0" smtClean="0">
                <a:latin typeface="+mn-ea"/>
                <a:ea typeface="+mn-ea"/>
              </a:rPr>
              <a:t>（</a:t>
            </a:r>
            <a:r>
              <a:rPr lang="en-US" altLang="zh-CN" sz="1900" b="1" dirty="0">
                <a:latin typeface="+mn-ea"/>
                <a:ea typeface="+mn-ea"/>
              </a:rPr>
              <a:t>3</a:t>
            </a:r>
            <a:r>
              <a:rPr lang="zh-CN" altLang="en-US" sz="1900" b="1" dirty="0">
                <a:latin typeface="+mn-ea"/>
                <a:ea typeface="+mn-ea"/>
              </a:rPr>
              <a:t>） </a:t>
            </a:r>
            <a:r>
              <a:rPr lang="en-US" altLang="zh-CN" sz="1900" b="1" dirty="0" err="1">
                <a:latin typeface="+mn-ea"/>
                <a:ea typeface="+mn-ea"/>
              </a:rPr>
              <a:t>S→aec</a:t>
            </a:r>
            <a:endParaRPr lang="en-US" altLang="zh-CN" sz="1900" b="1" dirty="0">
              <a:latin typeface="+mn-ea"/>
              <a:ea typeface="+mn-ea"/>
            </a:endParaRPr>
          </a:p>
          <a:p>
            <a:pPr algn="l"/>
            <a:r>
              <a:rPr lang="zh-CN" altLang="en-US" sz="1900" b="1" dirty="0" smtClean="0">
                <a:latin typeface="+mn-ea"/>
                <a:ea typeface="+mn-ea"/>
              </a:rPr>
              <a:t>（</a:t>
            </a:r>
            <a:r>
              <a:rPr lang="en-US" altLang="zh-CN" sz="1900" b="1" dirty="0">
                <a:latin typeface="+mn-ea"/>
                <a:ea typeface="+mn-ea"/>
              </a:rPr>
              <a:t>4</a:t>
            </a:r>
            <a:r>
              <a:rPr lang="zh-CN" altLang="en-US" sz="1900" b="1" dirty="0">
                <a:latin typeface="+mn-ea"/>
                <a:ea typeface="+mn-ea"/>
              </a:rPr>
              <a:t>） </a:t>
            </a:r>
            <a:r>
              <a:rPr lang="en-US" altLang="zh-CN" sz="1900" b="1" dirty="0" err="1">
                <a:latin typeface="+mn-ea"/>
                <a:ea typeface="+mn-ea"/>
              </a:rPr>
              <a:t>S→bed</a:t>
            </a:r>
            <a:endParaRPr lang="en-US" altLang="zh-CN" sz="1900" b="1" dirty="0">
              <a:latin typeface="+mn-ea"/>
              <a:ea typeface="+mn-ea"/>
            </a:endParaRPr>
          </a:p>
          <a:p>
            <a:pPr algn="l"/>
            <a:r>
              <a:rPr lang="zh-CN" altLang="en-US" sz="1900" b="1" dirty="0" smtClean="0">
                <a:latin typeface="+mn-ea"/>
                <a:ea typeface="+mn-ea"/>
              </a:rPr>
              <a:t>（</a:t>
            </a:r>
            <a:r>
              <a:rPr lang="en-US" altLang="zh-CN" sz="1900" b="1" dirty="0">
                <a:latin typeface="+mn-ea"/>
                <a:ea typeface="+mn-ea"/>
              </a:rPr>
              <a:t>5</a:t>
            </a:r>
            <a:r>
              <a:rPr lang="zh-CN" altLang="en-US" sz="1900" b="1" dirty="0">
                <a:latin typeface="+mn-ea"/>
                <a:ea typeface="+mn-ea"/>
              </a:rPr>
              <a:t>） </a:t>
            </a:r>
            <a:r>
              <a:rPr lang="en-US" altLang="zh-CN" sz="1900" b="1" dirty="0" err="1">
                <a:latin typeface="+mn-ea"/>
                <a:ea typeface="+mn-ea"/>
              </a:rPr>
              <a:t>A→e</a:t>
            </a:r>
            <a:r>
              <a:rPr lang="en-US" altLang="zh-CN" sz="1900" b="1" dirty="0">
                <a:latin typeface="+mn-ea"/>
                <a:ea typeface="+mn-ea"/>
              </a:rPr>
              <a:t> </a:t>
            </a:r>
          </a:p>
        </p:txBody>
      </p:sp>
      <p:sp>
        <p:nvSpPr>
          <p:cNvPr id="40966" name="Rectangle 12"/>
          <p:cNvSpPr>
            <a:spLocks noChangeArrowheads="1"/>
          </p:cNvSpPr>
          <p:nvPr/>
        </p:nvSpPr>
        <p:spPr bwMode="auto">
          <a:xfrm>
            <a:off x="8566150" y="-990600"/>
            <a:ext cx="633413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altLang="zh-CN" sz="900" b="1"/>
              <a:t>V</a:t>
            </a:r>
            <a:r>
              <a:rPr lang="en-US" altLang="zh-CN" sz="900" b="1" baseline="-30000"/>
              <a:t>T</a:t>
            </a:r>
            <a:r>
              <a:rPr lang="en-US" altLang="zh-CN" sz="900" b="1"/>
              <a:t>∪</a:t>
            </a:r>
            <a:r>
              <a:rPr lang="en-US" altLang="zh-CN" sz="900" b="1">
                <a:latin typeface="Tahoma" pitchFamily="34" charset="0"/>
              </a:rPr>
              <a:t>V</a:t>
            </a:r>
            <a:r>
              <a:rPr lang="en-US" altLang="zh-CN" sz="900" b="1" baseline="-30000"/>
              <a:t>N</a:t>
            </a:r>
            <a:endParaRPr lang="en-US" altLang="zh-CN" sz="1000"/>
          </a:p>
          <a:p>
            <a:pPr eaLnBrk="0" hangingPunct="0"/>
            <a:endParaRPr lang="en-US" altLang="zh-CN" sz="2400"/>
          </a:p>
        </p:txBody>
      </p:sp>
      <p:sp>
        <p:nvSpPr>
          <p:cNvPr id="40967" name="Rectangle 413"/>
          <p:cNvSpPr>
            <a:spLocks noChangeArrowheads="1"/>
          </p:cNvSpPr>
          <p:nvPr/>
        </p:nvSpPr>
        <p:spPr bwMode="auto">
          <a:xfrm>
            <a:off x="381000" y="2574925"/>
            <a:ext cx="774763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zh-CN" altLang="en-US" sz="2000" b="1" dirty="0">
                <a:latin typeface="+mn-ea"/>
                <a:ea typeface="+mn-ea"/>
              </a:rPr>
              <a:t>构造识别</a:t>
            </a:r>
            <a:r>
              <a:rPr lang="en-US" altLang="zh-CN" sz="2000" b="1" dirty="0">
                <a:latin typeface="+mn-ea"/>
                <a:ea typeface="+mn-ea"/>
                <a:hlinkClick r:id="rId3"/>
              </a:rPr>
              <a:t>LR(1)</a:t>
            </a:r>
            <a:r>
              <a:rPr lang="zh-CN" altLang="en-US" sz="2000" b="1" dirty="0">
                <a:latin typeface="+mn-ea"/>
                <a:ea typeface="+mn-ea"/>
                <a:hlinkClick r:id="rId3"/>
              </a:rPr>
              <a:t>活前缀</a:t>
            </a:r>
            <a:r>
              <a:rPr lang="en-US" altLang="zh-CN" sz="2000" b="1" dirty="0">
                <a:latin typeface="+mn-ea"/>
                <a:ea typeface="+mn-ea"/>
                <a:hlinkClick r:id="rId3"/>
              </a:rPr>
              <a:t>DFA</a:t>
            </a:r>
            <a:r>
              <a:rPr lang="zh-CN" altLang="en-US" sz="2000" b="1" dirty="0">
                <a:latin typeface="+mn-ea"/>
                <a:ea typeface="+mn-ea"/>
              </a:rPr>
              <a:t>和</a:t>
            </a:r>
            <a:r>
              <a:rPr lang="en-US" altLang="zh-CN" sz="2000" b="1" dirty="0">
                <a:latin typeface="+mn-ea"/>
                <a:ea typeface="+mn-ea"/>
                <a:hlinkClick r:id="rId4"/>
              </a:rPr>
              <a:t>LR(1)</a:t>
            </a:r>
            <a:r>
              <a:rPr lang="zh-CN" altLang="en-US" sz="2000" b="1" dirty="0">
                <a:latin typeface="+mn-ea"/>
                <a:ea typeface="+mn-ea"/>
                <a:hlinkClick r:id="rId4"/>
              </a:rPr>
              <a:t>分析表</a:t>
            </a:r>
            <a:r>
              <a:rPr lang="zh-CN" altLang="en-US" sz="2000" b="1" dirty="0">
                <a:latin typeface="+mn-ea"/>
                <a:ea typeface="+mn-ea"/>
              </a:rPr>
              <a:t>之过程</a:t>
            </a:r>
            <a:r>
              <a:rPr lang="zh-CN" altLang="en-US" sz="2000" b="1" dirty="0" smtClean="0">
                <a:latin typeface="+mn-ea"/>
                <a:ea typeface="+mn-ea"/>
              </a:rPr>
              <a:t>演示：</a:t>
            </a:r>
            <a:endParaRPr lang="zh-CN" altLang="en-US" sz="2000" b="1" dirty="0">
              <a:latin typeface="+mn-ea"/>
              <a:ea typeface="+mn-ea"/>
            </a:endParaRPr>
          </a:p>
        </p:txBody>
      </p:sp>
      <p:pic>
        <p:nvPicPr>
          <p:cNvPr id="40968" name="Picture 414" descr="例7_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9600" y="3128665"/>
            <a:ext cx="7620000" cy="296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685800" y="228600"/>
            <a:ext cx="5181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b="1" dirty="0" smtClean="0">
                <a:solidFill>
                  <a:srgbClr val="CC0099"/>
                </a:solidFill>
                <a:latin typeface="黑体" pitchFamily="49" charset="-122"/>
                <a:ea typeface="黑体" pitchFamily="49" charset="-122"/>
              </a:rPr>
              <a:t>LR(1)</a:t>
            </a:r>
            <a:r>
              <a:rPr lang="zh-CN" altLang="en-US" sz="2800" b="1" dirty="0" smtClean="0">
                <a:solidFill>
                  <a:srgbClr val="CC0099"/>
                </a:solidFill>
                <a:latin typeface="黑体" pitchFamily="49" charset="-122"/>
                <a:ea typeface="黑体" pitchFamily="49" charset="-122"/>
              </a:rPr>
              <a:t>分析表构造举例 </a:t>
            </a:r>
          </a:p>
        </p:txBody>
      </p:sp>
      <p:sp>
        <p:nvSpPr>
          <p:cNvPr id="13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6324600" y="6172200"/>
            <a:ext cx="2133600" cy="244475"/>
          </a:xfrm>
        </p:spPr>
        <p:txBody>
          <a:bodyPr/>
          <a:lstStyle/>
          <a:p>
            <a:pPr>
              <a:defRPr/>
            </a:pPr>
            <a:fld id="{4F59ABC2-A8C1-444F-815F-0179F8E14596}" type="slidenum">
              <a:rPr lang="en-US" altLang="zh-CN"/>
              <a:pPr>
                <a:defRPr/>
              </a:pPr>
              <a:t>38</a:t>
            </a:fld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7"/>
          <p:cNvSpPr>
            <a:spLocks noChangeArrowheads="1"/>
          </p:cNvSpPr>
          <p:nvPr/>
        </p:nvSpPr>
        <p:spPr bwMode="auto">
          <a:xfrm>
            <a:off x="533400" y="4404102"/>
            <a:ext cx="7848600" cy="16764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en-US" sz="2000">
              <a:latin typeface="+mn-ea"/>
              <a:ea typeface="+mn-ea"/>
            </a:endParaRPr>
          </a:p>
        </p:txBody>
      </p:sp>
      <p:sp>
        <p:nvSpPr>
          <p:cNvPr id="41988" name="Text Box 2"/>
          <p:cNvSpPr txBox="1">
            <a:spLocks noChangeArrowheads="1"/>
          </p:cNvSpPr>
          <p:nvPr/>
        </p:nvSpPr>
        <p:spPr bwMode="auto">
          <a:xfrm>
            <a:off x="457200" y="992994"/>
            <a:ext cx="8153400" cy="835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584200" algn="l">
              <a:lnSpc>
                <a:spcPct val="130000"/>
              </a:lnSpc>
              <a:spcBef>
                <a:spcPct val="20000"/>
              </a:spcBef>
            </a:pPr>
            <a:r>
              <a:rPr lang="zh-CN" altLang="en-US" sz="2000" b="1" dirty="0">
                <a:latin typeface="+mn-ea"/>
                <a:ea typeface="+mn-ea"/>
              </a:rPr>
              <a:t>定义 </a:t>
            </a:r>
            <a:r>
              <a:rPr lang="en-US" altLang="zh-CN" sz="2000" b="1" dirty="0">
                <a:latin typeface="+mn-ea"/>
                <a:ea typeface="+mn-ea"/>
              </a:rPr>
              <a:t>7.13  </a:t>
            </a:r>
            <a:r>
              <a:rPr lang="zh-CN" altLang="en-US" sz="2000" b="1" dirty="0">
                <a:latin typeface="+mn-ea"/>
                <a:ea typeface="+mn-ea"/>
              </a:rPr>
              <a:t>设文法</a:t>
            </a:r>
            <a:r>
              <a:rPr lang="en-US" altLang="zh-CN" sz="2000" b="1" dirty="0">
                <a:latin typeface="+mn-ea"/>
                <a:ea typeface="+mn-ea"/>
              </a:rPr>
              <a:t>G</a:t>
            </a:r>
            <a:r>
              <a:rPr lang="zh-CN" altLang="en-US" sz="2000" b="1" dirty="0">
                <a:latin typeface="+mn-ea"/>
                <a:ea typeface="+mn-ea"/>
              </a:rPr>
              <a:t>的</a:t>
            </a:r>
            <a:r>
              <a:rPr lang="en-US" altLang="zh-CN" sz="2000" b="1" dirty="0">
                <a:latin typeface="+mn-ea"/>
                <a:ea typeface="+mn-ea"/>
              </a:rPr>
              <a:t>LR(1)</a:t>
            </a:r>
            <a:r>
              <a:rPr lang="zh-CN" altLang="en-US" sz="2000" b="1" dirty="0">
                <a:latin typeface="+mn-ea"/>
                <a:ea typeface="+mn-ea"/>
              </a:rPr>
              <a:t>项目集规范族</a:t>
            </a:r>
            <a:r>
              <a:rPr lang="en-US" altLang="zh-CN" sz="2000" b="1" dirty="0">
                <a:latin typeface="+mn-ea"/>
                <a:ea typeface="+mn-ea"/>
              </a:rPr>
              <a:t>C</a:t>
            </a:r>
            <a:r>
              <a:rPr lang="zh-CN" altLang="en-US" sz="2000" b="1" dirty="0">
                <a:latin typeface="+mn-ea"/>
                <a:ea typeface="+mn-ea"/>
              </a:rPr>
              <a:t>中任意含有</a:t>
            </a:r>
            <a:r>
              <a:rPr lang="en-US" altLang="zh-CN" sz="2000" b="1" dirty="0">
                <a:latin typeface="+mn-ea"/>
                <a:ea typeface="+mn-ea"/>
              </a:rPr>
              <a:t>m</a:t>
            </a:r>
            <a:r>
              <a:rPr lang="zh-CN" altLang="en-US" sz="2000" b="1" dirty="0">
                <a:latin typeface="+mn-ea"/>
                <a:ea typeface="+mn-ea"/>
              </a:rPr>
              <a:t>个移进项目和 </a:t>
            </a:r>
            <a:r>
              <a:rPr lang="en-US" altLang="zh-CN" sz="2000" b="1" dirty="0">
                <a:latin typeface="+mn-ea"/>
                <a:ea typeface="+mn-ea"/>
              </a:rPr>
              <a:t>n</a:t>
            </a:r>
            <a:r>
              <a:rPr lang="zh-CN" altLang="en-US" sz="2000" b="1" dirty="0">
                <a:latin typeface="+mn-ea"/>
                <a:ea typeface="+mn-ea"/>
              </a:rPr>
              <a:t>个归约项目的冲突项目集 </a:t>
            </a:r>
            <a:r>
              <a:rPr lang="en-US" altLang="zh-CN" sz="2000" b="1" dirty="0" err="1">
                <a:latin typeface="+mn-ea"/>
                <a:ea typeface="+mn-ea"/>
              </a:rPr>
              <a:t>I</a:t>
            </a:r>
            <a:r>
              <a:rPr lang="en-US" altLang="zh-CN" sz="2000" b="1" baseline="-30000" dirty="0" err="1">
                <a:latin typeface="+mn-ea"/>
                <a:ea typeface="+mn-ea"/>
              </a:rPr>
              <a:t>k</a:t>
            </a:r>
            <a:r>
              <a:rPr lang="en-US" altLang="zh-CN" sz="2000" b="1" baseline="-30000" dirty="0">
                <a:latin typeface="+mn-ea"/>
                <a:ea typeface="+mn-ea"/>
              </a:rPr>
              <a:t>  </a:t>
            </a:r>
            <a:r>
              <a:rPr lang="zh-CN" altLang="en-US" sz="2000" b="1" dirty="0">
                <a:latin typeface="+mn-ea"/>
                <a:ea typeface="+mn-ea"/>
              </a:rPr>
              <a:t>的一般形式为</a:t>
            </a:r>
          </a:p>
        </p:txBody>
      </p:sp>
      <p:sp>
        <p:nvSpPr>
          <p:cNvPr id="41989" name="Text Box 4"/>
          <p:cNvSpPr txBox="1">
            <a:spLocks noChangeArrowheads="1"/>
          </p:cNvSpPr>
          <p:nvPr/>
        </p:nvSpPr>
        <p:spPr bwMode="auto">
          <a:xfrm>
            <a:off x="609600" y="1905000"/>
            <a:ext cx="8229600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ts val="600"/>
              </a:spcBef>
            </a:pPr>
            <a:r>
              <a:rPr lang="en-US" altLang="zh-CN" sz="2000" b="1" dirty="0" err="1">
                <a:latin typeface="+mn-ea"/>
                <a:ea typeface="+mn-ea"/>
              </a:rPr>
              <a:t>I</a:t>
            </a:r>
            <a:r>
              <a:rPr lang="en-US" altLang="zh-CN" sz="2000" b="1" baseline="-30000" dirty="0" err="1">
                <a:latin typeface="+mn-ea"/>
                <a:ea typeface="+mn-ea"/>
              </a:rPr>
              <a:t>k</a:t>
            </a:r>
            <a:r>
              <a:rPr lang="zh-CN" altLang="en-US" sz="2000" b="1" dirty="0">
                <a:latin typeface="+mn-ea"/>
                <a:ea typeface="+mn-ea"/>
              </a:rPr>
              <a:t>＝</a:t>
            </a:r>
            <a:r>
              <a:rPr lang="en-US" altLang="zh-CN" sz="2000" b="1" dirty="0" smtClean="0">
                <a:latin typeface="+mn-ea"/>
                <a:ea typeface="+mn-ea"/>
              </a:rPr>
              <a:t>{[</a:t>
            </a:r>
            <a:r>
              <a:rPr lang="en-US" altLang="zh-CN" sz="2000" b="1" dirty="0">
                <a:latin typeface="+mn-ea"/>
                <a:ea typeface="+mn-ea"/>
              </a:rPr>
              <a:t>A</a:t>
            </a:r>
            <a:r>
              <a:rPr lang="en-US" altLang="zh-CN" sz="2000" b="1" baseline="-30000" dirty="0">
                <a:latin typeface="+mn-ea"/>
                <a:ea typeface="+mn-ea"/>
              </a:rPr>
              <a:t>1</a:t>
            </a:r>
            <a:r>
              <a:rPr lang="en-US" altLang="zh-CN" sz="2000" b="1" dirty="0">
                <a:latin typeface="+mn-ea"/>
                <a:ea typeface="+mn-ea"/>
              </a:rPr>
              <a:t>→</a:t>
            </a:r>
            <a:r>
              <a:rPr lang="en-US" altLang="zh-CN" sz="2000" b="1" dirty="0" smtClean="0">
                <a:latin typeface="+mn-ea"/>
                <a:ea typeface="+mn-ea"/>
              </a:rPr>
              <a:t>α</a:t>
            </a:r>
            <a:r>
              <a:rPr lang="en-US" altLang="zh-CN" sz="2000" b="1" baseline="-30000" dirty="0" smtClean="0">
                <a:latin typeface="+mn-ea"/>
                <a:ea typeface="+mn-ea"/>
              </a:rPr>
              <a:t>1</a:t>
            </a:r>
            <a:r>
              <a:rPr lang="en-US" altLang="zh-CN" sz="2000" b="1" dirty="0" smtClean="0">
                <a:latin typeface="+mn-ea"/>
                <a:ea typeface="+mn-ea"/>
              </a:rPr>
              <a:t>·a</a:t>
            </a:r>
            <a:r>
              <a:rPr lang="en-US" altLang="zh-CN" sz="2000" b="1" baseline="-30000" dirty="0" smtClean="0">
                <a:latin typeface="+mn-ea"/>
                <a:ea typeface="+mn-ea"/>
              </a:rPr>
              <a:t>1</a:t>
            </a:r>
            <a:r>
              <a:rPr lang="en-US" altLang="zh-CN" sz="2000" b="1" dirty="0" smtClean="0">
                <a:latin typeface="+mn-ea"/>
                <a:ea typeface="+mn-ea"/>
              </a:rPr>
              <a:t>β</a:t>
            </a:r>
            <a:r>
              <a:rPr lang="en-US" altLang="zh-CN" sz="2000" b="1" baseline="-30000" dirty="0" smtClean="0">
                <a:latin typeface="+mn-ea"/>
                <a:ea typeface="+mn-ea"/>
              </a:rPr>
              <a:t>1 </a:t>
            </a:r>
            <a:r>
              <a:rPr lang="en-US" altLang="zh-CN" sz="2000" b="1" dirty="0">
                <a:latin typeface="+mn-ea"/>
                <a:ea typeface="+mn-ea"/>
              </a:rPr>
              <a:t>,S′</a:t>
            </a:r>
            <a:r>
              <a:rPr lang="en-US" altLang="zh-CN" sz="2000" b="1" baseline="-30000" dirty="0">
                <a:latin typeface="+mn-ea"/>
                <a:ea typeface="+mn-ea"/>
              </a:rPr>
              <a:t>1</a:t>
            </a:r>
            <a:r>
              <a:rPr lang="en-US" altLang="zh-CN" sz="2000" b="1" dirty="0" smtClean="0">
                <a:latin typeface="+mn-ea"/>
                <a:ea typeface="+mn-ea"/>
              </a:rPr>
              <a:t>],···</a:t>
            </a:r>
            <a:r>
              <a:rPr lang="zh-CN" altLang="en-US" sz="2000" b="1" dirty="0" smtClean="0">
                <a:latin typeface="+mn-ea"/>
                <a:ea typeface="+mn-ea"/>
              </a:rPr>
              <a:t>，</a:t>
            </a:r>
            <a:r>
              <a:rPr lang="en-US" altLang="zh-CN" sz="2000" b="1" dirty="0" smtClean="0">
                <a:latin typeface="+mn-ea"/>
                <a:ea typeface="+mn-ea"/>
              </a:rPr>
              <a:t>[</a:t>
            </a:r>
            <a:r>
              <a:rPr lang="en-US" altLang="zh-CN" sz="2000" b="1" dirty="0">
                <a:latin typeface="+mn-ea"/>
                <a:ea typeface="+mn-ea"/>
              </a:rPr>
              <a:t>A </a:t>
            </a:r>
            <a:r>
              <a:rPr lang="en-US" altLang="zh-CN" sz="2000" b="1" baseline="-30000" dirty="0" err="1">
                <a:latin typeface="+mn-ea"/>
                <a:ea typeface="+mn-ea"/>
              </a:rPr>
              <a:t>m</a:t>
            </a:r>
            <a:r>
              <a:rPr lang="en-US" altLang="zh-CN" sz="2000" b="1" dirty="0" err="1">
                <a:latin typeface="+mn-ea"/>
                <a:ea typeface="+mn-ea"/>
              </a:rPr>
              <a:t>→α</a:t>
            </a:r>
            <a:r>
              <a:rPr lang="en-US" altLang="zh-CN" sz="2000" b="1" baseline="-30000" dirty="0" err="1">
                <a:latin typeface="+mn-ea"/>
                <a:ea typeface="+mn-ea"/>
              </a:rPr>
              <a:t>m</a:t>
            </a:r>
            <a:r>
              <a:rPr lang="en-US" altLang="zh-CN" sz="2000" b="1" dirty="0">
                <a:latin typeface="+mn-ea"/>
                <a:ea typeface="+mn-ea"/>
              </a:rPr>
              <a:t>· a </a:t>
            </a:r>
            <a:r>
              <a:rPr lang="en-US" altLang="zh-CN" sz="2000" b="1" baseline="-30000" dirty="0" err="1" smtClean="0">
                <a:latin typeface="+mn-ea"/>
                <a:ea typeface="+mn-ea"/>
              </a:rPr>
              <a:t>m</a:t>
            </a:r>
            <a:r>
              <a:rPr lang="en-US" altLang="zh-CN" sz="2000" b="1" dirty="0" err="1" smtClean="0">
                <a:latin typeface="+mn-ea"/>
                <a:ea typeface="+mn-ea"/>
              </a:rPr>
              <a:t>β</a:t>
            </a:r>
            <a:r>
              <a:rPr lang="en-US" altLang="zh-CN" sz="2000" b="1" baseline="-30000" dirty="0" err="1" smtClean="0">
                <a:latin typeface="+mn-ea"/>
                <a:ea typeface="+mn-ea"/>
              </a:rPr>
              <a:t>m</a:t>
            </a:r>
            <a:r>
              <a:rPr lang="en-US" altLang="zh-CN" sz="2000" b="1" baseline="-30000" dirty="0" smtClean="0">
                <a:latin typeface="+mn-ea"/>
                <a:ea typeface="+mn-ea"/>
              </a:rPr>
              <a:t>  </a:t>
            </a:r>
            <a:r>
              <a:rPr lang="en-US" altLang="zh-CN" sz="2000" b="1" dirty="0" smtClean="0">
                <a:latin typeface="+mn-ea"/>
                <a:ea typeface="+mn-ea"/>
              </a:rPr>
              <a:t>,</a:t>
            </a:r>
            <a:r>
              <a:rPr lang="en-US" altLang="zh-CN" sz="2000" b="1" dirty="0" err="1" smtClean="0">
                <a:latin typeface="+mn-ea"/>
                <a:ea typeface="+mn-ea"/>
              </a:rPr>
              <a:t>S′</a:t>
            </a:r>
            <a:r>
              <a:rPr lang="en-US" altLang="zh-CN" sz="2000" b="1" baseline="-30000" dirty="0" err="1" smtClean="0">
                <a:latin typeface="+mn-ea"/>
                <a:ea typeface="+mn-ea"/>
              </a:rPr>
              <a:t>m</a:t>
            </a:r>
            <a:r>
              <a:rPr lang="en-US" altLang="zh-CN" sz="2000" b="1" dirty="0" smtClean="0">
                <a:latin typeface="+mn-ea"/>
                <a:ea typeface="+mn-ea"/>
              </a:rPr>
              <a:t>],</a:t>
            </a:r>
          </a:p>
          <a:p>
            <a:pPr algn="l">
              <a:spcBef>
                <a:spcPts val="600"/>
              </a:spcBef>
            </a:pPr>
            <a:r>
              <a:rPr lang="en-US" altLang="zh-CN" sz="2000" b="1" dirty="0" smtClean="0">
                <a:latin typeface="+mn-ea"/>
                <a:ea typeface="+mn-ea"/>
              </a:rPr>
              <a:t>     [</a:t>
            </a:r>
            <a:r>
              <a:rPr lang="en-US" altLang="zh-CN" sz="2000" b="1" dirty="0">
                <a:latin typeface="+mn-ea"/>
                <a:ea typeface="+mn-ea"/>
              </a:rPr>
              <a:t>B</a:t>
            </a:r>
            <a:r>
              <a:rPr lang="en-US" altLang="zh-CN" sz="2000" b="1" baseline="-30000" dirty="0">
                <a:latin typeface="+mn-ea"/>
                <a:ea typeface="+mn-ea"/>
              </a:rPr>
              <a:t>1</a:t>
            </a:r>
            <a:r>
              <a:rPr lang="en-US" altLang="zh-CN" sz="2000" b="1" dirty="0">
                <a:latin typeface="+mn-ea"/>
                <a:ea typeface="+mn-ea"/>
              </a:rPr>
              <a:t>→γ</a:t>
            </a:r>
            <a:r>
              <a:rPr lang="en-US" altLang="zh-CN" sz="2000" b="1" baseline="-30000" dirty="0">
                <a:latin typeface="+mn-ea"/>
                <a:ea typeface="+mn-ea"/>
              </a:rPr>
              <a:t>2</a:t>
            </a:r>
            <a:r>
              <a:rPr lang="en-US" altLang="zh-CN" sz="2000" b="1" dirty="0" smtClean="0">
                <a:latin typeface="+mn-ea"/>
                <a:ea typeface="+mn-ea"/>
              </a:rPr>
              <a:t>·,</a:t>
            </a:r>
            <a:r>
              <a:rPr lang="en-US" altLang="zh-CN" sz="2000" b="1" dirty="0">
                <a:latin typeface="+mn-ea"/>
                <a:ea typeface="+mn-ea"/>
              </a:rPr>
              <a:t>S</a:t>
            </a:r>
            <a:r>
              <a:rPr lang="en-US" altLang="zh-CN" sz="2000" b="1" baseline="-30000" dirty="0">
                <a:latin typeface="+mn-ea"/>
                <a:ea typeface="+mn-ea"/>
              </a:rPr>
              <a:t>1</a:t>
            </a:r>
            <a:r>
              <a:rPr lang="en-US" altLang="zh-CN" sz="2000" b="1" dirty="0" smtClean="0">
                <a:latin typeface="+mn-ea"/>
                <a:ea typeface="+mn-ea"/>
              </a:rPr>
              <a:t>]</a:t>
            </a:r>
            <a:r>
              <a:rPr lang="zh-CN" altLang="en-US" sz="2000" b="1" dirty="0" smtClean="0">
                <a:latin typeface="+mn-ea"/>
                <a:ea typeface="+mn-ea"/>
              </a:rPr>
              <a:t>，</a:t>
            </a:r>
            <a:r>
              <a:rPr lang="en-US" altLang="zh-CN" sz="2000" b="1" dirty="0" smtClean="0">
                <a:latin typeface="+mn-ea"/>
                <a:ea typeface="+mn-ea"/>
              </a:rPr>
              <a:t>··· </a:t>
            </a:r>
            <a:r>
              <a:rPr lang="zh-CN" altLang="en-US" sz="2000" b="1" dirty="0">
                <a:latin typeface="+mn-ea"/>
                <a:ea typeface="+mn-ea"/>
              </a:rPr>
              <a:t>，</a:t>
            </a:r>
            <a:r>
              <a:rPr lang="en-US" altLang="zh-CN" sz="2000" b="1" dirty="0">
                <a:latin typeface="+mn-ea"/>
                <a:ea typeface="+mn-ea"/>
              </a:rPr>
              <a:t>[B</a:t>
            </a:r>
            <a:r>
              <a:rPr lang="en-US" altLang="zh-CN" sz="2000" b="1" baseline="-30000" dirty="0">
                <a:latin typeface="+mn-ea"/>
                <a:ea typeface="+mn-ea"/>
              </a:rPr>
              <a:t> </a:t>
            </a:r>
            <a:r>
              <a:rPr lang="en-US" altLang="zh-CN" sz="2000" b="1" baseline="-30000" dirty="0" err="1">
                <a:latin typeface="+mn-ea"/>
                <a:ea typeface="+mn-ea"/>
              </a:rPr>
              <a:t>n</a:t>
            </a:r>
            <a:r>
              <a:rPr lang="en-US" altLang="zh-CN" sz="2000" b="1" dirty="0" err="1">
                <a:latin typeface="+mn-ea"/>
                <a:ea typeface="+mn-ea"/>
              </a:rPr>
              <a:t>→γ</a:t>
            </a:r>
            <a:r>
              <a:rPr lang="en-US" altLang="zh-CN" sz="2000" b="1" baseline="-30000" dirty="0" err="1">
                <a:latin typeface="+mn-ea"/>
                <a:ea typeface="+mn-ea"/>
              </a:rPr>
              <a:t>n</a:t>
            </a:r>
            <a:r>
              <a:rPr lang="en-US" altLang="zh-CN" sz="2000" b="1" dirty="0" smtClean="0">
                <a:latin typeface="+mn-ea"/>
                <a:ea typeface="+mn-ea"/>
              </a:rPr>
              <a:t>·, </a:t>
            </a:r>
            <a:r>
              <a:rPr lang="en-US" altLang="zh-CN" sz="2000" b="1" dirty="0" err="1">
                <a:latin typeface="+mn-ea"/>
                <a:ea typeface="+mn-ea"/>
              </a:rPr>
              <a:t>S</a:t>
            </a:r>
            <a:r>
              <a:rPr lang="en-US" altLang="zh-CN" sz="2000" b="1" baseline="-30000" dirty="0" err="1">
                <a:latin typeface="+mn-ea"/>
                <a:ea typeface="+mn-ea"/>
              </a:rPr>
              <a:t>n</a:t>
            </a:r>
            <a:r>
              <a:rPr lang="en-US" altLang="zh-CN" sz="2000" b="1" dirty="0" smtClean="0">
                <a:latin typeface="+mn-ea"/>
                <a:ea typeface="+mn-ea"/>
              </a:rPr>
              <a:t>] </a:t>
            </a:r>
            <a:r>
              <a:rPr lang="zh-CN" altLang="en-US" sz="2000" b="1" dirty="0" smtClean="0">
                <a:latin typeface="+mn-ea"/>
                <a:ea typeface="+mn-ea"/>
              </a:rPr>
              <a:t>，</a:t>
            </a:r>
            <a:r>
              <a:rPr lang="en-US" altLang="zh-CN" sz="2000" b="1" dirty="0">
                <a:solidFill>
                  <a:srgbClr val="808080"/>
                </a:solidFill>
                <a:latin typeface="+mn-ea"/>
                <a:ea typeface="+mn-ea"/>
              </a:rPr>
              <a:t>···</a:t>
            </a:r>
            <a:r>
              <a:rPr lang="en-US" altLang="zh-CN" sz="2000" b="1" dirty="0">
                <a:latin typeface="+mn-ea"/>
                <a:ea typeface="+mn-ea"/>
              </a:rPr>
              <a:t> }</a:t>
            </a:r>
          </a:p>
          <a:p>
            <a:pPr algn="l">
              <a:spcBef>
                <a:spcPts val="1200"/>
              </a:spcBef>
            </a:pPr>
            <a:r>
              <a:rPr lang="en-US" altLang="zh-CN" sz="2000" b="1" dirty="0" smtClean="0">
                <a:latin typeface="+mn-ea"/>
                <a:ea typeface="+mn-ea"/>
              </a:rPr>
              <a:t>  (</a:t>
            </a:r>
            <a:r>
              <a:rPr lang="en-US" altLang="zh-CN" sz="2000" b="1" dirty="0">
                <a:latin typeface="+mn-ea"/>
                <a:ea typeface="+mn-ea"/>
              </a:rPr>
              <a:t>A </a:t>
            </a:r>
            <a:r>
              <a:rPr lang="en-US" altLang="zh-CN" sz="2000" b="1" baseline="-30000" dirty="0" err="1">
                <a:latin typeface="+mn-ea"/>
                <a:ea typeface="+mn-ea"/>
              </a:rPr>
              <a:t>i</a:t>
            </a:r>
            <a:r>
              <a:rPr lang="zh-CN" altLang="en-US" sz="2000" b="1" dirty="0">
                <a:latin typeface="+mn-ea"/>
                <a:ea typeface="+mn-ea"/>
              </a:rPr>
              <a:t>、</a:t>
            </a:r>
            <a:r>
              <a:rPr lang="en-US" altLang="zh-CN" sz="2000" b="1" dirty="0">
                <a:latin typeface="+mn-ea"/>
                <a:ea typeface="+mn-ea"/>
              </a:rPr>
              <a:t>B </a:t>
            </a:r>
            <a:r>
              <a:rPr lang="en-US" altLang="zh-CN" sz="2000" b="1" baseline="-30000" dirty="0">
                <a:latin typeface="+mn-ea"/>
                <a:ea typeface="+mn-ea"/>
              </a:rPr>
              <a:t>j </a:t>
            </a:r>
            <a:r>
              <a:rPr lang="en-US" altLang="zh-CN" sz="2000" b="1" dirty="0">
                <a:latin typeface="+mn-ea"/>
                <a:ea typeface="+mn-ea"/>
              </a:rPr>
              <a:t>∈V</a:t>
            </a:r>
            <a:r>
              <a:rPr lang="en-US" altLang="zh-CN" sz="2000" b="1" baseline="-30000" dirty="0">
                <a:latin typeface="+mn-ea"/>
                <a:ea typeface="+mn-ea"/>
              </a:rPr>
              <a:t>N</a:t>
            </a:r>
            <a:r>
              <a:rPr lang="en-US" altLang="zh-CN" sz="2000" b="1" dirty="0">
                <a:latin typeface="+mn-ea"/>
                <a:ea typeface="+mn-ea"/>
              </a:rPr>
              <a:t>, a </a:t>
            </a:r>
            <a:r>
              <a:rPr lang="en-US" altLang="zh-CN" sz="2000" b="1" baseline="-30000" dirty="0" err="1">
                <a:latin typeface="+mn-ea"/>
                <a:ea typeface="+mn-ea"/>
              </a:rPr>
              <a:t>i</a:t>
            </a:r>
            <a:r>
              <a:rPr lang="en-US" altLang="zh-CN" sz="2000" b="1" baseline="-30000" dirty="0">
                <a:latin typeface="+mn-ea"/>
                <a:ea typeface="+mn-ea"/>
              </a:rPr>
              <a:t> </a:t>
            </a:r>
            <a:r>
              <a:rPr lang="en-US" altLang="zh-CN" sz="2000" b="1" dirty="0">
                <a:latin typeface="+mn-ea"/>
                <a:ea typeface="+mn-ea"/>
              </a:rPr>
              <a:t>∈V</a:t>
            </a:r>
            <a:r>
              <a:rPr lang="en-US" altLang="zh-CN" sz="2000" b="1" baseline="-30000" dirty="0">
                <a:latin typeface="+mn-ea"/>
                <a:ea typeface="+mn-ea"/>
              </a:rPr>
              <a:t>T</a:t>
            </a:r>
            <a:r>
              <a:rPr lang="en-US" altLang="zh-CN" sz="2000" b="1" dirty="0">
                <a:latin typeface="+mn-ea"/>
                <a:ea typeface="+mn-ea"/>
              </a:rPr>
              <a:t>, </a:t>
            </a:r>
            <a:r>
              <a:rPr lang="en-US" altLang="zh-CN" sz="2000" b="1" dirty="0" err="1">
                <a:latin typeface="+mn-ea"/>
                <a:ea typeface="+mn-ea"/>
              </a:rPr>
              <a:t>α</a:t>
            </a:r>
            <a:r>
              <a:rPr lang="en-US" altLang="zh-CN" sz="2000" b="1" baseline="-30000" dirty="0" err="1">
                <a:latin typeface="+mn-ea"/>
                <a:ea typeface="+mn-ea"/>
              </a:rPr>
              <a:t>i</a:t>
            </a:r>
            <a:r>
              <a:rPr lang="en-US" altLang="zh-CN" sz="2000" b="1" dirty="0">
                <a:latin typeface="+mn-ea"/>
                <a:ea typeface="+mn-ea"/>
              </a:rPr>
              <a:t> </a:t>
            </a:r>
            <a:r>
              <a:rPr lang="zh-CN" altLang="en-US" sz="2000" b="1" dirty="0">
                <a:latin typeface="+mn-ea"/>
                <a:ea typeface="+mn-ea"/>
              </a:rPr>
              <a:t>、</a:t>
            </a:r>
            <a:r>
              <a:rPr lang="en-US" altLang="zh-CN" sz="2000" b="1" dirty="0" err="1">
                <a:latin typeface="+mn-ea"/>
                <a:ea typeface="+mn-ea"/>
              </a:rPr>
              <a:t>βj</a:t>
            </a:r>
            <a:r>
              <a:rPr lang="zh-CN" altLang="en-US" sz="2000" b="1" dirty="0">
                <a:latin typeface="+mn-ea"/>
                <a:ea typeface="+mn-ea"/>
              </a:rPr>
              <a:t>、</a:t>
            </a:r>
            <a:r>
              <a:rPr lang="en-US" altLang="zh-CN" sz="2000" b="1" dirty="0" err="1">
                <a:latin typeface="+mn-ea"/>
                <a:ea typeface="+mn-ea"/>
              </a:rPr>
              <a:t>γ</a:t>
            </a:r>
            <a:r>
              <a:rPr lang="en-US" altLang="zh-CN" sz="2000" b="1" baseline="-30000" dirty="0" err="1">
                <a:latin typeface="+mn-ea"/>
                <a:ea typeface="+mn-ea"/>
              </a:rPr>
              <a:t>j</a:t>
            </a:r>
            <a:r>
              <a:rPr lang="en-US" altLang="zh-CN" sz="2000" b="1" dirty="0">
                <a:latin typeface="+mn-ea"/>
                <a:ea typeface="+mn-ea"/>
              </a:rPr>
              <a:t>∈(V</a:t>
            </a:r>
            <a:r>
              <a:rPr lang="en-US" altLang="zh-CN" sz="2000" b="1" baseline="-30000" dirty="0">
                <a:latin typeface="+mn-ea"/>
                <a:ea typeface="+mn-ea"/>
              </a:rPr>
              <a:t>N</a:t>
            </a:r>
            <a:r>
              <a:rPr lang="en-US" altLang="zh-CN" sz="2000" b="1" dirty="0">
                <a:latin typeface="+mn-ea"/>
                <a:ea typeface="+mn-ea"/>
              </a:rPr>
              <a:t>∪V</a:t>
            </a:r>
            <a:r>
              <a:rPr lang="en-US" altLang="zh-CN" sz="2000" b="1" baseline="-30000" dirty="0">
                <a:latin typeface="+mn-ea"/>
                <a:ea typeface="+mn-ea"/>
              </a:rPr>
              <a:t>T</a:t>
            </a:r>
            <a:r>
              <a:rPr lang="en-US" altLang="zh-CN" sz="2000" b="1" dirty="0">
                <a:latin typeface="+mn-ea"/>
                <a:ea typeface="+mn-ea"/>
              </a:rPr>
              <a:t>)*, </a:t>
            </a:r>
          </a:p>
          <a:p>
            <a:pPr algn="l">
              <a:spcBef>
                <a:spcPts val="600"/>
              </a:spcBef>
            </a:pPr>
            <a:r>
              <a:rPr lang="en-US" altLang="zh-CN" sz="2000" b="1" dirty="0">
                <a:latin typeface="+mn-ea"/>
                <a:ea typeface="+mn-ea"/>
              </a:rPr>
              <a:t>  </a:t>
            </a:r>
            <a:r>
              <a:rPr lang="en-US" altLang="zh-CN" sz="2000" b="1" dirty="0" err="1" smtClean="0">
                <a:latin typeface="+mn-ea"/>
                <a:ea typeface="+mn-ea"/>
              </a:rPr>
              <a:t>S′</a:t>
            </a:r>
            <a:r>
              <a:rPr lang="en-US" altLang="zh-CN" sz="2000" b="1" baseline="-30000" dirty="0" err="1" smtClean="0">
                <a:latin typeface="+mn-ea"/>
                <a:ea typeface="+mn-ea"/>
              </a:rPr>
              <a:t>i</a:t>
            </a:r>
            <a:r>
              <a:rPr lang="zh-CN" altLang="en-US" sz="2000" b="1" dirty="0">
                <a:latin typeface="+mn-ea"/>
                <a:ea typeface="+mn-ea"/>
              </a:rPr>
              <a:t>、 </a:t>
            </a:r>
            <a:r>
              <a:rPr lang="en-US" altLang="zh-CN" sz="2000" b="1" dirty="0" err="1">
                <a:latin typeface="+mn-ea"/>
                <a:ea typeface="+mn-ea"/>
              </a:rPr>
              <a:t>S</a:t>
            </a:r>
            <a:r>
              <a:rPr lang="en-US" altLang="zh-CN" sz="2000" b="1" baseline="-30000" dirty="0" err="1">
                <a:latin typeface="+mn-ea"/>
                <a:ea typeface="+mn-ea"/>
              </a:rPr>
              <a:t>j</a:t>
            </a:r>
            <a:r>
              <a:rPr lang="zh-CN" altLang="en-US" sz="2000" b="1" dirty="0">
                <a:latin typeface="+mn-ea"/>
                <a:ea typeface="+mn-ea"/>
              </a:rPr>
              <a:t>为搜索集</a:t>
            </a:r>
            <a:r>
              <a:rPr lang="zh-CN" altLang="en-US" sz="2000" b="1" dirty="0" smtClean="0">
                <a:latin typeface="+mn-ea"/>
                <a:ea typeface="+mn-ea"/>
              </a:rPr>
              <a:t>，最后的</a:t>
            </a:r>
            <a:r>
              <a:rPr lang="en-US" altLang="zh-CN" sz="2000" b="1" dirty="0" smtClean="0">
                <a:solidFill>
                  <a:srgbClr val="808080"/>
                </a:solidFill>
                <a:latin typeface="+mn-ea"/>
                <a:ea typeface="+mn-ea"/>
              </a:rPr>
              <a:t>···</a:t>
            </a:r>
            <a:r>
              <a:rPr lang="zh-CN" altLang="en-US" sz="2000" b="1" dirty="0">
                <a:latin typeface="+mn-ea"/>
                <a:ea typeface="+mn-ea"/>
              </a:rPr>
              <a:t>表示剩下的待约项目</a:t>
            </a:r>
            <a:r>
              <a:rPr lang="en-US" altLang="zh-CN" sz="2000" b="1" dirty="0">
                <a:latin typeface="+mn-ea"/>
                <a:ea typeface="+mn-ea"/>
              </a:rPr>
              <a:t>)</a:t>
            </a:r>
            <a:r>
              <a:rPr lang="zh-CN" altLang="en-US" sz="2000" b="1" dirty="0">
                <a:latin typeface="+mn-ea"/>
                <a:ea typeface="+mn-ea"/>
              </a:rPr>
              <a:t>。</a:t>
            </a:r>
          </a:p>
        </p:txBody>
      </p:sp>
      <p:sp>
        <p:nvSpPr>
          <p:cNvPr id="41990" name="Text Box 5"/>
          <p:cNvSpPr txBox="1">
            <a:spLocks noChangeArrowheads="1"/>
          </p:cNvSpPr>
          <p:nvPr/>
        </p:nvSpPr>
        <p:spPr bwMode="auto">
          <a:xfrm>
            <a:off x="533400" y="3637655"/>
            <a:ext cx="7924800" cy="781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606425" algn="l">
              <a:lnSpc>
                <a:spcPct val="120000"/>
              </a:lnSpc>
              <a:spcBef>
                <a:spcPct val="50000"/>
              </a:spcBef>
            </a:pPr>
            <a:r>
              <a:rPr lang="zh-CN" altLang="en-US" sz="2000" b="1" dirty="0">
                <a:latin typeface="+mn-ea"/>
                <a:ea typeface="+mn-ea"/>
              </a:rPr>
              <a:t>如果移进符号集</a:t>
            </a:r>
            <a:r>
              <a:rPr lang="en-US" altLang="zh-CN" sz="2000" b="1" dirty="0">
                <a:latin typeface="+mn-ea"/>
                <a:ea typeface="+mn-ea"/>
              </a:rPr>
              <a:t>{ a</a:t>
            </a:r>
            <a:r>
              <a:rPr lang="en-US" altLang="zh-CN" sz="2000" b="1" baseline="-30000" dirty="0">
                <a:latin typeface="+mn-ea"/>
                <a:ea typeface="+mn-ea"/>
              </a:rPr>
              <a:t>1 </a:t>
            </a:r>
            <a:r>
              <a:rPr lang="zh-CN" altLang="en-US" sz="2000" b="1" dirty="0">
                <a:latin typeface="+mn-ea"/>
                <a:ea typeface="+mn-ea"/>
              </a:rPr>
              <a:t>， </a:t>
            </a:r>
            <a:r>
              <a:rPr lang="en-US" altLang="zh-CN" sz="2000" b="1" dirty="0">
                <a:latin typeface="+mn-ea"/>
                <a:ea typeface="+mn-ea"/>
              </a:rPr>
              <a:t>a </a:t>
            </a:r>
            <a:r>
              <a:rPr lang="en-US" altLang="zh-CN" sz="2000" b="1" baseline="-30000" dirty="0">
                <a:latin typeface="+mn-ea"/>
                <a:ea typeface="+mn-ea"/>
              </a:rPr>
              <a:t>2</a:t>
            </a:r>
            <a:r>
              <a:rPr lang="en-US" altLang="zh-CN" sz="2000" b="1" dirty="0">
                <a:latin typeface="+mn-ea"/>
                <a:ea typeface="+mn-ea"/>
              </a:rPr>
              <a:t> </a:t>
            </a:r>
            <a:r>
              <a:rPr lang="zh-CN" altLang="en-US" sz="2000" b="1" dirty="0">
                <a:latin typeface="+mn-ea"/>
                <a:ea typeface="+mn-ea"/>
              </a:rPr>
              <a:t>，</a:t>
            </a:r>
            <a:r>
              <a:rPr lang="en-US" altLang="zh-CN" sz="2000" b="1" dirty="0">
                <a:latin typeface="+mn-ea"/>
                <a:ea typeface="+mn-ea"/>
              </a:rPr>
              <a:t>··· </a:t>
            </a:r>
            <a:r>
              <a:rPr lang="zh-CN" altLang="en-US" sz="2000" b="1" dirty="0">
                <a:latin typeface="+mn-ea"/>
                <a:ea typeface="+mn-ea"/>
              </a:rPr>
              <a:t>，</a:t>
            </a:r>
            <a:r>
              <a:rPr lang="en-US" altLang="zh-CN" sz="2000" b="1" dirty="0" err="1">
                <a:latin typeface="+mn-ea"/>
                <a:ea typeface="+mn-ea"/>
              </a:rPr>
              <a:t>α</a:t>
            </a:r>
            <a:r>
              <a:rPr lang="en-US" altLang="zh-CN" sz="2000" b="1" baseline="-30000" dirty="0" err="1">
                <a:latin typeface="+mn-ea"/>
                <a:ea typeface="+mn-ea"/>
              </a:rPr>
              <a:t>m</a:t>
            </a:r>
            <a:r>
              <a:rPr lang="en-US" altLang="zh-CN" sz="2000" b="1" dirty="0">
                <a:latin typeface="+mn-ea"/>
                <a:ea typeface="+mn-ea"/>
              </a:rPr>
              <a:t>}</a:t>
            </a:r>
            <a:r>
              <a:rPr lang="zh-CN" altLang="en-US" sz="2000" b="1" dirty="0">
                <a:latin typeface="+mn-ea"/>
                <a:ea typeface="+mn-ea"/>
              </a:rPr>
              <a:t>和搜索集</a:t>
            </a:r>
            <a:r>
              <a:rPr lang="en-US" altLang="zh-CN" sz="2000" b="1" dirty="0">
                <a:latin typeface="+mn-ea"/>
                <a:ea typeface="+mn-ea"/>
              </a:rPr>
              <a:t>S</a:t>
            </a:r>
            <a:r>
              <a:rPr lang="en-US" altLang="zh-CN" sz="2000" b="1" baseline="-30000" dirty="0">
                <a:latin typeface="+mn-ea"/>
                <a:ea typeface="+mn-ea"/>
              </a:rPr>
              <a:t>1</a:t>
            </a:r>
            <a:r>
              <a:rPr lang="zh-CN" altLang="en-US" sz="2000" b="1" dirty="0">
                <a:latin typeface="+mn-ea"/>
                <a:ea typeface="+mn-ea"/>
              </a:rPr>
              <a:t>、 </a:t>
            </a:r>
            <a:r>
              <a:rPr lang="en-US" altLang="zh-CN" sz="2000" b="1" dirty="0">
                <a:latin typeface="+mn-ea"/>
                <a:ea typeface="+mn-ea"/>
              </a:rPr>
              <a:t>S</a:t>
            </a:r>
            <a:r>
              <a:rPr lang="en-US" altLang="zh-CN" sz="2000" b="1" baseline="-20000" dirty="0">
                <a:latin typeface="+mn-ea"/>
                <a:ea typeface="+mn-ea"/>
              </a:rPr>
              <a:t>2</a:t>
            </a:r>
            <a:r>
              <a:rPr lang="zh-CN" altLang="en-US" sz="2000" b="1" dirty="0">
                <a:latin typeface="+mn-ea"/>
                <a:ea typeface="+mn-ea"/>
              </a:rPr>
              <a:t>、</a:t>
            </a:r>
            <a:r>
              <a:rPr lang="en-US" altLang="zh-CN" sz="2000" b="1" dirty="0">
                <a:latin typeface="+mn-ea"/>
                <a:ea typeface="+mn-ea"/>
              </a:rPr>
              <a:t>··· </a:t>
            </a:r>
            <a:r>
              <a:rPr lang="zh-CN" altLang="en-US" sz="2000" b="1" dirty="0">
                <a:latin typeface="+mn-ea"/>
                <a:ea typeface="+mn-ea"/>
              </a:rPr>
              <a:t>、</a:t>
            </a:r>
            <a:r>
              <a:rPr lang="en-US" altLang="zh-CN" sz="2000" b="1" dirty="0">
                <a:latin typeface="+mn-ea"/>
                <a:ea typeface="+mn-ea"/>
              </a:rPr>
              <a:t>S </a:t>
            </a:r>
            <a:r>
              <a:rPr lang="en-US" altLang="zh-CN" sz="2000" b="1" baseline="-20000" dirty="0">
                <a:latin typeface="+mn-ea"/>
                <a:ea typeface="+mn-ea"/>
              </a:rPr>
              <a:t>n</a:t>
            </a:r>
            <a:r>
              <a:rPr lang="en-US" altLang="zh-CN" sz="2000" b="1" dirty="0">
                <a:latin typeface="+mn-ea"/>
                <a:ea typeface="+mn-ea"/>
              </a:rPr>
              <a:t> </a:t>
            </a:r>
            <a:r>
              <a:rPr lang="zh-CN" altLang="en-US" sz="2000" b="1" dirty="0">
                <a:latin typeface="+mn-ea"/>
                <a:ea typeface="+mn-ea"/>
              </a:rPr>
              <a:t>两两相交均为空集</a:t>
            </a:r>
            <a:r>
              <a:rPr lang="en-US" altLang="zh-CN" sz="2000" b="1" dirty="0">
                <a:latin typeface="+mn-ea"/>
                <a:ea typeface="+mn-ea"/>
              </a:rPr>
              <a:t>,</a:t>
            </a:r>
            <a:r>
              <a:rPr lang="zh-CN" altLang="en-US" sz="2000" b="1" dirty="0">
                <a:latin typeface="+mn-ea"/>
                <a:ea typeface="+mn-ea"/>
              </a:rPr>
              <a:t>则文法</a:t>
            </a:r>
            <a:r>
              <a:rPr lang="en-US" altLang="zh-CN" sz="2000" b="1" dirty="0">
                <a:latin typeface="+mn-ea"/>
                <a:ea typeface="+mn-ea"/>
              </a:rPr>
              <a:t>G</a:t>
            </a:r>
            <a:r>
              <a:rPr lang="zh-CN" altLang="en-US" sz="2000" b="1" dirty="0">
                <a:latin typeface="+mn-ea"/>
                <a:ea typeface="+mn-ea"/>
              </a:rPr>
              <a:t>称为</a:t>
            </a:r>
            <a:r>
              <a:rPr lang="en-US" altLang="zh-CN" sz="2000" b="1" dirty="0">
                <a:solidFill>
                  <a:srgbClr val="CC6600"/>
                </a:solidFill>
                <a:latin typeface="+mn-ea"/>
                <a:ea typeface="+mn-ea"/>
              </a:rPr>
              <a:t>LR(1)</a:t>
            </a:r>
            <a:r>
              <a:rPr lang="zh-CN" altLang="en-US" sz="2000" b="1" dirty="0">
                <a:solidFill>
                  <a:srgbClr val="FF6600"/>
                </a:solidFill>
                <a:latin typeface="+mn-ea"/>
                <a:ea typeface="+mn-ea"/>
              </a:rPr>
              <a:t>文法</a:t>
            </a:r>
            <a:r>
              <a:rPr lang="zh-CN" altLang="en-US" sz="2000" b="1" dirty="0">
                <a:latin typeface="+mn-ea"/>
                <a:ea typeface="+mn-ea"/>
              </a:rPr>
              <a:t>。 </a:t>
            </a:r>
          </a:p>
        </p:txBody>
      </p:sp>
      <p:sp>
        <p:nvSpPr>
          <p:cNvPr id="41991" name="Text Box 6"/>
          <p:cNvSpPr txBox="1">
            <a:spLocks noChangeArrowheads="1"/>
          </p:cNvSpPr>
          <p:nvPr/>
        </p:nvSpPr>
        <p:spPr bwMode="auto">
          <a:xfrm>
            <a:off x="838200" y="4404102"/>
            <a:ext cx="7467600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10000"/>
              </a:lnSpc>
              <a:spcBef>
                <a:spcPct val="20000"/>
              </a:spcBef>
            </a:pPr>
            <a:r>
              <a:rPr lang="zh-CN" altLang="en-US" sz="2000" b="1" dirty="0">
                <a:latin typeface="+mn-ea"/>
                <a:ea typeface="+mn-ea"/>
              </a:rPr>
              <a:t>关于</a:t>
            </a:r>
            <a:r>
              <a:rPr lang="en-US" altLang="zh-CN" sz="2000" b="1" dirty="0">
                <a:latin typeface="+mn-ea"/>
                <a:ea typeface="+mn-ea"/>
              </a:rPr>
              <a:t>LR(1)</a:t>
            </a:r>
            <a:r>
              <a:rPr lang="zh-CN" altLang="en-US" sz="2000" b="1" dirty="0">
                <a:latin typeface="+mn-ea"/>
                <a:ea typeface="+mn-ea"/>
              </a:rPr>
              <a:t>文法，可以得出下列几个结论。</a:t>
            </a:r>
          </a:p>
          <a:p>
            <a:pPr algn="l">
              <a:lnSpc>
                <a:spcPct val="110000"/>
              </a:lnSpc>
              <a:spcBef>
                <a:spcPct val="20000"/>
              </a:spcBef>
            </a:pPr>
            <a:r>
              <a:rPr lang="zh-CN" altLang="en-US" sz="2000" b="1" dirty="0">
                <a:latin typeface="+mn-ea"/>
                <a:ea typeface="+mn-ea"/>
              </a:rPr>
              <a:t>       ⑴ 如果文法</a:t>
            </a:r>
            <a:r>
              <a:rPr lang="en-US" altLang="zh-CN" sz="2000" b="1" dirty="0">
                <a:latin typeface="+mn-ea"/>
                <a:ea typeface="+mn-ea"/>
              </a:rPr>
              <a:t>G</a:t>
            </a:r>
            <a:r>
              <a:rPr lang="zh-CN" altLang="en-US" sz="2000" b="1" dirty="0">
                <a:latin typeface="+mn-ea"/>
                <a:ea typeface="+mn-ea"/>
              </a:rPr>
              <a:t>是</a:t>
            </a:r>
            <a:r>
              <a:rPr lang="en-US" altLang="zh-CN" sz="2000" b="1" dirty="0">
                <a:latin typeface="+mn-ea"/>
                <a:ea typeface="+mn-ea"/>
              </a:rPr>
              <a:t>LR(1)</a:t>
            </a:r>
            <a:r>
              <a:rPr lang="zh-CN" altLang="en-US" sz="2000" b="1" dirty="0">
                <a:latin typeface="+mn-ea"/>
                <a:ea typeface="+mn-ea"/>
              </a:rPr>
              <a:t>文法，则</a:t>
            </a:r>
            <a:r>
              <a:rPr lang="en-US" altLang="zh-CN" sz="2000" b="1" dirty="0">
                <a:latin typeface="+mn-ea"/>
                <a:ea typeface="+mn-ea"/>
              </a:rPr>
              <a:t>G</a:t>
            </a:r>
            <a:r>
              <a:rPr lang="zh-CN" altLang="en-US" sz="2000" b="1" dirty="0">
                <a:latin typeface="+mn-ea"/>
                <a:ea typeface="+mn-ea"/>
              </a:rPr>
              <a:t>可采用</a:t>
            </a:r>
            <a:r>
              <a:rPr lang="en-US" altLang="zh-CN" sz="2000" b="1" dirty="0">
                <a:latin typeface="+mn-ea"/>
                <a:ea typeface="+mn-ea"/>
              </a:rPr>
              <a:t>LR(1)</a:t>
            </a:r>
            <a:r>
              <a:rPr lang="zh-CN" altLang="en-US" sz="2000" b="1" dirty="0">
                <a:latin typeface="+mn-ea"/>
                <a:ea typeface="+mn-ea"/>
              </a:rPr>
              <a:t>分析法。</a:t>
            </a:r>
          </a:p>
          <a:p>
            <a:pPr algn="l">
              <a:lnSpc>
                <a:spcPct val="110000"/>
              </a:lnSpc>
              <a:spcBef>
                <a:spcPct val="20000"/>
              </a:spcBef>
            </a:pPr>
            <a:r>
              <a:rPr lang="zh-CN" altLang="en-US" sz="2000" b="1" dirty="0">
                <a:latin typeface="+mn-ea"/>
                <a:ea typeface="+mn-ea"/>
              </a:rPr>
              <a:t>       ⑵ 如果文法</a:t>
            </a:r>
            <a:r>
              <a:rPr lang="en-US" altLang="zh-CN" sz="2000" b="1" dirty="0">
                <a:latin typeface="+mn-ea"/>
                <a:ea typeface="+mn-ea"/>
              </a:rPr>
              <a:t>G</a:t>
            </a:r>
            <a:r>
              <a:rPr lang="zh-CN" altLang="en-US" sz="2000" b="1" dirty="0">
                <a:latin typeface="+mn-ea"/>
                <a:ea typeface="+mn-ea"/>
              </a:rPr>
              <a:t>是</a:t>
            </a:r>
            <a:r>
              <a:rPr lang="en-US" altLang="zh-CN" sz="2000" b="1" dirty="0">
                <a:latin typeface="+mn-ea"/>
                <a:ea typeface="+mn-ea"/>
              </a:rPr>
              <a:t>LR(1)</a:t>
            </a:r>
            <a:r>
              <a:rPr lang="zh-CN" altLang="en-US" sz="2000" b="1" dirty="0">
                <a:latin typeface="+mn-ea"/>
                <a:ea typeface="+mn-ea"/>
              </a:rPr>
              <a:t>文法，则</a:t>
            </a:r>
            <a:r>
              <a:rPr lang="en-US" altLang="zh-CN" sz="2000" b="1" dirty="0">
                <a:latin typeface="+mn-ea"/>
                <a:ea typeface="+mn-ea"/>
              </a:rPr>
              <a:t>G</a:t>
            </a:r>
            <a:r>
              <a:rPr lang="zh-CN" altLang="en-US" sz="2000" b="1" dirty="0">
                <a:latin typeface="+mn-ea"/>
                <a:ea typeface="+mn-ea"/>
              </a:rPr>
              <a:t>是无二义性的。</a:t>
            </a:r>
          </a:p>
          <a:p>
            <a:pPr algn="l">
              <a:lnSpc>
                <a:spcPct val="110000"/>
              </a:lnSpc>
              <a:spcBef>
                <a:spcPct val="20000"/>
              </a:spcBef>
            </a:pPr>
            <a:r>
              <a:rPr lang="zh-CN" altLang="en-US" sz="2000" b="1" dirty="0">
                <a:latin typeface="+mn-ea"/>
                <a:ea typeface="+mn-ea"/>
              </a:rPr>
              <a:t>       ⑶ 如果文法</a:t>
            </a:r>
            <a:r>
              <a:rPr lang="en-US" altLang="zh-CN" sz="2000" b="1" dirty="0">
                <a:latin typeface="+mn-ea"/>
                <a:ea typeface="+mn-ea"/>
              </a:rPr>
              <a:t>G</a:t>
            </a:r>
            <a:r>
              <a:rPr lang="zh-CN" altLang="en-US" sz="2000" b="1" dirty="0">
                <a:latin typeface="+mn-ea"/>
                <a:ea typeface="+mn-ea"/>
              </a:rPr>
              <a:t>是</a:t>
            </a:r>
            <a:r>
              <a:rPr lang="en-US" altLang="zh-CN" sz="2000" b="1" dirty="0">
                <a:latin typeface="+mn-ea"/>
                <a:ea typeface="+mn-ea"/>
              </a:rPr>
              <a:t>SLR(1)</a:t>
            </a:r>
            <a:r>
              <a:rPr lang="zh-CN" altLang="en-US" sz="2000" b="1" dirty="0">
                <a:latin typeface="+mn-ea"/>
                <a:ea typeface="+mn-ea"/>
              </a:rPr>
              <a:t>文法，则</a:t>
            </a:r>
            <a:r>
              <a:rPr lang="en-US" altLang="zh-CN" sz="2000" b="1" dirty="0">
                <a:latin typeface="+mn-ea"/>
                <a:ea typeface="+mn-ea"/>
              </a:rPr>
              <a:t>G</a:t>
            </a:r>
            <a:r>
              <a:rPr lang="zh-CN" altLang="en-US" sz="2000" b="1" dirty="0">
                <a:latin typeface="+mn-ea"/>
                <a:ea typeface="+mn-ea"/>
              </a:rPr>
              <a:t>一定是</a:t>
            </a:r>
            <a:r>
              <a:rPr lang="en-US" altLang="zh-CN" sz="2000" b="1" dirty="0">
                <a:latin typeface="+mn-ea"/>
                <a:ea typeface="+mn-ea"/>
              </a:rPr>
              <a:t>LR(1) </a:t>
            </a:r>
            <a:r>
              <a:rPr lang="zh-CN" altLang="en-US" sz="2000" b="1" dirty="0">
                <a:latin typeface="+mn-ea"/>
                <a:ea typeface="+mn-ea"/>
              </a:rPr>
              <a:t>。 </a:t>
            </a:r>
          </a:p>
        </p:txBody>
      </p:sp>
      <p:sp>
        <p:nvSpPr>
          <p:cNvPr id="9" name="Text Box 1027"/>
          <p:cNvSpPr txBox="1">
            <a:spLocks noChangeArrowheads="1"/>
          </p:cNvSpPr>
          <p:nvPr/>
        </p:nvSpPr>
        <p:spPr bwMode="auto">
          <a:xfrm>
            <a:off x="609600" y="314980"/>
            <a:ext cx="4114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b="1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LR(1)</a:t>
            </a:r>
            <a:r>
              <a:rPr lang="zh-CN" altLang="en-US" sz="2800" b="1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文法的定义</a:t>
            </a:r>
            <a:endParaRPr lang="zh-CN" altLang="en-US" sz="2800" b="1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6324600" y="6172200"/>
            <a:ext cx="2133600" cy="244475"/>
          </a:xfrm>
        </p:spPr>
        <p:txBody>
          <a:bodyPr/>
          <a:lstStyle/>
          <a:p>
            <a:pPr>
              <a:defRPr/>
            </a:pPr>
            <a:fld id="{4F59ABC2-A8C1-444F-815F-0179F8E14596}" type="slidenum">
              <a:rPr lang="en-US" altLang="zh-CN"/>
              <a:pPr>
                <a:defRPr/>
              </a:pPr>
              <a:t>39</a:t>
            </a:fld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6324600" y="6172200"/>
            <a:ext cx="2133600" cy="244475"/>
          </a:xfrm>
        </p:spPr>
        <p:txBody>
          <a:bodyPr/>
          <a:lstStyle/>
          <a:p>
            <a:pPr>
              <a:defRPr/>
            </a:pPr>
            <a:fld id="{4F59ABC2-A8C1-444F-815F-0179F8E14596}" type="slidenum">
              <a:rPr lang="en-US" altLang="zh-CN"/>
              <a:pPr>
                <a:defRPr/>
              </a:pPr>
              <a:t>4</a:t>
            </a:fld>
            <a:endParaRPr lang="en-US" altLang="zh-CN" dirty="0"/>
          </a:p>
        </p:txBody>
      </p:sp>
      <p:grpSp>
        <p:nvGrpSpPr>
          <p:cNvPr id="2" name="Group 42"/>
          <p:cNvGrpSpPr>
            <a:grpSpLocks/>
          </p:cNvGrpSpPr>
          <p:nvPr/>
        </p:nvGrpSpPr>
        <p:grpSpPr bwMode="auto">
          <a:xfrm>
            <a:off x="2163763" y="5329237"/>
            <a:ext cx="6280150" cy="695325"/>
            <a:chOff x="1363" y="3357"/>
            <a:chExt cx="3956" cy="438"/>
          </a:xfrm>
        </p:grpSpPr>
        <p:sp>
          <p:nvSpPr>
            <p:cNvPr id="7205" name="Rectangle 38"/>
            <p:cNvSpPr>
              <a:spLocks noChangeArrowheads="1"/>
            </p:cNvSpPr>
            <p:nvPr/>
          </p:nvSpPr>
          <p:spPr bwMode="auto">
            <a:xfrm>
              <a:off x="1363" y="3357"/>
              <a:ext cx="3915" cy="438"/>
            </a:xfrm>
            <a:prstGeom prst="rect">
              <a:avLst/>
            </a:prstGeom>
            <a:solidFill>
              <a:schemeClr val="accent1">
                <a:alpha val="5098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12" name="Rectangle 8"/>
            <p:cNvSpPr>
              <a:spLocks noChangeArrowheads="1"/>
            </p:cNvSpPr>
            <p:nvPr/>
          </p:nvSpPr>
          <p:spPr bwMode="auto">
            <a:xfrm>
              <a:off x="1383" y="3388"/>
              <a:ext cx="3936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indent="476250">
                <a:defRPr/>
              </a:pPr>
              <a:r>
                <a:rPr lang="zh-CN" altLang="en-US" sz="1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ea"/>
                  <a:ea typeface="+mn-ea"/>
                </a:rPr>
                <a:t>寻找句柄是根据向右查看输入串的</a:t>
              </a:r>
              <a:r>
                <a:rPr lang="en-US" altLang="zh-CN" sz="1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ea"/>
                  <a:ea typeface="+mn-ea"/>
                </a:rPr>
                <a:t>K</a:t>
              </a:r>
              <a:r>
                <a:rPr lang="zh-CN" altLang="en-US" sz="1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ea"/>
                  <a:ea typeface="+mn-ea"/>
                </a:rPr>
                <a:t>个符号，结合分析所处的“状态”，确定句柄是否出现在分析栈顶部</a:t>
              </a:r>
              <a:r>
                <a:rPr lang="zh-CN" altLang="en-US" sz="1800" b="1" dirty="0">
                  <a:latin typeface="+mn-ea"/>
                  <a:ea typeface="+mn-ea"/>
                </a:rPr>
                <a:t>。</a:t>
              </a:r>
            </a:p>
          </p:txBody>
        </p:sp>
      </p:grpSp>
      <p:sp>
        <p:nvSpPr>
          <p:cNvPr id="21510" name="Text Box 6"/>
          <p:cNvSpPr txBox="1">
            <a:spLocks noChangeArrowheads="1"/>
          </p:cNvSpPr>
          <p:nvPr/>
        </p:nvSpPr>
        <p:spPr bwMode="auto">
          <a:xfrm>
            <a:off x="76200" y="924342"/>
            <a:ext cx="85344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indent="606425" algn="just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LR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分析法也称为</a:t>
            </a:r>
            <a:r>
              <a:rPr lang="en-US" altLang="zh-CN" sz="20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LR(K)</a:t>
            </a:r>
            <a:r>
              <a:rPr lang="zh-CN" altLang="en-US" sz="20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分析法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。这里，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L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表示从左到右扫描输入串，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R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表示最右推导之逆过程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(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即规范归约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)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，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K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表示向右查看输入串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符号个数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。</a:t>
            </a:r>
          </a:p>
          <a:p>
            <a:pPr indent="606425" algn="just">
              <a:lnSpc>
                <a:spcPct val="1200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这类自底向上的语法分析法，其总体框架可以划分为总控程序、分析栈和分析表三个组成部分，如下图所示。</a:t>
            </a:r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914400" y="2514600"/>
            <a:ext cx="6858000" cy="3048254"/>
            <a:chOff x="2760" y="8643"/>
            <a:chExt cx="6335" cy="3155"/>
          </a:xfrm>
        </p:grpSpPr>
        <p:sp>
          <p:nvSpPr>
            <p:cNvPr id="7177" name="Text Box 10"/>
            <p:cNvSpPr txBox="1">
              <a:spLocks noChangeArrowheads="1"/>
            </p:cNvSpPr>
            <p:nvPr/>
          </p:nvSpPr>
          <p:spPr bwMode="auto">
            <a:xfrm>
              <a:off x="2760" y="9798"/>
              <a:ext cx="1125" cy="1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/>
            <a:lstStyle/>
            <a:p>
              <a:pPr algn="just" eaLnBrk="0" hangingPunct="0">
                <a:lnSpc>
                  <a:spcPct val="176000"/>
                </a:lnSpc>
              </a:pPr>
              <a:r>
                <a:rPr kumimoji="0" lang="zh-CN" altLang="en-US" sz="1600" dirty="0">
                  <a:solidFill>
                    <a:srgbClr val="C0C0C0"/>
                  </a:solidFill>
                </a:rPr>
                <a:t>（符号栈）</a:t>
              </a:r>
            </a:p>
            <a:p>
              <a:pPr algn="just" eaLnBrk="0" hangingPunct="0">
                <a:lnSpc>
                  <a:spcPct val="176000"/>
                </a:lnSpc>
              </a:pPr>
              <a:r>
                <a:rPr kumimoji="0" lang="zh-CN" altLang="en-US" sz="1600" dirty="0">
                  <a:solidFill>
                    <a:srgbClr val="C0C0C0"/>
                  </a:solidFill>
                </a:rPr>
                <a:t>（状态栈）</a:t>
              </a:r>
            </a:p>
            <a:p>
              <a:pPr algn="just" eaLnBrk="0" hangingPunct="0">
                <a:lnSpc>
                  <a:spcPct val="176000"/>
                </a:lnSpc>
              </a:pPr>
              <a:endParaRPr kumimoji="0" lang="en-US" altLang="zh-CN" sz="1600" dirty="0"/>
            </a:p>
          </p:txBody>
        </p:sp>
        <p:sp>
          <p:nvSpPr>
            <p:cNvPr id="7178" name="Text Box 11"/>
            <p:cNvSpPr txBox="1">
              <a:spLocks noChangeArrowheads="1"/>
            </p:cNvSpPr>
            <p:nvPr/>
          </p:nvSpPr>
          <p:spPr bwMode="auto">
            <a:xfrm>
              <a:off x="2891" y="11330"/>
              <a:ext cx="1080" cy="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kumimoji="0" lang="zh-CN" altLang="en-US" sz="1600" dirty="0"/>
                <a:t>分析栈</a:t>
              </a:r>
              <a:r>
                <a:rPr kumimoji="0" lang="en-US" altLang="zh-CN" sz="1600" dirty="0"/>
                <a:t>S</a:t>
              </a:r>
            </a:p>
          </p:txBody>
        </p:sp>
        <p:sp>
          <p:nvSpPr>
            <p:cNvPr id="7179" name="Text Box 12"/>
            <p:cNvSpPr txBox="1">
              <a:spLocks noChangeArrowheads="1"/>
            </p:cNvSpPr>
            <p:nvPr/>
          </p:nvSpPr>
          <p:spPr bwMode="auto">
            <a:xfrm>
              <a:off x="4301" y="9500"/>
              <a:ext cx="3062" cy="50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kumimoji="0" lang="zh-CN" altLang="en-US" sz="1600"/>
                <a:t>总控程序</a:t>
              </a:r>
            </a:p>
          </p:txBody>
        </p:sp>
        <p:sp>
          <p:nvSpPr>
            <p:cNvPr id="7180" name="Line 13"/>
            <p:cNvSpPr>
              <a:spLocks noChangeShapeType="1"/>
            </p:cNvSpPr>
            <p:nvPr/>
          </p:nvSpPr>
          <p:spPr bwMode="auto">
            <a:xfrm>
              <a:off x="3388" y="9511"/>
              <a:ext cx="0" cy="1716"/>
            </a:xfrm>
            <a:prstGeom prst="line">
              <a:avLst/>
            </a:prstGeom>
            <a:noFill/>
            <a:ln w="6350">
              <a:solidFill>
                <a:srgbClr val="333333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1" name="Line 14"/>
            <p:cNvSpPr>
              <a:spLocks noChangeShapeType="1"/>
            </p:cNvSpPr>
            <p:nvPr/>
          </p:nvSpPr>
          <p:spPr bwMode="auto">
            <a:xfrm>
              <a:off x="3838" y="9526"/>
              <a:ext cx="0" cy="1716"/>
            </a:xfrm>
            <a:prstGeom prst="line">
              <a:avLst/>
            </a:prstGeom>
            <a:noFill/>
            <a:ln w="15875">
              <a:solidFill>
                <a:srgbClr val="333333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2" name="Text Box 15"/>
            <p:cNvSpPr txBox="1">
              <a:spLocks noChangeArrowheads="1"/>
            </p:cNvSpPr>
            <p:nvPr/>
          </p:nvSpPr>
          <p:spPr bwMode="auto">
            <a:xfrm>
              <a:off x="3390" y="9498"/>
              <a:ext cx="435" cy="1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>
                <a:lnSpc>
                  <a:spcPct val="96000"/>
                </a:lnSpc>
              </a:pPr>
              <a:r>
                <a:rPr kumimoji="0" lang="en-US" altLang="zh-CN" sz="1600"/>
                <a:t>x</a:t>
              </a:r>
            </a:p>
            <a:p>
              <a:pPr algn="just" eaLnBrk="0" hangingPunct="0">
                <a:lnSpc>
                  <a:spcPct val="96000"/>
                </a:lnSpc>
              </a:pPr>
              <a:endParaRPr kumimoji="0" lang="en-US" altLang="zh-CN" sz="1600"/>
            </a:p>
            <a:p>
              <a:pPr algn="just" eaLnBrk="0" hangingPunct="0">
                <a:lnSpc>
                  <a:spcPct val="96000"/>
                </a:lnSpc>
              </a:pPr>
              <a:r>
                <a:rPr kumimoji="0" lang="en-US" altLang="zh-CN" sz="1600">
                  <a:solidFill>
                    <a:srgbClr val="000000"/>
                  </a:solidFill>
                </a:rPr>
                <a:t>·</a:t>
              </a:r>
            </a:p>
            <a:p>
              <a:pPr algn="just" eaLnBrk="0" hangingPunct="0">
                <a:lnSpc>
                  <a:spcPct val="96000"/>
                </a:lnSpc>
              </a:pPr>
              <a:r>
                <a:rPr kumimoji="0" lang="en-US" altLang="zh-CN" sz="1600">
                  <a:solidFill>
                    <a:srgbClr val="000000"/>
                  </a:solidFill>
                </a:rPr>
                <a:t>·</a:t>
              </a:r>
            </a:p>
            <a:p>
              <a:pPr algn="just" eaLnBrk="0" hangingPunct="0">
                <a:lnSpc>
                  <a:spcPct val="96000"/>
                </a:lnSpc>
              </a:pPr>
              <a:r>
                <a:rPr kumimoji="0" lang="en-US" altLang="zh-CN" sz="1600">
                  <a:solidFill>
                    <a:srgbClr val="000000"/>
                  </a:solidFill>
                </a:rPr>
                <a:t>·</a:t>
              </a:r>
              <a:endParaRPr kumimoji="0" lang="en-US" altLang="zh-CN" sz="1600"/>
            </a:p>
            <a:p>
              <a:pPr algn="just" eaLnBrk="0" hangingPunct="0">
                <a:lnSpc>
                  <a:spcPct val="96000"/>
                </a:lnSpc>
              </a:pPr>
              <a:endParaRPr kumimoji="0" lang="en-US" altLang="zh-CN" sz="1600"/>
            </a:p>
            <a:p>
              <a:pPr algn="just" eaLnBrk="0" hangingPunct="0">
                <a:lnSpc>
                  <a:spcPct val="96000"/>
                </a:lnSpc>
              </a:pPr>
              <a:r>
                <a:rPr kumimoji="0" lang="en-US" altLang="zh-CN" sz="1600"/>
                <a:t>#</a:t>
              </a:r>
            </a:p>
          </p:txBody>
        </p:sp>
        <p:sp>
          <p:nvSpPr>
            <p:cNvPr id="7183" name="Line 16"/>
            <p:cNvSpPr>
              <a:spLocks noChangeShapeType="1"/>
            </p:cNvSpPr>
            <p:nvPr/>
          </p:nvSpPr>
          <p:spPr bwMode="auto">
            <a:xfrm>
              <a:off x="3397" y="11247"/>
              <a:ext cx="442" cy="0"/>
            </a:xfrm>
            <a:prstGeom prst="line">
              <a:avLst/>
            </a:prstGeom>
            <a:noFill/>
            <a:ln w="15875">
              <a:solidFill>
                <a:srgbClr val="333333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4" name="Text Box 17"/>
            <p:cNvSpPr txBox="1">
              <a:spLocks noChangeArrowheads="1"/>
            </p:cNvSpPr>
            <p:nvPr/>
          </p:nvSpPr>
          <p:spPr bwMode="auto">
            <a:xfrm>
              <a:off x="4121" y="8643"/>
              <a:ext cx="3480" cy="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kumimoji="0" lang="en-US" altLang="zh-CN" sz="1600" dirty="0">
                  <a:solidFill>
                    <a:srgbClr val="808080"/>
                  </a:solidFill>
                </a:rPr>
                <a:t>a</a:t>
              </a:r>
              <a:r>
                <a:rPr kumimoji="0" lang="en-US" altLang="zh-CN" sz="1600" baseline="-25000" dirty="0">
                  <a:solidFill>
                    <a:srgbClr val="808080"/>
                  </a:solidFill>
                </a:rPr>
                <a:t>1</a:t>
              </a:r>
              <a:r>
                <a:rPr kumimoji="0" lang="en-US" altLang="zh-CN" sz="1600" dirty="0">
                  <a:solidFill>
                    <a:srgbClr val="808080"/>
                  </a:solidFill>
                </a:rPr>
                <a:t>a</a:t>
              </a:r>
              <a:r>
                <a:rPr kumimoji="0" lang="en-US" altLang="zh-CN" sz="1600" baseline="-25000" dirty="0">
                  <a:solidFill>
                    <a:srgbClr val="808080"/>
                  </a:solidFill>
                </a:rPr>
                <a:t>2</a:t>
              </a:r>
              <a:r>
                <a:rPr kumimoji="0" lang="en-US" altLang="zh-CN" sz="1600" dirty="0">
                  <a:solidFill>
                    <a:srgbClr val="808080"/>
                  </a:solidFill>
                </a:rPr>
                <a:t> a</a:t>
              </a:r>
              <a:r>
                <a:rPr kumimoji="0" lang="en-US" altLang="zh-CN" sz="1600" baseline="-25000" dirty="0">
                  <a:solidFill>
                    <a:srgbClr val="808080"/>
                  </a:solidFill>
                </a:rPr>
                <a:t>3 </a:t>
              </a:r>
              <a:r>
                <a:rPr kumimoji="0" lang="en-US" altLang="zh-CN" sz="1600" dirty="0">
                  <a:solidFill>
                    <a:srgbClr val="808080"/>
                  </a:solidFill>
                </a:rPr>
                <a:t>a</a:t>
              </a:r>
              <a:r>
                <a:rPr kumimoji="0" lang="en-US" altLang="zh-CN" sz="1600" baseline="-25000" dirty="0">
                  <a:solidFill>
                    <a:srgbClr val="808080"/>
                  </a:solidFill>
                </a:rPr>
                <a:t>4</a:t>
              </a:r>
              <a:r>
                <a:rPr kumimoji="0" lang="en-US" altLang="zh-CN" sz="1600" dirty="0">
                  <a:solidFill>
                    <a:srgbClr val="808080"/>
                  </a:solidFill>
                </a:rPr>
                <a:t>···</a:t>
              </a:r>
              <a:r>
                <a:rPr kumimoji="0" lang="en-US" altLang="zh-CN" sz="1600" dirty="0" err="1">
                  <a:solidFill>
                    <a:srgbClr val="808080"/>
                  </a:solidFill>
                </a:rPr>
                <a:t>a</a:t>
              </a:r>
              <a:r>
                <a:rPr kumimoji="0" lang="en-US" altLang="zh-CN" sz="1600" baseline="-25000" dirty="0" err="1">
                  <a:solidFill>
                    <a:srgbClr val="808080"/>
                  </a:solidFill>
                </a:rPr>
                <a:t>i</a:t>
              </a:r>
              <a:r>
                <a:rPr kumimoji="0" lang="zh-CN" altLang="en-US" sz="1600" baseline="-25000" dirty="0">
                  <a:solidFill>
                    <a:srgbClr val="808080"/>
                  </a:solidFill>
                </a:rPr>
                <a:t>－</a:t>
              </a:r>
              <a:r>
                <a:rPr kumimoji="0" lang="en-US" altLang="zh-CN" sz="1600" baseline="-25000" dirty="0">
                  <a:solidFill>
                    <a:srgbClr val="808080"/>
                  </a:solidFill>
                </a:rPr>
                <a:t>1</a:t>
              </a:r>
              <a:r>
                <a:rPr kumimoji="0" lang="en-US" altLang="zh-CN" sz="1600" dirty="0">
                  <a:solidFill>
                    <a:srgbClr val="808080"/>
                  </a:solidFill>
                </a:rPr>
                <a:t> </a:t>
              </a:r>
              <a:r>
                <a:rPr kumimoji="0" lang="en-US" altLang="zh-CN" sz="1600" dirty="0" err="1">
                  <a:solidFill>
                    <a:srgbClr val="FF00FF"/>
                  </a:solidFill>
                </a:rPr>
                <a:t>a</a:t>
              </a:r>
              <a:r>
                <a:rPr kumimoji="0" lang="en-US" altLang="zh-CN" sz="1600" baseline="-25000" dirty="0" err="1">
                  <a:solidFill>
                    <a:srgbClr val="FF00FF"/>
                  </a:solidFill>
                </a:rPr>
                <a:t>i</a:t>
              </a:r>
              <a:r>
                <a:rPr kumimoji="0" lang="en-US" altLang="zh-CN" sz="1600" baseline="-25000" dirty="0">
                  <a:solidFill>
                    <a:srgbClr val="FF00FF"/>
                  </a:solidFill>
                </a:rPr>
                <a:t> </a:t>
              </a:r>
              <a:r>
                <a:rPr kumimoji="0" lang="en-US" altLang="zh-CN" sz="1600" dirty="0"/>
                <a:t>a</a:t>
              </a:r>
              <a:r>
                <a:rPr kumimoji="0" lang="en-US" altLang="zh-CN" sz="1600" baseline="-25000" dirty="0"/>
                <a:t>i+1</a:t>
              </a:r>
              <a:r>
                <a:rPr kumimoji="0" lang="en-US" altLang="zh-CN" sz="1600" dirty="0"/>
                <a:t> ···</a:t>
              </a:r>
              <a:r>
                <a:rPr kumimoji="0" lang="en-US" altLang="zh-CN" sz="1600" baseline="-25000" dirty="0"/>
                <a:t> </a:t>
              </a:r>
              <a:r>
                <a:rPr kumimoji="0" lang="en-US" altLang="zh-CN" sz="1600" dirty="0"/>
                <a:t>a</a:t>
              </a:r>
              <a:r>
                <a:rPr kumimoji="0" lang="en-US" altLang="zh-CN" sz="1600" baseline="-25000" dirty="0"/>
                <a:t>n</a:t>
              </a:r>
              <a:r>
                <a:rPr kumimoji="0" lang="zh-CN" altLang="en-US" sz="1600" baseline="-25000" dirty="0"/>
                <a:t>－</a:t>
              </a:r>
              <a:r>
                <a:rPr kumimoji="0" lang="en-US" altLang="zh-CN" sz="1600" baseline="-25000" dirty="0"/>
                <a:t>1</a:t>
              </a:r>
              <a:r>
                <a:rPr kumimoji="0" lang="en-US" altLang="zh-CN" sz="1600" dirty="0"/>
                <a:t> a</a:t>
              </a:r>
              <a:r>
                <a:rPr kumimoji="0" lang="en-US" altLang="zh-CN" sz="1600" baseline="-25000" dirty="0"/>
                <a:t>n </a:t>
              </a:r>
              <a:r>
                <a:rPr kumimoji="0" lang="en-US" altLang="zh-CN" sz="1600" dirty="0"/>
                <a:t>#</a:t>
              </a:r>
            </a:p>
          </p:txBody>
        </p:sp>
        <p:sp>
          <p:nvSpPr>
            <p:cNvPr id="7185" name="Line 18"/>
            <p:cNvSpPr>
              <a:spLocks noChangeShapeType="1"/>
            </p:cNvSpPr>
            <p:nvPr/>
          </p:nvSpPr>
          <p:spPr bwMode="auto">
            <a:xfrm>
              <a:off x="4091" y="8699"/>
              <a:ext cx="3615" cy="0"/>
            </a:xfrm>
            <a:prstGeom prst="line">
              <a:avLst/>
            </a:prstGeom>
            <a:noFill/>
            <a:ln w="15875">
              <a:solidFill>
                <a:srgbClr val="333333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6" name="Line 19"/>
            <p:cNvSpPr>
              <a:spLocks noChangeShapeType="1"/>
            </p:cNvSpPr>
            <p:nvPr/>
          </p:nvSpPr>
          <p:spPr bwMode="auto">
            <a:xfrm>
              <a:off x="7693" y="8680"/>
              <a:ext cx="0" cy="397"/>
            </a:xfrm>
            <a:prstGeom prst="line">
              <a:avLst/>
            </a:prstGeom>
            <a:noFill/>
            <a:ln w="15875">
              <a:solidFill>
                <a:srgbClr val="333333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7" name="Line 20"/>
            <p:cNvSpPr>
              <a:spLocks noChangeShapeType="1"/>
            </p:cNvSpPr>
            <p:nvPr/>
          </p:nvSpPr>
          <p:spPr bwMode="auto">
            <a:xfrm>
              <a:off x="4091" y="9074"/>
              <a:ext cx="3615" cy="0"/>
            </a:xfrm>
            <a:prstGeom prst="line">
              <a:avLst/>
            </a:prstGeom>
            <a:noFill/>
            <a:ln w="15875">
              <a:solidFill>
                <a:srgbClr val="333333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8" name="Text Box 21"/>
            <p:cNvSpPr txBox="1">
              <a:spLocks noChangeArrowheads="1"/>
            </p:cNvSpPr>
            <p:nvPr/>
          </p:nvSpPr>
          <p:spPr bwMode="auto">
            <a:xfrm>
              <a:off x="3013" y="8680"/>
              <a:ext cx="1080" cy="4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lnSpc>
                  <a:spcPct val="96000"/>
                </a:lnSpc>
              </a:pPr>
              <a:r>
                <a:rPr kumimoji="0" lang="zh-CN" altLang="en-US" sz="1600"/>
                <a:t>输入栈</a:t>
              </a:r>
              <a:r>
                <a:rPr kumimoji="0" lang="en-US" altLang="zh-CN" sz="1600"/>
                <a:t>I</a:t>
              </a:r>
            </a:p>
          </p:txBody>
        </p:sp>
        <p:sp>
          <p:nvSpPr>
            <p:cNvPr id="7189" name="Text Box 22"/>
            <p:cNvSpPr txBox="1">
              <a:spLocks noChangeArrowheads="1"/>
            </p:cNvSpPr>
            <p:nvPr/>
          </p:nvSpPr>
          <p:spPr bwMode="auto">
            <a:xfrm>
              <a:off x="4250" y="10337"/>
              <a:ext cx="1623" cy="1064"/>
            </a:xfrm>
            <a:prstGeom prst="rect">
              <a:avLst/>
            </a:prstGeom>
            <a:noFill/>
            <a:ln w="3175">
              <a:noFill/>
              <a:prstDash val="sysDot"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ts val="1550"/>
                </a:spcBef>
              </a:pPr>
              <a:r>
                <a:rPr kumimoji="0" lang="zh-CN" altLang="en-US" sz="1600">
                  <a:solidFill>
                    <a:srgbClr val="C0C0C0"/>
                  </a:solidFill>
                </a:rPr>
                <a:t>（</a:t>
              </a:r>
              <a:r>
                <a:rPr kumimoji="0" lang="en-US" altLang="zh-CN" sz="1600">
                  <a:solidFill>
                    <a:srgbClr val="C0C0C0"/>
                  </a:solidFill>
                </a:rPr>
                <a:t>ACTION</a:t>
              </a:r>
              <a:r>
                <a:rPr kumimoji="0" lang="zh-CN" altLang="en-US" sz="1600">
                  <a:solidFill>
                    <a:srgbClr val="C0C0C0"/>
                  </a:solidFill>
                </a:rPr>
                <a:t>）</a:t>
              </a:r>
            </a:p>
          </p:txBody>
        </p:sp>
        <p:sp>
          <p:nvSpPr>
            <p:cNvPr id="7190" name="Line 23"/>
            <p:cNvSpPr>
              <a:spLocks noChangeShapeType="1"/>
            </p:cNvSpPr>
            <p:nvPr/>
          </p:nvSpPr>
          <p:spPr bwMode="auto">
            <a:xfrm flipV="1">
              <a:off x="5833" y="9022"/>
              <a:ext cx="0" cy="468"/>
            </a:xfrm>
            <a:prstGeom prst="line">
              <a:avLst/>
            </a:prstGeom>
            <a:noFill/>
            <a:ln w="9525">
              <a:solidFill>
                <a:srgbClr val="333333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1" name="Line 24"/>
            <p:cNvSpPr>
              <a:spLocks noChangeShapeType="1"/>
            </p:cNvSpPr>
            <p:nvPr/>
          </p:nvSpPr>
          <p:spPr bwMode="auto">
            <a:xfrm flipH="1">
              <a:off x="3808" y="9697"/>
              <a:ext cx="45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2" name="Line 25"/>
            <p:cNvSpPr>
              <a:spLocks noChangeShapeType="1"/>
            </p:cNvSpPr>
            <p:nvPr/>
          </p:nvSpPr>
          <p:spPr bwMode="auto">
            <a:xfrm flipV="1">
              <a:off x="5836" y="9943"/>
              <a:ext cx="0" cy="397"/>
            </a:xfrm>
            <a:prstGeom prst="line">
              <a:avLst/>
            </a:prstGeom>
            <a:noFill/>
            <a:ln w="9525">
              <a:solidFill>
                <a:srgbClr val="333333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3" name="Line 26"/>
            <p:cNvSpPr>
              <a:spLocks noChangeShapeType="1"/>
            </p:cNvSpPr>
            <p:nvPr/>
          </p:nvSpPr>
          <p:spPr bwMode="auto">
            <a:xfrm>
              <a:off x="2951" y="9531"/>
              <a:ext cx="0" cy="1716"/>
            </a:xfrm>
            <a:prstGeom prst="line">
              <a:avLst/>
            </a:prstGeom>
            <a:noFill/>
            <a:ln w="15875">
              <a:solidFill>
                <a:srgbClr val="333333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4" name="Text Box 27"/>
            <p:cNvSpPr txBox="1">
              <a:spLocks noChangeArrowheads="1"/>
            </p:cNvSpPr>
            <p:nvPr/>
          </p:nvSpPr>
          <p:spPr bwMode="auto">
            <a:xfrm>
              <a:off x="2910" y="9464"/>
              <a:ext cx="525" cy="18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lnSpc>
                  <a:spcPct val="96000"/>
                </a:lnSpc>
              </a:pPr>
              <a:r>
                <a:rPr kumimoji="0" lang="en-US" altLang="zh-CN" sz="1600">
                  <a:solidFill>
                    <a:srgbClr val="FF00FF"/>
                  </a:solidFill>
                </a:rPr>
                <a:t>q</a:t>
              </a:r>
            </a:p>
            <a:p>
              <a:pPr algn="ctr" eaLnBrk="0" hangingPunct="0">
                <a:lnSpc>
                  <a:spcPct val="96000"/>
                </a:lnSpc>
              </a:pPr>
              <a:endParaRPr kumimoji="0" lang="en-US" altLang="zh-CN" sz="1600"/>
            </a:p>
            <a:p>
              <a:pPr algn="ctr" eaLnBrk="0" hangingPunct="0">
                <a:lnSpc>
                  <a:spcPct val="96000"/>
                </a:lnSpc>
              </a:pPr>
              <a:r>
                <a:rPr kumimoji="0" lang="en-US" altLang="zh-CN" sz="1600">
                  <a:solidFill>
                    <a:srgbClr val="000000"/>
                  </a:solidFill>
                </a:rPr>
                <a:t>·</a:t>
              </a:r>
            </a:p>
            <a:p>
              <a:pPr algn="ctr" eaLnBrk="0" hangingPunct="0">
                <a:lnSpc>
                  <a:spcPct val="96000"/>
                </a:lnSpc>
              </a:pPr>
              <a:r>
                <a:rPr kumimoji="0" lang="en-US" altLang="zh-CN" sz="1600">
                  <a:solidFill>
                    <a:srgbClr val="000000"/>
                  </a:solidFill>
                </a:rPr>
                <a:t>·</a:t>
              </a:r>
            </a:p>
            <a:p>
              <a:pPr algn="ctr" eaLnBrk="0" hangingPunct="0">
                <a:lnSpc>
                  <a:spcPct val="96000"/>
                </a:lnSpc>
              </a:pPr>
              <a:r>
                <a:rPr kumimoji="0" lang="en-US" altLang="zh-CN" sz="1600">
                  <a:solidFill>
                    <a:srgbClr val="000000"/>
                  </a:solidFill>
                </a:rPr>
                <a:t>·</a:t>
              </a:r>
            </a:p>
            <a:p>
              <a:pPr algn="ctr" eaLnBrk="0" hangingPunct="0">
                <a:lnSpc>
                  <a:spcPct val="96000"/>
                </a:lnSpc>
              </a:pPr>
              <a:endParaRPr kumimoji="0" lang="en-US" altLang="zh-CN" sz="1600"/>
            </a:p>
            <a:p>
              <a:pPr algn="ctr" eaLnBrk="0" hangingPunct="0">
                <a:lnSpc>
                  <a:spcPct val="96000"/>
                </a:lnSpc>
              </a:pPr>
              <a:r>
                <a:rPr kumimoji="0" lang="en-US" altLang="zh-CN" sz="1600"/>
                <a:t>q</a:t>
              </a:r>
              <a:r>
                <a:rPr kumimoji="0" lang="en-US" altLang="zh-CN" sz="1600" baseline="-25000"/>
                <a:t>0</a:t>
              </a:r>
              <a:endParaRPr kumimoji="0" lang="en-US" altLang="zh-CN" sz="1600"/>
            </a:p>
          </p:txBody>
        </p:sp>
        <p:sp>
          <p:nvSpPr>
            <p:cNvPr id="7195" name="Line 28"/>
            <p:cNvSpPr>
              <a:spLocks noChangeShapeType="1"/>
            </p:cNvSpPr>
            <p:nvPr/>
          </p:nvSpPr>
          <p:spPr bwMode="auto">
            <a:xfrm>
              <a:off x="2951" y="11250"/>
              <a:ext cx="442" cy="0"/>
            </a:xfrm>
            <a:prstGeom prst="line">
              <a:avLst/>
            </a:prstGeom>
            <a:noFill/>
            <a:ln w="15875">
              <a:solidFill>
                <a:srgbClr val="333333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6" name="Text Box 29"/>
            <p:cNvSpPr txBox="1">
              <a:spLocks noChangeArrowheads="1"/>
            </p:cNvSpPr>
            <p:nvPr/>
          </p:nvSpPr>
          <p:spPr bwMode="auto">
            <a:xfrm>
              <a:off x="5852" y="10338"/>
              <a:ext cx="1623" cy="1064"/>
            </a:xfrm>
            <a:prstGeom prst="rect">
              <a:avLst/>
            </a:prstGeom>
            <a:noFill/>
            <a:ln w="3175">
              <a:solidFill>
                <a:srgbClr val="333333"/>
              </a:solidFill>
              <a:prstDash val="sysDot"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ts val="1550"/>
                </a:spcBef>
              </a:pPr>
              <a:r>
                <a:rPr kumimoji="0" lang="zh-CN" altLang="en-US" sz="1600">
                  <a:solidFill>
                    <a:srgbClr val="C0C0C0"/>
                  </a:solidFill>
                </a:rPr>
                <a:t>（</a:t>
              </a:r>
              <a:r>
                <a:rPr kumimoji="0" lang="en-US" altLang="zh-CN" sz="1600">
                  <a:solidFill>
                    <a:srgbClr val="C0C0C0"/>
                  </a:solidFill>
                </a:rPr>
                <a:t>GOTO</a:t>
              </a:r>
              <a:r>
                <a:rPr kumimoji="0" lang="zh-CN" altLang="en-US" sz="1600">
                  <a:solidFill>
                    <a:srgbClr val="C0C0C0"/>
                  </a:solidFill>
                </a:rPr>
                <a:t>）</a:t>
              </a:r>
            </a:p>
          </p:txBody>
        </p:sp>
        <p:sp>
          <p:nvSpPr>
            <p:cNvPr id="7197" name="Text Box 30"/>
            <p:cNvSpPr txBox="1">
              <a:spLocks noChangeArrowheads="1"/>
            </p:cNvSpPr>
            <p:nvPr/>
          </p:nvSpPr>
          <p:spPr bwMode="auto">
            <a:xfrm>
              <a:off x="5270" y="10404"/>
              <a:ext cx="1233" cy="416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kumimoji="0" lang="zh-CN" altLang="en-US" sz="1600"/>
                <a:t>分析表</a:t>
              </a:r>
              <a:r>
                <a:rPr kumimoji="0" lang="en-US" altLang="zh-CN" sz="1600"/>
                <a:t>M</a:t>
              </a:r>
            </a:p>
          </p:txBody>
        </p:sp>
        <p:sp>
          <p:nvSpPr>
            <p:cNvPr id="7198" name="Line 31"/>
            <p:cNvSpPr>
              <a:spLocks noChangeShapeType="1"/>
            </p:cNvSpPr>
            <p:nvPr/>
          </p:nvSpPr>
          <p:spPr bwMode="auto">
            <a:xfrm>
              <a:off x="4238" y="10350"/>
              <a:ext cx="3220" cy="0"/>
            </a:xfrm>
            <a:prstGeom prst="line">
              <a:avLst/>
            </a:prstGeom>
            <a:noFill/>
            <a:ln w="22225">
              <a:solidFill>
                <a:srgbClr val="333333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9" name="Line 32"/>
            <p:cNvSpPr>
              <a:spLocks noChangeShapeType="1"/>
            </p:cNvSpPr>
            <p:nvPr/>
          </p:nvSpPr>
          <p:spPr bwMode="auto">
            <a:xfrm>
              <a:off x="4258" y="11403"/>
              <a:ext cx="3220" cy="0"/>
            </a:xfrm>
            <a:prstGeom prst="line">
              <a:avLst/>
            </a:prstGeom>
            <a:noFill/>
            <a:ln w="22225">
              <a:solidFill>
                <a:srgbClr val="333333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0" name="Line 33"/>
            <p:cNvSpPr>
              <a:spLocks noChangeShapeType="1"/>
            </p:cNvSpPr>
            <p:nvPr/>
          </p:nvSpPr>
          <p:spPr bwMode="auto">
            <a:xfrm>
              <a:off x="4253" y="10371"/>
              <a:ext cx="0" cy="1015"/>
            </a:xfrm>
            <a:prstGeom prst="line">
              <a:avLst/>
            </a:prstGeom>
            <a:noFill/>
            <a:ln w="22225">
              <a:solidFill>
                <a:srgbClr val="333333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1" name="Line 34"/>
            <p:cNvSpPr>
              <a:spLocks noChangeShapeType="1"/>
            </p:cNvSpPr>
            <p:nvPr/>
          </p:nvSpPr>
          <p:spPr bwMode="auto">
            <a:xfrm>
              <a:off x="7463" y="10356"/>
              <a:ext cx="0" cy="1015"/>
            </a:xfrm>
            <a:prstGeom prst="line">
              <a:avLst/>
            </a:prstGeom>
            <a:noFill/>
            <a:ln w="22225">
              <a:solidFill>
                <a:srgbClr val="333333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2" name="Text Box 35"/>
            <p:cNvSpPr txBox="1">
              <a:spLocks noChangeArrowheads="1"/>
            </p:cNvSpPr>
            <p:nvPr/>
          </p:nvSpPr>
          <p:spPr bwMode="auto">
            <a:xfrm>
              <a:off x="7625" y="10332"/>
              <a:ext cx="1470" cy="1074"/>
            </a:xfrm>
            <a:prstGeom prst="rect">
              <a:avLst/>
            </a:prstGeom>
            <a:solidFill>
              <a:srgbClr val="FFFFFF"/>
            </a:solidFill>
            <a:ln w="22225">
              <a:solidFill>
                <a:srgbClr val="333333"/>
              </a:solidFill>
              <a:prstDash val="dash"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kumimoji="0" lang="zh-CN" altLang="en-US" sz="1600"/>
                <a:t>文法</a:t>
              </a:r>
            </a:p>
            <a:p>
              <a:pPr algn="ctr" eaLnBrk="0" hangingPunct="0"/>
              <a:r>
                <a:rPr kumimoji="0" lang="en-US" altLang="zh-CN" sz="1600">
                  <a:solidFill>
                    <a:srgbClr val="C0C0C0"/>
                  </a:solidFill>
                  <a:latin typeface="宋体" charset="-122"/>
                </a:rPr>
                <a:t>(</a:t>
              </a:r>
              <a:r>
                <a:rPr kumimoji="0" lang="zh-CN" altLang="en-US" sz="1600">
                  <a:solidFill>
                    <a:srgbClr val="C0C0C0"/>
                  </a:solidFill>
                </a:rPr>
                <a:t>规则集</a:t>
              </a:r>
              <a:r>
                <a:rPr kumimoji="0" lang="en-US" altLang="zh-CN" sz="1600">
                  <a:solidFill>
                    <a:srgbClr val="C0C0C0"/>
                  </a:solidFill>
                  <a:latin typeface="宋体" charset="-122"/>
                </a:rPr>
                <a:t>)</a:t>
              </a:r>
              <a:endParaRPr kumimoji="0" lang="en-US" altLang="zh-CN" sz="1600">
                <a:solidFill>
                  <a:srgbClr val="C0C0C0"/>
                </a:solidFill>
              </a:endParaRPr>
            </a:p>
          </p:txBody>
        </p:sp>
        <p:sp>
          <p:nvSpPr>
            <p:cNvPr id="7203" name="Line 36"/>
            <p:cNvSpPr>
              <a:spLocks noChangeShapeType="1"/>
            </p:cNvSpPr>
            <p:nvPr/>
          </p:nvSpPr>
          <p:spPr bwMode="auto">
            <a:xfrm>
              <a:off x="7380" y="9732"/>
              <a:ext cx="900" cy="0"/>
            </a:xfrm>
            <a:prstGeom prst="line">
              <a:avLst/>
            </a:prstGeom>
            <a:noFill/>
            <a:ln w="9525">
              <a:solidFill>
                <a:srgbClr val="333333"/>
              </a:solidFill>
              <a:prstDash val="dash"/>
              <a:round/>
              <a:headEnd type="triangle" w="med" len="med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4" name="Line 37"/>
            <p:cNvSpPr>
              <a:spLocks noChangeShapeType="1"/>
            </p:cNvSpPr>
            <p:nvPr/>
          </p:nvSpPr>
          <p:spPr bwMode="auto">
            <a:xfrm>
              <a:off x="8280" y="9732"/>
              <a:ext cx="0" cy="6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176" name="Rectangle 39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4411662" cy="533400"/>
          </a:xfrm>
        </p:spPr>
        <p:txBody>
          <a:bodyPr/>
          <a:lstStyle/>
          <a:p>
            <a:pPr eaLnBrk="1" hangingPunct="1"/>
            <a:r>
              <a:rPr lang="en-US" altLang="zh-CN" sz="2800" b="1" dirty="0" smtClean="0">
                <a:latin typeface="黑体" pitchFamily="49" charset="-122"/>
                <a:ea typeface="黑体" pitchFamily="49" charset="-122"/>
              </a:rPr>
              <a:t>6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.1  LR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分析概述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6"/>
          <p:cNvSpPr>
            <a:spLocks noChangeArrowheads="1"/>
          </p:cNvSpPr>
          <p:nvPr/>
        </p:nvSpPr>
        <p:spPr bwMode="auto">
          <a:xfrm>
            <a:off x="762000" y="2068869"/>
            <a:ext cx="7315200" cy="17526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2000">
              <a:latin typeface="+mn-ea"/>
              <a:ea typeface="+mn-ea"/>
            </a:endParaRPr>
          </a:p>
        </p:txBody>
      </p:sp>
      <p:sp>
        <p:nvSpPr>
          <p:cNvPr id="43013" name="Text Box 4"/>
          <p:cNvSpPr txBox="1">
            <a:spLocks noChangeArrowheads="1"/>
          </p:cNvSpPr>
          <p:nvPr/>
        </p:nvSpPr>
        <p:spPr bwMode="auto">
          <a:xfrm>
            <a:off x="304800" y="1022568"/>
            <a:ext cx="8382000" cy="835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606425">
              <a:lnSpc>
                <a:spcPct val="130000"/>
              </a:lnSpc>
              <a:spcBef>
                <a:spcPct val="50000"/>
              </a:spcBef>
            </a:pPr>
            <a:r>
              <a:rPr lang="zh-CN" altLang="en-US" sz="2000" b="1" dirty="0">
                <a:latin typeface="+mn-ea"/>
                <a:ea typeface="+mn-ea"/>
              </a:rPr>
              <a:t>定义 </a:t>
            </a:r>
            <a:r>
              <a:rPr lang="en-US" altLang="zh-CN" sz="2000" b="1" dirty="0">
                <a:latin typeface="+mn-ea"/>
                <a:ea typeface="+mn-ea"/>
              </a:rPr>
              <a:t>7.14  </a:t>
            </a:r>
            <a:r>
              <a:rPr lang="zh-CN" altLang="en-US" sz="2000" b="1" dirty="0">
                <a:latin typeface="+mn-ea"/>
                <a:ea typeface="+mn-ea"/>
              </a:rPr>
              <a:t>如果采用同心项目集合并方法，进行合并后的文法</a:t>
            </a:r>
            <a:r>
              <a:rPr lang="en-US" altLang="zh-CN" sz="2000" b="1" dirty="0">
                <a:latin typeface="+mn-ea"/>
                <a:ea typeface="+mn-ea"/>
              </a:rPr>
              <a:t>G</a:t>
            </a:r>
            <a:r>
              <a:rPr lang="zh-CN" altLang="en-US" sz="2000" b="1" dirty="0">
                <a:latin typeface="+mn-ea"/>
                <a:ea typeface="+mn-ea"/>
              </a:rPr>
              <a:t>的</a:t>
            </a:r>
            <a:r>
              <a:rPr lang="en-US" altLang="zh-CN" sz="2000" b="1" dirty="0">
                <a:latin typeface="+mn-ea"/>
                <a:ea typeface="+mn-ea"/>
              </a:rPr>
              <a:t>LR(1)</a:t>
            </a:r>
            <a:r>
              <a:rPr lang="zh-CN" altLang="en-US" sz="2000" b="1" dirty="0">
                <a:latin typeface="+mn-ea"/>
                <a:ea typeface="+mn-ea"/>
              </a:rPr>
              <a:t>项目集规范族，没有</a:t>
            </a:r>
            <a:r>
              <a:rPr lang="en-US" altLang="zh-CN" sz="2000" b="1" dirty="0">
                <a:latin typeface="+mn-ea"/>
                <a:ea typeface="+mn-ea"/>
              </a:rPr>
              <a:t>LR(1)</a:t>
            </a:r>
            <a:r>
              <a:rPr lang="zh-CN" altLang="en-US" sz="2000" b="1" dirty="0">
                <a:latin typeface="+mn-ea"/>
                <a:ea typeface="+mn-ea"/>
              </a:rPr>
              <a:t>项目冲突，则称文法</a:t>
            </a:r>
            <a:r>
              <a:rPr lang="en-US" altLang="zh-CN" sz="2000" b="1" dirty="0">
                <a:latin typeface="+mn-ea"/>
                <a:ea typeface="+mn-ea"/>
              </a:rPr>
              <a:t>G</a:t>
            </a:r>
            <a:r>
              <a:rPr lang="zh-CN" altLang="en-US" sz="2000" b="1" dirty="0">
                <a:latin typeface="+mn-ea"/>
                <a:ea typeface="+mn-ea"/>
              </a:rPr>
              <a:t>为</a:t>
            </a:r>
            <a:r>
              <a:rPr lang="en-US" altLang="zh-CN" sz="2000" b="1" dirty="0">
                <a:solidFill>
                  <a:srgbClr val="FF6600"/>
                </a:solidFill>
                <a:latin typeface="+mn-ea"/>
                <a:ea typeface="+mn-ea"/>
              </a:rPr>
              <a:t>LALR(1)</a:t>
            </a:r>
            <a:r>
              <a:rPr lang="zh-CN" altLang="en-US" sz="2000" b="1" dirty="0">
                <a:solidFill>
                  <a:srgbClr val="FF6600"/>
                </a:solidFill>
                <a:latin typeface="+mn-ea"/>
                <a:ea typeface="+mn-ea"/>
              </a:rPr>
              <a:t>文法</a:t>
            </a:r>
            <a:r>
              <a:rPr lang="zh-CN" altLang="en-US" sz="2000" b="1" dirty="0">
                <a:latin typeface="+mn-ea"/>
                <a:ea typeface="+mn-ea"/>
              </a:rPr>
              <a:t>。</a:t>
            </a:r>
          </a:p>
        </p:txBody>
      </p:sp>
      <p:sp>
        <p:nvSpPr>
          <p:cNvPr id="43014" name="Text Box 5"/>
          <p:cNvSpPr txBox="1">
            <a:spLocks noChangeArrowheads="1"/>
          </p:cNvSpPr>
          <p:nvPr/>
        </p:nvSpPr>
        <p:spPr bwMode="auto">
          <a:xfrm>
            <a:off x="762000" y="2089368"/>
            <a:ext cx="7543800" cy="173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spcBef>
                <a:spcPct val="20000"/>
              </a:spcBef>
            </a:pPr>
            <a:r>
              <a:rPr lang="zh-CN" altLang="en-US" sz="2000" b="1" dirty="0">
                <a:latin typeface="+mn-ea"/>
                <a:ea typeface="+mn-ea"/>
              </a:rPr>
              <a:t>关于</a:t>
            </a:r>
            <a:r>
              <a:rPr lang="en-US" altLang="zh-CN" sz="2000" b="1" dirty="0">
                <a:latin typeface="+mn-ea"/>
                <a:ea typeface="+mn-ea"/>
              </a:rPr>
              <a:t>LALR(1)</a:t>
            </a:r>
            <a:r>
              <a:rPr lang="zh-CN" altLang="en-US" sz="2000" b="1" dirty="0">
                <a:latin typeface="+mn-ea"/>
                <a:ea typeface="+mn-ea"/>
              </a:rPr>
              <a:t>文法，可以得出下列几个结论。</a:t>
            </a:r>
          </a:p>
          <a:p>
            <a:pPr algn="l">
              <a:lnSpc>
                <a:spcPct val="120000"/>
              </a:lnSpc>
              <a:spcBef>
                <a:spcPct val="20000"/>
              </a:spcBef>
            </a:pPr>
            <a:r>
              <a:rPr lang="zh-CN" altLang="en-US" sz="2000" b="1" dirty="0">
                <a:latin typeface="+mn-ea"/>
                <a:ea typeface="+mn-ea"/>
              </a:rPr>
              <a:t>     </a:t>
            </a:r>
            <a:r>
              <a:rPr lang="zh-CN" altLang="en-US" sz="2000" b="1" dirty="0" smtClean="0">
                <a:latin typeface="+mn-ea"/>
                <a:ea typeface="+mn-ea"/>
              </a:rPr>
              <a:t>⑴</a:t>
            </a:r>
            <a:r>
              <a:rPr lang="zh-CN" altLang="en-US" sz="2000" b="1" dirty="0">
                <a:latin typeface="+mn-ea"/>
                <a:ea typeface="+mn-ea"/>
              </a:rPr>
              <a:t>如果文法</a:t>
            </a:r>
            <a:r>
              <a:rPr lang="en-US" altLang="zh-CN" sz="2000" b="1" dirty="0">
                <a:latin typeface="+mn-ea"/>
                <a:ea typeface="+mn-ea"/>
              </a:rPr>
              <a:t>G</a:t>
            </a:r>
            <a:r>
              <a:rPr lang="zh-CN" altLang="en-US" sz="2000" b="1" dirty="0">
                <a:latin typeface="+mn-ea"/>
                <a:ea typeface="+mn-ea"/>
              </a:rPr>
              <a:t>是</a:t>
            </a:r>
            <a:r>
              <a:rPr lang="en-US" altLang="zh-CN" sz="2000" b="1" dirty="0">
                <a:latin typeface="+mn-ea"/>
                <a:ea typeface="+mn-ea"/>
              </a:rPr>
              <a:t>LALR(1)</a:t>
            </a:r>
            <a:r>
              <a:rPr lang="zh-CN" altLang="en-US" sz="2000" b="1" dirty="0">
                <a:latin typeface="+mn-ea"/>
                <a:ea typeface="+mn-ea"/>
              </a:rPr>
              <a:t>文法，则</a:t>
            </a:r>
            <a:r>
              <a:rPr lang="en-US" altLang="zh-CN" sz="2000" b="1" dirty="0">
                <a:latin typeface="+mn-ea"/>
                <a:ea typeface="+mn-ea"/>
              </a:rPr>
              <a:t>G</a:t>
            </a:r>
            <a:r>
              <a:rPr lang="zh-CN" altLang="en-US" sz="2000" b="1" dirty="0">
                <a:latin typeface="+mn-ea"/>
                <a:ea typeface="+mn-ea"/>
              </a:rPr>
              <a:t>可采用</a:t>
            </a:r>
            <a:r>
              <a:rPr lang="en-US" altLang="zh-CN" sz="2000" b="1" dirty="0">
                <a:latin typeface="+mn-ea"/>
                <a:ea typeface="+mn-ea"/>
              </a:rPr>
              <a:t>LALR(1)</a:t>
            </a:r>
            <a:r>
              <a:rPr lang="zh-CN" altLang="en-US" sz="2000" b="1" dirty="0">
                <a:latin typeface="+mn-ea"/>
                <a:ea typeface="+mn-ea"/>
              </a:rPr>
              <a:t>分析法。</a:t>
            </a:r>
          </a:p>
          <a:p>
            <a:pPr algn="l">
              <a:lnSpc>
                <a:spcPct val="120000"/>
              </a:lnSpc>
              <a:spcBef>
                <a:spcPct val="20000"/>
              </a:spcBef>
            </a:pPr>
            <a:r>
              <a:rPr lang="zh-CN" altLang="en-US" sz="2000" b="1" dirty="0">
                <a:latin typeface="+mn-ea"/>
                <a:ea typeface="+mn-ea"/>
              </a:rPr>
              <a:t>     </a:t>
            </a:r>
            <a:r>
              <a:rPr lang="zh-CN" altLang="en-US" sz="2000" b="1" dirty="0" smtClean="0">
                <a:latin typeface="+mn-ea"/>
                <a:ea typeface="+mn-ea"/>
              </a:rPr>
              <a:t>⑵</a:t>
            </a:r>
            <a:r>
              <a:rPr lang="zh-CN" altLang="en-US" sz="2000" b="1" dirty="0">
                <a:latin typeface="+mn-ea"/>
                <a:ea typeface="+mn-ea"/>
              </a:rPr>
              <a:t>如果文法</a:t>
            </a:r>
            <a:r>
              <a:rPr lang="en-US" altLang="zh-CN" sz="2000" b="1" dirty="0">
                <a:latin typeface="+mn-ea"/>
                <a:ea typeface="+mn-ea"/>
              </a:rPr>
              <a:t>G</a:t>
            </a:r>
            <a:r>
              <a:rPr lang="zh-CN" altLang="en-US" sz="2000" b="1" dirty="0">
                <a:latin typeface="+mn-ea"/>
                <a:ea typeface="+mn-ea"/>
              </a:rPr>
              <a:t>是</a:t>
            </a:r>
            <a:r>
              <a:rPr lang="en-US" altLang="zh-CN" sz="2000" b="1" dirty="0">
                <a:latin typeface="+mn-ea"/>
                <a:ea typeface="+mn-ea"/>
              </a:rPr>
              <a:t>LALR(1)</a:t>
            </a:r>
            <a:r>
              <a:rPr lang="zh-CN" altLang="en-US" sz="2000" b="1" dirty="0">
                <a:latin typeface="+mn-ea"/>
                <a:ea typeface="+mn-ea"/>
              </a:rPr>
              <a:t>文法，则</a:t>
            </a:r>
            <a:r>
              <a:rPr lang="en-US" altLang="zh-CN" sz="2000" b="1" dirty="0">
                <a:latin typeface="+mn-ea"/>
                <a:ea typeface="+mn-ea"/>
              </a:rPr>
              <a:t>G</a:t>
            </a:r>
            <a:r>
              <a:rPr lang="zh-CN" altLang="en-US" sz="2000" b="1" dirty="0">
                <a:latin typeface="+mn-ea"/>
                <a:ea typeface="+mn-ea"/>
              </a:rPr>
              <a:t>是无二义性的。</a:t>
            </a:r>
          </a:p>
          <a:p>
            <a:pPr algn="l">
              <a:lnSpc>
                <a:spcPct val="120000"/>
              </a:lnSpc>
              <a:spcBef>
                <a:spcPct val="20000"/>
              </a:spcBef>
            </a:pPr>
            <a:r>
              <a:rPr lang="zh-CN" altLang="en-US" sz="2000" b="1" dirty="0">
                <a:latin typeface="+mn-ea"/>
                <a:ea typeface="+mn-ea"/>
              </a:rPr>
              <a:t>     </a:t>
            </a:r>
            <a:r>
              <a:rPr lang="zh-CN" altLang="en-US" sz="2000" b="1" dirty="0" smtClean="0">
                <a:latin typeface="+mn-ea"/>
                <a:ea typeface="+mn-ea"/>
              </a:rPr>
              <a:t>⑶</a:t>
            </a:r>
            <a:r>
              <a:rPr lang="zh-CN" altLang="en-US" sz="2000" b="1" dirty="0">
                <a:latin typeface="+mn-ea"/>
                <a:ea typeface="+mn-ea"/>
              </a:rPr>
              <a:t>如果文法</a:t>
            </a:r>
            <a:r>
              <a:rPr lang="en-US" altLang="zh-CN" sz="2000" b="1" dirty="0">
                <a:latin typeface="+mn-ea"/>
                <a:ea typeface="+mn-ea"/>
              </a:rPr>
              <a:t>G</a:t>
            </a:r>
            <a:r>
              <a:rPr lang="zh-CN" altLang="en-US" sz="2000" b="1" dirty="0">
                <a:latin typeface="+mn-ea"/>
                <a:ea typeface="+mn-ea"/>
              </a:rPr>
              <a:t>是</a:t>
            </a:r>
            <a:r>
              <a:rPr lang="en-US" altLang="zh-CN" sz="2000" b="1" dirty="0">
                <a:latin typeface="+mn-ea"/>
                <a:ea typeface="+mn-ea"/>
              </a:rPr>
              <a:t>LALR(1)</a:t>
            </a:r>
            <a:r>
              <a:rPr lang="zh-CN" altLang="en-US" sz="2000" b="1" dirty="0">
                <a:latin typeface="+mn-ea"/>
                <a:ea typeface="+mn-ea"/>
              </a:rPr>
              <a:t>文法，则</a:t>
            </a:r>
            <a:r>
              <a:rPr lang="en-US" altLang="zh-CN" sz="2000" b="1" dirty="0">
                <a:latin typeface="+mn-ea"/>
                <a:ea typeface="+mn-ea"/>
              </a:rPr>
              <a:t>G</a:t>
            </a:r>
            <a:r>
              <a:rPr lang="zh-CN" altLang="en-US" sz="2000" b="1" dirty="0">
                <a:latin typeface="+mn-ea"/>
                <a:ea typeface="+mn-ea"/>
              </a:rPr>
              <a:t>一定是</a:t>
            </a:r>
            <a:r>
              <a:rPr lang="en-US" altLang="zh-CN" sz="2000" b="1" dirty="0">
                <a:latin typeface="+mn-ea"/>
                <a:ea typeface="+mn-ea"/>
              </a:rPr>
              <a:t>LR(1)</a:t>
            </a:r>
            <a:r>
              <a:rPr lang="zh-CN" altLang="en-US" sz="2000" b="1" dirty="0">
                <a:latin typeface="+mn-ea"/>
                <a:ea typeface="+mn-ea"/>
              </a:rPr>
              <a:t>。 </a:t>
            </a:r>
          </a:p>
        </p:txBody>
      </p:sp>
      <p:sp>
        <p:nvSpPr>
          <p:cNvPr id="43015" name="Text Box 7"/>
          <p:cNvSpPr txBox="1">
            <a:spLocks noChangeArrowheads="1"/>
          </p:cNvSpPr>
          <p:nvPr/>
        </p:nvSpPr>
        <p:spPr bwMode="auto">
          <a:xfrm>
            <a:off x="1066800" y="4113351"/>
            <a:ext cx="6858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latin typeface="+mn-ea"/>
                <a:ea typeface="+mn-ea"/>
              </a:rPr>
              <a:t>例</a:t>
            </a:r>
            <a:r>
              <a:rPr lang="en-US" altLang="zh-CN" sz="2000" b="1">
                <a:latin typeface="+mn-ea"/>
                <a:ea typeface="+mn-ea"/>
              </a:rPr>
              <a:t>7.5 </a:t>
            </a:r>
            <a:r>
              <a:rPr lang="zh-CN" altLang="en-US" sz="2000" b="1">
                <a:latin typeface="+mn-ea"/>
                <a:ea typeface="+mn-ea"/>
              </a:rPr>
              <a:t>设文法</a:t>
            </a:r>
            <a:r>
              <a:rPr lang="en-US" altLang="zh-CN" sz="2000" b="1">
                <a:latin typeface="+mn-ea"/>
                <a:ea typeface="+mn-ea"/>
              </a:rPr>
              <a:t>G[S′]</a:t>
            </a:r>
            <a:r>
              <a:rPr lang="zh-CN" altLang="en-US" sz="2000" b="1">
                <a:latin typeface="+mn-ea"/>
                <a:ea typeface="+mn-ea"/>
              </a:rPr>
              <a:t>定义如下，试构造</a:t>
            </a:r>
            <a:r>
              <a:rPr lang="en-US" altLang="zh-CN" sz="2000" b="1">
                <a:latin typeface="+mn-ea"/>
                <a:ea typeface="+mn-ea"/>
              </a:rPr>
              <a:t>LALR(1)</a:t>
            </a:r>
            <a:r>
              <a:rPr lang="zh-CN" altLang="en-US" sz="2000" b="1">
                <a:latin typeface="+mn-ea"/>
                <a:ea typeface="+mn-ea"/>
              </a:rPr>
              <a:t>分析表</a:t>
            </a:r>
            <a:r>
              <a:rPr lang="en-US" altLang="zh-CN" sz="2000" b="1">
                <a:latin typeface="+mn-ea"/>
                <a:ea typeface="+mn-ea"/>
              </a:rPr>
              <a:t>M</a:t>
            </a:r>
            <a:r>
              <a:rPr lang="zh-CN" altLang="en-US" sz="2000" b="1">
                <a:latin typeface="+mn-ea"/>
                <a:ea typeface="+mn-ea"/>
              </a:rPr>
              <a:t>。</a:t>
            </a:r>
          </a:p>
        </p:txBody>
      </p:sp>
      <p:sp>
        <p:nvSpPr>
          <p:cNvPr id="43016" name="Text Box 8"/>
          <p:cNvSpPr txBox="1">
            <a:spLocks noChangeArrowheads="1"/>
          </p:cNvSpPr>
          <p:nvPr/>
        </p:nvSpPr>
        <p:spPr bwMode="auto">
          <a:xfrm>
            <a:off x="3429000" y="4570551"/>
            <a:ext cx="2895600" cy="1320800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sz="2000" b="1" dirty="0">
                <a:latin typeface="+mn-ea"/>
                <a:ea typeface="+mn-ea"/>
              </a:rPr>
              <a:t>G[</a:t>
            </a:r>
            <a:r>
              <a:rPr lang="en-US" altLang="zh-CN" sz="2000" b="1" dirty="0">
                <a:solidFill>
                  <a:srgbClr val="FF00FF"/>
                </a:solidFill>
                <a:latin typeface="+mn-ea"/>
                <a:ea typeface="+mn-ea"/>
              </a:rPr>
              <a:t>S</a:t>
            </a:r>
            <a:r>
              <a:rPr lang="en-US" altLang="zh-CN" sz="2000" b="1" baseline="30000" dirty="0">
                <a:solidFill>
                  <a:srgbClr val="FF00FF"/>
                </a:solidFill>
                <a:latin typeface="+mn-ea"/>
                <a:ea typeface="+mn-ea"/>
              </a:rPr>
              <a:t>′</a:t>
            </a:r>
            <a:r>
              <a:rPr lang="en-US" altLang="zh-CN" sz="2000" b="1" dirty="0">
                <a:latin typeface="+mn-ea"/>
                <a:ea typeface="+mn-ea"/>
              </a:rPr>
              <a:t>]</a:t>
            </a:r>
            <a:r>
              <a:rPr lang="zh-CN" altLang="en-US" sz="2000" b="1" dirty="0">
                <a:latin typeface="+mn-ea"/>
                <a:ea typeface="+mn-ea"/>
              </a:rPr>
              <a:t>：（</a:t>
            </a:r>
            <a:r>
              <a:rPr lang="en-US" altLang="zh-CN" sz="2000" b="1" dirty="0">
                <a:latin typeface="+mn-ea"/>
                <a:ea typeface="+mn-ea"/>
              </a:rPr>
              <a:t>0</a:t>
            </a:r>
            <a:r>
              <a:rPr lang="zh-CN" altLang="en-US" sz="2000" b="1" dirty="0">
                <a:latin typeface="+mn-ea"/>
                <a:ea typeface="+mn-ea"/>
              </a:rPr>
              <a:t>） </a:t>
            </a:r>
            <a:r>
              <a:rPr lang="en-US" altLang="zh-CN" sz="2000" b="1" dirty="0">
                <a:solidFill>
                  <a:srgbClr val="FF00FF"/>
                </a:solidFill>
                <a:latin typeface="+mn-ea"/>
                <a:ea typeface="+mn-ea"/>
              </a:rPr>
              <a:t>S′→S</a:t>
            </a:r>
            <a:endParaRPr lang="en-US" altLang="zh-CN" sz="2000" b="1" dirty="0">
              <a:latin typeface="+mn-ea"/>
              <a:ea typeface="+mn-ea"/>
            </a:endParaRPr>
          </a:p>
          <a:p>
            <a:pPr algn="l"/>
            <a:r>
              <a:rPr lang="en-US" altLang="zh-CN" sz="2000" b="1" dirty="0"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latin typeface="+mn-ea"/>
                <a:ea typeface="+mn-ea"/>
              </a:rPr>
              <a:t>    </a:t>
            </a:r>
            <a:r>
              <a:rPr lang="zh-CN" altLang="en-US" sz="2000" b="1" dirty="0" smtClean="0">
                <a:latin typeface="+mn-ea"/>
                <a:ea typeface="+mn-ea"/>
              </a:rPr>
              <a:t>（</a:t>
            </a:r>
            <a:r>
              <a:rPr lang="en-US" altLang="zh-CN" sz="2000" b="1" dirty="0">
                <a:latin typeface="+mn-ea"/>
                <a:ea typeface="+mn-ea"/>
              </a:rPr>
              <a:t>1</a:t>
            </a:r>
            <a:r>
              <a:rPr lang="zh-CN" altLang="en-US" sz="2000" b="1" dirty="0">
                <a:latin typeface="+mn-ea"/>
                <a:ea typeface="+mn-ea"/>
              </a:rPr>
              <a:t>） </a:t>
            </a:r>
            <a:r>
              <a:rPr lang="en-US" altLang="zh-CN" sz="2000" b="1" dirty="0">
                <a:latin typeface="+mn-ea"/>
                <a:ea typeface="+mn-ea"/>
              </a:rPr>
              <a:t>S→BB</a:t>
            </a:r>
          </a:p>
          <a:p>
            <a:pPr algn="l"/>
            <a:r>
              <a:rPr lang="en-US" altLang="zh-CN" sz="2000" b="1" dirty="0"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latin typeface="+mn-ea"/>
                <a:ea typeface="+mn-ea"/>
              </a:rPr>
              <a:t>    </a:t>
            </a:r>
            <a:r>
              <a:rPr lang="zh-CN" altLang="en-US" sz="2000" b="1" dirty="0" smtClean="0">
                <a:latin typeface="+mn-ea"/>
                <a:ea typeface="+mn-ea"/>
              </a:rPr>
              <a:t>（</a:t>
            </a:r>
            <a:r>
              <a:rPr lang="en-US" altLang="zh-CN" sz="2000" b="1" dirty="0">
                <a:latin typeface="+mn-ea"/>
                <a:ea typeface="+mn-ea"/>
              </a:rPr>
              <a:t>2</a:t>
            </a:r>
            <a:r>
              <a:rPr lang="zh-CN" altLang="en-US" sz="2000" b="1" dirty="0">
                <a:latin typeface="+mn-ea"/>
                <a:ea typeface="+mn-ea"/>
              </a:rPr>
              <a:t>） </a:t>
            </a:r>
            <a:r>
              <a:rPr lang="en-US" altLang="zh-CN" sz="2000" b="1" dirty="0" err="1">
                <a:latin typeface="+mn-ea"/>
                <a:ea typeface="+mn-ea"/>
              </a:rPr>
              <a:t>B→aB</a:t>
            </a:r>
            <a:endParaRPr lang="en-US" altLang="zh-CN" sz="2000" b="1" dirty="0">
              <a:latin typeface="+mn-ea"/>
              <a:ea typeface="+mn-ea"/>
            </a:endParaRPr>
          </a:p>
          <a:p>
            <a:pPr algn="l"/>
            <a:r>
              <a:rPr lang="en-US" altLang="zh-CN" sz="2000" b="1" dirty="0"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latin typeface="+mn-ea"/>
                <a:ea typeface="+mn-ea"/>
              </a:rPr>
              <a:t>    </a:t>
            </a:r>
            <a:r>
              <a:rPr lang="zh-CN" altLang="en-US" sz="2000" b="1" dirty="0" smtClean="0">
                <a:latin typeface="+mn-ea"/>
                <a:ea typeface="+mn-ea"/>
              </a:rPr>
              <a:t>（</a:t>
            </a:r>
            <a:r>
              <a:rPr lang="en-US" altLang="zh-CN" sz="2000" b="1" dirty="0">
                <a:latin typeface="+mn-ea"/>
                <a:ea typeface="+mn-ea"/>
              </a:rPr>
              <a:t>3</a:t>
            </a:r>
            <a:r>
              <a:rPr lang="zh-CN" altLang="en-US" sz="2000" b="1" dirty="0">
                <a:latin typeface="+mn-ea"/>
                <a:ea typeface="+mn-ea"/>
              </a:rPr>
              <a:t>） </a:t>
            </a:r>
            <a:r>
              <a:rPr lang="en-US" altLang="zh-CN" sz="2000" b="1" dirty="0" err="1">
                <a:latin typeface="+mn-ea"/>
                <a:ea typeface="+mn-ea"/>
              </a:rPr>
              <a:t>B→b</a:t>
            </a:r>
            <a:r>
              <a:rPr lang="en-US" altLang="zh-CN" sz="2000" b="1" dirty="0">
                <a:latin typeface="+mn-ea"/>
                <a:ea typeface="+mn-ea"/>
              </a:rPr>
              <a:t> </a:t>
            </a:r>
          </a:p>
        </p:txBody>
      </p:sp>
      <p:sp>
        <p:nvSpPr>
          <p:cNvPr id="43017" name="Rectangle 9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3421063" cy="533400"/>
          </a:xfrm>
        </p:spPr>
        <p:txBody>
          <a:bodyPr/>
          <a:lstStyle/>
          <a:p>
            <a:pPr eaLnBrk="1" hangingPunct="1"/>
            <a:r>
              <a:rPr lang="en-US" altLang="zh-CN" sz="2800" b="1" dirty="0" smtClean="0">
                <a:latin typeface="黑体" pitchFamily="49" charset="-122"/>
                <a:ea typeface="黑体" pitchFamily="49" charset="-122"/>
              </a:rPr>
              <a:t>6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.5  LALR(1)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分析</a:t>
            </a:r>
          </a:p>
        </p:txBody>
      </p:sp>
      <p:sp>
        <p:nvSpPr>
          <p:cNvPr id="10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6324600" y="6172200"/>
            <a:ext cx="2133600" cy="244475"/>
          </a:xfrm>
        </p:spPr>
        <p:txBody>
          <a:bodyPr/>
          <a:lstStyle/>
          <a:p>
            <a:pPr>
              <a:defRPr/>
            </a:pPr>
            <a:fld id="{4F59ABC2-A8C1-444F-815F-0179F8E14596}" type="slidenum">
              <a:rPr lang="en-US" altLang="zh-CN"/>
              <a:pPr>
                <a:defRPr/>
              </a:pPr>
              <a:t>40</a:t>
            </a:fld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677863" y="995363"/>
            <a:ext cx="1649413" cy="1938992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t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b="1" dirty="0"/>
              <a:t>I</a:t>
            </a:r>
            <a:r>
              <a:rPr lang="en-US" altLang="zh-CN" sz="1800" b="1" baseline="-25000" dirty="0"/>
              <a:t>0</a:t>
            </a:r>
            <a:r>
              <a:rPr lang="en-US" altLang="zh-CN" sz="1800" b="1" dirty="0"/>
              <a:t>:</a:t>
            </a:r>
          </a:p>
          <a:p>
            <a:pPr algn="l">
              <a:spcBef>
                <a:spcPct val="50000"/>
              </a:spcBef>
            </a:pPr>
            <a:r>
              <a:rPr lang="en-US" altLang="zh-CN" sz="1800" b="1" dirty="0"/>
              <a:t>S’ → · S,   </a:t>
            </a:r>
            <a:r>
              <a:rPr lang="zh-CN" altLang="en-US" sz="1800" b="1" dirty="0"/>
              <a:t>  </a:t>
            </a:r>
            <a:r>
              <a:rPr lang="en-US" altLang="zh-CN" sz="1800" b="1" dirty="0"/>
              <a:t>#</a:t>
            </a:r>
          </a:p>
          <a:p>
            <a:pPr algn="l">
              <a:spcBef>
                <a:spcPct val="50000"/>
              </a:spcBef>
            </a:pPr>
            <a:r>
              <a:rPr lang="en-US" altLang="zh-CN" sz="1800" dirty="0"/>
              <a:t>S → </a:t>
            </a:r>
            <a:r>
              <a:rPr lang="en-US" altLang="zh-CN" sz="1800" b="1" dirty="0"/>
              <a:t>· </a:t>
            </a:r>
            <a:r>
              <a:rPr lang="en-US" altLang="zh-CN" sz="1800" dirty="0"/>
              <a:t>BB</a:t>
            </a:r>
            <a:r>
              <a:rPr lang="zh-CN" altLang="en-US" sz="1800" dirty="0"/>
              <a:t>，</a:t>
            </a:r>
            <a:r>
              <a:rPr lang="en-US" altLang="zh-CN" sz="1800" dirty="0"/>
              <a:t>#</a:t>
            </a:r>
          </a:p>
          <a:p>
            <a:pPr algn="l">
              <a:spcBef>
                <a:spcPct val="50000"/>
              </a:spcBef>
            </a:pPr>
            <a:r>
              <a:rPr lang="en-US" altLang="zh-CN" sz="1800" dirty="0"/>
              <a:t>B → </a:t>
            </a:r>
            <a:r>
              <a:rPr lang="en-US" altLang="zh-CN" sz="1800" b="1" dirty="0"/>
              <a:t>· </a:t>
            </a:r>
            <a:r>
              <a:rPr lang="en-US" altLang="zh-CN" sz="1800" dirty="0" err="1"/>
              <a:t>aB</a:t>
            </a:r>
            <a:r>
              <a:rPr lang="en-US" altLang="zh-CN" sz="1800" dirty="0"/>
              <a:t>,  </a:t>
            </a:r>
            <a:r>
              <a:rPr lang="en-US" altLang="zh-CN" sz="1800" dirty="0" err="1"/>
              <a:t>a|b</a:t>
            </a:r>
            <a:endParaRPr lang="en-US" altLang="zh-CN" sz="1800" dirty="0"/>
          </a:p>
          <a:p>
            <a:pPr algn="l">
              <a:spcBef>
                <a:spcPct val="50000"/>
              </a:spcBef>
            </a:pPr>
            <a:r>
              <a:rPr lang="en-US" altLang="zh-CN" sz="1800" dirty="0"/>
              <a:t>B → </a:t>
            </a:r>
            <a:r>
              <a:rPr lang="en-US" altLang="zh-CN" sz="1800" b="1" dirty="0"/>
              <a:t>· </a:t>
            </a:r>
            <a:r>
              <a:rPr lang="en-US" altLang="zh-CN" sz="1800" dirty="0"/>
              <a:t>b,    </a:t>
            </a:r>
            <a:r>
              <a:rPr lang="en-US" altLang="zh-CN" sz="1800" dirty="0" err="1"/>
              <a:t>a|b</a:t>
            </a:r>
            <a:endParaRPr lang="en-US" altLang="zh-CN" sz="1800" dirty="0"/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2976563" y="990600"/>
            <a:ext cx="1587500" cy="692497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t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b="1" dirty="0"/>
              <a:t>I</a:t>
            </a:r>
            <a:r>
              <a:rPr lang="en-US" altLang="zh-CN" sz="1800" b="1" baseline="-25000" dirty="0"/>
              <a:t>1</a:t>
            </a:r>
            <a:r>
              <a:rPr lang="en-US" altLang="zh-CN" sz="1800" b="1" dirty="0"/>
              <a:t>:</a:t>
            </a:r>
          </a:p>
          <a:p>
            <a:pPr algn="l">
              <a:spcBef>
                <a:spcPct val="50000"/>
              </a:spcBef>
            </a:pPr>
            <a:r>
              <a:rPr lang="en-US" altLang="zh-CN" sz="1800" b="1" dirty="0"/>
              <a:t>S’ →S · </a:t>
            </a:r>
            <a:r>
              <a:rPr lang="zh-CN" altLang="en-US" sz="1800" b="1" dirty="0"/>
              <a:t>，  </a:t>
            </a:r>
            <a:r>
              <a:rPr lang="en-US" altLang="zh-CN" sz="1800" b="1" dirty="0"/>
              <a:t>#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677863" y="3351213"/>
            <a:ext cx="1635125" cy="692497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t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b="1" dirty="0"/>
              <a:t>I</a:t>
            </a:r>
            <a:r>
              <a:rPr lang="en-US" altLang="zh-CN" sz="1800" b="1" baseline="-25000" dirty="0"/>
              <a:t>4</a:t>
            </a:r>
            <a:r>
              <a:rPr lang="en-US" altLang="zh-CN" sz="1800" b="1" dirty="0"/>
              <a:t>:</a:t>
            </a:r>
          </a:p>
          <a:p>
            <a:pPr algn="l">
              <a:spcBef>
                <a:spcPct val="50000"/>
              </a:spcBef>
            </a:pPr>
            <a:r>
              <a:rPr lang="en-US" altLang="zh-CN" sz="1800" b="1" dirty="0"/>
              <a:t> B → b ·,  </a:t>
            </a:r>
            <a:r>
              <a:rPr lang="en-US" altLang="zh-CN" sz="1800" b="1" dirty="0" err="1"/>
              <a:t>a|b</a:t>
            </a:r>
            <a:r>
              <a:rPr lang="en-US" altLang="zh-CN" sz="1800" b="1" dirty="0"/>
              <a:t>  </a:t>
            </a:r>
            <a:r>
              <a:rPr lang="en-US" altLang="zh-CN" sz="1800" dirty="0"/>
              <a:t>   </a:t>
            </a: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2990851" y="4005263"/>
            <a:ext cx="1573212" cy="692497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t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b="1"/>
              <a:t>I</a:t>
            </a:r>
            <a:r>
              <a:rPr lang="en-US" altLang="zh-CN" sz="1800" b="1" baseline="-25000"/>
              <a:t>7</a:t>
            </a:r>
            <a:r>
              <a:rPr lang="en-US" altLang="zh-CN" sz="1800" b="1"/>
              <a:t>:</a:t>
            </a:r>
          </a:p>
          <a:p>
            <a:pPr algn="l">
              <a:spcBef>
                <a:spcPct val="50000"/>
              </a:spcBef>
            </a:pPr>
            <a:r>
              <a:rPr lang="en-US" altLang="zh-CN" sz="1800" b="1"/>
              <a:t>B → b · ,    # </a:t>
            </a: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2990851" y="2005013"/>
            <a:ext cx="1573212" cy="1523494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t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b="1"/>
              <a:t>I</a:t>
            </a:r>
            <a:r>
              <a:rPr lang="en-US" altLang="zh-CN" sz="1800" b="1" baseline="-25000"/>
              <a:t>2</a:t>
            </a:r>
            <a:r>
              <a:rPr lang="en-US" altLang="zh-CN" sz="1800" b="1"/>
              <a:t>:</a:t>
            </a:r>
          </a:p>
          <a:p>
            <a:pPr algn="l">
              <a:spcBef>
                <a:spcPct val="50000"/>
              </a:spcBef>
            </a:pPr>
            <a:r>
              <a:rPr lang="en-US" altLang="zh-CN" sz="1800" b="1"/>
              <a:t>S → B·B,   #</a:t>
            </a:r>
          </a:p>
          <a:p>
            <a:pPr algn="l">
              <a:spcBef>
                <a:spcPct val="50000"/>
              </a:spcBef>
            </a:pPr>
            <a:endParaRPr lang="en-US" altLang="zh-CN" sz="1800" b="1"/>
          </a:p>
          <a:p>
            <a:pPr algn="l">
              <a:spcBef>
                <a:spcPct val="50000"/>
              </a:spcBef>
            </a:pPr>
            <a:endParaRPr lang="en-US" altLang="zh-CN" sz="1800" b="1"/>
          </a:p>
        </p:txBody>
      </p:sp>
      <p:sp>
        <p:nvSpPr>
          <p:cNvPr id="44040" name="Text Box 12"/>
          <p:cNvSpPr txBox="1">
            <a:spLocks noChangeArrowheads="1"/>
          </p:cNvSpPr>
          <p:nvPr/>
        </p:nvSpPr>
        <p:spPr bwMode="auto">
          <a:xfrm>
            <a:off x="6850063" y="1426964"/>
            <a:ext cx="1836737" cy="215443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 t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b="1" dirty="0">
                <a:latin typeface="+mn-ea"/>
                <a:ea typeface="+mn-ea"/>
              </a:rPr>
              <a:t>拓广文法</a:t>
            </a:r>
            <a:r>
              <a:rPr lang="en-US" altLang="zh-CN" sz="2000" b="1" dirty="0">
                <a:latin typeface="+mn-ea"/>
                <a:ea typeface="+mn-ea"/>
              </a:rPr>
              <a:t>:</a:t>
            </a:r>
          </a:p>
          <a:p>
            <a:pPr algn="l">
              <a:spcBef>
                <a:spcPct val="50000"/>
              </a:spcBef>
            </a:pPr>
            <a:r>
              <a:rPr lang="en-US" altLang="zh-CN" sz="2000" b="1" dirty="0">
                <a:latin typeface="+mn-ea"/>
                <a:ea typeface="+mn-ea"/>
              </a:rPr>
              <a:t>(0) S’ → S</a:t>
            </a:r>
          </a:p>
          <a:p>
            <a:pPr algn="l">
              <a:spcBef>
                <a:spcPct val="50000"/>
              </a:spcBef>
            </a:pPr>
            <a:r>
              <a:rPr lang="en-US" altLang="zh-CN" sz="2000" b="1" dirty="0">
                <a:latin typeface="+mn-ea"/>
                <a:ea typeface="+mn-ea"/>
              </a:rPr>
              <a:t>(1) S →  BB</a:t>
            </a:r>
          </a:p>
          <a:p>
            <a:pPr algn="l">
              <a:spcBef>
                <a:spcPct val="50000"/>
              </a:spcBef>
            </a:pPr>
            <a:r>
              <a:rPr lang="en-US" altLang="zh-CN" sz="2000" b="1" dirty="0">
                <a:latin typeface="+mn-ea"/>
                <a:ea typeface="+mn-ea"/>
              </a:rPr>
              <a:t>(2) B → </a:t>
            </a:r>
            <a:r>
              <a:rPr lang="en-US" altLang="zh-CN" sz="2000" b="1" dirty="0" err="1">
                <a:latin typeface="+mn-ea"/>
                <a:ea typeface="+mn-ea"/>
              </a:rPr>
              <a:t>aB</a:t>
            </a:r>
            <a:endParaRPr lang="en-US" altLang="zh-CN" sz="2000" b="1" dirty="0">
              <a:latin typeface="+mn-ea"/>
              <a:ea typeface="+mn-ea"/>
            </a:endParaRPr>
          </a:p>
          <a:p>
            <a:pPr algn="l">
              <a:spcBef>
                <a:spcPct val="50000"/>
              </a:spcBef>
            </a:pPr>
            <a:r>
              <a:rPr lang="en-US" altLang="zh-CN" sz="2000" b="1" dirty="0">
                <a:latin typeface="+mn-ea"/>
                <a:ea typeface="+mn-ea"/>
              </a:rPr>
              <a:t>(3) B → b</a:t>
            </a:r>
          </a:p>
        </p:txBody>
      </p:sp>
      <p:sp>
        <p:nvSpPr>
          <p:cNvPr id="18" name="Freeform 13"/>
          <p:cNvSpPr>
            <a:spLocks/>
          </p:cNvSpPr>
          <p:nvPr/>
        </p:nvSpPr>
        <p:spPr bwMode="auto">
          <a:xfrm>
            <a:off x="2327276" y="1350963"/>
            <a:ext cx="647700" cy="1587"/>
          </a:xfrm>
          <a:custGeom>
            <a:avLst/>
            <a:gdLst>
              <a:gd name="T0" fmla="*/ 0 w 408"/>
              <a:gd name="T1" fmla="*/ 0 h 1"/>
              <a:gd name="T2" fmla="*/ 2147483647 w 408"/>
              <a:gd name="T3" fmla="*/ 0 h 1"/>
              <a:gd name="T4" fmla="*/ 0 60000 65536"/>
              <a:gd name="T5" fmla="*/ 0 60000 65536"/>
              <a:gd name="T6" fmla="*/ 0 w 408"/>
              <a:gd name="T7" fmla="*/ 0 h 1"/>
              <a:gd name="T8" fmla="*/ 408 w 408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08" h="1">
                <a:moveTo>
                  <a:pt x="0" y="0"/>
                </a:moveTo>
                <a:cubicBezTo>
                  <a:pt x="68" y="0"/>
                  <a:pt x="323" y="0"/>
                  <a:pt x="408" y="0"/>
                </a:cubicBezTo>
              </a:path>
            </a:pathLst>
          </a:custGeom>
          <a:noFill/>
          <a:ln w="158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pPr algn="l"/>
            <a:endParaRPr lang="zh-CN" altLang="en-US"/>
          </a:p>
        </p:txBody>
      </p:sp>
      <p:sp>
        <p:nvSpPr>
          <p:cNvPr id="19" name="Text Box 14"/>
          <p:cNvSpPr txBox="1">
            <a:spLocks noChangeArrowheads="1"/>
          </p:cNvSpPr>
          <p:nvPr/>
        </p:nvSpPr>
        <p:spPr bwMode="auto">
          <a:xfrm>
            <a:off x="2471738" y="990600"/>
            <a:ext cx="287338" cy="366713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/>
              <a:t>S</a:t>
            </a:r>
          </a:p>
        </p:txBody>
      </p:sp>
      <p:sp>
        <p:nvSpPr>
          <p:cNvPr id="20" name="Line 15"/>
          <p:cNvSpPr>
            <a:spLocks noChangeShapeType="1"/>
          </p:cNvSpPr>
          <p:nvPr/>
        </p:nvSpPr>
        <p:spPr bwMode="auto">
          <a:xfrm>
            <a:off x="3695701" y="3552825"/>
            <a:ext cx="0" cy="433388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pPr algn="l"/>
            <a:endParaRPr lang="zh-CN" altLang="en-US"/>
          </a:p>
        </p:txBody>
      </p:sp>
      <p:sp>
        <p:nvSpPr>
          <p:cNvPr id="22" name="Freeform 17"/>
          <p:cNvSpPr>
            <a:spLocks/>
          </p:cNvSpPr>
          <p:nvPr/>
        </p:nvSpPr>
        <p:spPr bwMode="auto">
          <a:xfrm>
            <a:off x="2341563" y="2493963"/>
            <a:ext cx="647700" cy="1587"/>
          </a:xfrm>
          <a:custGeom>
            <a:avLst/>
            <a:gdLst>
              <a:gd name="T0" fmla="*/ 0 w 408"/>
              <a:gd name="T1" fmla="*/ 0 h 1"/>
              <a:gd name="T2" fmla="*/ 2147483647 w 408"/>
              <a:gd name="T3" fmla="*/ 0 h 1"/>
              <a:gd name="T4" fmla="*/ 0 60000 65536"/>
              <a:gd name="T5" fmla="*/ 0 60000 65536"/>
              <a:gd name="T6" fmla="*/ 0 w 408"/>
              <a:gd name="T7" fmla="*/ 0 h 1"/>
              <a:gd name="T8" fmla="*/ 408 w 408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08" h="1">
                <a:moveTo>
                  <a:pt x="0" y="0"/>
                </a:moveTo>
                <a:cubicBezTo>
                  <a:pt x="68" y="0"/>
                  <a:pt x="323" y="0"/>
                  <a:pt x="408" y="0"/>
                </a:cubicBezTo>
              </a:path>
            </a:pathLst>
          </a:custGeom>
          <a:noFill/>
          <a:ln w="158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pPr algn="l"/>
            <a:endParaRPr lang="zh-CN" altLang="en-US"/>
          </a:p>
        </p:txBody>
      </p:sp>
      <p:sp>
        <p:nvSpPr>
          <p:cNvPr id="23" name="Text Box 18"/>
          <p:cNvSpPr txBox="1">
            <a:spLocks noChangeArrowheads="1"/>
          </p:cNvSpPr>
          <p:nvPr/>
        </p:nvSpPr>
        <p:spPr bwMode="auto">
          <a:xfrm>
            <a:off x="2486026" y="2133600"/>
            <a:ext cx="287337" cy="3683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/>
              <a:t>B</a:t>
            </a:r>
          </a:p>
        </p:txBody>
      </p:sp>
      <p:sp>
        <p:nvSpPr>
          <p:cNvPr id="25" name="Text Box 20"/>
          <p:cNvSpPr txBox="1">
            <a:spLocks noChangeArrowheads="1"/>
          </p:cNvSpPr>
          <p:nvPr/>
        </p:nvSpPr>
        <p:spPr bwMode="auto">
          <a:xfrm>
            <a:off x="3695701" y="3625850"/>
            <a:ext cx="287337" cy="366713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/>
              <a:t>b</a:t>
            </a:r>
          </a:p>
        </p:txBody>
      </p:sp>
      <p:sp>
        <p:nvSpPr>
          <p:cNvPr id="42" name="Text Box 7"/>
          <p:cNvSpPr txBox="1">
            <a:spLocks noChangeArrowheads="1"/>
          </p:cNvSpPr>
          <p:nvPr/>
        </p:nvSpPr>
        <p:spPr bwMode="auto">
          <a:xfrm>
            <a:off x="2974976" y="2746375"/>
            <a:ext cx="1589087" cy="69249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 t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dirty="0"/>
              <a:t>B → · </a:t>
            </a:r>
            <a:r>
              <a:rPr lang="en-US" altLang="zh-CN" sz="1800" dirty="0" err="1"/>
              <a:t>aB</a:t>
            </a:r>
            <a:r>
              <a:rPr lang="en-US" altLang="zh-CN" sz="1800" dirty="0"/>
              <a:t>,  #</a:t>
            </a:r>
          </a:p>
          <a:p>
            <a:pPr algn="l">
              <a:spcBef>
                <a:spcPct val="50000"/>
              </a:spcBef>
            </a:pPr>
            <a:r>
              <a:rPr lang="en-US" altLang="zh-CN" sz="1800" dirty="0"/>
              <a:t>B → · b,     #</a:t>
            </a:r>
          </a:p>
        </p:txBody>
      </p:sp>
      <p:sp>
        <p:nvSpPr>
          <p:cNvPr id="44" name="Line 27"/>
          <p:cNvSpPr>
            <a:spLocks noChangeShapeType="1"/>
          </p:cNvSpPr>
          <p:nvPr/>
        </p:nvSpPr>
        <p:spPr bwMode="auto">
          <a:xfrm>
            <a:off x="1536701" y="2933700"/>
            <a:ext cx="0" cy="433388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pPr algn="l"/>
            <a:endParaRPr lang="zh-CN" altLang="en-US"/>
          </a:p>
        </p:txBody>
      </p:sp>
      <p:sp>
        <p:nvSpPr>
          <p:cNvPr id="45" name="Text Box 28"/>
          <p:cNvSpPr txBox="1">
            <a:spLocks noChangeArrowheads="1"/>
          </p:cNvSpPr>
          <p:nvPr/>
        </p:nvSpPr>
        <p:spPr bwMode="auto">
          <a:xfrm>
            <a:off x="1536701" y="3006725"/>
            <a:ext cx="287337" cy="366713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/>
              <a:t>b</a:t>
            </a:r>
          </a:p>
        </p:txBody>
      </p:sp>
      <p:sp>
        <p:nvSpPr>
          <p:cNvPr id="46" name="Text Box 7"/>
          <p:cNvSpPr txBox="1">
            <a:spLocks noChangeArrowheads="1"/>
          </p:cNvSpPr>
          <p:nvPr/>
        </p:nvSpPr>
        <p:spPr bwMode="auto">
          <a:xfrm>
            <a:off x="754063" y="4435475"/>
            <a:ext cx="1676400" cy="1523494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t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b="1" dirty="0"/>
              <a:t>I</a:t>
            </a:r>
            <a:r>
              <a:rPr lang="en-US" altLang="zh-CN" sz="1800" b="1" baseline="-25000" dirty="0"/>
              <a:t>3</a:t>
            </a:r>
            <a:r>
              <a:rPr lang="en-US" altLang="zh-CN" sz="1800" b="1" dirty="0"/>
              <a:t>:</a:t>
            </a:r>
          </a:p>
          <a:p>
            <a:pPr algn="l">
              <a:spcBef>
                <a:spcPct val="50000"/>
              </a:spcBef>
            </a:pPr>
            <a:r>
              <a:rPr lang="en-US" altLang="zh-CN" sz="1800" b="1" dirty="0"/>
              <a:t>B → </a:t>
            </a:r>
            <a:r>
              <a:rPr lang="en-US" altLang="zh-CN" sz="1800" b="1" dirty="0" err="1"/>
              <a:t>a·B</a:t>
            </a:r>
            <a:r>
              <a:rPr lang="en-US" altLang="zh-CN" sz="1800" b="1" dirty="0"/>
              <a:t>,  </a:t>
            </a:r>
            <a:r>
              <a:rPr lang="en-US" altLang="zh-CN" sz="1800" b="1" dirty="0" err="1"/>
              <a:t>a|b</a:t>
            </a:r>
            <a:endParaRPr lang="en-US" altLang="zh-CN" sz="1800" b="1" dirty="0"/>
          </a:p>
          <a:p>
            <a:pPr algn="l">
              <a:spcBef>
                <a:spcPct val="50000"/>
              </a:spcBef>
            </a:pPr>
            <a:endParaRPr lang="en-US" altLang="zh-CN" sz="1800" b="1" dirty="0"/>
          </a:p>
          <a:p>
            <a:pPr algn="l">
              <a:spcBef>
                <a:spcPct val="50000"/>
              </a:spcBef>
            </a:pPr>
            <a:endParaRPr lang="en-US" altLang="zh-CN" sz="1800" b="1" dirty="0"/>
          </a:p>
        </p:txBody>
      </p:sp>
      <p:sp>
        <p:nvSpPr>
          <p:cNvPr id="48" name="Text Box 7"/>
          <p:cNvSpPr txBox="1">
            <a:spLocks noChangeArrowheads="1"/>
          </p:cNvSpPr>
          <p:nvPr/>
        </p:nvSpPr>
        <p:spPr bwMode="auto">
          <a:xfrm>
            <a:off x="766762" y="5194300"/>
            <a:ext cx="1663701" cy="69249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 t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dirty="0"/>
              <a:t>B → · </a:t>
            </a:r>
            <a:r>
              <a:rPr lang="en-US" altLang="zh-CN" sz="1800" dirty="0" err="1"/>
              <a:t>aB</a:t>
            </a:r>
            <a:r>
              <a:rPr lang="en-US" altLang="zh-CN" sz="1800" dirty="0"/>
              <a:t>,  </a:t>
            </a:r>
            <a:r>
              <a:rPr lang="en-US" altLang="zh-CN" sz="1800" dirty="0" err="1"/>
              <a:t>a|b</a:t>
            </a:r>
            <a:endParaRPr lang="en-US" altLang="zh-CN" sz="1800" dirty="0"/>
          </a:p>
          <a:p>
            <a:pPr algn="l">
              <a:spcBef>
                <a:spcPct val="50000"/>
              </a:spcBef>
            </a:pPr>
            <a:r>
              <a:rPr lang="en-US" altLang="zh-CN" sz="1800" dirty="0"/>
              <a:t>B → · b,    </a:t>
            </a:r>
            <a:r>
              <a:rPr lang="en-US" altLang="zh-CN" sz="1800" dirty="0" err="1"/>
              <a:t>a|b</a:t>
            </a:r>
            <a:endParaRPr lang="en-US" altLang="zh-CN" sz="1800" dirty="0"/>
          </a:p>
        </p:txBody>
      </p:sp>
      <p:sp>
        <p:nvSpPr>
          <p:cNvPr id="56" name="Text Box 30"/>
          <p:cNvSpPr txBox="1">
            <a:spLocks noChangeArrowheads="1"/>
          </p:cNvSpPr>
          <p:nvPr/>
        </p:nvSpPr>
        <p:spPr bwMode="auto">
          <a:xfrm>
            <a:off x="68263" y="3438525"/>
            <a:ext cx="287338" cy="366713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/>
              <a:t>a</a:t>
            </a:r>
          </a:p>
        </p:txBody>
      </p:sp>
      <p:cxnSp>
        <p:nvCxnSpPr>
          <p:cNvPr id="64" name="AutoShape 33"/>
          <p:cNvCxnSpPr>
            <a:cxnSpLocks noChangeShapeType="1"/>
          </p:cNvCxnSpPr>
          <p:nvPr/>
        </p:nvCxnSpPr>
        <p:spPr bwMode="auto">
          <a:xfrm rot="5400000">
            <a:off x="-922337" y="3671888"/>
            <a:ext cx="3119437" cy="14288"/>
          </a:xfrm>
          <a:prstGeom prst="bentConnector4">
            <a:avLst>
              <a:gd name="adj1" fmla="val 565"/>
              <a:gd name="adj2" fmla="val 1766181"/>
            </a:avLst>
          </a:prstGeom>
          <a:noFill/>
          <a:ln w="15875">
            <a:solidFill>
              <a:srgbClr val="000000"/>
            </a:solidFill>
            <a:miter lim="800000"/>
            <a:headEnd/>
            <a:tailEnd type="triangle" w="med" len="med"/>
          </a:ln>
        </p:spPr>
      </p:cxnSp>
      <p:sp>
        <p:nvSpPr>
          <p:cNvPr id="86" name="Text Box 3"/>
          <p:cNvSpPr txBox="1">
            <a:spLocks noChangeArrowheads="1"/>
          </p:cNvSpPr>
          <p:nvPr/>
        </p:nvSpPr>
        <p:spPr bwMode="auto">
          <a:xfrm>
            <a:off x="5064125" y="2011363"/>
            <a:ext cx="1633537" cy="692497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t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b="1" dirty="0"/>
              <a:t>I</a:t>
            </a:r>
            <a:r>
              <a:rPr lang="en-US" altLang="zh-CN" sz="1800" b="1" baseline="-25000" dirty="0"/>
              <a:t>5</a:t>
            </a:r>
            <a:r>
              <a:rPr lang="en-US" altLang="zh-CN" sz="1800" b="1" dirty="0"/>
              <a:t>:</a:t>
            </a:r>
          </a:p>
          <a:p>
            <a:pPr algn="l">
              <a:spcBef>
                <a:spcPct val="50000"/>
              </a:spcBef>
            </a:pPr>
            <a:r>
              <a:rPr lang="en-US" altLang="zh-CN" sz="1800" b="1" dirty="0"/>
              <a:t>S →BB · </a:t>
            </a:r>
            <a:r>
              <a:rPr lang="zh-CN" altLang="en-US" sz="1800" b="1" dirty="0"/>
              <a:t>， </a:t>
            </a:r>
            <a:r>
              <a:rPr lang="en-US" altLang="zh-CN" sz="1800" b="1" dirty="0"/>
              <a:t>#</a:t>
            </a:r>
          </a:p>
        </p:txBody>
      </p:sp>
      <p:sp>
        <p:nvSpPr>
          <p:cNvPr id="87" name="Freeform 13"/>
          <p:cNvSpPr>
            <a:spLocks/>
          </p:cNvSpPr>
          <p:nvPr/>
        </p:nvSpPr>
        <p:spPr bwMode="auto">
          <a:xfrm>
            <a:off x="4416426" y="2371725"/>
            <a:ext cx="647700" cy="1588"/>
          </a:xfrm>
          <a:custGeom>
            <a:avLst/>
            <a:gdLst>
              <a:gd name="T0" fmla="*/ 0 w 408"/>
              <a:gd name="T1" fmla="*/ 0 h 1"/>
              <a:gd name="T2" fmla="*/ 2147483647 w 408"/>
              <a:gd name="T3" fmla="*/ 0 h 1"/>
              <a:gd name="T4" fmla="*/ 0 60000 65536"/>
              <a:gd name="T5" fmla="*/ 0 60000 65536"/>
              <a:gd name="T6" fmla="*/ 0 w 408"/>
              <a:gd name="T7" fmla="*/ 0 h 1"/>
              <a:gd name="T8" fmla="*/ 408 w 408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08" h="1">
                <a:moveTo>
                  <a:pt x="0" y="0"/>
                </a:moveTo>
                <a:cubicBezTo>
                  <a:pt x="68" y="0"/>
                  <a:pt x="323" y="0"/>
                  <a:pt x="408" y="0"/>
                </a:cubicBezTo>
              </a:path>
            </a:pathLst>
          </a:custGeom>
          <a:noFill/>
          <a:ln w="158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pPr algn="l"/>
            <a:endParaRPr lang="zh-CN" altLang="en-US"/>
          </a:p>
        </p:txBody>
      </p:sp>
      <p:sp>
        <p:nvSpPr>
          <p:cNvPr id="88" name="Text Box 14"/>
          <p:cNvSpPr txBox="1">
            <a:spLocks noChangeArrowheads="1"/>
          </p:cNvSpPr>
          <p:nvPr/>
        </p:nvSpPr>
        <p:spPr bwMode="auto">
          <a:xfrm>
            <a:off x="4560888" y="2011363"/>
            <a:ext cx="287338" cy="369887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/>
              <a:t>B</a:t>
            </a:r>
          </a:p>
        </p:txBody>
      </p:sp>
      <p:sp>
        <p:nvSpPr>
          <p:cNvPr id="89" name="Freeform 13"/>
          <p:cNvSpPr>
            <a:spLocks/>
          </p:cNvSpPr>
          <p:nvPr/>
        </p:nvSpPr>
        <p:spPr bwMode="auto">
          <a:xfrm>
            <a:off x="4445001" y="3222625"/>
            <a:ext cx="647700" cy="1588"/>
          </a:xfrm>
          <a:custGeom>
            <a:avLst/>
            <a:gdLst>
              <a:gd name="T0" fmla="*/ 0 w 408"/>
              <a:gd name="T1" fmla="*/ 0 h 1"/>
              <a:gd name="T2" fmla="*/ 2147483647 w 408"/>
              <a:gd name="T3" fmla="*/ 0 h 1"/>
              <a:gd name="T4" fmla="*/ 0 60000 65536"/>
              <a:gd name="T5" fmla="*/ 0 60000 65536"/>
              <a:gd name="T6" fmla="*/ 0 w 408"/>
              <a:gd name="T7" fmla="*/ 0 h 1"/>
              <a:gd name="T8" fmla="*/ 408 w 408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08" h="1">
                <a:moveTo>
                  <a:pt x="0" y="0"/>
                </a:moveTo>
                <a:cubicBezTo>
                  <a:pt x="68" y="0"/>
                  <a:pt x="323" y="0"/>
                  <a:pt x="408" y="0"/>
                </a:cubicBezTo>
              </a:path>
            </a:pathLst>
          </a:custGeom>
          <a:noFill/>
          <a:ln w="158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pPr algn="l"/>
            <a:endParaRPr lang="zh-CN" altLang="en-US"/>
          </a:p>
        </p:txBody>
      </p:sp>
      <p:sp>
        <p:nvSpPr>
          <p:cNvPr id="90" name="Text Box 14"/>
          <p:cNvSpPr txBox="1">
            <a:spLocks noChangeArrowheads="1"/>
          </p:cNvSpPr>
          <p:nvPr/>
        </p:nvSpPr>
        <p:spPr bwMode="auto">
          <a:xfrm>
            <a:off x="4589463" y="2862263"/>
            <a:ext cx="287338" cy="369887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/>
              <a:t>a</a:t>
            </a:r>
          </a:p>
        </p:txBody>
      </p:sp>
      <p:sp>
        <p:nvSpPr>
          <p:cNvPr id="91" name="Text Box 7"/>
          <p:cNvSpPr txBox="1">
            <a:spLocks noChangeArrowheads="1"/>
          </p:cNvSpPr>
          <p:nvPr/>
        </p:nvSpPr>
        <p:spPr bwMode="auto">
          <a:xfrm>
            <a:off x="5078413" y="2922588"/>
            <a:ext cx="1525588" cy="15240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b="1"/>
              <a:t>I</a:t>
            </a:r>
            <a:r>
              <a:rPr lang="en-US" altLang="zh-CN" sz="1800" b="1" baseline="-25000"/>
              <a:t>6</a:t>
            </a:r>
            <a:r>
              <a:rPr lang="en-US" altLang="zh-CN" sz="1800" b="1"/>
              <a:t>:</a:t>
            </a:r>
          </a:p>
          <a:p>
            <a:pPr algn="l">
              <a:spcBef>
                <a:spcPct val="50000"/>
              </a:spcBef>
            </a:pPr>
            <a:r>
              <a:rPr lang="en-US" altLang="zh-CN" sz="1800" b="1"/>
              <a:t>B → a·B,    #</a:t>
            </a:r>
          </a:p>
          <a:p>
            <a:pPr algn="l">
              <a:spcBef>
                <a:spcPct val="50000"/>
              </a:spcBef>
            </a:pPr>
            <a:endParaRPr lang="en-US" altLang="zh-CN" sz="1800" b="1"/>
          </a:p>
          <a:p>
            <a:pPr algn="l">
              <a:spcBef>
                <a:spcPct val="50000"/>
              </a:spcBef>
            </a:pPr>
            <a:endParaRPr lang="en-US" altLang="zh-CN" sz="1800" b="1"/>
          </a:p>
        </p:txBody>
      </p:sp>
      <p:sp>
        <p:nvSpPr>
          <p:cNvPr id="92" name="Text Box 7"/>
          <p:cNvSpPr txBox="1">
            <a:spLocks noChangeArrowheads="1"/>
          </p:cNvSpPr>
          <p:nvPr/>
        </p:nvSpPr>
        <p:spPr bwMode="auto">
          <a:xfrm>
            <a:off x="5076826" y="3681413"/>
            <a:ext cx="1525587" cy="69373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/>
              <a:t>B → · aB,   #</a:t>
            </a:r>
          </a:p>
          <a:p>
            <a:pPr algn="l">
              <a:spcBef>
                <a:spcPct val="50000"/>
              </a:spcBef>
            </a:pPr>
            <a:r>
              <a:rPr lang="en-US" altLang="zh-CN" sz="1800"/>
              <a:t>B → · b,     #</a:t>
            </a:r>
          </a:p>
        </p:txBody>
      </p:sp>
      <p:sp>
        <p:nvSpPr>
          <p:cNvPr id="93" name="Text Box 3"/>
          <p:cNvSpPr txBox="1">
            <a:spLocks noChangeArrowheads="1"/>
          </p:cNvSpPr>
          <p:nvPr/>
        </p:nvSpPr>
        <p:spPr bwMode="auto">
          <a:xfrm>
            <a:off x="2990851" y="5232400"/>
            <a:ext cx="1573212" cy="692497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t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b="1" dirty="0"/>
              <a:t>I</a:t>
            </a:r>
            <a:r>
              <a:rPr lang="en-US" altLang="zh-CN" sz="1800" b="1" baseline="-25000" dirty="0"/>
              <a:t>8</a:t>
            </a:r>
            <a:r>
              <a:rPr lang="en-US" altLang="zh-CN" sz="1800" b="1" dirty="0"/>
              <a:t>:</a:t>
            </a:r>
          </a:p>
          <a:p>
            <a:pPr algn="l">
              <a:spcBef>
                <a:spcPct val="50000"/>
              </a:spcBef>
            </a:pPr>
            <a:r>
              <a:rPr lang="en-US" altLang="zh-CN" sz="1800" b="1" dirty="0" err="1"/>
              <a:t>B→aB</a:t>
            </a:r>
            <a:r>
              <a:rPr lang="en-US" altLang="zh-CN" sz="1800" b="1" dirty="0"/>
              <a:t> ·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,</a:t>
            </a:r>
            <a:r>
              <a:rPr lang="zh-CN" altLang="en-US" sz="1800" b="1" dirty="0"/>
              <a:t> </a:t>
            </a:r>
            <a:r>
              <a:rPr lang="en-US" altLang="zh-CN" sz="1800" b="1" dirty="0" err="1"/>
              <a:t>a|b</a:t>
            </a:r>
            <a:endParaRPr lang="en-US" altLang="zh-CN" sz="1800" b="1" dirty="0"/>
          </a:p>
        </p:txBody>
      </p:sp>
      <p:sp>
        <p:nvSpPr>
          <p:cNvPr id="94" name="Freeform 13"/>
          <p:cNvSpPr>
            <a:spLocks/>
          </p:cNvSpPr>
          <p:nvPr/>
        </p:nvSpPr>
        <p:spPr bwMode="auto">
          <a:xfrm>
            <a:off x="2341563" y="5592763"/>
            <a:ext cx="647700" cy="1587"/>
          </a:xfrm>
          <a:custGeom>
            <a:avLst/>
            <a:gdLst>
              <a:gd name="T0" fmla="*/ 0 w 408"/>
              <a:gd name="T1" fmla="*/ 0 h 1"/>
              <a:gd name="T2" fmla="*/ 2147483647 w 408"/>
              <a:gd name="T3" fmla="*/ 0 h 1"/>
              <a:gd name="T4" fmla="*/ 0 60000 65536"/>
              <a:gd name="T5" fmla="*/ 0 60000 65536"/>
              <a:gd name="T6" fmla="*/ 0 w 408"/>
              <a:gd name="T7" fmla="*/ 0 h 1"/>
              <a:gd name="T8" fmla="*/ 408 w 408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08" h="1">
                <a:moveTo>
                  <a:pt x="0" y="0"/>
                </a:moveTo>
                <a:cubicBezTo>
                  <a:pt x="68" y="0"/>
                  <a:pt x="323" y="0"/>
                  <a:pt x="408" y="0"/>
                </a:cubicBezTo>
              </a:path>
            </a:pathLst>
          </a:custGeom>
          <a:noFill/>
          <a:ln w="158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pPr algn="l"/>
            <a:endParaRPr lang="zh-CN" altLang="en-US"/>
          </a:p>
        </p:txBody>
      </p:sp>
      <p:sp>
        <p:nvSpPr>
          <p:cNvPr id="95" name="Text Box 14"/>
          <p:cNvSpPr txBox="1">
            <a:spLocks noChangeArrowheads="1"/>
          </p:cNvSpPr>
          <p:nvPr/>
        </p:nvSpPr>
        <p:spPr bwMode="auto">
          <a:xfrm>
            <a:off x="2486026" y="5232400"/>
            <a:ext cx="287337" cy="366713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smtClean="0"/>
              <a:t>B</a:t>
            </a:r>
            <a:endParaRPr lang="en-US" altLang="zh-CN" sz="1800"/>
          </a:p>
        </p:txBody>
      </p:sp>
      <p:sp>
        <p:nvSpPr>
          <p:cNvPr id="96" name="Text Box 4"/>
          <p:cNvSpPr txBox="1">
            <a:spLocks noChangeArrowheads="1"/>
          </p:cNvSpPr>
          <p:nvPr/>
        </p:nvSpPr>
        <p:spPr bwMode="auto">
          <a:xfrm>
            <a:off x="5092701" y="5238750"/>
            <a:ext cx="1604962" cy="692497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t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b="1"/>
              <a:t>I</a:t>
            </a:r>
            <a:r>
              <a:rPr lang="en-US" altLang="zh-CN" sz="1800" b="1" baseline="-25000"/>
              <a:t>9</a:t>
            </a:r>
            <a:r>
              <a:rPr lang="en-US" altLang="zh-CN" sz="1800" b="1"/>
              <a:t>:</a:t>
            </a:r>
          </a:p>
          <a:p>
            <a:pPr algn="l">
              <a:spcBef>
                <a:spcPct val="50000"/>
              </a:spcBef>
            </a:pPr>
            <a:r>
              <a:rPr lang="en-US" altLang="zh-CN" sz="1800"/>
              <a:t> </a:t>
            </a:r>
            <a:r>
              <a:rPr lang="en-US" altLang="zh-CN" sz="1800" b="1"/>
              <a:t>B → aB ·,  #    </a:t>
            </a:r>
            <a:r>
              <a:rPr lang="en-US" altLang="zh-CN" sz="1800"/>
              <a:t> </a:t>
            </a:r>
          </a:p>
        </p:txBody>
      </p:sp>
      <p:sp>
        <p:nvSpPr>
          <p:cNvPr id="97" name="Line 27"/>
          <p:cNvSpPr>
            <a:spLocks noChangeShapeType="1"/>
          </p:cNvSpPr>
          <p:nvPr/>
        </p:nvSpPr>
        <p:spPr bwMode="auto">
          <a:xfrm>
            <a:off x="5856288" y="4446588"/>
            <a:ext cx="0" cy="792162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pPr algn="l"/>
            <a:endParaRPr lang="zh-CN" altLang="en-US"/>
          </a:p>
        </p:txBody>
      </p:sp>
      <p:sp>
        <p:nvSpPr>
          <p:cNvPr id="98" name="Text Box 28"/>
          <p:cNvSpPr txBox="1">
            <a:spLocks noChangeArrowheads="1"/>
          </p:cNvSpPr>
          <p:nvPr/>
        </p:nvSpPr>
        <p:spPr bwMode="auto">
          <a:xfrm>
            <a:off x="5927726" y="4591050"/>
            <a:ext cx="287337" cy="3683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/>
              <a:t>B</a:t>
            </a:r>
          </a:p>
        </p:txBody>
      </p:sp>
      <p:grpSp>
        <p:nvGrpSpPr>
          <p:cNvPr id="2" name="组合 155"/>
          <p:cNvGrpSpPr>
            <a:grpSpLocks/>
          </p:cNvGrpSpPr>
          <p:nvPr/>
        </p:nvGrpSpPr>
        <p:grpSpPr bwMode="auto">
          <a:xfrm>
            <a:off x="6491276" y="3448048"/>
            <a:ext cx="341764" cy="677862"/>
            <a:chOff x="6576213" y="3006584"/>
            <a:chExt cx="341235" cy="678412"/>
          </a:xfrm>
        </p:grpSpPr>
        <p:cxnSp>
          <p:nvCxnSpPr>
            <p:cNvPr id="44077" name="曲线连接符 145"/>
            <p:cNvCxnSpPr>
              <a:cxnSpLocks noChangeShapeType="1"/>
              <a:stCxn id="91" idx="3"/>
            </p:cNvCxnSpPr>
            <p:nvPr/>
          </p:nvCxnSpPr>
          <p:spPr bwMode="auto">
            <a:xfrm flipH="1" flipV="1">
              <a:off x="6576213" y="3006584"/>
              <a:ext cx="28466" cy="678412"/>
            </a:xfrm>
            <a:prstGeom prst="curvedConnector4">
              <a:avLst>
                <a:gd name="adj1" fmla="val -1007019"/>
                <a:gd name="adj2" fmla="val 97917"/>
              </a:avLst>
            </a:prstGeom>
            <a:noFill/>
            <a:ln w="6350" algn="ctr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44078" name="Text Box 28"/>
            <p:cNvSpPr txBox="1">
              <a:spLocks noChangeArrowheads="1"/>
            </p:cNvSpPr>
            <p:nvPr/>
          </p:nvSpPr>
          <p:spPr bwMode="auto">
            <a:xfrm>
              <a:off x="6630111" y="3152022"/>
              <a:ext cx="287337" cy="369331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dirty="0"/>
                <a:t>a</a:t>
              </a:r>
            </a:p>
          </p:txBody>
        </p:sp>
      </p:grpSp>
      <p:grpSp>
        <p:nvGrpSpPr>
          <p:cNvPr id="3" name="组合 156"/>
          <p:cNvGrpSpPr>
            <a:grpSpLocks/>
          </p:cNvGrpSpPr>
          <p:nvPr/>
        </p:nvGrpSpPr>
        <p:grpSpPr bwMode="auto">
          <a:xfrm>
            <a:off x="2387605" y="4446588"/>
            <a:ext cx="330641" cy="677862"/>
            <a:chOff x="6660232" y="2564904"/>
            <a:chExt cx="330129" cy="678413"/>
          </a:xfrm>
        </p:grpSpPr>
        <p:cxnSp>
          <p:nvCxnSpPr>
            <p:cNvPr id="44075" name="曲线连接符 145"/>
            <p:cNvCxnSpPr>
              <a:cxnSpLocks noChangeShapeType="1"/>
            </p:cNvCxnSpPr>
            <p:nvPr/>
          </p:nvCxnSpPr>
          <p:spPr bwMode="auto">
            <a:xfrm flipH="1" flipV="1">
              <a:off x="6660232" y="2564904"/>
              <a:ext cx="28466" cy="678413"/>
            </a:xfrm>
            <a:prstGeom prst="curvedConnector4">
              <a:avLst>
                <a:gd name="adj1" fmla="val -1007019"/>
                <a:gd name="adj2" fmla="val 97917"/>
              </a:avLst>
            </a:prstGeom>
            <a:noFill/>
            <a:ln w="6350" algn="ctr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44076" name="Text Box 28"/>
            <p:cNvSpPr txBox="1">
              <a:spLocks noChangeArrowheads="1"/>
            </p:cNvSpPr>
            <p:nvPr/>
          </p:nvSpPr>
          <p:spPr bwMode="auto">
            <a:xfrm>
              <a:off x="6703024" y="2702396"/>
              <a:ext cx="287337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dirty="0"/>
                <a:t>a</a:t>
              </a:r>
            </a:p>
          </p:txBody>
        </p:sp>
      </p:grpSp>
      <p:sp>
        <p:nvSpPr>
          <p:cNvPr id="179" name="Text Box 12"/>
          <p:cNvSpPr txBox="1">
            <a:spLocks noChangeArrowheads="1"/>
          </p:cNvSpPr>
          <p:nvPr/>
        </p:nvSpPr>
        <p:spPr bwMode="auto">
          <a:xfrm>
            <a:off x="6850063" y="4713288"/>
            <a:ext cx="1836737" cy="123031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b="1" dirty="0">
                <a:latin typeface="+mn-ea"/>
                <a:ea typeface="+mn-ea"/>
              </a:rPr>
              <a:t>I</a:t>
            </a:r>
            <a:r>
              <a:rPr lang="en-US" altLang="zh-CN" sz="2000" b="1" baseline="-25000" dirty="0">
                <a:latin typeface="+mn-ea"/>
                <a:ea typeface="+mn-ea"/>
              </a:rPr>
              <a:t>3</a:t>
            </a:r>
            <a:r>
              <a:rPr lang="zh-CN" altLang="en-US" sz="2000" b="1" dirty="0">
                <a:latin typeface="+mn-ea"/>
                <a:ea typeface="+mn-ea"/>
              </a:rPr>
              <a:t>与</a:t>
            </a:r>
            <a:r>
              <a:rPr lang="en-US" altLang="zh-CN" sz="2000" b="1" dirty="0">
                <a:latin typeface="+mn-ea"/>
                <a:ea typeface="+mn-ea"/>
              </a:rPr>
              <a:t>I</a:t>
            </a:r>
            <a:r>
              <a:rPr lang="en-US" altLang="zh-CN" sz="2000" b="1" baseline="-25000" dirty="0">
                <a:latin typeface="+mn-ea"/>
                <a:ea typeface="+mn-ea"/>
              </a:rPr>
              <a:t>6</a:t>
            </a:r>
            <a:r>
              <a:rPr lang="zh-CN" altLang="en-US" sz="2000" b="1" dirty="0">
                <a:latin typeface="+mn-ea"/>
                <a:ea typeface="+mn-ea"/>
              </a:rPr>
              <a:t>同心集</a:t>
            </a:r>
            <a:endParaRPr lang="en-US" altLang="zh-CN" sz="2000" b="1" dirty="0">
              <a:latin typeface="+mn-ea"/>
              <a:ea typeface="+mn-ea"/>
            </a:endParaRPr>
          </a:p>
          <a:p>
            <a:pPr algn="l">
              <a:spcBef>
                <a:spcPct val="50000"/>
              </a:spcBef>
            </a:pPr>
            <a:r>
              <a:rPr lang="en-US" altLang="zh-CN" sz="2000" b="1" dirty="0">
                <a:latin typeface="+mn-ea"/>
                <a:ea typeface="+mn-ea"/>
              </a:rPr>
              <a:t>I</a:t>
            </a:r>
            <a:r>
              <a:rPr lang="en-US" altLang="zh-CN" sz="2000" b="1" baseline="-25000" dirty="0">
                <a:latin typeface="+mn-ea"/>
                <a:ea typeface="+mn-ea"/>
              </a:rPr>
              <a:t>4</a:t>
            </a:r>
            <a:r>
              <a:rPr lang="zh-CN" altLang="en-US" sz="2000" b="1" dirty="0">
                <a:latin typeface="+mn-ea"/>
                <a:ea typeface="+mn-ea"/>
              </a:rPr>
              <a:t>与</a:t>
            </a:r>
            <a:r>
              <a:rPr lang="en-US" altLang="zh-CN" sz="2000" b="1" dirty="0">
                <a:latin typeface="+mn-ea"/>
                <a:ea typeface="+mn-ea"/>
              </a:rPr>
              <a:t>I</a:t>
            </a:r>
            <a:r>
              <a:rPr lang="en-US" altLang="zh-CN" sz="2000" b="1" baseline="-25000" dirty="0">
                <a:latin typeface="+mn-ea"/>
                <a:ea typeface="+mn-ea"/>
              </a:rPr>
              <a:t>7</a:t>
            </a:r>
            <a:r>
              <a:rPr lang="zh-CN" altLang="en-US" sz="2000" b="1" dirty="0">
                <a:latin typeface="+mn-ea"/>
                <a:ea typeface="+mn-ea"/>
              </a:rPr>
              <a:t>同心集</a:t>
            </a:r>
            <a:endParaRPr lang="en-US" altLang="zh-CN" sz="2000" b="1" dirty="0">
              <a:latin typeface="+mn-ea"/>
              <a:ea typeface="+mn-ea"/>
            </a:endParaRPr>
          </a:p>
          <a:p>
            <a:pPr algn="l">
              <a:spcBef>
                <a:spcPct val="50000"/>
              </a:spcBef>
            </a:pPr>
            <a:r>
              <a:rPr lang="en-US" altLang="zh-CN" sz="2000" b="1" dirty="0">
                <a:latin typeface="+mn-ea"/>
                <a:ea typeface="+mn-ea"/>
              </a:rPr>
              <a:t>I</a:t>
            </a:r>
            <a:r>
              <a:rPr lang="en-US" altLang="zh-CN" sz="2000" b="1" baseline="-25000" dirty="0">
                <a:latin typeface="+mn-ea"/>
                <a:ea typeface="+mn-ea"/>
              </a:rPr>
              <a:t>8</a:t>
            </a:r>
            <a:r>
              <a:rPr lang="zh-CN" altLang="en-US" sz="2000" b="1" dirty="0">
                <a:latin typeface="+mn-ea"/>
                <a:ea typeface="+mn-ea"/>
              </a:rPr>
              <a:t>与</a:t>
            </a:r>
            <a:r>
              <a:rPr lang="en-US" altLang="zh-CN" sz="2000" b="1" dirty="0">
                <a:latin typeface="+mn-ea"/>
                <a:ea typeface="+mn-ea"/>
              </a:rPr>
              <a:t>I</a:t>
            </a:r>
            <a:r>
              <a:rPr lang="en-US" altLang="zh-CN" sz="2000" b="1" baseline="-25000" dirty="0">
                <a:latin typeface="+mn-ea"/>
                <a:ea typeface="+mn-ea"/>
              </a:rPr>
              <a:t>9</a:t>
            </a:r>
            <a:r>
              <a:rPr lang="zh-CN" altLang="en-US" sz="2000" b="1" dirty="0">
                <a:latin typeface="+mn-ea"/>
                <a:ea typeface="+mn-ea"/>
              </a:rPr>
              <a:t>同心集</a:t>
            </a:r>
            <a:endParaRPr lang="en-US" altLang="zh-CN" sz="2000" b="1" dirty="0">
              <a:latin typeface="+mn-ea"/>
              <a:ea typeface="+mn-ea"/>
            </a:endParaRPr>
          </a:p>
        </p:txBody>
      </p:sp>
      <p:sp>
        <p:nvSpPr>
          <p:cNvPr id="44070" name="Text Box 35"/>
          <p:cNvSpPr txBox="1">
            <a:spLocks noChangeArrowheads="1"/>
          </p:cNvSpPr>
          <p:nvPr/>
        </p:nvSpPr>
        <p:spPr bwMode="auto">
          <a:xfrm>
            <a:off x="4716463" y="974725"/>
            <a:ext cx="3817937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b="1" dirty="0">
                <a:latin typeface="+mn-ea"/>
                <a:ea typeface="+mn-ea"/>
              </a:rPr>
              <a:t>ⅰ</a:t>
            </a:r>
            <a:r>
              <a:rPr lang="zh-CN" altLang="en-US" sz="2000" b="1" dirty="0">
                <a:latin typeface="+mn-ea"/>
                <a:ea typeface="+mn-ea"/>
              </a:rPr>
              <a:t>） </a:t>
            </a:r>
            <a:r>
              <a:rPr lang="en-US" altLang="zh-CN" sz="2000" b="1" dirty="0">
                <a:latin typeface="+mn-ea"/>
                <a:ea typeface="+mn-ea"/>
              </a:rPr>
              <a:t>LR(1)</a:t>
            </a:r>
            <a:r>
              <a:rPr lang="zh-CN" altLang="en-US" sz="2000" b="1" dirty="0">
                <a:latin typeface="+mn-ea"/>
                <a:ea typeface="+mn-ea"/>
              </a:rPr>
              <a:t>项目集族和转换函数</a:t>
            </a:r>
            <a:endParaRPr lang="en-US" altLang="zh-CN" sz="2000" b="1" dirty="0">
              <a:latin typeface="+mn-ea"/>
              <a:ea typeface="+mn-ea"/>
            </a:endParaRPr>
          </a:p>
        </p:txBody>
      </p:sp>
      <p:sp>
        <p:nvSpPr>
          <p:cNvPr id="181" name="Freeform 13"/>
          <p:cNvSpPr>
            <a:spLocks/>
          </p:cNvSpPr>
          <p:nvPr/>
        </p:nvSpPr>
        <p:spPr bwMode="auto">
          <a:xfrm flipH="1">
            <a:off x="4416426" y="4302125"/>
            <a:ext cx="601662" cy="431800"/>
          </a:xfrm>
          <a:custGeom>
            <a:avLst/>
            <a:gdLst>
              <a:gd name="T0" fmla="*/ 0 w 408"/>
              <a:gd name="T1" fmla="*/ 0 h 1"/>
              <a:gd name="T2" fmla="*/ 2147483647 w 408"/>
              <a:gd name="T3" fmla="*/ 0 h 1"/>
              <a:gd name="T4" fmla="*/ 0 60000 65536"/>
              <a:gd name="T5" fmla="*/ 0 60000 65536"/>
              <a:gd name="T6" fmla="*/ 0 w 408"/>
              <a:gd name="T7" fmla="*/ 0 h 1"/>
              <a:gd name="T8" fmla="*/ 408 w 408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08" h="1">
                <a:moveTo>
                  <a:pt x="0" y="0"/>
                </a:moveTo>
                <a:cubicBezTo>
                  <a:pt x="68" y="0"/>
                  <a:pt x="323" y="0"/>
                  <a:pt x="408" y="0"/>
                </a:cubicBezTo>
              </a:path>
            </a:pathLst>
          </a:custGeom>
          <a:noFill/>
          <a:ln w="158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pPr algn="l"/>
            <a:endParaRPr lang="zh-CN" altLang="en-US"/>
          </a:p>
        </p:txBody>
      </p:sp>
      <p:sp>
        <p:nvSpPr>
          <p:cNvPr id="182" name="Text Box 14"/>
          <p:cNvSpPr txBox="1">
            <a:spLocks noChangeArrowheads="1"/>
          </p:cNvSpPr>
          <p:nvPr/>
        </p:nvSpPr>
        <p:spPr bwMode="auto">
          <a:xfrm>
            <a:off x="4632326" y="4005263"/>
            <a:ext cx="287337" cy="369887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/>
              <a:t>b</a:t>
            </a:r>
          </a:p>
        </p:txBody>
      </p:sp>
      <p:sp>
        <p:nvSpPr>
          <p:cNvPr id="183" name="Text Box 28"/>
          <p:cNvSpPr txBox="1">
            <a:spLocks noChangeArrowheads="1"/>
          </p:cNvSpPr>
          <p:nvPr/>
        </p:nvSpPr>
        <p:spPr bwMode="auto">
          <a:xfrm>
            <a:off x="1535113" y="4079875"/>
            <a:ext cx="287338" cy="366713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/>
              <a:t>b</a:t>
            </a:r>
          </a:p>
        </p:txBody>
      </p:sp>
      <p:sp>
        <p:nvSpPr>
          <p:cNvPr id="184" name="Line 27"/>
          <p:cNvSpPr>
            <a:spLocks noChangeShapeType="1"/>
          </p:cNvSpPr>
          <p:nvPr/>
        </p:nvSpPr>
        <p:spPr bwMode="auto">
          <a:xfrm flipV="1">
            <a:off x="1535113" y="4016375"/>
            <a:ext cx="0" cy="430213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pPr algn="l"/>
            <a:endParaRPr lang="zh-CN" altLang="en-US"/>
          </a:p>
        </p:txBody>
      </p:sp>
      <p:sp>
        <p:nvSpPr>
          <p:cNvPr id="47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6324600" y="6172200"/>
            <a:ext cx="2133600" cy="244475"/>
          </a:xfrm>
        </p:spPr>
        <p:txBody>
          <a:bodyPr/>
          <a:lstStyle/>
          <a:p>
            <a:pPr>
              <a:defRPr/>
            </a:pPr>
            <a:fld id="{4F59ABC2-A8C1-444F-815F-0179F8E14596}" type="slidenum">
              <a:rPr lang="en-US" altLang="zh-CN"/>
              <a:pPr>
                <a:defRPr/>
              </a:pPr>
              <a:t>41</a:t>
            </a:fld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4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9" dur="500"/>
                                        <p:tgtEl>
                                          <p:spTgt spid="9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4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2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5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8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1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9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2" grpId="0" build="allAtOnce" animBg="1"/>
      <p:bldP spid="18" grpId="0" animBg="1"/>
      <p:bldP spid="19" grpId="0"/>
      <p:bldP spid="20" grpId="0" animBg="1"/>
      <p:bldP spid="22" grpId="0" animBg="1"/>
      <p:bldP spid="23" grpId="0"/>
      <p:bldP spid="25" grpId="0"/>
      <p:bldP spid="42" grpId="0" build="allAtOnce"/>
      <p:bldP spid="44" grpId="0" animBg="1"/>
      <p:bldP spid="45" grpId="0"/>
      <p:bldP spid="46" grpId="0" build="allAtOnce" animBg="1"/>
      <p:bldP spid="46" grpId="1" animBg="1"/>
      <p:bldP spid="48" grpId="0"/>
      <p:bldP spid="56" grpId="0"/>
      <p:bldP spid="86" grpId="0" animBg="1"/>
      <p:bldP spid="87" grpId="0" animBg="1"/>
      <p:bldP spid="88" grpId="0"/>
      <p:bldP spid="89" grpId="0" animBg="1"/>
      <p:bldP spid="90" grpId="0"/>
      <p:bldP spid="91" grpId="0" build="allAtOnce" animBg="1"/>
      <p:bldP spid="91" grpId="1" animBg="1"/>
      <p:bldP spid="92" grpId="0"/>
      <p:bldP spid="93" grpId="0" animBg="1"/>
      <p:bldP spid="94" grpId="0" animBg="1"/>
      <p:bldP spid="95" grpId="0"/>
      <p:bldP spid="96" grpId="0" animBg="1"/>
      <p:bldP spid="97" grpId="0" animBg="1"/>
      <p:bldP spid="98" grpId="0"/>
      <p:bldP spid="179" grpId="0"/>
      <p:bldP spid="181" grpId="0" animBg="1"/>
      <p:bldP spid="182" grpId="0"/>
      <p:bldP spid="183" grpId="0"/>
      <p:bldP spid="18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9" name="Picture 3" descr="例7_5[2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1838325"/>
            <a:ext cx="7658100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060" name="Text Box 2"/>
          <p:cNvSpPr txBox="1">
            <a:spLocks noChangeArrowheads="1"/>
          </p:cNvSpPr>
          <p:nvPr/>
        </p:nvSpPr>
        <p:spPr bwMode="auto">
          <a:xfrm>
            <a:off x="304800" y="914400"/>
            <a:ext cx="7924800" cy="1151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17538" indent="-617538">
              <a:lnSpc>
                <a:spcPct val="120000"/>
              </a:lnSpc>
              <a:spcBef>
                <a:spcPct val="30000"/>
              </a:spcBef>
            </a:pPr>
            <a:r>
              <a:rPr lang="en-US" altLang="zh-CN" sz="2000" b="1" dirty="0">
                <a:latin typeface="+mn-ea"/>
                <a:ea typeface="+mn-ea"/>
              </a:rPr>
              <a:t>ⅱ</a:t>
            </a:r>
            <a:r>
              <a:rPr lang="zh-CN" altLang="en-US" sz="2000" b="1" dirty="0">
                <a:latin typeface="+mn-ea"/>
                <a:ea typeface="+mn-ea"/>
              </a:rPr>
              <a:t>）同心项目集</a:t>
            </a:r>
            <a:r>
              <a:rPr lang="en-US" altLang="zh-CN" sz="2000" b="1" dirty="0">
                <a:latin typeface="+mn-ea"/>
                <a:ea typeface="+mn-ea"/>
              </a:rPr>
              <a:t>I</a:t>
            </a:r>
            <a:r>
              <a:rPr lang="en-US" altLang="zh-CN" sz="2000" b="1" baseline="-30000" dirty="0">
                <a:latin typeface="+mn-ea"/>
                <a:ea typeface="+mn-ea"/>
              </a:rPr>
              <a:t>3</a:t>
            </a:r>
            <a:r>
              <a:rPr lang="en-US" altLang="zh-CN" sz="2000" b="1" dirty="0">
                <a:latin typeface="+mn-ea"/>
                <a:ea typeface="+mn-ea"/>
              </a:rPr>
              <a:t> </a:t>
            </a:r>
            <a:r>
              <a:rPr lang="zh-CN" altLang="en-US" sz="2000" b="1" dirty="0">
                <a:latin typeface="+mn-ea"/>
                <a:ea typeface="+mn-ea"/>
              </a:rPr>
              <a:t>和</a:t>
            </a:r>
            <a:r>
              <a:rPr lang="en-US" altLang="zh-CN" sz="2000" b="1" dirty="0">
                <a:latin typeface="+mn-ea"/>
                <a:ea typeface="+mn-ea"/>
              </a:rPr>
              <a:t>I</a:t>
            </a:r>
            <a:r>
              <a:rPr lang="en-US" altLang="zh-CN" sz="2000" b="1" baseline="-30000" dirty="0">
                <a:latin typeface="+mn-ea"/>
                <a:ea typeface="+mn-ea"/>
              </a:rPr>
              <a:t>6</a:t>
            </a:r>
            <a:r>
              <a:rPr lang="zh-CN" altLang="en-US" sz="2000" b="1" dirty="0">
                <a:latin typeface="+mn-ea"/>
                <a:ea typeface="+mn-ea"/>
              </a:rPr>
              <a:t>、</a:t>
            </a:r>
            <a:r>
              <a:rPr lang="en-US" altLang="zh-CN" sz="2000" b="1" dirty="0">
                <a:latin typeface="+mn-ea"/>
                <a:ea typeface="+mn-ea"/>
              </a:rPr>
              <a:t>I</a:t>
            </a:r>
            <a:r>
              <a:rPr lang="en-US" altLang="zh-CN" sz="2000" b="1" baseline="-30000" dirty="0">
                <a:latin typeface="+mn-ea"/>
                <a:ea typeface="+mn-ea"/>
              </a:rPr>
              <a:t>4</a:t>
            </a:r>
            <a:r>
              <a:rPr lang="en-US" altLang="zh-CN" sz="2000" b="1" dirty="0">
                <a:latin typeface="+mn-ea"/>
                <a:ea typeface="+mn-ea"/>
              </a:rPr>
              <a:t> </a:t>
            </a:r>
            <a:r>
              <a:rPr lang="zh-CN" altLang="en-US" sz="2000" b="1" dirty="0">
                <a:latin typeface="+mn-ea"/>
                <a:ea typeface="+mn-ea"/>
              </a:rPr>
              <a:t>和</a:t>
            </a:r>
            <a:r>
              <a:rPr lang="en-US" altLang="zh-CN" sz="2000" b="1" dirty="0">
                <a:latin typeface="+mn-ea"/>
                <a:ea typeface="+mn-ea"/>
              </a:rPr>
              <a:t>I</a:t>
            </a:r>
            <a:r>
              <a:rPr lang="en-US" altLang="zh-CN" sz="2000" b="1" baseline="-30000" dirty="0">
                <a:latin typeface="+mn-ea"/>
                <a:ea typeface="+mn-ea"/>
              </a:rPr>
              <a:t>7</a:t>
            </a:r>
            <a:r>
              <a:rPr lang="en-US" altLang="zh-CN" sz="2000" b="1" dirty="0">
                <a:latin typeface="+mn-ea"/>
                <a:ea typeface="+mn-ea"/>
              </a:rPr>
              <a:t> </a:t>
            </a:r>
            <a:r>
              <a:rPr lang="zh-CN" altLang="en-US" sz="2000" b="1" dirty="0">
                <a:latin typeface="+mn-ea"/>
                <a:ea typeface="+mn-ea"/>
              </a:rPr>
              <a:t>、</a:t>
            </a:r>
            <a:r>
              <a:rPr lang="en-US" altLang="zh-CN" sz="2000" b="1" dirty="0">
                <a:latin typeface="+mn-ea"/>
                <a:ea typeface="+mn-ea"/>
              </a:rPr>
              <a:t>I</a:t>
            </a:r>
            <a:r>
              <a:rPr lang="en-US" altLang="zh-CN" sz="2000" b="1" baseline="-30000" dirty="0">
                <a:latin typeface="+mn-ea"/>
                <a:ea typeface="+mn-ea"/>
              </a:rPr>
              <a:t>8</a:t>
            </a:r>
            <a:r>
              <a:rPr lang="en-US" altLang="zh-CN" sz="2000" b="1" dirty="0">
                <a:latin typeface="+mn-ea"/>
                <a:ea typeface="+mn-ea"/>
              </a:rPr>
              <a:t> </a:t>
            </a:r>
            <a:r>
              <a:rPr lang="zh-CN" altLang="en-US" sz="2000" b="1" dirty="0">
                <a:latin typeface="+mn-ea"/>
                <a:ea typeface="+mn-ea"/>
              </a:rPr>
              <a:t>和</a:t>
            </a:r>
            <a:r>
              <a:rPr lang="en-US" altLang="zh-CN" sz="2000" b="1" dirty="0">
                <a:latin typeface="+mn-ea"/>
                <a:ea typeface="+mn-ea"/>
              </a:rPr>
              <a:t>I</a:t>
            </a:r>
            <a:r>
              <a:rPr lang="en-US" altLang="zh-CN" sz="2000" b="1" baseline="-30000" dirty="0">
                <a:latin typeface="+mn-ea"/>
                <a:ea typeface="+mn-ea"/>
              </a:rPr>
              <a:t>9</a:t>
            </a:r>
            <a:r>
              <a:rPr lang="zh-CN" altLang="en-US" sz="2000" b="1" dirty="0">
                <a:latin typeface="+mn-ea"/>
                <a:ea typeface="+mn-ea"/>
              </a:rPr>
              <a:t>合并后分别用</a:t>
            </a:r>
            <a:r>
              <a:rPr lang="en-US" altLang="zh-CN" sz="2000" b="1" dirty="0">
                <a:latin typeface="+mn-ea"/>
                <a:ea typeface="+mn-ea"/>
              </a:rPr>
              <a:t>I</a:t>
            </a:r>
            <a:r>
              <a:rPr lang="en-US" altLang="zh-CN" sz="2000" b="1" baseline="-30000" dirty="0">
                <a:latin typeface="+mn-ea"/>
                <a:ea typeface="+mn-ea"/>
              </a:rPr>
              <a:t>3</a:t>
            </a:r>
            <a:r>
              <a:rPr lang="en-US" altLang="zh-CN" sz="2000" b="1" dirty="0">
                <a:latin typeface="+mn-ea"/>
                <a:ea typeface="+mn-ea"/>
              </a:rPr>
              <a:t>,</a:t>
            </a:r>
            <a:r>
              <a:rPr lang="en-US" altLang="zh-CN" sz="2000" b="1" baseline="-30000" dirty="0">
                <a:latin typeface="+mn-ea"/>
                <a:ea typeface="+mn-ea"/>
              </a:rPr>
              <a:t>6</a:t>
            </a:r>
            <a:r>
              <a:rPr lang="zh-CN" altLang="en-US" sz="2000" b="1" dirty="0">
                <a:latin typeface="+mn-ea"/>
                <a:ea typeface="+mn-ea"/>
              </a:rPr>
              <a:t>、</a:t>
            </a:r>
            <a:r>
              <a:rPr lang="en-US" altLang="zh-CN" sz="2000" b="1" dirty="0">
                <a:latin typeface="+mn-ea"/>
                <a:ea typeface="+mn-ea"/>
              </a:rPr>
              <a:t>I</a:t>
            </a:r>
            <a:r>
              <a:rPr lang="en-US" altLang="zh-CN" sz="2000" b="1" baseline="-30000" dirty="0">
                <a:latin typeface="+mn-ea"/>
                <a:ea typeface="+mn-ea"/>
              </a:rPr>
              <a:t>4</a:t>
            </a:r>
            <a:r>
              <a:rPr lang="en-US" altLang="zh-CN" sz="2000" b="1" dirty="0">
                <a:latin typeface="+mn-ea"/>
                <a:ea typeface="+mn-ea"/>
              </a:rPr>
              <a:t>,</a:t>
            </a:r>
            <a:r>
              <a:rPr lang="en-US" altLang="zh-CN" sz="2000" b="1" baseline="-30000" dirty="0">
                <a:latin typeface="+mn-ea"/>
                <a:ea typeface="+mn-ea"/>
              </a:rPr>
              <a:t>7</a:t>
            </a:r>
            <a:r>
              <a:rPr lang="zh-CN" altLang="en-US" sz="2000" b="1" dirty="0">
                <a:latin typeface="+mn-ea"/>
                <a:ea typeface="+mn-ea"/>
              </a:rPr>
              <a:t>和</a:t>
            </a:r>
            <a:r>
              <a:rPr lang="en-US" altLang="zh-CN" sz="2000" b="1" dirty="0">
                <a:latin typeface="+mn-ea"/>
                <a:ea typeface="+mn-ea"/>
              </a:rPr>
              <a:t>I</a:t>
            </a:r>
            <a:r>
              <a:rPr lang="en-US" altLang="zh-CN" sz="2000" b="1" baseline="-30000" dirty="0">
                <a:latin typeface="+mn-ea"/>
                <a:ea typeface="+mn-ea"/>
              </a:rPr>
              <a:t>8</a:t>
            </a:r>
            <a:r>
              <a:rPr lang="en-US" altLang="zh-CN" sz="2000" b="1" dirty="0">
                <a:latin typeface="+mn-ea"/>
                <a:ea typeface="+mn-ea"/>
              </a:rPr>
              <a:t>,</a:t>
            </a:r>
            <a:r>
              <a:rPr lang="en-US" altLang="zh-CN" sz="2000" b="1" baseline="-30000" dirty="0">
                <a:latin typeface="+mn-ea"/>
                <a:ea typeface="+mn-ea"/>
              </a:rPr>
              <a:t>9</a:t>
            </a:r>
            <a:r>
              <a:rPr lang="zh-CN" altLang="en-US" sz="2000" b="1" dirty="0">
                <a:latin typeface="+mn-ea"/>
                <a:ea typeface="+mn-ea"/>
              </a:rPr>
              <a:t>表示，得识别活前缀</a:t>
            </a:r>
            <a:r>
              <a:rPr lang="en-US" altLang="zh-CN" sz="2000" b="1" dirty="0">
                <a:latin typeface="+mn-ea"/>
                <a:ea typeface="+mn-ea"/>
              </a:rPr>
              <a:t>DFA  M′</a:t>
            </a:r>
            <a:r>
              <a:rPr lang="zh-CN" altLang="en-US" sz="2000" b="1" dirty="0">
                <a:latin typeface="+mn-ea"/>
                <a:ea typeface="+mn-ea"/>
              </a:rPr>
              <a:t>如下，没有新冲突情况出现。 </a:t>
            </a:r>
          </a:p>
        </p:txBody>
      </p:sp>
      <p:pic>
        <p:nvPicPr>
          <p:cNvPr id="45061" name="Picture 4" descr="例7_5[1]"/>
          <p:cNvPicPr>
            <a:picLocks noChangeAspect="1" noChangeArrowheads="1"/>
          </p:cNvPicPr>
          <p:nvPr/>
        </p:nvPicPr>
        <p:blipFill>
          <a:blip r:embed="rId4" cstate="print"/>
          <a:srcRect l="40707" t="58681" r="48177" b="33984"/>
          <a:stretch>
            <a:fillRect/>
          </a:stretch>
        </p:blipFill>
        <p:spPr bwMode="auto">
          <a:xfrm>
            <a:off x="1979613" y="3644900"/>
            <a:ext cx="86360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6324600" y="6172200"/>
            <a:ext cx="2133600" cy="244475"/>
          </a:xfrm>
        </p:spPr>
        <p:txBody>
          <a:bodyPr/>
          <a:lstStyle/>
          <a:p>
            <a:pPr>
              <a:defRPr/>
            </a:pPr>
            <a:fld id="{4F59ABC2-A8C1-444F-815F-0179F8E14596}" type="slidenum">
              <a:rPr lang="en-US" altLang="zh-CN"/>
              <a:pPr>
                <a:defRPr/>
              </a:pPr>
              <a:t>42</a:t>
            </a:fld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Text Box 2"/>
          <p:cNvSpPr txBox="1">
            <a:spLocks noChangeArrowheads="1"/>
          </p:cNvSpPr>
          <p:nvPr/>
        </p:nvSpPr>
        <p:spPr bwMode="auto">
          <a:xfrm>
            <a:off x="762000" y="990600"/>
            <a:ext cx="5715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/>
              <a:t>ⅲ</a:t>
            </a:r>
            <a:r>
              <a:rPr lang="zh-CN" altLang="en-US" sz="2000" b="1" dirty="0"/>
              <a:t>）构造文法</a:t>
            </a:r>
            <a:r>
              <a:rPr lang="en-US" altLang="zh-CN" sz="2000" b="1" dirty="0"/>
              <a:t>G[S′]</a:t>
            </a:r>
            <a:r>
              <a:rPr lang="zh-CN" altLang="en-US" sz="2000" b="1" dirty="0"/>
              <a:t>的</a:t>
            </a:r>
            <a:r>
              <a:rPr lang="en-US" altLang="zh-CN" sz="2000" b="1" dirty="0"/>
              <a:t>LALR(1)</a:t>
            </a:r>
            <a:r>
              <a:rPr lang="zh-CN" altLang="en-US" sz="2000" b="1" dirty="0"/>
              <a:t>分析表</a:t>
            </a:r>
            <a:r>
              <a:rPr lang="en-US" altLang="zh-CN" sz="2000" b="1" dirty="0"/>
              <a:t>M</a:t>
            </a:r>
            <a:r>
              <a:rPr lang="zh-CN" altLang="en-US" sz="2000" b="1" dirty="0"/>
              <a:t>如下。 </a:t>
            </a:r>
          </a:p>
        </p:txBody>
      </p:sp>
      <p:pic>
        <p:nvPicPr>
          <p:cNvPr id="46084" name="Picture 3" descr="例7_5[3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1584325"/>
            <a:ext cx="6286500" cy="443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6324600" y="6172200"/>
            <a:ext cx="2133600" cy="244475"/>
          </a:xfrm>
        </p:spPr>
        <p:txBody>
          <a:bodyPr/>
          <a:lstStyle/>
          <a:p>
            <a:pPr>
              <a:defRPr/>
            </a:pPr>
            <a:fld id="{4F59ABC2-A8C1-444F-815F-0179F8E14596}" type="slidenum">
              <a:rPr lang="en-US" altLang="zh-CN"/>
              <a:pPr>
                <a:defRPr/>
              </a:pPr>
              <a:t>43</a:t>
            </a:fld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Line 2"/>
          <p:cNvSpPr>
            <a:spLocks noChangeShapeType="1"/>
          </p:cNvSpPr>
          <p:nvPr/>
        </p:nvSpPr>
        <p:spPr bwMode="auto">
          <a:xfrm>
            <a:off x="228600" y="1201738"/>
            <a:ext cx="8686800" cy="0"/>
          </a:xfrm>
          <a:prstGeom prst="line">
            <a:avLst/>
          </a:prstGeom>
          <a:noFill/>
          <a:ln w="38100" cmpd="dbl">
            <a:solidFill>
              <a:srgbClr val="FFFFFF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47108" name="Line 9"/>
          <p:cNvSpPr>
            <a:spLocks noChangeShapeType="1"/>
          </p:cNvSpPr>
          <p:nvPr/>
        </p:nvSpPr>
        <p:spPr bwMode="auto">
          <a:xfrm>
            <a:off x="228600" y="2063750"/>
            <a:ext cx="8686800" cy="0"/>
          </a:xfrm>
          <a:prstGeom prst="line">
            <a:avLst/>
          </a:prstGeom>
          <a:noFill/>
          <a:ln w="38100" cmpd="dbl">
            <a:solidFill>
              <a:srgbClr val="FFFFFF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47113" name="Text Box 12"/>
          <p:cNvSpPr txBox="1">
            <a:spLocks noChangeArrowheads="1"/>
          </p:cNvSpPr>
          <p:nvPr/>
        </p:nvSpPr>
        <p:spPr bwMode="auto">
          <a:xfrm>
            <a:off x="304800" y="957263"/>
            <a:ext cx="2438400" cy="27082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(0)  S’ → S</a:t>
            </a:r>
          </a:p>
          <a:p>
            <a:pPr algn="l">
              <a:spcBef>
                <a:spcPct val="50000"/>
              </a:spcBef>
              <a:defRPr/>
            </a:pP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(1)  S → L=R</a:t>
            </a:r>
          </a:p>
          <a:p>
            <a:pPr algn="l">
              <a:spcBef>
                <a:spcPct val="50000"/>
              </a:spcBef>
              <a:defRPr/>
            </a:pP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(2)  S → R</a:t>
            </a:r>
          </a:p>
          <a:p>
            <a:pPr marL="457200" indent="-457200" algn="l">
              <a:spcBef>
                <a:spcPct val="50000"/>
              </a:spcBef>
              <a:defRPr/>
            </a:pP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(3)  L  → *R</a:t>
            </a:r>
          </a:p>
          <a:p>
            <a:pPr marL="457200" indent="-457200" algn="l">
              <a:spcBef>
                <a:spcPct val="50000"/>
              </a:spcBef>
              <a:defRPr/>
            </a:pP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(4)  L  → </a:t>
            </a:r>
            <a:r>
              <a:rPr lang="en-US" altLang="zh-CN" sz="2000" b="1" dirty="0" err="1">
                <a:latin typeface="+mn-ea"/>
                <a:ea typeface="+mn-ea"/>
                <a:cs typeface="Times New Roman" pitchFamily="18" charset="0"/>
              </a:rPr>
              <a:t>i</a:t>
            </a:r>
            <a:endParaRPr lang="en-US" altLang="zh-CN" sz="2000" b="1" dirty="0">
              <a:latin typeface="+mn-ea"/>
              <a:ea typeface="+mn-ea"/>
              <a:cs typeface="Times New Roman" pitchFamily="18" charset="0"/>
            </a:endParaRPr>
          </a:p>
          <a:p>
            <a:pPr marL="457200" indent="-457200" algn="l">
              <a:spcBef>
                <a:spcPct val="50000"/>
              </a:spcBef>
              <a:defRPr/>
            </a:pP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(5)  R  → L</a:t>
            </a: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2457450" y="952877"/>
            <a:ext cx="2438400" cy="2709863"/>
          </a:xfrm>
          <a:prstGeom prst="rect">
            <a:avLst/>
          </a:prstGeom>
          <a:noFill/>
          <a:ln w="3175">
            <a:solidFill>
              <a:srgbClr val="00206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000" b="1" dirty="0"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sz="2000" b="1" baseline="-25000" dirty="0">
                <a:ea typeface="宋体" pitchFamily="2" charset="-122"/>
                <a:cs typeface="Times New Roman" pitchFamily="18" charset="0"/>
              </a:rPr>
              <a:t>0</a:t>
            </a:r>
            <a:r>
              <a:rPr lang="en-US" altLang="zh-CN" sz="2000" b="1" dirty="0">
                <a:ea typeface="宋体" pitchFamily="2" charset="-122"/>
                <a:cs typeface="Times New Roman" pitchFamily="18" charset="0"/>
              </a:rPr>
              <a:t>: S’ → </a:t>
            </a:r>
            <a:r>
              <a:rPr lang="en-US" altLang="zh-CN" sz="2000" b="1" dirty="0">
                <a:ea typeface="宋体" pitchFamily="2" charset="-122"/>
              </a:rPr>
              <a:t>·</a:t>
            </a:r>
            <a:r>
              <a:rPr lang="en-US" altLang="zh-CN" sz="2000" b="1" dirty="0">
                <a:ea typeface="宋体" pitchFamily="2" charset="-122"/>
                <a:cs typeface="Times New Roman" pitchFamily="18" charset="0"/>
              </a:rPr>
              <a:t>S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 sz="2000" b="1" dirty="0">
                <a:ea typeface="宋体" pitchFamily="2" charset="-122"/>
                <a:cs typeface="Times New Roman" pitchFamily="18" charset="0"/>
              </a:rPr>
              <a:t>     S → </a:t>
            </a:r>
            <a:r>
              <a:rPr lang="en-US" altLang="zh-CN" sz="2000" b="1" dirty="0">
                <a:ea typeface="宋体" pitchFamily="2" charset="-122"/>
              </a:rPr>
              <a:t>· </a:t>
            </a:r>
            <a:r>
              <a:rPr lang="en-US" altLang="zh-CN" sz="2000" b="1" dirty="0">
                <a:ea typeface="宋体" pitchFamily="2" charset="-122"/>
                <a:cs typeface="Times New Roman" pitchFamily="18" charset="0"/>
              </a:rPr>
              <a:t>L=R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 sz="2000" b="1" dirty="0">
                <a:ea typeface="宋体" pitchFamily="2" charset="-122"/>
                <a:cs typeface="Times New Roman" pitchFamily="18" charset="0"/>
              </a:rPr>
              <a:t>     S → </a:t>
            </a:r>
            <a:r>
              <a:rPr lang="en-US" altLang="zh-CN" sz="2000" b="1" dirty="0">
                <a:ea typeface="宋体" pitchFamily="2" charset="-122"/>
              </a:rPr>
              <a:t>· </a:t>
            </a:r>
            <a:r>
              <a:rPr lang="en-US" altLang="zh-CN" sz="2000" b="1" dirty="0">
                <a:ea typeface="宋体" pitchFamily="2" charset="-122"/>
                <a:cs typeface="Times New Roman" pitchFamily="18" charset="0"/>
              </a:rPr>
              <a:t>R</a:t>
            </a:r>
          </a:p>
          <a:p>
            <a:pPr marL="457200" indent="-457200">
              <a:spcBef>
                <a:spcPct val="50000"/>
              </a:spcBef>
              <a:defRPr/>
            </a:pPr>
            <a:r>
              <a:rPr lang="en-US" altLang="zh-CN" sz="2000" b="1" dirty="0">
                <a:ea typeface="宋体" pitchFamily="2" charset="-122"/>
                <a:cs typeface="Times New Roman" pitchFamily="18" charset="0"/>
              </a:rPr>
              <a:t>     L  → </a:t>
            </a:r>
            <a:r>
              <a:rPr lang="en-US" altLang="zh-CN" sz="2000" b="1" dirty="0">
                <a:ea typeface="宋体" pitchFamily="2" charset="-122"/>
              </a:rPr>
              <a:t>· </a:t>
            </a:r>
            <a:r>
              <a:rPr lang="en-US" altLang="zh-CN" sz="2000" b="1" dirty="0">
                <a:ea typeface="宋体" pitchFamily="2" charset="-122"/>
                <a:cs typeface="Times New Roman" pitchFamily="18" charset="0"/>
              </a:rPr>
              <a:t>*R</a:t>
            </a:r>
          </a:p>
          <a:p>
            <a:pPr marL="457200" indent="-457200">
              <a:spcBef>
                <a:spcPct val="50000"/>
              </a:spcBef>
              <a:defRPr/>
            </a:pPr>
            <a:r>
              <a:rPr lang="en-US" altLang="zh-CN" sz="2000" b="1" dirty="0">
                <a:ea typeface="宋体" pitchFamily="2" charset="-122"/>
                <a:cs typeface="Times New Roman" pitchFamily="18" charset="0"/>
              </a:rPr>
              <a:t>     L  → </a:t>
            </a:r>
            <a:r>
              <a:rPr lang="en-US" altLang="zh-CN" sz="2000" b="1" dirty="0">
                <a:ea typeface="宋体" pitchFamily="2" charset="-122"/>
              </a:rPr>
              <a:t>· </a:t>
            </a:r>
            <a:r>
              <a:rPr lang="en-US" altLang="zh-CN" sz="2000" b="1" dirty="0" err="1">
                <a:ea typeface="宋体" pitchFamily="2" charset="-122"/>
                <a:cs typeface="Times New Roman" pitchFamily="18" charset="0"/>
              </a:rPr>
              <a:t>i</a:t>
            </a:r>
            <a:endParaRPr lang="en-US" altLang="zh-CN" sz="2000" b="1" dirty="0">
              <a:ea typeface="宋体" pitchFamily="2" charset="-122"/>
              <a:cs typeface="Times New Roman" pitchFamily="18" charset="0"/>
            </a:endParaRPr>
          </a:p>
          <a:p>
            <a:pPr marL="457200" indent="-457200">
              <a:spcBef>
                <a:spcPct val="50000"/>
              </a:spcBef>
              <a:defRPr/>
            </a:pPr>
            <a:r>
              <a:rPr lang="en-US" altLang="zh-CN" sz="2000" b="1" dirty="0">
                <a:ea typeface="宋体" pitchFamily="2" charset="-122"/>
                <a:cs typeface="Times New Roman" pitchFamily="18" charset="0"/>
              </a:rPr>
              <a:t>     R  → </a:t>
            </a:r>
            <a:r>
              <a:rPr lang="en-US" altLang="zh-CN" sz="2000" b="1" dirty="0">
                <a:ea typeface="宋体" pitchFamily="2" charset="-122"/>
              </a:rPr>
              <a:t>· </a:t>
            </a:r>
            <a:r>
              <a:rPr lang="en-US" altLang="zh-CN" sz="2000" b="1" dirty="0">
                <a:ea typeface="宋体" pitchFamily="2" charset="-122"/>
                <a:cs typeface="Times New Roman" pitchFamily="18" charset="0"/>
              </a:rPr>
              <a:t>L</a:t>
            </a:r>
          </a:p>
        </p:txBody>
      </p: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5543550" y="3343652"/>
            <a:ext cx="2438400" cy="1785938"/>
          </a:xfrm>
          <a:prstGeom prst="rect">
            <a:avLst/>
          </a:prstGeom>
          <a:noFill/>
          <a:ln w="3175">
            <a:solidFill>
              <a:srgbClr val="00206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000" b="1" dirty="0"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sz="2000" b="1" baseline="-25000" dirty="0">
                <a:ea typeface="宋体" pitchFamily="2" charset="-122"/>
                <a:cs typeface="Times New Roman" pitchFamily="18" charset="0"/>
              </a:rPr>
              <a:t>6</a:t>
            </a:r>
            <a:r>
              <a:rPr lang="en-US" altLang="zh-CN" sz="2000" b="1" dirty="0">
                <a:ea typeface="宋体" pitchFamily="2" charset="-122"/>
                <a:cs typeface="Times New Roman" pitchFamily="18" charset="0"/>
              </a:rPr>
              <a:t>: S → L=</a:t>
            </a:r>
            <a:r>
              <a:rPr lang="en-US" altLang="zh-CN" sz="2000" b="1" dirty="0">
                <a:ea typeface="宋体" pitchFamily="2" charset="-122"/>
              </a:rPr>
              <a:t> · </a:t>
            </a:r>
            <a:r>
              <a:rPr lang="en-US" altLang="zh-CN" sz="2000" b="1" dirty="0">
                <a:ea typeface="宋体" pitchFamily="2" charset="-122"/>
                <a:cs typeface="Times New Roman" pitchFamily="18" charset="0"/>
              </a:rPr>
              <a:t>R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 sz="2000" b="1" dirty="0">
                <a:ea typeface="宋体" pitchFamily="2" charset="-122"/>
                <a:cs typeface="Times New Roman" pitchFamily="18" charset="0"/>
              </a:rPr>
              <a:t>     R  →</a:t>
            </a:r>
            <a:r>
              <a:rPr lang="en-US" altLang="zh-CN" sz="2000" b="1" dirty="0">
                <a:ea typeface="宋体" pitchFamily="2" charset="-122"/>
              </a:rPr>
              <a:t> · </a:t>
            </a:r>
            <a:r>
              <a:rPr lang="en-US" altLang="zh-CN" sz="2000" b="1" dirty="0">
                <a:ea typeface="宋体" pitchFamily="2" charset="-122"/>
                <a:cs typeface="Times New Roman" pitchFamily="18" charset="0"/>
              </a:rPr>
              <a:t>L 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 sz="2000" b="1" dirty="0">
                <a:ea typeface="宋体" pitchFamily="2" charset="-122"/>
                <a:cs typeface="Times New Roman" pitchFamily="18" charset="0"/>
              </a:rPr>
              <a:t>     L  → </a:t>
            </a:r>
            <a:r>
              <a:rPr lang="en-US" altLang="zh-CN" sz="2000" b="1" dirty="0">
                <a:ea typeface="宋体" pitchFamily="2" charset="-122"/>
              </a:rPr>
              <a:t>· </a:t>
            </a:r>
            <a:r>
              <a:rPr lang="en-US" altLang="zh-CN" sz="2000" b="1" dirty="0">
                <a:ea typeface="宋体" pitchFamily="2" charset="-122"/>
                <a:cs typeface="Times New Roman" pitchFamily="18" charset="0"/>
              </a:rPr>
              <a:t>*R</a:t>
            </a:r>
          </a:p>
          <a:p>
            <a:pPr marL="457200" indent="-457200">
              <a:spcBef>
                <a:spcPct val="50000"/>
              </a:spcBef>
              <a:defRPr/>
            </a:pPr>
            <a:r>
              <a:rPr lang="en-US" altLang="zh-CN" sz="2000" b="1" dirty="0">
                <a:ea typeface="宋体" pitchFamily="2" charset="-122"/>
                <a:cs typeface="Times New Roman" pitchFamily="18" charset="0"/>
              </a:rPr>
              <a:t>     L  → </a:t>
            </a:r>
            <a:r>
              <a:rPr lang="en-US" altLang="zh-CN" sz="2000" b="1" dirty="0">
                <a:ea typeface="宋体" pitchFamily="2" charset="-122"/>
              </a:rPr>
              <a:t>· </a:t>
            </a:r>
            <a:r>
              <a:rPr lang="en-US" altLang="zh-CN" sz="2000" b="1" dirty="0" err="1">
                <a:ea typeface="宋体" pitchFamily="2" charset="-122"/>
                <a:cs typeface="Times New Roman" pitchFamily="18" charset="0"/>
              </a:rPr>
              <a:t>i</a:t>
            </a:r>
            <a:endParaRPr lang="en-US" altLang="zh-CN" sz="2000" b="1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6" name="Text Box 12"/>
          <p:cNvSpPr txBox="1">
            <a:spLocks noChangeArrowheads="1"/>
          </p:cNvSpPr>
          <p:nvPr/>
        </p:nvSpPr>
        <p:spPr bwMode="auto">
          <a:xfrm>
            <a:off x="2447925" y="3751640"/>
            <a:ext cx="2438400" cy="400050"/>
          </a:xfrm>
          <a:prstGeom prst="rect">
            <a:avLst/>
          </a:prstGeom>
          <a:noFill/>
          <a:ln w="3175">
            <a:solidFill>
              <a:srgbClr val="00206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cs typeface="Times New Roman" pitchFamily="18" charset="0"/>
              </a:rPr>
              <a:t>I</a:t>
            </a:r>
            <a:r>
              <a:rPr lang="en-US" altLang="zh-CN" sz="2000" b="1" baseline="-25000">
                <a:cs typeface="Times New Roman" pitchFamily="18" charset="0"/>
              </a:rPr>
              <a:t>1</a:t>
            </a:r>
            <a:r>
              <a:rPr lang="en-US" altLang="zh-CN" sz="2000" b="1">
                <a:cs typeface="Times New Roman" pitchFamily="18" charset="0"/>
              </a:rPr>
              <a:t>: S’ → S</a:t>
            </a:r>
            <a:r>
              <a:rPr lang="en-US" altLang="zh-CN" sz="2000" b="1"/>
              <a:t> ·</a:t>
            </a:r>
            <a:endParaRPr lang="en-US" altLang="zh-CN" sz="2000" b="1">
              <a:cs typeface="Times New Roman" pitchFamily="18" charset="0"/>
            </a:endParaRPr>
          </a:p>
        </p:txBody>
      </p:sp>
      <p:sp>
        <p:nvSpPr>
          <p:cNvPr id="17" name="Text Box 12"/>
          <p:cNvSpPr txBox="1">
            <a:spLocks noChangeArrowheads="1"/>
          </p:cNvSpPr>
          <p:nvPr/>
        </p:nvSpPr>
        <p:spPr bwMode="auto">
          <a:xfrm>
            <a:off x="2457450" y="4253290"/>
            <a:ext cx="2438400" cy="862012"/>
          </a:xfrm>
          <a:prstGeom prst="rect">
            <a:avLst/>
          </a:prstGeom>
          <a:noFill/>
          <a:ln w="3175">
            <a:solidFill>
              <a:srgbClr val="00206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rgbClr val="FF0000"/>
                </a:solidFill>
                <a:cs typeface="Times New Roman" pitchFamily="18" charset="0"/>
              </a:rPr>
              <a:t>I</a:t>
            </a:r>
            <a:r>
              <a:rPr lang="en-US" altLang="zh-CN" sz="2000" b="1" baseline="-25000">
                <a:solidFill>
                  <a:srgbClr val="FF0000"/>
                </a:solidFill>
                <a:cs typeface="Times New Roman" pitchFamily="18" charset="0"/>
              </a:rPr>
              <a:t>2</a:t>
            </a:r>
            <a:r>
              <a:rPr lang="en-US" altLang="zh-CN" sz="2000" b="1">
                <a:solidFill>
                  <a:srgbClr val="FF0000"/>
                </a:solidFill>
                <a:cs typeface="Times New Roman" pitchFamily="18" charset="0"/>
              </a:rPr>
              <a:t>:</a:t>
            </a:r>
            <a:r>
              <a:rPr lang="en-US" altLang="zh-CN" sz="2000" b="1">
                <a:cs typeface="Times New Roman" pitchFamily="18" charset="0"/>
              </a:rPr>
              <a:t> S → L</a:t>
            </a:r>
            <a:r>
              <a:rPr lang="en-US" altLang="zh-CN" sz="2000" b="1"/>
              <a:t> · </a:t>
            </a:r>
            <a:r>
              <a:rPr lang="en-US" altLang="zh-CN" sz="2000" b="1">
                <a:cs typeface="Times New Roman" pitchFamily="18" charset="0"/>
              </a:rPr>
              <a:t>=R</a:t>
            </a:r>
          </a:p>
          <a:p>
            <a:pPr>
              <a:spcBef>
                <a:spcPct val="50000"/>
              </a:spcBef>
            </a:pPr>
            <a:r>
              <a:rPr lang="en-US" altLang="zh-CN" sz="2000" b="1">
                <a:cs typeface="Times New Roman" pitchFamily="18" charset="0"/>
              </a:rPr>
              <a:t>     R → L</a:t>
            </a:r>
            <a:r>
              <a:rPr lang="en-US" altLang="zh-CN" sz="2000" b="1"/>
              <a:t>·</a:t>
            </a:r>
            <a:endParaRPr lang="en-US" altLang="zh-CN" sz="2000" b="1">
              <a:cs typeface="Times New Roman" pitchFamily="18" charset="0"/>
            </a:endParaRPr>
          </a:p>
        </p:txBody>
      </p:sp>
      <p:sp>
        <p:nvSpPr>
          <p:cNvPr id="18" name="Text Box 12"/>
          <p:cNvSpPr txBox="1">
            <a:spLocks noChangeArrowheads="1"/>
          </p:cNvSpPr>
          <p:nvPr/>
        </p:nvSpPr>
        <p:spPr bwMode="auto">
          <a:xfrm>
            <a:off x="2457450" y="5193090"/>
            <a:ext cx="2438400" cy="400050"/>
          </a:xfrm>
          <a:prstGeom prst="rect">
            <a:avLst/>
          </a:prstGeom>
          <a:noFill/>
          <a:ln w="3175">
            <a:solidFill>
              <a:srgbClr val="00206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cs typeface="Times New Roman" pitchFamily="18" charset="0"/>
              </a:rPr>
              <a:t>I</a:t>
            </a:r>
            <a:r>
              <a:rPr lang="en-US" altLang="zh-CN" sz="2000" b="1" baseline="-25000">
                <a:cs typeface="Times New Roman" pitchFamily="18" charset="0"/>
              </a:rPr>
              <a:t>3</a:t>
            </a:r>
            <a:r>
              <a:rPr lang="en-US" altLang="zh-CN" sz="2000" b="1">
                <a:cs typeface="Times New Roman" pitchFamily="18" charset="0"/>
              </a:rPr>
              <a:t>: S → R</a:t>
            </a:r>
            <a:r>
              <a:rPr lang="en-US" altLang="zh-CN" sz="2000" b="1"/>
              <a:t> ·</a:t>
            </a:r>
            <a:endParaRPr lang="en-US" altLang="zh-CN" sz="2000" b="1">
              <a:cs typeface="Times New Roman" pitchFamily="18" charset="0"/>
            </a:endParaRPr>
          </a:p>
        </p:txBody>
      </p:sp>
      <p:sp>
        <p:nvSpPr>
          <p:cNvPr id="19" name="Text Box 12"/>
          <p:cNvSpPr txBox="1">
            <a:spLocks noChangeArrowheads="1"/>
          </p:cNvSpPr>
          <p:nvPr/>
        </p:nvSpPr>
        <p:spPr bwMode="auto">
          <a:xfrm>
            <a:off x="5543550" y="962402"/>
            <a:ext cx="2438400" cy="1785938"/>
          </a:xfrm>
          <a:prstGeom prst="rect">
            <a:avLst/>
          </a:prstGeom>
          <a:noFill/>
          <a:ln w="3175">
            <a:solidFill>
              <a:srgbClr val="00206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000" b="1" dirty="0"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sz="2000" b="1" baseline="-25000" dirty="0">
                <a:ea typeface="宋体" pitchFamily="2" charset="-122"/>
                <a:cs typeface="Times New Roman" pitchFamily="18" charset="0"/>
              </a:rPr>
              <a:t>4</a:t>
            </a:r>
            <a:r>
              <a:rPr lang="en-US" altLang="zh-CN" sz="2000" b="1" dirty="0">
                <a:ea typeface="宋体" pitchFamily="2" charset="-122"/>
                <a:cs typeface="Times New Roman" pitchFamily="18" charset="0"/>
              </a:rPr>
              <a:t>: L  → *</a:t>
            </a:r>
            <a:r>
              <a:rPr lang="en-US" altLang="zh-CN" sz="2000" b="1" dirty="0">
                <a:ea typeface="宋体" pitchFamily="2" charset="-122"/>
              </a:rPr>
              <a:t> · </a:t>
            </a:r>
            <a:r>
              <a:rPr lang="en-US" altLang="zh-CN" sz="2000" b="1" dirty="0">
                <a:ea typeface="宋体" pitchFamily="2" charset="-122"/>
                <a:cs typeface="Times New Roman" pitchFamily="18" charset="0"/>
              </a:rPr>
              <a:t>R</a:t>
            </a:r>
          </a:p>
          <a:p>
            <a:pPr marL="457200" indent="-457200">
              <a:spcBef>
                <a:spcPct val="50000"/>
              </a:spcBef>
              <a:defRPr/>
            </a:pPr>
            <a:r>
              <a:rPr lang="en-US" altLang="zh-CN" sz="2000" b="1" dirty="0">
                <a:ea typeface="宋体" pitchFamily="2" charset="-122"/>
                <a:cs typeface="Times New Roman" pitchFamily="18" charset="0"/>
              </a:rPr>
              <a:t>     R  → </a:t>
            </a:r>
            <a:r>
              <a:rPr lang="en-US" altLang="zh-CN" sz="2000" b="1" dirty="0">
                <a:ea typeface="宋体" pitchFamily="2" charset="-122"/>
              </a:rPr>
              <a:t>· </a:t>
            </a:r>
            <a:r>
              <a:rPr lang="en-US" altLang="zh-CN" sz="2000" b="1" dirty="0">
                <a:ea typeface="宋体" pitchFamily="2" charset="-122"/>
                <a:cs typeface="Times New Roman" pitchFamily="18" charset="0"/>
              </a:rPr>
              <a:t>L</a:t>
            </a:r>
          </a:p>
          <a:p>
            <a:pPr marL="457200" indent="-457200">
              <a:spcBef>
                <a:spcPct val="50000"/>
              </a:spcBef>
              <a:defRPr/>
            </a:pPr>
            <a:r>
              <a:rPr lang="en-US" altLang="zh-CN" sz="2000" b="1" dirty="0">
                <a:ea typeface="宋体" pitchFamily="2" charset="-122"/>
                <a:cs typeface="Times New Roman" pitchFamily="18" charset="0"/>
              </a:rPr>
              <a:t>     L  → </a:t>
            </a:r>
            <a:r>
              <a:rPr lang="en-US" altLang="zh-CN" sz="2000" b="1" dirty="0">
                <a:ea typeface="宋体" pitchFamily="2" charset="-122"/>
              </a:rPr>
              <a:t>· *R</a:t>
            </a:r>
          </a:p>
          <a:p>
            <a:pPr marL="457200" indent="-457200">
              <a:spcBef>
                <a:spcPct val="50000"/>
              </a:spcBef>
              <a:defRPr/>
            </a:pPr>
            <a:r>
              <a:rPr lang="en-US" altLang="zh-CN" sz="2000" b="1" dirty="0">
                <a:ea typeface="宋体" pitchFamily="2" charset="-122"/>
                <a:cs typeface="Times New Roman" pitchFamily="18" charset="0"/>
              </a:rPr>
              <a:t>     L  → </a:t>
            </a:r>
            <a:r>
              <a:rPr lang="en-US" altLang="zh-CN" sz="2000" b="1" dirty="0">
                <a:ea typeface="宋体" pitchFamily="2" charset="-122"/>
              </a:rPr>
              <a:t>· </a:t>
            </a:r>
            <a:r>
              <a:rPr lang="en-US" altLang="zh-CN" sz="2000" b="1" dirty="0" err="1">
                <a:ea typeface="宋体" pitchFamily="2" charset="-122"/>
              </a:rPr>
              <a:t>i</a:t>
            </a:r>
            <a:endParaRPr lang="en-US" altLang="zh-CN" sz="2000" b="1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0" name="Text Box 12"/>
          <p:cNvSpPr txBox="1">
            <a:spLocks noChangeArrowheads="1"/>
          </p:cNvSpPr>
          <p:nvPr/>
        </p:nvSpPr>
        <p:spPr bwMode="auto">
          <a:xfrm>
            <a:off x="5543550" y="2840415"/>
            <a:ext cx="2438400" cy="400050"/>
          </a:xfrm>
          <a:prstGeom prst="rect">
            <a:avLst/>
          </a:prstGeom>
          <a:noFill/>
          <a:ln w="3175">
            <a:solidFill>
              <a:srgbClr val="00206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cs typeface="Times New Roman" pitchFamily="18" charset="0"/>
              </a:rPr>
              <a:t>I</a:t>
            </a:r>
            <a:r>
              <a:rPr lang="en-US" altLang="zh-CN" sz="2000" b="1" baseline="-25000">
                <a:cs typeface="Times New Roman" pitchFamily="18" charset="0"/>
              </a:rPr>
              <a:t>5</a:t>
            </a:r>
            <a:r>
              <a:rPr lang="en-US" altLang="zh-CN" sz="2000" b="1">
                <a:cs typeface="Times New Roman" pitchFamily="18" charset="0"/>
              </a:rPr>
              <a:t>: L  → </a:t>
            </a:r>
            <a:r>
              <a:rPr lang="en-US" altLang="zh-CN" sz="2000" b="1"/>
              <a:t>i ·</a:t>
            </a:r>
            <a:endParaRPr lang="en-US" altLang="zh-CN" sz="2000" b="1">
              <a:cs typeface="Times New Roman" pitchFamily="18" charset="0"/>
            </a:endParaRPr>
          </a:p>
        </p:txBody>
      </p:sp>
      <p:sp>
        <p:nvSpPr>
          <p:cNvPr id="21" name="Text Box 12"/>
          <p:cNvSpPr txBox="1">
            <a:spLocks noChangeArrowheads="1"/>
          </p:cNvSpPr>
          <p:nvPr/>
        </p:nvSpPr>
        <p:spPr bwMode="auto">
          <a:xfrm>
            <a:off x="5534025" y="5193090"/>
            <a:ext cx="2438400" cy="400050"/>
          </a:xfrm>
          <a:prstGeom prst="rect">
            <a:avLst/>
          </a:prstGeom>
          <a:noFill/>
          <a:ln w="3175">
            <a:solidFill>
              <a:srgbClr val="00206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cs typeface="Times New Roman" pitchFamily="18" charset="0"/>
              </a:rPr>
              <a:t>I</a:t>
            </a:r>
            <a:r>
              <a:rPr lang="en-US" altLang="zh-CN" sz="2000" b="1" baseline="-25000">
                <a:cs typeface="Times New Roman" pitchFamily="18" charset="0"/>
              </a:rPr>
              <a:t>7</a:t>
            </a:r>
            <a:r>
              <a:rPr lang="en-US" altLang="zh-CN" sz="2000" b="1">
                <a:cs typeface="Times New Roman" pitchFamily="18" charset="0"/>
              </a:rPr>
              <a:t>: L  → </a:t>
            </a:r>
            <a:r>
              <a:rPr lang="zh-CN" altLang="en-US" sz="2000" b="1">
                <a:cs typeface="Times New Roman" pitchFamily="18" charset="0"/>
              </a:rPr>
              <a:t>*</a:t>
            </a:r>
            <a:r>
              <a:rPr lang="en-US" altLang="zh-CN" sz="2000" b="1">
                <a:cs typeface="Times New Roman" pitchFamily="18" charset="0"/>
              </a:rPr>
              <a:t>R</a:t>
            </a:r>
            <a:r>
              <a:rPr lang="en-US" altLang="zh-CN" sz="2000" b="1"/>
              <a:t> ·</a:t>
            </a:r>
            <a:endParaRPr lang="en-US" altLang="zh-CN" sz="2000" b="1">
              <a:cs typeface="Times New Roman" pitchFamily="18" charset="0"/>
            </a:endParaRPr>
          </a:p>
        </p:txBody>
      </p:sp>
      <p:sp>
        <p:nvSpPr>
          <p:cNvPr id="22" name="Text Box 12"/>
          <p:cNvSpPr txBox="1">
            <a:spLocks noChangeArrowheads="1"/>
          </p:cNvSpPr>
          <p:nvPr/>
        </p:nvSpPr>
        <p:spPr bwMode="auto">
          <a:xfrm>
            <a:off x="2438400" y="5649456"/>
            <a:ext cx="2438400" cy="400050"/>
          </a:xfrm>
          <a:prstGeom prst="rect">
            <a:avLst/>
          </a:prstGeom>
          <a:noFill/>
          <a:ln w="3175">
            <a:solidFill>
              <a:srgbClr val="00206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cs typeface="Times New Roman" pitchFamily="18" charset="0"/>
              </a:rPr>
              <a:t>I</a:t>
            </a:r>
            <a:r>
              <a:rPr lang="en-US" altLang="zh-CN" sz="2000" b="1" baseline="-25000">
                <a:cs typeface="Times New Roman" pitchFamily="18" charset="0"/>
              </a:rPr>
              <a:t>8</a:t>
            </a:r>
            <a:r>
              <a:rPr lang="en-US" altLang="zh-CN" sz="2000" b="1">
                <a:cs typeface="Times New Roman" pitchFamily="18" charset="0"/>
              </a:rPr>
              <a:t>: R → L</a:t>
            </a:r>
            <a:r>
              <a:rPr lang="en-US" altLang="zh-CN" sz="2000" b="1"/>
              <a:t> ·</a:t>
            </a:r>
            <a:endParaRPr lang="en-US" altLang="zh-CN" sz="2000" b="1">
              <a:cs typeface="Times New Roman" pitchFamily="18" charset="0"/>
            </a:endParaRPr>
          </a:p>
        </p:txBody>
      </p:sp>
      <p:sp>
        <p:nvSpPr>
          <p:cNvPr id="23" name="Text Box 12"/>
          <p:cNvSpPr txBox="1">
            <a:spLocks noChangeArrowheads="1"/>
          </p:cNvSpPr>
          <p:nvPr/>
        </p:nvSpPr>
        <p:spPr bwMode="auto">
          <a:xfrm>
            <a:off x="5514975" y="5649456"/>
            <a:ext cx="2438400" cy="400050"/>
          </a:xfrm>
          <a:prstGeom prst="rect">
            <a:avLst/>
          </a:prstGeom>
          <a:noFill/>
          <a:ln w="3175">
            <a:solidFill>
              <a:srgbClr val="00206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cs typeface="Times New Roman" pitchFamily="18" charset="0"/>
              </a:rPr>
              <a:t>I</a:t>
            </a:r>
            <a:r>
              <a:rPr lang="en-US" altLang="zh-CN" sz="2000" b="1" baseline="-25000">
                <a:cs typeface="Times New Roman" pitchFamily="18" charset="0"/>
              </a:rPr>
              <a:t>9</a:t>
            </a:r>
            <a:r>
              <a:rPr lang="en-US" altLang="zh-CN" sz="2000" b="1">
                <a:cs typeface="Times New Roman" pitchFamily="18" charset="0"/>
              </a:rPr>
              <a:t>: S  → L=R</a:t>
            </a:r>
            <a:r>
              <a:rPr lang="en-US" altLang="zh-CN" sz="2000" b="1"/>
              <a:t> ·</a:t>
            </a:r>
            <a:endParaRPr lang="en-US" altLang="zh-CN" sz="2000" b="1">
              <a:cs typeface="Times New Roman" pitchFamily="18" charset="0"/>
            </a:endParaRPr>
          </a:p>
        </p:txBody>
      </p:sp>
      <p:sp>
        <p:nvSpPr>
          <p:cNvPr id="25" name="Text Box 12"/>
          <p:cNvSpPr txBox="1">
            <a:spLocks noChangeArrowheads="1"/>
          </p:cNvSpPr>
          <p:nvPr/>
        </p:nvSpPr>
        <p:spPr bwMode="auto">
          <a:xfrm>
            <a:off x="331788" y="3789363"/>
            <a:ext cx="2438400" cy="8620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b="1">
                <a:latin typeface="+mn-ea"/>
                <a:ea typeface="+mn-ea"/>
                <a:cs typeface="Times New Roman" pitchFamily="18" charset="0"/>
              </a:rPr>
              <a:t>FOLLOW(R)</a:t>
            </a:r>
          </a:p>
          <a:p>
            <a:pPr algn="l">
              <a:spcBef>
                <a:spcPct val="50000"/>
              </a:spcBef>
            </a:pPr>
            <a:r>
              <a:rPr lang="en-US" altLang="zh-CN" sz="2000" b="1">
                <a:latin typeface="+mn-ea"/>
                <a:ea typeface="+mn-ea"/>
                <a:cs typeface="Times New Roman" pitchFamily="18" charset="0"/>
              </a:rPr>
              <a:t>= { # , = }</a:t>
            </a:r>
          </a:p>
        </p:txBody>
      </p:sp>
      <p:sp>
        <p:nvSpPr>
          <p:cNvPr id="26" name="Text Box 12"/>
          <p:cNvSpPr txBox="1">
            <a:spLocks noChangeArrowheads="1"/>
          </p:cNvSpPr>
          <p:nvPr/>
        </p:nvSpPr>
        <p:spPr bwMode="auto">
          <a:xfrm>
            <a:off x="115887" y="5238750"/>
            <a:ext cx="2438400" cy="4000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b="1" dirty="0">
                <a:latin typeface="+mn-ea"/>
                <a:ea typeface="+mn-ea"/>
                <a:cs typeface="Times New Roman" pitchFamily="18" charset="0"/>
              </a:rPr>
              <a:t>非</a:t>
            </a: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LR(0),</a:t>
            </a:r>
            <a:r>
              <a:rPr lang="zh-CN" altLang="en-US" sz="2000" b="1" dirty="0">
                <a:latin typeface="+mn-ea"/>
                <a:ea typeface="+mn-ea"/>
                <a:cs typeface="Times New Roman" pitchFamily="18" charset="0"/>
              </a:rPr>
              <a:t>非</a:t>
            </a: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SLR(1)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810381" y="1447800"/>
            <a:ext cx="800219" cy="38862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2000" b="1" dirty="0" smtClean="0">
                <a:latin typeface="+mn-ea"/>
                <a:ea typeface="+mn-ea"/>
                <a:cs typeface="Times New Roman" pitchFamily="18" charset="0"/>
              </a:rPr>
              <a:t>LR</a:t>
            </a:r>
            <a:r>
              <a:rPr lang="zh-CN" altLang="en-US" sz="2000" b="1" dirty="0" smtClean="0">
                <a:latin typeface="+mn-ea"/>
                <a:ea typeface="+mn-ea"/>
                <a:cs typeface="Times New Roman" pitchFamily="18" charset="0"/>
              </a:rPr>
              <a:t>（</a:t>
            </a:r>
            <a:r>
              <a:rPr lang="en-US" altLang="zh-CN" sz="2000" b="1" dirty="0" smtClean="0">
                <a:latin typeface="+mn-ea"/>
                <a:ea typeface="+mn-ea"/>
                <a:cs typeface="Times New Roman" pitchFamily="18" charset="0"/>
              </a:rPr>
              <a:t>0</a:t>
            </a:r>
            <a:r>
              <a:rPr lang="zh-CN" altLang="en-US" sz="2000" b="1" dirty="0" smtClean="0">
                <a:latin typeface="+mn-ea"/>
                <a:ea typeface="+mn-ea"/>
                <a:cs typeface="Times New Roman" pitchFamily="18" charset="0"/>
              </a:rPr>
              <a:t>）项目及规范族</a:t>
            </a:r>
          </a:p>
          <a:p>
            <a:endParaRPr lang="zh-CN" altLang="en-US" sz="2000" dirty="0">
              <a:latin typeface="+mn-ea"/>
              <a:ea typeface="+mn-ea"/>
            </a:endParaRPr>
          </a:p>
        </p:txBody>
      </p:sp>
      <p:sp>
        <p:nvSpPr>
          <p:cNvPr id="28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6324600" y="6172200"/>
            <a:ext cx="2133600" cy="244475"/>
          </a:xfrm>
        </p:spPr>
        <p:txBody>
          <a:bodyPr/>
          <a:lstStyle/>
          <a:p>
            <a:pPr>
              <a:defRPr/>
            </a:pPr>
            <a:fld id="{4F59ABC2-A8C1-444F-815F-0179F8E14596}" type="slidenum">
              <a:rPr lang="en-US" altLang="zh-CN"/>
              <a:pPr>
                <a:defRPr/>
              </a:pPr>
              <a:t>44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5" grpId="0"/>
      <p:bldP spid="26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Line 2"/>
          <p:cNvSpPr>
            <a:spLocks noChangeShapeType="1"/>
          </p:cNvSpPr>
          <p:nvPr/>
        </p:nvSpPr>
        <p:spPr bwMode="auto">
          <a:xfrm>
            <a:off x="76200" y="1658938"/>
            <a:ext cx="8686800" cy="0"/>
          </a:xfrm>
          <a:prstGeom prst="line">
            <a:avLst/>
          </a:prstGeom>
          <a:noFill/>
          <a:ln w="38100" cmpd="dbl">
            <a:solidFill>
              <a:srgbClr val="FFFFFF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48132" name="Line 9"/>
          <p:cNvSpPr>
            <a:spLocks noChangeShapeType="1"/>
          </p:cNvSpPr>
          <p:nvPr/>
        </p:nvSpPr>
        <p:spPr bwMode="auto">
          <a:xfrm>
            <a:off x="76200" y="2520950"/>
            <a:ext cx="8686800" cy="0"/>
          </a:xfrm>
          <a:prstGeom prst="line">
            <a:avLst/>
          </a:prstGeom>
          <a:noFill/>
          <a:ln w="38100" cmpd="dbl">
            <a:solidFill>
              <a:srgbClr val="FFFFFF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271462" y="946190"/>
            <a:ext cx="2438400" cy="2708434"/>
          </a:xfrm>
          <a:prstGeom prst="rect">
            <a:avLst/>
          </a:prstGeom>
          <a:noFill/>
          <a:ln w="3175">
            <a:solidFill>
              <a:srgbClr val="00206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I</a:t>
            </a:r>
            <a:r>
              <a:rPr lang="en-US" altLang="zh-CN" sz="2000" b="1" baseline="-25000" dirty="0">
                <a:latin typeface="+mn-ea"/>
                <a:ea typeface="+mn-ea"/>
                <a:cs typeface="Times New Roman" pitchFamily="18" charset="0"/>
              </a:rPr>
              <a:t>0</a:t>
            </a: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: S</a:t>
            </a:r>
            <a:r>
              <a:rPr lang="en-US" altLang="zh-CN" sz="2000" b="1" dirty="0" smtClean="0">
                <a:latin typeface="+mn-ea"/>
                <a:ea typeface="+mn-ea"/>
                <a:cs typeface="Times New Roman" pitchFamily="18" charset="0"/>
              </a:rPr>
              <a:t>’→</a:t>
            </a:r>
            <a:r>
              <a:rPr lang="en-US" altLang="zh-CN" sz="2000" b="1" dirty="0" smtClean="0">
                <a:latin typeface="+mn-ea"/>
                <a:ea typeface="+mn-ea"/>
              </a:rPr>
              <a:t>·</a:t>
            </a:r>
            <a:r>
              <a:rPr lang="en-US" altLang="zh-CN" sz="2000" b="1" dirty="0" smtClean="0">
                <a:latin typeface="+mn-ea"/>
                <a:ea typeface="+mn-ea"/>
                <a:cs typeface="Times New Roman" pitchFamily="18" charset="0"/>
              </a:rPr>
              <a:t>S    </a:t>
            </a: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#</a:t>
            </a:r>
          </a:p>
          <a:p>
            <a:pPr algn="l">
              <a:spcBef>
                <a:spcPct val="50000"/>
              </a:spcBef>
              <a:defRPr/>
            </a:pP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   </a:t>
            </a:r>
            <a:r>
              <a:rPr lang="en-US" altLang="zh-CN" sz="2000" b="1" dirty="0" smtClean="0">
                <a:latin typeface="+mn-ea"/>
                <a:ea typeface="+mn-ea"/>
                <a:cs typeface="Times New Roman" pitchFamily="18" charset="0"/>
              </a:rPr>
              <a:t> S →</a:t>
            </a:r>
            <a:r>
              <a:rPr lang="en-US" altLang="zh-CN" sz="2000" b="1" dirty="0" smtClean="0">
                <a:latin typeface="+mn-ea"/>
                <a:ea typeface="+mn-ea"/>
              </a:rPr>
              <a:t>·</a:t>
            </a:r>
            <a:r>
              <a:rPr lang="en-US" altLang="zh-CN" sz="2000" b="1" dirty="0" smtClean="0">
                <a:latin typeface="+mn-ea"/>
                <a:ea typeface="+mn-ea"/>
                <a:cs typeface="Times New Roman" pitchFamily="18" charset="0"/>
              </a:rPr>
              <a:t>L=R   </a:t>
            </a: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#</a:t>
            </a:r>
          </a:p>
          <a:p>
            <a:pPr algn="l">
              <a:spcBef>
                <a:spcPct val="50000"/>
              </a:spcBef>
              <a:defRPr/>
            </a:pP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    </a:t>
            </a:r>
            <a:r>
              <a:rPr lang="en-US" altLang="zh-CN" sz="2000" b="1" dirty="0" smtClean="0">
                <a:latin typeface="+mn-ea"/>
                <a:ea typeface="+mn-ea"/>
                <a:cs typeface="Times New Roman" pitchFamily="18" charset="0"/>
              </a:rPr>
              <a:t>S →</a:t>
            </a:r>
            <a:r>
              <a:rPr lang="en-US" altLang="zh-CN" sz="2000" b="1" dirty="0" smtClean="0">
                <a:latin typeface="+mn-ea"/>
                <a:ea typeface="+mn-ea"/>
              </a:rPr>
              <a:t>·</a:t>
            </a:r>
            <a:r>
              <a:rPr lang="en-US" altLang="zh-CN" sz="2000" b="1" dirty="0" smtClean="0">
                <a:latin typeface="+mn-ea"/>
                <a:ea typeface="+mn-ea"/>
                <a:cs typeface="Times New Roman" pitchFamily="18" charset="0"/>
              </a:rPr>
              <a:t>R     </a:t>
            </a: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#</a:t>
            </a:r>
          </a:p>
          <a:p>
            <a:pPr marL="457200" indent="-457200" algn="l">
              <a:spcBef>
                <a:spcPct val="50000"/>
              </a:spcBef>
              <a:defRPr/>
            </a:pP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    </a:t>
            </a:r>
            <a:r>
              <a:rPr lang="en-US" altLang="zh-CN" sz="2000" b="1" dirty="0" smtClean="0">
                <a:latin typeface="+mn-ea"/>
                <a:ea typeface="+mn-ea"/>
                <a:cs typeface="Times New Roman" pitchFamily="18" charset="0"/>
              </a:rPr>
              <a:t>L →</a:t>
            </a:r>
            <a:r>
              <a:rPr lang="en-US" altLang="zh-CN" sz="2000" b="1" dirty="0" smtClean="0">
                <a:latin typeface="+mn-ea"/>
                <a:ea typeface="+mn-ea"/>
              </a:rPr>
              <a:t>·</a:t>
            </a:r>
            <a:r>
              <a:rPr lang="en-US" altLang="zh-CN" sz="2000" b="1" dirty="0" smtClean="0">
                <a:latin typeface="+mn-ea"/>
                <a:ea typeface="+mn-ea"/>
                <a:cs typeface="Times New Roman" pitchFamily="18" charset="0"/>
              </a:rPr>
              <a:t>*R  </a:t>
            </a: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=|#</a:t>
            </a:r>
          </a:p>
          <a:p>
            <a:pPr marL="457200" indent="-457200" algn="l">
              <a:spcBef>
                <a:spcPct val="50000"/>
              </a:spcBef>
              <a:defRPr/>
            </a:pP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    </a:t>
            </a:r>
            <a:r>
              <a:rPr lang="en-US" altLang="zh-CN" sz="2000" b="1" dirty="0" smtClean="0">
                <a:latin typeface="+mn-ea"/>
                <a:ea typeface="+mn-ea"/>
                <a:cs typeface="Times New Roman" pitchFamily="18" charset="0"/>
              </a:rPr>
              <a:t>L →</a:t>
            </a:r>
            <a:r>
              <a:rPr lang="en-US" altLang="zh-CN" sz="2000" b="1" dirty="0" smtClean="0">
                <a:latin typeface="+mn-ea"/>
                <a:ea typeface="+mn-ea"/>
              </a:rPr>
              <a:t>·</a:t>
            </a:r>
            <a:r>
              <a:rPr lang="en-US" altLang="zh-CN" sz="2000" b="1" dirty="0" smtClean="0">
                <a:latin typeface="+mn-ea"/>
                <a:ea typeface="+mn-ea"/>
                <a:cs typeface="Times New Roman" pitchFamily="18" charset="0"/>
              </a:rPr>
              <a:t>I   </a:t>
            </a: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=|#</a:t>
            </a:r>
          </a:p>
          <a:p>
            <a:pPr marL="457200" indent="-457200" algn="l">
              <a:spcBef>
                <a:spcPct val="50000"/>
              </a:spcBef>
              <a:defRPr/>
            </a:pP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    </a:t>
            </a:r>
            <a:r>
              <a:rPr lang="en-US" altLang="zh-CN" sz="2000" b="1" dirty="0" smtClean="0">
                <a:latin typeface="+mn-ea"/>
                <a:ea typeface="+mn-ea"/>
                <a:cs typeface="Times New Roman" pitchFamily="18" charset="0"/>
              </a:rPr>
              <a:t>R →</a:t>
            </a:r>
            <a:r>
              <a:rPr lang="en-US" altLang="zh-CN" sz="2000" b="1" dirty="0" smtClean="0">
                <a:latin typeface="+mn-ea"/>
                <a:ea typeface="+mn-ea"/>
              </a:rPr>
              <a:t>·</a:t>
            </a:r>
            <a:r>
              <a:rPr lang="en-US" altLang="zh-CN" sz="2000" b="1" dirty="0" smtClean="0">
                <a:latin typeface="+mn-ea"/>
                <a:ea typeface="+mn-ea"/>
                <a:cs typeface="Times New Roman" pitchFamily="18" charset="0"/>
              </a:rPr>
              <a:t>L     </a:t>
            </a: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#</a:t>
            </a:r>
          </a:p>
        </p:txBody>
      </p: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2979737" y="3541713"/>
            <a:ext cx="2438400" cy="1785104"/>
          </a:xfrm>
          <a:prstGeom prst="rect">
            <a:avLst/>
          </a:prstGeom>
          <a:noFill/>
          <a:ln w="3175">
            <a:solidFill>
              <a:srgbClr val="00206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I</a:t>
            </a:r>
            <a:r>
              <a:rPr lang="en-US" altLang="zh-CN" sz="2000" b="1" baseline="-25000" dirty="0">
                <a:latin typeface="+mn-ea"/>
                <a:ea typeface="+mn-ea"/>
                <a:cs typeface="Times New Roman" pitchFamily="18" charset="0"/>
              </a:rPr>
              <a:t>6</a:t>
            </a: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: S </a:t>
            </a:r>
            <a:r>
              <a:rPr lang="en-US" altLang="zh-CN" sz="2000" b="1" dirty="0" smtClean="0">
                <a:latin typeface="+mn-ea"/>
                <a:ea typeface="+mn-ea"/>
                <a:cs typeface="Times New Roman" pitchFamily="18" charset="0"/>
              </a:rPr>
              <a:t>→L=</a:t>
            </a:r>
            <a:r>
              <a:rPr lang="en-US" altLang="zh-CN" sz="2000" b="1" dirty="0" smtClean="0">
                <a:latin typeface="+mn-ea"/>
                <a:ea typeface="+mn-ea"/>
              </a:rPr>
              <a:t>·</a:t>
            </a:r>
            <a:r>
              <a:rPr lang="en-US" altLang="zh-CN" sz="2000" b="1" dirty="0" smtClean="0">
                <a:latin typeface="+mn-ea"/>
                <a:ea typeface="+mn-ea"/>
                <a:cs typeface="Times New Roman" pitchFamily="18" charset="0"/>
              </a:rPr>
              <a:t>R   </a:t>
            </a: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#</a:t>
            </a:r>
          </a:p>
          <a:p>
            <a:pPr algn="l">
              <a:spcBef>
                <a:spcPct val="50000"/>
              </a:spcBef>
              <a:defRPr/>
            </a:pP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    </a:t>
            </a:r>
            <a:r>
              <a:rPr lang="en-US" altLang="zh-CN" sz="2000" b="1" dirty="0" smtClean="0">
                <a:latin typeface="+mn-ea"/>
                <a:ea typeface="+mn-ea"/>
                <a:cs typeface="Times New Roman" pitchFamily="18" charset="0"/>
              </a:rPr>
              <a:t>R →</a:t>
            </a:r>
            <a:r>
              <a:rPr lang="en-US" altLang="zh-CN" sz="2000" b="1" dirty="0" smtClean="0">
                <a:latin typeface="+mn-ea"/>
                <a:ea typeface="+mn-ea"/>
              </a:rPr>
              <a:t>·</a:t>
            </a:r>
            <a:r>
              <a:rPr lang="en-US" altLang="zh-CN" sz="2000" b="1" dirty="0" smtClean="0">
                <a:latin typeface="+mn-ea"/>
                <a:ea typeface="+mn-ea"/>
                <a:cs typeface="Times New Roman" pitchFamily="18" charset="0"/>
              </a:rPr>
              <a:t>L     </a:t>
            </a: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#</a:t>
            </a:r>
          </a:p>
          <a:p>
            <a:pPr algn="l">
              <a:spcBef>
                <a:spcPct val="50000"/>
              </a:spcBef>
              <a:defRPr/>
            </a:pP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    </a:t>
            </a:r>
            <a:r>
              <a:rPr lang="en-US" altLang="zh-CN" sz="2000" b="1" dirty="0" smtClean="0">
                <a:latin typeface="+mn-ea"/>
                <a:ea typeface="+mn-ea"/>
                <a:cs typeface="Times New Roman" pitchFamily="18" charset="0"/>
              </a:rPr>
              <a:t>L →</a:t>
            </a:r>
            <a:r>
              <a:rPr lang="en-US" altLang="zh-CN" sz="2000" b="1" dirty="0" smtClean="0">
                <a:latin typeface="+mn-ea"/>
                <a:ea typeface="+mn-ea"/>
              </a:rPr>
              <a:t>·</a:t>
            </a:r>
            <a:r>
              <a:rPr lang="en-US" altLang="zh-CN" sz="2000" b="1" dirty="0" smtClean="0">
                <a:latin typeface="+mn-ea"/>
                <a:ea typeface="+mn-ea"/>
                <a:cs typeface="Times New Roman" pitchFamily="18" charset="0"/>
              </a:rPr>
              <a:t>*R    </a:t>
            </a: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#</a:t>
            </a:r>
          </a:p>
          <a:p>
            <a:pPr marL="457200" indent="-457200" algn="l">
              <a:spcBef>
                <a:spcPct val="50000"/>
              </a:spcBef>
              <a:defRPr/>
            </a:pP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    </a:t>
            </a:r>
            <a:r>
              <a:rPr lang="en-US" altLang="zh-CN" sz="2000" b="1" dirty="0" smtClean="0">
                <a:latin typeface="+mn-ea"/>
                <a:ea typeface="+mn-ea"/>
                <a:cs typeface="Times New Roman" pitchFamily="18" charset="0"/>
              </a:rPr>
              <a:t>L →</a:t>
            </a:r>
            <a:r>
              <a:rPr lang="en-US" altLang="zh-CN" sz="2000" b="1" dirty="0" smtClean="0">
                <a:latin typeface="+mn-ea"/>
                <a:ea typeface="+mn-ea"/>
              </a:rPr>
              <a:t>·</a:t>
            </a:r>
            <a:r>
              <a:rPr lang="en-US" altLang="zh-CN" sz="2000" b="1" dirty="0" smtClean="0">
                <a:latin typeface="+mn-ea"/>
                <a:ea typeface="+mn-ea"/>
                <a:cs typeface="Times New Roman" pitchFamily="18" charset="0"/>
              </a:rPr>
              <a:t>I     </a:t>
            </a: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#</a:t>
            </a:r>
          </a:p>
        </p:txBody>
      </p:sp>
      <p:sp>
        <p:nvSpPr>
          <p:cNvPr id="48135" name="Text Box 12"/>
          <p:cNvSpPr txBox="1">
            <a:spLocks noChangeArrowheads="1"/>
          </p:cNvSpPr>
          <p:nvPr/>
        </p:nvSpPr>
        <p:spPr bwMode="auto">
          <a:xfrm>
            <a:off x="261937" y="4071938"/>
            <a:ext cx="2438400" cy="400110"/>
          </a:xfrm>
          <a:prstGeom prst="rect">
            <a:avLst/>
          </a:prstGeom>
          <a:noFill/>
          <a:ln w="3175">
            <a:solidFill>
              <a:srgbClr val="00206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I</a:t>
            </a:r>
            <a:r>
              <a:rPr lang="en-US" altLang="zh-CN" sz="2000" b="1" baseline="-25000" dirty="0">
                <a:latin typeface="+mn-ea"/>
                <a:ea typeface="+mn-ea"/>
                <a:cs typeface="Times New Roman" pitchFamily="18" charset="0"/>
              </a:rPr>
              <a:t>1</a:t>
            </a: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: S</a:t>
            </a:r>
            <a:r>
              <a:rPr lang="en-US" altLang="zh-CN" sz="2000" b="1" dirty="0" smtClean="0">
                <a:latin typeface="+mn-ea"/>
                <a:ea typeface="+mn-ea"/>
                <a:cs typeface="Times New Roman" pitchFamily="18" charset="0"/>
              </a:rPr>
              <a:t>’ →S</a:t>
            </a:r>
            <a:r>
              <a:rPr lang="en-US" altLang="zh-CN" sz="2000" b="1" dirty="0" smtClean="0">
                <a:latin typeface="+mn-ea"/>
                <a:ea typeface="+mn-ea"/>
              </a:rPr>
              <a:t>·   </a:t>
            </a:r>
            <a:r>
              <a:rPr lang="en-US" altLang="zh-CN" sz="2000" b="1" dirty="0">
                <a:latin typeface="+mn-ea"/>
                <a:ea typeface="+mn-ea"/>
              </a:rPr>
              <a:t>#</a:t>
            </a:r>
            <a:endParaRPr lang="en-US" altLang="zh-CN" sz="2000" b="1" dirty="0"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48136" name="Text Box 12"/>
          <p:cNvSpPr txBox="1">
            <a:spLocks noChangeArrowheads="1"/>
          </p:cNvSpPr>
          <p:nvPr/>
        </p:nvSpPr>
        <p:spPr bwMode="auto">
          <a:xfrm>
            <a:off x="261937" y="4575175"/>
            <a:ext cx="2438400" cy="861774"/>
          </a:xfrm>
          <a:prstGeom prst="rect">
            <a:avLst/>
          </a:prstGeom>
          <a:noFill/>
          <a:ln w="3175">
            <a:solidFill>
              <a:srgbClr val="00206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b="1" dirty="0">
                <a:solidFill>
                  <a:srgbClr val="FF0000"/>
                </a:solidFill>
                <a:latin typeface="+mn-ea"/>
                <a:ea typeface="+mn-ea"/>
                <a:cs typeface="Times New Roman" pitchFamily="18" charset="0"/>
              </a:rPr>
              <a:t>I</a:t>
            </a:r>
            <a:r>
              <a:rPr lang="en-US" altLang="zh-CN" sz="2000" b="1" baseline="-25000" dirty="0">
                <a:solidFill>
                  <a:srgbClr val="FF0000"/>
                </a:solidFill>
                <a:latin typeface="+mn-ea"/>
                <a:ea typeface="+mn-ea"/>
                <a:cs typeface="Times New Roman" pitchFamily="18" charset="0"/>
              </a:rPr>
              <a:t>2</a:t>
            </a:r>
            <a:r>
              <a:rPr lang="en-US" altLang="zh-CN" sz="2000" b="1" dirty="0">
                <a:solidFill>
                  <a:srgbClr val="FF0000"/>
                </a:solidFill>
                <a:latin typeface="+mn-ea"/>
                <a:ea typeface="+mn-ea"/>
                <a:cs typeface="Times New Roman" pitchFamily="18" charset="0"/>
              </a:rPr>
              <a:t>: </a:t>
            </a:r>
            <a:r>
              <a:rPr lang="en-US" altLang="zh-CN" sz="2000" b="1" dirty="0">
                <a:solidFill>
                  <a:srgbClr val="002060"/>
                </a:solidFill>
                <a:latin typeface="+mn-ea"/>
                <a:ea typeface="+mn-ea"/>
                <a:cs typeface="Times New Roman" pitchFamily="18" charset="0"/>
              </a:rPr>
              <a:t>S</a:t>
            </a: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 </a:t>
            </a:r>
            <a:r>
              <a:rPr lang="en-US" altLang="zh-CN" sz="2000" b="1" dirty="0" smtClean="0">
                <a:latin typeface="+mn-ea"/>
                <a:ea typeface="+mn-ea"/>
                <a:cs typeface="Times New Roman" pitchFamily="18" charset="0"/>
              </a:rPr>
              <a:t>→L</a:t>
            </a:r>
            <a:r>
              <a:rPr lang="en-US" altLang="zh-CN" sz="2000" b="1" dirty="0" smtClean="0">
                <a:latin typeface="+mn-ea"/>
                <a:ea typeface="+mn-ea"/>
              </a:rPr>
              <a:t>· </a:t>
            </a: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=R </a:t>
            </a:r>
            <a:r>
              <a:rPr lang="en-US" altLang="zh-CN" sz="2000" b="1" dirty="0" smtClean="0">
                <a:latin typeface="+mn-ea"/>
                <a:ea typeface="+mn-ea"/>
                <a:cs typeface="Times New Roman" pitchFamily="18" charset="0"/>
              </a:rPr>
              <a:t> </a:t>
            </a: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#</a:t>
            </a:r>
          </a:p>
          <a:p>
            <a:pPr algn="l">
              <a:spcBef>
                <a:spcPct val="50000"/>
              </a:spcBef>
            </a:pP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    </a:t>
            </a:r>
            <a:r>
              <a:rPr lang="en-US" altLang="zh-CN" sz="2000" b="1" dirty="0" smtClean="0">
                <a:latin typeface="+mn-ea"/>
                <a:ea typeface="+mn-ea"/>
                <a:cs typeface="Times New Roman" pitchFamily="18" charset="0"/>
              </a:rPr>
              <a:t>R →L</a:t>
            </a:r>
            <a:r>
              <a:rPr lang="en-US" altLang="zh-CN" sz="2000" b="1" dirty="0">
                <a:latin typeface="+mn-ea"/>
                <a:ea typeface="+mn-ea"/>
              </a:rPr>
              <a:t>· </a:t>
            </a:r>
            <a:r>
              <a:rPr lang="en-US" altLang="zh-CN" sz="2000" b="1" dirty="0" smtClean="0">
                <a:latin typeface="+mn-ea"/>
                <a:ea typeface="+mn-ea"/>
              </a:rPr>
              <a:t>    </a:t>
            </a:r>
            <a:r>
              <a:rPr lang="en-US" altLang="zh-CN" sz="2000" b="1" dirty="0">
                <a:latin typeface="+mn-ea"/>
                <a:ea typeface="+mn-ea"/>
              </a:rPr>
              <a:t>#</a:t>
            </a:r>
            <a:endParaRPr lang="en-US" altLang="zh-CN" sz="2000" b="1" dirty="0"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48137" name="Text Box 12"/>
          <p:cNvSpPr txBox="1">
            <a:spLocks noChangeArrowheads="1"/>
          </p:cNvSpPr>
          <p:nvPr/>
        </p:nvSpPr>
        <p:spPr bwMode="auto">
          <a:xfrm>
            <a:off x="261937" y="5543550"/>
            <a:ext cx="2438400" cy="400110"/>
          </a:xfrm>
          <a:prstGeom prst="rect">
            <a:avLst/>
          </a:prstGeom>
          <a:noFill/>
          <a:ln w="3175">
            <a:solidFill>
              <a:srgbClr val="00206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I</a:t>
            </a:r>
            <a:r>
              <a:rPr lang="en-US" altLang="zh-CN" sz="2000" b="1" baseline="-25000" dirty="0">
                <a:latin typeface="+mn-ea"/>
                <a:ea typeface="+mn-ea"/>
                <a:cs typeface="Times New Roman" pitchFamily="18" charset="0"/>
              </a:rPr>
              <a:t>3</a:t>
            </a: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: S </a:t>
            </a:r>
            <a:r>
              <a:rPr lang="en-US" altLang="zh-CN" sz="2000" b="1" dirty="0" smtClean="0">
                <a:latin typeface="+mn-ea"/>
                <a:ea typeface="+mn-ea"/>
                <a:cs typeface="Times New Roman" pitchFamily="18" charset="0"/>
              </a:rPr>
              <a:t>→R</a:t>
            </a:r>
            <a:r>
              <a:rPr lang="en-US" altLang="zh-CN" sz="2000" b="1" dirty="0" smtClean="0">
                <a:latin typeface="+mn-ea"/>
                <a:ea typeface="+mn-ea"/>
              </a:rPr>
              <a:t>·     </a:t>
            </a:r>
            <a:r>
              <a:rPr lang="en-US" altLang="zh-CN" sz="2000" b="1" dirty="0">
                <a:latin typeface="+mn-ea"/>
                <a:ea typeface="+mn-ea"/>
              </a:rPr>
              <a:t>#</a:t>
            </a:r>
            <a:endParaRPr lang="en-US" altLang="zh-CN" sz="2000" b="1" dirty="0"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19" name="Text Box 12"/>
          <p:cNvSpPr txBox="1">
            <a:spLocks noChangeArrowheads="1"/>
          </p:cNvSpPr>
          <p:nvPr/>
        </p:nvSpPr>
        <p:spPr bwMode="auto">
          <a:xfrm>
            <a:off x="2979737" y="990600"/>
            <a:ext cx="2438400" cy="1785104"/>
          </a:xfrm>
          <a:prstGeom prst="rect">
            <a:avLst/>
          </a:prstGeom>
          <a:noFill/>
          <a:ln w="3175">
            <a:solidFill>
              <a:srgbClr val="FF33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I</a:t>
            </a:r>
            <a:r>
              <a:rPr lang="en-US" altLang="zh-CN" sz="2000" b="1" baseline="-25000" dirty="0">
                <a:latin typeface="+mn-ea"/>
                <a:ea typeface="+mn-ea"/>
                <a:cs typeface="Times New Roman" pitchFamily="18" charset="0"/>
              </a:rPr>
              <a:t>4</a:t>
            </a: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: L </a:t>
            </a:r>
            <a:r>
              <a:rPr lang="en-US" altLang="zh-CN" sz="2000" b="1" dirty="0" smtClean="0">
                <a:latin typeface="+mn-ea"/>
                <a:ea typeface="+mn-ea"/>
                <a:cs typeface="Times New Roman" pitchFamily="18" charset="0"/>
              </a:rPr>
              <a:t>→*</a:t>
            </a:r>
            <a:r>
              <a:rPr lang="en-US" altLang="zh-CN" sz="2000" b="1" dirty="0" smtClean="0">
                <a:latin typeface="+mn-ea"/>
                <a:ea typeface="+mn-ea"/>
              </a:rPr>
              <a:t>·</a:t>
            </a:r>
            <a:r>
              <a:rPr lang="en-US" altLang="zh-CN" sz="2000" b="1" dirty="0" smtClean="0">
                <a:latin typeface="+mn-ea"/>
                <a:ea typeface="+mn-ea"/>
                <a:cs typeface="Times New Roman" pitchFamily="18" charset="0"/>
              </a:rPr>
              <a:t>R  </a:t>
            </a: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=|#</a:t>
            </a:r>
          </a:p>
          <a:p>
            <a:pPr marL="457200" indent="-457200" algn="l">
              <a:spcBef>
                <a:spcPct val="50000"/>
              </a:spcBef>
              <a:defRPr/>
            </a:pPr>
            <a:r>
              <a:rPr lang="en-US" altLang="zh-CN" sz="2000" b="1" dirty="0" smtClean="0">
                <a:latin typeface="+mn-ea"/>
                <a:ea typeface="+mn-ea"/>
                <a:cs typeface="Times New Roman" pitchFamily="18" charset="0"/>
              </a:rPr>
              <a:t>    R →</a:t>
            </a:r>
            <a:r>
              <a:rPr lang="en-US" altLang="zh-CN" sz="2000" b="1" dirty="0" smtClean="0">
                <a:latin typeface="+mn-ea"/>
                <a:ea typeface="+mn-ea"/>
              </a:rPr>
              <a:t>·</a:t>
            </a:r>
            <a:r>
              <a:rPr lang="en-US" altLang="zh-CN" sz="2000" b="1" dirty="0" smtClean="0">
                <a:latin typeface="+mn-ea"/>
                <a:ea typeface="+mn-ea"/>
                <a:cs typeface="Times New Roman" pitchFamily="18" charset="0"/>
              </a:rPr>
              <a:t>L   </a:t>
            </a: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=|# </a:t>
            </a:r>
          </a:p>
          <a:p>
            <a:pPr marL="457200" indent="-457200" algn="l">
              <a:spcBef>
                <a:spcPct val="50000"/>
              </a:spcBef>
              <a:defRPr/>
            </a:pP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    </a:t>
            </a:r>
            <a:r>
              <a:rPr lang="en-US" altLang="zh-CN" sz="2000" b="1" dirty="0" smtClean="0">
                <a:latin typeface="+mn-ea"/>
                <a:ea typeface="+mn-ea"/>
                <a:cs typeface="Times New Roman" pitchFamily="18" charset="0"/>
              </a:rPr>
              <a:t>L →</a:t>
            </a:r>
            <a:r>
              <a:rPr lang="en-US" altLang="zh-CN" sz="2000" b="1" dirty="0" smtClean="0">
                <a:latin typeface="+mn-ea"/>
                <a:ea typeface="+mn-ea"/>
              </a:rPr>
              <a:t>·*R  </a:t>
            </a:r>
            <a:r>
              <a:rPr lang="en-US" altLang="zh-CN" sz="2000" b="1" dirty="0">
                <a:latin typeface="+mn-ea"/>
                <a:ea typeface="+mn-ea"/>
              </a:rPr>
              <a:t>=|#</a:t>
            </a:r>
          </a:p>
          <a:p>
            <a:pPr marL="457200" indent="-457200" algn="l">
              <a:spcBef>
                <a:spcPct val="50000"/>
              </a:spcBef>
              <a:defRPr/>
            </a:pP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    </a:t>
            </a:r>
            <a:r>
              <a:rPr lang="en-US" altLang="zh-CN" sz="2000" b="1" dirty="0" smtClean="0">
                <a:latin typeface="+mn-ea"/>
                <a:ea typeface="+mn-ea"/>
                <a:cs typeface="Times New Roman" pitchFamily="18" charset="0"/>
              </a:rPr>
              <a:t>L →</a:t>
            </a:r>
            <a:r>
              <a:rPr lang="en-US" altLang="zh-CN" sz="2000" b="1" dirty="0" smtClean="0">
                <a:latin typeface="+mn-ea"/>
                <a:ea typeface="+mn-ea"/>
              </a:rPr>
              <a:t>·</a:t>
            </a:r>
            <a:r>
              <a:rPr lang="en-US" altLang="zh-CN" sz="2000" b="1" dirty="0" err="1" smtClean="0">
                <a:latin typeface="+mn-ea"/>
                <a:ea typeface="+mn-ea"/>
              </a:rPr>
              <a:t>i</a:t>
            </a:r>
            <a:r>
              <a:rPr lang="en-US" altLang="zh-CN" sz="2000" b="1" dirty="0" smtClean="0">
                <a:latin typeface="+mn-ea"/>
                <a:ea typeface="+mn-ea"/>
              </a:rPr>
              <a:t>   </a:t>
            </a:r>
            <a:r>
              <a:rPr lang="en-US" altLang="zh-CN" sz="2000" b="1" dirty="0">
                <a:latin typeface="+mn-ea"/>
                <a:ea typeface="+mn-ea"/>
              </a:rPr>
              <a:t>=|#</a:t>
            </a:r>
            <a:endParaRPr lang="en-US" altLang="zh-CN" sz="2000" b="1" dirty="0"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20" name="Text Box 12"/>
          <p:cNvSpPr txBox="1">
            <a:spLocks noChangeArrowheads="1"/>
          </p:cNvSpPr>
          <p:nvPr/>
        </p:nvSpPr>
        <p:spPr bwMode="auto">
          <a:xfrm>
            <a:off x="2989262" y="2949575"/>
            <a:ext cx="2438400" cy="400110"/>
          </a:xfrm>
          <a:prstGeom prst="rect">
            <a:avLst/>
          </a:prstGeom>
          <a:noFill/>
          <a:ln w="3175">
            <a:solidFill>
              <a:srgbClr val="00B0F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I</a:t>
            </a:r>
            <a:r>
              <a:rPr lang="en-US" altLang="zh-CN" sz="2000" b="1" baseline="-25000" dirty="0">
                <a:latin typeface="+mn-ea"/>
                <a:ea typeface="+mn-ea"/>
                <a:cs typeface="Times New Roman" pitchFamily="18" charset="0"/>
              </a:rPr>
              <a:t>5</a:t>
            </a: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: </a:t>
            </a:r>
            <a:r>
              <a:rPr lang="en-US" altLang="zh-CN" sz="2000" b="1" dirty="0" smtClean="0">
                <a:latin typeface="+mn-ea"/>
                <a:ea typeface="+mn-ea"/>
                <a:cs typeface="Times New Roman" pitchFamily="18" charset="0"/>
              </a:rPr>
              <a:t>L →</a:t>
            </a:r>
            <a:r>
              <a:rPr lang="en-US" altLang="zh-CN" sz="2000" b="1" dirty="0" err="1" smtClean="0">
                <a:latin typeface="+mn-ea"/>
                <a:ea typeface="+mn-ea"/>
              </a:rPr>
              <a:t>i</a:t>
            </a:r>
            <a:r>
              <a:rPr lang="en-US" altLang="zh-CN" sz="2000" b="1" dirty="0" smtClean="0">
                <a:latin typeface="+mn-ea"/>
                <a:ea typeface="+mn-ea"/>
              </a:rPr>
              <a:t>·   </a:t>
            </a:r>
            <a:r>
              <a:rPr lang="en-US" altLang="zh-CN" sz="2000" b="1" dirty="0">
                <a:latin typeface="+mn-ea"/>
                <a:ea typeface="+mn-ea"/>
              </a:rPr>
              <a:t>=|#</a:t>
            </a:r>
            <a:endParaRPr lang="en-US" altLang="zh-CN" sz="2000" b="1" dirty="0"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21" name="Text Box 12"/>
          <p:cNvSpPr txBox="1">
            <a:spLocks noChangeArrowheads="1"/>
          </p:cNvSpPr>
          <p:nvPr/>
        </p:nvSpPr>
        <p:spPr bwMode="auto">
          <a:xfrm>
            <a:off x="2979737" y="5541963"/>
            <a:ext cx="2438400" cy="400110"/>
          </a:xfrm>
          <a:prstGeom prst="rect">
            <a:avLst/>
          </a:prstGeom>
          <a:noFill/>
          <a:ln w="3175">
            <a:solidFill>
              <a:srgbClr val="FFFF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I</a:t>
            </a:r>
            <a:r>
              <a:rPr lang="en-US" altLang="zh-CN" sz="2000" b="1" baseline="-25000" dirty="0">
                <a:latin typeface="+mn-ea"/>
                <a:ea typeface="+mn-ea"/>
                <a:cs typeface="Times New Roman" pitchFamily="18" charset="0"/>
              </a:rPr>
              <a:t>7</a:t>
            </a: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: </a:t>
            </a:r>
            <a:r>
              <a:rPr lang="en-US" altLang="zh-CN" sz="2000" b="1" dirty="0" smtClean="0">
                <a:latin typeface="+mn-ea"/>
                <a:ea typeface="+mn-ea"/>
                <a:cs typeface="Times New Roman" pitchFamily="18" charset="0"/>
              </a:rPr>
              <a:t>L →</a:t>
            </a:r>
            <a:r>
              <a:rPr lang="zh-CN" altLang="en-US" sz="2000" b="1" dirty="0" smtClean="0">
                <a:latin typeface="+mn-ea"/>
                <a:ea typeface="+mn-ea"/>
                <a:cs typeface="Times New Roman" pitchFamily="18" charset="0"/>
              </a:rPr>
              <a:t>*</a:t>
            </a:r>
            <a:r>
              <a:rPr lang="en-US" altLang="zh-CN" sz="2000" b="1" dirty="0" smtClean="0">
                <a:latin typeface="+mn-ea"/>
                <a:ea typeface="+mn-ea"/>
                <a:cs typeface="Times New Roman" pitchFamily="18" charset="0"/>
              </a:rPr>
              <a:t>R</a:t>
            </a:r>
            <a:r>
              <a:rPr lang="en-US" altLang="zh-CN" sz="2000" b="1" dirty="0" smtClean="0">
                <a:latin typeface="+mn-ea"/>
                <a:ea typeface="+mn-ea"/>
              </a:rPr>
              <a:t>·  </a:t>
            </a:r>
            <a:r>
              <a:rPr lang="en-US" altLang="zh-CN" sz="2000" b="1" dirty="0">
                <a:latin typeface="+mn-ea"/>
                <a:ea typeface="+mn-ea"/>
              </a:rPr>
              <a:t>=|#</a:t>
            </a:r>
            <a:endParaRPr lang="en-US" altLang="zh-CN" sz="2000" b="1" dirty="0"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22" name="Text Box 12"/>
          <p:cNvSpPr txBox="1">
            <a:spLocks noChangeArrowheads="1"/>
          </p:cNvSpPr>
          <p:nvPr/>
        </p:nvSpPr>
        <p:spPr bwMode="auto">
          <a:xfrm>
            <a:off x="5691187" y="990600"/>
            <a:ext cx="2438400" cy="400110"/>
          </a:xfrm>
          <a:prstGeom prst="rect">
            <a:avLst/>
          </a:prstGeom>
          <a:noFill/>
          <a:ln w="3175">
            <a:solidFill>
              <a:srgbClr val="CCFF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b="1" dirty="0" smtClean="0">
                <a:latin typeface="+mn-ea"/>
                <a:ea typeface="+mn-ea"/>
                <a:cs typeface="Times New Roman" pitchFamily="18" charset="0"/>
              </a:rPr>
              <a:t> I</a:t>
            </a:r>
            <a:r>
              <a:rPr lang="en-US" altLang="zh-CN" sz="2000" b="1" baseline="-25000" dirty="0" smtClean="0">
                <a:latin typeface="+mn-ea"/>
                <a:ea typeface="+mn-ea"/>
                <a:cs typeface="Times New Roman" pitchFamily="18" charset="0"/>
              </a:rPr>
              <a:t>8</a:t>
            </a: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: R </a:t>
            </a:r>
            <a:r>
              <a:rPr lang="en-US" altLang="zh-CN" sz="2000" b="1" dirty="0" smtClean="0">
                <a:latin typeface="+mn-ea"/>
                <a:ea typeface="+mn-ea"/>
                <a:cs typeface="Times New Roman" pitchFamily="18" charset="0"/>
              </a:rPr>
              <a:t>→L</a:t>
            </a:r>
            <a:r>
              <a:rPr lang="en-US" altLang="zh-CN" sz="2000" b="1" dirty="0" smtClean="0">
                <a:latin typeface="+mn-ea"/>
                <a:ea typeface="+mn-ea"/>
              </a:rPr>
              <a:t>·  </a:t>
            </a:r>
            <a:r>
              <a:rPr lang="en-US" altLang="zh-CN" sz="2000" b="1" dirty="0">
                <a:latin typeface="+mn-ea"/>
                <a:ea typeface="+mn-ea"/>
              </a:rPr>
              <a:t>=|#</a:t>
            </a:r>
            <a:endParaRPr lang="en-US" altLang="zh-CN" sz="2000" b="1" dirty="0"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48142" name="Text Box 12"/>
          <p:cNvSpPr txBox="1">
            <a:spLocks noChangeArrowheads="1"/>
          </p:cNvSpPr>
          <p:nvPr/>
        </p:nvSpPr>
        <p:spPr bwMode="auto">
          <a:xfrm>
            <a:off x="5681662" y="1614488"/>
            <a:ext cx="2438400" cy="400110"/>
          </a:xfrm>
          <a:prstGeom prst="rect">
            <a:avLst/>
          </a:prstGeom>
          <a:noFill/>
          <a:ln w="3175">
            <a:solidFill>
              <a:srgbClr val="00206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I</a:t>
            </a:r>
            <a:r>
              <a:rPr lang="en-US" altLang="zh-CN" sz="2000" b="1" baseline="-25000" dirty="0">
                <a:latin typeface="+mn-ea"/>
                <a:ea typeface="+mn-ea"/>
                <a:cs typeface="Times New Roman" pitchFamily="18" charset="0"/>
              </a:rPr>
              <a:t>9</a:t>
            </a: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: </a:t>
            </a:r>
            <a:r>
              <a:rPr lang="en-US" altLang="zh-CN" sz="2000" b="1" dirty="0" smtClean="0">
                <a:latin typeface="+mn-ea"/>
                <a:ea typeface="+mn-ea"/>
                <a:cs typeface="Times New Roman" pitchFamily="18" charset="0"/>
              </a:rPr>
              <a:t>S →L=R</a:t>
            </a:r>
            <a:r>
              <a:rPr lang="en-US" altLang="zh-CN" sz="2000" b="1" dirty="0" smtClean="0">
                <a:latin typeface="+mn-ea"/>
                <a:ea typeface="+mn-ea"/>
              </a:rPr>
              <a:t> ·  </a:t>
            </a:r>
            <a:r>
              <a:rPr lang="en-US" altLang="zh-CN" sz="2000" b="1" dirty="0">
                <a:latin typeface="+mn-ea"/>
                <a:ea typeface="+mn-ea"/>
              </a:rPr>
              <a:t>#</a:t>
            </a:r>
            <a:endParaRPr lang="en-US" altLang="zh-CN" sz="2000" b="1" dirty="0"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28" name="Text Box 12"/>
          <p:cNvSpPr txBox="1">
            <a:spLocks noChangeArrowheads="1"/>
          </p:cNvSpPr>
          <p:nvPr/>
        </p:nvSpPr>
        <p:spPr bwMode="auto">
          <a:xfrm>
            <a:off x="5691187" y="2232025"/>
            <a:ext cx="2438400" cy="400110"/>
          </a:xfrm>
          <a:prstGeom prst="rect">
            <a:avLst/>
          </a:prstGeom>
          <a:noFill/>
          <a:ln w="3175">
            <a:solidFill>
              <a:srgbClr val="CCFF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b="1" dirty="0">
                <a:solidFill>
                  <a:srgbClr val="002060"/>
                </a:solidFill>
                <a:latin typeface="+mn-ea"/>
                <a:ea typeface="+mn-ea"/>
                <a:cs typeface="Times New Roman" pitchFamily="18" charset="0"/>
              </a:rPr>
              <a:t>I</a:t>
            </a:r>
            <a:r>
              <a:rPr lang="en-US" altLang="zh-CN" sz="2000" b="1" baseline="-25000" dirty="0">
                <a:solidFill>
                  <a:srgbClr val="002060"/>
                </a:solidFill>
                <a:latin typeface="+mn-ea"/>
                <a:ea typeface="+mn-ea"/>
                <a:cs typeface="Times New Roman" pitchFamily="18" charset="0"/>
              </a:rPr>
              <a:t>10</a:t>
            </a:r>
            <a:r>
              <a:rPr lang="en-US" altLang="zh-CN" sz="2000" b="1" dirty="0">
                <a:solidFill>
                  <a:srgbClr val="002060"/>
                </a:solidFill>
                <a:latin typeface="+mn-ea"/>
                <a:ea typeface="+mn-ea"/>
                <a:cs typeface="Times New Roman" pitchFamily="18" charset="0"/>
              </a:rPr>
              <a:t>:</a:t>
            </a: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 R </a:t>
            </a:r>
            <a:r>
              <a:rPr lang="en-US" altLang="zh-CN" sz="2000" b="1" dirty="0" smtClean="0">
                <a:latin typeface="+mn-ea"/>
                <a:ea typeface="+mn-ea"/>
                <a:cs typeface="Times New Roman" pitchFamily="18" charset="0"/>
              </a:rPr>
              <a:t>→L</a:t>
            </a:r>
            <a:r>
              <a:rPr lang="en-US" altLang="zh-CN" sz="2000" b="1" dirty="0" smtClean="0">
                <a:latin typeface="+mn-ea"/>
                <a:ea typeface="+mn-ea"/>
              </a:rPr>
              <a:t>·    </a:t>
            </a:r>
            <a:r>
              <a:rPr lang="en-US" altLang="zh-CN" sz="2000" b="1" dirty="0">
                <a:latin typeface="+mn-ea"/>
                <a:ea typeface="+mn-ea"/>
              </a:rPr>
              <a:t>#</a:t>
            </a:r>
            <a:endParaRPr lang="en-US" altLang="zh-CN" sz="2000" b="1" dirty="0"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29" name="Text Box 12"/>
          <p:cNvSpPr txBox="1">
            <a:spLocks noChangeArrowheads="1"/>
          </p:cNvSpPr>
          <p:nvPr/>
        </p:nvSpPr>
        <p:spPr bwMode="auto">
          <a:xfrm>
            <a:off x="5691187" y="2820988"/>
            <a:ext cx="2438400" cy="1785104"/>
          </a:xfrm>
          <a:prstGeom prst="rect">
            <a:avLst/>
          </a:prstGeom>
          <a:noFill/>
          <a:ln w="3175">
            <a:solidFill>
              <a:srgbClr val="FF33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altLang="zh-CN" sz="2000" b="1" dirty="0" smtClean="0">
                <a:latin typeface="+mn-ea"/>
                <a:ea typeface="+mn-ea"/>
                <a:cs typeface="Times New Roman" pitchFamily="18" charset="0"/>
              </a:rPr>
              <a:t>I</a:t>
            </a:r>
            <a:r>
              <a:rPr lang="en-US" altLang="zh-CN" sz="2000" b="1" baseline="-25000" dirty="0" smtClean="0">
                <a:latin typeface="+mn-ea"/>
                <a:ea typeface="+mn-ea"/>
                <a:cs typeface="Times New Roman" pitchFamily="18" charset="0"/>
              </a:rPr>
              <a:t>11</a:t>
            </a:r>
            <a:r>
              <a:rPr lang="en-US" altLang="zh-CN" sz="2000" b="1" dirty="0" smtClean="0">
                <a:latin typeface="+mn-ea"/>
                <a:ea typeface="+mn-ea"/>
                <a:cs typeface="Times New Roman" pitchFamily="18" charset="0"/>
              </a:rPr>
              <a:t>:L →*</a:t>
            </a:r>
            <a:r>
              <a:rPr lang="en-US" altLang="zh-CN" sz="2000" b="1" dirty="0" smtClean="0">
                <a:latin typeface="+mn-ea"/>
                <a:ea typeface="+mn-ea"/>
              </a:rPr>
              <a:t>·</a:t>
            </a:r>
            <a:r>
              <a:rPr lang="en-US" altLang="zh-CN" sz="2000" b="1" dirty="0" smtClean="0">
                <a:latin typeface="+mn-ea"/>
                <a:ea typeface="+mn-ea"/>
                <a:cs typeface="Times New Roman" pitchFamily="18" charset="0"/>
              </a:rPr>
              <a:t>R    </a:t>
            </a: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#</a:t>
            </a:r>
          </a:p>
          <a:p>
            <a:pPr marL="457200" indent="-457200" algn="l">
              <a:spcBef>
                <a:spcPct val="50000"/>
              </a:spcBef>
              <a:defRPr/>
            </a:pP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   </a:t>
            </a:r>
            <a:r>
              <a:rPr lang="en-US" altLang="zh-CN" sz="2000" b="1" dirty="0" smtClean="0">
                <a:latin typeface="+mn-ea"/>
                <a:ea typeface="+mn-ea"/>
                <a:cs typeface="Times New Roman" pitchFamily="18" charset="0"/>
              </a:rPr>
              <a:t>R →</a:t>
            </a:r>
            <a:r>
              <a:rPr lang="en-US" altLang="zh-CN" sz="2000" b="1" dirty="0" smtClean="0">
                <a:latin typeface="+mn-ea"/>
                <a:ea typeface="+mn-ea"/>
              </a:rPr>
              <a:t>·</a:t>
            </a:r>
            <a:r>
              <a:rPr lang="en-US" altLang="zh-CN" sz="2000" b="1" dirty="0" smtClean="0">
                <a:latin typeface="+mn-ea"/>
                <a:ea typeface="+mn-ea"/>
                <a:cs typeface="Times New Roman" pitchFamily="18" charset="0"/>
              </a:rPr>
              <a:t>L     </a:t>
            </a: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# </a:t>
            </a:r>
          </a:p>
          <a:p>
            <a:pPr marL="457200" indent="-457200" algn="l">
              <a:spcBef>
                <a:spcPct val="50000"/>
              </a:spcBef>
              <a:defRPr/>
            </a:pP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   </a:t>
            </a:r>
            <a:r>
              <a:rPr lang="en-US" altLang="zh-CN" sz="2000" b="1" dirty="0" smtClean="0">
                <a:latin typeface="+mn-ea"/>
                <a:ea typeface="+mn-ea"/>
                <a:cs typeface="Times New Roman" pitchFamily="18" charset="0"/>
              </a:rPr>
              <a:t>L →</a:t>
            </a:r>
            <a:r>
              <a:rPr lang="en-US" altLang="zh-CN" sz="2000" b="1" dirty="0" smtClean="0">
                <a:latin typeface="+mn-ea"/>
                <a:ea typeface="+mn-ea"/>
              </a:rPr>
              <a:t>·*R    </a:t>
            </a:r>
            <a:r>
              <a:rPr lang="en-US" altLang="zh-CN" sz="2000" b="1" dirty="0">
                <a:latin typeface="+mn-ea"/>
                <a:ea typeface="+mn-ea"/>
              </a:rPr>
              <a:t>#</a:t>
            </a:r>
          </a:p>
          <a:p>
            <a:pPr marL="457200" indent="-457200" algn="l">
              <a:spcBef>
                <a:spcPct val="50000"/>
              </a:spcBef>
              <a:defRPr/>
            </a:pP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   </a:t>
            </a:r>
            <a:r>
              <a:rPr lang="en-US" altLang="zh-CN" sz="2000" b="1" dirty="0" smtClean="0">
                <a:latin typeface="+mn-ea"/>
                <a:ea typeface="+mn-ea"/>
                <a:cs typeface="Times New Roman" pitchFamily="18" charset="0"/>
              </a:rPr>
              <a:t>L →</a:t>
            </a:r>
            <a:r>
              <a:rPr lang="en-US" altLang="zh-CN" sz="2000" b="1" dirty="0" smtClean="0">
                <a:latin typeface="+mn-ea"/>
                <a:ea typeface="+mn-ea"/>
              </a:rPr>
              <a:t>·I     </a:t>
            </a:r>
            <a:r>
              <a:rPr lang="en-US" altLang="zh-CN" sz="2000" b="1" dirty="0">
                <a:latin typeface="+mn-ea"/>
                <a:ea typeface="+mn-ea"/>
              </a:rPr>
              <a:t>#</a:t>
            </a:r>
            <a:endParaRPr lang="en-US" altLang="zh-CN" sz="2000" b="1" dirty="0"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30" name="Text Box 12"/>
          <p:cNvSpPr txBox="1">
            <a:spLocks noChangeArrowheads="1"/>
          </p:cNvSpPr>
          <p:nvPr/>
        </p:nvSpPr>
        <p:spPr bwMode="auto">
          <a:xfrm>
            <a:off x="5681662" y="4854575"/>
            <a:ext cx="2438400" cy="400110"/>
          </a:xfrm>
          <a:prstGeom prst="rect">
            <a:avLst/>
          </a:prstGeom>
          <a:noFill/>
          <a:ln w="3175">
            <a:solidFill>
              <a:srgbClr val="00B0F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b="1" dirty="0" smtClean="0">
                <a:latin typeface="+mn-ea"/>
                <a:ea typeface="+mn-ea"/>
                <a:cs typeface="Times New Roman" pitchFamily="18" charset="0"/>
              </a:rPr>
              <a:t>I</a:t>
            </a:r>
            <a:r>
              <a:rPr lang="en-US" altLang="zh-CN" sz="2000" b="1" baseline="-25000" dirty="0" smtClean="0">
                <a:latin typeface="+mn-ea"/>
                <a:ea typeface="+mn-ea"/>
                <a:cs typeface="Times New Roman" pitchFamily="18" charset="0"/>
              </a:rPr>
              <a:t>12</a:t>
            </a:r>
            <a:r>
              <a:rPr lang="en-US" altLang="zh-CN" sz="2000" b="1" dirty="0" smtClean="0">
                <a:latin typeface="+mn-ea"/>
                <a:ea typeface="+mn-ea"/>
                <a:cs typeface="Times New Roman" pitchFamily="18" charset="0"/>
              </a:rPr>
              <a:t>:L →</a:t>
            </a:r>
            <a:r>
              <a:rPr lang="en-US" altLang="zh-CN" sz="2000" b="1" dirty="0" err="1" smtClean="0">
                <a:latin typeface="+mn-ea"/>
                <a:ea typeface="+mn-ea"/>
              </a:rPr>
              <a:t>i</a:t>
            </a:r>
            <a:r>
              <a:rPr lang="en-US" altLang="zh-CN" sz="2000" b="1" dirty="0" smtClean="0">
                <a:latin typeface="+mn-ea"/>
                <a:ea typeface="+mn-ea"/>
              </a:rPr>
              <a:t>·     </a:t>
            </a:r>
            <a:r>
              <a:rPr lang="en-US" altLang="zh-CN" sz="2000" b="1" dirty="0">
                <a:latin typeface="+mn-ea"/>
                <a:ea typeface="+mn-ea"/>
              </a:rPr>
              <a:t>#</a:t>
            </a:r>
            <a:endParaRPr lang="en-US" altLang="zh-CN" sz="2000" b="1" dirty="0"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31" name="Text Box 12"/>
          <p:cNvSpPr txBox="1">
            <a:spLocks noChangeArrowheads="1"/>
          </p:cNvSpPr>
          <p:nvPr/>
        </p:nvSpPr>
        <p:spPr bwMode="auto">
          <a:xfrm>
            <a:off x="5681662" y="5529263"/>
            <a:ext cx="2438400" cy="400110"/>
          </a:xfrm>
          <a:prstGeom prst="rect">
            <a:avLst/>
          </a:prstGeom>
          <a:noFill/>
          <a:ln w="3175">
            <a:solidFill>
              <a:srgbClr val="FFFF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b="1" dirty="0" smtClean="0">
                <a:latin typeface="+mn-ea"/>
                <a:ea typeface="+mn-ea"/>
                <a:cs typeface="Times New Roman" pitchFamily="18" charset="0"/>
              </a:rPr>
              <a:t>I</a:t>
            </a:r>
            <a:r>
              <a:rPr lang="en-US" altLang="zh-CN" sz="2000" b="1" baseline="-25000" dirty="0" smtClean="0">
                <a:latin typeface="+mn-ea"/>
                <a:ea typeface="+mn-ea"/>
                <a:cs typeface="Times New Roman" pitchFamily="18" charset="0"/>
              </a:rPr>
              <a:t>13</a:t>
            </a:r>
            <a:r>
              <a:rPr lang="en-US" altLang="zh-CN" sz="2000" b="1" dirty="0" smtClean="0">
                <a:latin typeface="+mn-ea"/>
                <a:ea typeface="+mn-ea"/>
                <a:cs typeface="Times New Roman" pitchFamily="18" charset="0"/>
              </a:rPr>
              <a:t>:L →</a:t>
            </a:r>
            <a:r>
              <a:rPr lang="zh-CN" altLang="en-US" sz="2000" b="1" dirty="0" smtClean="0">
                <a:latin typeface="+mn-ea"/>
                <a:ea typeface="+mn-ea"/>
                <a:cs typeface="Times New Roman" pitchFamily="18" charset="0"/>
              </a:rPr>
              <a:t>*</a:t>
            </a:r>
            <a:r>
              <a:rPr lang="en-US" altLang="zh-CN" sz="2000" b="1" dirty="0" smtClean="0">
                <a:latin typeface="+mn-ea"/>
                <a:ea typeface="+mn-ea"/>
                <a:cs typeface="Times New Roman" pitchFamily="18" charset="0"/>
              </a:rPr>
              <a:t>R</a:t>
            </a:r>
            <a:r>
              <a:rPr lang="en-US" altLang="zh-CN" sz="2000" b="1" dirty="0" smtClean="0">
                <a:latin typeface="+mn-ea"/>
                <a:ea typeface="+mn-ea"/>
              </a:rPr>
              <a:t>·    </a:t>
            </a:r>
            <a:r>
              <a:rPr lang="en-US" altLang="zh-CN" sz="2000" b="1" dirty="0">
                <a:latin typeface="+mn-ea"/>
                <a:ea typeface="+mn-ea"/>
              </a:rPr>
              <a:t>#</a:t>
            </a:r>
            <a:endParaRPr lang="en-US" altLang="zh-CN" sz="2000" b="1" dirty="0"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32" name="Text Box 12"/>
          <p:cNvSpPr txBox="1">
            <a:spLocks noChangeArrowheads="1"/>
          </p:cNvSpPr>
          <p:nvPr/>
        </p:nvSpPr>
        <p:spPr bwMode="auto">
          <a:xfrm>
            <a:off x="2819400" y="5334000"/>
            <a:ext cx="4191000" cy="708025"/>
          </a:xfrm>
          <a:prstGeom prst="rect">
            <a:avLst/>
          </a:prstGeom>
          <a:solidFill>
            <a:srgbClr val="66FFFF"/>
          </a:solidFill>
          <a:ln w="285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>
                <a:latin typeface="+mn-ea"/>
                <a:ea typeface="+mn-ea"/>
                <a:cs typeface="Times New Roman" pitchFamily="18" charset="0"/>
              </a:rPr>
              <a:t>是</a:t>
            </a: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LR(1)</a:t>
            </a:r>
            <a:r>
              <a:rPr lang="zh-CN" altLang="en-US" sz="2000" b="1" dirty="0">
                <a:latin typeface="+mn-ea"/>
                <a:ea typeface="+mn-ea"/>
                <a:cs typeface="Times New Roman" pitchFamily="18" charset="0"/>
              </a:rPr>
              <a:t>文法，合并同心集无冲突，也是</a:t>
            </a: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LALR</a:t>
            </a:r>
            <a:r>
              <a:rPr lang="zh-CN" altLang="en-US" sz="2000" b="1" dirty="0">
                <a:latin typeface="+mn-ea"/>
                <a:ea typeface="+mn-ea"/>
                <a:cs typeface="Times New Roman" pitchFamily="18" charset="0"/>
              </a:rPr>
              <a:t>（</a:t>
            </a: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1</a:t>
            </a:r>
            <a:r>
              <a:rPr lang="zh-CN" altLang="en-US" sz="2000" b="1" dirty="0">
                <a:latin typeface="+mn-ea"/>
                <a:ea typeface="+mn-ea"/>
                <a:cs typeface="Times New Roman" pitchFamily="18" charset="0"/>
              </a:rPr>
              <a:t>）文法</a:t>
            </a:r>
            <a:endParaRPr lang="en-US" altLang="zh-CN" sz="2000" b="1" dirty="0"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886581" y="1295400"/>
            <a:ext cx="800219" cy="38862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2000" b="1" dirty="0" smtClean="0">
                <a:latin typeface="+mn-ea"/>
                <a:ea typeface="+mn-ea"/>
                <a:cs typeface="Times New Roman" pitchFamily="18" charset="0"/>
              </a:rPr>
              <a:t>LR</a:t>
            </a:r>
            <a:r>
              <a:rPr lang="zh-CN" altLang="en-US" sz="2000" b="1" dirty="0" smtClean="0">
                <a:latin typeface="+mn-ea"/>
                <a:ea typeface="+mn-ea"/>
                <a:cs typeface="Times New Roman" pitchFamily="18" charset="0"/>
              </a:rPr>
              <a:t>（</a:t>
            </a:r>
            <a:r>
              <a:rPr lang="en-US" altLang="zh-CN" sz="2000" b="1" dirty="0" smtClean="0">
                <a:latin typeface="+mn-ea"/>
                <a:ea typeface="+mn-ea"/>
                <a:cs typeface="Times New Roman" pitchFamily="18" charset="0"/>
              </a:rPr>
              <a:t>1</a:t>
            </a:r>
            <a:r>
              <a:rPr lang="zh-CN" altLang="en-US" sz="2000" b="1" dirty="0" smtClean="0">
                <a:latin typeface="+mn-ea"/>
                <a:ea typeface="+mn-ea"/>
                <a:cs typeface="Times New Roman" pitchFamily="18" charset="0"/>
              </a:rPr>
              <a:t>）项目及规范族</a:t>
            </a:r>
          </a:p>
          <a:p>
            <a:endParaRPr lang="zh-CN" altLang="en-US" sz="2000" dirty="0">
              <a:latin typeface="+mn-ea"/>
              <a:ea typeface="+mn-ea"/>
            </a:endParaRPr>
          </a:p>
        </p:txBody>
      </p:sp>
      <p:sp>
        <p:nvSpPr>
          <p:cNvPr id="2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6324600" y="6172200"/>
            <a:ext cx="2133600" cy="244475"/>
          </a:xfrm>
        </p:spPr>
        <p:txBody>
          <a:bodyPr/>
          <a:lstStyle/>
          <a:p>
            <a:pPr>
              <a:defRPr/>
            </a:pPr>
            <a:fld id="{4F59ABC2-A8C1-444F-815F-0179F8E14596}" type="slidenum">
              <a:rPr lang="en-US" altLang="zh-CN"/>
              <a:pPr>
                <a:defRPr/>
              </a:pPr>
              <a:t>45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28" grpId="0" animBg="1"/>
      <p:bldP spid="29" grpId="0" animBg="1"/>
      <p:bldP spid="30" grpId="0" animBg="1"/>
      <p:bldP spid="31" grpId="0" animBg="1"/>
      <p:bldP spid="32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370226" y="1124783"/>
            <a:ext cx="2438400" cy="2246769"/>
          </a:xfrm>
          <a:prstGeom prst="rect">
            <a:avLst/>
          </a:prstGeom>
          <a:noFill/>
          <a:ln w="3175">
            <a:solidFill>
              <a:srgbClr val="000066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I</a:t>
            </a:r>
            <a:r>
              <a:rPr lang="en-US" altLang="zh-CN" sz="2000" b="1" baseline="-25000" dirty="0">
                <a:latin typeface="+mn-ea"/>
                <a:ea typeface="+mn-ea"/>
                <a:cs typeface="Times New Roman" pitchFamily="18" charset="0"/>
              </a:rPr>
              <a:t>0</a:t>
            </a: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: S</a:t>
            </a:r>
            <a:r>
              <a:rPr lang="en-US" altLang="zh-CN" sz="2000" b="1" dirty="0" smtClean="0">
                <a:latin typeface="+mn-ea"/>
                <a:ea typeface="+mn-ea"/>
                <a:cs typeface="Times New Roman" pitchFamily="18" charset="0"/>
              </a:rPr>
              <a:t>’→</a:t>
            </a:r>
            <a:r>
              <a:rPr lang="en-US" altLang="zh-CN" sz="2000" b="1" dirty="0" smtClean="0">
                <a:latin typeface="+mn-ea"/>
                <a:ea typeface="+mn-ea"/>
              </a:rPr>
              <a:t>·</a:t>
            </a:r>
            <a:r>
              <a:rPr lang="en-US" altLang="zh-CN" sz="2000" b="1" dirty="0" smtClean="0">
                <a:latin typeface="+mn-ea"/>
                <a:ea typeface="+mn-ea"/>
                <a:cs typeface="Times New Roman" pitchFamily="18" charset="0"/>
              </a:rPr>
              <a:t>S   #</a:t>
            </a:r>
            <a:endParaRPr lang="en-US" altLang="zh-CN" sz="2000" b="1" dirty="0">
              <a:latin typeface="+mn-ea"/>
              <a:ea typeface="+mn-ea"/>
              <a:cs typeface="Times New Roman" pitchFamily="18" charset="0"/>
            </a:endParaRPr>
          </a:p>
          <a:p>
            <a:pPr algn="l">
              <a:spcBef>
                <a:spcPct val="50000"/>
              </a:spcBef>
            </a:pP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   </a:t>
            </a:r>
            <a:r>
              <a:rPr lang="en-US" altLang="zh-CN" sz="2000" b="1" dirty="0" smtClean="0">
                <a:latin typeface="+mn-ea"/>
                <a:ea typeface="+mn-ea"/>
                <a:cs typeface="Times New Roman" pitchFamily="18" charset="0"/>
              </a:rPr>
              <a:t>S →</a:t>
            </a:r>
            <a:r>
              <a:rPr lang="en-US" altLang="zh-CN" sz="2000" b="1" dirty="0" smtClean="0">
                <a:latin typeface="+mn-ea"/>
                <a:ea typeface="+mn-ea"/>
              </a:rPr>
              <a:t>·</a:t>
            </a:r>
            <a:r>
              <a:rPr lang="en-US" altLang="zh-CN" sz="2000" b="1" dirty="0" err="1" smtClean="0">
                <a:latin typeface="+mn-ea"/>
                <a:ea typeface="+mn-ea"/>
              </a:rPr>
              <a:t>aAd</a:t>
            </a:r>
            <a:r>
              <a:rPr lang="en-US" altLang="zh-CN" sz="2000" b="1" dirty="0" smtClean="0">
                <a:latin typeface="+mn-ea"/>
                <a:ea typeface="+mn-ea"/>
                <a:cs typeface="Times New Roman" pitchFamily="18" charset="0"/>
              </a:rPr>
              <a:t>   </a:t>
            </a: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#</a:t>
            </a:r>
          </a:p>
          <a:p>
            <a:pPr algn="l">
              <a:spcBef>
                <a:spcPct val="50000"/>
              </a:spcBef>
            </a:pP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   </a:t>
            </a:r>
            <a:r>
              <a:rPr lang="en-US" altLang="zh-CN" sz="2000" b="1" dirty="0" smtClean="0">
                <a:latin typeface="+mn-ea"/>
                <a:ea typeface="+mn-ea"/>
                <a:cs typeface="Times New Roman" pitchFamily="18" charset="0"/>
              </a:rPr>
              <a:t>S →</a:t>
            </a:r>
            <a:r>
              <a:rPr lang="en-US" altLang="zh-CN" sz="2000" b="1" dirty="0" smtClean="0">
                <a:latin typeface="+mn-ea"/>
                <a:ea typeface="+mn-ea"/>
              </a:rPr>
              <a:t>·</a:t>
            </a:r>
            <a:r>
              <a:rPr lang="en-US" altLang="zh-CN" sz="2000" b="1" dirty="0" err="1" smtClean="0">
                <a:latin typeface="+mn-ea"/>
                <a:ea typeface="+mn-ea"/>
                <a:cs typeface="Times New Roman" pitchFamily="18" charset="0"/>
              </a:rPr>
              <a:t>bBd</a:t>
            </a:r>
            <a:r>
              <a:rPr lang="en-US" altLang="zh-CN" sz="2000" b="1" dirty="0" smtClean="0">
                <a:latin typeface="+mn-ea"/>
                <a:ea typeface="+mn-ea"/>
                <a:cs typeface="Times New Roman" pitchFamily="18" charset="0"/>
              </a:rPr>
              <a:t>   #</a:t>
            </a:r>
            <a:endParaRPr lang="en-US" altLang="zh-CN" sz="2000" b="1" dirty="0">
              <a:latin typeface="+mn-ea"/>
              <a:ea typeface="+mn-ea"/>
              <a:cs typeface="Times New Roman" pitchFamily="18" charset="0"/>
            </a:endParaRPr>
          </a:p>
          <a:p>
            <a:pPr algn="l">
              <a:spcBef>
                <a:spcPct val="50000"/>
              </a:spcBef>
            </a:pP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  </a:t>
            </a:r>
            <a:r>
              <a:rPr lang="en-US" altLang="zh-CN" sz="2000" b="1" dirty="0" smtClean="0">
                <a:latin typeface="+mn-ea"/>
                <a:ea typeface="+mn-ea"/>
                <a:cs typeface="Times New Roman" pitchFamily="18" charset="0"/>
              </a:rPr>
              <a:t> </a:t>
            </a: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S </a:t>
            </a:r>
            <a:r>
              <a:rPr lang="en-US" altLang="zh-CN" sz="2000" b="1" dirty="0" smtClean="0">
                <a:latin typeface="+mn-ea"/>
                <a:ea typeface="+mn-ea"/>
                <a:cs typeface="Times New Roman" pitchFamily="18" charset="0"/>
              </a:rPr>
              <a:t>→</a:t>
            </a:r>
            <a:r>
              <a:rPr lang="en-US" altLang="zh-CN" sz="2000" b="1" dirty="0" smtClean="0">
                <a:latin typeface="+mn-ea"/>
                <a:ea typeface="+mn-ea"/>
              </a:rPr>
              <a:t>·</a:t>
            </a:r>
            <a:r>
              <a:rPr lang="en-US" altLang="zh-CN" sz="2000" b="1" dirty="0" err="1" smtClean="0">
                <a:latin typeface="+mn-ea"/>
                <a:ea typeface="+mn-ea"/>
              </a:rPr>
              <a:t>aBe</a:t>
            </a:r>
            <a:r>
              <a:rPr lang="en-US" altLang="zh-CN" sz="2000" b="1" dirty="0" smtClean="0">
                <a:latin typeface="+mn-ea"/>
                <a:ea typeface="+mn-ea"/>
                <a:cs typeface="Times New Roman" pitchFamily="18" charset="0"/>
              </a:rPr>
              <a:t>   </a:t>
            </a: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#</a:t>
            </a:r>
          </a:p>
          <a:p>
            <a:pPr algn="l">
              <a:spcBef>
                <a:spcPct val="50000"/>
              </a:spcBef>
            </a:pP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   </a:t>
            </a:r>
            <a:r>
              <a:rPr lang="en-US" altLang="zh-CN" sz="2000" b="1" dirty="0" smtClean="0">
                <a:latin typeface="+mn-ea"/>
                <a:ea typeface="+mn-ea"/>
                <a:cs typeface="Times New Roman" pitchFamily="18" charset="0"/>
              </a:rPr>
              <a:t>S →</a:t>
            </a:r>
            <a:r>
              <a:rPr lang="en-US" altLang="zh-CN" sz="2000" b="1" dirty="0" smtClean="0">
                <a:latin typeface="+mn-ea"/>
                <a:ea typeface="+mn-ea"/>
              </a:rPr>
              <a:t>·</a:t>
            </a:r>
            <a:r>
              <a:rPr lang="en-US" altLang="zh-CN" sz="2000" b="1" dirty="0" err="1" smtClean="0">
                <a:latin typeface="+mn-ea"/>
                <a:ea typeface="+mn-ea"/>
                <a:cs typeface="Times New Roman" pitchFamily="18" charset="0"/>
              </a:rPr>
              <a:t>bAe</a:t>
            </a:r>
            <a:r>
              <a:rPr lang="en-US" altLang="zh-CN" sz="2000" b="1" dirty="0" smtClean="0">
                <a:latin typeface="+mn-ea"/>
                <a:ea typeface="+mn-ea"/>
                <a:cs typeface="Times New Roman" pitchFamily="18" charset="0"/>
              </a:rPr>
              <a:t>   </a:t>
            </a: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#</a:t>
            </a:r>
          </a:p>
        </p:txBody>
      </p:sp>
      <p:sp>
        <p:nvSpPr>
          <p:cNvPr id="16" name="Text Box 12"/>
          <p:cNvSpPr txBox="1">
            <a:spLocks noChangeArrowheads="1"/>
          </p:cNvSpPr>
          <p:nvPr/>
        </p:nvSpPr>
        <p:spPr bwMode="auto">
          <a:xfrm>
            <a:off x="370226" y="3515558"/>
            <a:ext cx="2438400" cy="400110"/>
          </a:xfrm>
          <a:prstGeom prst="rect">
            <a:avLst/>
          </a:prstGeom>
          <a:noFill/>
          <a:ln w="3175">
            <a:solidFill>
              <a:srgbClr val="000066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I</a:t>
            </a:r>
            <a:r>
              <a:rPr lang="en-US" altLang="zh-CN" sz="2000" b="1" baseline="-25000" dirty="0">
                <a:latin typeface="+mn-ea"/>
                <a:ea typeface="+mn-ea"/>
                <a:cs typeface="Times New Roman" pitchFamily="18" charset="0"/>
              </a:rPr>
              <a:t>1</a:t>
            </a: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: S</a:t>
            </a:r>
            <a:r>
              <a:rPr lang="en-US" altLang="zh-CN" sz="2000" b="1" dirty="0" smtClean="0">
                <a:latin typeface="+mn-ea"/>
                <a:ea typeface="+mn-ea"/>
                <a:cs typeface="Times New Roman" pitchFamily="18" charset="0"/>
              </a:rPr>
              <a:t>’→ S</a:t>
            </a:r>
            <a:r>
              <a:rPr lang="en-US" altLang="zh-CN" sz="2000" b="1" dirty="0" smtClean="0">
                <a:latin typeface="+mn-ea"/>
                <a:ea typeface="+mn-ea"/>
              </a:rPr>
              <a:t>·  #</a:t>
            </a:r>
            <a:endParaRPr lang="en-US" altLang="zh-CN" sz="2000" b="1" dirty="0"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24" name="Text Box 12"/>
          <p:cNvSpPr txBox="1">
            <a:spLocks noChangeArrowheads="1"/>
          </p:cNvSpPr>
          <p:nvPr/>
        </p:nvSpPr>
        <p:spPr bwMode="auto">
          <a:xfrm>
            <a:off x="360701" y="4006096"/>
            <a:ext cx="2438400" cy="1785104"/>
          </a:xfrm>
          <a:prstGeom prst="rect">
            <a:avLst/>
          </a:prstGeom>
          <a:noFill/>
          <a:ln w="3175">
            <a:solidFill>
              <a:srgbClr val="000066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I</a:t>
            </a:r>
            <a:r>
              <a:rPr lang="en-US" altLang="zh-CN" sz="2000" b="1" baseline="-25000" dirty="0">
                <a:latin typeface="+mn-ea"/>
                <a:ea typeface="+mn-ea"/>
                <a:cs typeface="Times New Roman" pitchFamily="18" charset="0"/>
              </a:rPr>
              <a:t>2</a:t>
            </a: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: S </a:t>
            </a:r>
            <a:r>
              <a:rPr lang="en-US" altLang="zh-CN" sz="2000" b="1" dirty="0" smtClean="0">
                <a:latin typeface="+mn-ea"/>
                <a:ea typeface="+mn-ea"/>
                <a:cs typeface="Times New Roman" pitchFamily="18" charset="0"/>
              </a:rPr>
              <a:t>→</a:t>
            </a:r>
            <a:r>
              <a:rPr lang="en-US" altLang="zh-CN" sz="2000" b="1" dirty="0" err="1" smtClean="0">
                <a:latin typeface="+mn-ea"/>
                <a:ea typeface="+mn-ea"/>
              </a:rPr>
              <a:t>a·Ad</a:t>
            </a:r>
            <a:r>
              <a:rPr lang="en-US" altLang="zh-CN" sz="2000" b="1" dirty="0" smtClean="0">
                <a:latin typeface="+mn-ea"/>
                <a:ea typeface="+mn-ea"/>
                <a:cs typeface="Times New Roman" pitchFamily="18" charset="0"/>
              </a:rPr>
              <a:t>  </a:t>
            </a: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#</a:t>
            </a:r>
          </a:p>
          <a:p>
            <a:pPr algn="l">
              <a:spcBef>
                <a:spcPct val="50000"/>
              </a:spcBef>
            </a:pP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    </a:t>
            </a:r>
            <a:r>
              <a:rPr lang="en-US" altLang="zh-CN" sz="2000" b="1" dirty="0" smtClean="0">
                <a:latin typeface="+mn-ea"/>
                <a:ea typeface="+mn-ea"/>
                <a:cs typeface="Times New Roman" pitchFamily="18" charset="0"/>
              </a:rPr>
              <a:t>S →</a:t>
            </a:r>
            <a:r>
              <a:rPr lang="en-US" altLang="zh-CN" sz="2000" b="1" dirty="0" err="1" smtClean="0">
                <a:latin typeface="+mn-ea"/>
                <a:ea typeface="+mn-ea"/>
              </a:rPr>
              <a:t>a·Be</a:t>
            </a:r>
            <a:r>
              <a:rPr lang="en-US" altLang="zh-CN" sz="2000" b="1" dirty="0" smtClean="0">
                <a:latin typeface="+mn-ea"/>
                <a:ea typeface="+mn-ea"/>
                <a:cs typeface="Times New Roman" pitchFamily="18" charset="0"/>
              </a:rPr>
              <a:t>  #  </a:t>
            </a:r>
          </a:p>
          <a:p>
            <a:pPr algn="l">
              <a:spcBef>
                <a:spcPct val="50000"/>
              </a:spcBef>
            </a:pPr>
            <a:r>
              <a:rPr lang="en-US" altLang="zh-CN" sz="2000" b="1" dirty="0" smtClean="0">
                <a:latin typeface="+mn-ea"/>
                <a:ea typeface="+mn-ea"/>
                <a:cs typeface="Times New Roman" pitchFamily="18" charset="0"/>
              </a:rPr>
              <a:t>    A →</a:t>
            </a:r>
            <a:r>
              <a:rPr lang="en-US" altLang="zh-CN" sz="2000" b="1" dirty="0" smtClean="0">
                <a:latin typeface="+mn-ea"/>
                <a:ea typeface="+mn-ea"/>
              </a:rPr>
              <a:t>·</a:t>
            </a:r>
            <a:r>
              <a:rPr lang="en-US" altLang="zh-CN" sz="2000" b="1" smtClean="0">
                <a:latin typeface="+mn-ea"/>
                <a:ea typeface="+mn-ea"/>
              </a:rPr>
              <a:t>c   </a:t>
            </a:r>
            <a:r>
              <a:rPr lang="en-US" altLang="zh-CN" sz="2000" b="1" smtClean="0">
                <a:latin typeface="+mn-ea"/>
                <a:ea typeface="+mn-ea"/>
                <a:cs typeface="Times New Roman" pitchFamily="18" charset="0"/>
              </a:rPr>
              <a:t> </a:t>
            </a:r>
            <a:r>
              <a:rPr lang="en-US" altLang="zh-CN" sz="2000" b="1" smtClean="0">
                <a:latin typeface="+mn-ea"/>
                <a:ea typeface="+mn-ea"/>
                <a:cs typeface="Times New Roman" pitchFamily="18" charset="0"/>
              </a:rPr>
              <a:t>d</a:t>
            </a:r>
            <a:endParaRPr lang="en-US" altLang="zh-CN" sz="2000" b="1" dirty="0" smtClean="0">
              <a:latin typeface="+mn-ea"/>
              <a:ea typeface="+mn-ea"/>
              <a:cs typeface="Times New Roman" pitchFamily="18" charset="0"/>
            </a:endParaRPr>
          </a:p>
          <a:p>
            <a:pPr algn="l">
              <a:spcBef>
                <a:spcPct val="50000"/>
              </a:spcBef>
            </a:pPr>
            <a:r>
              <a:rPr lang="en-US" altLang="zh-CN" sz="2000" b="1" dirty="0" smtClean="0">
                <a:latin typeface="+mn-ea"/>
                <a:ea typeface="+mn-ea"/>
                <a:cs typeface="Times New Roman" pitchFamily="18" charset="0"/>
              </a:rPr>
              <a:t>    B →</a:t>
            </a:r>
            <a:r>
              <a:rPr lang="en-US" altLang="zh-CN" sz="2000" b="1" dirty="0" smtClean="0">
                <a:latin typeface="+mn-ea"/>
                <a:ea typeface="+mn-ea"/>
              </a:rPr>
              <a:t>·</a:t>
            </a:r>
            <a:r>
              <a:rPr lang="en-US" altLang="zh-CN" sz="2000" b="1" smtClean="0">
                <a:latin typeface="+mn-ea"/>
                <a:ea typeface="+mn-ea"/>
              </a:rPr>
              <a:t>c</a:t>
            </a:r>
            <a:r>
              <a:rPr lang="en-US" altLang="zh-CN" sz="2000" b="1" smtClean="0">
                <a:latin typeface="+mn-ea"/>
                <a:ea typeface="+mn-ea"/>
                <a:cs typeface="Times New Roman" pitchFamily="18" charset="0"/>
              </a:rPr>
              <a:t>    </a:t>
            </a: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e</a:t>
            </a:r>
            <a:endParaRPr lang="en-US" altLang="zh-CN" sz="2000" b="1" dirty="0"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25" name="Text Box 12"/>
          <p:cNvSpPr txBox="1">
            <a:spLocks noChangeArrowheads="1"/>
          </p:cNvSpPr>
          <p:nvPr/>
        </p:nvSpPr>
        <p:spPr bwMode="auto">
          <a:xfrm>
            <a:off x="2986485" y="1124783"/>
            <a:ext cx="2438400" cy="1785104"/>
          </a:xfrm>
          <a:prstGeom prst="rect">
            <a:avLst/>
          </a:prstGeom>
          <a:noFill/>
          <a:ln w="3175">
            <a:solidFill>
              <a:srgbClr val="000066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I</a:t>
            </a:r>
            <a:r>
              <a:rPr lang="en-US" altLang="zh-CN" sz="2000" b="1" baseline="-25000" dirty="0">
                <a:latin typeface="+mn-ea"/>
                <a:ea typeface="+mn-ea"/>
                <a:cs typeface="Times New Roman" pitchFamily="18" charset="0"/>
              </a:rPr>
              <a:t>3</a:t>
            </a: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: S </a:t>
            </a:r>
            <a:r>
              <a:rPr lang="en-US" altLang="zh-CN" sz="2000" b="1" dirty="0" smtClean="0">
                <a:latin typeface="+mn-ea"/>
                <a:ea typeface="+mn-ea"/>
                <a:cs typeface="Times New Roman" pitchFamily="18" charset="0"/>
              </a:rPr>
              <a:t>→</a:t>
            </a:r>
            <a:r>
              <a:rPr lang="en-US" altLang="zh-CN" sz="2000" b="1" dirty="0" err="1" smtClean="0">
                <a:latin typeface="+mn-ea"/>
                <a:ea typeface="+mn-ea"/>
              </a:rPr>
              <a:t>b·Bd</a:t>
            </a:r>
            <a:r>
              <a:rPr lang="en-US" altLang="zh-CN" sz="2000" b="1" dirty="0" smtClean="0">
                <a:latin typeface="+mn-ea"/>
                <a:ea typeface="+mn-ea"/>
              </a:rPr>
              <a:t>  </a:t>
            </a:r>
            <a:r>
              <a:rPr lang="en-US" altLang="zh-CN" sz="2000" b="1" dirty="0" smtClean="0">
                <a:latin typeface="+mn-ea"/>
                <a:ea typeface="+mn-ea"/>
                <a:cs typeface="Times New Roman" pitchFamily="18" charset="0"/>
              </a:rPr>
              <a:t> </a:t>
            </a: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#</a:t>
            </a:r>
          </a:p>
          <a:p>
            <a:pPr algn="l">
              <a:spcBef>
                <a:spcPct val="50000"/>
              </a:spcBef>
            </a:pP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   </a:t>
            </a:r>
            <a:r>
              <a:rPr lang="en-US" altLang="zh-CN" sz="2000" b="1" dirty="0" smtClean="0">
                <a:latin typeface="+mn-ea"/>
                <a:ea typeface="+mn-ea"/>
                <a:cs typeface="Times New Roman" pitchFamily="18" charset="0"/>
              </a:rPr>
              <a:t> S →</a:t>
            </a:r>
            <a:r>
              <a:rPr lang="en-US" altLang="zh-CN" sz="2000" b="1" dirty="0" err="1" smtClean="0">
                <a:latin typeface="+mn-ea"/>
                <a:ea typeface="+mn-ea"/>
              </a:rPr>
              <a:t>b·Ae</a:t>
            </a:r>
            <a:r>
              <a:rPr lang="en-US" altLang="zh-CN" sz="2000" b="1" dirty="0" smtClean="0">
                <a:latin typeface="+mn-ea"/>
                <a:ea typeface="+mn-ea"/>
                <a:cs typeface="Times New Roman" pitchFamily="18" charset="0"/>
              </a:rPr>
              <a:t>   #</a:t>
            </a:r>
            <a:endParaRPr lang="en-US" altLang="zh-CN" sz="2000" b="1" dirty="0">
              <a:latin typeface="+mn-ea"/>
              <a:ea typeface="+mn-ea"/>
              <a:cs typeface="Times New Roman" pitchFamily="18" charset="0"/>
            </a:endParaRPr>
          </a:p>
          <a:p>
            <a:pPr algn="l">
              <a:spcBef>
                <a:spcPct val="50000"/>
              </a:spcBef>
            </a:pP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    </a:t>
            </a:r>
            <a:r>
              <a:rPr lang="en-US" altLang="zh-CN" sz="2000" b="1" dirty="0" smtClean="0">
                <a:latin typeface="+mn-ea"/>
                <a:ea typeface="+mn-ea"/>
                <a:cs typeface="Times New Roman" pitchFamily="18" charset="0"/>
              </a:rPr>
              <a:t>B →</a:t>
            </a:r>
            <a:r>
              <a:rPr lang="en-US" altLang="zh-CN" sz="2000" b="1" dirty="0" smtClean="0">
                <a:latin typeface="+mn-ea"/>
                <a:ea typeface="+mn-ea"/>
              </a:rPr>
              <a:t>·</a:t>
            </a:r>
            <a:r>
              <a:rPr lang="en-US" altLang="zh-CN" sz="2000" b="1" smtClean="0">
                <a:latin typeface="+mn-ea"/>
                <a:ea typeface="+mn-ea"/>
              </a:rPr>
              <a:t>c  </a:t>
            </a:r>
            <a:r>
              <a:rPr lang="en-US" altLang="zh-CN" sz="2000" b="1" smtClean="0">
                <a:latin typeface="+mn-ea"/>
                <a:ea typeface="+mn-ea"/>
                <a:cs typeface="Times New Roman" pitchFamily="18" charset="0"/>
              </a:rPr>
              <a:t>  </a:t>
            </a: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d</a:t>
            </a:r>
            <a:endParaRPr lang="en-US" altLang="zh-CN" sz="2000" b="1" dirty="0">
              <a:latin typeface="+mn-ea"/>
              <a:ea typeface="+mn-ea"/>
              <a:cs typeface="Times New Roman" pitchFamily="18" charset="0"/>
            </a:endParaRPr>
          </a:p>
          <a:p>
            <a:pPr algn="l">
              <a:spcBef>
                <a:spcPct val="50000"/>
              </a:spcBef>
            </a:pP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    </a:t>
            </a:r>
            <a:r>
              <a:rPr lang="en-US" altLang="zh-CN" sz="2000" b="1" dirty="0" smtClean="0">
                <a:latin typeface="+mn-ea"/>
                <a:ea typeface="+mn-ea"/>
                <a:cs typeface="Times New Roman" pitchFamily="18" charset="0"/>
              </a:rPr>
              <a:t>A →</a:t>
            </a:r>
            <a:r>
              <a:rPr lang="en-US" altLang="zh-CN" sz="2000" b="1" dirty="0" smtClean="0">
                <a:latin typeface="+mn-ea"/>
                <a:ea typeface="+mn-ea"/>
              </a:rPr>
              <a:t>·</a:t>
            </a:r>
            <a:r>
              <a:rPr lang="en-US" altLang="zh-CN" sz="2000" b="1" smtClean="0">
                <a:latin typeface="+mn-ea"/>
                <a:ea typeface="+mn-ea"/>
              </a:rPr>
              <a:t>c </a:t>
            </a:r>
            <a:r>
              <a:rPr lang="en-US" altLang="zh-CN" sz="2000" b="1" smtClean="0">
                <a:latin typeface="+mn-ea"/>
                <a:ea typeface="+mn-ea"/>
                <a:cs typeface="Times New Roman" pitchFamily="18" charset="0"/>
              </a:rPr>
              <a:t>   </a:t>
            </a: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e</a:t>
            </a:r>
            <a:endParaRPr lang="en-US" altLang="zh-CN" sz="2000" b="1" dirty="0"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26" name="Text Box 12"/>
          <p:cNvSpPr txBox="1">
            <a:spLocks noChangeArrowheads="1"/>
          </p:cNvSpPr>
          <p:nvPr/>
        </p:nvSpPr>
        <p:spPr bwMode="auto">
          <a:xfrm>
            <a:off x="2986485" y="2971046"/>
            <a:ext cx="2438400" cy="400110"/>
          </a:xfrm>
          <a:prstGeom prst="rect">
            <a:avLst/>
          </a:prstGeom>
          <a:noFill/>
          <a:ln w="3175">
            <a:solidFill>
              <a:srgbClr val="000066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I</a:t>
            </a:r>
            <a:r>
              <a:rPr lang="en-US" altLang="zh-CN" sz="2000" b="1" baseline="-25000" dirty="0">
                <a:latin typeface="+mn-ea"/>
                <a:ea typeface="+mn-ea"/>
                <a:cs typeface="Times New Roman" pitchFamily="18" charset="0"/>
              </a:rPr>
              <a:t>4</a:t>
            </a: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: </a:t>
            </a:r>
            <a:r>
              <a:rPr lang="en-US" altLang="zh-CN" sz="2000" b="1" dirty="0" err="1" smtClean="0">
                <a:latin typeface="+mn-ea"/>
                <a:ea typeface="+mn-ea"/>
                <a:cs typeface="Times New Roman" pitchFamily="18" charset="0"/>
              </a:rPr>
              <a:t>S→a</a:t>
            </a:r>
            <a:r>
              <a:rPr lang="en-US" altLang="zh-CN" sz="2000" b="1" dirty="0" smtClean="0">
                <a:latin typeface="+mn-ea"/>
                <a:ea typeface="+mn-ea"/>
              </a:rPr>
              <a:t> </a:t>
            </a:r>
            <a:r>
              <a:rPr lang="en-US" altLang="zh-CN" sz="2000" b="1" dirty="0" err="1" smtClean="0">
                <a:latin typeface="+mn-ea"/>
                <a:ea typeface="+mn-ea"/>
              </a:rPr>
              <a:t>A·d</a:t>
            </a:r>
            <a:r>
              <a:rPr lang="en-US" altLang="zh-CN" sz="2000" b="1" dirty="0" smtClean="0">
                <a:latin typeface="+mn-ea"/>
                <a:ea typeface="+mn-ea"/>
              </a:rPr>
              <a:t> </a:t>
            </a:r>
            <a:r>
              <a:rPr lang="en-US" altLang="zh-CN" sz="2000" b="1" dirty="0" smtClean="0">
                <a:latin typeface="+mn-ea"/>
                <a:ea typeface="+mn-ea"/>
                <a:cs typeface="Times New Roman" pitchFamily="18" charset="0"/>
              </a:rPr>
              <a:t> </a:t>
            </a: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#</a:t>
            </a:r>
          </a:p>
        </p:txBody>
      </p:sp>
      <p:sp>
        <p:nvSpPr>
          <p:cNvPr id="33" name="Text Box 12"/>
          <p:cNvSpPr txBox="1">
            <a:spLocks noChangeArrowheads="1"/>
          </p:cNvSpPr>
          <p:nvPr/>
        </p:nvSpPr>
        <p:spPr bwMode="auto">
          <a:xfrm>
            <a:off x="2976960" y="3455233"/>
            <a:ext cx="2438400" cy="400110"/>
          </a:xfrm>
          <a:prstGeom prst="rect">
            <a:avLst/>
          </a:prstGeom>
          <a:noFill/>
          <a:ln w="3175">
            <a:solidFill>
              <a:srgbClr val="000066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I</a:t>
            </a:r>
            <a:r>
              <a:rPr lang="en-US" altLang="zh-CN" sz="2000" b="1" baseline="-25000" dirty="0">
                <a:latin typeface="+mn-ea"/>
                <a:ea typeface="+mn-ea"/>
                <a:cs typeface="Times New Roman" pitchFamily="18" charset="0"/>
              </a:rPr>
              <a:t>5</a:t>
            </a: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: </a:t>
            </a:r>
            <a:r>
              <a:rPr lang="en-US" altLang="zh-CN" sz="2000" b="1" dirty="0" err="1" smtClean="0">
                <a:latin typeface="+mn-ea"/>
                <a:ea typeface="+mn-ea"/>
                <a:cs typeface="Times New Roman" pitchFamily="18" charset="0"/>
              </a:rPr>
              <a:t>S→a</a:t>
            </a:r>
            <a:r>
              <a:rPr lang="en-US" altLang="zh-CN" sz="2000" b="1" dirty="0" smtClean="0">
                <a:latin typeface="+mn-ea"/>
                <a:ea typeface="+mn-ea"/>
              </a:rPr>
              <a:t> </a:t>
            </a:r>
            <a:r>
              <a:rPr lang="en-US" altLang="zh-CN" sz="2000" b="1" dirty="0" err="1" smtClean="0">
                <a:latin typeface="+mn-ea"/>
                <a:ea typeface="+mn-ea"/>
              </a:rPr>
              <a:t>B·e</a:t>
            </a:r>
            <a:r>
              <a:rPr lang="en-US" altLang="zh-CN" sz="2000" b="1" dirty="0" smtClean="0">
                <a:latin typeface="+mn-ea"/>
                <a:ea typeface="+mn-ea"/>
              </a:rPr>
              <a:t> </a:t>
            </a:r>
            <a:r>
              <a:rPr lang="en-US" altLang="zh-CN" sz="2000" b="1" dirty="0" smtClean="0">
                <a:latin typeface="+mn-ea"/>
                <a:ea typeface="+mn-ea"/>
                <a:cs typeface="Times New Roman" pitchFamily="18" charset="0"/>
              </a:rPr>
              <a:t> </a:t>
            </a: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#</a:t>
            </a:r>
          </a:p>
        </p:txBody>
      </p:sp>
      <p:sp>
        <p:nvSpPr>
          <p:cNvPr id="34" name="Text Box 12"/>
          <p:cNvSpPr txBox="1">
            <a:spLocks noChangeArrowheads="1"/>
          </p:cNvSpPr>
          <p:nvPr/>
        </p:nvSpPr>
        <p:spPr bwMode="auto">
          <a:xfrm>
            <a:off x="2986485" y="3939421"/>
            <a:ext cx="2438400" cy="861774"/>
          </a:xfrm>
          <a:prstGeom prst="rect">
            <a:avLst/>
          </a:prstGeom>
          <a:noFill/>
          <a:ln w="3175">
            <a:solidFill>
              <a:srgbClr val="FF33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I</a:t>
            </a:r>
            <a:r>
              <a:rPr lang="en-US" altLang="zh-CN" sz="2000" b="1" baseline="-25000" dirty="0">
                <a:latin typeface="+mn-ea"/>
                <a:ea typeface="+mn-ea"/>
                <a:cs typeface="Times New Roman" pitchFamily="18" charset="0"/>
              </a:rPr>
              <a:t>6</a:t>
            </a: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: A </a:t>
            </a:r>
            <a:r>
              <a:rPr lang="en-US" altLang="zh-CN" sz="2000" b="1" dirty="0" smtClean="0">
                <a:latin typeface="+mn-ea"/>
                <a:ea typeface="+mn-ea"/>
                <a:cs typeface="Times New Roman" pitchFamily="18" charset="0"/>
              </a:rPr>
              <a:t>→</a:t>
            </a:r>
            <a:r>
              <a:rPr lang="en-US" altLang="zh-CN" sz="2000" b="1" dirty="0" smtClean="0">
                <a:latin typeface="+mn-ea"/>
                <a:ea typeface="+mn-ea"/>
              </a:rPr>
              <a:t>c · </a:t>
            </a:r>
            <a:r>
              <a:rPr lang="en-US" altLang="zh-CN" sz="2000" b="1" dirty="0" smtClean="0">
                <a:latin typeface="+mn-ea"/>
                <a:ea typeface="+mn-ea"/>
                <a:cs typeface="Times New Roman" pitchFamily="18" charset="0"/>
              </a:rPr>
              <a:t>   </a:t>
            </a: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d</a:t>
            </a:r>
          </a:p>
          <a:p>
            <a:pPr algn="l">
              <a:spcBef>
                <a:spcPct val="50000"/>
              </a:spcBef>
            </a:pP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   </a:t>
            </a:r>
            <a:r>
              <a:rPr lang="en-US" altLang="zh-CN" sz="2000" b="1" dirty="0" smtClean="0">
                <a:latin typeface="+mn-ea"/>
                <a:ea typeface="+mn-ea"/>
                <a:cs typeface="Times New Roman" pitchFamily="18" charset="0"/>
              </a:rPr>
              <a:t> B </a:t>
            </a: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→ </a:t>
            </a:r>
            <a:r>
              <a:rPr lang="en-US" altLang="zh-CN" sz="2000" b="1" dirty="0">
                <a:latin typeface="+mn-ea"/>
                <a:ea typeface="+mn-ea"/>
              </a:rPr>
              <a:t>c </a:t>
            </a:r>
            <a:r>
              <a:rPr lang="en-US" altLang="zh-CN" sz="2000" b="1" dirty="0" smtClean="0">
                <a:latin typeface="+mn-ea"/>
                <a:ea typeface="+mn-ea"/>
              </a:rPr>
              <a:t>· </a:t>
            </a:r>
            <a:r>
              <a:rPr lang="en-US" altLang="zh-CN" sz="2000" b="1" dirty="0" smtClean="0">
                <a:latin typeface="+mn-ea"/>
                <a:ea typeface="+mn-ea"/>
                <a:cs typeface="Times New Roman" pitchFamily="18" charset="0"/>
              </a:rPr>
              <a:t>  </a:t>
            </a: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e</a:t>
            </a:r>
          </a:p>
        </p:txBody>
      </p:sp>
      <p:sp>
        <p:nvSpPr>
          <p:cNvPr id="35" name="Text Box 12"/>
          <p:cNvSpPr txBox="1">
            <a:spLocks noChangeArrowheads="1"/>
          </p:cNvSpPr>
          <p:nvPr/>
        </p:nvSpPr>
        <p:spPr bwMode="auto">
          <a:xfrm>
            <a:off x="2986485" y="4893508"/>
            <a:ext cx="2438400" cy="400110"/>
          </a:xfrm>
          <a:prstGeom prst="rect">
            <a:avLst/>
          </a:prstGeom>
          <a:noFill/>
          <a:ln w="3175">
            <a:solidFill>
              <a:srgbClr val="000066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I</a:t>
            </a:r>
            <a:r>
              <a:rPr lang="en-US" altLang="zh-CN" sz="2000" b="1" baseline="-25000" dirty="0">
                <a:latin typeface="+mn-ea"/>
                <a:ea typeface="+mn-ea"/>
                <a:cs typeface="Times New Roman" pitchFamily="18" charset="0"/>
              </a:rPr>
              <a:t>7</a:t>
            </a: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: </a:t>
            </a:r>
            <a:r>
              <a:rPr lang="en-US" altLang="zh-CN" sz="2000" b="1" dirty="0" err="1" smtClean="0">
                <a:latin typeface="+mn-ea"/>
                <a:ea typeface="+mn-ea"/>
                <a:cs typeface="Times New Roman" pitchFamily="18" charset="0"/>
              </a:rPr>
              <a:t>S→b</a:t>
            </a:r>
            <a:r>
              <a:rPr lang="en-US" altLang="zh-CN" sz="2000" b="1" dirty="0" err="1" smtClean="0">
                <a:latin typeface="+mn-ea"/>
                <a:ea typeface="+mn-ea"/>
              </a:rPr>
              <a:t>B·d</a:t>
            </a:r>
            <a:r>
              <a:rPr lang="en-US" altLang="zh-CN" sz="2000" b="1" dirty="0" smtClean="0">
                <a:latin typeface="+mn-ea"/>
                <a:ea typeface="+mn-ea"/>
              </a:rPr>
              <a:t>  </a:t>
            </a:r>
            <a:r>
              <a:rPr lang="en-US" altLang="zh-CN" sz="2000" b="1" dirty="0" smtClean="0">
                <a:latin typeface="+mn-ea"/>
                <a:ea typeface="+mn-ea"/>
                <a:cs typeface="Times New Roman" pitchFamily="18" charset="0"/>
              </a:rPr>
              <a:t>  </a:t>
            </a: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#</a:t>
            </a:r>
          </a:p>
        </p:txBody>
      </p:sp>
      <p:sp>
        <p:nvSpPr>
          <p:cNvPr id="36" name="Text Box 12"/>
          <p:cNvSpPr txBox="1">
            <a:spLocks noChangeArrowheads="1"/>
          </p:cNvSpPr>
          <p:nvPr/>
        </p:nvSpPr>
        <p:spPr bwMode="auto">
          <a:xfrm>
            <a:off x="2986485" y="5372933"/>
            <a:ext cx="2438400" cy="400110"/>
          </a:xfrm>
          <a:prstGeom prst="rect">
            <a:avLst/>
          </a:prstGeom>
          <a:noFill/>
          <a:ln w="3175">
            <a:solidFill>
              <a:srgbClr val="000066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I</a:t>
            </a:r>
            <a:r>
              <a:rPr lang="en-US" altLang="zh-CN" sz="2000" b="1" baseline="-25000" dirty="0">
                <a:latin typeface="+mn-ea"/>
                <a:ea typeface="+mn-ea"/>
                <a:cs typeface="Times New Roman" pitchFamily="18" charset="0"/>
              </a:rPr>
              <a:t>8</a:t>
            </a: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: S → b</a:t>
            </a:r>
            <a:r>
              <a:rPr lang="en-US" altLang="zh-CN" sz="2000" b="1" dirty="0">
                <a:latin typeface="+mn-ea"/>
                <a:ea typeface="+mn-ea"/>
              </a:rPr>
              <a:t> </a:t>
            </a:r>
            <a:r>
              <a:rPr lang="en-US" altLang="zh-CN" sz="2000" b="1" dirty="0" err="1" smtClean="0">
                <a:latin typeface="+mn-ea"/>
                <a:ea typeface="+mn-ea"/>
              </a:rPr>
              <a:t>A·e</a:t>
            </a:r>
            <a:r>
              <a:rPr lang="en-US" altLang="zh-CN" sz="2000" b="1" dirty="0" smtClean="0">
                <a:latin typeface="+mn-ea"/>
                <a:ea typeface="+mn-ea"/>
                <a:cs typeface="Times New Roman" pitchFamily="18" charset="0"/>
              </a:rPr>
              <a:t> </a:t>
            </a: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#</a:t>
            </a:r>
          </a:p>
        </p:txBody>
      </p:sp>
      <p:sp>
        <p:nvSpPr>
          <p:cNvPr id="37" name="Text Box 12"/>
          <p:cNvSpPr txBox="1">
            <a:spLocks noChangeArrowheads="1"/>
          </p:cNvSpPr>
          <p:nvPr/>
        </p:nvSpPr>
        <p:spPr bwMode="auto">
          <a:xfrm>
            <a:off x="5562600" y="3398838"/>
            <a:ext cx="2438400" cy="707886"/>
          </a:xfrm>
          <a:prstGeom prst="rect">
            <a:avLst/>
          </a:prstGeom>
          <a:noFill/>
          <a:ln w="3175">
            <a:solidFill>
              <a:srgbClr val="FF33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I</a:t>
            </a:r>
            <a:r>
              <a:rPr lang="en-US" altLang="zh-CN" sz="2000" b="1" baseline="-25000" dirty="0">
                <a:latin typeface="+mn-ea"/>
                <a:ea typeface="+mn-ea"/>
                <a:cs typeface="Times New Roman" pitchFamily="18" charset="0"/>
              </a:rPr>
              <a:t>9</a:t>
            </a: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: A → </a:t>
            </a:r>
            <a:r>
              <a:rPr lang="en-US" altLang="zh-CN" sz="2000" b="1" dirty="0">
                <a:latin typeface="+mn-ea"/>
                <a:ea typeface="+mn-ea"/>
              </a:rPr>
              <a:t>c </a:t>
            </a:r>
            <a:r>
              <a:rPr lang="en-US" altLang="zh-CN" sz="2000" b="1" dirty="0" smtClean="0">
                <a:latin typeface="+mn-ea"/>
                <a:ea typeface="+mn-ea"/>
              </a:rPr>
              <a:t>·</a:t>
            </a:r>
            <a:r>
              <a:rPr lang="en-US" altLang="zh-CN" sz="2000" b="1" dirty="0" smtClean="0">
                <a:latin typeface="+mn-ea"/>
                <a:ea typeface="+mn-ea"/>
                <a:cs typeface="Times New Roman" pitchFamily="18" charset="0"/>
              </a:rPr>
              <a:t>   </a:t>
            </a: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e</a:t>
            </a:r>
          </a:p>
          <a:p>
            <a:pPr algn="l">
              <a:spcBef>
                <a:spcPts val="0"/>
              </a:spcBef>
            </a:pP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   </a:t>
            </a:r>
            <a:r>
              <a:rPr lang="en-US" altLang="zh-CN" sz="2000" b="1" dirty="0" smtClean="0">
                <a:latin typeface="+mn-ea"/>
                <a:ea typeface="+mn-ea"/>
                <a:cs typeface="Times New Roman" pitchFamily="18" charset="0"/>
              </a:rPr>
              <a:t> B </a:t>
            </a: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→ </a:t>
            </a:r>
            <a:r>
              <a:rPr lang="en-US" altLang="zh-CN" sz="2000" b="1" dirty="0">
                <a:latin typeface="+mn-ea"/>
                <a:ea typeface="+mn-ea"/>
              </a:rPr>
              <a:t>c </a:t>
            </a:r>
            <a:r>
              <a:rPr lang="en-US" altLang="zh-CN" sz="2000" b="1" dirty="0" smtClean="0">
                <a:latin typeface="+mn-ea"/>
                <a:ea typeface="+mn-ea"/>
              </a:rPr>
              <a:t>· </a:t>
            </a:r>
            <a:r>
              <a:rPr lang="en-US" altLang="zh-CN" sz="2000" b="1" dirty="0" smtClean="0">
                <a:latin typeface="+mn-ea"/>
                <a:ea typeface="+mn-ea"/>
                <a:cs typeface="Times New Roman" pitchFamily="18" charset="0"/>
              </a:rPr>
              <a:t>  </a:t>
            </a: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d</a:t>
            </a:r>
          </a:p>
        </p:txBody>
      </p:sp>
      <p:sp>
        <p:nvSpPr>
          <p:cNvPr id="38" name="Text Box 12"/>
          <p:cNvSpPr txBox="1">
            <a:spLocks noChangeArrowheads="1"/>
          </p:cNvSpPr>
          <p:nvPr/>
        </p:nvSpPr>
        <p:spPr bwMode="auto">
          <a:xfrm>
            <a:off x="5562600" y="4138156"/>
            <a:ext cx="2438400" cy="400110"/>
          </a:xfrm>
          <a:prstGeom prst="rect">
            <a:avLst/>
          </a:prstGeom>
          <a:noFill/>
          <a:ln w="3175">
            <a:solidFill>
              <a:srgbClr val="000066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I</a:t>
            </a:r>
            <a:r>
              <a:rPr lang="en-US" altLang="zh-CN" sz="2000" b="1" baseline="-25000" dirty="0">
                <a:latin typeface="+mn-ea"/>
                <a:ea typeface="+mn-ea"/>
                <a:cs typeface="Times New Roman" pitchFamily="18" charset="0"/>
              </a:rPr>
              <a:t>10</a:t>
            </a: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:S </a:t>
            </a:r>
            <a:r>
              <a:rPr lang="en-US" altLang="zh-CN" sz="2000" b="1" dirty="0" smtClean="0">
                <a:latin typeface="+mn-ea"/>
                <a:ea typeface="+mn-ea"/>
                <a:cs typeface="Times New Roman" pitchFamily="18" charset="0"/>
              </a:rPr>
              <a:t>→ a</a:t>
            </a:r>
            <a:r>
              <a:rPr lang="en-US" altLang="zh-CN" sz="2000" b="1" dirty="0" smtClean="0">
                <a:latin typeface="+mn-ea"/>
                <a:ea typeface="+mn-ea"/>
              </a:rPr>
              <a:t> Ad·  </a:t>
            </a:r>
            <a:r>
              <a:rPr lang="en-US" altLang="zh-CN" sz="2000" b="1" dirty="0" smtClean="0">
                <a:latin typeface="+mn-ea"/>
                <a:ea typeface="+mn-ea"/>
                <a:cs typeface="Times New Roman" pitchFamily="18" charset="0"/>
              </a:rPr>
              <a:t>#</a:t>
            </a:r>
            <a:endParaRPr lang="en-US" altLang="zh-CN" sz="2000" b="1" dirty="0"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39" name="Text Box 12"/>
          <p:cNvSpPr txBox="1">
            <a:spLocks noChangeArrowheads="1"/>
          </p:cNvSpPr>
          <p:nvPr/>
        </p:nvSpPr>
        <p:spPr bwMode="auto">
          <a:xfrm>
            <a:off x="5553075" y="4641394"/>
            <a:ext cx="2438400" cy="400110"/>
          </a:xfrm>
          <a:prstGeom prst="rect">
            <a:avLst/>
          </a:prstGeom>
          <a:noFill/>
          <a:ln w="3175">
            <a:solidFill>
              <a:srgbClr val="000066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I</a:t>
            </a:r>
            <a:r>
              <a:rPr lang="en-US" altLang="zh-CN" sz="2000" b="1" baseline="-25000" dirty="0">
                <a:latin typeface="+mn-ea"/>
                <a:ea typeface="+mn-ea"/>
                <a:cs typeface="Times New Roman" pitchFamily="18" charset="0"/>
              </a:rPr>
              <a:t>11</a:t>
            </a: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: </a:t>
            </a:r>
            <a:r>
              <a:rPr lang="en-US" altLang="zh-CN" sz="2000" b="1" dirty="0" err="1" smtClean="0">
                <a:latin typeface="+mn-ea"/>
                <a:ea typeface="+mn-ea"/>
                <a:cs typeface="Times New Roman" pitchFamily="18" charset="0"/>
              </a:rPr>
              <a:t>S→a</a:t>
            </a:r>
            <a:r>
              <a:rPr lang="en-US" altLang="zh-CN" sz="2000" b="1" dirty="0" smtClean="0">
                <a:latin typeface="+mn-ea"/>
                <a:ea typeface="+mn-ea"/>
              </a:rPr>
              <a:t> </a:t>
            </a:r>
            <a:r>
              <a:rPr lang="en-US" altLang="zh-CN" sz="2000" b="1" dirty="0">
                <a:latin typeface="+mn-ea"/>
                <a:ea typeface="+mn-ea"/>
              </a:rPr>
              <a:t>B </a:t>
            </a:r>
            <a:r>
              <a:rPr lang="en-US" altLang="zh-CN" sz="2000" b="1" dirty="0" smtClean="0">
                <a:latin typeface="+mn-ea"/>
                <a:ea typeface="+mn-ea"/>
              </a:rPr>
              <a:t>e·</a:t>
            </a:r>
            <a:r>
              <a:rPr lang="en-US" altLang="zh-CN" sz="2000" b="1" dirty="0" smtClean="0">
                <a:latin typeface="+mn-ea"/>
                <a:ea typeface="+mn-ea"/>
                <a:cs typeface="Times New Roman" pitchFamily="18" charset="0"/>
              </a:rPr>
              <a:t>  </a:t>
            </a: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#</a:t>
            </a:r>
          </a:p>
        </p:txBody>
      </p:sp>
      <p:sp>
        <p:nvSpPr>
          <p:cNvPr id="40" name="Text Box 12"/>
          <p:cNvSpPr txBox="1">
            <a:spLocks noChangeArrowheads="1"/>
          </p:cNvSpPr>
          <p:nvPr/>
        </p:nvSpPr>
        <p:spPr bwMode="auto">
          <a:xfrm>
            <a:off x="5553075" y="5146219"/>
            <a:ext cx="2438400" cy="400110"/>
          </a:xfrm>
          <a:prstGeom prst="rect">
            <a:avLst/>
          </a:prstGeom>
          <a:noFill/>
          <a:ln w="3175">
            <a:solidFill>
              <a:srgbClr val="000066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I</a:t>
            </a:r>
            <a:r>
              <a:rPr lang="en-US" altLang="zh-CN" sz="2000" b="1" baseline="-25000" dirty="0">
                <a:latin typeface="+mn-ea"/>
                <a:ea typeface="+mn-ea"/>
                <a:cs typeface="Times New Roman" pitchFamily="18" charset="0"/>
              </a:rPr>
              <a:t>12</a:t>
            </a: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: </a:t>
            </a:r>
            <a:r>
              <a:rPr lang="en-US" altLang="zh-CN" sz="2000" b="1" dirty="0" err="1" smtClean="0">
                <a:latin typeface="+mn-ea"/>
                <a:ea typeface="+mn-ea"/>
                <a:cs typeface="Times New Roman" pitchFamily="18" charset="0"/>
              </a:rPr>
              <a:t>S→b</a:t>
            </a:r>
            <a:r>
              <a:rPr lang="en-US" altLang="zh-CN" sz="2000" b="1" dirty="0" smtClean="0">
                <a:latin typeface="+mn-ea"/>
                <a:ea typeface="+mn-ea"/>
              </a:rPr>
              <a:t> </a:t>
            </a:r>
            <a:r>
              <a:rPr lang="en-US" altLang="zh-CN" sz="2000" b="1" dirty="0">
                <a:latin typeface="+mn-ea"/>
                <a:ea typeface="+mn-ea"/>
              </a:rPr>
              <a:t>B </a:t>
            </a:r>
            <a:r>
              <a:rPr lang="en-US" altLang="zh-CN" sz="2000" b="1" dirty="0" smtClean="0">
                <a:latin typeface="+mn-ea"/>
                <a:ea typeface="+mn-ea"/>
              </a:rPr>
              <a:t>d·</a:t>
            </a:r>
            <a:r>
              <a:rPr lang="en-US" altLang="zh-CN" sz="2000" b="1" dirty="0" smtClean="0">
                <a:latin typeface="+mn-ea"/>
                <a:ea typeface="+mn-ea"/>
                <a:cs typeface="Times New Roman" pitchFamily="18" charset="0"/>
              </a:rPr>
              <a:t>  </a:t>
            </a: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#</a:t>
            </a:r>
          </a:p>
        </p:txBody>
      </p:sp>
      <p:sp>
        <p:nvSpPr>
          <p:cNvPr id="41" name="Text Box 12"/>
          <p:cNvSpPr txBox="1">
            <a:spLocks noChangeArrowheads="1"/>
          </p:cNvSpPr>
          <p:nvPr/>
        </p:nvSpPr>
        <p:spPr bwMode="auto">
          <a:xfrm>
            <a:off x="5546725" y="5649456"/>
            <a:ext cx="2438400" cy="400110"/>
          </a:xfrm>
          <a:prstGeom prst="rect">
            <a:avLst/>
          </a:prstGeom>
          <a:noFill/>
          <a:ln w="3175">
            <a:solidFill>
              <a:srgbClr val="000066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I</a:t>
            </a:r>
            <a:r>
              <a:rPr lang="en-US" altLang="zh-CN" sz="2000" b="1" baseline="-25000" dirty="0">
                <a:latin typeface="+mn-ea"/>
                <a:ea typeface="+mn-ea"/>
                <a:cs typeface="Times New Roman" pitchFamily="18" charset="0"/>
              </a:rPr>
              <a:t>13</a:t>
            </a: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: </a:t>
            </a:r>
            <a:r>
              <a:rPr lang="en-US" altLang="zh-CN" sz="2000" b="1" dirty="0" smtClean="0">
                <a:latin typeface="+mn-ea"/>
                <a:ea typeface="+mn-ea"/>
                <a:cs typeface="Times New Roman" pitchFamily="18" charset="0"/>
              </a:rPr>
              <a:t>S→ </a:t>
            </a: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b</a:t>
            </a:r>
            <a:r>
              <a:rPr lang="en-US" altLang="zh-CN" sz="2000" b="1" dirty="0">
                <a:latin typeface="+mn-ea"/>
                <a:ea typeface="+mn-ea"/>
              </a:rPr>
              <a:t> A </a:t>
            </a:r>
            <a:r>
              <a:rPr lang="en-US" altLang="zh-CN" sz="2000" b="1" dirty="0" smtClean="0">
                <a:latin typeface="+mn-ea"/>
                <a:ea typeface="+mn-ea"/>
              </a:rPr>
              <a:t>e·</a:t>
            </a:r>
            <a:r>
              <a:rPr lang="en-US" altLang="zh-CN" sz="2000" b="1" dirty="0" smtClean="0">
                <a:latin typeface="+mn-ea"/>
                <a:ea typeface="+mn-ea"/>
                <a:cs typeface="Times New Roman" pitchFamily="18" charset="0"/>
              </a:rPr>
              <a:t> </a:t>
            </a: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#</a:t>
            </a:r>
          </a:p>
        </p:txBody>
      </p:sp>
      <p:sp>
        <p:nvSpPr>
          <p:cNvPr id="42" name="Text Box 12"/>
          <p:cNvSpPr txBox="1">
            <a:spLocks noChangeArrowheads="1"/>
          </p:cNvSpPr>
          <p:nvPr/>
        </p:nvSpPr>
        <p:spPr bwMode="auto">
          <a:xfrm>
            <a:off x="5978525" y="977900"/>
            <a:ext cx="1873250" cy="2451100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ts val="1600"/>
              </a:lnSpc>
              <a:spcBef>
                <a:spcPct val="50000"/>
              </a:spcBef>
              <a:defRPr/>
            </a:pP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(0)  S’ → S   </a:t>
            </a:r>
          </a:p>
          <a:p>
            <a:pPr marL="457200" indent="-457200" algn="l">
              <a:lnSpc>
                <a:spcPts val="1600"/>
              </a:lnSpc>
              <a:spcBef>
                <a:spcPct val="50000"/>
              </a:spcBef>
              <a:buFontTx/>
              <a:buAutoNum type="arabicParenBoth"/>
              <a:defRPr/>
            </a:pP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S → </a:t>
            </a:r>
            <a:r>
              <a:rPr lang="en-US" altLang="zh-CN" sz="2000" b="1" dirty="0" err="1">
                <a:latin typeface="+mn-ea"/>
                <a:ea typeface="+mn-ea"/>
              </a:rPr>
              <a:t>aAd</a:t>
            </a:r>
            <a:r>
              <a:rPr lang="en-US" altLang="zh-CN" sz="2000" b="1" dirty="0">
                <a:latin typeface="+mn-ea"/>
                <a:ea typeface="+mn-ea"/>
              </a:rPr>
              <a:t> </a:t>
            </a: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     </a:t>
            </a:r>
          </a:p>
          <a:p>
            <a:pPr marL="457200" indent="-457200" algn="l">
              <a:lnSpc>
                <a:spcPts val="1600"/>
              </a:lnSpc>
              <a:spcBef>
                <a:spcPct val="50000"/>
              </a:spcBef>
              <a:buFontTx/>
              <a:buAutoNum type="arabicParenBoth"/>
              <a:defRPr/>
            </a:pP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S → </a:t>
            </a:r>
            <a:r>
              <a:rPr lang="en-US" altLang="zh-CN" sz="2000" b="1" dirty="0" err="1">
                <a:latin typeface="+mn-ea"/>
                <a:ea typeface="+mn-ea"/>
                <a:cs typeface="Times New Roman" pitchFamily="18" charset="0"/>
              </a:rPr>
              <a:t>bBd</a:t>
            </a: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 </a:t>
            </a:r>
          </a:p>
          <a:p>
            <a:pPr marL="457200" indent="-457200" algn="l">
              <a:lnSpc>
                <a:spcPts val="1600"/>
              </a:lnSpc>
              <a:spcBef>
                <a:spcPct val="50000"/>
              </a:spcBef>
              <a:buFontTx/>
              <a:buAutoNum type="arabicParenBoth"/>
              <a:defRPr/>
            </a:pP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S → </a:t>
            </a:r>
            <a:r>
              <a:rPr lang="en-US" altLang="zh-CN" sz="2000" b="1" dirty="0" err="1">
                <a:latin typeface="+mn-ea"/>
                <a:ea typeface="+mn-ea"/>
              </a:rPr>
              <a:t>aBe</a:t>
            </a:r>
            <a:endParaRPr lang="en-US" altLang="zh-CN" sz="2000" b="1" dirty="0">
              <a:latin typeface="+mn-ea"/>
              <a:ea typeface="+mn-ea"/>
            </a:endParaRPr>
          </a:p>
          <a:p>
            <a:pPr marL="457200" indent="-457200" algn="l">
              <a:lnSpc>
                <a:spcPts val="1600"/>
              </a:lnSpc>
              <a:spcBef>
                <a:spcPct val="50000"/>
              </a:spcBef>
              <a:buFontTx/>
              <a:buAutoNum type="arabicParenBoth"/>
              <a:defRPr/>
            </a:pP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S → </a:t>
            </a:r>
            <a:r>
              <a:rPr lang="en-US" altLang="zh-CN" sz="2000" b="1" dirty="0" err="1">
                <a:latin typeface="+mn-ea"/>
                <a:ea typeface="+mn-ea"/>
                <a:cs typeface="Times New Roman" pitchFamily="18" charset="0"/>
              </a:rPr>
              <a:t>bAe</a:t>
            </a:r>
            <a:endParaRPr lang="en-US" altLang="zh-CN" sz="2000" b="1" dirty="0">
              <a:latin typeface="+mn-ea"/>
              <a:ea typeface="+mn-ea"/>
              <a:cs typeface="Times New Roman" pitchFamily="18" charset="0"/>
            </a:endParaRPr>
          </a:p>
          <a:p>
            <a:pPr marL="457200" indent="-457200" algn="l">
              <a:lnSpc>
                <a:spcPts val="1600"/>
              </a:lnSpc>
              <a:spcBef>
                <a:spcPct val="50000"/>
              </a:spcBef>
              <a:buFontTx/>
              <a:buAutoNum type="arabicParenBoth"/>
              <a:defRPr/>
            </a:pPr>
            <a:r>
              <a:rPr lang="en-US" altLang="zh-CN" sz="2000" b="1" smtClean="0">
                <a:latin typeface="+mn-ea"/>
                <a:ea typeface="+mn-ea"/>
                <a:cs typeface="Times New Roman" pitchFamily="18" charset="0"/>
              </a:rPr>
              <a:t>A </a:t>
            </a: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→ c</a:t>
            </a:r>
          </a:p>
          <a:p>
            <a:pPr marL="457200" indent="-457200" algn="l">
              <a:lnSpc>
                <a:spcPts val="1600"/>
              </a:lnSpc>
              <a:spcBef>
                <a:spcPct val="50000"/>
              </a:spcBef>
              <a:buFontTx/>
              <a:buAutoNum type="arabicParenBoth"/>
              <a:defRPr/>
            </a:pPr>
            <a:r>
              <a:rPr lang="en-US" altLang="zh-CN" sz="2000" b="1" smtClean="0">
                <a:latin typeface="+mn-ea"/>
                <a:ea typeface="+mn-ea"/>
                <a:cs typeface="Times New Roman" pitchFamily="18" charset="0"/>
              </a:rPr>
              <a:t>B</a:t>
            </a:r>
            <a:r>
              <a:rPr lang="en-US" altLang="zh-CN" sz="2000" b="1" smtClean="0">
                <a:latin typeface="+mn-ea"/>
                <a:ea typeface="+mn-ea"/>
                <a:cs typeface="Times New Roman" pitchFamily="18" charset="0"/>
              </a:rPr>
              <a:t> </a:t>
            </a: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→ c   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696200" y="1295400"/>
            <a:ext cx="800219" cy="38862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2000" b="1" dirty="0" smtClean="0">
                <a:latin typeface="+mn-ea"/>
                <a:ea typeface="+mn-ea"/>
                <a:cs typeface="Times New Roman" pitchFamily="18" charset="0"/>
              </a:rPr>
              <a:t>LR</a:t>
            </a:r>
            <a:r>
              <a:rPr lang="zh-CN" altLang="en-US" sz="2000" b="1" dirty="0" smtClean="0">
                <a:latin typeface="+mn-ea"/>
                <a:ea typeface="+mn-ea"/>
                <a:cs typeface="Times New Roman" pitchFamily="18" charset="0"/>
              </a:rPr>
              <a:t>（</a:t>
            </a:r>
            <a:r>
              <a:rPr lang="en-US" altLang="zh-CN" sz="2000" b="1" dirty="0" smtClean="0">
                <a:latin typeface="+mn-ea"/>
                <a:ea typeface="+mn-ea"/>
                <a:cs typeface="Times New Roman" pitchFamily="18" charset="0"/>
              </a:rPr>
              <a:t>1</a:t>
            </a:r>
            <a:r>
              <a:rPr lang="zh-CN" altLang="en-US" sz="2000" b="1" dirty="0" smtClean="0">
                <a:latin typeface="+mn-ea"/>
                <a:ea typeface="+mn-ea"/>
                <a:cs typeface="Times New Roman" pitchFamily="18" charset="0"/>
              </a:rPr>
              <a:t>）项目及规范族</a:t>
            </a:r>
          </a:p>
          <a:p>
            <a:endParaRPr lang="zh-CN" altLang="en-US" sz="2000" dirty="0">
              <a:latin typeface="+mn-ea"/>
              <a:ea typeface="+mn-ea"/>
            </a:endParaRPr>
          </a:p>
        </p:txBody>
      </p:sp>
      <p:sp>
        <p:nvSpPr>
          <p:cNvPr id="32" name="Text Box 12"/>
          <p:cNvSpPr txBox="1">
            <a:spLocks noChangeArrowheads="1"/>
          </p:cNvSpPr>
          <p:nvPr/>
        </p:nvSpPr>
        <p:spPr bwMode="auto">
          <a:xfrm>
            <a:off x="2494301" y="2416314"/>
            <a:ext cx="3581400" cy="707886"/>
          </a:xfrm>
          <a:prstGeom prst="rect">
            <a:avLst/>
          </a:prstGeom>
          <a:solidFill>
            <a:srgbClr val="66FFFF"/>
          </a:solidFill>
          <a:ln w="285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是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LR(1)</a:t>
            </a:r>
            <a:r>
              <a:rPr lang="zh-CN" altLang="en-US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文法，合并同心集有冲突，不是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LALR</a:t>
            </a:r>
            <a:r>
              <a:rPr lang="zh-CN" altLang="en-US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（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1</a:t>
            </a:r>
            <a:r>
              <a:rPr lang="zh-CN" altLang="en-US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）文法</a:t>
            </a:r>
            <a:endParaRPr lang="en-US" altLang="zh-CN" sz="2000" b="1" dirty="0">
              <a:solidFill>
                <a:srgbClr val="FF0000"/>
              </a:solidFill>
              <a:latin typeface="宋体" pitchFamily="2" charset="-122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1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6324600" y="6172200"/>
            <a:ext cx="2133600" cy="244475"/>
          </a:xfrm>
        </p:spPr>
        <p:txBody>
          <a:bodyPr/>
          <a:lstStyle/>
          <a:p>
            <a:pPr>
              <a:defRPr/>
            </a:pPr>
            <a:fld id="{4F59ABC2-A8C1-444F-815F-0179F8E14596}" type="slidenum">
              <a:rPr lang="en-US" altLang="zh-CN"/>
              <a:pPr>
                <a:defRPr/>
              </a:pPr>
              <a:t>46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5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24" grpId="0" animBg="1"/>
      <p:bldP spid="25" grpId="0" animBg="1"/>
      <p:bldP spid="26" grpId="0" animBg="1"/>
      <p:bldP spid="33" grpId="0" animBg="1"/>
      <p:bldP spid="34" grpId="0" animBg="1"/>
      <p:bldP spid="34" grpId="1" animBg="1"/>
      <p:bldP spid="35" grpId="0" animBg="1"/>
      <p:bldP spid="36" grpId="0" animBg="1"/>
      <p:bldP spid="37" grpId="0" animBg="1"/>
      <p:bldP spid="37" grpId="1" animBg="1"/>
      <p:bldP spid="38" grpId="0" animBg="1"/>
      <p:bldP spid="39" grpId="0" animBg="1"/>
      <p:bldP spid="40" grpId="0" animBg="1"/>
      <p:bldP spid="41" grpId="0" animBg="1"/>
      <p:bldP spid="20" grpId="0"/>
      <p:bldP spid="32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Line 2"/>
          <p:cNvSpPr>
            <a:spLocks noChangeShapeType="1"/>
          </p:cNvSpPr>
          <p:nvPr/>
        </p:nvSpPr>
        <p:spPr bwMode="auto">
          <a:xfrm>
            <a:off x="76200" y="990600"/>
            <a:ext cx="8686800" cy="0"/>
          </a:xfrm>
          <a:prstGeom prst="line">
            <a:avLst/>
          </a:prstGeom>
          <a:noFill/>
          <a:ln w="38100" cmpd="dbl">
            <a:solidFill>
              <a:srgbClr val="FFFFFF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pPr algn="l"/>
            <a:endParaRPr lang="zh-CN" altLang="en-US" sz="2000" b="1">
              <a:latin typeface="+mn-ea"/>
              <a:ea typeface="+mn-ea"/>
            </a:endParaRPr>
          </a:p>
        </p:txBody>
      </p:sp>
      <p:sp>
        <p:nvSpPr>
          <p:cNvPr id="50180" name="Text Box 5"/>
          <p:cNvSpPr txBox="1">
            <a:spLocks noChangeArrowheads="1"/>
          </p:cNvSpPr>
          <p:nvPr/>
        </p:nvSpPr>
        <p:spPr bwMode="auto">
          <a:xfrm>
            <a:off x="609600" y="1066800"/>
            <a:ext cx="7772400" cy="2092881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lang="en-US" altLang="zh-CN" sz="2000" b="1" dirty="0">
                <a:latin typeface="+mn-ea"/>
                <a:ea typeface="+mn-ea"/>
              </a:rPr>
              <a:t>    </a:t>
            </a:r>
            <a:r>
              <a:rPr lang="zh-CN" altLang="en-US" sz="2000" b="1" dirty="0" smtClean="0">
                <a:latin typeface="+mn-ea"/>
                <a:ea typeface="+mn-ea"/>
              </a:rPr>
              <a:t>任何</a:t>
            </a:r>
            <a:r>
              <a:rPr lang="zh-CN" altLang="en-US" sz="2000" b="1" dirty="0">
                <a:latin typeface="+mn-ea"/>
                <a:ea typeface="+mn-ea"/>
              </a:rPr>
              <a:t>一个二义性文法决不是</a:t>
            </a:r>
            <a:r>
              <a:rPr lang="en-US" altLang="zh-CN" sz="2000" b="1" dirty="0">
                <a:latin typeface="+mn-ea"/>
                <a:ea typeface="+mn-ea"/>
              </a:rPr>
              <a:t>LR</a:t>
            </a:r>
            <a:r>
              <a:rPr lang="zh-CN" altLang="en-US" sz="2000" b="1" dirty="0">
                <a:latin typeface="+mn-ea"/>
                <a:ea typeface="+mn-ea"/>
              </a:rPr>
              <a:t>类文法，与其相应的</a:t>
            </a:r>
            <a:r>
              <a:rPr lang="en-US" altLang="zh-CN" sz="2000" b="1" dirty="0">
                <a:latin typeface="+mn-ea"/>
                <a:ea typeface="+mn-ea"/>
              </a:rPr>
              <a:t>LR</a:t>
            </a:r>
            <a:r>
              <a:rPr lang="zh-CN" altLang="en-US" sz="2000" b="1" dirty="0">
                <a:latin typeface="+mn-ea"/>
                <a:ea typeface="+mn-ea"/>
              </a:rPr>
              <a:t>分析表一定含有多重定义的元素。但是对某些二义性文法，在含多重定义的</a:t>
            </a:r>
            <a:r>
              <a:rPr lang="en-US" altLang="zh-CN" sz="2000" b="1" dirty="0">
                <a:latin typeface="+mn-ea"/>
                <a:ea typeface="+mn-ea"/>
              </a:rPr>
              <a:t>LR</a:t>
            </a:r>
            <a:r>
              <a:rPr lang="zh-CN" altLang="en-US" sz="2000" b="1" dirty="0">
                <a:latin typeface="+mn-ea"/>
                <a:ea typeface="+mn-ea"/>
              </a:rPr>
              <a:t>分析表中加进足够的无二义性规则，从而可以构造出比相应非二义性文法更优越的</a:t>
            </a:r>
            <a:r>
              <a:rPr lang="en-US" altLang="zh-CN" sz="2000" b="1" dirty="0">
                <a:latin typeface="+mn-ea"/>
                <a:ea typeface="+mn-ea"/>
              </a:rPr>
              <a:t>LR</a:t>
            </a:r>
            <a:r>
              <a:rPr lang="zh-CN" altLang="en-US" sz="2000" b="1" dirty="0">
                <a:latin typeface="+mn-ea"/>
                <a:ea typeface="+mn-ea"/>
              </a:rPr>
              <a:t>分析器。 </a:t>
            </a:r>
          </a:p>
          <a:p>
            <a:pPr algn="l">
              <a:lnSpc>
                <a:spcPct val="120000"/>
              </a:lnSpc>
              <a:spcBef>
                <a:spcPct val="50000"/>
              </a:spcBef>
            </a:pPr>
            <a:endParaRPr lang="en-US" altLang="zh-CN" sz="2000" b="1" dirty="0">
              <a:latin typeface="+mn-ea"/>
              <a:ea typeface="+mn-ea"/>
            </a:endParaRPr>
          </a:p>
        </p:txBody>
      </p:sp>
      <p:sp>
        <p:nvSpPr>
          <p:cNvPr id="50181" name="Rectangle 8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6654800" cy="838200"/>
          </a:xfrm>
          <a:noFill/>
        </p:spPr>
        <p:txBody>
          <a:bodyPr anchor="ctr"/>
          <a:lstStyle/>
          <a:p>
            <a:pPr eaLnBrk="1" hangingPunct="1"/>
            <a:r>
              <a:rPr lang="en-US" altLang="zh-CN" sz="2800" b="1" dirty="0" smtClean="0">
                <a:latin typeface="黑体" pitchFamily="49" charset="-122"/>
                <a:ea typeface="黑体" pitchFamily="49" charset="-122"/>
              </a:rPr>
              <a:t>6.6  </a:t>
            </a:r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二义性文法的应用</a:t>
            </a:r>
          </a:p>
        </p:txBody>
      </p:sp>
      <p:sp>
        <p:nvSpPr>
          <p:cNvPr id="50182" name="Line 9"/>
          <p:cNvSpPr>
            <a:spLocks noChangeShapeType="1"/>
          </p:cNvSpPr>
          <p:nvPr/>
        </p:nvSpPr>
        <p:spPr bwMode="auto">
          <a:xfrm>
            <a:off x="76200" y="1852612"/>
            <a:ext cx="8686800" cy="0"/>
          </a:xfrm>
          <a:prstGeom prst="line">
            <a:avLst/>
          </a:prstGeom>
          <a:noFill/>
          <a:ln w="38100" cmpd="dbl">
            <a:solidFill>
              <a:srgbClr val="FFFFFF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pPr algn="l"/>
            <a:endParaRPr lang="zh-CN" altLang="en-US" sz="2000" b="1">
              <a:latin typeface="+mn-ea"/>
              <a:ea typeface="+mn-ea"/>
            </a:endParaRPr>
          </a:p>
        </p:txBody>
      </p:sp>
      <p:sp>
        <p:nvSpPr>
          <p:cNvPr id="50183" name="Text Box 10"/>
          <p:cNvSpPr txBox="1">
            <a:spLocks noChangeArrowheads="1"/>
          </p:cNvSpPr>
          <p:nvPr/>
        </p:nvSpPr>
        <p:spPr bwMode="auto">
          <a:xfrm>
            <a:off x="1981200" y="3155950"/>
            <a:ext cx="50292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b="1">
                <a:latin typeface="+mn-ea"/>
                <a:ea typeface="+mn-ea"/>
              </a:rPr>
              <a:t>E→E+E | E*E | (E) | id</a:t>
            </a:r>
          </a:p>
        </p:txBody>
      </p:sp>
      <p:sp>
        <p:nvSpPr>
          <p:cNvPr id="50184" name="Rectangle 11"/>
          <p:cNvSpPr>
            <a:spLocks noChangeArrowheads="1"/>
          </p:cNvSpPr>
          <p:nvPr/>
        </p:nvSpPr>
        <p:spPr bwMode="auto">
          <a:xfrm>
            <a:off x="762000" y="3757612"/>
            <a:ext cx="4953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zh-CN" altLang="en-US" sz="2000" b="1">
                <a:latin typeface="+mn-ea"/>
                <a:ea typeface="+mn-ea"/>
              </a:rPr>
              <a:t>相应的非二义性文法为： </a:t>
            </a:r>
          </a:p>
        </p:txBody>
      </p:sp>
      <p:sp>
        <p:nvSpPr>
          <p:cNvPr id="50185" name="Text Box 12"/>
          <p:cNvSpPr txBox="1">
            <a:spLocks noChangeArrowheads="1"/>
          </p:cNvSpPr>
          <p:nvPr/>
        </p:nvSpPr>
        <p:spPr bwMode="auto">
          <a:xfrm>
            <a:off x="3494088" y="4235450"/>
            <a:ext cx="24384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b="1">
                <a:latin typeface="+mn-ea"/>
                <a:ea typeface="+mn-ea"/>
              </a:rPr>
              <a:t>E→E+T | T</a:t>
            </a:r>
          </a:p>
        </p:txBody>
      </p:sp>
      <p:sp>
        <p:nvSpPr>
          <p:cNvPr id="50186" name="Text Box 13"/>
          <p:cNvSpPr txBox="1">
            <a:spLocks noChangeArrowheads="1"/>
          </p:cNvSpPr>
          <p:nvPr/>
        </p:nvSpPr>
        <p:spPr bwMode="auto">
          <a:xfrm>
            <a:off x="3506788" y="4776787"/>
            <a:ext cx="26416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b="1">
                <a:latin typeface="+mn-ea"/>
                <a:ea typeface="+mn-ea"/>
              </a:rPr>
              <a:t>T→T*F | F</a:t>
            </a:r>
          </a:p>
        </p:txBody>
      </p:sp>
      <p:sp>
        <p:nvSpPr>
          <p:cNvPr id="50187" name="Text Box 14"/>
          <p:cNvSpPr txBox="1">
            <a:spLocks noChangeArrowheads="1"/>
          </p:cNvSpPr>
          <p:nvPr/>
        </p:nvSpPr>
        <p:spPr bwMode="auto">
          <a:xfrm>
            <a:off x="3489325" y="5314950"/>
            <a:ext cx="25146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b="1">
                <a:latin typeface="+mn-ea"/>
                <a:ea typeface="+mn-ea"/>
              </a:rPr>
              <a:t>F→(E) | id</a:t>
            </a:r>
          </a:p>
        </p:txBody>
      </p:sp>
      <p:sp>
        <p:nvSpPr>
          <p:cNvPr id="50188" name="Rectangle 15"/>
          <p:cNvSpPr>
            <a:spLocks noChangeArrowheads="1"/>
          </p:cNvSpPr>
          <p:nvPr/>
        </p:nvSpPr>
        <p:spPr bwMode="auto">
          <a:xfrm>
            <a:off x="622300" y="2651125"/>
            <a:ext cx="75438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zh-CN" altLang="en-US" sz="2000" b="1">
                <a:latin typeface="+mn-ea"/>
                <a:ea typeface="+mn-ea"/>
              </a:rPr>
              <a:t>例如，考虑算术表达式的二义性文法 </a:t>
            </a:r>
          </a:p>
        </p:txBody>
      </p:sp>
      <p:sp>
        <p:nvSpPr>
          <p:cNvPr id="13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6324600" y="6172200"/>
            <a:ext cx="2133600" cy="244475"/>
          </a:xfrm>
        </p:spPr>
        <p:txBody>
          <a:bodyPr/>
          <a:lstStyle/>
          <a:p>
            <a:pPr>
              <a:defRPr/>
            </a:pPr>
            <a:fld id="{4F59ABC2-A8C1-444F-815F-0179F8E14596}" type="slidenum">
              <a:rPr lang="en-US" altLang="zh-CN"/>
              <a:pPr>
                <a:defRPr/>
              </a:pPr>
              <a:t>47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3" name="Picture 199"/>
          <p:cNvPicPr>
            <a:picLocks noChangeAspect="1" noChangeArrowheads="1"/>
          </p:cNvPicPr>
          <p:nvPr/>
        </p:nvPicPr>
        <p:blipFill>
          <a:blip r:embed="rId2" cstate="print"/>
          <a:srcRect t="1425"/>
          <a:stretch>
            <a:fillRect/>
          </a:stretch>
        </p:blipFill>
        <p:spPr bwMode="auto">
          <a:xfrm>
            <a:off x="533400" y="1143000"/>
            <a:ext cx="7867650" cy="4634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6324600" y="6172200"/>
            <a:ext cx="2133600" cy="244475"/>
          </a:xfrm>
        </p:spPr>
        <p:txBody>
          <a:bodyPr/>
          <a:lstStyle/>
          <a:p>
            <a:pPr>
              <a:defRPr/>
            </a:pPr>
            <a:fld id="{4F59ABC2-A8C1-444F-815F-0179F8E14596}" type="slidenum">
              <a:rPr lang="en-US" altLang="zh-CN"/>
              <a:pPr>
                <a:defRPr/>
              </a:pPr>
              <a:t>48</a:t>
            </a:fld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Line 2"/>
          <p:cNvSpPr>
            <a:spLocks noChangeShapeType="1"/>
          </p:cNvSpPr>
          <p:nvPr/>
        </p:nvSpPr>
        <p:spPr bwMode="auto">
          <a:xfrm>
            <a:off x="228600" y="549275"/>
            <a:ext cx="8686800" cy="0"/>
          </a:xfrm>
          <a:prstGeom prst="line">
            <a:avLst/>
          </a:prstGeom>
          <a:noFill/>
          <a:ln w="38100" cmpd="dbl">
            <a:solidFill>
              <a:srgbClr val="FFFFFF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52228" name="Rectangle 4"/>
          <p:cNvSpPr>
            <a:spLocks noChangeArrowheads="1"/>
          </p:cNvSpPr>
          <p:nvPr/>
        </p:nvSpPr>
        <p:spPr bwMode="auto">
          <a:xfrm>
            <a:off x="533400" y="990600"/>
            <a:ext cx="7848600" cy="517064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2000" b="1" dirty="0"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latin typeface="+mn-ea"/>
                <a:ea typeface="+mn-ea"/>
              </a:rPr>
              <a:t>I</a:t>
            </a:r>
            <a:r>
              <a:rPr lang="en-US" altLang="zh-CN" sz="2000" b="1" baseline="-25000" dirty="0" smtClean="0">
                <a:latin typeface="+mn-ea"/>
                <a:ea typeface="+mn-ea"/>
              </a:rPr>
              <a:t>1</a:t>
            </a:r>
            <a:r>
              <a:rPr lang="en-US" altLang="zh-CN" sz="2000" b="1" dirty="0">
                <a:latin typeface="+mn-ea"/>
                <a:ea typeface="+mn-ea"/>
              </a:rPr>
              <a:t>: </a:t>
            </a:r>
            <a:r>
              <a:rPr lang="zh-CN" altLang="en-US" sz="2000" b="1" dirty="0">
                <a:latin typeface="+mn-ea"/>
                <a:ea typeface="+mn-ea"/>
              </a:rPr>
              <a:t>移进</a:t>
            </a:r>
            <a:r>
              <a:rPr lang="en-US" altLang="zh-CN" sz="2000" b="1" dirty="0">
                <a:latin typeface="+mn-ea"/>
                <a:ea typeface="+mn-ea"/>
              </a:rPr>
              <a:t>—</a:t>
            </a:r>
            <a:r>
              <a:rPr lang="zh-CN" altLang="en-US" sz="2000" b="1" dirty="0">
                <a:latin typeface="+mn-ea"/>
                <a:ea typeface="+mn-ea"/>
              </a:rPr>
              <a:t>归约冲突</a:t>
            </a:r>
            <a:r>
              <a:rPr lang="en-US" altLang="zh-CN" sz="2000" b="1" dirty="0">
                <a:latin typeface="+mn-ea"/>
                <a:ea typeface="+mn-ea"/>
              </a:rPr>
              <a:t>,I</a:t>
            </a:r>
            <a:r>
              <a:rPr lang="en-US" altLang="zh-CN" sz="2000" b="1" baseline="-25000" dirty="0">
                <a:latin typeface="+mn-ea"/>
                <a:ea typeface="+mn-ea"/>
              </a:rPr>
              <a:t>1</a:t>
            </a:r>
            <a:r>
              <a:rPr lang="zh-CN" altLang="en-US" sz="2000" b="1" dirty="0">
                <a:latin typeface="+mn-ea"/>
                <a:ea typeface="+mn-ea"/>
              </a:rPr>
              <a:t>中冲突可用</a:t>
            </a:r>
            <a:r>
              <a:rPr lang="en-US" altLang="zh-CN" sz="2000" b="1" dirty="0">
                <a:latin typeface="+mn-ea"/>
                <a:ea typeface="+mn-ea"/>
              </a:rPr>
              <a:t>SLR(1)</a:t>
            </a:r>
            <a:r>
              <a:rPr lang="zh-CN" altLang="en-US" sz="2000" b="1" dirty="0">
                <a:latin typeface="+mn-ea"/>
                <a:ea typeface="+mn-ea"/>
              </a:rPr>
              <a:t>方法解决。因为</a:t>
            </a:r>
            <a:r>
              <a:rPr lang="en-US" altLang="zh-CN" sz="2000" b="1" dirty="0">
                <a:latin typeface="+mn-ea"/>
                <a:ea typeface="+mn-ea"/>
              </a:rPr>
              <a:t>FOLLOW(E‘)∩{+,*}=ф</a:t>
            </a:r>
            <a:r>
              <a:rPr lang="zh-CN" altLang="en-US" sz="2000" b="1" dirty="0">
                <a:latin typeface="+mn-ea"/>
                <a:ea typeface="+mn-ea"/>
              </a:rPr>
              <a:t>，即遇到输入符号为‘</a:t>
            </a:r>
            <a:r>
              <a:rPr lang="en-US" altLang="zh-CN" sz="2000" b="1" dirty="0">
                <a:latin typeface="+mn-ea"/>
                <a:ea typeface="+mn-ea"/>
              </a:rPr>
              <a:t>#’</a:t>
            </a:r>
            <a:r>
              <a:rPr lang="zh-CN" altLang="en-US" sz="2000" b="1" dirty="0">
                <a:latin typeface="+mn-ea"/>
                <a:ea typeface="+mn-ea"/>
              </a:rPr>
              <a:t>时则接受，遇到‘＋’或‘*’时则移进。</a:t>
            </a:r>
          </a:p>
          <a:p>
            <a:pPr algn="l"/>
            <a:endParaRPr lang="en-US" altLang="zh-CN" sz="2000" b="1" dirty="0" smtClean="0">
              <a:latin typeface="+mn-ea"/>
              <a:ea typeface="+mn-ea"/>
            </a:endParaRPr>
          </a:p>
          <a:p>
            <a:pPr algn="l"/>
            <a:r>
              <a:rPr lang="en-US" altLang="zh-CN" sz="2000" b="1" dirty="0" smtClean="0">
                <a:latin typeface="+mn-ea"/>
                <a:ea typeface="+mn-ea"/>
              </a:rPr>
              <a:t>    </a:t>
            </a:r>
            <a:r>
              <a:rPr lang="zh-CN" altLang="en-US" sz="2000" b="1" dirty="0" smtClean="0">
                <a:latin typeface="+mn-ea"/>
                <a:ea typeface="+mn-ea"/>
              </a:rPr>
              <a:t>对</a:t>
            </a:r>
            <a:r>
              <a:rPr lang="en-US" altLang="zh-CN" sz="2000" b="1" dirty="0">
                <a:latin typeface="+mn-ea"/>
                <a:ea typeface="+mn-ea"/>
              </a:rPr>
              <a:t>I7</a:t>
            </a:r>
            <a:r>
              <a:rPr lang="zh-CN" altLang="en-US" sz="2000" b="1" dirty="0">
                <a:latin typeface="+mn-ea"/>
                <a:ea typeface="+mn-ea"/>
              </a:rPr>
              <a:t>和</a:t>
            </a:r>
            <a:r>
              <a:rPr lang="en-US" altLang="zh-CN" sz="2000" b="1" dirty="0">
                <a:latin typeface="+mn-ea"/>
                <a:ea typeface="+mn-ea"/>
              </a:rPr>
              <a:t>I8</a:t>
            </a:r>
            <a:r>
              <a:rPr lang="zh-CN" altLang="en-US" sz="2000" b="1" dirty="0">
                <a:latin typeface="+mn-ea"/>
                <a:ea typeface="+mn-ea"/>
              </a:rPr>
              <a:t>而有：</a:t>
            </a:r>
            <a:r>
              <a:rPr lang="en-US" altLang="zh-CN" sz="2000" b="1" dirty="0">
                <a:latin typeface="+mn-ea"/>
                <a:ea typeface="+mn-ea"/>
              </a:rPr>
              <a:t>FOLLOW(E)∩{+,*}={#,+,*,)}∩{+,*}≠Φ</a:t>
            </a:r>
          </a:p>
          <a:p>
            <a:pPr algn="l"/>
            <a:r>
              <a:rPr lang="en-US" altLang="zh-CN" sz="2000" b="1" dirty="0">
                <a:latin typeface="+mn-ea"/>
                <a:ea typeface="+mn-ea"/>
              </a:rPr>
              <a:t>        </a:t>
            </a:r>
            <a:r>
              <a:rPr lang="zh-CN" altLang="en-US" sz="2000" b="1" dirty="0">
                <a:latin typeface="+mn-ea"/>
                <a:ea typeface="+mn-ea"/>
              </a:rPr>
              <a:t>因而</a:t>
            </a:r>
            <a:r>
              <a:rPr lang="en-US" altLang="zh-CN" sz="2000" b="1" dirty="0">
                <a:latin typeface="+mn-ea"/>
                <a:ea typeface="+mn-ea"/>
              </a:rPr>
              <a:t>I7</a:t>
            </a:r>
            <a:r>
              <a:rPr lang="zh-CN" altLang="en-US" sz="2000" b="1" dirty="0">
                <a:latin typeface="+mn-ea"/>
                <a:ea typeface="+mn-ea"/>
              </a:rPr>
              <a:t>和</a:t>
            </a:r>
            <a:r>
              <a:rPr lang="en-US" altLang="zh-CN" sz="2000" b="1" dirty="0">
                <a:latin typeface="+mn-ea"/>
                <a:ea typeface="+mn-ea"/>
              </a:rPr>
              <a:t>I8</a:t>
            </a:r>
            <a:r>
              <a:rPr lang="zh-CN" altLang="en-US" sz="2000" b="1" dirty="0">
                <a:latin typeface="+mn-ea"/>
                <a:ea typeface="+mn-ea"/>
              </a:rPr>
              <a:t>中冲突不能用</a:t>
            </a:r>
            <a:r>
              <a:rPr lang="en-US" altLang="zh-CN" sz="2000" b="1" dirty="0">
                <a:latin typeface="+mn-ea"/>
                <a:ea typeface="+mn-ea"/>
              </a:rPr>
              <a:t>SLR(1)</a:t>
            </a:r>
            <a:r>
              <a:rPr lang="zh-CN" altLang="en-US" sz="2000" b="1" dirty="0">
                <a:latin typeface="+mn-ea"/>
                <a:ea typeface="+mn-ea"/>
              </a:rPr>
              <a:t>方法解决，也不能用其它</a:t>
            </a:r>
            <a:r>
              <a:rPr lang="en-US" altLang="zh-CN" sz="2000" b="1" dirty="0">
                <a:latin typeface="+mn-ea"/>
                <a:ea typeface="+mn-ea"/>
              </a:rPr>
              <a:t>LR(K)</a:t>
            </a:r>
            <a:r>
              <a:rPr lang="zh-CN" altLang="en-US" sz="2000" b="1" dirty="0">
                <a:latin typeface="+mn-ea"/>
                <a:ea typeface="+mn-ea"/>
              </a:rPr>
              <a:t>方法解决，但是我们用</a:t>
            </a:r>
            <a:r>
              <a:rPr lang="en-US" altLang="zh-CN" sz="2000" b="1" dirty="0">
                <a:latin typeface="+mn-ea"/>
                <a:ea typeface="+mn-ea"/>
              </a:rPr>
              <a:t>+</a:t>
            </a:r>
            <a:r>
              <a:rPr lang="zh-CN" altLang="en-US" sz="2000" b="1" dirty="0">
                <a:latin typeface="+mn-ea"/>
                <a:ea typeface="+mn-ea"/>
              </a:rPr>
              <a:t>，*的优先级和结合性可以解决这类冲突。</a:t>
            </a:r>
          </a:p>
          <a:p>
            <a:pPr algn="l"/>
            <a:endParaRPr lang="zh-CN" altLang="en-US" sz="2000" b="1" dirty="0">
              <a:latin typeface="+mn-ea"/>
              <a:ea typeface="+mn-ea"/>
            </a:endParaRPr>
          </a:p>
          <a:p>
            <a:pPr algn="l">
              <a:lnSpc>
                <a:spcPct val="90000"/>
              </a:lnSpc>
            </a:pPr>
            <a:r>
              <a:rPr lang="zh-CN" altLang="en-US" sz="2000" b="1" dirty="0"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latin typeface="+mn-ea"/>
                <a:ea typeface="+mn-ea"/>
              </a:rPr>
              <a:t>I7</a:t>
            </a:r>
            <a:r>
              <a:rPr lang="en-US" altLang="zh-CN" sz="2000" b="1" dirty="0">
                <a:latin typeface="+mn-ea"/>
                <a:ea typeface="+mn-ea"/>
              </a:rPr>
              <a:t>:  </a:t>
            </a:r>
            <a:r>
              <a:rPr lang="zh-CN" altLang="en-US" sz="2000" b="1" dirty="0">
                <a:latin typeface="+mn-ea"/>
                <a:ea typeface="+mn-ea"/>
              </a:rPr>
              <a:t>由于‘*’优先级高于‘＋’</a:t>
            </a:r>
            <a:r>
              <a:rPr lang="en-US" altLang="zh-CN" sz="2000" b="1" dirty="0">
                <a:latin typeface="+mn-ea"/>
                <a:ea typeface="+mn-ea"/>
              </a:rPr>
              <a:t>, </a:t>
            </a:r>
            <a:r>
              <a:rPr lang="zh-CN" altLang="en-US" sz="2000" b="1" dirty="0">
                <a:latin typeface="+mn-ea"/>
                <a:ea typeface="+mn-ea"/>
              </a:rPr>
              <a:t>所以状态</a:t>
            </a:r>
            <a:r>
              <a:rPr lang="en-US" altLang="zh-CN" sz="2000" b="1" dirty="0">
                <a:latin typeface="+mn-ea"/>
                <a:ea typeface="+mn-ea"/>
              </a:rPr>
              <a:t>7</a:t>
            </a:r>
            <a:r>
              <a:rPr lang="zh-CN" altLang="en-US" sz="2000" b="1" dirty="0">
                <a:latin typeface="+mn-ea"/>
                <a:ea typeface="+mn-ea"/>
              </a:rPr>
              <a:t>面临‘*’移进，又因‘＋’服从左结合，所以状态</a:t>
            </a:r>
            <a:r>
              <a:rPr lang="en-US" altLang="zh-CN" sz="2000" b="1" dirty="0">
                <a:latin typeface="+mn-ea"/>
                <a:ea typeface="+mn-ea"/>
              </a:rPr>
              <a:t>7</a:t>
            </a:r>
            <a:r>
              <a:rPr lang="zh-CN" altLang="en-US" sz="2000" b="1" dirty="0">
                <a:latin typeface="+mn-ea"/>
                <a:ea typeface="+mn-ea"/>
              </a:rPr>
              <a:t>面临‘＋’则用 </a:t>
            </a:r>
            <a:r>
              <a:rPr lang="en-US" altLang="zh-CN" sz="2000" b="1" dirty="0">
                <a:latin typeface="+mn-ea"/>
                <a:ea typeface="+mn-ea"/>
              </a:rPr>
              <a:t>E→E</a:t>
            </a:r>
            <a:r>
              <a:rPr lang="zh-CN" altLang="en-US" sz="2000" b="1" dirty="0">
                <a:latin typeface="+mn-ea"/>
                <a:ea typeface="+mn-ea"/>
              </a:rPr>
              <a:t>＋</a:t>
            </a:r>
            <a:r>
              <a:rPr lang="en-US" altLang="zh-CN" sz="2000" b="1" dirty="0">
                <a:latin typeface="+mn-ea"/>
                <a:ea typeface="+mn-ea"/>
              </a:rPr>
              <a:t>E</a:t>
            </a:r>
            <a:r>
              <a:rPr lang="zh-CN" altLang="en-US" sz="2000" b="1" dirty="0">
                <a:latin typeface="+mn-ea"/>
                <a:ea typeface="+mn-ea"/>
              </a:rPr>
              <a:t>归约。 </a:t>
            </a:r>
          </a:p>
          <a:p>
            <a:pPr algn="l"/>
            <a:r>
              <a:rPr lang="zh-CN" altLang="en-US" sz="2000" b="1" dirty="0"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latin typeface="+mn-ea"/>
                <a:ea typeface="+mn-ea"/>
              </a:rPr>
              <a:t>I8</a:t>
            </a:r>
            <a:r>
              <a:rPr lang="en-US" altLang="zh-CN" sz="2000" b="1" dirty="0">
                <a:latin typeface="+mn-ea"/>
                <a:ea typeface="+mn-ea"/>
              </a:rPr>
              <a:t>:  </a:t>
            </a:r>
            <a:r>
              <a:rPr lang="zh-CN" altLang="en-US" sz="2000" b="1" dirty="0">
                <a:latin typeface="+mn-ea"/>
                <a:ea typeface="+mn-ea"/>
              </a:rPr>
              <a:t>由于‘*’优先于‘＋’且‘*’服从左结合，因此状态</a:t>
            </a:r>
            <a:r>
              <a:rPr lang="en-US" altLang="zh-CN" sz="2000" b="1" dirty="0">
                <a:latin typeface="+mn-ea"/>
                <a:ea typeface="+mn-ea"/>
              </a:rPr>
              <a:t>8</a:t>
            </a:r>
            <a:r>
              <a:rPr lang="zh-CN" altLang="en-US" sz="2000" b="1" dirty="0">
                <a:latin typeface="+mn-ea"/>
                <a:ea typeface="+mn-ea"/>
              </a:rPr>
              <a:t>面临‘＋’或‘*’都应用</a:t>
            </a:r>
            <a:r>
              <a:rPr lang="en-US" altLang="zh-CN" sz="2000" b="1" dirty="0">
                <a:latin typeface="+mn-ea"/>
                <a:ea typeface="+mn-ea"/>
              </a:rPr>
              <a:t>E→E*E</a:t>
            </a:r>
            <a:r>
              <a:rPr lang="zh-CN" altLang="en-US" sz="2000" b="1" dirty="0">
                <a:latin typeface="+mn-ea"/>
                <a:ea typeface="+mn-ea"/>
              </a:rPr>
              <a:t>归约。 </a:t>
            </a:r>
          </a:p>
          <a:p>
            <a:pPr algn="l">
              <a:lnSpc>
                <a:spcPct val="90000"/>
              </a:lnSpc>
            </a:pPr>
            <a:endParaRPr lang="zh-CN" altLang="en-US" sz="2000" b="1" dirty="0">
              <a:latin typeface="+mn-ea"/>
              <a:ea typeface="+mn-ea"/>
            </a:endParaRPr>
          </a:p>
          <a:p>
            <a:pPr algn="l">
              <a:lnSpc>
                <a:spcPct val="90000"/>
              </a:lnSpc>
            </a:pPr>
            <a:endParaRPr lang="zh-CN" altLang="en-US" sz="2000" b="1" dirty="0">
              <a:latin typeface="+mn-ea"/>
              <a:ea typeface="+mn-ea"/>
            </a:endParaRPr>
          </a:p>
          <a:p>
            <a:pPr algn="l"/>
            <a:endParaRPr lang="en-US" altLang="zh-CN" sz="2000" b="1" dirty="0">
              <a:latin typeface="+mn-ea"/>
              <a:ea typeface="+mn-ea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6324600" y="6172200"/>
            <a:ext cx="2133600" cy="244475"/>
          </a:xfrm>
        </p:spPr>
        <p:txBody>
          <a:bodyPr/>
          <a:lstStyle/>
          <a:p>
            <a:pPr>
              <a:defRPr/>
            </a:pPr>
            <a:fld id="{4F59ABC2-A8C1-444F-815F-0179F8E14596}" type="slidenum">
              <a:rPr lang="en-US" altLang="zh-CN"/>
              <a:pPr>
                <a:defRPr/>
              </a:pPr>
              <a:t>49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609600" y="916794"/>
            <a:ext cx="7772400" cy="835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indent="606425" algn="l">
              <a:lnSpc>
                <a:spcPct val="130000"/>
              </a:lnSpc>
              <a:spcBef>
                <a:spcPct val="50000"/>
              </a:spcBef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假设文法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G[S]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和分析表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M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，状态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0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为开始状态，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q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为状态栈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S.Q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栈顶元素；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a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为输入栈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I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栈顶元素，则</a:t>
            </a:r>
            <a:r>
              <a:rPr lang="zh-CN" altLang="en-US" sz="2000" b="1" dirty="0">
                <a:solidFill>
                  <a:srgbClr val="CC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总控程序的算法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如下： </a:t>
            </a:r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990600" y="1762125"/>
            <a:ext cx="7162800" cy="425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1049338" indent="-1049338" algn="l">
              <a:spcBef>
                <a:spcPct val="10000"/>
              </a:spcBef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⑴ </a:t>
            </a:r>
            <a:r>
              <a:rPr lang="zh-CN" altLang="en-US" sz="2000" b="1" dirty="0">
                <a:solidFill>
                  <a:srgbClr val="CC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初始化：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“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0#”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进栈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S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； </a:t>
            </a:r>
          </a:p>
          <a:p>
            <a:pPr marL="1049338" indent="-1049338" algn="l" eaLnBrk="0" hangingPunct="0">
              <a:spcBef>
                <a:spcPct val="10000"/>
              </a:spcBef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⑵ </a:t>
            </a:r>
            <a:r>
              <a:rPr lang="zh-CN" altLang="en-US" sz="2000" b="1" dirty="0">
                <a:solidFill>
                  <a:srgbClr val="CC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移进：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如果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M.ACTION[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q,a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]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为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s</a:t>
            </a:r>
            <a:r>
              <a:rPr lang="en-US" altLang="zh-CN" sz="2000" b="1" baseline="-30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j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，则 将“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ja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”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进栈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S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，输入栈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I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出栈，转到步骤⑵；</a:t>
            </a:r>
          </a:p>
          <a:p>
            <a:pPr marL="1049338" indent="-1049338" algn="l" eaLnBrk="0" hangingPunct="0">
              <a:spcBef>
                <a:spcPct val="10000"/>
              </a:spcBef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⑶ </a:t>
            </a:r>
            <a:r>
              <a:rPr lang="zh-CN" altLang="en-US" sz="2000" b="1" dirty="0">
                <a:solidFill>
                  <a:srgbClr val="CC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归约：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如果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M.ACTION[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q,a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]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为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r</a:t>
            </a:r>
            <a:r>
              <a:rPr lang="en-US" altLang="zh-CN" sz="2000" b="1" baseline="-30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i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，则</a:t>
            </a:r>
          </a:p>
          <a:p>
            <a:pPr marL="1049338" indent="-1049338" algn="l" eaLnBrk="0" hangingPunct="0">
              <a:spcBef>
                <a:spcPct val="10000"/>
              </a:spcBef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     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(3.1) 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令第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i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条规则为</a:t>
            </a:r>
            <a:r>
              <a:rPr lang="en-US" altLang="zh-CN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A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→α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。将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︱α︱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个状态和符号退出分析栈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S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；</a:t>
            </a:r>
          </a:p>
          <a:p>
            <a:pPr marL="1049338" indent="-1049338" algn="l" eaLnBrk="0" hangingPunct="0">
              <a:spcBef>
                <a:spcPct val="10000"/>
              </a:spcBef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     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(3.2) 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令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q′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为此刻状态栈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S.Q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栈顶元素。如果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M.GOTO[</a:t>
            </a:r>
            <a:r>
              <a:rPr lang="en-US" altLang="zh-CN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q′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,</a:t>
            </a:r>
            <a:r>
              <a:rPr lang="en-US" altLang="zh-CN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A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]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为状态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j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，将“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jA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”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进栈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S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，转到步骤⑵；否则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M.GOTO[</a:t>
            </a:r>
            <a:r>
              <a:rPr lang="en-US" altLang="zh-CN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q′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,</a:t>
            </a:r>
            <a:r>
              <a:rPr lang="en-US" altLang="zh-CN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A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]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为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e </a:t>
            </a:r>
            <a:r>
              <a:rPr lang="en-US" altLang="zh-CN" sz="2000" b="1" baseline="-30000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k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，转入出错处理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ERROR()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；</a:t>
            </a:r>
          </a:p>
          <a:p>
            <a:pPr marL="1049338" indent="-1049338" algn="l" eaLnBrk="0" hangingPunct="0">
              <a:spcBef>
                <a:spcPct val="10000"/>
              </a:spcBef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⑷ </a:t>
            </a:r>
            <a:r>
              <a:rPr lang="zh-CN" altLang="en-US" sz="2000" b="1" dirty="0">
                <a:solidFill>
                  <a:srgbClr val="CC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报错：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如果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M.ACTION[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q,a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]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为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e </a:t>
            </a:r>
            <a:r>
              <a:rPr lang="en-US" altLang="zh-CN" sz="2000" b="1" baseline="-30000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k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，则 转入出错处理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ERROR()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；</a:t>
            </a:r>
          </a:p>
          <a:p>
            <a:pPr marL="1049338" indent="-1049338" algn="l" eaLnBrk="0" hangingPunct="0">
              <a:spcBef>
                <a:spcPct val="10000"/>
              </a:spcBef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⑸ </a:t>
            </a:r>
            <a:r>
              <a:rPr lang="zh-CN" altLang="en-US" sz="2000" b="1" dirty="0">
                <a:solidFill>
                  <a:srgbClr val="CC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接受：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如果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M.ACTION[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q,a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]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为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acc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，则 输出“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OK”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，结束。</a:t>
            </a: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6324600" y="6172200"/>
            <a:ext cx="2133600" cy="244475"/>
          </a:xfrm>
        </p:spPr>
        <p:txBody>
          <a:bodyPr/>
          <a:lstStyle/>
          <a:p>
            <a:pPr>
              <a:defRPr/>
            </a:pPr>
            <a:fld id="{4F59ABC2-A8C1-444F-815F-0179F8E14596}" type="slidenum">
              <a:rPr lang="en-US" altLang="zh-CN"/>
              <a:pPr>
                <a:defRPr/>
              </a:pPr>
              <a:t>5</a:t>
            </a:fld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1" name="Picture 4"/>
          <p:cNvPicPr>
            <a:picLocks noChangeAspect="1" noChangeArrowheads="1"/>
          </p:cNvPicPr>
          <p:nvPr/>
        </p:nvPicPr>
        <p:blipFill>
          <a:blip r:embed="rId2" cstate="print"/>
          <a:srcRect l="10872" t="30316" r="4964" b="18489"/>
          <a:stretch>
            <a:fillRect/>
          </a:stretch>
        </p:blipFill>
        <p:spPr bwMode="auto">
          <a:xfrm>
            <a:off x="381000" y="1119187"/>
            <a:ext cx="8208963" cy="4824413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</p:pic>
      <p:sp>
        <p:nvSpPr>
          <p:cNvPr id="5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6324600" y="6172200"/>
            <a:ext cx="2133600" cy="244475"/>
          </a:xfrm>
        </p:spPr>
        <p:txBody>
          <a:bodyPr/>
          <a:lstStyle/>
          <a:p>
            <a:pPr>
              <a:defRPr/>
            </a:pPr>
            <a:fld id="{4F59ABC2-A8C1-444F-815F-0179F8E14596}" type="slidenum">
              <a:rPr lang="en-US" altLang="zh-CN"/>
              <a:pPr>
                <a:defRPr/>
              </a:pPr>
              <a:t>50</a:t>
            </a:fld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Text Box 2"/>
          <p:cNvSpPr txBox="1">
            <a:spLocks noChangeArrowheads="1"/>
          </p:cNvSpPr>
          <p:nvPr/>
        </p:nvSpPr>
        <p:spPr bwMode="auto">
          <a:xfrm>
            <a:off x="533400" y="1208306"/>
            <a:ext cx="7924800" cy="4278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spcBef>
                <a:spcPct val="20000"/>
              </a:spcBef>
            </a:pP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    本章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研究自底向上的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LR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分析法，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LR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分析法是一类归约法的统称，主要介绍其中的、也是最基本的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LR(0)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、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SLR(1)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、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LR(1)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和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LALR(1)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四种分析法，重点讨论可归约前缀的作用、识别活前缀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DFA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的构造、分析表的构造、分析法适用条件和语法分析程序结构及其分析算法。</a:t>
            </a:r>
          </a:p>
          <a:p>
            <a:pPr algn="just">
              <a:lnSpc>
                <a:spcPct val="120000"/>
              </a:lnSpc>
              <a:spcBef>
                <a:spcPct val="20000"/>
              </a:spcBef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    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提出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的基本概念是可归前缀、活前缀、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LR(0)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项目、移进项目、待约项目、归约项目、接受项目、移进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-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归约冲突的项目集、归约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-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归约冲突的项目集、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LR(0)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项目集、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LR(0)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项目集规范族、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LR(0)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文法、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SLR(1)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文法、搜索符、搜索集、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LR(1)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文法、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LR(1)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项目集规范族、同心项目、同心项目集和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LALR(1)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文法。</a:t>
            </a:r>
          </a:p>
          <a:p>
            <a:pPr algn="just">
              <a:lnSpc>
                <a:spcPct val="120000"/>
              </a:lnSpc>
              <a:spcBef>
                <a:spcPct val="20000"/>
              </a:spcBef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    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LR(0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)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分析方法、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SLR(1)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分析方法、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LR(1)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分析方法和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LALR(1)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分析方法，构造语法分析程序，其语法分析算法是一致的、通用的。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6324600" y="6172200"/>
            <a:ext cx="2133600" cy="244475"/>
          </a:xfrm>
        </p:spPr>
        <p:txBody>
          <a:bodyPr/>
          <a:lstStyle/>
          <a:p>
            <a:pPr>
              <a:defRPr/>
            </a:pPr>
            <a:fld id="{4F59ABC2-A8C1-444F-815F-0179F8E14596}" type="slidenum">
              <a:rPr lang="en-US" altLang="zh-CN"/>
              <a:pPr>
                <a:defRPr/>
              </a:pPr>
              <a:t>51</a:t>
            </a:fld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57"/>
          <p:cNvSpPr>
            <a:spLocks noChangeArrowheads="1"/>
          </p:cNvSpPr>
          <p:nvPr/>
        </p:nvSpPr>
        <p:spPr bwMode="auto">
          <a:xfrm>
            <a:off x="677863" y="5373688"/>
            <a:ext cx="1219200" cy="381000"/>
          </a:xfrm>
          <a:prstGeom prst="rect">
            <a:avLst/>
          </a:prstGeom>
          <a:solidFill>
            <a:srgbClr val="FFFFFF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00" name="Text Box 56"/>
          <p:cNvSpPr txBox="1">
            <a:spLocks noChangeArrowheads="1"/>
          </p:cNvSpPr>
          <p:nvPr/>
        </p:nvSpPr>
        <p:spPr bwMode="auto">
          <a:xfrm>
            <a:off x="381000" y="1089025"/>
            <a:ext cx="8077200" cy="477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528638" algn="l">
              <a:lnSpc>
                <a:spcPct val="120000"/>
              </a:lnSpc>
              <a:spcBef>
                <a:spcPct val="50000"/>
              </a:spcBef>
            </a:pPr>
            <a:r>
              <a:rPr lang="zh-CN" altLang="en-US" sz="2000" b="1" dirty="0">
                <a:latin typeface="+mn-ea"/>
                <a:ea typeface="+mn-ea"/>
              </a:rPr>
              <a:t>采用</a:t>
            </a:r>
            <a:r>
              <a:rPr lang="en-US" altLang="zh-CN" sz="2000" b="1" dirty="0">
                <a:latin typeface="+mn-ea"/>
                <a:ea typeface="+mn-ea"/>
              </a:rPr>
              <a:t>LR(0)</a:t>
            </a:r>
            <a:r>
              <a:rPr lang="zh-CN" altLang="en-US" sz="2000" b="1" dirty="0">
                <a:latin typeface="+mn-ea"/>
                <a:ea typeface="+mn-ea"/>
              </a:rPr>
              <a:t>分析方法构造语法分析程序的技术线路是：依据给定的源语言，设计其上下文无关文法，并构造识别</a:t>
            </a:r>
            <a:r>
              <a:rPr lang="en-US" altLang="zh-CN" sz="2000" b="1" dirty="0">
                <a:latin typeface="+mn-ea"/>
                <a:ea typeface="+mn-ea"/>
              </a:rPr>
              <a:t>LR(0)</a:t>
            </a:r>
            <a:r>
              <a:rPr lang="zh-CN" altLang="en-US" sz="2000" b="1" dirty="0">
                <a:latin typeface="+mn-ea"/>
                <a:ea typeface="+mn-ea"/>
              </a:rPr>
              <a:t>活前缀</a:t>
            </a:r>
            <a:r>
              <a:rPr lang="en-US" altLang="zh-CN" sz="2000" b="1" dirty="0">
                <a:latin typeface="+mn-ea"/>
                <a:ea typeface="+mn-ea"/>
              </a:rPr>
              <a:t>DFA</a:t>
            </a:r>
            <a:r>
              <a:rPr lang="zh-CN" altLang="en-US" sz="2000" b="1" dirty="0">
                <a:latin typeface="+mn-ea"/>
                <a:ea typeface="+mn-ea"/>
              </a:rPr>
              <a:t>，判定文法是否是</a:t>
            </a:r>
            <a:r>
              <a:rPr lang="en-US" altLang="zh-CN" sz="2000" b="1" dirty="0">
                <a:latin typeface="+mn-ea"/>
                <a:ea typeface="+mn-ea"/>
              </a:rPr>
              <a:t>LR(0)</a:t>
            </a:r>
            <a:r>
              <a:rPr lang="zh-CN" altLang="en-US" sz="2000" b="1" dirty="0">
                <a:latin typeface="+mn-ea"/>
                <a:ea typeface="+mn-ea"/>
              </a:rPr>
              <a:t>文法；如果</a:t>
            </a:r>
            <a:r>
              <a:rPr lang="en-US" altLang="zh-CN" sz="2000" b="1" dirty="0">
                <a:latin typeface="+mn-ea"/>
                <a:ea typeface="+mn-ea"/>
              </a:rPr>
              <a:t>LR(0)</a:t>
            </a:r>
            <a:r>
              <a:rPr lang="zh-CN" altLang="en-US" sz="2000" b="1" dirty="0">
                <a:latin typeface="+mn-ea"/>
                <a:ea typeface="+mn-ea"/>
              </a:rPr>
              <a:t>文法，则根据</a:t>
            </a:r>
            <a:r>
              <a:rPr lang="en-US" altLang="zh-CN" sz="2000" b="1" dirty="0">
                <a:latin typeface="+mn-ea"/>
                <a:ea typeface="+mn-ea"/>
              </a:rPr>
              <a:t>LR(0)</a:t>
            </a:r>
            <a:r>
              <a:rPr lang="zh-CN" altLang="en-US" sz="2000" b="1" dirty="0">
                <a:latin typeface="+mn-ea"/>
                <a:ea typeface="+mn-ea"/>
              </a:rPr>
              <a:t>活前缀</a:t>
            </a:r>
            <a:r>
              <a:rPr lang="en-US" altLang="zh-CN" sz="2000" b="1" dirty="0">
                <a:latin typeface="+mn-ea"/>
                <a:ea typeface="+mn-ea"/>
              </a:rPr>
              <a:t>DFA</a:t>
            </a:r>
            <a:r>
              <a:rPr lang="zh-CN" altLang="en-US" sz="2000" b="1" dirty="0">
                <a:latin typeface="+mn-ea"/>
                <a:ea typeface="+mn-ea"/>
              </a:rPr>
              <a:t>，构造</a:t>
            </a:r>
            <a:r>
              <a:rPr lang="en-US" altLang="zh-CN" sz="2000" b="1" dirty="0">
                <a:latin typeface="+mn-ea"/>
                <a:ea typeface="+mn-ea"/>
              </a:rPr>
              <a:t>LR(0)</a:t>
            </a:r>
            <a:r>
              <a:rPr lang="zh-CN" altLang="en-US" sz="2000" b="1" dirty="0">
                <a:latin typeface="+mn-ea"/>
                <a:ea typeface="+mn-ea"/>
              </a:rPr>
              <a:t>分析表。</a:t>
            </a:r>
          </a:p>
          <a:p>
            <a:pPr indent="528638" algn="l">
              <a:lnSpc>
                <a:spcPct val="120000"/>
              </a:lnSpc>
              <a:spcBef>
                <a:spcPct val="50000"/>
              </a:spcBef>
            </a:pPr>
            <a:r>
              <a:rPr lang="zh-CN" altLang="en-US" sz="2000" b="1" dirty="0">
                <a:latin typeface="+mn-ea"/>
                <a:ea typeface="+mn-ea"/>
              </a:rPr>
              <a:t>采用</a:t>
            </a:r>
            <a:r>
              <a:rPr lang="en-US" altLang="zh-CN" sz="2000" b="1" dirty="0">
                <a:latin typeface="+mn-ea"/>
                <a:ea typeface="+mn-ea"/>
              </a:rPr>
              <a:t>SLR(1)</a:t>
            </a:r>
            <a:r>
              <a:rPr lang="zh-CN" altLang="en-US" sz="2000" b="1" dirty="0">
                <a:latin typeface="+mn-ea"/>
                <a:ea typeface="+mn-ea"/>
              </a:rPr>
              <a:t>分析方法构造语法分析程序的技术线路是：依据给定的源语言，设计其上下文无关文法，并构造识别</a:t>
            </a:r>
            <a:r>
              <a:rPr lang="en-US" altLang="zh-CN" sz="2000" b="1" dirty="0">
                <a:latin typeface="+mn-ea"/>
                <a:ea typeface="+mn-ea"/>
              </a:rPr>
              <a:t>LR(0)</a:t>
            </a:r>
            <a:r>
              <a:rPr lang="zh-CN" altLang="en-US" sz="2000" b="1" dirty="0">
                <a:latin typeface="+mn-ea"/>
                <a:ea typeface="+mn-ea"/>
              </a:rPr>
              <a:t>活前缀</a:t>
            </a:r>
            <a:r>
              <a:rPr lang="en-US" altLang="zh-CN" sz="2000" b="1" dirty="0">
                <a:latin typeface="+mn-ea"/>
                <a:ea typeface="+mn-ea"/>
              </a:rPr>
              <a:t>DFA</a:t>
            </a:r>
            <a:r>
              <a:rPr lang="zh-CN" altLang="en-US" sz="2000" b="1" dirty="0">
                <a:latin typeface="+mn-ea"/>
                <a:ea typeface="+mn-ea"/>
              </a:rPr>
              <a:t>以及</a:t>
            </a:r>
            <a:r>
              <a:rPr lang="en-US" altLang="zh-CN" sz="2000" b="1" dirty="0">
                <a:latin typeface="+mn-ea"/>
                <a:ea typeface="+mn-ea"/>
              </a:rPr>
              <a:t>FOLLOW</a:t>
            </a:r>
            <a:r>
              <a:rPr lang="zh-CN" altLang="en-US" sz="2000" b="1" dirty="0">
                <a:latin typeface="+mn-ea"/>
                <a:ea typeface="+mn-ea"/>
              </a:rPr>
              <a:t>集，判定文法是否是</a:t>
            </a:r>
            <a:r>
              <a:rPr lang="en-US" altLang="zh-CN" sz="2000" b="1" dirty="0">
                <a:latin typeface="+mn-ea"/>
                <a:ea typeface="+mn-ea"/>
              </a:rPr>
              <a:t>SLR(1)</a:t>
            </a:r>
            <a:r>
              <a:rPr lang="zh-CN" altLang="en-US" sz="2000" b="1" dirty="0">
                <a:latin typeface="+mn-ea"/>
                <a:ea typeface="+mn-ea"/>
              </a:rPr>
              <a:t>文法；如果是</a:t>
            </a:r>
            <a:r>
              <a:rPr lang="en-US" altLang="zh-CN" sz="2000" b="1" dirty="0">
                <a:latin typeface="+mn-ea"/>
                <a:ea typeface="+mn-ea"/>
              </a:rPr>
              <a:t>SLR(1)</a:t>
            </a:r>
            <a:r>
              <a:rPr lang="zh-CN" altLang="en-US" sz="2000" b="1" dirty="0">
                <a:latin typeface="+mn-ea"/>
                <a:ea typeface="+mn-ea"/>
              </a:rPr>
              <a:t>文法，则根据</a:t>
            </a:r>
            <a:r>
              <a:rPr lang="en-US" altLang="zh-CN" sz="2000" b="1" dirty="0">
                <a:latin typeface="+mn-ea"/>
                <a:ea typeface="+mn-ea"/>
              </a:rPr>
              <a:t>LR(0)</a:t>
            </a:r>
            <a:r>
              <a:rPr lang="zh-CN" altLang="en-US" sz="2000" b="1" dirty="0">
                <a:latin typeface="+mn-ea"/>
                <a:ea typeface="+mn-ea"/>
              </a:rPr>
              <a:t>活前缀</a:t>
            </a:r>
            <a:r>
              <a:rPr lang="en-US" altLang="zh-CN" sz="2000" b="1" dirty="0">
                <a:latin typeface="+mn-ea"/>
                <a:ea typeface="+mn-ea"/>
              </a:rPr>
              <a:t>DFA</a:t>
            </a:r>
            <a:r>
              <a:rPr lang="zh-CN" altLang="en-US" sz="2000" b="1" dirty="0">
                <a:latin typeface="+mn-ea"/>
                <a:ea typeface="+mn-ea"/>
              </a:rPr>
              <a:t>以及</a:t>
            </a:r>
            <a:r>
              <a:rPr lang="en-US" altLang="zh-CN" sz="2000" b="1" dirty="0">
                <a:latin typeface="+mn-ea"/>
                <a:ea typeface="+mn-ea"/>
              </a:rPr>
              <a:t>FOLLOW</a:t>
            </a:r>
            <a:r>
              <a:rPr lang="zh-CN" altLang="en-US" sz="2000" b="1" dirty="0">
                <a:latin typeface="+mn-ea"/>
                <a:ea typeface="+mn-ea"/>
              </a:rPr>
              <a:t>集，构造</a:t>
            </a:r>
            <a:r>
              <a:rPr lang="en-US" altLang="zh-CN" sz="2000" b="1" dirty="0">
                <a:latin typeface="+mn-ea"/>
                <a:ea typeface="+mn-ea"/>
              </a:rPr>
              <a:t>SLR(1)</a:t>
            </a:r>
            <a:r>
              <a:rPr lang="zh-CN" altLang="en-US" sz="2000" b="1" dirty="0">
                <a:latin typeface="+mn-ea"/>
                <a:ea typeface="+mn-ea"/>
              </a:rPr>
              <a:t>分析表。</a:t>
            </a:r>
          </a:p>
          <a:p>
            <a:pPr indent="528638" algn="l">
              <a:lnSpc>
                <a:spcPct val="120000"/>
              </a:lnSpc>
              <a:spcBef>
                <a:spcPct val="50000"/>
              </a:spcBef>
            </a:pPr>
            <a:r>
              <a:rPr lang="zh-CN" altLang="en-US" sz="2000" b="1" dirty="0">
                <a:latin typeface="+mn-ea"/>
                <a:ea typeface="+mn-ea"/>
              </a:rPr>
              <a:t>采用</a:t>
            </a:r>
            <a:r>
              <a:rPr lang="en-US" altLang="zh-CN" sz="2000" b="1" dirty="0">
                <a:latin typeface="+mn-ea"/>
                <a:ea typeface="+mn-ea"/>
              </a:rPr>
              <a:t>LR(1)</a:t>
            </a:r>
            <a:r>
              <a:rPr lang="zh-CN" altLang="en-US" sz="2000" b="1" dirty="0">
                <a:latin typeface="+mn-ea"/>
                <a:ea typeface="+mn-ea"/>
              </a:rPr>
              <a:t>分析方法构造语法分析程序的技术线路是：依据给定的源语言，设计其上下文无关文法，并构造识别</a:t>
            </a:r>
            <a:r>
              <a:rPr lang="en-US" altLang="zh-CN" sz="2000" b="1" dirty="0">
                <a:latin typeface="+mn-ea"/>
                <a:ea typeface="+mn-ea"/>
              </a:rPr>
              <a:t>LR(1)</a:t>
            </a:r>
            <a:r>
              <a:rPr lang="zh-CN" altLang="en-US" sz="2000" b="1" dirty="0">
                <a:latin typeface="+mn-ea"/>
                <a:ea typeface="+mn-ea"/>
              </a:rPr>
              <a:t>活前缀</a:t>
            </a:r>
            <a:r>
              <a:rPr lang="en-US" altLang="zh-CN" sz="2000" b="1" dirty="0">
                <a:latin typeface="+mn-ea"/>
                <a:ea typeface="+mn-ea"/>
              </a:rPr>
              <a:t>DFA</a:t>
            </a:r>
            <a:r>
              <a:rPr lang="zh-CN" altLang="en-US" sz="2000" b="1" dirty="0">
                <a:latin typeface="+mn-ea"/>
                <a:ea typeface="+mn-ea"/>
              </a:rPr>
              <a:t>，判定文法是否是</a:t>
            </a:r>
            <a:r>
              <a:rPr lang="en-US" altLang="zh-CN" sz="2000" b="1" dirty="0">
                <a:latin typeface="+mn-ea"/>
                <a:ea typeface="+mn-ea"/>
              </a:rPr>
              <a:t>LR(1)</a:t>
            </a:r>
            <a:r>
              <a:rPr lang="zh-CN" altLang="en-US" sz="2000" b="1" dirty="0">
                <a:latin typeface="+mn-ea"/>
                <a:ea typeface="+mn-ea"/>
              </a:rPr>
              <a:t>文法；如果是</a:t>
            </a:r>
            <a:r>
              <a:rPr lang="en-US" altLang="zh-CN" sz="2000" b="1" dirty="0">
                <a:latin typeface="+mn-ea"/>
                <a:ea typeface="+mn-ea"/>
              </a:rPr>
              <a:t>LR(1)</a:t>
            </a:r>
            <a:r>
              <a:rPr lang="zh-CN" altLang="en-US" sz="2000" b="1" dirty="0">
                <a:latin typeface="+mn-ea"/>
                <a:ea typeface="+mn-ea"/>
              </a:rPr>
              <a:t>文法，则根据</a:t>
            </a:r>
            <a:r>
              <a:rPr lang="en-US" altLang="zh-CN" sz="2000" b="1" dirty="0">
                <a:latin typeface="+mn-ea"/>
                <a:ea typeface="+mn-ea"/>
              </a:rPr>
              <a:t>LR(1)</a:t>
            </a:r>
            <a:r>
              <a:rPr lang="zh-CN" altLang="en-US" sz="2000" b="1" dirty="0">
                <a:latin typeface="+mn-ea"/>
                <a:ea typeface="+mn-ea"/>
              </a:rPr>
              <a:t>活前缀</a:t>
            </a:r>
            <a:r>
              <a:rPr lang="en-US" altLang="zh-CN" sz="2000" b="1" dirty="0">
                <a:latin typeface="+mn-ea"/>
                <a:ea typeface="+mn-ea"/>
              </a:rPr>
              <a:t>DFA</a:t>
            </a:r>
            <a:r>
              <a:rPr lang="zh-CN" altLang="en-US" sz="2000" b="1" dirty="0">
                <a:latin typeface="+mn-ea"/>
                <a:ea typeface="+mn-ea"/>
              </a:rPr>
              <a:t>，构造</a:t>
            </a:r>
            <a:r>
              <a:rPr lang="en-US" altLang="zh-CN" sz="2000" b="1" dirty="0">
                <a:latin typeface="+mn-ea"/>
                <a:ea typeface="+mn-ea"/>
              </a:rPr>
              <a:t>LR(1)</a:t>
            </a:r>
            <a:r>
              <a:rPr lang="zh-CN" altLang="en-US" sz="2000" b="1" dirty="0">
                <a:latin typeface="+mn-ea"/>
                <a:ea typeface="+mn-ea"/>
              </a:rPr>
              <a:t>分析表。 </a:t>
            </a: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6324600" y="6172200"/>
            <a:ext cx="2133600" cy="244475"/>
          </a:xfrm>
        </p:spPr>
        <p:txBody>
          <a:bodyPr/>
          <a:lstStyle/>
          <a:p>
            <a:pPr>
              <a:defRPr/>
            </a:pPr>
            <a:fld id="{4F59ABC2-A8C1-444F-815F-0179F8E14596}" type="slidenum">
              <a:rPr lang="en-US" altLang="zh-CN"/>
              <a:pPr>
                <a:defRPr/>
              </a:pPr>
              <a:t>52</a:t>
            </a:fld>
            <a:endParaRPr lang="en-US" altLang="zh-CN" dirty="0"/>
          </a:p>
        </p:txBody>
      </p:sp>
      <p:sp>
        <p:nvSpPr>
          <p:cNvPr id="7" name="Rectangle 21"/>
          <p:cNvSpPr txBox="1">
            <a:spLocks noChangeArrowheads="1"/>
          </p:cNvSpPr>
          <p:nvPr/>
        </p:nvSpPr>
        <p:spPr>
          <a:xfrm>
            <a:off x="2514600" y="304800"/>
            <a:ext cx="3962400" cy="533400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微软雅黑" pitchFamily="34" charset="-122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微软雅黑" pitchFamily="34" charset="-122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微软雅黑" pitchFamily="34" charset="-122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微软雅黑" pitchFamily="34" charset="-122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微软雅黑" pitchFamily="34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微软雅黑" pitchFamily="34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微软雅黑" pitchFamily="34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微软雅黑" pitchFamily="34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微软雅黑" pitchFamily="34" charset="-122"/>
                <a:cs typeface="+mn-cs"/>
              </a:defRPr>
            </a:lvl9pPr>
          </a:lstStyle>
          <a:p>
            <a:pPr>
              <a:defRPr/>
            </a:pPr>
            <a:r>
              <a:rPr lang="zh-CN" altLang="en-US" sz="2800" b="1" kern="0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  <a:cs typeface="+mj-cs"/>
              </a:rPr>
              <a:t>本 章 小 结</a:t>
            </a:r>
            <a:endParaRPr lang="zh-CN" altLang="en-US" sz="2800" b="1" kern="0" dirty="0">
              <a:solidFill>
                <a:srgbClr val="0000FF"/>
              </a:solidFill>
              <a:latin typeface="黑体" pitchFamily="49" charset="-122"/>
              <a:ea typeface="黑体" pitchFamily="49" charset="-122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3"/>
          <p:cNvSpPr>
            <a:spLocks noChangeArrowheads="1"/>
          </p:cNvSpPr>
          <p:nvPr/>
        </p:nvSpPr>
        <p:spPr bwMode="auto">
          <a:xfrm>
            <a:off x="1087438" y="5257800"/>
            <a:ext cx="1219200" cy="944563"/>
          </a:xfrm>
          <a:prstGeom prst="rect">
            <a:avLst/>
          </a:prstGeom>
          <a:solidFill>
            <a:srgbClr val="FFFFFF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24" name="Text Box 2"/>
          <p:cNvSpPr txBox="1">
            <a:spLocks noChangeArrowheads="1"/>
          </p:cNvSpPr>
          <p:nvPr/>
        </p:nvSpPr>
        <p:spPr bwMode="auto">
          <a:xfrm>
            <a:off x="304800" y="909221"/>
            <a:ext cx="8458200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519113" algn="l">
              <a:lnSpc>
                <a:spcPct val="120000"/>
              </a:lnSpc>
              <a:spcBef>
                <a:spcPct val="40000"/>
              </a:spcBef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采用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LALR(1)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分析方法构造语法分析程序的技术线路是：依据给定的源语言，设计其上下文无关文法，并构造识别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LR(1)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活前缀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DFA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，判定文法是否是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LR(1)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文法；如果是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LR(1)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文法，则根据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LR(1)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活前缀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DFA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，合并同心项目集后，判定文法是否是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LALR(1)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文法；如果是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LALR(1)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文法，则构造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LALR(1)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分析表。</a:t>
            </a:r>
          </a:p>
          <a:p>
            <a:pPr indent="519113" algn="l">
              <a:lnSpc>
                <a:spcPct val="120000"/>
              </a:lnSpc>
              <a:spcBef>
                <a:spcPct val="40000"/>
              </a:spcBef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如果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S</a:t>
            </a:r>
            <a:r>
              <a:rPr lang="en-US" altLang="zh-CN" sz="2000" b="1" baseline="-20000" dirty="0">
                <a:latin typeface="宋体" pitchFamily="2" charset="-122"/>
                <a:ea typeface="宋体" pitchFamily="2" charset="-122"/>
              </a:rPr>
              <a:t>LR(0)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、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S</a:t>
            </a:r>
            <a:r>
              <a:rPr lang="en-US" altLang="zh-CN" sz="2000" b="1" baseline="-20000" dirty="0">
                <a:latin typeface="宋体" pitchFamily="2" charset="-122"/>
                <a:ea typeface="宋体" pitchFamily="2" charset="-122"/>
              </a:rPr>
              <a:t>SLR(1)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、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S</a:t>
            </a:r>
            <a:r>
              <a:rPr lang="en-US" altLang="zh-CN" sz="2000" b="1" baseline="-20000" dirty="0">
                <a:latin typeface="宋体" pitchFamily="2" charset="-122"/>
                <a:ea typeface="宋体" pitchFamily="2" charset="-122"/>
              </a:rPr>
              <a:t>LALR(1)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和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S</a:t>
            </a:r>
            <a:r>
              <a:rPr lang="en-US" altLang="zh-CN" sz="2000" b="1" baseline="-20000" dirty="0">
                <a:latin typeface="宋体" pitchFamily="2" charset="-122"/>
                <a:ea typeface="宋体" pitchFamily="2" charset="-122"/>
              </a:rPr>
              <a:t>LR(1)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分别表示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LR(0)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文法集、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SLR(1)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文法集、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LALR(1)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文法集和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LR(1)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文法集，则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S</a:t>
            </a:r>
            <a:r>
              <a:rPr lang="en-US" altLang="zh-CN" sz="2000" b="1" baseline="-20000" dirty="0">
                <a:latin typeface="宋体" pitchFamily="2" charset="-122"/>
                <a:ea typeface="宋体" pitchFamily="2" charset="-122"/>
              </a:rPr>
              <a:t>LR(0)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⊊S</a:t>
            </a:r>
            <a:r>
              <a:rPr lang="en-US" altLang="zh-CN" sz="2000" b="1" baseline="-20000" dirty="0">
                <a:latin typeface="宋体" pitchFamily="2" charset="-122"/>
                <a:ea typeface="宋体" pitchFamily="2" charset="-122"/>
              </a:rPr>
              <a:t>SLR(1)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⊊S</a:t>
            </a:r>
            <a:r>
              <a:rPr lang="en-US" altLang="zh-CN" sz="2000" b="1" baseline="-20000" dirty="0">
                <a:latin typeface="宋体" pitchFamily="2" charset="-122"/>
                <a:ea typeface="宋体" pitchFamily="2" charset="-122"/>
              </a:rPr>
              <a:t>LALR(1)</a:t>
            </a:r>
            <a:r>
              <a:rPr lang="en-US" altLang="zh-CN" sz="2000" b="1" baseline="-30000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⊊S</a:t>
            </a:r>
            <a:r>
              <a:rPr lang="en-US" altLang="zh-CN" sz="2000" b="1" baseline="-20000" dirty="0">
                <a:latin typeface="宋体" pitchFamily="2" charset="-122"/>
                <a:ea typeface="宋体" pitchFamily="2" charset="-122"/>
              </a:rPr>
              <a:t>LR(1)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。</a:t>
            </a:r>
          </a:p>
          <a:p>
            <a:pPr indent="519113" algn="l">
              <a:lnSpc>
                <a:spcPct val="120000"/>
              </a:lnSpc>
              <a:spcBef>
                <a:spcPct val="40000"/>
              </a:spcBef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重点掌握的内容是：</a:t>
            </a:r>
          </a:p>
          <a:p>
            <a:pPr indent="519113" algn="l">
              <a:lnSpc>
                <a:spcPct val="120000"/>
              </a:lnSpc>
              <a:spcBef>
                <a:spcPct val="10000"/>
              </a:spcBef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①构造识别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LR(0)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活前缀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DFA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、构造识别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LR(1)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活前缀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DFA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和合并识别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LR(1)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活前缀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DFA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的同心项目集；</a:t>
            </a:r>
          </a:p>
          <a:p>
            <a:pPr indent="519113" algn="l">
              <a:lnSpc>
                <a:spcPct val="120000"/>
              </a:lnSpc>
              <a:spcBef>
                <a:spcPct val="10000"/>
              </a:spcBef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②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LR(0)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、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SLR(1)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、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LR(1)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和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LALR(1)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文法判别；</a:t>
            </a:r>
          </a:p>
          <a:p>
            <a:pPr indent="519113" algn="l">
              <a:lnSpc>
                <a:spcPct val="120000"/>
              </a:lnSpc>
              <a:spcBef>
                <a:spcPct val="10000"/>
              </a:spcBef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③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LR(0)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、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SLR(1)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、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LR(1)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和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LALR(1)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文法优先分析表；</a:t>
            </a:r>
          </a:p>
          <a:p>
            <a:pPr indent="519113" algn="l">
              <a:lnSpc>
                <a:spcPct val="120000"/>
              </a:lnSpc>
              <a:spcBef>
                <a:spcPct val="10000"/>
              </a:spcBef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④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LR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分析算法。 </a:t>
            </a: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6324600" y="6172200"/>
            <a:ext cx="2133600" cy="244475"/>
          </a:xfrm>
        </p:spPr>
        <p:txBody>
          <a:bodyPr/>
          <a:lstStyle/>
          <a:p>
            <a:pPr>
              <a:defRPr/>
            </a:pPr>
            <a:fld id="{4F59ABC2-A8C1-444F-815F-0179F8E14596}" type="slidenum">
              <a:rPr lang="en-US" altLang="zh-CN"/>
              <a:pPr>
                <a:defRPr/>
              </a:pPr>
              <a:t>53</a:t>
            </a:fld>
            <a:endParaRPr lang="en-US" altLang="zh-CN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>
          <a:xfrm>
            <a:off x="3055937" y="304800"/>
            <a:ext cx="3421063" cy="5334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1" kern="0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  <a:cs typeface="+mj-cs"/>
              </a:rPr>
              <a:t>本 章 小 结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1026"/>
          <p:cNvSpPr txBox="1">
            <a:spLocks noChangeArrowheads="1"/>
          </p:cNvSpPr>
          <p:nvPr/>
        </p:nvSpPr>
        <p:spPr bwMode="auto">
          <a:xfrm>
            <a:off x="304800" y="946150"/>
            <a:ext cx="54864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736600" indent="-736600">
              <a:lnSpc>
                <a:spcPct val="120000"/>
              </a:lnSpc>
              <a:spcBef>
                <a:spcPct val="50000"/>
              </a:spcBef>
              <a:defRPr/>
            </a:pPr>
            <a:r>
              <a:rPr lang="zh-CN" altLang="en-US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例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6.1 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设文法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G[S]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定义如右，并已知分析表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M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见表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7.1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，其中表中空白出表示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e </a:t>
            </a:r>
            <a:r>
              <a:rPr lang="en-US" altLang="zh-CN" sz="2000" b="1" baseline="-30000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k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。试给出输入串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abbcde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的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  <a:hlinkClick r:id="rId3"/>
              </a:rPr>
              <a:t>LR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  <a:hlinkClick r:id="rId3"/>
              </a:rPr>
              <a:t>分析过程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。</a:t>
            </a:r>
            <a:r>
              <a:rPr lang="zh-CN" altLang="en-US" sz="2000" b="1" dirty="0">
                <a:latin typeface="+mn-ea"/>
                <a:ea typeface="+mn-ea"/>
              </a:rPr>
              <a:t> </a:t>
            </a:r>
          </a:p>
        </p:txBody>
      </p:sp>
      <p:sp>
        <p:nvSpPr>
          <p:cNvPr id="9220" name="Rectangle 1038"/>
          <p:cNvSpPr>
            <a:spLocks noChangeArrowheads="1"/>
          </p:cNvSpPr>
          <p:nvPr/>
        </p:nvSpPr>
        <p:spPr bwMode="auto">
          <a:xfrm>
            <a:off x="8583613" y="-304800"/>
            <a:ext cx="615950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altLang="zh-CN" sz="900" b="1"/>
              <a:t>V</a:t>
            </a:r>
            <a:r>
              <a:rPr lang="en-US" altLang="zh-CN" sz="900" b="1" baseline="-30000"/>
              <a:t>T</a:t>
            </a:r>
            <a:r>
              <a:rPr lang="en-US" altLang="zh-CN" sz="900" b="1"/>
              <a:t>∪</a:t>
            </a:r>
            <a:r>
              <a:rPr lang="en-US" altLang="zh-CN" sz="900" b="1">
                <a:latin typeface="Tahoma" pitchFamily="34" charset="0"/>
              </a:rPr>
              <a:t>V</a:t>
            </a:r>
            <a:r>
              <a:rPr lang="en-US" altLang="zh-CN" sz="900" b="1" baseline="-30000"/>
              <a:t>N</a:t>
            </a:r>
            <a:endParaRPr lang="en-US" altLang="zh-CN" sz="1000"/>
          </a:p>
          <a:p>
            <a:pPr eaLnBrk="0" hangingPunct="0"/>
            <a:endParaRPr lang="en-US" altLang="zh-CN" sz="2400"/>
          </a:p>
        </p:txBody>
      </p:sp>
      <p:sp>
        <p:nvSpPr>
          <p:cNvPr id="9221" name="Text Box 1387"/>
          <p:cNvSpPr txBox="1">
            <a:spLocks noChangeArrowheads="1"/>
          </p:cNvSpPr>
          <p:nvPr/>
        </p:nvSpPr>
        <p:spPr bwMode="auto">
          <a:xfrm>
            <a:off x="5756275" y="928608"/>
            <a:ext cx="2819400" cy="1200150"/>
          </a:xfrm>
          <a:prstGeom prst="rect">
            <a:avLst/>
          </a:prstGeom>
          <a:noFill/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altLang="zh-CN" sz="2000" b="1" dirty="0">
                <a:latin typeface="+mn-ea"/>
                <a:ea typeface="+mn-ea"/>
              </a:rPr>
              <a:t>G[S]</a:t>
            </a:r>
            <a:r>
              <a:rPr lang="zh-CN" altLang="en-US" sz="2000" b="1" dirty="0" smtClean="0">
                <a:latin typeface="+mn-ea"/>
                <a:ea typeface="+mn-ea"/>
              </a:rPr>
              <a:t>： ⑴ </a:t>
            </a:r>
            <a:r>
              <a:rPr lang="en-US" altLang="zh-CN" sz="2000" b="1" dirty="0" err="1">
                <a:latin typeface="+mn-ea"/>
                <a:ea typeface="+mn-ea"/>
              </a:rPr>
              <a:t>S→aAcBe</a:t>
            </a:r>
            <a:endParaRPr lang="en-US" altLang="zh-CN" sz="2000" b="1" dirty="0">
              <a:latin typeface="+mn-ea"/>
              <a:ea typeface="+mn-ea"/>
            </a:endParaRPr>
          </a:p>
          <a:p>
            <a:pPr algn="l" eaLnBrk="0" hangingPunct="0">
              <a:lnSpc>
                <a:spcPct val="90000"/>
              </a:lnSpc>
            </a:pPr>
            <a:r>
              <a:rPr lang="en-US" altLang="zh-CN" sz="2000" b="1" dirty="0">
                <a:latin typeface="+mn-ea"/>
                <a:ea typeface="+mn-ea"/>
              </a:rPr>
              <a:t>      </a:t>
            </a:r>
            <a:r>
              <a:rPr lang="en-US" altLang="zh-CN" sz="2000" b="1" dirty="0" smtClean="0">
                <a:latin typeface="+mn-ea"/>
                <a:ea typeface="+mn-ea"/>
              </a:rPr>
              <a:t> ⑵ </a:t>
            </a:r>
            <a:r>
              <a:rPr lang="en-US" altLang="zh-CN" sz="2000" b="1" dirty="0" err="1">
                <a:latin typeface="+mn-ea"/>
                <a:ea typeface="+mn-ea"/>
              </a:rPr>
              <a:t>A→b</a:t>
            </a:r>
            <a:endParaRPr lang="en-US" altLang="zh-CN" sz="2000" b="1" dirty="0">
              <a:latin typeface="+mn-ea"/>
              <a:ea typeface="+mn-ea"/>
            </a:endParaRPr>
          </a:p>
          <a:p>
            <a:pPr algn="l" eaLnBrk="0" hangingPunct="0">
              <a:lnSpc>
                <a:spcPct val="90000"/>
              </a:lnSpc>
            </a:pPr>
            <a:r>
              <a:rPr lang="en-US" altLang="zh-CN" sz="2000" b="1" dirty="0">
                <a:latin typeface="+mn-ea"/>
                <a:ea typeface="+mn-ea"/>
              </a:rPr>
              <a:t>       </a:t>
            </a:r>
            <a:r>
              <a:rPr lang="en-US" altLang="zh-CN" sz="2000" b="1" dirty="0" smtClean="0">
                <a:latin typeface="+mn-ea"/>
                <a:ea typeface="+mn-ea"/>
              </a:rPr>
              <a:t>⑶ </a:t>
            </a:r>
            <a:r>
              <a:rPr lang="en-US" altLang="zh-CN" sz="2000" b="1" dirty="0" err="1">
                <a:latin typeface="+mn-ea"/>
                <a:ea typeface="+mn-ea"/>
              </a:rPr>
              <a:t>A→Ab</a:t>
            </a:r>
            <a:endParaRPr lang="en-US" altLang="zh-CN" sz="2000" b="1" dirty="0">
              <a:latin typeface="+mn-ea"/>
              <a:ea typeface="+mn-ea"/>
            </a:endParaRPr>
          </a:p>
          <a:p>
            <a:pPr algn="l" eaLnBrk="0" hangingPunct="0">
              <a:lnSpc>
                <a:spcPct val="90000"/>
              </a:lnSpc>
            </a:pPr>
            <a:r>
              <a:rPr lang="en-US" altLang="zh-CN" sz="2000" b="1" dirty="0">
                <a:latin typeface="+mn-ea"/>
                <a:ea typeface="+mn-ea"/>
              </a:rPr>
              <a:t>       </a:t>
            </a:r>
            <a:r>
              <a:rPr lang="en-US" altLang="zh-CN" sz="2000" b="1" dirty="0" smtClean="0">
                <a:latin typeface="+mn-ea"/>
                <a:ea typeface="+mn-ea"/>
              </a:rPr>
              <a:t>⑷ </a:t>
            </a:r>
            <a:r>
              <a:rPr lang="en-US" altLang="zh-CN" sz="2000" b="1" dirty="0" err="1">
                <a:latin typeface="+mn-ea"/>
                <a:ea typeface="+mn-ea"/>
              </a:rPr>
              <a:t>B→d</a:t>
            </a:r>
            <a:endParaRPr lang="en-US" altLang="zh-CN" sz="2000" b="1" dirty="0">
              <a:latin typeface="+mn-ea"/>
              <a:ea typeface="+mn-ea"/>
            </a:endParaRPr>
          </a:p>
        </p:txBody>
      </p:sp>
      <p:pic>
        <p:nvPicPr>
          <p:cNvPr id="9223" name="Picture 1389" descr="表7_1文法G[S]LR分析表M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1" y="2198160"/>
            <a:ext cx="7696199" cy="3897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6324600" y="6172200"/>
            <a:ext cx="2133600" cy="244475"/>
          </a:xfrm>
        </p:spPr>
        <p:txBody>
          <a:bodyPr/>
          <a:lstStyle/>
          <a:p>
            <a:pPr>
              <a:defRPr/>
            </a:pPr>
            <a:fld id="{4F59ABC2-A8C1-444F-815F-0179F8E14596}" type="slidenum">
              <a:rPr lang="en-US" altLang="zh-CN"/>
              <a:pPr>
                <a:defRPr/>
              </a:pPr>
              <a:t>6</a:t>
            </a:fld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070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2963862" cy="457200"/>
          </a:xfrm>
        </p:spPr>
        <p:txBody>
          <a:bodyPr/>
          <a:lstStyle/>
          <a:p>
            <a:pPr eaLnBrk="1" hangingPunct="1"/>
            <a:r>
              <a:rPr lang="en-US" altLang="zh-CN" sz="2800" b="1" dirty="0" smtClean="0">
                <a:latin typeface="黑体" pitchFamily="49" charset="-122"/>
                <a:ea typeface="黑体" pitchFamily="49" charset="-122"/>
              </a:rPr>
              <a:t>6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.2  LR(0)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分析</a:t>
            </a:r>
          </a:p>
        </p:txBody>
      </p:sp>
      <p:sp>
        <p:nvSpPr>
          <p:cNvPr id="10245" name="Text Box 2078"/>
          <p:cNvSpPr txBox="1">
            <a:spLocks noChangeArrowheads="1"/>
          </p:cNvSpPr>
          <p:nvPr/>
        </p:nvSpPr>
        <p:spPr bwMode="auto">
          <a:xfrm>
            <a:off x="496888" y="1027113"/>
            <a:ext cx="457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2400" b="1" dirty="0" smtClean="0">
                <a:solidFill>
                  <a:srgbClr val="CC0099"/>
                </a:solidFill>
                <a:ea typeface="黑体" pitchFamily="2" charset="-122"/>
              </a:rPr>
              <a:t>6.2.1  </a:t>
            </a:r>
            <a:r>
              <a:rPr lang="zh-CN" altLang="en-US" sz="2400" b="1" dirty="0">
                <a:solidFill>
                  <a:srgbClr val="CC0099"/>
                </a:solidFill>
                <a:ea typeface="黑体" pitchFamily="2" charset="-122"/>
              </a:rPr>
              <a:t>可归前缀和活前缀</a:t>
            </a:r>
          </a:p>
        </p:txBody>
      </p:sp>
      <p:sp>
        <p:nvSpPr>
          <p:cNvPr id="24611" name="Text Box 2083"/>
          <p:cNvSpPr txBox="1">
            <a:spLocks noChangeArrowheads="1"/>
          </p:cNvSpPr>
          <p:nvPr/>
        </p:nvSpPr>
        <p:spPr bwMode="auto">
          <a:xfrm>
            <a:off x="533400" y="1463675"/>
            <a:ext cx="7848600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indent="595313" algn="just">
              <a:lnSpc>
                <a:spcPct val="130000"/>
              </a:lnSpc>
              <a:spcBef>
                <a:spcPct val="30000"/>
              </a:spcBef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以例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7.1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定义文法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G[S]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为例，讨论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LR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分析法的基本原理，同时将提出可归前缀和活前缀重要概念。</a:t>
            </a:r>
          </a:p>
        </p:txBody>
      </p:sp>
      <p:sp>
        <p:nvSpPr>
          <p:cNvPr id="10248" name="Text Box 2088"/>
          <p:cNvSpPr txBox="1">
            <a:spLocks noChangeArrowheads="1"/>
          </p:cNvSpPr>
          <p:nvPr/>
        </p:nvSpPr>
        <p:spPr bwMode="auto">
          <a:xfrm>
            <a:off x="3203575" y="2516188"/>
            <a:ext cx="3168650" cy="1200150"/>
          </a:xfrm>
          <a:prstGeom prst="rect">
            <a:avLst/>
          </a:prstGeom>
          <a:noFill/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altLang="zh-CN" sz="2000" b="1" dirty="0">
                <a:latin typeface="+mn-ea"/>
                <a:ea typeface="+mn-ea"/>
              </a:rPr>
              <a:t>G[S</a:t>
            </a:r>
            <a:r>
              <a:rPr lang="en-US" altLang="zh-CN" sz="2000" b="1" dirty="0" smtClean="0">
                <a:latin typeface="+mn-ea"/>
                <a:ea typeface="+mn-ea"/>
              </a:rPr>
              <a:t>]:  </a:t>
            </a:r>
            <a:r>
              <a:rPr lang="zh-CN" altLang="en-US" sz="2000" b="1" dirty="0" smtClean="0">
                <a:latin typeface="+mn-ea"/>
                <a:ea typeface="+mn-ea"/>
              </a:rPr>
              <a:t>⑴  </a:t>
            </a:r>
            <a:r>
              <a:rPr lang="en-US" altLang="zh-CN" sz="2000" b="1" dirty="0" err="1">
                <a:latin typeface="+mn-ea"/>
                <a:ea typeface="+mn-ea"/>
              </a:rPr>
              <a:t>S→aAcBe</a:t>
            </a:r>
            <a:endParaRPr lang="en-US" altLang="zh-CN" sz="2000" b="1" dirty="0">
              <a:latin typeface="+mn-ea"/>
              <a:ea typeface="+mn-ea"/>
            </a:endParaRPr>
          </a:p>
          <a:p>
            <a:pPr algn="l" eaLnBrk="0" hangingPunct="0">
              <a:lnSpc>
                <a:spcPct val="90000"/>
              </a:lnSpc>
            </a:pPr>
            <a:r>
              <a:rPr lang="en-US" altLang="zh-CN" sz="2000" b="1" dirty="0">
                <a:latin typeface="+mn-ea"/>
                <a:ea typeface="+mn-ea"/>
              </a:rPr>
              <a:t>      </a:t>
            </a:r>
            <a:r>
              <a:rPr lang="en-US" altLang="zh-CN" sz="2000" b="1" dirty="0" smtClean="0">
                <a:latin typeface="+mn-ea"/>
                <a:ea typeface="+mn-ea"/>
              </a:rPr>
              <a:t> ⑵  </a:t>
            </a:r>
            <a:r>
              <a:rPr lang="en-US" altLang="zh-CN" sz="2000" b="1" dirty="0" err="1">
                <a:latin typeface="+mn-ea"/>
                <a:ea typeface="+mn-ea"/>
              </a:rPr>
              <a:t>A→b</a:t>
            </a:r>
            <a:endParaRPr lang="en-US" altLang="zh-CN" sz="2000" b="1" dirty="0">
              <a:latin typeface="+mn-ea"/>
              <a:ea typeface="+mn-ea"/>
            </a:endParaRPr>
          </a:p>
          <a:p>
            <a:pPr algn="l" eaLnBrk="0" hangingPunct="0">
              <a:lnSpc>
                <a:spcPct val="90000"/>
              </a:lnSpc>
            </a:pPr>
            <a:r>
              <a:rPr lang="en-US" altLang="zh-CN" sz="2000" b="1" dirty="0">
                <a:latin typeface="+mn-ea"/>
                <a:ea typeface="+mn-ea"/>
              </a:rPr>
              <a:t>       </a:t>
            </a:r>
            <a:r>
              <a:rPr lang="en-US" altLang="zh-CN" sz="2000" b="1" dirty="0" smtClean="0">
                <a:latin typeface="+mn-ea"/>
                <a:ea typeface="+mn-ea"/>
              </a:rPr>
              <a:t>⑶  </a:t>
            </a:r>
            <a:r>
              <a:rPr lang="en-US" altLang="zh-CN" sz="2000" b="1" dirty="0" err="1">
                <a:latin typeface="+mn-ea"/>
                <a:ea typeface="+mn-ea"/>
              </a:rPr>
              <a:t>A→Ab</a:t>
            </a:r>
            <a:endParaRPr lang="en-US" altLang="zh-CN" sz="2000" b="1" dirty="0">
              <a:latin typeface="+mn-ea"/>
              <a:ea typeface="+mn-ea"/>
            </a:endParaRPr>
          </a:p>
          <a:p>
            <a:pPr algn="l" eaLnBrk="0" hangingPunct="0">
              <a:lnSpc>
                <a:spcPct val="90000"/>
              </a:lnSpc>
            </a:pPr>
            <a:r>
              <a:rPr lang="en-US" altLang="zh-CN" sz="2000" b="1" dirty="0">
                <a:latin typeface="+mn-ea"/>
                <a:ea typeface="+mn-ea"/>
              </a:rPr>
              <a:t>       </a:t>
            </a:r>
            <a:r>
              <a:rPr lang="en-US" altLang="zh-CN" sz="2000" b="1" dirty="0" smtClean="0">
                <a:latin typeface="+mn-ea"/>
                <a:ea typeface="+mn-ea"/>
              </a:rPr>
              <a:t>⑷  </a:t>
            </a:r>
            <a:r>
              <a:rPr lang="en-US" altLang="zh-CN" sz="2000" b="1" dirty="0" err="1">
                <a:latin typeface="+mn-ea"/>
                <a:ea typeface="+mn-ea"/>
              </a:rPr>
              <a:t>B→d</a:t>
            </a:r>
            <a:endParaRPr lang="en-US" altLang="zh-CN" sz="2000" b="1" dirty="0">
              <a:latin typeface="+mn-ea"/>
              <a:ea typeface="+mn-ea"/>
            </a:endParaRPr>
          </a:p>
        </p:txBody>
      </p:sp>
      <p:sp>
        <p:nvSpPr>
          <p:cNvPr id="24617" name="Text Box 2089"/>
          <p:cNvSpPr txBox="1">
            <a:spLocks noChangeArrowheads="1"/>
          </p:cNvSpPr>
          <p:nvPr/>
        </p:nvSpPr>
        <p:spPr bwMode="auto">
          <a:xfrm>
            <a:off x="3215898" y="2517180"/>
            <a:ext cx="3429000" cy="1200329"/>
          </a:xfrm>
          <a:prstGeom prst="rect">
            <a:avLst/>
          </a:prstGeom>
          <a:noFill/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altLang="zh-CN" sz="2000" b="1" dirty="0">
                <a:latin typeface="+mn-ea"/>
                <a:ea typeface="+mn-ea"/>
              </a:rPr>
              <a:t>G[S</a:t>
            </a:r>
            <a:r>
              <a:rPr lang="en-US" altLang="zh-CN" sz="2000" b="1" dirty="0" smtClean="0">
                <a:latin typeface="+mn-ea"/>
                <a:ea typeface="+mn-ea"/>
              </a:rPr>
              <a:t>]:  </a:t>
            </a:r>
            <a:r>
              <a:rPr lang="zh-CN" altLang="en-US" sz="2000" b="1" dirty="0" smtClean="0">
                <a:latin typeface="+mn-ea"/>
                <a:ea typeface="+mn-ea"/>
              </a:rPr>
              <a:t>⑴  </a:t>
            </a:r>
            <a:r>
              <a:rPr lang="en-US" altLang="zh-CN" sz="2000" b="1" dirty="0" err="1">
                <a:latin typeface="+mn-ea"/>
                <a:ea typeface="+mn-ea"/>
              </a:rPr>
              <a:t>S→aAcBe</a:t>
            </a:r>
            <a:r>
              <a:rPr lang="en-US" altLang="zh-CN" sz="2000" b="1" dirty="0">
                <a:solidFill>
                  <a:srgbClr val="FF3300"/>
                </a:solidFill>
                <a:latin typeface="+mn-ea"/>
                <a:ea typeface="+mn-ea"/>
              </a:rPr>
              <a:t>[1]</a:t>
            </a:r>
          </a:p>
          <a:p>
            <a:pPr algn="l" eaLnBrk="0" hangingPunct="0">
              <a:lnSpc>
                <a:spcPct val="90000"/>
              </a:lnSpc>
            </a:pPr>
            <a:r>
              <a:rPr lang="en-US" altLang="zh-CN" sz="2000" b="1" dirty="0">
                <a:latin typeface="+mn-ea"/>
                <a:ea typeface="+mn-ea"/>
              </a:rPr>
              <a:t>      </a:t>
            </a:r>
            <a:r>
              <a:rPr lang="en-US" altLang="zh-CN" sz="2000" b="1" dirty="0" smtClean="0">
                <a:latin typeface="+mn-ea"/>
                <a:ea typeface="+mn-ea"/>
              </a:rPr>
              <a:t> ⑵  </a:t>
            </a:r>
            <a:r>
              <a:rPr lang="en-US" altLang="zh-CN" sz="2000" b="1" dirty="0" err="1">
                <a:latin typeface="+mn-ea"/>
                <a:ea typeface="+mn-ea"/>
              </a:rPr>
              <a:t>A→b</a:t>
            </a:r>
            <a:r>
              <a:rPr lang="en-US" altLang="zh-CN" sz="2000" b="1" dirty="0">
                <a:solidFill>
                  <a:srgbClr val="FF3300"/>
                </a:solidFill>
                <a:latin typeface="+mn-ea"/>
                <a:ea typeface="+mn-ea"/>
              </a:rPr>
              <a:t>[2]</a:t>
            </a:r>
          </a:p>
          <a:p>
            <a:pPr algn="l" eaLnBrk="0" hangingPunct="0">
              <a:lnSpc>
                <a:spcPct val="90000"/>
              </a:lnSpc>
            </a:pPr>
            <a:r>
              <a:rPr lang="en-US" altLang="zh-CN" sz="2000" b="1" dirty="0">
                <a:latin typeface="+mn-ea"/>
                <a:ea typeface="+mn-ea"/>
              </a:rPr>
              <a:t>       </a:t>
            </a:r>
            <a:r>
              <a:rPr lang="en-US" altLang="zh-CN" sz="2000" b="1" dirty="0" smtClean="0">
                <a:latin typeface="+mn-ea"/>
                <a:ea typeface="+mn-ea"/>
              </a:rPr>
              <a:t>⑶  </a:t>
            </a:r>
            <a:r>
              <a:rPr lang="en-US" altLang="zh-CN" sz="2000" b="1" dirty="0" err="1">
                <a:latin typeface="+mn-ea"/>
                <a:ea typeface="+mn-ea"/>
              </a:rPr>
              <a:t>A→Ab</a:t>
            </a:r>
            <a:r>
              <a:rPr lang="en-US" altLang="zh-CN" sz="2000" b="1" dirty="0">
                <a:solidFill>
                  <a:srgbClr val="FF3300"/>
                </a:solidFill>
                <a:latin typeface="+mn-ea"/>
                <a:ea typeface="+mn-ea"/>
              </a:rPr>
              <a:t>[3]</a:t>
            </a:r>
          </a:p>
          <a:p>
            <a:pPr algn="l" eaLnBrk="0" hangingPunct="0">
              <a:lnSpc>
                <a:spcPct val="90000"/>
              </a:lnSpc>
            </a:pPr>
            <a:r>
              <a:rPr lang="en-US" altLang="zh-CN" sz="2000" b="1" dirty="0">
                <a:latin typeface="+mn-ea"/>
                <a:ea typeface="+mn-ea"/>
              </a:rPr>
              <a:t>       </a:t>
            </a:r>
            <a:r>
              <a:rPr lang="en-US" altLang="zh-CN" sz="2000" b="1" dirty="0" smtClean="0">
                <a:latin typeface="+mn-ea"/>
                <a:ea typeface="+mn-ea"/>
              </a:rPr>
              <a:t>⑷  </a:t>
            </a:r>
            <a:r>
              <a:rPr lang="en-US" altLang="zh-CN" sz="2000" b="1" dirty="0" err="1">
                <a:latin typeface="+mn-ea"/>
                <a:ea typeface="+mn-ea"/>
              </a:rPr>
              <a:t>B→d</a:t>
            </a:r>
            <a:r>
              <a:rPr lang="en-US" altLang="zh-CN" sz="2000" b="1" dirty="0">
                <a:solidFill>
                  <a:srgbClr val="FF3300"/>
                </a:solidFill>
                <a:latin typeface="+mn-ea"/>
                <a:ea typeface="+mn-ea"/>
              </a:rPr>
              <a:t>[4]</a:t>
            </a:r>
          </a:p>
        </p:txBody>
      </p:sp>
      <p:sp>
        <p:nvSpPr>
          <p:cNvPr id="24618" name="Text Box 2090"/>
          <p:cNvSpPr txBox="1">
            <a:spLocks noChangeArrowheads="1"/>
          </p:cNvSpPr>
          <p:nvPr/>
        </p:nvSpPr>
        <p:spPr bwMode="auto">
          <a:xfrm>
            <a:off x="420688" y="3886200"/>
            <a:ext cx="80660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2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S</a:t>
            </a:r>
            <a:r>
              <a:rPr lang="en-US" altLang="zh-CN" sz="2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  <a:sym typeface="Symbol" pitchFamily="18" charset="2"/>
              </a:rPr>
              <a:t></a:t>
            </a:r>
            <a:r>
              <a:rPr lang="en-US" altLang="zh-CN" sz="2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aAcBe</a:t>
            </a:r>
            <a:r>
              <a:rPr lang="en-US" altLang="zh-CN" sz="20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[1]</a:t>
            </a:r>
            <a:r>
              <a:rPr lang="en-US" altLang="zh-CN" sz="2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  <a:sym typeface="Symbol" pitchFamily="18" charset="2"/>
              </a:rPr>
              <a:t></a:t>
            </a:r>
            <a:r>
              <a:rPr lang="en-US" altLang="zh-CN" sz="2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aAcd</a:t>
            </a:r>
            <a:r>
              <a:rPr lang="en-US" altLang="zh-CN" sz="20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[4]</a:t>
            </a:r>
            <a:r>
              <a:rPr lang="en-US" altLang="zh-CN" sz="2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e</a:t>
            </a:r>
            <a:r>
              <a:rPr lang="en-US" altLang="zh-CN" sz="20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[1]</a:t>
            </a:r>
            <a:r>
              <a:rPr lang="en-US" altLang="zh-CN" sz="2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  <a:sym typeface="Symbol" pitchFamily="18" charset="2"/>
              </a:rPr>
              <a:t></a:t>
            </a:r>
            <a:r>
              <a:rPr lang="en-US" altLang="zh-CN" sz="2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aAb</a:t>
            </a:r>
            <a:r>
              <a:rPr lang="en-US" altLang="zh-CN" sz="20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[3]</a:t>
            </a:r>
            <a:r>
              <a:rPr lang="en-US" altLang="zh-CN" sz="2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cd</a:t>
            </a:r>
            <a:r>
              <a:rPr lang="en-US" altLang="zh-CN" sz="20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[4]</a:t>
            </a:r>
            <a:r>
              <a:rPr lang="en-US" altLang="zh-CN" sz="2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e</a:t>
            </a:r>
            <a:r>
              <a:rPr lang="en-US" altLang="zh-CN" sz="20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[1]</a:t>
            </a:r>
            <a:r>
              <a:rPr lang="en-US" altLang="zh-CN" sz="2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  <a:sym typeface="Symbol" pitchFamily="18" charset="2"/>
              </a:rPr>
              <a:t></a:t>
            </a:r>
            <a:r>
              <a:rPr lang="en-US" altLang="zh-CN" sz="2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ab</a:t>
            </a:r>
            <a:r>
              <a:rPr lang="en-US" altLang="zh-CN" sz="20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[2]</a:t>
            </a:r>
            <a:r>
              <a:rPr lang="en-US" altLang="zh-CN" sz="2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b</a:t>
            </a:r>
            <a:r>
              <a:rPr lang="en-US" altLang="zh-CN" sz="20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[3]</a:t>
            </a:r>
            <a:r>
              <a:rPr lang="en-US" altLang="zh-CN" sz="2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cd</a:t>
            </a:r>
            <a:r>
              <a:rPr lang="en-US" altLang="zh-CN" sz="20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[4]</a:t>
            </a:r>
            <a:r>
              <a:rPr lang="en-US" altLang="zh-CN" sz="2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e</a:t>
            </a:r>
            <a:r>
              <a:rPr lang="en-US" altLang="zh-CN" sz="20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[1]</a:t>
            </a:r>
          </a:p>
        </p:txBody>
      </p:sp>
      <p:sp>
        <p:nvSpPr>
          <p:cNvPr id="24619" name="Text Box 2091"/>
          <p:cNvSpPr txBox="1">
            <a:spLocks noChangeArrowheads="1"/>
          </p:cNvSpPr>
          <p:nvPr/>
        </p:nvSpPr>
        <p:spPr bwMode="auto">
          <a:xfrm>
            <a:off x="363537" y="4400550"/>
            <a:ext cx="258286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000" b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a</a:t>
            </a:r>
            <a:r>
              <a:rPr lang="en-US" altLang="zh-CN" sz="2000" b="1" u="sng" dirty="0" err="1">
                <a:solidFill>
                  <a:srgbClr val="06940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b</a:t>
            </a:r>
            <a:r>
              <a:rPr lang="en-US" altLang="zh-CN" sz="20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[2]</a:t>
            </a:r>
            <a:r>
              <a:rPr lang="en-US" altLang="zh-CN" sz="20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b</a:t>
            </a:r>
            <a:r>
              <a:rPr lang="en-US" altLang="zh-CN" sz="20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[3]</a:t>
            </a:r>
            <a:r>
              <a:rPr lang="en-US" altLang="zh-CN" sz="2000" b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cd</a:t>
            </a:r>
            <a:r>
              <a:rPr lang="en-US" altLang="zh-CN" sz="20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[4]</a:t>
            </a:r>
            <a:r>
              <a:rPr lang="en-US" altLang="zh-CN" sz="20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e</a:t>
            </a:r>
            <a:r>
              <a:rPr lang="en-US" altLang="zh-CN" sz="20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[1]</a:t>
            </a:r>
            <a:endParaRPr lang="en-US" altLang="zh-CN" sz="2000" b="1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ea"/>
              <a:ea typeface="+mn-ea"/>
            </a:endParaRPr>
          </a:p>
        </p:txBody>
      </p:sp>
      <p:sp>
        <p:nvSpPr>
          <p:cNvPr id="24620" name="Text Box 2092"/>
          <p:cNvSpPr txBox="1">
            <a:spLocks noChangeArrowheads="1"/>
          </p:cNvSpPr>
          <p:nvPr/>
        </p:nvSpPr>
        <p:spPr bwMode="auto">
          <a:xfrm>
            <a:off x="2659062" y="4400550"/>
            <a:ext cx="24209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0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  <a:sym typeface="Symbol" pitchFamily="18" charset="2"/>
              </a:rPr>
              <a:t></a:t>
            </a:r>
            <a:r>
              <a:rPr lang="en-US" altLang="zh-CN" sz="2000" b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a</a:t>
            </a:r>
            <a:r>
              <a:rPr lang="en-US" altLang="zh-CN" sz="2000" b="1" u="sng" dirty="0" err="1">
                <a:solidFill>
                  <a:srgbClr val="06940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Ab</a:t>
            </a:r>
            <a:r>
              <a:rPr lang="en-US" altLang="zh-CN" sz="20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[3]</a:t>
            </a:r>
            <a:r>
              <a:rPr lang="en-US" altLang="zh-CN" sz="2000" b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cd</a:t>
            </a:r>
            <a:r>
              <a:rPr lang="en-US" altLang="zh-CN" sz="20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[4]</a:t>
            </a:r>
            <a:r>
              <a:rPr lang="en-US" altLang="zh-CN" sz="20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e</a:t>
            </a:r>
            <a:r>
              <a:rPr lang="en-US" altLang="zh-CN" sz="20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[1]</a:t>
            </a:r>
            <a:endParaRPr lang="en-US" altLang="zh-CN" sz="2000" b="1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ea"/>
              <a:ea typeface="+mn-ea"/>
            </a:endParaRPr>
          </a:p>
        </p:txBody>
      </p:sp>
      <p:sp>
        <p:nvSpPr>
          <p:cNvPr id="24621" name="Text Box 2093"/>
          <p:cNvSpPr txBox="1">
            <a:spLocks noChangeArrowheads="1"/>
          </p:cNvSpPr>
          <p:nvPr/>
        </p:nvSpPr>
        <p:spPr bwMode="auto">
          <a:xfrm>
            <a:off x="4846638" y="4403725"/>
            <a:ext cx="18716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0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  <a:sym typeface="Symbol" pitchFamily="18" charset="2"/>
              </a:rPr>
              <a:t></a:t>
            </a:r>
            <a:r>
              <a:rPr lang="en-US" altLang="zh-CN" sz="2000" b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aAc</a:t>
            </a:r>
            <a:r>
              <a:rPr lang="en-US" altLang="zh-CN" sz="2000" b="1" u="sng" dirty="0" err="1">
                <a:solidFill>
                  <a:srgbClr val="06940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d</a:t>
            </a:r>
            <a:r>
              <a:rPr lang="en-US" altLang="zh-CN" sz="20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[4]</a:t>
            </a:r>
            <a:r>
              <a:rPr lang="en-US" altLang="zh-CN" sz="20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e</a:t>
            </a:r>
            <a:r>
              <a:rPr lang="en-US" altLang="zh-CN" sz="20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[1]</a:t>
            </a:r>
            <a:endParaRPr lang="en-US" altLang="zh-CN" sz="2000" b="1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ea"/>
              <a:ea typeface="+mn-ea"/>
            </a:endParaRPr>
          </a:p>
        </p:txBody>
      </p:sp>
      <p:sp>
        <p:nvSpPr>
          <p:cNvPr id="24622" name="Text Box 2094"/>
          <p:cNvSpPr txBox="1">
            <a:spLocks noChangeArrowheads="1"/>
          </p:cNvSpPr>
          <p:nvPr/>
        </p:nvSpPr>
        <p:spPr bwMode="auto">
          <a:xfrm>
            <a:off x="6532563" y="4400550"/>
            <a:ext cx="1511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0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  <a:sym typeface="Symbol" pitchFamily="18" charset="2"/>
              </a:rPr>
              <a:t></a:t>
            </a:r>
            <a:r>
              <a:rPr lang="en-US" altLang="zh-CN" sz="2000" b="1" u="sng" dirty="0" err="1">
                <a:solidFill>
                  <a:srgbClr val="06940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aAcBe</a:t>
            </a:r>
            <a:r>
              <a:rPr lang="en-US" altLang="zh-CN" sz="20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[1]</a:t>
            </a:r>
            <a:endParaRPr lang="en-US" altLang="zh-CN" sz="2000" b="1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ea"/>
              <a:ea typeface="+mn-ea"/>
            </a:endParaRPr>
          </a:p>
        </p:txBody>
      </p:sp>
      <p:sp>
        <p:nvSpPr>
          <p:cNvPr id="24623" name="Text Box 2095"/>
          <p:cNvSpPr txBox="1">
            <a:spLocks noChangeArrowheads="1"/>
          </p:cNvSpPr>
          <p:nvPr/>
        </p:nvSpPr>
        <p:spPr bwMode="auto">
          <a:xfrm>
            <a:off x="7889875" y="4400550"/>
            <a:ext cx="720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  <a:sym typeface="Symbol" pitchFamily="18" charset="2"/>
              </a:rPr>
              <a:t></a:t>
            </a:r>
            <a:r>
              <a:rPr lang="en-US" altLang="zh-CN" sz="2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 S</a:t>
            </a:r>
          </a:p>
        </p:txBody>
      </p:sp>
      <p:sp>
        <p:nvSpPr>
          <p:cNvPr id="24624" name="Text Box 2096"/>
          <p:cNvSpPr txBox="1">
            <a:spLocks noChangeArrowheads="1"/>
          </p:cNvSpPr>
          <p:nvPr/>
        </p:nvSpPr>
        <p:spPr bwMode="auto">
          <a:xfrm>
            <a:off x="584200" y="4343400"/>
            <a:ext cx="78486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indent="595313" algn="just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如果使用分析栈实现这个过程，则方法也很简单：将输入串符号移进分析栈，直到遇到“</a:t>
            </a:r>
            <a:r>
              <a:rPr lang="zh-CN" altLang="en-US" sz="20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编号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”为止；这时，句柄出现在分析栈顶部，令编号代表的规则是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A→α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，将分析栈顶部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︱α︱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个符号出栈，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A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进栈便完成一次归约。重复这些步骤，直到归约出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S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。</a:t>
            </a:r>
          </a:p>
        </p:txBody>
      </p:sp>
      <p:sp>
        <p:nvSpPr>
          <p:cNvPr id="17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6324600" y="6172200"/>
            <a:ext cx="2133600" cy="244475"/>
          </a:xfrm>
        </p:spPr>
        <p:txBody>
          <a:bodyPr/>
          <a:lstStyle/>
          <a:p>
            <a:pPr>
              <a:defRPr/>
            </a:pPr>
            <a:fld id="{4F59ABC2-A8C1-444F-815F-0179F8E14596}" type="slidenum">
              <a:rPr lang="en-US" altLang="zh-CN"/>
              <a:pPr>
                <a:defRPr/>
              </a:pPr>
              <a:t>7</a:t>
            </a:fld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24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6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7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4618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4618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46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4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5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4619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4619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46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2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33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4620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3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4620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3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46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4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41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4621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4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4621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4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46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48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49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4622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5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4622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51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46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56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57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4623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5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4623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5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46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8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63" dur="500"/>
                                        <p:tgtEl>
                                          <p:spTgt spid="246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08403 " pathEditMode="relative" ptsTypes="AA">
                                      <p:cBhvr>
                                        <p:cTn id="66" dur="500" fill="hold"/>
                                        <p:tgtEl>
                                          <p:spTgt spid="246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08403 " pathEditMode="relative" ptsTypes="AA">
                                      <p:cBhvr>
                                        <p:cTn id="68" dur="500" fill="hold"/>
                                        <p:tgtEl>
                                          <p:spTgt spid="246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08403 " pathEditMode="relative" ptsTypes="AA">
                                      <p:cBhvr>
                                        <p:cTn id="70" dur="500" fill="hold"/>
                                        <p:tgtEl>
                                          <p:spTgt spid="246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08403 " pathEditMode="relative" ptsTypes="AA">
                                      <p:cBhvr>
                                        <p:cTn id="72" dur="500" fill="hold"/>
                                        <p:tgtEl>
                                          <p:spTgt spid="246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08403 " pathEditMode="relative" ptsTypes="AA">
                                      <p:cBhvr>
                                        <p:cTn id="74" dur="500" fill="hold"/>
                                        <p:tgtEl>
                                          <p:spTgt spid="246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46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46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46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8" grpId="0" animBg="1"/>
      <p:bldP spid="24617" grpId="0" animBg="1"/>
      <p:bldP spid="24618" grpId="0"/>
      <p:bldP spid="24618" grpId="1"/>
      <p:bldP spid="24619" grpId="0"/>
      <p:bldP spid="24619" grpId="1"/>
      <p:bldP spid="24620" grpId="0"/>
      <p:bldP spid="24620" grpId="1"/>
      <p:bldP spid="24621" grpId="0"/>
      <p:bldP spid="24621" grpId="1"/>
      <p:bldP spid="24622" grpId="0"/>
      <p:bldP spid="24622" grpId="1"/>
      <p:bldP spid="24623" grpId="0"/>
      <p:bldP spid="24623" grpId="1"/>
      <p:bldP spid="2462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446088" y="3033712"/>
            <a:ext cx="7735887" cy="863600"/>
            <a:chOff x="521" y="1842"/>
            <a:chExt cx="4873" cy="544"/>
          </a:xfrm>
        </p:grpSpPr>
        <p:sp>
          <p:nvSpPr>
            <p:cNvPr id="11278" name="Rectangle 4"/>
            <p:cNvSpPr>
              <a:spLocks noChangeArrowheads="1"/>
            </p:cNvSpPr>
            <p:nvPr/>
          </p:nvSpPr>
          <p:spPr bwMode="auto">
            <a:xfrm>
              <a:off x="521" y="1842"/>
              <a:ext cx="4873" cy="544"/>
            </a:xfrm>
            <a:prstGeom prst="rect">
              <a:avLst/>
            </a:prstGeom>
            <a:solidFill>
              <a:srgbClr val="C0C0C0">
                <a:alpha val="2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22" name="Rectangle 6"/>
            <p:cNvSpPr>
              <a:spLocks noChangeArrowheads="1"/>
            </p:cNvSpPr>
            <p:nvPr/>
          </p:nvSpPr>
          <p:spPr bwMode="auto">
            <a:xfrm>
              <a:off x="523" y="1845"/>
              <a:ext cx="4857" cy="4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indent="584200" algn="l">
                <a:lnSpc>
                  <a:spcPct val="120000"/>
                </a:lnSpc>
                <a:spcBef>
                  <a:spcPct val="30000"/>
                </a:spcBef>
                <a:defRPr/>
              </a:pPr>
              <a:r>
                <a:rPr lang="zh-CN" altLang="en-US" sz="20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方正舒体" pitchFamily="2" charset="-122"/>
                  <a:ea typeface="宋体" pitchFamily="2" charset="-122"/>
                </a:rPr>
                <a:t>即：尾符号恰好是句柄</a:t>
              </a:r>
              <a:r>
                <a:rPr lang="en-US" altLang="zh-CN" sz="20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  <a:ea typeface="宋体" pitchFamily="2" charset="-122"/>
                </a:rPr>
                <a:t>β</a:t>
              </a:r>
              <a:r>
                <a:rPr lang="zh-CN" altLang="en-US" sz="20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方正舒体" pitchFamily="2" charset="-122"/>
                  <a:ea typeface="宋体" pitchFamily="2" charset="-122"/>
                </a:rPr>
                <a:t>尾符号的文法规范句型之前缀，称为可归前缀，可归约前缀之前缀称为活前缀。</a:t>
              </a:r>
            </a:p>
          </p:txBody>
        </p:sp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590550" y="4114800"/>
            <a:ext cx="7489825" cy="1752600"/>
            <a:chOff x="611" y="2523"/>
            <a:chExt cx="4718" cy="1104"/>
          </a:xfrm>
        </p:grpSpPr>
        <p:sp>
          <p:nvSpPr>
            <p:cNvPr id="11275" name="Rectangle 5"/>
            <p:cNvSpPr>
              <a:spLocks noChangeArrowheads="1"/>
            </p:cNvSpPr>
            <p:nvPr/>
          </p:nvSpPr>
          <p:spPr bwMode="auto">
            <a:xfrm>
              <a:off x="612" y="2523"/>
              <a:ext cx="4717" cy="1104"/>
            </a:xfrm>
            <a:prstGeom prst="rect">
              <a:avLst/>
            </a:prstGeom>
            <a:solidFill>
              <a:schemeClr val="accent1">
                <a:alpha val="3922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76" name="Text Box 7"/>
            <p:cNvSpPr txBox="1">
              <a:spLocks noChangeArrowheads="1"/>
            </p:cNvSpPr>
            <p:nvPr/>
          </p:nvSpPr>
          <p:spPr bwMode="auto">
            <a:xfrm>
              <a:off x="3743" y="2629"/>
              <a:ext cx="1584" cy="9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 sz="2000" b="1" dirty="0"/>
                <a:t>G[S]</a:t>
              </a:r>
              <a:r>
                <a:rPr lang="zh-CN" altLang="en-US" sz="2000" b="1" dirty="0"/>
                <a:t>：⑴ </a:t>
              </a:r>
              <a:r>
                <a:rPr lang="en-US" altLang="zh-CN" sz="2000" b="1" dirty="0" err="1"/>
                <a:t>S→aAcBe</a:t>
              </a:r>
              <a:endParaRPr lang="en-US" altLang="zh-CN" sz="2000" b="1" dirty="0"/>
            </a:p>
            <a:p>
              <a:pPr algn="just" eaLnBrk="0" hangingPunct="0">
                <a:spcBef>
                  <a:spcPct val="20000"/>
                </a:spcBef>
              </a:pPr>
              <a:r>
                <a:rPr lang="en-US" altLang="zh-CN" sz="2000" b="1" dirty="0"/>
                <a:t>            ⑵ </a:t>
              </a:r>
              <a:r>
                <a:rPr lang="en-US" altLang="zh-CN" sz="2000" b="1" dirty="0" err="1"/>
                <a:t>A→b</a:t>
              </a:r>
              <a:endParaRPr lang="en-US" altLang="zh-CN" sz="2000" b="1" dirty="0"/>
            </a:p>
            <a:p>
              <a:pPr algn="just" eaLnBrk="0" hangingPunct="0">
                <a:spcBef>
                  <a:spcPct val="20000"/>
                </a:spcBef>
              </a:pPr>
              <a:r>
                <a:rPr lang="en-US" altLang="zh-CN" sz="2000" b="1" dirty="0"/>
                <a:t>            ⑶ </a:t>
              </a:r>
              <a:r>
                <a:rPr lang="en-US" altLang="zh-CN" sz="2000" b="1" dirty="0" err="1"/>
                <a:t>A→Ab</a:t>
              </a:r>
              <a:endParaRPr lang="en-US" altLang="zh-CN" sz="2000" b="1" dirty="0"/>
            </a:p>
            <a:p>
              <a:pPr algn="just" eaLnBrk="0" hangingPunct="0">
                <a:spcBef>
                  <a:spcPct val="20000"/>
                </a:spcBef>
              </a:pPr>
              <a:r>
                <a:rPr lang="en-US" altLang="zh-CN" sz="2000" b="1" dirty="0"/>
                <a:t>            ⑷ </a:t>
              </a:r>
              <a:r>
                <a:rPr lang="en-US" altLang="zh-CN" sz="2000" b="1" dirty="0" err="1"/>
                <a:t>B→d</a:t>
              </a:r>
              <a:endParaRPr lang="en-US" altLang="zh-CN" sz="2000" b="1" dirty="0"/>
            </a:p>
          </p:txBody>
        </p:sp>
        <p:sp>
          <p:nvSpPr>
            <p:cNvPr id="60424" name="Text Box 8"/>
            <p:cNvSpPr txBox="1">
              <a:spLocks noChangeArrowheads="1"/>
            </p:cNvSpPr>
            <p:nvPr/>
          </p:nvSpPr>
          <p:spPr bwMode="auto">
            <a:xfrm>
              <a:off x="611" y="2614"/>
              <a:ext cx="3312" cy="9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indent="595313" algn="l">
                <a:lnSpc>
                  <a:spcPct val="150000"/>
                </a:lnSpc>
                <a:spcBef>
                  <a:spcPct val="30000"/>
                </a:spcBef>
                <a:defRPr/>
              </a:pPr>
              <a:r>
                <a:rPr lang="zh-CN" altLang="en-US" sz="2000" b="1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例如文法</a:t>
              </a:r>
              <a:r>
                <a:rPr lang="en-US" altLang="zh-CN" sz="2000" b="1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G[S]</a:t>
              </a:r>
              <a:r>
                <a:rPr lang="zh-CN" altLang="en-US" sz="2000" b="1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，句型</a:t>
              </a:r>
              <a:r>
                <a:rPr lang="en-US" altLang="zh-CN" sz="2000" b="1" dirty="0" err="1">
                  <a:solidFill>
                    <a:schemeClr val="fol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a</a:t>
              </a:r>
              <a:r>
                <a:rPr lang="en-US" altLang="zh-CN" sz="2000" b="1" dirty="0" err="1">
                  <a:solidFill>
                    <a:srgbClr val="06940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Ab</a:t>
              </a:r>
              <a:r>
                <a:rPr lang="en-US" altLang="zh-CN" sz="2000" b="1" dirty="0" err="1">
                  <a:solidFill>
                    <a:schemeClr val="fol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cde</a:t>
              </a:r>
              <a:r>
                <a:rPr lang="zh-CN" altLang="en-US" sz="2000" b="1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的句柄为</a:t>
              </a:r>
              <a:r>
                <a:rPr lang="en-US" altLang="zh-CN" sz="2000" b="1" dirty="0" err="1">
                  <a:solidFill>
                    <a:srgbClr val="06940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Ab</a:t>
              </a:r>
              <a:r>
                <a:rPr lang="zh-CN" altLang="en-US" sz="2000" b="1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，活前缀有：</a:t>
              </a:r>
              <a:r>
                <a:rPr lang="en-US" altLang="zh-CN" sz="2000" b="1" dirty="0">
                  <a:solidFill>
                    <a:srgbClr val="CC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ε</a:t>
              </a:r>
              <a:r>
                <a:rPr lang="zh-CN" altLang="en-US" sz="2000" b="1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、</a:t>
              </a:r>
              <a:r>
                <a:rPr lang="en-US" altLang="zh-CN" sz="2000" b="1" dirty="0">
                  <a:solidFill>
                    <a:srgbClr val="CC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a</a:t>
              </a:r>
              <a:r>
                <a:rPr lang="zh-CN" altLang="en-US" sz="2000" b="1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、</a:t>
              </a:r>
              <a:r>
                <a:rPr lang="en-US" altLang="zh-CN" sz="2000" b="1" dirty="0" err="1">
                  <a:solidFill>
                    <a:srgbClr val="CC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aA</a:t>
              </a:r>
              <a:r>
                <a:rPr lang="zh-CN" altLang="en-US" sz="2000" b="1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和</a:t>
              </a:r>
              <a:r>
                <a:rPr lang="en-US" altLang="zh-CN" sz="2000" b="1" dirty="0" err="1">
                  <a:solidFill>
                    <a:srgbClr val="CC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aAb</a:t>
              </a:r>
              <a:r>
                <a:rPr lang="zh-CN" altLang="en-US" sz="2000" b="1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，其中，</a:t>
              </a:r>
              <a:r>
                <a:rPr lang="en-US" altLang="zh-CN" sz="2000" b="1" dirty="0" err="1">
                  <a:solidFill>
                    <a:srgbClr val="CC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aAb</a:t>
              </a:r>
              <a:r>
                <a:rPr lang="zh-CN" altLang="en-US" sz="2000" b="1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为</a:t>
              </a:r>
              <a:r>
                <a:rPr lang="zh-CN" altLang="en-US" sz="2000" b="1" dirty="0">
                  <a:solidFill>
                    <a:srgbClr val="CC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可归前缀</a:t>
              </a:r>
              <a:r>
                <a:rPr lang="zh-CN" altLang="en-US" sz="2000" b="1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。</a:t>
              </a:r>
            </a:p>
          </p:txBody>
        </p:sp>
      </p:grp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381000" y="1019175"/>
            <a:ext cx="7924800" cy="1771650"/>
            <a:chOff x="480" y="829"/>
            <a:chExt cx="4992" cy="1116"/>
          </a:xfrm>
        </p:grpSpPr>
        <p:sp>
          <p:nvSpPr>
            <p:cNvPr id="60426" name="Text Box 10"/>
            <p:cNvSpPr txBox="1">
              <a:spLocks noChangeArrowheads="1"/>
            </p:cNvSpPr>
            <p:nvPr/>
          </p:nvSpPr>
          <p:spPr bwMode="auto">
            <a:xfrm>
              <a:off x="480" y="829"/>
              <a:ext cx="4992" cy="1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indent="595313" algn="l">
                <a:lnSpc>
                  <a:spcPct val="130000"/>
                </a:lnSpc>
                <a:spcBef>
                  <a:spcPct val="30000"/>
                </a:spcBef>
                <a:defRPr/>
              </a:pPr>
              <a:r>
                <a:rPr lang="zh-CN" altLang="en-US" sz="2000" b="1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定义</a:t>
              </a:r>
              <a:r>
                <a:rPr lang="en-US" altLang="zh-CN" sz="2000" b="1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7.1  </a:t>
              </a:r>
              <a:r>
                <a:rPr lang="zh-CN" altLang="en-US" sz="2000" b="1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将符号串的任意含有头符号的子串称为</a:t>
              </a:r>
              <a:r>
                <a:rPr lang="zh-CN" altLang="en-US" sz="2000" b="1" dirty="0">
                  <a:solidFill>
                    <a:srgbClr val="FF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前缀</a:t>
              </a:r>
              <a:r>
                <a:rPr lang="zh-CN" altLang="en-US" sz="2000" b="1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。特别地，空串</a:t>
              </a:r>
              <a:r>
                <a:rPr lang="en-US" altLang="zh-CN" sz="2000" b="1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ε</a:t>
              </a:r>
              <a:r>
                <a:rPr lang="zh-CN" altLang="en-US" sz="2000" b="1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为任意串的前缀。</a:t>
              </a:r>
            </a:p>
            <a:p>
              <a:pPr indent="595313" algn="l">
                <a:lnSpc>
                  <a:spcPct val="130000"/>
                </a:lnSpc>
                <a:spcBef>
                  <a:spcPct val="30000"/>
                </a:spcBef>
                <a:defRPr/>
              </a:pPr>
              <a:r>
                <a:rPr lang="zh-CN" altLang="en-US" sz="2000" b="1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定义</a:t>
              </a:r>
              <a:r>
                <a:rPr lang="en-US" altLang="zh-CN" sz="2000" b="1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7.2  </a:t>
              </a:r>
              <a:r>
                <a:rPr lang="zh-CN" altLang="en-US" sz="2000" b="1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设文法</a:t>
              </a:r>
              <a:r>
                <a:rPr lang="en-US" altLang="zh-CN" sz="2000" b="1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G[S]</a:t>
              </a:r>
              <a:r>
                <a:rPr lang="zh-CN" altLang="en-US" sz="2000" b="1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，如果</a:t>
              </a:r>
              <a:r>
                <a:rPr lang="en-US" altLang="zh-CN" sz="2000" b="1" dirty="0" err="1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S</a:t>
              </a:r>
              <a:r>
                <a:rPr lang="en-US" altLang="zh-CN" sz="2000" b="1" dirty="0" err="1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  <a:sym typeface="Symbol" pitchFamily="18" charset="2"/>
                </a:rPr>
                <a:t></a:t>
              </a:r>
              <a:r>
                <a:rPr lang="en-US" altLang="zh-CN" sz="2000" b="1" dirty="0" err="1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αAω</a:t>
              </a:r>
              <a:r>
                <a:rPr lang="en-US" altLang="zh-CN" sz="2000" b="1" dirty="0" err="1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  <a:sym typeface="Symbol" pitchFamily="18" charset="2"/>
                </a:rPr>
                <a:t></a:t>
              </a:r>
              <a:r>
                <a:rPr lang="en-US" altLang="zh-CN" sz="2000" b="1" dirty="0" err="1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αβω</a:t>
              </a:r>
              <a:r>
                <a:rPr lang="zh-CN" altLang="en-US" sz="2000" b="1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是句型</a:t>
              </a:r>
              <a:r>
                <a:rPr lang="en-US" altLang="zh-CN" sz="2000" b="1" dirty="0" err="1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αβω</a:t>
              </a:r>
              <a:r>
                <a:rPr lang="zh-CN" altLang="en-US" sz="2000" b="1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的规范推导，则</a:t>
              </a:r>
              <a:r>
                <a:rPr lang="en-US" altLang="zh-CN" sz="2000" b="1" dirty="0" err="1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αβ</a:t>
              </a:r>
              <a:r>
                <a:rPr lang="zh-CN" altLang="en-US" sz="2000" b="1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称为</a:t>
              </a:r>
              <a:r>
                <a:rPr lang="zh-CN" altLang="en-US" sz="2000" b="1" dirty="0">
                  <a:solidFill>
                    <a:srgbClr val="FF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可归前缀</a:t>
              </a:r>
              <a:r>
                <a:rPr lang="zh-CN" altLang="en-US" sz="2000" b="1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，</a:t>
              </a:r>
              <a:r>
                <a:rPr lang="en-US" altLang="zh-CN" sz="2000" b="1" dirty="0" err="1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αβ</a:t>
              </a:r>
              <a:r>
                <a:rPr lang="zh-CN" altLang="en-US" sz="2000" b="1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的前缀称为</a:t>
              </a:r>
              <a:r>
                <a:rPr lang="zh-CN" altLang="en-US" sz="2000" b="1" dirty="0">
                  <a:solidFill>
                    <a:srgbClr val="FF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活前缀</a:t>
              </a:r>
              <a:r>
                <a:rPr lang="zh-CN" altLang="en-US" sz="2000" b="1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。</a:t>
              </a:r>
            </a:p>
          </p:txBody>
        </p:sp>
        <p:sp>
          <p:nvSpPr>
            <p:cNvPr id="11272" name="Text Box 11"/>
            <p:cNvSpPr txBox="1">
              <a:spLocks noChangeArrowheads="1"/>
            </p:cNvSpPr>
            <p:nvPr/>
          </p:nvSpPr>
          <p:spPr bwMode="auto">
            <a:xfrm>
              <a:off x="2913" y="1393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>
                  <a:latin typeface="Tahoma" pitchFamily="34" charset="0"/>
                </a:rPr>
                <a:t>*</a:t>
              </a:r>
            </a:p>
          </p:txBody>
        </p:sp>
        <p:sp>
          <p:nvSpPr>
            <p:cNvPr id="11273" name="Text Box 12"/>
            <p:cNvSpPr txBox="1">
              <a:spLocks noChangeArrowheads="1"/>
            </p:cNvSpPr>
            <p:nvPr/>
          </p:nvSpPr>
          <p:spPr bwMode="auto">
            <a:xfrm>
              <a:off x="2871" y="1566"/>
              <a:ext cx="25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200" b="1">
                  <a:latin typeface="Tahoma" pitchFamily="34" charset="0"/>
                </a:rPr>
                <a:t>R</a:t>
              </a:r>
            </a:p>
          </p:txBody>
        </p:sp>
        <p:sp>
          <p:nvSpPr>
            <p:cNvPr id="11274" name="Text Box 13"/>
            <p:cNvSpPr txBox="1">
              <a:spLocks noChangeArrowheads="1"/>
            </p:cNvSpPr>
            <p:nvPr/>
          </p:nvSpPr>
          <p:spPr bwMode="auto">
            <a:xfrm>
              <a:off x="3408" y="1550"/>
              <a:ext cx="255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200" b="1" dirty="0">
                  <a:latin typeface="Tahoma" pitchFamily="34" charset="0"/>
                </a:rPr>
                <a:t>R</a:t>
              </a:r>
            </a:p>
          </p:txBody>
        </p:sp>
      </p:grpSp>
      <p:sp>
        <p:nvSpPr>
          <p:cNvPr id="1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6324600" y="6172200"/>
            <a:ext cx="2133600" cy="244475"/>
          </a:xfrm>
        </p:spPr>
        <p:txBody>
          <a:bodyPr/>
          <a:lstStyle/>
          <a:p>
            <a:pPr>
              <a:defRPr/>
            </a:pPr>
            <a:fld id="{4F59ABC2-A8C1-444F-815F-0179F8E14596}" type="slidenum">
              <a:rPr lang="en-US" altLang="zh-CN"/>
              <a:pPr>
                <a:defRPr/>
              </a:pPr>
              <a:t>8</a:t>
            </a:fld>
            <a:endParaRPr lang="en-US" altLang="zh-CN" dirty="0"/>
          </a:p>
        </p:txBody>
      </p:sp>
      <p:sp>
        <p:nvSpPr>
          <p:cNvPr id="17" name="Text Box 2078"/>
          <p:cNvSpPr txBox="1">
            <a:spLocks noChangeArrowheads="1"/>
          </p:cNvSpPr>
          <p:nvPr/>
        </p:nvSpPr>
        <p:spPr bwMode="auto">
          <a:xfrm>
            <a:off x="533400" y="304800"/>
            <a:ext cx="4572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2800" b="1" dirty="0" smtClean="0">
                <a:solidFill>
                  <a:srgbClr val="CC0099"/>
                </a:solidFill>
                <a:latin typeface="黑体" pitchFamily="49" charset="-122"/>
                <a:ea typeface="黑体" pitchFamily="49" charset="-122"/>
              </a:rPr>
              <a:t>6.2.1  </a:t>
            </a:r>
            <a:r>
              <a:rPr lang="zh-CN" altLang="en-US" sz="2800" b="1" dirty="0">
                <a:solidFill>
                  <a:srgbClr val="CC0099"/>
                </a:solidFill>
                <a:latin typeface="黑体" pitchFamily="49" charset="-122"/>
                <a:ea typeface="黑体" pitchFamily="49" charset="-122"/>
              </a:rPr>
              <a:t>可归前缀和活前缀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Text Box 4"/>
          <p:cNvSpPr txBox="1">
            <a:spLocks noChangeArrowheads="1"/>
          </p:cNvSpPr>
          <p:nvPr/>
        </p:nvSpPr>
        <p:spPr bwMode="auto">
          <a:xfrm>
            <a:off x="457200" y="918389"/>
            <a:ext cx="8002588" cy="2739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indent="595313" algn="just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000" b="1" dirty="0">
                <a:latin typeface="+mn-ea"/>
                <a:ea typeface="+mn-ea"/>
              </a:rPr>
              <a:t>假设事先知道文法所有规范句型可归前缀，使用分析栈实现分析的具体步骤修改为：</a:t>
            </a:r>
          </a:p>
          <a:p>
            <a:pPr indent="595313" algn="just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000" b="1" dirty="0">
                <a:latin typeface="+mn-ea"/>
                <a:ea typeface="+mn-ea"/>
              </a:rPr>
              <a:t>将输入串符号移进分析栈，直到分析栈出现“</a:t>
            </a:r>
            <a:r>
              <a:rPr lang="zh-CN" altLang="en-US" sz="2000" b="1" dirty="0">
                <a:solidFill>
                  <a:srgbClr val="FF3300"/>
                </a:solidFill>
                <a:latin typeface="+mn-ea"/>
                <a:ea typeface="+mn-ea"/>
              </a:rPr>
              <a:t>可归前缀</a:t>
            </a:r>
            <a:r>
              <a:rPr lang="zh-CN" altLang="en-US" sz="2000" b="1" dirty="0">
                <a:latin typeface="+mn-ea"/>
                <a:ea typeface="+mn-ea"/>
              </a:rPr>
              <a:t>”为止；这时，句柄出现在分析栈顶部，令可归前缀编号代表的规则是</a:t>
            </a:r>
            <a:r>
              <a:rPr lang="en-US" altLang="zh-CN" sz="2000" b="1" dirty="0" err="1">
                <a:latin typeface="+mn-ea"/>
                <a:ea typeface="+mn-ea"/>
              </a:rPr>
              <a:t>A→α</a:t>
            </a:r>
            <a:r>
              <a:rPr lang="zh-CN" altLang="en-US" sz="2000" b="1" dirty="0">
                <a:latin typeface="+mn-ea"/>
                <a:ea typeface="+mn-ea"/>
              </a:rPr>
              <a:t>，将分析栈顶部</a:t>
            </a:r>
            <a:r>
              <a:rPr lang="en-US" altLang="zh-CN" sz="2000" b="1" dirty="0">
                <a:latin typeface="+mn-ea"/>
                <a:ea typeface="+mn-ea"/>
              </a:rPr>
              <a:t>︱α︱</a:t>
            </a:r>
            <a:r>
              <a:rPr lang="zh-CN" altLang="en-US" sz="2000" b="1" dirty="0">
                <a:latin typeface="+mn-ea"/>
                <a:ea typeface="+mn-ea"/>
              </a:rPr>
              <a:t>个符号出栈，</a:t>
            </a:r>
            <a:r>
              <a:rPr lang="en-US" altLang="zh-CN" sz="2000" b="1" dirty="0">
                <a:latin typeface="+mn-ea"/>
                <a:ea typeface="+mn-ea"/>
              </a:rPr>
              <a:t>A</a:t>
            </a:r>
            <a:r>
              <a:rPr lang="zh-CN" altLang="en-US" sz="2000" b="1" dirty="0">
                <a:latin typeface="+mn-ea"/>
                <a:ea typeface="+mn-ea"/>
              </a:rPr>
              <a:t>进栈便完成一次归约。重复这些步骤，直到归约出</a:t>
            </a:r>
            <a:r>
              <a:rPr lang="en-US" altLang="zh-CN" sz="2000" b="1" dirty="0">
                <a:latin typeface="+mn-ea"/>
                <a:ea typeface="+mn-ea"/>
              </a:rPr>
              <a:t>S</a:t>
            </a:r>
            <a:r>
              <a:rPr lang="zh-CN" altLang="en-US" sz="2000" b="1" dirty="0">
                <a:latin typeface="+mn-ea"/>
                <a:ea typeface="+mn-ea"/>
              </a:rPr>
              <a:t>。显然不再需要输入串夹带着编号，也可以得到规范归约。</a:t>
            </a:r>
          </a:p>
        </p:txBody>
      </p:sp>
      <p:sp>
        <p:nvSpPr>
          <p:cNvPr id="61445" name="Text Box 5"/>
          <p:cNvSpPr txBox="1">
            <a:spLocks noChangeArrowheads="1"/>
          </p:cNvSpPr>
          <p:nvPr/>
        </p:nvSpPr>
        <p:spPr bwMode="auto">
          <a:xfrm>
            <a:off x="755650" y="4189413"/>
            <a:ext cx="7848600" cy="855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indent="595313" algn="just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2400" b="1" dirty="0">
                <a:latin typeface="+mn-ea"/>
                <a:ea typeface="+mn-ea"/>
              </a:rPr>
              <a:t>   </a:t>
            </a:r>
            <a:r>
              <a:rPr lang="zh-CN" altLang="en-US" sz="2000" b="1" dirty="0">
                <a:latin typeface="+mn-ea"/>
                <a:ea typeface="+mn-ea"/>
              </a:rPr>
              <a:t>例</a:t>
            </a:r>
            <a:r>
              <a:rPr lang="en-US" altLang="zh-CN" sz="2000" b="1" dirty="0">
                <a:latin typeface="+mn-ea"/>
                <a:ea typeface="+mn-ea"/>
              </a:rPr>
              <a:t>7.1</a:t>
            </a:r>
            <a:r>
              <a:rPr lang="zh-CN" altLang="en-US" sz="2000" b="1" dirty="0">
                <a:latin typeface="+mn-ea"/>
                <a:ea typeface="+mn-ea"/>
              </a:rPr>
              <a:t>定义文法</a:t>
            </a:r>
            <a:r>
              <a:rPr lang="en-US" altLang="zh-CN" sz="2000" b="1" dirty="0">
                <a:latin typeface="+mn-ea"/>
                <a:ea typeface="+mn-ea"/>
              </a:rPr>
              <a:t>G[S]</a:t>
            </a:r>
            <a:r>
              <a:rPr lang="zh-CN" altLang="en-US" sz="2000" b="1" dirty="0">
                <a:latin typeface="+mn-ea"/>
                <a:ea typeface="+mn-ea"/>
              </a:rPr>
              <a:t>的可归前缀如下：</a:t>
            </a:r>
            <a:r>
              <a:rPr lang="en-US" altLang="zh-CN" sz="2000" b="1" dirty="0" err="1">
                <a:latin typeface="+mn-ea"/>
                <a:ea typeface="+mn-ea"/>
              </a:rPr>
              <a:t>ab</a:t>
            </a:r>
            <a:r>
              <a:rPr lang="en-US" altLang="zh-CN" sz="2000" b="1" dirty="0">
                <a:latin typeface="+mn-ea"/>
                <a:ea typeface="+mn-ea"/>
              </a:rPr>
              <a:t>[2]</a:t>
            </a:r>
            <a:r>
              <a:rPr lang="zh-CN" altLang="en-US" sz="2000" b="1" dirty="0">
                <a:latin typeface="+mn-ea"/>
                <a:ea typeface="+mn-ea"/>
              </a:rPr>
              <a:t>、</a:t>
            </a:r>
            <a:r>
              <a:rPr lang="en-US" altLang="zh-CN" sz="2000" b="1" dirty="0" err="1">
                <a:latin typeface="+mn-ea"/>
                <a:ea typeface="+mn-ea"/>
              </a:rPr>
              <a:t>aAb</a:t>
            </a:r>
            <a:r>
              <a:rPr lang="en-US" altLang="zh-CN" sz="2000" b="1" dirty="0">
                <a:latin typeface="+mn-ea"/>
                <a:ea typeface="+mn-ea"/>
              </a:rPr>
              <a:t>[3]</a:t>
            </a:r>
            <a:r>
              <a:rPr lang="zh-CN" altLang="en-US" sz="2000" b="1" dirty="0">
                <a:latin typeface="+mn-ea"/>
                <a:ea typeface="+mn-ea"/>
              </a:rPr>
              <a:t>、</a:t>
            </a:r>
            <a:r>
              <a:rPr lang="en-US" altLang="zh-CN" sz="2000" b="1" dirty="0" err="1">
                <a:latin typeface="+mn-ea"/>
                <a:ea typeface="+mn-ea"/>
              </a:rPr>
              <a:t>aAcd</a:t>
            </a:r>
            <a:r>
              <a:rPr lang="en-US" altLang="zh-CN" sz="2000" b="1" dirty="0">
                <a:latin typeface="+mn-ea"/>
                <a:ea typeface="+mn-ea"/>
              </a:rPr>
              <a:t>[4]</a:t>
            </a:r>
            <a:r>
              <a:rPr lang="zh-CN" altLang="en-US" sz="2000" b="1" dirty="0">
                <a:latin typeface="+mn-ea"/>
                <a:ea typeface="+mn-ea"/>
              </a:rPr>
              <a:t>、</a:t>
            </a:r>
            <a:r>
              <a:rPr lang="en-US" altLang="zh-CN" sz="2000" b="1" dirty="0" err="1">
                <a:latin typeface="+mn-ea"/>
                <a:ea typeface="+mn-ea"/>
              </a:rPr>
              <a:t>aAcBe</a:t>
            </a:r>
            <a:r>
              <a:rPr lang="en-US" altLang="zh-CN" sz="2000" b="1" dirty="0">
                <a:latin typeface="+mn-ea"/>
                <a:ea typeface="+mn-ea"/>
              </a:rPr>
              <a:t>[1]</a:t>
            </a:r>
            <a:r>
              <a:rPr lang="zh-CN" altLang="en-US" sz="2000" b="1" dirty="0">
                <a:latin typeface="+mn-ea"/>
                <a:ea typeface="+mn-ea"/>
              </a:rPr>
              <a:t>，使用分析栈实现</a:t>
            </a:r>
            <a:r>
              <a:rPr lang="en-US" altLang="zh-CN" sz="2000" b="1" dirty="0" err="1">
                <a:latin typeface="+mn-ea"/>
                <a:ea typeface="+mn-ea"/>
              </a:rPr>
              <a:t>abbcde</a:t>
            </a:r>
            <a:r>
              <a:rPr lang="zh-CN" altLang="en-US" sz="2000" b="1" dirty="0">
                <a:latin typeface="+mn-ea"/>
                <a:ea typeface="+mn-ea"/>
              </a:rPr>
              <a:t>的</a:t>
            </a:r>
            <a:r>
              <a:rPr lang="zh-CN" altLang="en-US" sz="2000" b="1" dirty="0">
                <a:latin typeface="+mn-ea"/>
                <a:ea typeface="+mn-ea"/>
                <a:hlinkClick r:id="rId3" action="ppaction://hlinkfile"/>
              </a:rPr>
              <a:t>分析过程</a:t>
            </a:r>
            <a:r>
              <a:rPr lang="zh-CN" altLang="en-US" sz="2000" b="1" dirty="0">
                <a:latin typeface="+mn-ea"/>
                <a:ea typeface="+mn-ea"/>
              </a:rPr>
              <a:t>如下。</a:t>
            </a:r>
          </a:p>
        </p:txBody>
      </p:sp>
      <p:sp>
        <p:nvSpPr>
          <p:cNvPr id="61447" name="Text Box 7"/>
          <p:cNvSpPr txBox="1">
            <a:spLocks noChangeArrowheads="1"/>
          </p:cNvSpPr>
          <p:nvPr/>
        </p:nvSpPr>
        <p:spPr bwMode="auto">
          <a:xfrm>
            <a:off x="1995488" y="5300663"/>
            <a:ext cx="11699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a</a:t>
            </a:r>
            <a:r>
              <a:rPr lang="en-US" altLang="zh-CN" sz="2000" b="1">
                <a:solidFill>
                  <a:srgbClr val="06940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b</a:t>
            </a:r>
            <a:r>
              <a:rPr lang="en-US" altLang="zh-CN" sz="2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bcde</a:t>
            </a:r>
          </a:p>
        </p:txBody>
      </p:sp>
      <p:sp>
        <p:nvSpPr>
          <p:cNvPr id="61448" name="Text Box 8"/>
          <p:cNvSpPr txBox="1">
            <a:spLocks noChangeArrowheads="1"/>
          </p:cNvSpPr>
          <p:nvPr/>
        </p:nvSpPr>
        <p:spPr bwMode="auto">
          <a:xfrm>
            <a:off x="3000375" y="5310188"/>
            <a:ext cx="1371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  <a:sym typeface="Symbol" pitchFamily="18" charset="2"/>
              </a:rPr>
              <a:t></a:t>
            </a:r>
            <a:r>
              <a:rPr lang="en-US" altLang="zh-CN" sz="2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a</a:t>
            </a:r>
            <a:r>
              <a:rPr lang="en-US" altLang="zh-CN" sz="2000" b="1">
                <a:solidFill>
                  <a:srgbClr val="06940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Ab</a:t>
            </a:r>
            <a:r>
              <a:rPr lang="en-US" altLang="zh-CN" sz="2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cde</a:t>
            </a:r>
          </a:p>
        </p:txBody>
      </p:sp>
      <p:sp>
        <p:nvSpPr>
          <p:cNvPr id="61449" name="Text Box 9"/>
          <p:cNvSpPr txBox="1">
            <a:spLocks noChangeArrowheads="1"/>
          </p:cNvSpPr>
          <p:nvPr/>
        </p:nvSpPr>
        <p:spPr bwMode="auto">
          <a:xfrm>
            <a:off x="4246563" y="5322888"/>
            <a:ext cx="12715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  <a:sym typeface="Symbol" pitchFamily="18" charset="2"/>
              </a:rPr>
              <a:t></a:t>
            </a:r>
            <a:r>
              <a:rPr lang="en-US" altLang="zh-CN" sz="2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aAc</a:t>
            </a:r>
            <a:r>
              <a:rPr lang="en-US" altLang="zh-CN" sz="2000" b="1">
                <a:solidFill>
                  <a:srgbClr val="06940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d</a:t>
            </a:r>
            <a:r>
              <a:rPr lang="en-US" altLang="zh-CN" sz="2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e</a:t>
            </a:r>
          </a:p>
        </p:txBody>
      </p:sp>
      <p:sp>
        <p:nvSpPr>
          <p:cNvPr id="61450" name="Text Box 10"/>
          <p:cNvSpPr txBox="1">
            <a:spLocks noChangeArrowheads="1"/>
          </p:cNvSpPr>
          <p:nvPr/>
        </p:nvSpPr>
        <p:spPr bwMode="auto">
          <a:xfrm>
            <a:off x="5337175" y="5338763"/>
            <a:ext cx="12414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  <a:sym typeface="Symbol" pitchFamily="18" charset="2"/>
              </a:rPr>
              <a:t></a:t>
            </a:r>
            <a:r>
              <a:rPr lang="en-US" altLang="zh-CN" sz="2000" b="1">
                <a:solidFill>
                  <a:srgbClr val="06940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aAcBe</a:t>
            </a:r>
            <a:endParaRPr lang="en-US" altLang="zh-CN" sz="2000" b="1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ea"/>
              <a:ea typeface="+mn-ea"/>
            </a:endParaRPr>
          </a:p>
        </p:txBody>
      </p:sp>
      <p:sp>
        <p:nvSpPr>
          <p:cNvPr id="61451" name="Text Box 11"/>
          <p:cNvSpPr txBox="1">
            <a:spLocks noChangeArrowheads="1"/>
          </p:cNvSpPr>
          <p:nvPr/>
        </p:nvSpPr>
        <p:spPr bwMode="auto">
          <a:xfrm>
            <a:off x="6442075" y="5357813"/>
            <a:ext cx="720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  <a:sym typeface="Symbol" pitchFamily="18" charset="2"/>
              </a:rPr>
              <a:t></a:t>
            </a:r>
            <a:r>
              <a:rPr lang="en-US" altLang="zh-CN" sz="2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 S</a:t>
            </a:r>
          </a:p>
        </p:txBody>
      </p:sp>
      <p:sp>
        <p:nvSpPr>
          <p:cNvPr id="61452" name="Text Box 12"/>
          <p:cNvSpPr txBox="1">
            <a:spLocks noChangeArrowheads="1"/>
          </p:cNvSpPr>
          <p:nvPr/>
        </p:nvSpPr>
        <p:spPr bwMode="auto">
          <a:xfrm>
            <a:off x="674688" y="3824288"/>
            <a:ext cx="80660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2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S</a:t>
            </a:r>
            <a:r>
              <a:rPr lang="en-US" altLang="zh-CN" sz="2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  <a:sym typeface="Symbol" pitchFamily="18" charset="2"/>
              </a:rPr>
              <a:t></a:t>
            </a:r>
            <a:r>
              <a:rPr lang="en-US" altLang="zh-CN" sz="2000" b="1">
                <a:solidFill>
                  <a:srgbClr val="06940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aAcBe</a:t>
            </a:r>
            <a:r>
              <a:rPr lang="en-US" altLang="zh-CN" sz="20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[1]</a:t>
            </a:r>
            <a:r>
              <a:rPr lang="en-US" altLang="zh-CN" sz="2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  <a:sym typeface="Symbol" pitchFamily="18" charset="2"/>
              </a:rPr>
              <a:t></a:t>
            </a:r>
            <a:r>
              <a:rPr lang="en-US" altLang="zh-CN" sz="2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aAc</a:t>
            </a:r>
            <a:r>
              <a:rPr lang="en-US" altLang="zh-CN" sz="2000" b="1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d</a:t>
            </a:r>
            <a:r>
              <a:rPr lang="en-US" altLang="zh-CN" sz="20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[4]</a:t>
            </a:r>
            <a:r>
              <a:rPr lang="en-US" altLang="zh-CN" sz="2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e</a:t>
            </a:r>
            <a:r>
              <a:rPr lang="en-US" altLang="zh-CN" sz="20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[1]</a:t>
            </a:r>
            <a:r>
              <a:rPr lang="en-US" altLang="zh-CN" sz="2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  <a:sym typeface="Symbol" pitchFamily="18" charset="2"/>
              </a:rPr>
              <a:t></a:t>
            </a:r>
            <a:r>
              <a:rPr lang="en-US" altLang="zh-CN" sz="2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a</a:t>
            </a:r>
            <a:r>
              <a:rPr lang="en-US" altLang="zh-CN" sz="2000" b="1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Ab</a:t>
            </a:r>
            <a:r>
              <a:rPr lang="en-US" altLang="zh-CN" sz="20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[3]</a:t>
            </a:r>
            <a:r>
              <a:rPr lang="en-US" altLang="zh-CN" sz="2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cd</a:t>
            </a:r>
            <a:r>
              <a:rPr lang="en-US" altLang="zh-CN" sz="20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[4]</a:t>
            </a:r>
            <a:r>
              <a:rPr lang="en-US" altLang="zh-CN" sz="2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e</a:t>
            </a:r>
            <a:r>
              <a:rPr lang="en-US" altLang="zh-CN" sz="20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[1]</a:t>
            </a:r>
            <a:r>
              <a:rPr lang="en-US" altLang="zh-CN" sz="2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  <a:sym typeface="Symbol" pitchFamily="18" charset="2"/>
              </a:rPr>
              <a:t></a:t>
            </a:r>
            <a:r>
              <a:rPr lang="en-US" altLang="zh-CN" sz="2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a</a:t>
            </a:r>
            <a:r>
              <a:rPr lang="en-US" altLang="zh-CN" sz="2000" b="1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b</a:t>
            </a:r>
            <a:r>
              <a:rPr lang="en-US" altLang="zh-CN" sz="20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[2]</a:t>
            </a:r>
            <a:r>
              <a:rPr lang="en-US" altLang="zh-CN" sz="2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b</a:t>
            </a:r>
            <a:r>
              <a:rPr lang="en-US" altLang="zh-CN" sz="20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[3]</a:t>
            </a:r>
            <a:r>
              <a:rPr lang="en-US" altLang="zh-CN" sz="2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cd</a:t>
            </a:r>
            <a:r>
              <a:rPr lang="en-US" altLang="zh-CN" sz="20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[4]</a:t>
            </a:r>
            <a:r>
              <a:rPr lang="en-US" altLang="zh-CN" sz="2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e</a:t>
            </a:r>
            <a:r>
              <a:rPr lang="en-US" altLang="zh-CN" sz="20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[1]</a:t>
            </a:r>
          </a:p>
        </p:txBody>
      </p:sp>
      <p:sp>
        <p:nvSpPr>
          <p:cNvPr id="11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6324600" y="6172200"/>
            <a:ext cx="2133600" cy="244475"/>
          </a:xfrm>
        </p:spPr>
        <p:txBody>
          <a:bodyPr/>
          <a:lstStyle/>
          <a:p>
            <a:pPr>
              <a:defRPr/>
            </a:pPr>
            <a:fld id="{4F59ABC2-A8C1-444F-815F-0179F8E14596}" type="slidenum">
              <a:rPr lang="en-US" altLang="zh-CN"/>
              <a:pPr>
                <a:defRPr/>
              </a:pPr>
              <a:t>9</a:t>
            </a:fld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4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4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4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14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14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14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0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1447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1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1447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14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1448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1448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3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14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5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36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1449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3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1449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3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14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43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44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1450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4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1450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4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14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51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52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1451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5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1451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5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14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5" grpId="0"/>
      <p:bldP spid="61447" grpId="0"/>
      <p:bldP spid="61448" grpId="0"/>
      <p:bldP spid="61449" grpId="0"/>
      <p:bldP spid="61450" grpId="0"/>
      <p:bldP spid="61451" grpId="0"/>
      <p:bldP spid="6145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686e7c3563d8f306a532210606e7c963d60f3fd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华文隶书"/>
        <a:ea typeface="华文隶书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993366">
            <a:alpha val="96001"/>
          </a:srgb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微软雅黑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993366">
            <a:alpha val="96001"/>
          </a:srgb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微软雅黑" pitchFamily="34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默认设计模板">
  <a:themeElements>
    <a:clrScheme name="1_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默认设计模板">
      <a:majorFont>
        <a:latin typeface="华文隶书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993366">
            <a:alpha val="96001"/>
          </a:srgb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微软雅黑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993366">
            <a:alpha val="96001"/>
          </a:srgb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微软雅黑" pitchFamily="34" charset="-122"/>
          </a:defRPr>
        </a:defPPr>
      </a:lstStyle>
    </a:lnDef>
  </a:objectDefaults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27795</TotalTime>
  <Words>7100</Words>
  <Application>Microsoft Office PowerPoint</Application>
  <PresentationFormat>全屏显示(4:3)</PresentationFormat>
  <Paragraphs>1036</Paragraphs>
  <Slides>53</Slides>
  <Notes>44</Notes>
  <HiddenSlides>0</HiddenSlides>
  <MMClips>0</MMClips>
  <ScaleCrop>false</ScaleCrop>
  <HeadingPairs>
    <vt:vector size="6" baseType="variant"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53</vt:i4>
      </vt:variant>
    </vt:vector>
  </HeadingPairs>
  <TitlesOfParts>
    <vt:vector size="56" baseType="lpstr">
      <vt:lpstr>默认设计模板</vt:lpstr>
      <vt:lpstr>1_默认设计模板</vt:lpstr>
      <vt:lpstr>Visio</vt:lpstr>
      <vt:lpstr>第6章　L R 分 析 </vt:lpstr>
      <vt:lpstr>幻灯片 2</vt:lpstr>
      <vt:lpstr>幻灯片 3</vt:lpstr>
      <vt:lpstr>6.1  LR分析概述</vt:lpstr>
      <vt:lpstr>幻灯片 5</vt:lpstr>
      <vt:lpstr>幻灯片 6</vt:lpstr>
      <vt:lpstr>6.2  LR(0)分析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6.3  SLR(1)分析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6.5  LALR(1)分析</vt:lpstr>
      <vt:lpstr>幻灯片 41</vt:lpstr>
      <vt:lpstr>幻灯片 42</vt:lpstr>
      <vt:lpstr>幻灯片 43</vt:lpstr>
      <vt:lpstr>幻灯片 44</vt:lpstr>
      <vt:lpstr>幻灯片 45</vt:lpstr>
      <vt:lpstr>幻灯片 46</vt:lpstr>
      <vt:lpstr>6.6  二义性文法的应用</vt:lpstr>
      <vt:lpstr>幻灯片 48</vt:lpstr>
      <vt:lpstr>幻灯片 49</vt:lpstr>
      <vt:lpstr>幻灯片 50</vt:lpstr>
      <vt:lpstr>幻灯片 51</vt:lpstr>
      <vt:lpstr>幻灯片 52</vt:lpstr>
      <vt:lpstr>幻灯片 53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420</cp:revision>
  <cp:lastPrinted>1601-01-01T00:00:00Z</cp:lastPrinted>
  <dcterms:created xsi:type="dcterms:W3CDTF">1601-01-01T00:00:00Z</dcterms:created>
  <dcterms:modified xsi:type="dcterms:W3CDTF">2020-04-09T17:20:14Z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