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69"/>
  </p:notesMasterIdLst>
  <p:handoutMasterIdLst>
    <p:handoutMasterId r:id="rId70"/>
  </p:handoutMasterIdLst>
  <p:sldIdLst>
    <p:sldId id="256" r:id="rId3"/>
    <p:sldId id="259" r:id="rId4"/>
    <p:sldId id="261" r:id="rId5"/>
    <p:sldId id="262" r:id="rId6"/>
    <p:sldId id="264" r:id="rId7"/>
    <p:sldId id="265" r:id="rId8"/>
    <p:sldId id="334" r:id="rId9"/>
    <p:sldId id="267" r:id="rId10"/>
    <p:sldId id="268" r:id="rId11"/>
    <p:sldId id="335" r:id="rId12"/>
    <p:sldId id="336" r:id="rId13"/>
    <p:sldId id="271" r:id="rId14"/>
    <p:sldId id="337" r:id="rId15"/>
    <p:sldId id="273" r:id="rId16"/>
    <p:sldId id="274" r:id="rId17"/>
    <p:sldId id="275" r:id="rId18"/>
    <p:sldId id="276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338" r:id="rId28"/>
    <p:sldId id="290" r:id="rId29"/>
    <p:sldId id="292" r:id="rId30"/>
    <p:sldId id="293" r:id="rId31"/>
    <p:sldId id="294" r:id="rId32"/>
    <p:sldId id="339" r:id="rId33"/>
    <p:sldId id="296" r:id="rId34"/>
    <p:sldId id="298" r:id="rId35"/>
    <p:sldId id="342" r:id="rId36"/>
    <p:sldId id="300" r:id="rId37"/>
    <p:sldId id="341" r:id="rId38"/>
    <p:sldId id="302" r:id="rId39"/>
    <p:sldId id="343" r:id="rId40"/>
    <p:sldId id="340" r:id="rId41"/>
    <p:sldId id="306" r:id="rId42"/>
    <p:sldId id="344" r:id="rId43"/>
    <p:sldId id="345" r:id="rId44"/>
    <p:sldId id="346" r:id="rId45"/>
    <p:sldId id="347" r:id="rId46"/>
    <p:sldId id="311" r:id="rId47"/>
    <p:sldId id="368" r:id="rId48"/>
    <p:sldId id="370" r:id="rId49"/>
    <p:sldId id="366" r:id="rId50"/>
    <p:sldId id="350" r:id="rId51"/>
    <p:sldId id="352" r:id="rId52"/>
    <p:sldId id="351" r:id="rId53"/>
    <p:sldId id="373" r:id="rId54"/>
    <p:sldId id="353" r:id="rId55"/>
    <p:sldId id="354" r:id="rId56"/>
    <p:sldId id="355" r:id="rId57"/>
    <p:sldId id="357" r:id="rId58"/>
    <p:sldId id="358" r:id="rId59"/>
    <p:sldId id="359" r:id="rId60"/>
    <p:sldId id="360" r:id="rId61"/>
    <p:sldId id="361" r:id="rId62"/>
    <p:sldId id="363" r:id="rId63"/>
    <p:sldId id="364" r:id="rId64"/>
    <p:sldId id="331" r:id="rId65"/>
    <p:sldId id="362" r:id="rId66"/>
    <p:sldId id="365" r:id="rId67"/>
    <p:sldId id="333" r:id="rId68"/>
  </p:sldIdLst>
  <p:sldSz cx="9144000" cy="6858000" type="screen4x3"/>
  <p:notesSz cx="6858000" cy="9144000"/>
  <p:custDataLst>
    <p:tags r:id="rId71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D60093"/>
    <a:srgbClr val="FF3300"/>
    <a:srgbClr val="66FFFF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>
        <p:scale>
          <a:sx n="60" d="100"/>
          <a:sy n="60" d="100"/>
        </p:scale>
        <p:origin x="1686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3DA81-E8BE-465B-9544-C020D122254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8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&#24067;&#23572;&#34920;&#36798;&#24335;&#12289;&#35821;&#21477;&#31561;&#22312;&#24402;&#32422;&#26102;&#30340;&#29983;&#25104;&#20013;&#38388;&#20195;&#30721;.docx" TargetMode="External"/><Relationship Id="rId2" Type="http://schemas.openxmlformats.org/officeDocument/2006/relationships/hyperlink" Target="&#35821;&#27861;&#26641;&#30340;&#36941;&#21382;&#65288;&#31526;&#21495;&#34920;&#19982;&#20013;&#38388;&#20195;&#30721;&#65289;.pptx" TargetMode="Externa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096000" cy="762000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latin typeface="+mn-ea"/>
                <a:ea typeface="+mn-ea"/>
              </a:rPr>
              <a:t>第</a:t>
            </a:r>
            <a:r>
              <a:rPr lang="en-US" altLang="zh-CN" sz="4000" b="1" dirty="0">
                <a:latin typeface="+mn-ea"/>
                <a:ea typeface="+mn-ea"/>
              </a:rPr>
              <a:t>8</a:t>
            </a:r>
            <a:r>
              <a:rPr lang="zh-CN" altLang="en-US" sz="4000" b="1" dirty="0">
                <a:latin typeface="+mn-ea"/>
                <a:ea typeface="+mn-ea"/>
              </a:rPr>
              <a:t>章　静态语义分析和</a:t>
            </a:r>
            <a:br>
              <a:rPr lang="en-US" altLang="zh-CN" sz="4000" b="1" dirty="0">
                <a:latin typeface="+mn-ea"/>
                <a:ea typeface="+mn-ea"/>
              </a:rPr>
            </a:br>
            <a:r>
              <a:rPr lang="en-US" altLang="zh-CN" sz="4000" b="1" dirty="0">
                <a:latin typeface="+mn-ea"/>
                <a:ea typeface="+mn-ea"/>
              </a:rPr>
              <a:t>      </a:t>
            </a:r>
            <a:r>
              <a:rPr lang="zh-CN" altLang="en-US" sz="4000" b="1" dirty="0">
                <a:latin typeface="+mn-ea"/>
                <a:ea typeface="+mn-ea"/>
              </a:rPr>
              <a:t>中间代码生成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00400" y="48768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主讲</a:t>
            </a:r>
            <a:r>
              <a:rPr lang="zh-CN" altLang="en-US" sz="3200" b="1" ker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教师：赵小松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　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447800" y="4133303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2020年4月13日星期一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231978" y="381000"/>
            <a:ext cx="2592387" cy="579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  ……  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  <a:endParaRPr lang="en-US" altLang="zh-CN" sz="18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8452" y="1252538"/>
            <a:ext cx="5832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右边某语言程序在处理到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时的符号表（以哈希表为例）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620" y="559713"/>
            <a:ext cx="55011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所有嵌套的作用域共用一个全局符号表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74178" y="26670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193378" y="26670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974178" y="2667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974178" y="3276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974178" y="38862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431378" y="3855204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650578" y="274320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t(2)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1933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974178" y="4800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974178" y="54102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869778" y="2743200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p(1)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165178" y="27336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a(1)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4125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7079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650578" y="48672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s(2)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1933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869778" y="4867275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r(1)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165178" y="485775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y(1)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4125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7079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650578" y="34194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x(3)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1933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869778" y="3419475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x(2)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165178" y="340995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x(1)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4125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7079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927416" y="5562600"/>
            <a:ext cx="4713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Hash Table     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（表中数字代表层号）</a:t>
            </a:r>
          </a:p>
        </p:txBody>
      </p:sp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10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5943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所有嵌套的作用域共用一个全局符号表</a:t>
            </a:r>
          </a:p>
        </p:txBody>
      </p:sp>
      <p:graphicFrame>
        <p:nvGraphicFramePr>
          <p:cNvPr id="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981891"/>
              </p:ext>
            </p:extLst>
          </p:nvPr>
        </p:nvGraphicFramePr>
        <p:xfrm>
          <a:off x="549275" y="2376488"/>
          <a:ext cx="5165725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3" imgW="4366946" imgH="2506507" progId="Visio.Drawing.11">
                  <p:embed/>
                </p:oleObj>
              </mc:Choice>
              <mc:Fallback>
                <p:oleObj name="Visio" r:id="rId3" imgW="4366946" imgH="2506507" progId="Visio.Drawing.11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376488"/>
                        <a:ext cx="5165725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6324600" y="228600"/>
            <a:ext cx="2819400" cy="602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a=25;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v, x, y;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         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158477" y="5497020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800080"/>
                </a:solidFill>
              </a:rPr>
              <a:t>Dx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基地址  </a:t>
            </a:r>
            <a:r>
              <a:rPr lang="zh-CN" altLang="en-US" sz="2000" b="1" dirty="0">
                <a:solidFill>
                  <a:srgbClr val="800080"/>
                </a:solidFill>
              </a:rPr>
              <a:t>    </a:t>
            </a:r>
            <a:r>
              <a:rPr lang="en-US" altLang="zh-CN" sz="2000" dirty="0" err="1">
                <a:solidFill>
                  <a:srgbClr val="800080"/>
                </a:solidFill>
              </a:rPr>
              <a:t>Cx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栈帧中控制单元数目     </a:t>
            </a:r>
            <a:r>
              <a:rPr lang="en-US" altLang="zh-CN" sz="2000" dirty="0">
                <a:solidFill>
                  <a:srgbClr val="800080"/>
                </a:solidFill>
              </a:rPr>
              <a:t>LEV: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层号</a:t>
            </a:r>
            <a:r>
              <a:rPr lang="zh-CN" altLang="en-US" sz="2000" dirty="0"/>
              <a:t>      </a:t>
            </a:r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52413" y="1502734"/>
            <a:ext cx="5832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例：</a:t>
            </a:r>
            <a:r>
              <a:rPr lang="zh-CN" altLang="en-US" sz="2000" b="1" dirty="0">
                <a:latin typeface="+mn-ea"/>
                <a:ea typeface="+mn-ea"/>
              </a:rPr>
              <a:t>右边某语言程序在处理到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/*here*/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latin typeface="+mn-ea"/>
                <a:ea typeface="+mn-ea"/>
              </a:rPr>
              <a:t>        </a:t>
            </a:r>
            <a:r>
              <a:rPr lang="zh-CN" altLang="en-US" sz="2000" b="1" dirty="0">
                <a:latin typeface="+mn-ea"/>
                <a:ea typeface="+mn-ea"/>
              </a:rPr>
              <a:t>时的符号表（以线性表为例）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11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9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作用域与符号表组织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304800" y="1523999"/>
            <a:ext cx="85344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作用域与多符号表组织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每个作用域都有各自的符号表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维护一个符号表的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作用域栈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kumimoji="0" lang="zh-CN" altLang="en-US" sz="2000" b="1" dirty="0">
                <a:latin typeface="+mn-ea"/>
                <a:ea typeface="+mn-ea"/>
              </a:rPr>
              <a:t>每个开作用域对应栈中的一个入口， 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marL="808038" lvl="1" indent="-350838" algn="l"/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当前的开作用域出现在该栈的栈顶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当一个新的作用域开放时，新符号表将被创建，并将其入栈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在当前作用域成为闭作用域时，从栈顶弹出相应的符号表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152678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3"/>
          <p:cNvSpPr txBox="1">
            <a:spLocks noChangeArrowheads="1"/>
          </p:cNvSpPr>
          <p:nvPr/>
        </p:nvSpPr>
        <p:spPr bwMode="auto">
          <a:xfrm>
            <a:off x="6282395" y="381000"/>
            <a:ext cx="2592387" cy="579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a=25;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v;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            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4" name="Text Box 104"/>
          <p:cNvSpPr txBox="1">
            <a:spLocks noChangeArrowheads="1"/>
          </p:cNvSpPr>
          <p:nvPr/>
        </p:nvSpPr>
        <p:spPr bwMode="auto">
          <a:xfrm>
            <a:off x="227013" y="947573"/>
            <a:ext cx="5268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右边程序在处理到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时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的作用域栈如下所示</a:t>
            </a:r>
          </a:p>
        </p:txBody>
      </p:sp>
      <p:sp>
        <p:nvSpPr>
          <p:cNvPr id="5" name="Text Box 105"/>
          <p:cNvSpPr txBox="1">
            <a:spLocks noChangeArrowheads="1"/>
          </p:cNvSpPr>
          <p:nvPr/>
        </p:nvSpPr>
        <p:spPr bwMode="auto">
          <a:xfrm>
            <a:off x="219075" y="483513"/>
            <a:ext cx="53435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每个作用域都有各自的符号表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6" name="Line 120"/>
          <p:cNvSpPr>
            <a:spLocks noChangeShapeType="1"/>
          </p:cNvSpPr>
          <p:nvPr/>
        </p:nvSpPr>
        <p:spPr bwMode="auto">
          <a:xfrm>
            <a:off x="1152525" y="2151691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Line 121"/>
          <p:cNvSpPr>
            <a:spLocks noChangeShapeType="1"/>
          </p:cNvSpPr>
          <p:nvPr/>
        </p:nvSpPr>
        <p:spPr bwMode="auto">
          <a:xfrm>
            <a:off x="2371725" y="2151691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Line 122"/>
          <p:cNvSpPr>
            <a:spLocks noChangeShapeType="1"/>
          </p:cNvSpPr>
          <p:nvPr/>
        </p:nvSpPr>
        <p:spPr bwMode="auto">
          <a:xfrm>
            <a:off x="1152525" y="21516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Line 123"/>
          <p:cNvSpPr>
            <a:spLocks noChangeShapeType="1"/>
          </p:cNvSpPr>
          <p:nvPr/>
        </p:nvSpPr>
        <p:spPr bwMode="auto">
          <a:xfrm>
            <a:off x="1152525" y="27612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Line 124"/>
          <p:cNvSpPr>
            <a:spLocks noChangeShapeType="1"/>
          </p:cNvSpPr>
          <p:nvPr/>
        </p:nvSpPr>
        <p:spPr bwMode="auto">
          <a:xfrm>
            <a:off x="1152525" y="33708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 Box 125"/>
          <p:cNvSpPr txBox="1">
            <a:spLocks noChangeArrowheads="1"/>
          </p:cNvSpPr>
          <p:nvPr/>
        </p:nvSpPr>
        <p:spPr bwMode="auto">
          <a:xfrm>
            <a:off x="1609725" y="3675691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2" name="Text Box 127"/>
          <p:cNvSpPr txBox="1">
            <a:spLocks noChangeArrowheads="1"/>
          </p:cNvSpPr>
          <p:nvPr/>
        </p:nvSpPr>
        <p:spPr bwMode="auto">
          <a:xfrm>
            <a:off x="3133724" y="2251392"/>
            <a:ext cx="1971676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a, x, y, p, r</a:t>
            </a:r>
          </a:p>
        </p:txBody>
      </p:sp>
      <p:sp>
        <p:nvSpPr>
          <p:cNvPr id="13" name="Text Box 128"/>
          <p:cNvSpPr txBox="1">
            <a:spLocks noChangeArrowheads="1"/>
          </p:cNvSpPr>
          <p:nvPr/>
        </p:nvSpPr>
        <p:spPr bwMode="auto">
          <a:xfrm>
            <a:off x="3438524" y="2935162"/>
            <a:ext cx="1438275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x, s, t</a:t>
            </a:r>
          </a:p>
        </p:txBody>
      </p:sp>
      <p:sp>
        <p:nvSpPr>
          <p:cNvPr id="14" name="Text Box 129"/>
          <p:cNvSpPr txBox="1">
            <a:spLocks noChangeArrowheads="1"/>
          </p:cNvSpPr>
          <p:nvPr/>
        </p:nvSpPr>
        <p:spPr bwMode="auto">
          <a:xfrm>
            <a:off x="3438525" y="3675691"/>
            <a:ext cx="533400" cy="40011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宋体" pitchFamily="2" charset="-122"/>
              </a:rPr>
              <a:t>z</a:t>
            </a:r>
          </a:p>
        </p:txBody>
      </p:sp>
      <p:sp>
        <p:nvSpPr>
          <p:cNvPr id="15" name="Text Box 130"/>
          <p:cNvSpPr txBox="1">
            <a:spLocks noChangeArrowheads="1"/>
          </p:cNvSpPr>
          <p:nvPr/>
        </p:nvSpPr>
        <p:spPr bwMode="auto">
          <a:xfrm>
            <a:off x="3438525" y="4361491"/>
            <a:ext cx="533400" cy="40011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v</a:t>
            </a:r>
          </a:p>
        </p:txBody>
      </p:sp>
      <p:sp>
        <p:nvSpPr>
          <p:cNvPr id="16" name="Text Box 131"/>
          <p:cNvSpPr txBox="1">
            <a:spLocks noChangeArrowheads="1"/>
          </p:cNvSpPr>
          <p:nvPr/>
        </p:nvSpPr>
        <p:spPr bwMode="auto">
          <a:xfrm>
            <a:off x="3581400" y="4953000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7" name="Rectangle 132"/>
          <p:cNvSpPr>
            <a:spLocks noChangeArrowheads="1"/>
          </p:cNvSpPr>
          <p:nvPr/>
        </p:nvSpPr>
        <p:spPr bwMode="auto">
          <a:xfrm>
            <a:off x="4639775" y="3599491"/>
            <a:ext cx="12170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开作用域</a:t>
            </a:r>
          </a:p>
        </p:txBody>
      </p:sp>
      <p:sp>
        <p:nvSpPr>
          <p:cNvPr id="18" name="Rectangle 133"/>
          <p:cNvSpPr>
            <a:spLocks noChangeArrowheads="1"/>
          </p:cNvSpPr>
          <p:nvPr/>
        </p:nvSpPr>
        <p:spPr bwMode="auto">
          <a:xfrm>
            <a:off x="4639775" y="4361491"/>
            <a:ext cx="12170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闭作用域</a:t>
            </a:r>
          </a:p>
        </p:txBody>
      </p:sp>
      <p:sp>
        <p:nvSpPr>
          <p:cNvPr id="19" name="Line 135"/>
          <p:cNvSpPr>
            <a:spLocks noChangeShapeType="1"/>
          </p:cNvSpPr>
          <p:nvPr/>
        </p:nvSpPr>
        <p:spPr bwMode="auto">
          <a:xfrm>
            <a:off x="1838325" y="2456491"/>
            <a:ext cx="1295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Line 136"/>
          <p:cNvSpPr>
            <a:spLocks noChangeShapeType="1"/>
          </p:cNvSpPr>
          <p:nvPr/>
        </p:nvSpPr>
        <p:spPr bwMode="auto">
          <a:xfrm>
            <a:off x="1838325" y="3142291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Line 137"/>
          <p:cNvSpPr>
            <a:spLocks noChangeShapeType="1"/>
          </p:cNvSpPr>
          <p:nvPr/>
        </p:nvSpPr>
        <p:spPr bwMode="auto">
          <a:xfrm>
            <a:off x="4952999" y="2666999"/>
            <a:ext cx="542925" cy="1008691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Line 138"/>
          <p:cNvSpPr>
            <a:spLocks noChangeShapeType="1"/>
          </p:cNvSpPr>
          <p:nvPr/>
        </p:nvSpPr>
        <p:spPr bwMode="auto">
          <a:xfrm>
            <a:off x="4419600" y="3352799"/>
            <a:ext cx="542925" cy="322891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" name="Line 139"/>
          <p:cNvSpPr>
            <a:spLocks noChangeShapeType="1"/>
          </p:cNvSpPr>
          <p:nvPr/>
        </p:nvSpPr>
        <p:spPr bwMode="auto">
          <a:xfrm>
            <a:off x="3971925" y="3904291"/>
            <a:ext cx="1066800" cy="5334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Line 140"/>
          <p:cNvSpPr>
            <a:spLocks noChangeShapeType="1"/>
          </p:cNvSpPr>
          <p:nvPr/>
        </p:nvSpPr>
        <p:spPr bwMode="auto">
          <a:xfrm flipV="1">
            <a:off x="3971925" y="4590091"/>
            <a:ext cx="685800" cy="762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Rectangle 141"/>
          <p:cNvSpPr>
            <a:spLocks noChangeArrowheads="1"/>
          </p:cNvSpPr>
          <p:nvPr/>
        </p:nvSpPr>
        <p:spPr bwMode="auto">
          <a:xfrm>
            <a:off x="988992" y="4894891"/>
            <a:ext cx="16129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Scope Stack</a:t>
            </a:r>
          </a:p>
        </p:txBody>
      </p:sp>
      <p:sp>
        <p:nvSpPr>
          <p:cNvPr id="2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13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0"/>
          <p:cNvSpPr>
            <a:spLocks noChangeArrowheads="1"/>
          </p:cNvSpPr>
          <p:nvPr/>
        </p:nvSpPr>
        <p:spPr bwMode="auto">
          <a:xfrm>
            <a:off x="609601" y="1158419"/>
            <a:ext cx="76962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47788" indent="-1347788" algn="l">
              <a:lnSpc>
                <a:spcPct val="150000"/>
              </a:lnSpc>
              <a:buClrTx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静态语义： 刻画程序在静态一致性或完整性方面的特征；仅当程序通过了静态语义检查，才能完成后续的中间代码生成和目标代码优化。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1347788" indent="-1347788" algn="l">
              <a:buClrTx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动态语义： 刻画程序执行时的行为。比如除数为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，数组越界等错误，需要生成相应代码。本章节不予讨论。</a:t>
            </a:r>
          </a:p>
          <a:p>
            <a:pPr lvl="1" algn="l">
              <a:buFontTx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381000" y="228600"/>
            <a:ext cx="50843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8.2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静态语义分析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0199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8.2.1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静态语义分析的主要任务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40517" y="685800"/>
            <a:ext cx="8041483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buClrTx/>
              <a:buFont typeface="Symbol" pitchFamily="18" charset="2"/>
              <a:buNone/>
            </a:pP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类型检查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type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</a:p>
          <a:p>
            <a:pPr lvl="1" algn="l">
              <a:lnSpc>
                <a:spcPct val="125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   检查每个操作是否遵守语言类型系统的定义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名字的作用域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scope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分析  </a:t>
            </a:r>
          </a:p>
          <a:p>
            <a:pPr lvl="1" algn="l">
              <a:lnSpc>
                <a:spcPct val="125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建立名字的定义和使用之间联系</a:t>
            </a: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控制流检查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flow-of-control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1255713" lvl="1" indent="-798513" algn="l">
              <a:lnSpc>
                <a:spcPct val="125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  控制流语句必须使控制转移到合法的地方（如 </a:t>
            </a:r>
            <a:r>
              <a:rPr kumimoji="0" lang="en-US" altLang="zh-CN" sz="2000" b="1" i="1" dirty="0">
                <a:latin typeface="宋体" pitchFamily="2" charset="-122"/>
                <a:ea typeface="宋体" pitchFamily="2" charset="-122"/>
              </a:rPr>
              <a:t>break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语句必须有合法的语句包围它）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唯一性检查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uniqueness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1255713" lvl="1" indent="-798513" algn="l">
              <a:lnSpc>
                <a:spcPct val="125000"/>
              </a:lnSpc>
            </a:pP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很多场合要求对象只能被定义一次（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枚举类型的元素不能重复出现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名字的上下文相关性检查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name-related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某些名字的多次出现之间应该满足一定的上下文相关性</a:t>
            </a: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……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1790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609600" y="1066800"/>
            <a:ext cx="79216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类型检查程序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</a:rPr>
              <a:t>type checker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）负责类型检查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验证程序的结构是否匹配上下文所期望的类型</a:t>
            </a:r>
          </a:p>
          <a:p>
            <a:pPr lvl="1" algn="l">
              <a:buFontTx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为相关阶段搜集及建立必要的类型信息</a:t>
            </a:r>
          </a:p>
          <a:p>
            <a:pPr lvl="1" algn="l">
              <a:buFontTx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实现某个类型系统（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</a:rPr>
              <a:t>type system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类型检查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B941D62F-C075-444F-8CF8-AADB91296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" y="3556155"/>
            <a:ext cx="7921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为了进行类型检查，编译器需要给源程序的每一个组成部分赋予一个类型表达式。然后，编译器需要确定这些类型表达式是否满足一组逻辑规则。这些规则称为源程序的类型系统。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9E695E51-36CB-4C70-A59C-43AFBDD3E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5" y="4814404"/>
            <a:ext cx="7921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类型检查的两种形式：综合和推导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。类型综合是指根据子表达式的类型构造出表达式的类型。类型推导是根据一个语言结构的使用方式来确定该结构的类型。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7082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28600" y="5619690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rgbClr val="800080"/>
                </a:solidFill>
              </a:rPr>
              <a:t>一个</a:t>
            </a:r>
            <a:r>
              <a:rPr lang="zh-CN" altLang="en-US" sz="2000" b="1" dirty="0"/>
              <a:t>简单语言的文法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8.2.2.1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类型表达式和类型系统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74406"/>
              </p:ext>
            </p:extLst>
          </p:nvPr>
        </p:nvGraphicFramePr>
        <p:xfrm>
          <a:off x="457200" y="1066800"/>
          <a:ext cx="7662863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5331866" imgH="2875178" progId="Visio.Drawing.11">
                  <p:embed/>
                </p:oleObj>
              </mc:Choice>
              <mc:Fallback>
                <p:oleObj name="Visio" r:id="rId3" imgW="5331866" imgH="2875178" progId="Visio.Drawing.11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7662863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标注 4"/>
          <p:cNvSpPr/>
          <p:nvPr/>
        </p:nvSpPr>
        <p:spPr bwMode="auto">
          <a:xfrm>
            <a:off x="2819400" y="1524000"/>
            <a:ext cx="2133600" cy="457200"/>
          </a:xfrm>
          <a:prstGeom prst="wedgeRectCallout">
            <a:avLst>
              <a:gd name="adj1" fmla="val -57227"/>
              <a:gd name="adj2" fmla="val 15199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基本数据类型表达式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838200" y="2362200"/>
            <a:ext cx="28194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5638800" y="1524000"/>
            <a:ext cx="2133600" cy="457200"/>
          </a:xfrm>
          <a:prstGeom prst="wedgeRectCallout">
            <a:avLst>
              <a:gd name="adj1" fmla="val -57227"/>
              <a:gd name="adj2" fmla="val 15199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有界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数据类型表达式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3581400" y="2362200"/>
            <a:ext cx="21336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6934200" y="2438400"/>
            <a:ext cx="21336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指针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数据类型表达式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5715000" y="2362200"/>
            <a:ext cx="6858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667000" y="5257800"/>
            <a:ext cx="18288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积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类型表达式</a:t>
            </a:r>
          </a:p>
        </p:txBody>
      </p:sp>
      <p:sp>
        <p:nvSpPr>
          <p:cNvPr id="12" name="椭圆 11"/>
          <p:cNvSpPr/>
          <p:nvPr/>
        </p:nvSpPr>
        <p:spPr bwMode="auto">
          <a:xfrm>
            <a:off x="381000" y="5181600"/>
            <a:ext cx="16764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4419600" y="3886200"/>
            <a:ext cx="47244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过程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类型表达式（其中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是积类型表达式）</a:t>
            </a:r>
          </a:p>
        </p:txBody>
      </p:sp>
      <p:sp>
        <p:nvSpPr>
          <p:cNvPr id="14" name="椭圆 13"/>
          <p:cNvSpPr/>
          <p:nvPr/>
        </p:nvSpPr>
        <p:spPr bwMode="auto">
          <a:xfrm>
            <a:off x="2514600" y="3810000"/>
            <a:ext cx="13716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2971800" y="1981200"/>
            <a:ext cx="18288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积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类型表达式</a:t>
            </a:r>
          </a:p>
        </p:txBody>
      </p:sp>
      <p:sp>
        <p:nvSpPr>
          <p:cNvPr id="17" name="椭圆 16"/>
          <p:cNvSpPr/>
          <p:nvPr/>
        </p:nvSpPr>
        <p:spPr bwMode="auto">
          <a:xfrm>
            <a:off x="304800" y="1905000"/>
            <a:ext cx="20574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9" name="矩形标注 18"/>
          <p:cNvSpPr/>
          <p:nvPr/>
        </p:nvSpPr>
        <p:spPr bwMode="auto">
          <a:xfrm>
            <a:off x="1981200" y="1066800"/>
            <a:ext cx="3505200" cy="457200"/>
          </a:xfrm>
          <a:prstGeom prst="wedgeRectCallout">
            <a:avLst>
              <a:gd name="adj1" fmla="val -58656"/>
              <a:gd name="adj2" fmla="val -1467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D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表示说明部分，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S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表示语句部分</a:t>
            </a:r>
          </a:p>
        </p:txBody>
      </p:sp>
      <p:sp>
        <p:nvSpPr>
          <p:cNvPr id="20" name="矩形标注 19"/>
          <p:cNvSpPr/>
          <p:nvPr/>
        </p:nvSpPr>
        <p:spPr bwMode="auto">
          <a:xfrm>
            <a:off x="1981200" y="1524000"/>
            <a:ext cx="3505200" cy="457200"/>
          </a:xfrm>
          <a:prstGeom prst="wedgeRectCallout">
            <a:avLst>
              <a:gd name="adj1" fmla="val -58656"/>
              <a:gd name="adj2" fmla="val -1467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V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表示变量说明，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F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表示函数声明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0" y="1066800"/>
            <a:ext cx="6553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latin typeface="+mn-ea"/>
                <a:ea typeface="+mn-ea"/>
              </a:rPr>
              <a:t>类型表达式：</a:t>
            </a:r>
            <a:r>
              <a:rPr lang="en-US" altLang="zh-CN" b="1" dirty="0" err="1">
                <a:latin typeface="+mn-ea"/>
                <a:ea typeface="+mn-ea"/>
              </a:rPr>
              <a:t>type_error</a:t>
            </a:r>
            <a:r>
              <a:rPr lang="en-US" altLang="zh-CN" b="1" dirty="0">
                <a:latin typeface="+mn-ea"/>
                <a:ea typeface="+mn-ea"/>
              </a:rPr>
              <a:t>  </a:t>
            </a:r>
            <a:r>
              <a:rPr lang="zh-CN" altLang="en-US" b="1" dirty="0">
                <a:latin typeface="+mn-ea"/>
                <a:ea typeface="+mn-ea"/>
              </a:rPr>
              <a:t>专用于类型错误的程序单元</a:t>
            </a:r>
            <a:endParaRPr lang="en-US" altLang="zh-CN" b="1" dirty="0">
              <a:latin typeface="+mn-ea"/>
              <a:ea typeface="+mn-ea"/>
            </a:endParaRPr>
          </a:p>
          <a:p>
            <a:pPr algn="l"/>
            <a:r>
              <a:rPr lang="zh-CN" altLang="en-US" b="1" dirty="0">
                <a:latin typeface="+mn-ea"/>
                <a:ea typeface="+mn-ea"/>
              </a:rPr>
              <a:t>类型表达式：</a:t>
            </a:r>
            <a:r>
              <a:rPr lang="en-US" altLang="zh-CN" b="1" dirty="0">
                <a:latin typeface="+mn-ea"/>
                <a:ea typeface="+mn-ea"/>
              </a:rPr>
              <a:t>OK          </a:t>
            </a:r>
            <a:r>
              <a:rPr lang="zh-CN" altLang="en-US" b="1" dirty="0">
                <a:latin typeface="+mn-ea"/>
                <a:ea typeface="+mn-ea"/>
              </a:rPr>
              <a:t>专用于没有类型错误的程序单元</a:t>
            </a:r>
            <a:endParaRPr lang="en-US" altLang="zh-CN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568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304800" y="1501691"/>
            <a:ext cx="8413531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de-DE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T   </a:t>
            </a:r>
            <a:r>
              <a:rPr lang="de-DE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L.in := T.type </a:t>
            </a:r>
            <a:r>
              <a:rPr lang="de-DE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L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V.type := make_product_3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de-DE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T.type, L.num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  <a:r>
              <a:rPr lang="de-DE" altLang="zh-CN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V.type := &lt;&gt;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boolean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T.type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bool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integer   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T.type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int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endParaRPr lang="en-US" altLang="zh-CN" sz="1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real}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3579813" indent="-3579813"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array [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en-US" altLang="zh-CN" sz="2000" b="1" baseline="-25000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array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(1.. </a:t>
            </a:r>
            <a:r>
              <a:rPr lang="fr-FR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lexval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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T.type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pointer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 </a:t>
            </a:r>
          </a:p>
          <a:p>
            <a:pPr marL="3765550" indent="-3765550" algn="l">
              <a:spcBef>
                <a:spcPts val="300"/>
              </a:spcBef>
              <a:buFont typeface="Wingdings" pitchFamily="2" charset="2"/>
              <a:buNone/>
            </a:pPr>
            <a:r>
              <a:rPr lang="fr-F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.in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fr-F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+1 }</a:t>
            </a:r>
          </a:p>
          <a:p>
            <a:pPr algn="l">
              <a:spcBef>
                <a:spcPts val="300"/>
              </a:spcBef>
              <a:buFont typeface="Wingdings" pitchFamily="2" charset="2"/>
              <a:buNone/>
            </a:pPr>
            <a:r>
              <a:rPr lang="fr-F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addtype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语法制导的类型检查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7129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声明相关翻译模式：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01951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0" name="Text Box 90"/>
          <p:cNvSpPr txBox="1">
            <a:spLocks noChangeArrowheads="1"/>
          </p:cNvSpPr>
          <p:nvPr/>
        </p:nvSpPr>
        <p:spPr bwMode="auto">
          <a:xfrm>
            <a:off x="609600" y="1295400"/>
            <a:ext cx="771560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true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de-DE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false    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de-DE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int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pt-B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pt-B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real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.name) = nil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then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表达式相关翻译模式：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8099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100" name="Rectangle 31"/>
          <p:cNvSpPr>
            <a:spLocks noChangeArrowheads="1"/>
          </p:cNvSpPr>
          <p:nvPr/>
        </p:nvSpPr>
        <p:spPr bwMode="auto">
          <a:xfrm>
            <a:off x="762000" y="2057400"/>
            <a:ext cx="76962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符号表的作用、符号主要属性、符号表的组织和符号表的管理。符号表的组织与管理，实质上是数据结构等知识在编译程序构造的一个典型的实际应用。重点讨论的问题是符号表在编译程序构造中的作用和意义。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静态语义分析的概念和相关技术。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几种不同形式的中间代码：抽象语法树，四元式等；重点讨论的问题是在语法制导下，如何生成中间代码的关键技术。 </a:t>
            </a:r>
          </a:p>
        </p:txBody>
      </p:sp>
      <p:sp>
        <p:nvSpPr>
          <p:cNvPr id="4101" name="Text Box 34"/>
          <p:cNvSpPr txBox="1">
            <a:spLocks noChangeArrowheads="1"/>
          </p:cNvSpPr>
          <p:nvPr/>
        </p:nvSpPr>
        <p:spPr bwMode="auto">
          <a:xfrm>
            <a:off x="3352800" y="1309687"/>
            <a:ext cx="165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内容摘要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381000" y="997089"/>
            <a:ext cx="8382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real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else 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2247900" indent="-2247900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.type=array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^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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if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 pointer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表达式相关翻译模式：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1555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57200" y="228600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处理语句、过程声明及程序的翻译模式：</a:t>
            </a:r>
          </a:p>
        </p:txBody>
      </p:sp>
      <p:sp>
        <p:nvSpPr>
          <p:cNvPr id="652297" name="Text Box 9"/>
          <p:cNvSpPr txBox="1">
            <a:spLocks noChangeArrowheads="1"/>
          </p:cNvSpPr>
          <p:nvPr/>
        </p:nvSpPr>
        <p:spPr bwMode="auto">
          <a:xfrm>
            <a:off x="304800" y="1066800"/>
            <a:ext cx="8153400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entry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marL="2603500" indent="-2603500"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 break      </a:t>
            </a: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3121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457200" y="1066800"/>
            <a:ext cx="779462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17763" indent="-2417763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call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match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F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)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fun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 </a:t>
            </a:r>
          </a:p>
          <a:p>
            <a:pPr marL="2960688" indent="-2960688"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F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= ok and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 ok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then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E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make_product_2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i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&lt;&gt;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304800" y="228600"/>
            <a:ext cx="792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处理语句、过程声明及程序的翻译模式 （续）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522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4800" y="304800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增加语义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i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只能在某个循环语句内部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888884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2774950" indent="-2774950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marL="2417763" indent="-2417763"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else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53912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284163" y="1219200"/>
            <a:ext cx="885983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 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break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 1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fun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" y="304800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增加语义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i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只能在某个循环语句内部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31178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92"/>
          <p:cNvSpPr>
            <a:spLocks noChangeArrowheads="1"/>
          </p:cNvSpPr>
          <p:nvPr/>
        </p:nvSpPr>
        <p:spPr bwMode="auto">
          <a:xfrm>
            <a:off x="457200" y="886361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源程序的不同表示形式</a:t>
            </a:r>
            <a:r>
              <a:rPr kumimoji="0"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也称为中间表示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。其作用：</a:t>
            </a:r>
          </a:p>
        </p:txBody>
      </p:sp>
      <p:sp>
        <p:nvSpPr>
          <p:cNvPr id="23556" name="Text Box 193"/>
          <p:cNvSpPr txBox="1">
            <a:spLocks noChangeArrowheads="1"/>
          </p:cNvSpPr>
          <p:nvPr/>
        </p:nvSpPr>
        <p:spPr bwMode="auto">
          <a:xfrm>
            <a:off x="457200" y="31498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8.3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中间代码生成</a:t>
            </a:r>
          </a:p>
        </p:txBody>
      </p:sp>
      <p:sp>
        <p:nvSpPr>
          <p:cNvPr id="4" name="Rectangle 192"/>
          <p:cNvSpPr>
            <a:spLocks noChangeArrowheads="1"/>
          </p:cNvSpPr>
          <p:nvPr/>
        </p:nvSpPr>
        <p:spPr bwMode="auto">
          <a:xfrm>
            <a:off x="533400" y="1343561"/>
            <a:ext cx="7848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98525" lvl="1" indent="-441325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源语言和目标语言之间的桥梁，避开二者之间较大的语义跨度，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使编译程序的逻辑结构更加简单明确</a:t>
            </a: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有利于编译程序的重定向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有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利于进行与目标机无关的优化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990600" y="3505200"/>
            <a:ext cx="632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zh-CN" altLang="en-US" sz="20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有</a:t>
            </a:r>
            <a:r>
              <a:rPr kumimoji="0" lang="zh-CN" altLang="en-US" sz="20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不同层次不同目的之分。常见中间表示形式：</a:t>
            </a:r>
            <a:endParaRPr lang="zh-CN" altLang="en-US" sz="2000" b="1" dirty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381000" y="2971800"/>
            <a:ext cx="7129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4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8.3.1 </a:t>
            </a:r>
            <a:r>
              <a:rPr lang="zh-CN" altLang="en-US" sz="24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常见的中间表示的形式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457200" y="4007584"/>
            <a:ext cx="820896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Abstract syntax tree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抽象语法树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Three-address code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三地址码，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四元式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P-code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（特别用于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Pasal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语言实现）</a:t>
            </a: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Bytecode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Java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编译器的输出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Java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虚拟机的输入）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SSA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Static single assignment form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，静态单赋值形式）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785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76200" y="914400"/>
            <a:ext cx="8077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AST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（抽象语法树）表示，不同于语法（推导）树，去掉了一些次要的成分，简洁地把语法单元结构表达出来了。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例如语句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if E then S1 else S2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2209800" y="3276600"/>
            <a:ext cx="609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S1</a:t>
            </a: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533400" y="3260725"/>
            <a:ext cx="5334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if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1066800" y="27432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2438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2209800" y="2438400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</a:p>
        </p:txBody>
      </p:sp>
      <p:sp>
        <p:nvSpPr>
          <p:cNvPr id="61" name="Line 37"/>
          <p:cNvSpPr>
            <a:spLocks noChangeShapeType="1"/>
          </p:cNvSpPr>
          <p:nvPr/>
        </p:nvSpPr>
        <p:spPr bwMode="auto">
          <a:xfrm flipV="1">
            <a:off x="1447800" y="2743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1219200" y="32607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</a:p>
        </p:txBody>
      </p:sp>
      <p:sp>
        <p:nvSpPr>
          <p:cNvPr id="63" name="Line 37"/>
          <p:cNvSpPr>
            <a:spLocks noChangeShapeType="1"/>
          </p:cNvSpPr>
          <p:nvPr/>
        </p:nvSpPr>
        <p:spPr bwMode="auto">
          <a:xfrm flipV="1">
            <a:off x="1981200" y="2895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1524000" y="3245604"/>
            <a:ext cx="762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then</a:t>
            </a: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3505200" y="3272988"/>
            <a:ext cx="609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S2</a:t>
            </a: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819400" y="3241992"/>
            <a:ext cx="762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else</a:t>
            </a:r>
          </a:p>
        </p:txBody>
      </p:sp>
      <p:sp>
        <p:nvSpPr>
          <p:cNvPr id="67" name="Line 38"/>
          <p:cNvSpPr>
            <a:spLocks noChangeShapeType="1"/>
          </p:cNvSpPr>
          <p:nvPr/>
        </p:nvSpPr>
        <p:spPr bwMode="auto">
          <a:xfrm>
            <a:off x="2438400" y="2819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2667000" y="2743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9" name="Text Box 34"/>
          <p:cNvSpPr txBox="1">
            <a:spLocks noChangeArrowheads="1"/>
          </p:cNvSpPr>
          <p:nvPr/>
        </p:nvSpPr>
        <p:spPr bwMode="auto">
          <a:xfrm>
            <a:off x="1219200" y="4095690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 flipV="1">
            <a:off x="13716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2286000" y="4092455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73" name="Line 37"/>
          <p:cNvSpPr>
            <a:spLocks noChangeShapeType="1"/>
          </p:cNvSpPr>
          <p:nvPr/>
        </p:nvSpPr>
        <p:spPr bwMode="auto">
          <a:xfrm flipV="1">
            <a:off x="2438400" y="365436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3581400" y="4092455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V="1">
            <a:off x="3733800" y="365436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1676400" y="4953000"/>
            <a:ext cx="1752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语法推导树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6324600" y="3483114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>
            <a:off x="68580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6019800" y="1981200"/>
            <a:ext cx="18288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if_then_else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结点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" name="Line 37"/>
          <p:cNvSpPr>
            <a:spLocks noChangeShapeType="1"/>
          </p:cNvSpPr>
          <p:nvPr/>
        </p:nvSpPr>
        <p:spPr bwMode="auto">
          <a:xfrm flipV="1">
            <a:off x="5867400" y="2743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3" name="Text Box 34"/>
          <p:cNvSpPr txBox="1">
            <a:spLocks noChangeArrowheads="1"/>
          </p:cNvSpPr>
          <p:nvPr/>
        </p:nvSpPr>
        <p:spPr bwMode="auto">
          <a:xfrm>
            <a:off x="5181600" y="3467239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>
            <a:off x="7086600" y="2743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6" name="Text Box 34"/>
          <p:cNvSpPr txBox="1">
            <a:spLocks noChangeArrowheads="1"/>
          </p:cNvSpPr>
          <p:nvPr/>
        </p:nvSpPr>
        <p:spPr bwMode="auto">
          <a:xfrm>
            <a:off x="6096000" y="4933890"/>
            <a:ext cx="1752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7696200" y="3480138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322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 animBg="1"/>
      <p:bldP spid="81" grpId="0"/>
      <p:bldP spid="82" grpId="0" animBg="1"/>
      <p:bldP spid="83" grpId="0"/>
      <p:bldP spid="89" grpId="0" animBg="1"/>
      <p:bldP spid="96" grpId="0"/>
      <p:bldP spid="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381000" y="914400"/>
            <a:ext cx="7848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AST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（抽象语法树）表示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算术表达式：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+ B * ( C - D ) + E / ( C - D ) ^N</a:t>
            </a:r>
          </a:p>
          <a:p>
            <a:pPr marL="712788" lvl="1" indent="-255588" algn="l">
              <a:buFontTx/>
              <a:buChar char="•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Directed Acyclic Graph,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有向无圈图，通过优化技术得到改进型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26633" name="Text Box 29"/>
          <p:cNvSpPr txBox="1">
            <a:spLocks noChangeArrowheads="1"/>
          </p:cNvSpPr>
          <p:nvPr/>
        </p:nvSpPr>
        <p:spPr bwMode="auto">
          <a:xfrm>
            <a:off x="3559175" y="39624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26634" name="Text Box 31"/>
          <p:cNvSpPr txBox="1">
            <a:spLocks noChangeArrowheads="1"/>
          </p:cNvSpPr>
          <p:nvPr/>
        </p:nvSpPr>
        <p:spPr bwMode="auto">
          <a:xfrm>
            <a:off x="1425575" y="22098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2133600" y="27432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6" name="Text Box 33"/>
          <p:cNvSpPr txBox="1">
            <a:spLocks noChangeArrowheads="1"/>
          </p:cNvSpPr>
          <p:nvPr/>
        </p:nvSpPr>
        <p:spPr bwMode="auto">
          <a:xfrm>
            <a:off x="2863850" y="32766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685800" y="2727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6638" name="Text Box 35"/>
          <p:cNvSpPr txBox="1">
            <a:spLocks noChangeArrowheads="1"/>
          </p:cNvSpPr>
          <p:nvPr/>
        </p:nvSpPr>
        <p:spPr bwMode="auto">
          <a:xfrm>
            <a:off x="1493838" y="3336925"/>
            <a:ext cx="33496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6639" name="Text Box 36"/>
          <p:cNvSpPr txBox="1">
            <a:spLocks noChangeArrowheads="1"/>
          </p:cNvSpPr>
          <p:nvPr/>
        </p:nvSpPr>
        <p:spPr bwMode="auto">
          <a:xfrm>
            <a:off x="2514600" y="39465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9906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1676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2" name="Line 39"/>
          <p:cNvSpPr>
            <a:spLocks noChangeShapeType="1"/>
          </p:cNvSpPr>
          <p:nvPr/>
        </p:nvSpPr>
        <p:spPr bwMode="auto">
          <a:xfrm flipH="1">
            <a:off x="1752600" y="3048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3" name="Line 40"/>
          <p:cNvSpPr>
            <a:spLocks noChangeShapeType="1"/>
          </p:cNvSpPr>
          <p:nvPr/>
        </p:nvSpPr>
        <p:spPr bwMode="auto">
          <a:xfrm>
            <a:off x="2438400" y="30480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4" name="Line 41"/>
          <p:cNvSpPr>
            <a:spLocks noChangeShapeType="1"/>
          </p:cNvSpPr>
          <p:nvPr/>
        </p:nvSpPr>
        <p:spPr bwMode="auto">
          <a:xfrm>
            <a:off x="3124200" y="3581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5" name="Line 42"/>
          <p:cNvSpPr>
            <a:spLocks noChangeShapeType="1"/>
          </p:cNvSpPr>
          <p:nvPr/>
        </p:nvSpPr>
        <p:spPr bwMode="auto">
          <a:xfrm flipH="1">
            <a:off x="2743200" y="3614738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6" name="Line 44"/>
          <p:cNvSpPr>
            <a:spLocks noChangeShapeType="1"/>
          </p:cNvSpPr>
          <p:nvPr/>
        </p:nvSpPr>
        <p:spPr bwMode="auto">
          <a:xfrm>
            <a:off x="1752600" y="3581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7" name="Text Box 45"/>
          <p:cNvSpPr txBox="1">
            <a:spLocks noChangeArrowheads="1"/>
          </p:cNvSpPr>
          <p:nvPr/>
        </p:nvSpPr>
        <p:spPr bwMode="auto">
          <a:xfrm>
            <a:off x="2133600" y="3886200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48" name="Text Box 46"/>
          <p:cNvSpPr txBox="1">
            <a:spLocks noChangeArrowheads="1"/>
          </p:cNvSpPr>
          <p:nvPr/>
        </p:nvSpPr>
        <p:spPr bwMode="auto">
          <a:xfrm>
            <a:off x="914400" y="39131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6649" name="Line 47"/>
          <p:cNvSpPr>
            <a:spLocks noChangeShapeType="1"/>
          </p:cNvSpPr>
          <p:nvPr/>
        </p:nvSpPr>
        <p:spPr bwMode="auto">
          <a:xfrm flipH="1">
            <a:off x="1219200" y="3581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0" name="Text Box 48"/>
          <p:cNvSpPr txBox="1">
            <a:spLocks noChangeArrowheads="1"/>
          </p:cNvSpPr>
          <p:nvPr/>
        </p:nvSpPr>
        <p:spPr bwMode="auto">
          <a:xfrm>
            <a:off x="2438400" y="46323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1" name="Text Box 49"/>
          <p:cNvSpPr txBox="1">
            <a:spLocks noChangeArrowheads="1"/>
          </p:cNvSpPr>
          <p:nvPr/>
        </p:nvSpPr>
        <p:spPr bwMode="auto">
          <a:xfrm>
            <a:off x="1752600" y="46164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2" name="Line 50"/>
          <p:cNvSpPr>
            <a:spLocks noChangeShapeType="1"/>
          </p:cNvSpPr>
          <p:nvPr/>
        </p:nvSpPr>
        <p:spPr bwMode="auto">
          <a:xfrm>
            <a:off x="2362200" y="42513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3" name="Line 51"/>
          <p:cNvSpPr>
            <a:spLocks noChangeShapeType="1"/>
          </p:cNvSpPr>
          <p:nvPr/>
        </p:nvSpPr>
        <p:spPr bwMode="auto">
          <a:xfrm flipH="1">
            <a:off x="1981200" y="42846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3429000" y="4267200"/>
            <a:ext cx="152400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5" name="Text Box 54"/>
          <p:cNvSpPr txBox="1">
            <a:spLocks noChangeArrowheads="1"/>
          </p:cNvSpPr>
          <p:nvPr/>
        </p:nvSpPr>
        <p:spPr bwMode="auto">
          <a:xfrm>
            <a:off x="3254375" y="4495800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56" name="Text Box 55"/>
          <p:cNvSpPr txBox="1">
            <a:spLocks noChangeArrowheads="1"/>
          </p:cNvSpPr>
          <p:nvPr/>
        </p:nvSpPr>
        <p:spPr bwMode="auto">
          <a:xfrm>
            <a:off x="3559175" y="52419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7" name="Text Box 56"/>
          <p:cNvSpPr txBox="1">
            <a:spLocks noChangeArrowheads="1"/>
          </p:cNvSpPr>
          <p:nvPr/>
        </p:nvSpPr>
        <p:spPr bwMode="auto">
          <a:xfrm>
            <a:off x="2873375" y="52260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8" name="Line 57"/>
          <p:cNvSpPr>
            <a:spLocks noChangeShapeType="1"/>
          </p:cNvSpPr>
          <p:nvPr/>
        </p:nvSpPr>
        <p:spPr bwMode="auto">
          <a:xfrm>
            <a:off x="3482975" y="48609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 flipH="1">
            <a:off x="3101975" y="48942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60" name="Line 59"/>
          <p:cNvSpPr>
            <a:spLocks noChangeShapeType="1"/>
          </p:cNvSpPr>
          <p:nvPr/>
        </p:nvSpPr>
        <p:spPr bwMode="auto">
          <a:xfrm>
            <a:off x="3810000" y="4191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61" name="Text Box 60"/>
          <p:cNvSpPr txBox="1">
            <a:spLocks noChangeArrowheads="1"/>
          </p:cNvSpPr>
          <p:nvPr/>
        </p:nvSpPr>
        <p:spPr bwMode="auto">
          <a:xfrm>
            <a:off x="4267200" y="4556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1676400" y="3998912"/>
            <a:ext cx="1187450" cy="1146175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2808287" y="4556124"/>
            <a:ext cx="1230313" cy="1235075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7673975" y="39624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540375" y="22098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248400" y="27432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6978650" y="32766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4800600" y="2727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5608638" y="3336925"/>
            <a:ext cx="33496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6629400" y="39465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 flipV="1">
            <a:off x="51054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57912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H="1">
            <a:off x="5867400" y="3048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>
            <a:off x="6553200" y="30480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7239000" y="3581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H="1">
            <a:off x="6858000" y="3614738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5867400" y="3581400"/>
            <a:ext cx="762000" cy="10668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5029200" y="39131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 flipH="1">
            <a:off x="5334000" y="3581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 flipH="1">
            <a:off x="7010400" y="4267200"/>
            <a:ext cx="685800" cy="3810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6705600" y="4495800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7010400" y="52419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6324600" y="52260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6934200" y="48609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 flipH="1">
            <a:off x="6553200" y="48942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7" name="Line 31"/>
          <p:cNvSpPr>
            <a:spLocks noChangeShapeType="1"/>
          </p:cNvSpPr>
          <p:nvPr/>
        </p:nvSpPr>
        <p:spPr bwMode="auto">
          <a:xfrm>
            <a:off x="7924800" y="4191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8382000" y="4556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59" name="椭圆 58"/>
          <p:cNvSpPr/>
          <p:nvPr/>
        </p:nvSpPr>
        <p:spPr bwMode="auto">
          <a:xfrm>
            <a:off x="6226175" y="4476750"/>
            <a:ext cx="1241425" cy="1385887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322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/>
      <p:bldP spid="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457200" y="1219200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TAC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（三地址码或四元式）表示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算术表达式：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 + B * ( C - D ) + E / ( C - D ) ^N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 typeface="Symbol" pitchFamily="18" charset="2"/>
              <a:buNone/>
            </a:pP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algn="l">
              <a:buFontTx/>
              <a:buNone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(1)  ( -    C     D     T1 )            T1 := C - D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(2)  ( *    B     T1    T2)             T2 := B * T1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(3)  ( +   A     T2    T3)              T3 := A + T2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(4)  ( -    C     D     T4)  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或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T4 := C - D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(5)  ( ^   T4    N     T5)              T5 := T4 ^ N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(6)  ( /    E     T5    T6)             T6 := E / T5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(7)  (+    T3   T6    T7)               T7 := T3 + T6 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28104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457200" y="9906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· SSA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Static Single Assignment form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）静态单赋值形式，程序中的名字只有一次赋值。</a:t>
            </a:r>
          </a:p>
        </p:txBody>
      </p:sp>
      <p:graphicFrame>
        <p:nvGraphicFramePr>
          <p:cNvPr id="205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23720"/>
              </p:ext>
            </p:extLst>
          </p:nvPr>
        </p:nvGraphicFramePr>
        <p:xfrm>
          <a:off x="1066801" y="1752600"/>
          <a:ext cx="211931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isio" r:id="rId3" imgW="1294790" imgH="2014728" progId="Visio.Drawing.11">
                  <p:embed/>
                </p:oleObj>
              </mc:Choice>
              <mc:Fallback>
                <p:oleObj name="Visio" r:id="rId3" imgW="1294790" imgH="2014728" progId="Visio.Drawing.11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1752600"/>
                        <a:ext cx="211931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082490"/>
              </p:ext>
            </p:extLst>
          </p:nvPr>
        </p:nvGraphicFramePr>
        <p:xfrm>
          <a:off x="5334000" y="1857375"/>
          <a:ext cx="2060575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5" imgW="1119530" imgH="2053438" progId="Visio.Drawing.11">
                  <p:embed/>
                </p:oleObj>
              </mc:Choice>
              <mc:Fallback>
                <p:oleObj name="Visio" r:id="rId5" imgW="1119530" imgH="2053438" progId="Visio.Drawing.11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857375"/>
                        <a:ext cx="2060575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5" name="AutoShape 35"/>
          <p:cNvSpPr>
            <a:spLocks noChangeArrowheads="1"/>
          </p:cNvSpPr>
          <p:nvPr/>
        </p:nvSpPr>
        <p:spPr bwMode="auto">
          <a:xfrm>
            <a:off x="3810000" y="32004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956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19400" y="2655640"/>
            <a:ext cx="4157662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2" action="ppaction://hlinksldjump"/>
              </a:rPr>
              <a:t>8.1</a:t>
            </a:r>
            <a:r>
              <a:rPr lang="zh-CN" altLang="en-US" sz="2400" b="1" dirty="0">
                <a:latin typeface="+mn-ea"/>
                <a:ea typeface="+mn-ea"/>
                <a:hlinkClick r:id="rId2" action="ppaction://hlinksldjump"/>
              </a:rPr>
              <a:t>　符号表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8.2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　静态语义分析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4" action="ppaction://hlinksldjump"/>
              </a:rPr>
              <a:t>8.3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　中间代码生成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057400" y="1371600"/>
            <a:ext cx="381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重点讲解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12475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527" name="Text Box 263"/>
          <p:cNvSpPr txBox="1">
            <a:spLocks noChangeArrowheads="1"/>
          </p:cNvSpPr>
          <p:nvPr/>
        </p:nvSpPr>
        <p:spPr bwMode="auto">
          <a:xfrm>
            <a:off x="457200" y="1143000"/>
            <a:ext cx="2819400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do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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523528" name="Text Box 264"/>
          <p:cNvSpPr txBox="1">
            <a:spLocks noChangeArrowheads="1"/>
          </p:cNvSpPr>
          <p:nvPr/>
        </p:nvSpPr>
        <p:spPr bwMode="auto">
          <a:xfrm>
            <a:off x="2743200" y="1172706"/>
            <a:ext cx="63246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(‘assign’,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mkleaf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), E.ptr) }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if_then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E.ptr,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600" b="1" dirty="0">
              <a:solidFill>
                <a:schemeClr val="accent2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while_do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E.ptr,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seq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,S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 }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mkleaf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(‘+’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(‘’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28683" name="Rectangle 269"/>
          <p:cNvSpPr>
            <a:spLocks noChangeArrowheads="1"/>
          </p:cNvSpPr>
          <p:nvPr/>
        </p:nvSpPr>
        <p:spPr bwMode="auto">
          <a:xfrm>
            <a:off x="5029200" y="5181600"/>
            <a:ext cx="3429000" cy="707886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构造内部结点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mkleaf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构造叶子结点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381000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8.3.2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生成抽象语法树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41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2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381000"/>
            <a:ext cx="48768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+5*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的抽象语法树的构造</a:t>
            </a:r>
          </a:p>
        </p:txBody>
      </p:sp>
      <p:graphicFrame>
        <p:nvGraphicFramePr>
          <p:cNvPr id="4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90119"/>
              </p:ext>
            </p:extLst>
          </p:nvPr>
        </p:nvGraphicFramePr>
        <p:xfrm>
          <a:off x="38477" y="2590800"/>
          <a:ext cx="4060825" cy="36576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产  生  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语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义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规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+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mknode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 ‘+’,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*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mknode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 ‘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’,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(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mkleaf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(id,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id.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entry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mkleaf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24400" y="32766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>
            <a:off x="5410200" y="3505200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267200" y="4038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符号表</a:t>
            </a: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的入口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id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26670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F.nptr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876800" y="3048000"/>
            <a:ext cx="0" cy="228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F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22860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876800" y="26670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T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800" y="22976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E.nptr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876800" y="26670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400800" y="4267200"/>
          <a:ext cx="9906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43600" y="32766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705600" y="36576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772400" y="4278868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 bwMode="auto">
          <a:xfrm>
            <a:off x="8458200" y="4507468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7315200" y="5040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符号表</a:t>
            </a:r>
            <a:r>
              <a:rPr lang="en-US" altLang="zh-CN" b="1" dirty="0">
                <a:latin typeface="+mn-ea"/>
                <a:ea typeface="+mn-ea"/>
              </a:rPr>
              <a:t>b</a:t>
            </a:r>
            <a:r>
              <a:rPr lang="zh-CN" altLang="en-US" b="1" dirty="0">
                <a:latin typeface="+mn-ea"/>
                <a:ea typeface="+mn-ea"/>
              </a:rPr>
              <a:t>的入口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77200" y="32882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F.nptr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8229600" y="3669268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4572000" y="545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T*F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010400" y="32766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 flipH="1">
            <a:off x="6934200" y="35052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>
            <a:off x="7817604" y="3412212"/>
            <a:ext cx="3048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7543800" y="22098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7924800" y="25908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4572000" y="545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E 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E+T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410200" y="22098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 bwMode="auto">
          <a:xfrm flipH="1">
            <a:off x="5334000" y="24384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6248400" y="2438400"/>
            <a:ext cx="11430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486400" y="12192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E.nptr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5867400" y="16002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 l="35359" t="22917" r="37701" b="38542"/>
          <a:stretch>
            <a:fillRect/>
          </a:stretch>
        </p:blipFill>
        <p:spPr bwMode="auto">
          <a:xfrm>
            <a:off x="304800" y="9144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31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9" grpId="1"/>
      <p:bldP spid="11" grpId="0"/>
      <p:bldP spid="11" grpId="1"/>
      <p:bldP spid="12" grpId="0"/>
      <p:bldP spid="12" grpId="1"/>
      <p:bldP spid="14" grpId="0"/>
      <p:bldP spid="14" grpId="1"/>
      <p:bldP spid="15" grpId="0"/>
      <p:bldP spid="15" grpId="1"/>
      <p:bldP spid="18" grpId="0"/>
      <p:bldP spid="22" grpId="0"/>
      <p:bldP spid="23" grpId="0"/>
      <p:bldP spid="25" grpId="0"/>
      <p:bldP spid="25" grpId="1"/>
      <p:bldP spid="29" grpId="0"/>
      <p:bldP spid="29" grpId="1"/>
      <p:bldP spid="31" grpId="0"/>
      <p:bldP spid="31" grpId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381000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8.3.2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生成三地址码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14400"/>
            <a:ext cx="8534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lnSpc>
                <a:spcPts val="3360"/>
              </a:lnSpc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通过遍历语法树或在归约时，生成三地址码，后续要用到的四元式：</a:t>
            </a:r>
            <a:endParaRPr lang="en-US" altLang="zh-CN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赋值语句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 op z</a:t>
            </a:r>
            <a:r>
              <a:rPr kumimoji="0" lang="en-US" altLang="zh-CN" sz="2000" b="1" dirty="0"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op </a:t>
            </a:r>
            <a:r>
              <a:rPr kumimoji="0" lang="zh-CN" altLang="en-US" sz="2000" b="1" dirty="0">
                <a:latin typeface="+mn-ea"/>
                <a:ea typeface="+mn-ea"/>
              </a:rPr>
              <a:t>代表二元算术</a:t>
            </a:r>
            <a:r>
              <a:rPr kumimoji="0" lang="en-US" altLang="zh-CN" sz="2000" b="1" dirty="0">
                <a:latin typeface="+mn-ea"/>
                <a:ea typeface="+mn-ea"/>
              </a:rPr>
              <a:t>/</a:t>
            </a:r>
            <a:r>
              <a:rPr kumimoji="0" lang="zh-CN" altLang="en-US" sz="2000" b="1" dirty="0">
                <a:latin typeface="+mn-ea"/>
                <a:ea typeface="+mn-ea"/>
              </a:rPr>
              <a:t>逻辑运算）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赋值语句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op y</a:t>
            </a:r>
            <a:r>
              <a:rPr kumimoji="0" lang="en-US" altLang="zh-CN" sz="2000" b="1" dirty="0"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op </a:t>
            </a:r>
            <a:r>
              <a:rPr kumimoji="0" lang="zh-CN" altLang="en-US" sz="2000" b="1" dirty="0">
                <a:latin typeface="+mn-ea"/>
                <a:ea typeface="+mn-ea"/>
              </a:rPr>
              <a:t>代表一元运算）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复写语句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的值赋值给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无条件跳转语句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L</a:t>
            </a:r>
            <a:r>
              <a:rPr kumimoji="0"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（无条件跳转至标号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L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条件跳转语句 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if  x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rop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y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L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 err="1">
                <a:latin typeface="+mn-ea"/>
                <a:ea typeface="+mn-ea"/>
              </a:rPr>
              <a:t>rop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代表关系运算）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标号语句</a:t>
            </a:r>
            <a:r>
              <a:rPr kumimoji="0" lang="zh-CN" altLang="en-US" sz="2000" b="1" dirty="0">
                <a:latin typeface="+mn-ea"/>
                <a:ea typeface="+mn-ea"/>
              </a:rPr>
              <a:t> </a:t>
            </a:r>
            <a:r>
              <a:rPr kumimoji="0" lang="en-US" altLang="zh-CN" sz="2000" b="1" dirty="0">
                <a:latin typeface="+mn-ea"/>
                <a:ea typeface="+mn-ea"/>
              </a:rPr>
              <a:t>L 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（定义标号 </a:t>
            </a:r>
            <a:r>
              <a:rPr lang="en-US" altLang="zh-CN" sz="2000" b="1" dirty="0">
                <a:latin typeface="+mn-ea"/>
                <a:ea typeface="+mn-ea"/>
              </a:rPr>
              <a:t>L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过程调用语句序列  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x</a:t>
            </a:r>
            <a:r>
              <a:rPr lang="en-US" altLang="zh-CN" sz="2000" b="1" baseline="-25000" dirty="0">
                <a:solidFill>
                  <a:srgbClr val="800080"/>
                </a:solidFill>
                <a:latin typeface="+mn-ea"/>
                <a:ea typeface="+mn-ea"/>
              </a:rPr>
              <a:t>1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…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x</a:t>
            </a:r>
            <a:r>
              <a:rPr lang="en-US" altLang="zh-CN" sz="2000" b="1" baseline="-25000" dirty="0" err="1">
                <a:solidFill>
                  <a:srgbClr val="800080"/>
                </a:solidFill>
                <a:latin typeface="+mn-ea"/>
                <a:ea typeface="+mn-ea"/>
              </a:rPr>
              <a:t>n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call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p,n</a:t>
            </a:r>
            <a:endParaRPr lang="en-US" altLang="zh-CN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过程返回语句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return y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可选，存放返回值）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下标赋值语句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y[i]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和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x[i] := y </a:t>
            </a:r>
            <a:r>
              <a:rPr kumimoji="0" lang="zh-CN" altLang="en-US" sz="2000" b="1" dirty="0">
                <a:latin typeface="+mn-ea"/>
                <a:ea typeface="+mn-ea"/>
              </a:rPr>
              <a:t>（前者表示将地址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起第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kumimoji="0" lang="zh-CN" altLang="en-US" sz="2000" b="1" dirty="0">
                <a:latin typeface="+mn-ea"/>
                <a:ea typeface="+mn-ea"/>
              </a:rPr>
              <a:t>个存储单元的值赋给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kumimoji="0" lang="zh-CN" altLang="en-US" sz="2000" b="1" dirty="0">
                <a:latin typeface="+mn-ea"/>
                <a:ea typeface="+mn-ea"/>
              </a:rPr>
              <a:t>后者类似）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指针赋值语句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*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y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和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*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7029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457200" y="1143774"/>
            <a:ext cx="8229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对应的存储位置     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用来存放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的值的存储位置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求值的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S.code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对应于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S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语义函数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gen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生成一条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在符号表中新建一个从未使用过的名字，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                并返回该名字的存储位置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     ||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语句序列之间的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链接运算 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0" y="31498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8.3.3.1 </a:t>
            </a:r>
            <a:r>
              <a:rPr lang="zh-CN" altLang="en-US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赋值语句及算术表达式的语法制导翻译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97768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3810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赋值语句和算术表达式的翻译模式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7506" y="914400"/>
            <a:ext cx="8395494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  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gen(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‘:=’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{ 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E.code :=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</a:t>
            </a:r>
            <a:r>
              <a:rPr lang="fr-FR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.val)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E.code :=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</a:t>
            </a:r>
            <a:r>
              <a:rPr lang="pt-BR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.val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+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E.code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||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‘+’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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E.code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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gen (E.place ‘:=’ ‘uminus’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; E.code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34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226384" y="1219200"/>
            <a:ext cx="8308016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.name :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的词法名字（符号表中的名字）    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T.type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类型属性   （综合属性）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T.width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V.width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数据宽度（字节数）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L.offset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列表中第一个变量的偏移地址 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L.type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变量列表被申明的类型 （继承属性）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变量列表中变量的个数 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语义函数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enter (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.name, t, o)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：将符号表中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.name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所对应表项的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域置为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offset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域置为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o</a:t>
            </a:r>
          </a:p>
        </p:txBody>
      </p:sp>
      <p:sp>
        <p:nvSpPr>
          <p:cNvPr id="33796" name="Text Box 20"/>
          <p:cNvSpPr txBox="1">
            <a:spLocks noChangeArrowheads="1"/>
          </p:cNvSpPr>
          <p:nvPr/>
        </p:nvSpPr>
        <p:spPr bwMode="auto">
          <a:xfrm>
            <a:off x="444665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8.3.3.2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说明语句的语法制导翻译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2495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74"/>
          <p:cNvSpPr>
            <a:spLocks noChangeArrowheads="1"/>
          </p:cNvSpPr>
          <p:nvPr/>
        </p:nvSpPr>
        <p:spPr bwMode="auto">
          <a:xfrm>
            <a:off x="304800" y="4572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说明语句的翻译模式</a:t>
            </a:r>
          </a:p>
        </p:txBody>
      </p:sp>
      <p:sp>
        <p:nvSpPr>
          <p:cNvPr id="4" name="Text Box 383"/>
          <p:cNvSpPr txBox="1">
            <a:spLocks noChangeArrowheads="1"/>
          </p:cNvSpPr>
          <p:nvPr/>
        </p:nvSpPr>
        <p:spPr bwMode="auto">
          <a:xfrm>
            <a:off x="228600" y="106680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V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T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L.type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L.offset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L.width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make_product_3 (V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L.num);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V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.width + L.num 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 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&lt;&gt;;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boolean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1 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de-DE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integer   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T.type := int ; T.width := 4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real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real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8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array [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array(1..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.lexval,T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 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 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^T</a:t>
            </a:r>
            <a:r>
              <a:rPr lang="fr-F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T.type := pointer(T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; T.width := 4 }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type := L. type ;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offset := L. offset ;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width := L. width ; }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enter (</a:t>
            </a:r>
            <a:r>
              <a:rPr lang="fr-FR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L. type, L. offset +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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 width) ;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L.num :=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 +1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enter 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L. type, L. offset)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1}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36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28"/>
          <p:cNvSpPr>
            <a:spLocks noChangeArrowheads="1"/>
          </p:cNvSpPr>
          <p:nvPr/>
        </p:nvSpPr>
        <p:spPr bwMode="auto">
          <a:xfrm>
            <a:off x="381000" y="1072515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数组说明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数据说明中要能够计算出数组的存储地址（起始地址，内部偏移量）</a:t>
            </a:r>
            <a:endParaRPr lang="en-US" altLang="zh-CN" sz="2000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5844" name="Text Box 233"/>
          <p:cNvSpPr txBox="1">
            <a:spLocks noChangeArrowheads="1"/>
          </p:cNvSpPr>
          <p:nvPr/>
        </p:nvSpPr>
        <p:spPr bwMode="auto">
          <a:xfrm>
            <a:off x="152400" y="3048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8.3.3.3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462060" name="Text Box 236"/>
          <p:cNvSpPr txBox="1">
            <a:spLocks noChangeArrowheads="1"/>
          </p:cNvSpPr>
          <p:nvPr/>
        </p:nvSpPr>
        <p:spPr bwMode="auto">
          <a:xfrm>
            <a:off x="457556" y="2286000"/>
            <a:ext cx="8342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17763" indent="-2417763"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array [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array(1.. </a:t>
            </a:r>
            <a:r>
              <a:rPr lang="en-US" altLang="zh-CN" sz="2000" b="1" u="sng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.val  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Rectangle 228"/>
          <p:cNvSpPr>
            <a:spLocks noChangeArrowheads="1"/>
          </p:cNvSpPr>
          <p:nvPr/>
        </p:nvSpPr>
        <p:spPr bwMode="auto">
          <a:xfrm>
            <a:off x="533400" y="3048000"/>
            <a:ext cx="800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数组引用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457200" y="3931384"/>
            <a:ext cx="8991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||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‘[’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‘]’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.place) }</a:t>
            </a:r>
          </a:p>
          <a:p>
            <a:pPr algn="l">
              <a:buFont typeface="Wingdings" pitchFamily="2" charset="2"/>
              <a:buNone/>
            </a:pP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     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:= E</a:t>
            </a:r>
            <a:r>
              <a:rPr lang="fr-F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‘[’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‘]’)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226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060" grpId="0" autoUpdateAnimBg="0"/>
      <p:bldP spid="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08013" y="533400"/>
            <a:ext cx="7392987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数组的内情向量（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dove vector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在处理数组时，通常会将数组的有关信息记录在一些单元中，称为“内情向量”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对于静态数组，内情向量可放在符号表中；对于可变数组，运行时建立相应的内情向量</a:t>
            </a:r>
          </a:p>
          <a:p>
            <a:pPr algn="l">
              <a:buClrTx/>
              <a:buFont typeface="Symbol" pitchFamily="18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例： 对于静态数组说明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，可以在符号表中建立如下形式的内情向量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575893" y="3501965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32361" y="3501965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567955" y="38670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524424" y="38670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567955" y="44766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524424" y="44766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583174" y="4933890"/>
            <a:ext cx="6976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</a:t>
            </a:r>
            <a:endParaRPr lang="en-US" altLang="zh-CN" sz="2000" baseline="-30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2520866" y="4933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06466" y="5314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2542297" y="5314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C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608138" y="411156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22538" y="411156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314825" y="3429000"/>
            <a:ext cx="2847975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i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第 </a:t>
            </a: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维的下界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i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第 </a:t>
            </a: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维的上界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数组元素的类型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数组首元素的地址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数组维数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随后解释</a:t>
            </a: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38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609600"/>
            <a:ext cx="82296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数组元素的地址计算 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例：对于静态数组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，若数组布局采用行优先的连续布局，数组首元素的地址为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，则数组元素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的地址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可以如下计算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lvl="3"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lvl="3"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+…+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457200" y="3429000"/>
            <a:ext cx="8229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重新整理后得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–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，其中：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+…+ 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i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endParaRPr lang="en-US" altLang="zh-CN" sz="2000" b="1" i="1" baseline="-30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+…+ 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609600" y="5162490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（这里的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即为前页内情向量中常量部分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39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522945" y="228600"/>
            <a:ext cx="4640262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8.1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符号表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520262" y="1105134"/>
            <a:ext cx="6940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400" b="1" dirty="0">
                <a:solidFill>
                  <a:srgbClr val="800080"/>
                </a:solidFill>
                <a:latin typeface="+mn-ea"/>
                <a:ea typeface="+mn-ea"/>
              </a:rPr>
              <a:t> 8.1.1 </a:t>
            </a:r>
            <a:r>
              <a:rPr lang="zh-CN" altLang="en-US" sz="2400" b="1" dirty="0">
                <a:solidFill>
                  <a:srgbClr val="800080"/>
                </a:solidFill>
                <a:latin typeface="+mn-ea"/>
                <a:ea typeface="+mn-ea"/>
              </a:rPr>
              <a:t>符号表的作用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522412" y="1853148"/>
            <a:ext cx="78595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用来存放有关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标识符（符号）的属性</a:t>
            </a:r>
            <a:r>
              <a:rPr kumimoji="0" lang="zh-CN" altLang="en-US" sz="2000" b="1" dirty="0">
                <a:latin typeface="+mn-ea"/>
                <a:ea typeface="+mn-ea"/>
              </a:rPr>
              <a:t>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这些信息会在编译的不同阶段</a:t>
            </a:r>
            <a:r>
              <a:rPr kumimoji="0" lang="zh-CN" altLang="en-US" sz="2000" b="1">
                <a:latin typeface="+mn-ea"/>
                <a:ea typeface="+mn-ea"/>
              </a:rPr>
              <a:t>用到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None/>
            </a:pPr>
            <a:endParaRPr lang="zh-CN" altLang="en-US" sz="2000" b="1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>
                <a:latin typeface="+mn-ea"/>
                <a:ea typeface="+mn-ea"/>
              </a:rPr>
              <a:t> </a:t>
            </a:r>
            <a:r>
              <a:rPr kumimoji="0" lang="zh-CN" altLang="en-US" sz="2000" b="1">
                <a:latin typeface="+mn-ea"/>
                <a:ea typeface="+mn-ea"/>
              </a:rPr>
              <a:t>符号表的内容将用于静态语义检查和产生中间代码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在目标代码生成阶段，符号表是对符号名进行地址分配的依据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对一个多遍扫描的编译程序，不同遍所用的符号表也会有所不同，因为每遍所关心的信息或所能得到的信息会有差异</a:t>
            </a:r>
          </a:p>
          <a:p>
            <a:pPr lvl="1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用来体现作用域与可见性信息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612251"/>
      </p:ext>
    </p:extLst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1"/>
          <p:cNvSpPr>
            <a:spLocks noChangeArrowheads="1"/>
          </p:cNvSpPr>
          <p:nvPr/>
        </p:nvSpPr>
        <p:spPr bwMode="auto">
          <a:xfrm>
            <a:off x="228600" y="1066800"/>
            <a:ext cx="83058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直接对布尔表达式求值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例如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可以用数值“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true;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用数值“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false;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采用与算术表达式类似的方法对布尔表达式进行求值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通过控制流体现布尔表达式的语义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方法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：通过转移到程序中的某个位置来表示布尔表达式的求值结果 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优点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：方便实现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控制流语句中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布尔表达式的翻译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常可以得到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短路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short-circuit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）代码，而避免不必要的求值，如：在已知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为真时，不必再对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中的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进行求值；同样，在已知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为假时，不必再对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中的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进行求值</a:t>
            </a:r>
          </a:p>
        </p:txBody>
      </p:sp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4572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8.3.3.4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布尔表达式的语法制导翻译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45865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3810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  <a:ea typeface="宋体" pitchFamily="2" charset="-122"/>
              </a:rPr>
              <a:t>直接对布尔表达式求值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4800" y="919401"/>
            <a:ext cx="82296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newtemp;E.code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||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‘or’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||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‘and’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‘not’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.palce)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.place ;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gen ( ‘if‘ 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sz="2000" b="1" u="sng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nextstat+3)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gen (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‘:=‘ ‘0’)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gen (‘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nextstat+2)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 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‘1’)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true  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‘1’)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false  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</a:t>
            </a: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‘0’)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846320" y="313194"/>
            <a:ext cx="3505200" cy="707886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 err="1">
                <a:latin typeface="+mn-ea"/>
                <a:ea typeface="+mn-ea"/>
                <a:sym typeface="Symbol" pitchFamily="18" charset="2"/>
              </a:rPr>
              <a:t>nextstat</a:t>
            </a:r>
            <a:r>
              <a:rPr lang="en-US" altLang="zh-CN" sz="2000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返回输出代码序列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中下一条 </a:t>
            </a:r>
            <a:r>
              <a:rPr lang="en-US" altLang="zh-CN" sz="2000" i="1" dirty="0">
                <a:latin typeface="+mn-ea"/>
                <a:ea typeface="+mn-ea"/>
                <a:sym typeface="Symbol" pitchFamily="18" charset="2"/>
              </a:rPr>
              <a:t>TAC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语句的下标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41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565484" y="1570038"/>
            <a:ext cx="7978775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533400" y="533400"/>
            <a:ext cx="7816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98475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947738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38238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</a:rPr>
              <a:t>例如，表示</a:t>
            </a:r>
            <a:r>
              <a:rPr lang="en-US" altLang="zh-CN" sz="2000" b="1" dirty="0" err="1">
                <a:latin typeface="宋体" pitchFamily="2" charset="-122"/>
              </a:rPr>
              <a:t>a≤x</a:t>
            </a:r>
            <a:r>
              <a:rPr lang="en-US" altLang="zh-CN" sz="2000" b="1" dirty="0">
                <a:latin typeface="宋体" pitchFamily="2" charset="-122"/>
              </a:rPr>
              <a:t> and </a:t>
            </a:r>
            <a:r>
              <a:rPr lang="en-US" altLang="zh-CN" sz="2000" b="1" dirty="0" err="1">
                <a:latin typeface="宋体" pitchFamily="2" charset="-122"/>
              </a:rPr>
              <a:t>x≤b</a:t>
            </a:r>
            <a:r>
              <a:rPr lang="zh-CN" altLang="en-US" sz="2000" b="1" dirty="0">
                <a:latin typeface="宋体" pitchFamily="2" charset="-122"/>
              </a:rPr>
              <a:t>对应目标代码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即四元组序列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如下，其中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为临时变量。</a:t>
            </a:r>
          </a:p>
        </p:txBody>
      </p:sp>
      <p:pic>
        <p:nvPicPr>
          <p:cNvPr id="5" name="Picture 21" descr="未命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22" y="1662113"/>
            <a:ext cx="7775575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675023" y="1662113"/>
            <a:ext cx="3248818" cy="1736725"/>
          </a:xfrm>
          <a:prstGeom prst="rect">
            <a:avLst/>
          </a:prstGeom>
          <a:solidFill>
            <a:srgbClr val="FFFF0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85800" y="3506679"/>
            <a:ext cx="3228181" cy="1615857"/>
          </a:xfrm>
          <a:prstGeom prst="rect">
            <a:avLst/>
          </a:prstGeom>
          <a:solidFill>
            <a:srgbClr val="FFFF0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42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2094" y="381000"/>
            <a:ext cx="8673306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通过设计新的属性，</a:t>
            </a:r>
            <a:r>
              <a:rPr lang="en-US" altLang="zh-CN" sz="2200" b="1" dirty="0" err="1">
                <a:latin typeface="+mn-ea"/>
                <a:ea typeface="+mn-ea"/>
              </a:rPr>
              <a:t>E.true</a:t>
            </a:r>
            <a:r>
              <a:rPr lang="en-US" altLang="zh-CN" sz="2200" b="1" dirty="0">
                <a:latin typeface="+mn-ea"/>
                <a:ea typeface="+mn-ea"/>
              </a:rPr>
              <a:t>/ </a:t>
            </a:r>
            <a:r>
              <a:rPr lang="en-US" altLang="zh-CN" sz="2200" b="1" dirty="0" err="1">
                <a:latin typeface="+mn-ea"/>
                <a:ea typeface="+mn-ea"/>
              </a:rPr>
              <a:t>E.false</a:t>
            </a:r>
            <a:r>
              <a:rPr lang="zh-CN" altLang="en-US" sz="2200" b="1" dirty="0">
                <a:latin typeface="+mn-ea"/>
                <a:ea typeface="+mn-ea"/>
              </a:rPr>
              <a:t>表达布尔表达式的语义</a:t>
            </a:r>
            <a:r>
              <a:rPr lang="en-US" altLang="zh-CN" sz="2200" b="1" dirty="0">
                <a:latin typeface="+mn-ea"/>
                <a:ea typeface="+mn-ea"/>
              </a:rPr>
              <a:t>,</a:t>
            </a:r>
            <a:r>
              <a:rPr lang="zh-CN" altLang="en-US" sz="2200" b="1" dirty="0">
                <a:latin typeface="+mn-ea"/>
                <a:ea typeface="+mn-ea"/>
              </a:rPr>
              <a:t>分别表示条件为真和假时，程序转移的目标位置。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+mn-ea"/>
                <a:ea typeface="+mn-ea"/>
              </a:rPr>
              <a:t> 通过短路代码缩短代码的长度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zh-CN" altLang="en-US" sz="2000" b="1" dirty="0">
                <a:latin typeface="+mn-ea"/>
                <a:ea typeface="+mn-ea"/>
              </a:rPr>
              <a:t>    例 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布尔表达式 </a:t>
            </a:r>
            <a:r>
              <a:rPr lang="en-US" altLang="zh-CN" sz="2000" b="1" dirty="0">
                <a:latin typeface="+mn-ea"/>
                <a:ea typeface="+mn-ea"/>
              </a:rPr>
              <a:t>E = a&lt;b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000" b="1" dirty="0">
                <a:latin typeface="+mn-ea"/>
                <a:ea typeface="+mn-ea"/>
              </a:rPr>
              <a:t> c&lt;d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000" b="1" dirty="0">
                <a:latin typeface="+mn-ea"/>
                <a:ea typeface="+mn-ea"/>
              </a:rPr>
              <a:t> e&lt;f  </a:t>
            </a:r>
            <a:r>
              <a:rPr lang="zh-CN" altLang="en-US" sz="2000" b="1" dirty="0">
                <a:latin typeface="+mn-ea"/>
                <a:ea typeface="+mn-ea"/>
              </a:rPr>
              <a:t>可能翻译为如下</a:t>
            </a:r>
            <a:r>
              <a:rPr lang="en-US" altLang="zh-CN" sz="2000" b="1" dirty="0">
                <a:latin typeface="+mn-ea"/>
                <a:ea typeface="+mn-ea"/>
              </a:rPr>
              <a:t>TAC </a:t>
            </a:r>
            <a:r>
              <a:rPr lang="zh-CN" altLang="en-US" sz="2000" b="1" dirty="0">
                <a:latin typeface="+mn-ea"/>
                <a:ea typeface="+mn-ea"/>
              </a:rPr>
              <a:t>语句序列（对比直接求布尔表达式的值和采用短路代码，</a:t>
            </a:r>
            <a:r>
              <a:rPr lang="en-US" altLang="zh-CN" sz="2000" b="1" dirty="0" err="1">
                <a:latin typeface="+mn-ea"/>
                <a:ea typeface="+mn-ea"/>
              </a:rPr>
              <a:t>E.true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 err="1">
                <a:latin typeface="+mn-ea"/>
                <a:ea typeface="+mn-ea"/>
              </a:rPr>
              <a:t>E.false</a:t>
            </a:r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分别代表 </a:t>
            </a:r>
            <a:r>
              <a:rPr lang="en-US" altLang="zh-CN" sz="2000" b="1" dirty="0">
                <a:latin typeface="+mn-ea"/>
                <a:ea typeface="+mn-ea"/>
              </a:rPr>
              <a:t>E </a:t>
            </a:r>
            <a:r>
              <a:rPr lang="zh-CN" altLang="en-US" sz="2000" b="1" dirty="0">
                <a:latin typeface="+mn-ea"/>
                <a:ea typeface="+mn-ea"/>
              </a:rPr>
              <a:t>为真和假时对应于程序中的位置，可用 标号</a:t>
            </a:r>
            <a:r>
              <a:rPr lang="en-US" altLang="zh-CN" sz="2000" b="1" dirty="0">
                <a:latin typeface="+mn-ea"/>
                <a:ea typeface="+mn-ea"/>
              </a:rPr>
              <a:t>label</a:t>
            </a:r>
            <a:r>
              <a:rPr lang="zh-CN" altLang="en-US" sz="2000" b="1" dirty="0">
                <a:latin typeface="+mn-ea"/>
                <a:ea typeface="+mn-ea"/>
              </a:rPr>
              <a:t>体现）：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52274" y="4267200"/>
            <a:ext cx="614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条缩短到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条</a:t>
            </a: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43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3388429"/>
            <a:ext cx="867330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zh-CN" altLang="en-US" sz="2000" b="1" dirty="0">
                <a:latin typeface="+mn-ea"/>
                <a:ea typeface="+mn-ea"/>
              </a:rPr>
              <a:t>直接求布尔表达式的值的方式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buClrTx/>
            </a:pPr>
            <a:r>
              <a:rPr lang="en-US" altLang="zh-CN" sz="2000" b="1" dirty="0">
                <a:latin typeface="+mn-ea"/>
                <a:ea typeface="+mn-ea"/>
              </a:rPr>
              <a:t>(100) if a&lt;b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103</a:t>
            </a:r>
            <a:r>
              <a:rPr lang="zh-CN" altLang="en-US" sz="2000" b="1" dirty="0">
                <a:latin typeface="+mn-ea"/>
                <a:ea typeface="+mn-ea"/>
              </a:rPr>
              <a:t>）          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  <a:ea typeface="+mn-ea"/>
              </a:rPr>
              <a:t>(108) 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if e&lt;f </a:t>
            </a:r>
            <a:r>
              <a:rPr lang="en-US" altLang="zh-CN" sz="2000" b="1" dirty="0" err="1">
                <a:solidFill>
                  <a:srgbClr val="0070C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111</a:t>
            </a:r>
            <a:r>
              <a:rPr lang="zh-CN" altLang="en-US" sz="2000" b="1" dirty="0">
                <a:solidFill>
                  <a:srgbClr val="0070C0"/>
                </a:solidFill>
                <a:latin typeface="+mn-ea"/>
              </a:rPr>
              <a:t>）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buClrTx/>
            </a:pPr>
            <a:r>
              <a:rPr lang="en-US" altLang="zh-CN" sz="2000" b="1" dirty="0">
                <a:latin typeface="+mn-ea"/>
                <a:ea typeface="+mn-ea"/>
              </a:rPr>
              <a:t>(101) t1:=0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  <a:ea typeface="+mn-ea"/>
              </a:rPr>
              <a:t>(109) t3:=0</a:t>
            </a:r>
          </a:p>
          <a:p>
            <a:pPr algn="l">
              <a:buClrTx/>
            </a:pPr>
            <a:r>
              <a:rPr lang="en-US" altLang="zh-CN" sz="2000" b="1" dirty="0">
                <a:latin typeface="+mn-ea"/>
                <a:ea typeface="+mn-ea"/>
              </a:rPr>
              <a:t>(102)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(104)                  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  <a:ea typeface="+mn-ea"/>
              </a:rPr>
              <a:t> (110) </a:t>
            </a:r>
            <a:r>
              <a:rPr lang="en-US" altLang="zh-CN" sz="2000" b="1" dirty="0" err="1">
                <a:solidFill>
                  <a:srgbClr val="0070C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  <a:ea typeface="+mn-ea"/>
              </a:rPr>
              <a:t> (112)</a:t>
            </a:r>
          </a:p>
          <a:p>
            <a:pPr algn="l">
              <a:buClrTx/>
            </a:pPr>
            <a:r>
              <a:rPr lang="en-US" altLang="zh-CN" sz="2000" b="1" dirty="0">
                <a:latin typeface="+mn-ea"/>
                <a:ea typeface="+mn-ea"/>
              </a:rPr>
              <a:t>(103) t1:=1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  <a:ea typeface="+mn-ea"/>
              </a:rPr>
              <a:t>(111) t3:=1</a:t>
            </a:r>
          </a:p>
          <a:p>
            <a:pPr algn="l">
              <a:buClrTx/>
            </a:pP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(104) if c&lt;d </a:t>
            </a:r>
            <a:r>
              <a:rPr lang="en-US" altLang="zh-CN" sz="2000" b="1" dirty="0" err="1">
                <a:solidFill>
                  <a:srgbClr val="0070C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107</a:t>
            </a:r>
            <a:r>
              <a:rPr lang="zh-CN" altLang="en-US" sz="2000" b="1" dirty="0">
                <a:solidFill>
                  <a:srgbClr val="0070C0"/>
                </a:solidFill>
                <a:latin typeface="+mn-ea"/>
              </a:rPr>
              <a:t>）          </a:t>
            </a:r>
            <a:r>
              <a:rPr lang="en-US" altLang="zh-CN" sz="2000" b="1" dirty="0">
                <a:latin typeface="+mn-ea"/>
              </a:rPr>
              <a:t>(112) t4:=t2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 t3</a:t>
            </a:r>
            <a:endParaRPr lang="en-US" altLang="zh-CN" sz="2000" b="1" dirty="0">
              <a:latin typeface="+mn-ea"/>
            </a:endParaRPr>
          </a:p>
          <a:p>
            <a:pPr algn="l">
              <a:buClrTx/>
            </a:pP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(105) t2:=0                        </a:t>
            </a:r>
            <a:r>
              <a:rPr lang="en-US" altLang="zh-CN" sz="2000" b="1" dirty="0">
                <a:latin typeface="+mn-ea"/>
              </a:rPr>
              <a:t>(113) t5:=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t1  t4</a:t>
            </a:r>
            <a:endParaRPr lang="en-US" altLang="zh-CN" sz="2000" b="1" dirty="0">
              <a:latin typeface="+mn-ea"/>
            </a:endParaRPr>
          </a:p>
          <a:p>
            <a:pPr algn="l">
              <a:buClrTx/>
            </a:pP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(106) </a:t>
            </a:r>
            <a:r>
              <a:rPr lang="en-US" altLang="zh-CN" sz="2000" b="1" dirty="0" err="1">
                <a:solidFill>
                  <a:srgbClr val="0070C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 (108)                   </a:t>
            </a:r>
            <a:r>
              <a:rPr lang="en-US" altLang="zh-CN" sz="2000" b="1" dirty="0">
                <a:latin typeface="+mn-ea"/>
              </a:rPr>
              <a:t>(114) if t5=true </a:t>
            </a:r>
            <a:r>
              <a:rPr lang="en-US" altLang="zh-CN" sz="2000" b="1" dirty="0" err="1">
                <a:latin typeface="+mn-ea"/>
              </a:rPr>
              <a:t>goto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E.true</a:t>
            </a:r>
            <a:endParaRPr lang="en-US" altLang="zh-CN" sz="2000" b="1" dirty="0">
              <a:latin typeface="+mn-ea"/>
            </a:endParaRPr>
          </a:p>
          <a:p>
            <a:pPr algn="l">
              <a:buClrTx/>
            </a:pP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(107) t2:=1                        </a:t>
            </a:r>
            <a:r>
              <a:rPr lang="en-US" altLang="zh-CN" sz="2000" b="1" dirty="0">
                <a:latin typeface="+mn-ea"/>
              </a:rPr>
              <a:t>(115) </a:t>
            </a:r>
            <a:r>
              <a:rPr lang="en-US" altLang="zh-CN" sz="2000" b="1" dirty="0" err="1">
                <a:latin typeface="+mn-ea"/>
              </a:rPr>
              <a:t>goto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E.false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124200"/>
            <a:ext cx="4648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</a:pPr>
            <a:r>
              <a:rPr lang="zh-CN" altLang="en-US" sz="2000" b="1" dirty="0">
                <a:latin typeface="+mn-ea"/>
                <a:ea typeface="+mn-ea"/>
              </a:rPr>
              <a:t>短路代码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Tx/>
            </a:pPr>
            <a:r>
              <a:rPr lang="en-US" altLang="zh-CN" sz="2000" b="1" dirty="0">
                <a:latin typeface="+mn-ea"/>
                <a:ea typeface="+mn-ea"/>
              </a:rPr>
              <a:t>              if a&lt;b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E.true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           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 label1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label1:     if c&lt;d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label2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           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E.false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label2:     if e&lt;f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E.true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           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E.false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85160" y="1920240"/>
            <a:ext cx="3276600" cy="48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(        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6" grpId="1"/>
      <p:bldP spid="7" grpId="0"/>
      <p:bldP spid="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翻译布尔表达式至短路代码（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L-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81000" y="3085445"/>
            <a:ext cx="8763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E.false;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E.true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)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gen (‘if‘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||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true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false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}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44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57200" y="825817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143000" y="811887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  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828800" y="811887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-121920" y="583287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E.true; E.false}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75360" y="823257"/>
            <a:ext cx="563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newlabel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35280" y="123860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04800" y="157388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gen (E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‘:’) ||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57200" y="1949707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143000" y="1935777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   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828800" y="1935777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-121920" y="1752897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E.true; E.false}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44880" y="1954887"/>
            <a:ext cx="57607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newlabel;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04800" y="237023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 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822960" y="270551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gen (E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‘:’) ||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81000" y="3128367"/>
            <a:ext cx="8458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endParaRPr lang="pt-B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 </a:t>
            </a: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)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pt-B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true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false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5638800" y="354687"/>
            <a:ext cx="2971800" cy="457200"/>
          </a:xfrm>
          <a:prstGeom prst="wedgeRoundRectCallout">
            <a:avLst>
              <a:gd name="adj1" fmla="val -66166"/>
              <a:gd name="adj2" fmla="val 85833"/>
              <a:gd name="adj3" fmla="val 16667"/>
            </a:avLst>
          </a:prstGeom>
          <a:solidFill>
            <a:srgbClr val="FFFF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新标号标识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E</a:t>
            </a:r>
            <a:r>
              <a:rPr kumimoji="0" lang="en-US" altLang="zh-CN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2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代码起始位置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1.11111E-6 L 0.5132 0.0597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1.11111E-6 L 0.5132 0.0597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9" grpId="1"/>
      <p:bldP spid="10" grpId="0"/>
      <p:bldP spid="10" grpId="1"/>
      <p:bldP spid="11" grpId="0"/>
      <p:bldP spid="12" grpId="0"/>
      <p:bldP spid="13" grpId="0"/>
      <p:bldP spid="15" grpId="0"/>
      <p:bldP spid="16" grpId="0"/>
      <p:bldP spid="16" grpId="1"/>
      <p:bldP spid="17" grpId="0"/>
      <p:bldP spid="17" grpId="1"/>
      <p:bldP spid="18" grpId="0"/>
      <p:bldP spid="19" grpId="0"/>
      <p:bldP spid="20" grpId="0"/>
      <p:bldP spid="23" grpId="0"/>
      <p:bldP spid="22" grpId="0" animBg="1"/>
      <p:bldP spid="22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824999" y="5101828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1000" y="1035784"/>
            <a:ext cx="7920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if-then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8.3.3.5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控制语句的翻译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374345" y="36576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312021" y="44958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849857" y="4191000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762000" y="5105400"/>
            <a:ext cx="112082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030413" y="34290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630613" y="34290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030413" y="3429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2030413" y="4267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030413" y="5105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256522" y="51054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887200" y="30480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to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888221" y="3733800"/>
            <a:ext cx="1354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to E.false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352800" y="35052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3352800" y="41910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4800600" y="4498975"/>
            <a:ext cx="3962400" cy="1323439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newlabel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返回一个新的语句标号</a:t>
            </a:r>
          </a:p>
          <a:p>
            <a:pPr>
              <a:buFont typeface="Wingdings" pitchFamily="2" charset="2"/>
              <a:buNone/>
            </a:pPr>
            <a:endParaRPr lang="zh-CN" altLang="en-US" sz="2000" b="1" dirty="0">
              <a:latin typeface="+mn-ea"/>
              <a:ea typeface="+mn-ea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属性表示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S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之后要执行的首条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TAC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语句的标号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61963" y="2641937"/>
            <a:ext cx="79200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79120" y="1657290"/>
            <a:ext cx="1097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676400" y="16586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667000" y="16586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28600" y="141476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528763" y="1676400"/>
            <a:ext cx="57864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962400" y="2187714"/>
            <a:ext cx="50292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9" name="圆角矩形标注 28"/>
          <p:cNvSpPr/>
          <p:nvPr/>
        </p:nvSpPr>
        <p:spPr bwMode="auto">
          <a:xfrm>
            <a:off x="4191000" y="1143000"/>
            <a:ext cx="2971800" cy="457200"/>
          </a:xfrm>
          <a:prstGeom prst="wedgeRoundRectCallout">
            <a:avLst>
              <a:gd name="adj1" fmla="val -66166"/>
              <a:gd name="adj2" fmla="val 85833"/>
              <a:gd name="adj3" fmla="val 16667"/>
            </a:avLst>
          </a:prstGeom>
          <a:solidFill>
            <a:srgbClr val="FFFF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新标号标识</a:t>
            </a:r>
            <a:r>
              <a:rPr lang="en-US" altLang="zh-CN" dirty="0"/>
              <a:t>S</a:t>
            </a:r>
            <a:r>
              <a:rPr kumimoji="0" lang="en-US" altLang="zh-CN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1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代码起始位置</a:t>
            </a:r>
          </a:p>
        </p:txBody>
      </p:sp>
    </p:spTree>
    <p:extLst>
      <p:ext uri="{BB962C8B-B14F-4D97-AF65-F5344CB8AC3E}">
        <p14:creationId xmlns:p14="http://schemas.microsoft.com/office/powerpoint/2010/main" val="2992184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6.66667E-6 L -0.10833 6.66667E-6 " pathEditMode="relative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4.81481E-6 L 0.4875 0.0733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0" y="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4041" grpId="0"/>
      <p:bldP spid="44042" grpId="0"/>
      <p:bldP spid="44043" grpId="0"/>
      <p:bldP spid="44044" grpId="0" animBg="1"/>
      <p:bldP spid="44051" grpId="0"/>
      <p:bldP spid="44052" grpId="0"/>
      <p:bldP spid="44053" grpId="0" animBg="1"/>
      <p:bldP spid="44054" grpId="0" animBg="1"/>
      <p:bldP spid="19" grpId="0"/>
      <p:bldP spid="22" grpId="0"/>
      <p:bldP spid="23" grpId="0"/>
      <p:bldP spid="23" grpId="1"/>
      <p:bldP spid="24" grpId="0"/>
      <p:bldP spid="25" grpId="0"/>
      <p:bldP spid="26" grpId="0"/>
      <p:bldP spid="29" grpId="0" animBg="1"/>
      <p:bldP spid="29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457200"/>
            <a:ext cx="69119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if-then-else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29881" y="33528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E.code</a:t>
            </a:r>
            <a:endParaRPr lang="en-US" altLang="zh-CN" b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67557" y="41910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.code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6194" y="3886200"/>
            <a:ext cx="1002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E.true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5124450"/>
            <a:ext cx="11208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E.false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685949" y="31242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685949" y="3124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685949" y="3962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685949" y="4800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685949" y="4800600"/>
            <a:ext cx="162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goto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S.next</a:t>
            </a:r>
            <a:endParaRPr lang="en-US" altLang="zh-CN" sz="2000" b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42736" y="27432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to E.true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568136" y="34290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to E.fase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008336" y="32004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008336" y="38862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712936" y="5943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939045" y="58674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……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712936" y="5181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994544" y="53340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.code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313136" y="31242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32367" y="5867400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2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46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74320" y="1104780"/>
            <a:ext cx="1097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1371600" y="110609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362200" y="1106090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0" y="86225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117283" y="1108650"/>
            <a:ext cx="57864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429000" y="1108650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233738" y="1642050"/>
            <a:ext cx="4157662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3233738" y="2175450"/>
            <a:ext cx="4157662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4876800" y="3048000"/>
            <a:ext cx="4157662" cy="224676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  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33 0 " pathEditMode="relative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33 0 " pathEditMode="relative" ptsTypes="AA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33 0 " pathEditMode="relative" ptsTypes="AA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33 7.40741E-7 L 0.45 0.0777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39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33 -7.40741E-7 L 0.45 0.0777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 0.07361 L 0.34166 0.1513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 animBg="1"/>
      <p:bldP spid="17" grpId="0" animBg="1"/>
      <p:bldP spid="21" grpId="0"/>
      <p:bldP spid="27" grpId="0"/>
      <p:bldP spid="28" grpId="0"/>
      <p:bldP spid="28" grpId="1"/>
      <p:bldP spid="29" grpId="0"/>
      <p:bldP spid="30" grpId="0"/>
      <p:bldP spid="31" grpId="0"/>
      <p:bldP spid="31" grpId="1"/>
      <p:bldP spid="31" grpId="2"/>
      <p:bldP spid="32" grpId="0"/>
      <p:bldP spid="34" grpId="0"/>
      <p:bldP spid="3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下箭头 27"/>
          <p:cNvSpPr/>
          <p:nvPr/>
        </p:nvSpPr>
        <p:spPr bwMode="auto">
          <a:xfrm>
            <a:off x="3064024" y="764704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80656" y="476672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S.Next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： 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label0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80656" y="879103"/>
            <a:ext cx="5039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    生成： 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(label1)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E.true</a:t>
            </a:r>
            <a:endParaRPr lang="en-US" altLang="zh-CN" b="1" dirty="0">
              <a:latin typeface="+mn-ea"/>
              <a:ea typeface="+mn-ea"/>
              <a:cs typeface="Times New Roman" pitchFamily="18" charset="0"/>
            </a:endParaRPr>
          </a:p>
          <a:p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继承属性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)  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(label2)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E.false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91816" y="2348880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76200" y="1371600"/>
            <a:ext cx="22719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Label3=&gt;E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.false</a:t>
            </a:r>
          </a:p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标识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的起点位置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7720" y="3356992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.false:label3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4437112"/>
            <a:ext cx="975792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查符号表等，得到表达式值的位置，此处为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000" y="4437112"/>
            <a:ext cx="12961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得到表达式值的位置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0208" y="3525416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99928" y="3420289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304800" y="1929825"/>
            <a:ext cx="20882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真假出口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向下传递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6000" y="2708920"/>
            <a:ext cx="2146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Label4=&gt;E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.true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57008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.true:Label4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0208" y="4343400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08040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4400" y="5186437"/>
            <a:ext cx="23453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43944" y="270892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.code=E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||gen(label4’:’)|| 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24400" y="4358640"/>
            <a:ext cx="24384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76200" y="162880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=E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||gen(label3’:’)|| 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62800" y="1522527"/>
            <a:ext cx="2088232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E.code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2136" y="2484185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18016" y="4191000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x=t1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304" y="2492896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118016" y="5127104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x=t2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327243"/>
            <a:ext cx="30963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|| gen(label1’:’)</a:t>
            </a: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||S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.code||gen(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label0)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      || gen(label2’:’)||S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1968" y="1528326"/>
            <a:ext cx="2088232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label1: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x=t1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label0</a:t>
            </a:r>
          </a:p>
          <a:p>
            <a:pPr algn="l"/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label2: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x=t2</a:t>
            </a:r>
          </a:p>
          <a:p>
            <a:pPr algn="l"/>
            <a:endParaRPr lang="en-US" altLang="zh-CN" sz="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label0:</a:t>
            </a:r>
          </a:p>
        </p:txBody>
      </p:sp>
      <p:sp>
        <p:nvSpPr>
          <p:cNvPr id="6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47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14600" y="1139726"/>
            <a:ext cx="1447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If_the_else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47800" y="20574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∨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514600" y="307848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7912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＞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144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ID(a)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5156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ID(b)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54480" y="5147846"/>
            <a:ext cx="6400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ID(c)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5552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ID(d)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4048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ID(f)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03276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ID(e)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05000" y="4081046"/>
            <a:ext cx="838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76600" y="4081046"/>
            <a:ext cx="990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 ＝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86200" y="206936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38800" y="208460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57600" y="305996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800600" y="3059966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8640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77000" y="3048000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0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115" name="直接箭头连接符 114"/>
          <p:cNvCxnSpPr>
            <a:stCxn id="97" idx="2"/>
            <a:endCxn id="98" idx="0"/>
          </p:cNvCxnSpPr>
          <p:nvPr/>
        </p:nvCxnSpPr>
        <p:spPr bwMode="auto">
          <a:xfrm flipH="1">
            <a:off x="1828800" y="1478280"/>
            <a:ext cx="1409700" cy="57912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接箭头连接符 115"/>
          <p:cNvCxnSpPr>
            <a:stCxn id="97" idx="2"/>
            <a:endCxn id="109" idx="0"/>
          </p:cNvCxnSpPr>
          <p:nvPr/>
        </p:nvCxnSpPr>
        <p:spPr bwMode="auto">
          <a:xfrm>
            <a:off x="3238500" y="1478280"/>
            <a:ext cx="1219200" cy="59108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接箭头连接符 116"/>
          <p:cNvCxnSpPr>
            <a:stCxn id="97" idx="2"/>
            <a:endCxn id="110" idx="0"/>
          </p:cNvCxnSpPr>
          <p:nvPr/>
        </p:nvCxnSpPr>
        <p:spPr bwMode="auto">
          <a:xfrm>
            <a:off x="3238500" y="1478280"/>
            <a:ext cx="2971800" cy="6063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接箭头连接符 117"/>
          <p:cNvCxnSpPr>
            <a:stCxn id="98" idx="2"/>
            <a:endCxn id="100" idx="0"/>
          </p:cNvCxnSpPr>
          <p:nvPr/>
        </p:nvCxnSpPr>
        <p:spPr bwMode="auto">
          <a:xfrm flipH="1">
            <a:off x="960120" y="2395954"/>
            <a:ext cx="86868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接箭头连接符 118"/>
          <p:cNvCxnSpPr>
            <a:stCxn id="98" idx="2"/>
            <a:endCxn id="99" idx="0"/>
          </p:cNvCxnSpPr>
          <p:nvPr/>
        </p:nvCxnSpPr>
        <p:spPr bwMode="auto">
          <a:xfrm>
            <a:off x="1828800" y="2395954"/>
            <a:ext cx="1066800" cy="6825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接箭头连接符 119"/>
          <p:cNvCxnSpPr>
            <a:stCxn id="100" idx="2"/>
            <a:endCxn id="101" idx="0"/>
          </p:cNvCxnSpPr>
          <p:nvPr/>
        </p:nvCxnSpPr>
        <p:spPr bwMode="auto">
          <a:xfrm flipH="1">
            <a:off x="472440" y="3386554"/>
            <a:ext cx="48768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接箭头连接符 120"/>
          <p:cNvCxnSpPr>
            <a:stCxn id="100" idx="2"/>
            <a:endCxn id="102" idx="0"/>
          </p:cNvCxnSpPr>
          <p:nvPr/>
        </p:nvCxnSpPr>
        <p:spPr bwMode="auto">
          <a:xfrm>
            <a:off x="960120" y="3386554"/>
            <a:ext cx="47244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接箭头连接符 121"/>
          <p:cNvCxnSpPr>
            <a:stCxn id="99" idx="2"/>
            <a:endCxn id="107" idx="0"/>
          </p:cNvCxnSpPr>
          <p:nvPr/>
        </p:nvCxnSpPr>
        <p:spPr bwMode="auto">
          <a:xfrm flipH="1">
            <a:off x="2324100" y="3417034"/>
            <a:ext cx="57150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接箭头连接符 122"/>
          <p:cNvCxnSpPr>
            <a:stCxn id="99" idx="2"/>
            <a:endCxn id="108" idx="0"/>
          </p:cNvCxnSpPr>
          <p:nvPr/>
        </p:nvCxnSpPr>
        <p:spPr bwMode="auto">
          <a:xfrm>
            <a:off x="2895600" y="3417034"/>
            <a:ext cx="87630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接箭头连接符 123"/>
          <p:cNvCxnSpPr>
            <a:stCxn id="107" idx="2"/>
            <a:endCxn id="103" idx="0"/>
          </p:cNvCxnSpPr>
          <p:nvPr/>
        </p:nvCxnSpPr>
        <p:spPr bwMode="auto">
          <a:xfrm flipH="1">
            <a:off x="1874520" y="4419600"/>
            <a:ext cx="44958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接箭头连接符 124"/>
          <p:cNvCxnSpPr>
            <a:stCxn id="107" idx="2"/>
            <a:endCxn id="104" idx="0"/>
          </p:cNvCxnSpPr>
          <p:nvPr/>
        </p:nvCxnSpPr>
        <p:spPr bwMode="auto">
          <a:xfrm>
            <a:off x="2324100" y="4419600"/>
            <a:ext cx="27432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接箭头连接符 125"/>
          <p:cNvCxnSpPr>
            <a:stCxn id="108" idx="2"/>
            <a:endCxn id="106" idx="0"/>
          </p:cNvCxnSpPr>
          <p:nvPr/>
        </p:nvCxnSpPr>
        <p:spPr bwMode="auto">
          <a:xfrm flipH="1">
            <a:off x="3375660" y="4419600"/>
            <a:ext cx="39624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箭头连接符 126"/>
          <p:cNvCxnSpPr>
            <a:stCxn id="108" idx="2"/>
            <a:endCxn id="105" idx="0"/>
          </p:cNvCxnSpPr>
          <p:nvPr/>
        </p:nvCxnSpPr>
        <p:spPr bwMode="auto">
          <a:xfrm>
            <a:off x="3771900" y="4419600"/>
            <a:ext cx="41148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接箭头连接符 127"/>
          <p:cNvCxnSpPr>
            <a:stCxn id="109" idx="2"/>
            <a:endCxn id="111" idx="0"/>
          </p:cNvCxnSpPr>
          <p:nvPr/>
        </p:nvCxnSpPr>
        <p:spPr bwMode="auto">
          <a:xfrm flipH="1">
            <a:off x="4038600" y="2407920"/>
            <a:ext cx="4191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箭头连接符 128"/>
          <p:cNvCxnSpPr>
            <a:stCxn id="109" idx="2"/>
            <a:endCxn id="112" idx="0"/>
          </p:cNvCxnSpPr>
          <p:nvPr/>
        </p:nvCxnSpPr>
        <p:spPr bwMode="auto">
          <a:xfrm>
            <a:off x="4457700" y="2407920"/>
            <a:ext cx="5715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箭头连接符 129"/>
          <p:cNvCxnSpPr>
            <a:stCxn id="110" idx="2"/>
            <a:endCxn id="113" idx="0"/>
          </p:cNvCxnSpPr>
          <p:nvPr/>
        </p:nvCxnSpPr>
        <p:spPr bwMode="auto">
          <a:xfrm flipH="1">
            <a:off x="5867400" y="2423160"/>
            <a:ext cx="3429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箭头连接符 130"/>
          <p:cNvCxnSpPr>
            <a:stCxn id="110" idx="2"/>
            <a:endCxn id="114" idx="0"/>
          </p:cNvCxnSpPr>
          <p:nvPr/>
        </p:nvCxnSpPr>
        <p:spPr bwMode="auto">
          <a:xfrm>
            <a:off x="6210300" y="2423160"/>
            <a:ext cx="4953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1676400" y="306324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Label3: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45080" y="406908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Label4: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08092E-6 L -0.14948 0.13642 " pathEditMode="relative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4 0.1311 L -0.24566 0.2883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36 0.28624 L -0.30538 0.4434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13 0.43722 C -0.29063 0.42058 -0.30573 0.43861 -0.29358 0.4289 C -0.29063 0.42659 -0.2842 0.41202 -0.2842 0.41179 C -0.28212 0.40763 -0.27604 0.40647 -0.27309 0.40555 C -0.27153 0.40416 -0.26945 0.40347 -0.26823 0.40138 C -0.26719 0.39954 -0.26806 0.3963 -0.26667 0.39491 C -0.26389 0.39237 -0.26024 0.39214 -0.25712 0.39075 C -0.25556 0.39006 -0.25243 0.38867 -0.25243 0.3889 C -0.24844 0.38358 -0.2467 0.37688 -0.24132 0.37387 C -0.2382 0.37202 -0.23177 0.36971 -0.23177 0.36994 C -0.22969 0.3711 -0.22674 0.37133 -0.22535 0.37387 C -0.21997 0.38404 -0.22778 0.39352 -0.2158 0.3993 C -0.21181 0.40508 -0.21059 0.4104 -0.20642 0.41618 C -0.20208 0.43167 -0.20833 0.41202 -0.2 0.4289 C -0.19913 0.43075 -0.19948 0.43352 -0.19844 0.43514 C -0.19722 0.43722 -0.19531 0.43815 -0.19358 0.4393 C -0.19202 0.44023 -0.18889 0.44138 -0.18889 0.44162 " pathEditMode="relative" rAng="0" ptsTypes="ffffffffffffffffA"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45 0.4393 L -0.24566 0.2924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-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1 0.2904 L -0.14948 0.1225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311 L -0.03924 0.2987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4 0.29873 C -0.04497 0.30728 -0.04722 0.31214 -0.04983 0.32 C -0.05243 0.32786 -0.05399 0.33688 -0.05608 0.3452 C -0.05712 0.34959 -0.06094 0.35167 -0.0625 0.35584 C -0.06389 0.35977 -0.06476 0.36693 -0.06563 0.37063 C -0.06667 0.37503 -0.06892 0.38335 -0.06892 0.38358 C -0.07118 0.40231 -0.0757 0.41688 -0.08785 0.42774 C -0.09149 0.44763 -0.09636 0.44092 -0.11493 0.44254 C -0.1191 0.45086 -0.12118 0.44878 -0.12604 0.45526 C -0.12743 0.46474 -0.1283 0.47052 -0.13229 0.47838 C -0.13906 0.50636 -0.12934 0.53826 -0.14184 0.563 C -0.14323 0.57665 -0.14254 0.58589 -0.15295 0.59052 C -0.15452 0.5926 -0.1566 0.59422 -0.15781 0.59676 C -0.15868 0.59861 -0.15816 0.60162 -0.15938 0.60323 C -0.16059 0.60485 -0.17153 0.61063 -0.17361 0.61156 C -0.1809 0.61826 -0.18021 0.62543 -0.1816 0.63699 C -0.18004 0.68347 -0.18889 0.69133 -0.15938 0.69618 C -0.15295 0.7126 -0.13906 0.7156 -0.12604 0.71954 C -0.11493 0.73341 -0.09306 0.72439 -0.0816 0.7237 C -0.06702 0.71722 -0.07535 0.72 -0.05608 0.71722 C -0.05452 0.71653 -0.05226 0.71699 -0.05139 0.71514 C -0.04844 0.70959 -0.05035 0.70081 -0.0467 0.69618 C -0.03715 0.68393 -0.03629 0.67006 -0.03229 0.65387 C -0.03281 0.64115 -0.03299 0.62867 -0.03386 0.61595 C -0.0342 0.61156 -0.03524 0.60763 -0.03559 0.60323 C -0.03715 0.58011 -0.03611 0.55399 -0.04184 0.53133 C -0.04236 0.52555 -0.04288 0.50797 -0.0467 0.50173 C -0.04879 0.49826 -0.05226 0.49641 -0.05452 0.49318 C -0.05695 0.48046 -0.05538 0.48763 -0.05938 0.47214 C -0.06042 0.46797 -0.06892 0.46797 -0.06892 0.46821 C -0.06997 0.46659 -0.07083 0.46474 -0.07205 0.46358 C -0.07344 0.46243 -0.07552 0.46289 -0.07674 0.4615 C -0.07934 0.45873 -0.08073 0.4541 -0.08316 0.45086 C -0.0842 0.4467 -0.08507 0.44138 -0.08785 0.43838 C -0.08924 0.43699 -0.09115 0.43722 -0.09271 0.43607 C -0.0934 0.4356 -0.09375 0.43468 -0.09427 0.43399 " pathEditMode="relative" rAng="0" ptsTypes="fffffffffffffffffffffffffffffffffffA">
                                      <p:cBhvr>
                                        <p:cTn id="10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0" y="2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.44578 L -0.03924 0.2883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77 0.29665 C -0.02778 0.30011 -0.03056 0.3052 -0.02465 0.31144 C -0.01458 0.32231 -0.0066 0.33711 0.00069 0.35144 C 0.00312 0.36138 0.00851 0.36601 0.0118 0.3748 C 0.01528 0.38381 0.01423 0.39283 0.01979 0.40023 C 0.02344 0.41503 0.01823 0.39722 0.02604 0.41295 C 0.02691 0.4148 0.02673 0.41734 0.0276 0.41919 C 0.03021 0.42497 0.03802 0.43468 0.04201 0.43815 C 0.04531 0.45202 0.04114 0.46428 0.03403 0.47422 C 0.03351 0.47907 0.03368 0.48439 0.03246 0.48901 C 0.03194 0.49086 0.03003 0.49156 0.02917 0.49318 C 0.0283 0.49503 0.02847 0.49757 0.0276 0.49942 C 0.02309 0.51029 0.02118 0.51052 0.01805 0.52046 C 0.01319 0.53665 0.0184 0.5304 0.01024 0.53757 C 0.00972 0.53942 0.00937 0.54196 0.00868 0.54381 C 0.00781 0.54612 0.00625 0.54797 0.00538 0.55029 C 0.00173 0.56115 0.00243 0.56485 -0.00417 0.57341 C -0.0099 0.58913 -0.01285 0.60555 -0.01684 0.62219 C -0.01632 0.64323 -0.01667 0.66451 -0.01528 0.68555 C -0.01476 0.69248 -0.01042 0.69202 -0.00729 0.6941 C 0.00173 0.70011 0.00989 0.70127 0.01979 0.70451 C 0.06389 0.70335 0.08125 0.71052 0.11337 0.69618 C 0.11771 0.6874 0.11979 0.68901 0.12604 0.68347 C 0.12552 0.65803 0.12587 0.6326 0.12448 0.6074 C 0.12413 0.60162 0.11962 0.59792 0.11805 0.59214 C 0.11285 0.57341 0.1125 0.55329 0.10538 0.53549 C 0.10399 0.52578 0.10121 0.51745 0.09913 0.50797 C 0.09861 0.5052 0.09896 0.50173 0.09757 0.49942 C 0.09653 0.49757 0.09427 0.49803 0.09271 0.49734 C 0.08785 0.48763 0.08542 0.48 0.0816 0.46982 C 0.0809 0.46774 0.08125 0.4652 0.08003 0.46358 C 0.07882 0.46196 0.07691 0.46219 0.07535 0.4615 C 0.07309 0.45873 0.06962 0.45803 0.06736 0.45503 C 0.06614 0.45341 0.06736 0.44948 0.0658 0.44878 C 0.04601 0.4393 0.05278 0.45456 0.04826 0.44254 " pathEditMode="relative" rAng="0" ptsTypes="ffffffffffffffffffffffffffffffffffA">
                                      <p:cBhvr>
                                        <p:cTn id="1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2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39 0.44786 L -0.03924 0.290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29873 L -0.14948 0.131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92 0.13942 L -0.00625 0.003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9 0.00531 0.01232 0.00739 0.01892 0.01063 C 0.02135 0.01364 0.02448 0.01572 0.02691 0.01896 C 0.03403 0.02867 0.02552 0.02358 0.03489 0.02751 C 0.03993 0.03768 0.04323 0.05063 0.05226 0.05502 C 0.05833 0.06265 0.05434 0.05803 0.0651 0.06751 C 0.07326 0.07468 0.08038 0.08555 0.08889 0.09294 C 0.09583 0.10751 0.10555 0.11676 0.11423 0.12901 C 0.11667 0.13896 0.11996 0.13618 0.12378 0.14381 C 0.12726 0.15075 0.12864 0.15699 0.13333 0.16277 C 0.12847 0.16878 0.12882 0.17248 0.12222 0.17549 C 0.12135 0.18127 0.11944 0.18659 0.11892 0.19237 C 0.11528 0.22797 0.11996 0.20763 0.1158 0.22404 C 0.11458 0.24647 0.11146 0.26728 0.10955 0.28948 C 0.10816 0.30589 0.10885 0.3341 0.10156 0.34867 C 0.09739 0.3993 0.09792 0.39768 0.1 0.4756 C 0.10017 0.48138 0.10017 0.48716 0.10156 0.49248 C 0.10625 0.51052 0.1059 0.50034 0.11111 0.50936 C 0.11337 0.51352 0.11371 0.52046 0.11736 0.52208 C 0.12048 0.52346 0.12691 0.52624 0.12691 0.52624 C 0.13368 0.53225 0.13767 0.53294 0.14601 0.53479 C 0.18333 0.53387 0.22639 0.56023 0.24757 0.51792 C 0.24826 0.50173 0.25069 0.48555 0.25069 0.46936 C 0.25069 0.45803 0.25035 0.4467 0.24913 0.43537 C 0.24861 0.43098 0.24601 0.42265 0.24601 0.42265 C 0.24496 0.40855 0.24427 0.39445 0.24288 0.38057 C 0.24184 0.36971 0.23802 0.3593 0.23646 0.34867 C 0.23594 0.32393 0.23628 0.29919 0.23489 0.27468 C 0.23472 0.27213 0.23212 0.27098 0.23177 0.26844 C 0.22899 0.25109 0.2342 0.23861 0.22222 0.23028 C 0.21719 0.22081 0.21528 0.20948 0.21267 0.19861 C 0.21215 0.19653 0.20052 0.19052 0.19844 0.1882 C 0.19566 0.18497 0.19045 0.17757 0.19045 0.17757 C 0.18837 0.16924 0.18715 0.16763 0.1809 0.16485 C 0.17552 0.15422 0.17257 0.15468 0.1651 0.14797 C 0.16458 0.14589 0.16337 0.1415 0.16337 0.1415 " pathEditMode="relative" ptsTypes="fffffffffffffffffffffffffffffffffffA">
                                      <p:cBhvr>
                                        <p:cTn id="19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6 0.13942 L 0.00312 0.00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07 0.00185 0.01597 0.00416 0.02534 0.00856 C 0.02847 0.00994 0.03489 0.01272 0.03489 0.01272 C 0.03993 0.01919 0.04513 0.02266 0.05086 0.02751 C 0.05538 0.03653 0.06076 0.04208 0.06666 0.04856 C 0.06788 0.04994 0.0684 0.05202 0.06979 0.05295 C 0.07326 0.05526 0.07743 0.0548 0.0809 0.05711 C 0.09461 0.06613 0.07604 0.05711 0.09201 0.06335 C 0.09895 0.06613 0.10573 0.0689 0.11267 0.07191 C 0.11423 0.0726 0.11753 0.07399 0.11753 0.07399 C 0.12343 0.07931 0.13073 0.07977 0.13645 0.08462 C 0.14739 0.09387 0.16215 0.09734 0.17465 0.1015 C 0.18854 0.11399 0.20746 0.11653 0.22378 0.11838 C 0.23055 0.12116 0.23368 0.12925 0.23975 0.13318 C 0.2493 0.13942 0.26128 0.14266 0.27152 0.1459 C 0.28958 0.15168 0.26163 0.14335 0.2809 0.15214 C 0.28402 0.15353 0.28732 0.15376 0.29045 0.15445 C 0.29513 0.17318 0.28854 0.19168 0.2842 0.20925 C 0.28368 0.2111 0.28159 0.22012 0.2809 0.22197 C 0.27899 0.22636 0.27465 0.23468 0.27465 0.23468 C 0.27274 0.26451 0.27257 0.26197 0.27152 0.29803 C 0.27048 0.33318 0.27413 0.3711 0.26198 0.4037 C 0.25538 0.43792 0.25243 0.47306 0.246 0.50728 C 0.24739 0.51884 0.24566 0.52486 0.25399 0.52856 C 0.26614 0.55283 0.32465 0.54312 0.32864 0.54335 C 0.34288 0.54798 0.33715 0.54566 0.346 0.5496 C 0.35763 0.5489 0.36927 0.54867 0.3809 0.54751 C 0.38368 0.54728 0.38628 0.54636 0.38888 0.54543 C 0.39218 0.54428 0.39843 0.54127 0.39843 0.54127 C 0.40607 0.53434 0.41319 0.52694 0.42066 0.52 C 0.41961 0.50451 0.41944 0.48879 0.41753 0.47353 C 0.41736 0.47145 0.41475 0.47121 0.41423 0.46936 C 0.41319 0.46613 0.41319 0.4622 0.41267 0.45873 C 0.41059 0.44162 0.40798 0.42197 0.4 0.40809 C 0.39948 0.40324 0.39948 0.39815 0.39843 0.39329 C 0.39635 0.38335 0.39513 0.38659 0.39201 0.3785 C 0.39045 0.37434 0.38854 0.36671 0.38732 0.36162 C 0.38576 0.34636 0.38454 0.32694 0.37934 0.3126 C 0.3776 0.30821 0.37517 0.30405 0.37309 0.30012 C 0.37135 0.29642 0.36979 0.2874 0.36979 0.2874 C 0.36823 0.27468 0.36475 0.26705 0.36041 0.25572 C 0.35816 0.24971 0.35711 0.24 0.35399 0.23468 C 0.35277 0.23283 0.35069 0.23214 0.3493 0.23052 C 0.34757 0.22867 0.34583 0.22636 0.34444 0.22405 C 0.34218 0.22012 0.33819 0.21133 0.33819 0.21133 C 0.33628 0.20185 0.33229 0.1926 0.32864 0.18405 C 0.32673 0.17965 0.32222 0.17133 0.32222 0.17133 C 0.31857 0.15653 0.32222 0.16 0.31423 0.15653 C 0.31163 0.15306 0.30798 0.14913 0.30798 0.14382 " pathEditMode="relative" ptsTypes="ffffffffffffffffffffffffffffffffffffffffffffffffA">
                                      <p:cBhvr>
                                        <p:cTn id="2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14774 L 1.38889E-6 0.01133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8" grpId="11" animBg="1"/>
      <p:bldP spid="28" grpId="12" animBg="1"/>
      <p:bldP spid="28" grpId="13" animBg="1"/>
      <p:bldP spid="28" grpId="14" animBg="1"/>
      <p:bldP spid="28" grpId="15" animBg="1"/>
      <p:bldP spid="32" grpId="0"/>
      <p:bldP spid="34" grpId="0"/>
      <p:bldP spid="35" grpId="0"/>
      <p:bldP spid="36" grpId="0"/>
      <p:bldP spid="38" grpId="0"/>
      <p:bldP spid="39" grpId="0"/>
      <p:bldP spid="41" grpId="0"/>
      <p:bldP spid="43" grpId="0"/>
      <p:bldP spid="44" grpId="0"/>
      <p:bldP spid="45" grpId="0"/>
      <p:bldP spid="46" grpId="0"/>
      <p:bldP spid="47" grpId="0"/>
      <p:bldP spid="49" grpId="0"/>
      <p:bldP spid="5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8.3.3.5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控制语句的翻译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500563" y="2667000"/>
            <a:ext cx="4643437" cy="1836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.next)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79120" y="1657290"/>
            <a:ext cx="1859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while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905000" y="16764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do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667000" y="16586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28600" y="141476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905000" y="1676400"/>
            <a:ext cx="57864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495800" y="2187714"/>
            <a:ext cx="50292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" y="990600"/>
            <a:ext cx="68945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while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1931864" y="36576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869540" y="44958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374440" y="3298825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.next :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505404" y="5387975"/>
            <a:ext cx="11208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1587932" y="34290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1587932" y="3429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587932" y="4267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1587932" y="5105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1538720" y="5105400"/>
            <a:ext cx="177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.next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292319" y="30480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to E.true</a:t>
            </a: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293341" y="3733800"/>
            <a:ext cx="1354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to E.false</a:t>
            </a: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2910320" y="35052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2910320" y="41910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1841029" y="54102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1614920" y="5486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3215120" y="34290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" name="Rectangle 25"/>
          <p:cNvSpPr>
            <a:spLocks noChangeArrowheads="1"/>
          </p:cNvSpPr>
          <p:nvPr/>
        </p:nvSpPr>
        <p:spPr bwMode="auto">
          <a:xfrm>
            <a:off x="636393" y="4232801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92184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4.81481E-6 L 0.5125 0.073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3" grpId="1"/>
      <p:bldP spid="24" grpId="0"/>
      <p:bldP spid="24" grpId="1"/>
      <p:bldP spid="25" grpId="0"/>
      <p:bldP spid="26" grpId="0"/>
      <p:bldP spid="28" grpId="0"/>
      <p:bldP spid="29" grpId="0"/>
      <p:bldP spid="30" grpId="0"/>
      <p:bldP spid="31" grpId="0"/>
      <p:bldP spid="36" grpId="0"/>
      <p:bldP spid="37" grpId="0"/>
      <p:bldP spid="38" grpId="0"/>
      <p:bldP spid="39" grpId="0" animBg="1"/>
      <p:bldP spid="40" grpId="0" animBg="1"/>
      <p:bldP spid="4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295400"/>
            <a:ext cx="7162800" cy="123110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  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{ S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.next :=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newlabel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 } 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 ;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{ S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.next :=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 }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 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2</a:t>
            </a:r>
          </a:p>
          <a:p>
            <a:pPr algn="l" eaLnBrk="0" hangingPunct="0">
              <a:spcBef>
                <a:spcPts val="12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     { </a:t>
            </a:r>
            <a:r>
              <a:rPr lang="en-US" altLang="zh-CN" b="1" dirty="0" err="1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S.code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:= S</a:t>
            </a:r>
            <a:r>
              <a:rPr lang="en-US" altLang="zh-CN" b="1" baseline="-25000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.code || gen(S</a:t>
            </a:r>
            <a:r>
              <a:rPr lang="en-US" altLang="zh-CN" b="1" baseline="-25000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.next ‘:’)|| S</a:t>
            </a:r>
            <a:r>
              <a:rPr lang="en-US" altLang="zh-CN" b="1" baseline="-25000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.code}</a:t>
            </a:r>
            <a:r>
              <a:rPr lang="en-US" altLang="zh-CN" b="1" baseline="-25000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28280" y="363855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>
                <a:latin typeface="+mn-ea"/>
                <a:ea typeface="+mn-ea"/>
                <a:sym typeface="Symbol" pitchFamily="18" charset="2"/>
              </a:rPr>
              <a:t>.code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006055" y="44958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>
                <a:latin typeface="+mn-ea"/>
                <a:ea typeface="+mn-ea"/>
                <a:sym typeface="Symbol" pitchFamily="18" charset="2"/>
              </a:rPr>
              <a:t>.code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523254" y="5057775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S.next: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3686347" y="34290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3686347" y="3429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686347" y="4267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686347" y="5105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939444" y="5076825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……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313535" y="34290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2468113" y="4248150"/>
            <a:ext cx="10807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.next: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04800" y="457200"/>
            <a:ext cx="815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顺序复合语句（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  <a:endParaRPr lang="en-US" altLang="zh-CN" sz="22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49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17" name="圆角矩形标注 16"/>
          <p:cNvSpPr/>
          <p:nvPr/>
        </p:nvSpPr>
        <p:spPr bwMode="auto">
          <a:xfrm>
            <a:off x="4572000" y="762000"/>
            <a:ext cx="3733800" cy="457200"/>
          </a:xfrm>
          <a:prstGeom prst="wedgeRoundRectCallout">
            <a:avLst>
              <a:gd name="adj1" fmla="val -67944"/>
              <a:gd name="adj2" fmla="val 109166"/>
              <a:gd name="adj3" fmla="val 16667"/>
            </a:avLst>
          </a:prstGeom>
          <a:solidFill>
            <a:srgbClr val="FFFF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标识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的出口或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en-US" dirty="0"/>
              <a:t>的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代码起始位置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96" name="Text Box 4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5176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</a:rPr>
              <a:t> 8.1.2 </a:t>
            </a:r>
            <a:r>
              <a:rPr lang="zh-CN" altLang="en-US" sz="2800" b="1" dirty="0">
                <a:solidFill>
                  <a:srgbClr val="800080"/>
                </a:solidFill>
              </a:rPr>
              <a:t>符号的常见属性</a:t>
            </a:r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457200" y="924610"/>
            <a:ext cx="80010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符号名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符号的类别</a:t>
            </a: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如：常量、变量、过程</a:t>
            </a:r>
            <a:r>
              <a:rPr kumimoji="0" lang="en-US" altLang="zh-CN" sz="2000" b="1" dirty="0">
                <a:latin typeface="+mn-ea"/>
                <a:ea typeface="+mn-ea"/>
              </a:rPr>
              <a:t>/</a:t>
            </a:r>
            <a:r>
              <a:rPr kumimoji="0" lang="zh-CN" altLang="en-US" sz="2000" b="1" dirty="0">
                <a:latin typeface="+mn-ea"/>
                <a:ea typeface="+mn-ea"/>
              </a:rPr>
              <a:t>函数、类的名称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符号的类型  常量、变量的数据类型，过程</a:t>
            </a:r>
            <a:r>
              <a:rPr kumimoji="0" lang="en-US" altLang="zh-CN" sz="2000" b="1" dirty="0">
                <a:latin typeface="+mn-ea"/>
                <a:ea typeface="+mn-ea"/>
              </a:rPr>
              <a:t>/</a:t>
            </a:r>
            <a:r>
              <a:rPr kumimoji="0" lang="zh-CN" altLang="en-US" sz="2000" b="1" dirty="0">
                <a:latin typeface="+mn-ea"/>
                <a:ea typeface="+mn-ea"/>
              </a:rPr>
              <a:t>函数的返回类型等，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</a:pPr>
            <a:r>
              <a:rPr lang="en-US" altLang="zh-CN" sz="2000" b="1" dirty="0">
                <a:latin typeface="+mn-ea"/>
                <a:ea typeface="+mn-ea"/>
              </a:rPr>
              <a:t>                </a:t>
            </a:r>
            <a:r>
              <a:rPr lang="zh-CN" altLang="en-US" sz="2000" b="1" dirty="0">
                <a:latin typeface="+mn-ea"/>
                <a:ea typeface="+mn-ea"/>
              </a:rPr>
              <a:t>决定了其存储格式和允许的操作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符号的存储类别和存储分配信息 存储类别确定其分配的区域，静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300"/>
              </a:spcBef>
              <a:buClrTx/>
            </a:pPr>
            <a:r>
              <a:rPr lang="en-US" altLang="zh-CN" sz="2000" b="1" dirty="0">
                <a:latin typeface="+mn-ea"/>
                <a:ea typeface="+mn-ea"/>
              </a:rPr>
              <a:t>                </a:t>
            </a:r>
            <a:r>
              <a:rPr kumimoji="0" lang="zh-CN" altLang="en-US" sz="2000" b="1" dirty="0">
                <a:latin typeface="+mn-ea"/>
                <a:ea typeface="+mn-ea"/>
              </a:rPr>
              <a:t>态或动态数据区，堆区或栈区，存储分配信息如单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300"/>
              </a:spcBef>
              <a:buClrTx/>
            </a:pPr>
            <a:r>
              <a:rPr lang="en-US" altLang="zh-CN" sz="2000" b="1" dirty="0">
                <a:latin typeface="+mn-ea"/>
                <a:ea typeface="+mn-ea"/>
              </a:rPr>
              <a:t>                </a:t>
            </a:r>
            <a:r>
              <a:rPr kumimoji="0" lang="zh-CN" altLang="en-US" sz="2000" b="1" dirty="0">
                <a:latin typeface="+mn-ea"/>
                <a:ea typeface="+mn-ea"/>
              </a:rPr>
              <a:t>元的大小，相对于某个存储区域的偏移位置等等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符号的作用域信息 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其他属性</a:t>
            </a:r>
          </a:p>
          <a:p>
            <a:pPr lvl="1" algn="l">
              <a:spcBef>
                <a:spcPts val="1200"/>
              </a:spcBef>
              <a:buClrTx/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数组内情向量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记录结构的成员信息 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函数及过程的形参 </a:t>
            </a:r>
            <a:endParaRPr kumimoji="0" lang="zh-CN" altLang="en-US" sz="2000" b="1" dirty="0"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689506"/>
      </p:ext>
    </p:extLst>
  </p:cSld>
  <p:clrMapOvr>
    <a:masterClrMapping/>
  </p:clrMapOvr>
  <p:transition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含有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语句的翻译模式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1235363"/>
            <a:ext cx="8610600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 D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S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if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E then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gen(E. true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if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then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50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5486400" y="304800"/>
            <a:ext cx="3657600" cy="762000"/>
          </a:xfrm>
          <a:prstGeom prst="wedgeRoundRectCallout">
            <a:avLst>
              <a:gd name="adj1" fmla="val -54924"/>
              <a:gd name="adj2" fmla="val 9450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latin typeface="+mn-ea"/>
                <a:ea typeface="+mn-ea"/>
              </a:rPr>
              <a:t>b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reak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属性结合类型系统处理</a:t>
            </a:r>
            <a:r>
              <a:rPr lang="zh-CN" altLang="en-US" sz="1600" b="1" dirty="0">
                <a:latin typeface="+mn-ea"/>
                <a:ea typeface="+mn-ea"/>
              </a:rPr>
              <a:t>；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或将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1600" b="1" dirty="0" err="1">
                <a:latin typeface="+mn-ea"/>
                <a:ea typeface="+mn-ea"/>
              </a:rPr>
              <a:t>.</a:t>
            </a:r>
            <a:r>
              <a:rPr kumimoji="0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Break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赋值一个空值，以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break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是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否为空</a:t>
            </a:r>
            <a:r>
              <a:rPr lang="zh-CN" altLang="en-US" sz="1600" b="1" dirty="0">
                <a:latin typeface="+mn-ea"/>
                <a:ea typeface="+mn-ea"/>
              </a:rPr>
              <a:t>判断</a:t>
            </a:r>
            <a:r>
              <a:rPr lang="en-US" altLang="zh-CN" sz="1600" b="1" dirty="0">
                <a:latin typeface="+mn-ea"/>
                <a:ea typeface="+mn-ea"/>
              </a:rPr>
              <a:t>break</a:t>
            </a:r>
            <a:r>
              <a:rPr lang="zh-CN" altLang="en-US" sz="1600" b="1" dirty="0">
                <a:latin typeface="+mn-ea"/>
                <a:ea typeface="+mn-ea"/>
              </a:rPr>
              <a:t>语句是否在循环体中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3400" y="1066800"/>
            <a:ext cx="81534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while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E do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  ||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.next) }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 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break ;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含有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语句的翻译模式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51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3352800" y="5867400"/>
            <a:ext cx="3657600" cy="381000"/>
          </a:xfrm>
          <a:prstGeom prst="wedgeRoundRectCallout">
            <a:avLst>
              <a:gd name="adj1" fmla="val -39091"/>
              <a:gd name="adj2" fmla="val -11178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latin typeface="+mn-ea"/>
                <a:ea typeface="+mn-ea"/>
              </a:rPr>
              <a:t>b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reak</a:t>
            </a:r>
            <a:r>
              <a:rPr lang="zh-CN" altLang="en-US" sz="1600" b="1" dirty="0">
                <a:latin typeface="+mn-ea"/>
                <a:ea typeface="+mn-ea"/>
              </a:rPr>
              <a:t>在循环体中才能生成该语句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8.3.3.6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r>
              <a:rPr lang="zh-CN" altLang="en-US" sz="2800" b="1" dirty="0"/>
              <a:t>（</a:t>
            </a:r>
            <a:r>
              <a:rPr lang="en-US" altLang="zh-CN" sz="2800" i="1" dirty="0" err="1"/>
              <a:t>backpatching</a:t>
            </a:r>
            <a:r>
              <a:rPr lang="zh-CN" altLang="en-US" sz="2800" b="1" dirty="0"/>
              <a:t>）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81000" y="1009471"/>
            <a:ext cx="77057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另一种控制流中间代码生成技术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比较：前面的方法采用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属性文法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翻译模式，下面的方法采用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属性文法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翻译模式。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2362200"/>
            <a:ext cx="86868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  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真链”，链表中的元素表示 一系列跳转语句的地址，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这些跳转语句的目标标号是体现布尔表达式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为“真”的标号</a:t>
            </a: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E.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falselist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 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假链”，链表中的元素表示 一系列跳转语句的地址，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这些跳转语句的目标标号是体现布尔表达式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为假的标号</a:t>
            </a: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S.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nextlist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next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链”，链表中的元素表示 一系列跳转语句的地址，这些跳转语句的目标标号是在执 行序列中紧跟在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之后的下条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TAC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语句的标号 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27749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533400" y="609600"/>
            <a:ext cx="7924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语义函数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创建只有一个结点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的表，对应存放目标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语句数组的一个下标</a:t>
            </a: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merge(p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,p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连接两个链表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，将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链接在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后面，返回结果链表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的首</a:t>
            </a: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p,i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将链表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中每个元素所指向的跳转语句的标号置为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下一条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语句的地址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emit (…)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输出一条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语句，并使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加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53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6096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处理布尔表达式的翻译模式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667000" y="1184890"/>
            <a:ext cx="7924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.falselist,M.gotostm)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.truelist,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.truelist) ; 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}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85800" y="5334000"/>
            <a:ext cx="6934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这里可以规定产生式的优先级依次递增来解决冲突问题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54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62000" y="1184890"/>
            <a:ext cx="7924800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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M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1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M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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667000" y="4190841"/>
            <a:ext cx="7924800" cy="106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667000" y="2698532"/>
            <a:ext cx="7924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.truelist,M.gotostm)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.falselist,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.falselist) ; 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}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68360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归约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M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可得到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代码的起始位置，回填到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的假出口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313140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归约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M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可得到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代码的起始位置，回填到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的真出口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2" grpId="0"/>
      <p:bldP spid="12" grpId="1"/>
      <p:bldP spid="13" grpId="0"/>
      <p:bldP spid="13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4572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处理布尔表达式的翻译模式（续）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057400" y="5565576"/>
            <a:ext cx="822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55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5800" y="990600"/>
            <a:ext cx="3276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 (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true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false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 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133600" y="968514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}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905000" y="2254984"/>
            <a:ext cx="8229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nextstm+1);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emit (‘if‘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rop.op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emit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57400" y="3733800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emit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}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057400" y="4671834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emit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}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609600"/>
            <a:ext cx="807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布尔表达式：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a&lt;b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c&lt;d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e&lt;f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的翻译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31242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3810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740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6200" y="3810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9" name="直接连接符 18"/>
          <p:cNvCxnSpPr>
            <a:stCxn id="8" idx="2"/>
            <a:endCxn id="15" idx="0"/>
          </p:cNvCxnSpPr>
          <p:nvPr/>
        </p:nvCxnSpPr>
        <p:spPr bwMode="auto">
          <a:xfrm flipH="1">
            <a:off x="1524000" y="3505200"/>
            <a:ext cx="1143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>
            <a:stCxn id="8" idx="2"/>
            <a:endCxn id="16" idx="0"/>
          </p:cNvCxnSpPr>
          <p:nvPr/>
        </p:nvCxnSpPr>
        <p:spPr bwMode="auto">
          <a:xfrm flipH="1">
            <a:off x="2362200" y="3505200"/>
            <a:ext cx="3048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>
            <a:stCxn id="8" idx="2"/>
            <a:endCxn id="17" idx="0"/>
          </p:cNvCxnSpPr>
          <p:nvPr/>
        </p:nvCxnSpPr>
        <p:spPr bwMode="auto">
          <a:xfrm>
            <a:off x="2667000" y="3505200"/>
            <a:ext cx="1524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85800" y="4419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a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441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8800" y="4419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b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7" name="直接连接符 26"/>
          <p:cNvCxnSpPr>
            <a:endCxn id="24" idx="0"/>
          </p:cNvCxnSpPr>
          <p:nvPr/>
        </p:nvCxnSpPr>
        <p:spPr bwMode="auto">
          <a:xfrm flipH="1">
            <a:off x="990600" y="41148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endCxn id="25" idx="0"/>
          </p:cNvCxnSpPr>
          <p:nvPr/>
        </p:nvCxnSpPr>
        <p:spPr bwMode="auto">
          <a:xfrm>
            <a:off x="1524000" y="41148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endCxn id="26" idx="0"/>
          </p:cNvCxnSpPr>
          <p:nvPr/>
        </p:nvCxnSpPr>
        <p:spPr bwMode="auto">
          <a:xfrm>
            <a:off x="1524000" y="41148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124200" y="4419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86200" y="441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44958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3" name="直接连接符 32"/>
          <p:cNvCxnSpPr>
            <a:stCxn id="17" idx="2"/>
            <a:endCxn id="30" idx="0"/>
          </p:cNvCxnSpPr>
          <p:nvPr/>
        </p:nvCxnSpPr>
        <p:spPr bwMode="auto">
          <a:xfrm flipH="1">
            <a:off x="3429000" y="4191000"/>
            <a:ext cx="76200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17" idx="2"/>
            <a:endCxn id="31" idx="0"/>
          </p:cNvCxnSpPr>
          <p:nvPr/>
        </p:nvCxnSpPr>
        <p:spPr bwMode="auto">
          <a:xfrm>
            <a:off x="4191000" y="4191000"/>
            <a:ext cx="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>
            <a:stCxn id="17" idx="2"/>
            <a:endCxn id="32" idx="0"/>
          </p:cNvCxnSpPr>
          <p:nvPr/>
        </p:nvCxnSpPr>
        <p:spPr bwMode="auto">
          <a:xfrm>
            <a:off x="4191000" y="4191000"/>
            <a:ext cx="16002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25908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c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42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338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d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2895600" y="48768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>
            <a:endCxn id="37" idx="0"/>
          </p:cNvCxnSpPr>
          <p:nvPr/>
        </p:nvCxnSpPr>
        <p:spPr bwMode="auto">
          <a:xfrm>
            <a:off x="3429000" y="48768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endCxn id="38" idx="0"/>
          </p:cNvCxnSpPr>
          <p:nvPr/>
        </p:nvCxnSpPr>
        <p:spPr bwMode="auto">
          <a:xfrm>
            <a:off x="3429000" y="48768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9530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4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60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f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5" name="直接连接符 44"/>
          <p:cNvCxnSpPr>
            <a:endCxn id="42" idx="0"/>
          </p:cNvCxnSpPr>
          <p:nvPr/>
        </p:nvCxnSpPr>
        <p:spPr bwMode="auto">
          <a:xfrm flipH="1">
            <a:off x="5257800" y="48768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>
            <a:endCxn id="43" idx="0"/>
          </p:cNvCxnSpPr>
          <p:nvPr/>
        </p:nvCxnSpPr>
        <p:spPr bwMode="auto">
          <a:xfrm>
            <a:off x="5791200" y="48768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>
            <a:endCxn id="44" idx="0"/>
          </p:cNvCxnSpPr>
          <p:nvPr/>
        </p:nvCxnSpPr>
        <p:spPr bwMode="auto">
          <a:xfrm>
            <a:off x="5791200" y="48768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5029200" y="12192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(0) if a&lt;b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5029200" y="161931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(1)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609600" y="39872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={0}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={1}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828800" y="3352800"/>
            <a:ext cx="350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={0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4}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={3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5}</a:t>
            </a: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2286000" y="47492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={2}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={3}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5029200" y="200031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(2) if c&lt;d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029200" y="240042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(3)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1460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9" name="直接连接符 58"/>
          <p:cNvCxnSpPr>
            <a:stCxn id="8" idx="2"/>
            <a:endCxn id="57" idx="0"/>
          </p:cNvCxnSpPr>
          <p:nvPr/>
        </p:nvCxnSpPr>
        <p:spPr bwMode="auto">
          <a:xfrm>
            <a:off x="2667000" y="3505200"/>
            <a:ext cx="152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2514600" y="4431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2" name="直接连接符 61"/>
          <p:cNvCxnSpPr>
            <a:stCxn id="57" idx="2"/>
            <a:endCxn id="60" idx="0"/>
          </p:cNvCxnSpPr>
          <p:nvPr/>
        </p:nvCxnSpPr>
        <p:spPr bwMode="auto">
          <a:xfrm>
            <a:off x="2819400" y="4179332"/>
            <a:ext cx="0" cy="251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44196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9" name="直接连接符 68"/>
          <p:cNvCxnSpPr>
            <a:stCxn id="17" idx="2"/>
            <a:endCxn id="68" idx="0"/>
          </p:cNvCxnSpPr>
          <p:nvPr/>
        </p:nvCxnSpPr>
        <p:spPr bwMode="auto">
          <a:xfrm>
            <a:off x="4191000" y="41910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4419600" y="5193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1" name="直接连接符 70"/>
          <p:cNvCxnSpPr>
            <a:stCxn id="68" idx="2"/>
            <a:endCxn id="70" idx="0"/>
          </p:cNvCxnSpPr>
          <p:nvPr/>
        </p:nvCxnSpPr>
        <p:spPr bwMode="auto">
          <a:xfrm>
            <a:off x="4724400" y="4865132"/>
            <a:ext cx="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2286000" y="40048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M.gotostm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={2}</a:t>
            </a:r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3962400" y="476555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M.gotostm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={4}</a:t>
            </a:r>
          </a:p>
        </p:txBody>
      </p:sp>
      <p:sp>
        <p:nvSpPr>
          <p:cNvPr id="80" name="Rectangle 8"/>
          <p:cNvSpPr>
            <a:spLocks noChangeArrowheads="1"/>
          </p:cNvSpPr>
          <p:nvPr/>
        </p:nvSpPr>
        <p:spPr bwMode="auto">
          <a:xfrm>
            <a:off x="5562600" y="47492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={4}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={5}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5029200" y="278118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(4) if e&lt;f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5029200" y="318129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(5)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3962400" y="4038600"/>
            <a:ext cx="213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={4}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={3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5}</a:t>
            </a:r>
          </a:p>
        </p:txBody>
      </p:sp>
      <p:sp>
        <p:nvSpPr>
          <p:cNvPr id="84" name="Rectangle 8"/>
          <p:cNvSpPr>
            <a:spLocks noChangeArrowheads="1"/>
          </p:cNvSpPr>
          <p:nvPr/>
        </p:nvSpPr>
        <p:spPr bwMode="auto">
          <a:xfrm>
            <a:off x="7467600" y="19812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5" name="Rectangle 8"/>
          <p:cNvSpPr>
            <a:spLocks noChangeArrowheads="1"/>
          </p:cNvSpPr>
          <p:nvPr/>
        </p:nvSpPr>
        <p:spPr bwMode="auto">
          <a:xfrm>
            <a:off x="6477000" y="16002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(2)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 flipV="1">
            <a:off x="3276600" y="1447800"/>
            <a:ext cx="0" cy="2057400"/>
          </a:xfrm>
          <a:prstGeom prst="line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/>
          <p:nvPr/>
        </p:nvCxnSpPr>
        <p:spPr bwMode="auto">
          <a:xfrm>
            <a:off x="3276600" y="1447800"/>
            <a:ext cx="43434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/>
          <p:cNvCxnSpPr/>
          <p:nvPr/>
        </p:nvCxnSpPr>
        <p:spPr bwMode="auto">
          <a:xfrm>
            <a:off x="3276600" y="2971800"/>
            <a:ext cx="44196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连接符 74"/>
          <p:cNvCxnSpPr/>
          <p:nvPr/>
        </p:nvCxnSpPr>
        <p:spPr bwMode="auto">
          <a:xfrm flipV="1">
            <a:off x="3505200" y="2667000"/>
            <a:ext cx="0" cy="1066800"/>
          </a:xfrm>
          <a:prstGeom prst="line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箭头连接符 78"/>
          <p:cNvCxnSpPr/>
          <p:nvPr/>
        </p:nvCxnSpPr>
        <p:spPr bwMode="auto">
          <a:xfrm>
            <a:off x="3505200" y="2667000"/>
            <a:ext cx="31242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箭头连接符 86"/>
          <p:cNvCxnSpPr/>
          <p:nvPr/>
        </p:nvCxnSpPr>
        <p:spPr bwMode="auto">
          <a:xfrm>
            <a:off x="3505200" y="3352800"/>
            <a:ext cx="31242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56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5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8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1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9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2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000"/>
                            </p:stCondLst>
                            <p:childTnLst>
                              <p:par>
                                <p:cTn id="4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8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1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4" presetClass="exit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500"/>
                            </p:stCondLst>
                            <p:childTnLst>
                              <p:par>
                                <p:cTn id="5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15" grpId="2"/>
      <p:bldP spid="15" grpId="3"/>
      <p:bldP spid="16" grpId="0"/>
      <p:bldP spid="16" grpId="1"/>
      <p:bldP spid="16" grpId="2"/>
      <p:bldP spid="17" grpId="0"/>
      <p:bldP spid="17" grpId="1"/>
      <p:bldP spid="17" grpId="2"/>
      <p:bldP spid="17" grpId="3"/>
      <p:bldP spid="24" grpId="0"/>
      <p:bldP spid="24" grpId="1"/>
      <p:bldP spid="24" grpId="2"/>
      <p:bldP spid="24" grpId="3"/>
      <p:bldP spid="25" grpId="0"/>
      <p:bldP spid="25" grpId="1"/>
      <p:bldP spid="25" grpId="2"/>
      <p:bldP spid="25" grpId="3"/>
      <p:bldP spid="26" grpId="0"/>
      <p:bldP spid="26" grpId="1"/>
      <p:bldP spid="26" grpId="2"/>
      <p:bldP spid="26" grpId="3"/>
      <p:bldP spid="30" grpId="0"/>
      <p:bldP spid="30" grpId="1"/>
      <p:bldP spid="30" grpId="2"/>
      <p:bldP spid="30" grpId="3"/>
      <p:bldP spid="30" grpId="4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6" grpId="0"/>
      <p:bldP spid="36" grpId="1"/>
      <p:bldP spid="36" grpId="2"/>
      <p:bldP spid="37" grpId="0"/>
      <p:bldP spid="37" grpId="1"/>
      <p:bldP spid="37" grpId="2"/>
      <p:bldP spid="37" grpId="3"/>
      <p:bldP spid="38" grpId="0"/>
      <p:bldP spid="38" grpId="1"/>
      <p:bldP spid="38" grpId="2"/>
      <p:bldP spid="38" grpId="3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48" grpId="0"/>
      <p:bldP spid="49" grpId="0"/>
      <p:bldP spid="50" grpId="0"/>
      <p:bldP spid="50" grpId="1"/>
      <p:bldP spid="51" grpId="0"/>
      <p:bldP spid="54" grpId="0"/>
      <p:bldP spid="54" grpId="1"/>
      <p:bldP spid="55" grpId="0"/>
      <p:bldP spid="56" grpId="0"/>
      <p:bldP spid="57" grpId="0"/>
      <p:bldP spid="57" grpId="1"/>
      <p:bldP spid="57" grpId="2"/>
      <p:bldP spid="60" grpId="0"/>
      <p:bldP spid="60" grpId="1"/>
      <p:bldP spid="60" grpId="2"/>
      <p:bldP spid="60" grpId="3"/>
      <p:bldP spid="68" grpId="0"/>
      <p:bldP spid="68" grpId="1"/>
      <p:bldP spid="68" grpId="2"/>
      <p:bldP spid="68" grpId="3"/>
      <p:bldP spid="70" grpId="0"/>
      <p:bldP spid="70" grpId="1"/>
      <p:bldP spid="70" grpId="2"/>
      <p:bldP spid="70" grpId="3"/>
      <p:bldP spid="77" grpId="0"/>
      <p:bldP spid="77" grpId="1"/>
      <p:bldP spid="78" grpId="0"/>
      <p:bldP spid="78" grpId="1"/>
      <p:bldP spid="80" grpId="0"/>
      <p:bldP spid="80" grpId="1"/>
      <p:bldP spid="81" grpId="0"/>
      <p:bldP spid="82" grpId="0"/>
      <p:bldP spid="83" grpId="0"/>
      <p:bldP spid="83" grpId="1"/>
      <p:bldP spid="84" grpId="0"/>
      <p:bldP spid="8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4572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en-US" sz="2200" b="1" dirty="0">
                <a:latin typeface="+mn-ea"/>
                <a:ea typeface="+mn-ea"/>
              </a:rPr>
              <a:t>处理条件语句的翻译模式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33400" y="1143000"/>
            <a:ext cx="7924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 if  E then M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E.truelist,M.gotostm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57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09600" y="2438400"/>
            <a:ext cx="8610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if  E then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N else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merge(S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merge(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) }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5800" y="4236184"/>
            <a:ext cx="7924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 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  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emit(‘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" y="6096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处理循环、复合的翻译模式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56494" y="1310819"/>
            <a:ext cx="707310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 while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do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emit(‘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.gotostm)}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58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158240" y="3124200"/>
            <a:ext cx="707310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M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 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76456" y="457200"/>
            <a:ext cx="8126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增加 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语句后控制语句处理的翻译模式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9806" y="998319"/>
            <a:ext cx="817245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 D ; S M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 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if E then M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if E then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N else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marL="4029075" indent="-4029075"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merge(N.nextlist,S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) 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03250" y="5181600"/>
            <a:ext cx="8235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S.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breaklist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   “break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链”，链表中的元素表示 一系列跳转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语句的地址，这些跳转语句的目标标号是直接所属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while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语句的结束位置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59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34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5176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8.1.3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符号表的实现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645072" y="914400"/>
            <a:ext cx="77343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endParaRPr lang="en-US" altLang="zh-CN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针对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符号表的常见操作</a:t>
            </a:r>
            <a:endParaRPr kumimoji="0" lang="en-US" altLang="zh-CN" sz="22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buClrTx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创建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符号表  </a:t>
            </a:r>
            <a:r>
              <a:rPr lang="zh-CN" altLang="en-US" sz="2000" b="1" dirty="0">
                <a:latin typeface="+mn-ea"/>
                <a:ea typeface="+mn-ea"/>
              </a:rPr>
              <a:t> 在编译开始，或进入一个作用域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插入表项  </a:t>
            </a:r>
            <a:r>
              <a:rPr lang="zh-CN" altLang="en-US" sz="2000" b="1" dirty="0">
                <a:latin typeface="+mn-ea"/>
                <a:ea typeface="+mn-ea"/>
              </a:rPr>
              <a:t> 在遇到新的标识符声明时进行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查询表项  </a:t>
            </a:r>
            <a:r>
              <a:rPr lang="zh-CN" altLang="en-US" sz="2000" b="1" dirty="0">
                <a:latin typeface="+mn-ea"/>
                <a:ea typeface="+mn-ea"/>
              </a:rPr>
              <a:t> 在引用标识符时进行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修改表项  </a:t>
            </a:r>
            <a:r>
              <a:rPr lang="zh-CN" altLang="en-US" sz="2000" b="1" dirty="0">
                <a:latin typeface="+mn-ea"/>
                <a:ea typeface="+mn-ea"/>
              </a:rPr>
              <a:t> 在获得新的语义值信息时进行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删除表项  </a:t>
            </a:r>
            <a:r>
              <a:rPr lang="zh-CN" altLang="en-US" sz="2000" b="1" dirty="0">
                <a:latin typeface="+mn-ea"/>
                <a:ea typeface="+mn-ea"/>
              </a:rPr>
              <a:t> 在标识符成为不可见或不再需要它的任</a:t>
            </a:r>
          </a:p>
          <a:p>
            <a:pPr lvl="1" algn="l">
              <a:buClrTx/>
              <a:buFontTx/>
              <a:buNone/>
            </a:pPr>
            <a:r>
              <a:rPr lang="zh-CN" altLang="en-US" sz="2000" b="1" dirty="0">
                <a:latin typeface="+mn-ea"/>
                <a:ea typeface="+mn-ea"/>
              </a:rPr>
              <a:t>              何信息时进行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释放符号表空间</a:t>
            </a:r>
            <a:r>
              <a:rPr lang="zh-CN" altLang="en-US" sz="2000" b="1" dirty="0">
                <a:latin typeface="+mn-ea"/>
                <a:ea typeface="+mn-ea"/>
              </a:rPr>
              <a:t>   在编译结束前或退出一个作用域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380120"/>
      </p:ext>
    </p:extLst>
  </p:cSld>
  <p:clrMapOvr>
    <a:masterClrMapping/>
  </p:clrMapOvr>
  <p:transition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76456" y="457200"/>
            <a:ext cx="8126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增加 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语句后控制语句处理的翻译模式（续）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09600" y="1007507"/>
            <a:ext cx="795655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while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then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);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“”;  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break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“”</a:t>
            </a:r>
            <a:r>
              <a:rPr lang="zh-CN" altLang="en-US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emit 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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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60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61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85800"/>
            <a:ext cx="81534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/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利用标号的符号表项维护拉链（选讲）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若采用类似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PL0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的符号表结构，可以设计标号表项包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括如下域：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name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kind</a:t>
            </a:r>
            <a:r>
              <a:rPr lang="zh-CN" altLang="en-US" sz="2000" b="1" i="1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level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等，与其它类别的符号一样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defined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表示该标号的说明是否已处理过</a:t>
            </a:r>
          </a:p>
          <a:p>
            <a:pPr marL="1968500" lvl="1" indent="-1511300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该标号的说明处理之前用于拉链，处理过后表示该标号的说明翻译后所指向的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语句位置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+mn-ea"/>
                <a:ea typeface="+mn-ea"/>
              </a:rPr>
              <a:t>   语义函数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en-US" sz="2200" b="1" dirty="0">
                <a:latin typeface="+mn-ea"/>
                <a:ea typeface="+mn-ea"/>
              </a:rPr>
              <a:t>过程（选讲）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+mn-ea"/>
                <a:ea typeface="+mn-ea"/>
              </a:rPr>
              <a:t>  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setlbdefined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 err="1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name,x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),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getlbdefined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name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</a:p>
          <a:p>
            <a:pPr lvl="1" algn="l">
              <a:buFontTx/>
              <a:buNone/>
            </a:pP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 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setlbadd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 err="1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name,x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),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getlbadd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name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</a:t>
            </a:r>
          </a:p>
          <a:p>
            <a:pPr lvl="1" algn="l">
              <a:buFontTx/>
              <a:buNone/>
            </a:pP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       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分别表示设置和获取标号的 </a:t>
            </a:r>
            <a:r>
              <a:rPr lang="en-US" altLang="zh-CN" sz="2000" b="1" i="1" dirty="0">
                <a:latin typeface="+mn-ea"/>
                <a:ea typeface="+mn-ea"/>
              </a:rPr>
              <a:t>defined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、 </a:t>
            </a:r>
            <a:r>
              <a:rPr lang="en-US" altLang="zh-CN" sz="2000" b="1" i="1" dirty="0">
                <a:latin typeface="+mn-ea"/>
                <a:ea typeface="+mn-ea"/>
              </a:rPr>
              <a:t>add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值</a:t>
            </a:r>
          </a:p>
          <a:p>
            <a:pPr lvl="1" algn="l">
              <a:buFontTx/>
              <a:buNone/>
            </a:pPr>
            <a:r>
              <a:rPr lang="zh-CN" altLang="en-US" sz="2000" b="1" i="1" dirty="0">
                <a:latin typeface="+mn-ea"/>
                <a:ea typeface="+mn-ea"/>
                <a:sym typeface="Symbol" pitchFamily="18" charset="2"/>
              </a:rPr>
              <a:t>  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backpatch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(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nextstm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): </a:t>
            </a:r>
          </a:p>
          <a:p>
            <a:pPr lvl="1" algn="l">
              <a:buFontTx/>
              <a:buNone/>
            </a:pP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       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沿拉链反向将所有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goto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语句的目标返填为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nextstm</a:t>
            </a:r>
            <a:endParaRPr lang="en-US" altLang="zh-CN" sz="2000" b="1" i="1" dirty="0">
              <a:latin typeface="+mn-ea"/>
              <a:ea typeface="+mn-ea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62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457200"/>
            <a:ext cx="800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标号说明和 </a:t>
            </a:r>
            <a:r>
              <a:rPr lang="en-US" altLang="zh-CN" sz="2200" dirty="0">
                <a:latin typeface="+mn-ea"/>
                <a:ea typeface="+mn-ea"/>
              </a:rPr>
              <a:t>GOTO </a:t>
            </a:r>
            <a:r>
              <a:rPr lang="zh-CN" altLang="en-US" sz="2200" b="1" dirty="0">
                <a:latin typeface="+mn-ea"/>
                <a:ea typeface="+mn-ea"/>
              </a:rPr>
              <a:t>语句的翻译模式</a:t>
            </a:r>
            <a:endParaRPr lang="zh-CN" altLang="en-US" sz="2200" b="1" i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22301" y="1073289"/>
            <a:ext cx="8521699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 S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{ p := lookup 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.name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if (p=nil)  then enter(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setlbdefined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.name,1)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setlbadd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 p := lookup 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.name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if (p=nil)  then { enter(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setlbdefined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.name,0) ;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setlbadd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.name,0);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emit(‘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0)};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else emit(‘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getlbadd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.name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if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getlbdefined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(id.name)=0  then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setlbadd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nextstm-1)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57200" y="1197382"/>
            <a:ext cx="78486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简单过程调用的翻译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Char char="•"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示例：过程调用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call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p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） 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     将被翻译为：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计算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置于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</a:t>
            </a:r>
            <a:r>
              <a:rPr kumimoji="0"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中的代码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:=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endParaRPr kumimoji="0"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计算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置于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中的代码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:=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endParaRPr kumimoji="0"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 err="1">
                <a:latin typeface="宋体" pitchFamily="2" charset="-122"/>
                <a:ea typeface="宋体" pitchFamily="2" charset="-122"/>
              </a:rPr>
              <a:t>param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　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                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第一个实参地址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 err="1">
                <a:latin typeface="宋体" pitchFamily="2" charset="-122"/>
                <a:ea typeface="宋体" pitchFamily="2" charset="-122"/>
              </a:rPr>
              <a:t>param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　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                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第二个实参地址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call 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p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, 2              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过程调用语句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65544" name="Text Box 17"/>
          <p:cNvSpPr txBox="1">
            <a:spLocks noChangeArrowheads="1"/>
          </p:cNvSpPr>
          <p:nvPr/>
        </p:nvSpPr>
        <p:spPr bwMode="auto">
          <a:xfrm>
            <a:off x="228600" y="1524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8.3.3.7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过程调用的语法制导翻译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63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63244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457200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简单过程调用的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  <a:ea typeface="宋体" pitchFamily="2" charset="-122"/>
              </a:rPr>
              <a:t>翻译模式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57200" y="1387019"/>
            <a:ext cx="8382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 call 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( A 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A.code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for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中的每一项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  do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 := S.code || gen(‘param’ p )</a:t>
            </a:r>
            <a:r>
              <a:rPr lang="zh-CN" altLang="pt-BR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gen(‘call’ 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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E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{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 +1;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append(A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.arglist 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A.code := A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 E.code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   </a:t>
            </a:r>
          </a:p>
          <a:p>
            <a:pPr algn="l">
              <a:buClr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{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0;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""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""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5334000" y="581561"/>
            <a:ext cx="3602038" cy="1323439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A.n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: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参数个数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A.arglist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实参地址的列表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创建实参地址结点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append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在实参表中添加结点  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64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762000" y="1454203"/>
            <a:ext cx="7848600" cy="348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algn="l">
              <a:lnSpc>
                <a:spcPct val="150000"/>
              </a:lnSpc>
              <a:buClrTx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hlinkClick r:id="rId2" action="ppaction://hlinkpres?slideindex=1&amp;slidetitle="/>
              </a:rPr>
              <a:t>(1)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2" action="ppaction://hlinkpres?slideindex=1&amp;slidetitle="/>
              </a:rPr>
              <a:t>先生成语法树，再在语法树上遍历，完成中间代码的生成；</a:t>
            </a:r>
            <a:endParaRPr lang="en-US" altLang="zh-CN" sz="2400" b="1" dirty="0">
              <a:latin typeface="宋体" pitchFamily="2" charset="-122"/>
              <a:ea typeface="宋体" pitchFamily="2" charset="-122"/>
              <a:hlinkClick r:id="rId2" action="ppaction://hlinkpres?slideindex=1&amp;slidetitle="/>
            </a:endParaRPr>
          </a:p>
          <a:p>
            <a:pPr marL="533400" indent="-533400" algn="l">
              <a:lnSpc>
                <a:spcPct val="150000"/>
              </a:lnSpc>
              <a:buClrTx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hlinkClick r:id="rId3" action="ppaction://hlinkfile"/>
              </a:rPr>
              <a:t>(2) </a:t>
            </a:r>
            <a:r>
              <a:rPr kumimoji="0" lang="zh-CN" altLang="en-US" sz="2400" b="1" dirty="0">
                <a:latin typeface="宋体" pitchFamily="2" charset="-122"/>
                <a:ea typeface="宋体" pitchFamily="2" charset="-122"/>
                <a:hlinkClick r:id="rId3" action="ppaction://hlinkfile"/>
              </a:rPr>
              <a:t>归约时执行语义动作，完成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3" action="ppaction://hlinkfile"/>
              </a:rPr>
              <a:t>中间代码的生成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，可不生成语法树；</a:t>
            </a:r>
            <a:endParaRPr kumimoji="0"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625475" indent="-625475" algn="l">
              <a:lnSpc>
                <a:spcPct val="150000"/>
              </a:lnSpc>
              <a:spcBef>
                <a:spcPts val="1200"/>
              </a:spcBef>
              <a:buClrTx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(3)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每次归约时，边生成语法树，边处理符号表、生成中间代码</a:t>
            </a:r>
            <a:endParaRPr kumimoji="0"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544" name="Text Box 17"/>
          <p:cNvSpPr txBox="1">
            <a:spLocks noChangeArrowheads="1"/>
          </p:cNvSpPr>
          <p:nvPr/>
        </p:nvSpPr>
        <p:spPr bwMode="auto">
          <a:xfrm>
            <a:off x="228600" y="1524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8.3.4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语法制导翻译的举例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914400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生成中间代码的时机：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63244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1174552"/>
            <a:ext cx="7924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本章研究语义分析和中间代码生成基本原理和方法。  介绍了几种常见的中间语言表示形式。抽象语法树、三地址码（四元组式）。介绍了几种为了翻译方便而设计的几种重要属性，如关系表达式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的真出口和假出口。 代码开始标号等。“拉链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回填”技术是很常用的、重要的技巧。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重点掌握的内容是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①符号表的作用于基本实现技术；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②表达式的中间代码表示；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③基本语法规则的语义规则设计。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28600" y="304800"/>
            <a:ext cx="8229600" cy="5334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本 章 小 结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66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0791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23900" y="915174"/>
            <a:ext cx="7505700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实现符号表的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常用数据结构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一般的线性表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   如：数组，链表，等</a:t>
            </a: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有序表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   查询较无序表快，如可以采用折半查找</a:t>
            </a: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二叉搜索树</a:t>
            </a: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Hash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表</a:t>
            </a:r>
            <a:endParaRPr kumimoji="0" lang="en-US" altLang="zh-CN" sz="22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spcBef>
                <a:spcPts val="1800"/>
              </a:spcBef>
              <a:buClrTx/>
              <a:buFont typeface="Symbol" pitchFamily="18" charset="2"/>
              <a:buChar char="-"/>
            </a:pPr>
            <a:r>
              <a:rPr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 作用域与符号表组织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所有作用域共用一个全局符号表</a:t>
            </a:r>
          </a:p>
          <a:p>
            <a:pPr lvl="1" algn="l"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每个作用域都有各自的符号表</a:t>
            </a:r>
          </a:p>
          <a:p>
            <a:pPr lvl="1" algn="l">
              <a:buFontTx/>
              <a:buChar char="•"/>
            </a:pP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7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4" name="Text Box 2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8600" y="319881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8.1.4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作用域与可见性</a:t>
            </a:r>
          </a:p>
        </p:txBody>
      </p:sp>
      <p:sp>
        <p:nvSpPr>
          <p:cNvPr id="440353" name="Rectangle 33"/>
          <p:cNvSpPr>
            <a:spLocks noChangeArrowheads="1"/>
          </p:cNvSpPr>
          <p:nvPr/>
        </p:nvSpPr>
        <p:spPr bwMode="auto">
          <a:xfrm>
            <a:off x="254876" y="931311"/>
            <a:ext cx="8431924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嵌套的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作用域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i="1" dirty="0">
                <a:latin typeface="+mn-ea"/>
                <a:ea typeface="+mn-ea"/>
              </a:rPr>
              <a:t>nested scopes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</a:p>
          <a:p>
            <a:pPr algn="l">
              <a:spcBef>
                <a:spcPts val="6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开作用域与闭作用域</a:t>
            </a:r>
            <a:r>
              <a:rPr kumimoji="0" lang="zh-CN" altLang="en-US" sz="2000" b="1" dirty="0">
                <a:latin typeface="+mn-ea"/>
                <a:ea typeface="+mn-ea"/>
              </a:rPr>
              <a:t>（相应于程序中特殊点）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该点所在的作用域为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当前作用域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当前作用域与包含它的程序单元所构成的作用域称为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开作用域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i="1" dirty="0">
                <a:latin typeface="+mn-ea"/>
                <a:ea typeface="+mn-ea"/>
              </a:rPr>
              <a:t>open scopes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r>
              <a:rPr kumimoji="0" lang="en-US" altLang="zh-CN" sz="2000" b="1" dirty="0">
                <a:latin typeface="+mn-ea"/>
                <a:ea typeface="+mn-ea"/>
              </a:rPr>
              <a:t>,</a:t>
            </a:r>
            <a:r>
              <a:rPr kumimoji="0" lang="zh-CN" altLang="en-US" sz="2000" b="1" dirty="0">
                <a:latin typeface="+mn-ea"/>
                <a:ea typeface="+mn-ea"/>
              </a:rPr>
              <a:t>即嵌套重叠的作用域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不属于开作用域的作用域称为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闭作用域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i="1" dirty="0">
                <a:latin typeface="+mn-ea"/>
                <a:ea typeface="+mn-ea"/>
              </a:rPr>
              <a:t>close    scopes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buClrTx/>
              <a:buFont typeface="Symbol" pitchFamily="18" charset="2"/>
              <a:buChar char="-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常用的可见性规则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i="1" dirty="0">
                <a:latin typeface="+mn-ea"/>
                <a:ea typeface="+mn-ea"/>
              </a:rPr>
              <a:t>visibility rules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在程序的任何一点，只有在该点的开作用域中声明的名字才是</a:t>
            </a:r>
            <a:endParaRPr lang="en-US" altLang="zh-CN" sz="2000" b="1" dirty="0">
              <a:latin typeface="+mn-ea"/>
              <a:ea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可访问的</a:t>
            </a:r>
            <a:endParaRPr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若一个名字在多个开作用域中被声明，则把离该名字的某个引</a:t>
            </a:r>
            <a:endParaRPr lang="en-US" altLang="zh-CN" sz="2000" b="1" dirty="0">
              <a:latin typeface="+mn-ea"/>
              <a:ea typeface="+mn-ea"/>
            </a:endParaRPr>
          </a:p>
          <a:p>
            <a:pPr lvl="1" algn="l"/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用最近的声明作为该引用的解释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新的声明只能出现在当前作用域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16056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0" name="Text Box 7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04800" y="314980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作用域与符号表组织</a:t>
            </a:r>
          </a:p>
        </p:txBody>
      </p:sp>
      <p:sp>
        <p:nvSpPr>
          <p:cNvPr id="450639" name="Rectangle 79"/>
          <p:cNvSpPr>
            <a:spLocks noChangeArrowheads="1"/>
          </p:cNvSpPr>
          <p:nvPr/>
        </p:nvSpPr>
        <p:spPr bwMode="auto">
          <a:xfrm>
            <a:off x="813594" y="1325701"/>
            <a:ext cx="76581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作用域与单符号表组织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所有嵌套的作用域共用一个全局符号表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每个作用域有一个作用域号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仅记录开作用域中的符号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当某个作用域成为闭作用域时，从符号表中删除该</a:t>
            </a:r>
          </a:p>
          <a:p>
            <a:pPr lvl="1" algn="l"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 作用域中所声明的名字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015462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39979</TotalTime>
  <Words>9498</Words>
  <Application>Microsoft Office PowerPoint</Application>
  <PresentationFormat>全屏显示(4:3)</PresentationFormat>
  <Paragraphs>1157</Paragraphs>
  <Slides>66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8" baseType="lpstr">
      <vt:lpstr>黑体</vt:lpstr>
      <vt:lpstr>华文隶书</vt:lpstr>
      <vt:lpstr>楷体_GB2312</vt:lpstr>
      <vt:lpstr>宋体</vt:lpstr>
      <vt:lpstr>Arial</vt:lpstr>
      <vt:lpstr>Symbol</vt:lpstr>
      <vt:lpstr>Tahoma</vt:lpstr>
      <vt:lpstr>Times New Roman</vt:lpstr>
      <vt:lpstr>Wingdings</vt:lpstr>
      <vt:lpstr>默认设计模板</vt:lpstr>
      <vt:lpstr>1_默认设计模板</vt:lpstr>
      <vt:lpstr>Visio</vt:lpstr>
      <vt:lpstr>第8章　静态语义分析和       中间代码生成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570</cp:revision>
  <cp:lastPrinted>1601-01-01T00:00:00Z</cp:lastPrinted>
  <dcterms:created xsi:type="dcterms:W3CDTF">1601-01-01T00:00:00Z</dcterms:created>
  <dcterms:modified xsi:type="dcterms:W3CDTF">2020-04-15T11:20:49Z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