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308" r:id="rId3"/>
    <p:sldId id="338" r:id="rId4"/>
    <p:sldId id="356" r:id="rId5"/>
    <p:sldId id="339" r:id="rId6"/>
    <p:sldId id="340" r:id="rId7"/>
    <p:sldId id="359" r:id="rId8"/>
    <p:sldId id="372" r:id="rId9"/>
    <p:sldId id="365" r:id="rId10"/>
    <p:sldId id="358" r:id="rId11"/>
    <p:sldId id="361" r:id="rId12"/>
    <p:sldId id="360" r:id="rId13"/>
    <p:sldId id="362" r:id="rId14"/>
    <p:sldId id="345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7268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1FB917A-5B9E-4F48-B159-01685E5FB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FB35-8AD7-4281-828D-B252BDBE2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4FD4-0029-42E1-8DC9-F7E99198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02F0-7EE3-4220-B9E4-CF40BEAC0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DFC1-4E81-4D2A-9FA4-48F1123A0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A59D-65C9-49DA-BD17-8A428527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930B-AD83-41DD-8E85-4D836BC6C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F2D43-E379-47C1-A791-7F095C99E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D1E1-9395-4601-875D-5FB8B918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25FA-25A2-4397-90AE-997660A5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0483-C772-437F-BD2A-842FED84A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4281-0080-4F8D-822E-8942D7F61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1011CB8D-DA34-4D8F-9802-13DB3B687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</a:rPr>
              <a:t>计算机系统基础实验</a:t>
            </a:r>
            <a:r>
              <a:rPr lang="en-US" altLang="zh-CN" sz="2800" dirty="0">
                <a:solidFill>
                  <a:schemeClr val="tx1"/>
                </a:solidFill>
              </a:rPr>
              <a:t>》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3600" dirty="0" smtClean="0"/>
              <a:t>LAB5 -</a:t>
            </a:r>
            <a:r>
              <a:rPr lang="zh-CN" altLang="en-US" sz="3600" dirty="0"/>
              <a:t>缓存实验</a:t>
            </a:r>
            <a:endParaRPr lang="zh-CN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192838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计算系统结构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  <a:r>
              <a:rPr lang="zh-CN" altLang="en-US" dirty="0"/>
              <a:t>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任务：在</a:t>
            </a:r>
            <a:r>
              <a:rPr lang="en-US" altLang="zh-CN" sz="2000" b="1" dirty="0" err="1"/>
              <a:t>trans.c</a:t>
            </a:r>
            <a:r>
              <a:rPr lang="zh-CN" altLang="en-US" sz="2000" b="1" dirty="0"/>
              <a:t>中编写实现一</a:t>
            </a:r>
            <a:r>
              <a:rPr lang="zh-CN" altLang="en-US" sz="2000" b="1" dirty="0" smtClean="0"/>
              <a:t>个矩阵转置函数</a:t>
            </a:r>
            <a:r>
              <a:rPr lang="en-US" altLang="zh-CN" sz="2000" b="1" dirty="0" err="1">
                <a:solidFill>
                  <a:srgbClr val="00B0F0"/>
                </a:solidFill>
              </a:rPr>
              <a:t>transpose_submit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其在参考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模拟器</a:t>
            </a:r>
            <a:r>
              <a:rPr lang="en-US" altLang="zh-CN" sz="2000" b="1" dirty="0" err="1" smtClean="0"/>
              <a:t>csim</a:t>
            </a:r>
            <a:r>
              <a:rPr lang="en-US" altLang="zh-CN" sz="2000" b="1" dirty="0" smtClean="0"/>
              <a:t>-ref</a:t>
            </a:r>
            <a:r>
              <a:rPr lang="zh-CN" altLang="en-US" sz="2000" b="1" dirty="0" smtClean="0"/>
              <a:t>上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时对</a:t>
            </a:r>
            <a:r>
              <a:rPr lang="zh-CN" altLang="en-US" sz="2000" b="1" dirty="0"/>
              <a:t>不同大小的矩阵均</a:t>
            </a:r>
            <a:r>
              <a:rPr lang="zh-CN" altLang="en-US" sz="2000" b="1" dirty="0" smtClean="0"/>
              <a:t>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最小化缓存缺失的数量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char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void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M,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N,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A[N][M],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B[M][N]);</a:t>
            </a:r>
          </a:p>
          <a:p>
            <a:pPr marL="361950" lvl="1" indent="0" eaLnBrk="1" hangingPunct="1">
              <a:buClr>
                <a:schemeClr val="tx2"/>
              </a:buClr>
              <a:buNone/>
            </a:pPr>
            <a:endParaRPr lang="en-US" altLang="zh-CN" sz="1800" b="1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实现</a:t>
            </a: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限制对</a:t>
            </a:r>
            <a:r>
              <a:rPr lang="zh-CN" altLang="en-US" sz="1600" b="1" dirty="0"/>
              <a:t>栈的</a:t>
            </a:r>
            <a:r>
              <a:rPr lang="zh-CN" altLang="en-US" sz="1600" b="1" dirty="0" smtClean="0"/>
              <a:t>引用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在</a:t>
            </a:r>
            <a:r>
              <a:rPr lang="zh-CN" altLang="en-US" sz="1600" b="1" dirty="0"/>
              <a:t>转置函数</a:t>
            </a:r>
            <a:r>
              <a:rPr lang="zh-CN" altLang="en-US" sz="1600" b="1" dirty="0" smtClean="0"/>
              <a:t>中最多定义</a:t>
            </a:r>
            <a:r>
              <a:rPr lang="zh-CN" altLang="en-US" sz="1600" b="1" dirty="0"/>
              <a:t>和使用</a:t>
            </a:r>
            <a:r>
              <a:rPr lang="en-US" altLang="zh-CN" sz="1600" b="1" dirty="0">
                <a:solidFill>
                  <a:srgbClr val="FF0000"/>
                </a:solidFill>
              </a:rPr>
              <a:t>12</a:t>
            </a:r>
            <a:r>
              <a:rPr lang="zh-CN" altLang="en-US" sz="1600" b="1" dirty="0"/>
              <a:t>个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/>
              <a:t>类型的</a:t>
            </a:r>
            <a:r>
              <a:rPr lang="zh-CN" altLang="en-US" sz="1600" b="1" dirty="0">
                <a:solidFill>
                  <a:srgbClr val="FF0000"/>
                </a:solidFill>
              </a:rPr>
              <a:t>局部变量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同时不能</a:t>
            </a:r>
            <a:r>
              <a:rPr lang="zh-CN" altLang="en-US" sz="1600" b="1" dirty="0"/>
              <a:t>使用任何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类型的变量或其他位模式数据以在一个变量中存储多个值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原因：实验</a:t>
            </a:r>
            <a:r>
              <a:rPr lang="zh-CN" altLang="en-US" sz="1300" b="1" dirty="0"/>
              <a:t>测试代码不能</a:t>
            </a:r>
            <a:r>
              <a:rPr lang="en-US" altLang="zh-CN" sz="1300" b="1" dirty="0"/>
              <a:t>/</a:t>
            </a:r>
            <a:r>
              <a:rPr lang="zh-CN" altLang="en-US" sz="1300" b="1" dirty="0"/>
              <a:t>不应计数栈的引用访问</a:t>
            </a:r>
            <a:r>
              <a:rPr lang="zh-CN" altLang="en-US" sz="1300" b="1" dirty="0" smtClean="0"/>
              <a:t>，而应将注意力</a:t>
            </a:r>
            <a:r>
              <a:rPr lang="zh-CN" altLang="en-US" sz="1300" b="1" dirty="0"/>
              <a:t>集中在对源和目的矩阵的访问模式</a:t>
            </a:r>
            <a:r>
              <a:rPr lang="zh-CN" altLang="en-US" sz="1300" b="1" dirty="0" smtClean="0"/>
              <a:t>上</a:t>
            </a:r>
            <a:endParaRPr lang="zh-CN" altLang="en-US" sz="13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允许使用</a:t>
            </a:r>
            <a:r>
              <a:rPr lang="zh-CN" altLang="en-US" sz="1600" b="1" dirty="0" smtClean="0"/>
              <a:t>递归。如果定义</a:t>
            </a:r>
            <a:r>
              <a:rPr lang="zh-CN" altLang="en-US" sz="1600" b="1" dirty="0"/>
              <a:t>和调用辅助函数，在任意时刻，从转置函数的栈帧到辅助函数的栈帧之间最多可以同时存在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个局部变量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例如</a:t>
            </a:r>
            <a:r>
              <a:rPr lang="zh-CN" altLang="en-US" sz="1300" b="1" dirty="0"/>
              <a:t>，</a:t>
            </a:r>
            <a:r>
              <a:rPr lang="zh-CN" altLang="en-US" sz="1300" b="1" dirty="0" smtClean="0"/>
              <a:t>如果转置</a:t>
            </a:r>
            <a:r>
              <a:rPr lang="zh-CN" altLang="en-US" sz="1300" b="1" dirty="0"/>
              <a:t>函数定义了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个局部变量，其中调用了一个使用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个局部变量的函数，而其进一步调用了一个使用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个局部变量的函数，则栈上总共将有</a:t>
            </a:r>
            <a:r>
              <a:rPr lang="en-US" altLang="zh-CN" sz="1300" b="1" dirty="0"/>
              <a:t>14</a:t>
            </a:r>
            <a:r>
              <a:rPr lang="zh-CN" altLang="en-US" sz="1300" b="1" dirty="0"/>
              <a:t>个变量</a:t>
            </a:r>
            <a:r>
              <a:rPr lang="zh-CN" altLang="en-US" sz="1300" b="1" dirty="0" smtClean="0"/>
              <a:t>，则违反</a:t>
            </a:r>
            <a:r>
              <a:rPr lang="zh-CN" altLang="en-US" sz="1300" b="1" dirty="0"/>
              <a:t>了本规则。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转置</a:t>
            </a:r>
            <a:r>
              <a:rPr lang="zh-CN" altLang="en-US" sz="1600" b="1" dirty="0"/>
              <a:t>函数不允许改变矩阵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但可以</a:t>
            </a:r>
            <a:r>
              <a:rPr lang="zh-CN" altLang="en-US" sz="1600" b="1" dirty="0"/>
              <a:t>任意操作矩阵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允许在代码中定义任何矩阵或使用</a:t>
            </a:r>
            <a:r>
              <a:rPr lang="en-US" altLang="zh-CN" sz="1600" b="1" dirty="0" err="1"/>
              <a:t>malloc</a:t>
            </a:r>
            <a:r>
              <a:rPr lang="zh-CN" altLang="en-US" sz="1600" b="1" dirty="0"/>
              <a:t>及其变种。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76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/>
              <a:t>实验提供了名为</a:t>
            </a:r>
            <a:r>
              <a:rPr lang="en-US" altLang="zh-CN" sz="1600" b="1" dirty="0"/>
              <a:t>test-</a:t>
            </a:r>
            <a:r>
              <a:rPr lang="en-US" altLang="zh-CN" sz="1600" b="1" dirty="0" err="1"/>
              <a:t>trans.c</a:t>
            </a:r>
            <a:r>
              <a:rPr lang="zh-CN" altLang="en-US" sz="1600" b="1" dirty="0"/>
              <a:t>的</a:t>
            </a:r>
            <a:r>
              <a:rPr lang="zh-CN" altLang="en-US" sz="1600" b="1" dirty="0" smtClean="0"/>
              <a:t>自动</a:t>
            </a:r>
            <a:r>
              <a:rPr lang="zh-CN" altLang="en-US" sz="1600" b="1" dirty="0"/>
              <a:t>测试</a:t>
            </a:r>
            <a:r>
              <a:rPr lang="zh-CN" altLang="en-US" sz="1600" b="1" dirty="0" smtClean="0"/>
              <a:t>程序，该程序将</a:t>
            </a:r>
            <a:r>
              <a:rPr lang="zh-CN" altLang="en-US" sz="1600" b="1" dirty="0"/>
              <a:t>调用</a:t>
            </a:r>
            <a:r>
              <a:rPr lang="en-US" altLang="zh-CN" sz="1600" b="1" dirty="0" err="1" smtClean="0"/>
              <a:t>trans.c</a:t>
            </a:r>
            <a:r>
              <a:rPr lang="zh-CN" altLang="en-US" sz="1600" b="1" dirty="0" smtClean="0"/>
              <a:t>中实现的</a:t>
            </a:r>
            <a:r>
              <a:rPr lang="en-US" altLang="zh-CN" sz="1600" b="1" dirty="0" err="1" smtClean="0"/>
              <a:t>registerFunctions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函数并测试其中注册的每</a:t>
            </a:r>
            <a:r>
              <a:rPr lang="zh-CN" altLang="en-US" sz="1600" b="1" dirty="0"/>
              <a:t>一个转置</a:t>
            </a:r>
            <a:r>
              <a:rPr lang="zh-CN" altLang="en-US" sz="1600" b="1" dirty="0" smtClean="0"/>
              <a:t>函数，例如</a:t>
            </a:r>
            <a:r>
              <a:rPr lang="en-US" altLang="zh-CN" sz="1600" b="1" dirty="0" err="1" smtClean="0"/>
              <a:t>transpose_submit</a:t>
            </a:r>
            <a:r>
              <a:rPr lang="en-US" altLang="zh-CN" sz="1600" b="1" dirty="0" smtClean="0"/>
              <a:t>:</a:t>
            </a:r>
          </a:p>
          <a:p>
            <a:pPr marL="344487" lvl="1" indent="0" algn="ctr" eaLnBrk="1" hangingPunct="1">
              <a:buNone/>
            </a:pPr>
            <a:r>
              <a:rPr lang="en-US" altLang="zh-CN" sz="1600" dirty="0" err="1" smtClean="0">
                <a:solidFill>
                  <a:srgbClr val="0000FF"/>
                </a:solidFill>
              </a:rPr>
              <a:t>registerTransFunction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最多可以向</a:t>
            </a:r>
            <a:r>
              <a:rPr lang="en-US" altLang="zh-CN" sz="1300" dirty="0"/>
              <a:t>test-trans</a:t>
            </a:r>
            <a:r>
              <a:rPr lang="zh-CN" altLang="en-US" sz="1300" dirty="0" smtClean="0"/>
              <a:t>测试程序注册</a:t>
            </a:r>
            <a:r>
              <a:rPr lang="en-US" altLang="zh-CN" sz="1300" dirty="0" smtClean="0"/>
              <a:t>100</a:t>
            </a:r>
            <a:r>
              <a:rPr lang="zh-CN" altLang="en-US" sz="1300" dirty="0" smtClean="0"/>
              <a:t>个位于</a:t>
            </a:r>
            <a:r>
              <a:rPr lang="en-US" altLang="zh-CN" sz="1300" dirty="0" err="1"/>
              <a:t>trans.c</a:t>
            </a:r>
            <a:r>
              <a:rPr lang="zh-CN" altLang="en-US" sz="1300" dirty="0"/>
              <a:t>中</a:t>
            </a:r>
            <a:r>
              <a:rPr lang="zh-CN" altLang="en-US" sz="1300" dirty="0" smtClean="0"/>
              <a:t>的</a:t>
            </a:r>
            <a:r>
              <a:rPr lang="zh-CN" altLang="en-US" sz="1300" dirty="0"/>
              <a:t>不同</a:t>
            </a:r>
            <a:r>
              <a:rPr lang="zh-CN" altLang="en-US" sz="1300" dirty="0" smtClean="0"/>
              <a:t>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实现</a:t>
            </a:r>
            <a:endParaRPr lang="en-US" altLang="zh-CN" sz="13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最终需选择</a:t>
            </a:r>
            <a:r>
              <a:rPr lang="zh-CN" altLang="en-US" sz="1300" dirty="0"/>
              <a:t>注册函数实现中的一个，将</a:t>
            </a:r>
            <a:r>
              <a:rPr lang="zh-CN" altLang="en-US" sz="1300" dirty="0" smtClean="0"/>
              <a:t>其重命名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复制到函数</a:t>
            </a:r>
            <a:r>
              <a:rPr lang="en-US" altLang="zh-CN" sz="1300" dirty="0" err="1"/>
              <a:t>transpose_submit</a:t>
            </a:r>
            <a:r>
              <a:rPr lang="zh-CN" altLang="en-US" sz="1300" dirty="0"/>
              <a:t>中并作为实验结果</a:t>
            </a:r>
            <a:r>
              <a:rPr lang="zh-CN" altLang="en-US" sz="1300" dirty="0" smtClean="0"/>
              <a:t>提交</a:t>
            </a:r>
            <a:endParaRPr lang="en-US" altLang="zh-CN" sz="1300" dirty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测试程序以矩阵大小作为输入（通过</a:t>
            </a:r>
            <a:r>
              <a:rPr lang="en-US" altLang="zh-CN" sz="1600" b="1" dirty="0" smtClean="0"/>
              <a:t>-M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-N</a:t>
            </a:r>
            <a:r>
              <a:rPr lang="zh-CN" altLang="en-US" sz="1600" b="1" dirty="0" smtClean="0"/>
              <a:t>命令行参数）</a:t>
            </a:r>
            <a:endParaRPr lang="en-US" altLang="zh-CN" sz="1600" b="1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</a:t>
            </a:r>
            <a:r>
              <a:rPr lang="en-US" altLang="zh-CN" sz="1300" dirty="0" err="1" smtClean="0"/>
              <a:t>valgrind</a:t>
            </a:r>
            <a:r>
              <a:rPr lang="zh-CN" altLang="en-US" sz="1300" dirty="0" smtClean="0"/>
              <a:t>为</a:t>
            </a:r>
            <a:r>
              <a:rPr lang="en-US" altLang="zh-CN" sz="1300" dirty="0" err="1" smtClean="0"/>
              <a:t>tracegen</a:t>
            </a:r>
            <a:r>
              <a:rPr lang="zh-CN" altLang="en-US" sz="1300" dirty="0" smtClean="0"/>
              <a:t>程序（其中调用了由命令行参数所指定的一个注册转置函数）生成访</a:t>
            </a:r>
            <a:r>
              <a:rPr lang="zh-CN" altLang="en-US" sz="1300" dirty="0"/>
              <a:t>存</a:t>
            </a:r>
            <a:r>
              <a:rPr lang="zh-CN" altLang="en-US" sz="1300" dirty="0" smtClean="0"/>
              <a:t>轨迹</a:t>
            </a:r>
            <a:r>
              <a:rPr lang="en-US" altLang="zh-CN" sz="1300" dirty="0" smtClean="0"/>
              <a:t>——</a:t>
            </a:r>
            <a:r>
              <a:rPr lang="zh-CN" altLang="en-US" sz="1300" dirty="0" smtClean="0"/>
              <a:t>该轨迹刻画了该转置函数实现在</a:t>
            </a:r>
            <a:r>
              <a:rPr lang="en-US" altLang="zh-CN" sz="1300" dirty="0" smtClean="0"/>
              <a:t>Cache</a:t>
            </a:r>
            <a:r>
              <a:rPr lang="zh-CN" altLang="en-US" sz="1300" dirty="0" smtClean="0"/>
              <a:t>使用上的特点</a:t>
            </a:r>
            <a:endParaRPr lang="en-US" altLang="zh-CN" sz="1300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使用参数</a:t>
            </a:r>
            <a:r>
              <a:rPr lang="zh-CN" altLang="en-US" sz="1300" dirty="0"/>
              <a:t>（</a:t>
            </a:r>
            <a:r>
              <a:rPr lang="en-US" altLang="zh-CN" sz="1300" dirty="0"/>
              <a:t>s=5</a:t>
            </a:r>
            <a:r>
              <a:rPr lang="zh-CN" altLang="en-US" sz="1300" dirty="0"/>
              <a:t>、</a:t>
            </a:r>
            <a:r>
              <a:rPr lang="en-US" altLang="zh-CN" sz="1300" dirty="0"/>
              <a:t>E=1</a:t>
            </a:r>
            <a:r>
              <a:rPr lang="zh-CN" altLang="en-US" sz="1300" dirty="0"/>
              <a:t>、</a:t>
            </a:r>
            <a:r>
              <a:rPr lang="en-US" altLang="zh-CN" sz="1300" dirty="0"/>
              <a:t>b=5</a:t>
            </a:r>
            <a:r>
              <a:rPr lang="zh-CN" altLang="en-US" sz="1300" dirty="0" smtClean="0"/>
              <a:t>）和该转置函数的</a:t>
            </a:r>
            <a:r>
              <a:rPr lang="zh-CN" altLang="en-US" sz="1300" dirty="0"/>
              <a:t>访存</a:t>
            </a:r>
            <a:r>
              <a:rPr lang="zh-CN" altLang="en-US" sz="1300" dirty="0" smtClean="0"/>
              <a:t>轨迹运行</a:t>
            </a:r>
            <a:r>
              <a:rPr lang="zh-CN" altLang="en-US" sz="1300" dirty="0" smtClean="0">
                <a:solidFill>
                  <a:srgbClr val="FF0000"/>
                </a:solidFill>
              </a:rPr>
              <a:t>参考</a:t>
            </a:r>
            <a:r>
              <a:rPr lang="zh-CN" altLang="en-US" sz="1300" dirty="0"/>
              <a:t>缓存</a:t>
            </a:r>
            <a:r>
              <a:rPr lang="zh-CN" altLang="en-US" sz="1300" dirty="0" smtClean="0"/>
              <a:t>模拟器</a:t>
            </a:r>
            <a:r>
              <a:rPr lang="en-US" altLang="zh-CN" sz="1300" dirty="0" err="1" smtClean="0"/>
              <a:t>csim</a:t>
            </a:r>
            <a:r>
              <a:rPr lang="en-US" altLang="zh-CN" sz="1300" dirty="0" smtClean="0"/>
              <a:t>-ref</a:t>
            </a:r>
            <a:r>
              <a:rPr lang="zh-CN" altLang="en-US" sz="1300" dirty="0" smtClean="0"/>
              <a:t>，将其输出作为评估该转置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的依据。</a:t>
            </a:r>
            <a:endParaRPr lang="en-US" altLang="zh-CN" sz="1300" dirty="0" smtClean="0"/>
          </a:p>
          <a:p>
            <a:pPr marL="1158875" lvl="3" indent="-171450" eaLnBrk="1" hangingPunct="1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test-trans</a:t>
            </a:r>
            <a:r>
              <a:rPr lang="zh-CN" altLang="en-US" sz="1200" dirty="0" smtClean="0"/>
              <a:t>程序</a:t>
            </a:r>
            <a:r>
              <a:rPr lang="zh-CN" altLang="en-US" sz="1200" dirty="0"/>
              <a:t>如下</a:t>
            </a:r>
            <a:r>
              <a:rPr lang="zh-CN" altLang="en-US" sz="1200" dirty="0" smtClean="0"/>
              <a:t>运行</a:t>
            </a:r>
            <a:r>
              <a:rPr lang="en-US" altLang="zh-CN" sz="1200" dirty="0" err="1" smtClean="0"/>
              <a:t>csim</a:t>
            </a:r>
            <a:r>
              <a:rPr lang="en-US" altLang="zh-CN" sz="1200" dirty="0" smtClean="0"/>
              <a:t>-ref</a:t>
            </a:r>
            <a:r>
              <a:rPr lang="zh-CN" altLang="en-US" sz="1200" dirty="0" smtClean="0"/>
              <a:t>，从而将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个转置函数的访存轨迹存储于文件</a:t>
            </a:r>
            <a:r>
              <a:rPr lang="en-US" altLang="zh-CN" sz="1200" dirty="0" err="1"/>
              <a:t>trace.f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r>
              <a:rPr lang="zh-CN" altLang="en-US" sz="1200" dirty="0"/>
              <a:t>（例如</a:t>
            </a:r>
            <a:r>
              <a:rPr lang="en-US" altLang="zh-CN" sz="1200" dirty="0"/>
              <a:t>trace.f0</a:t>
            </a:r>
            <a:r>
              <a:rPr lang="zh-CN" altLang="en-US" sz="1200" dirty="0"/>
              <a:t>，</a:t>
            </a:r>
            <a:r>
              <a:rPr lang="en-US" altLang="zh-CN" sz="1200" dirty="0"/>
              <a:t>trace.f1</a:t>
            </a:r>
            <a:r>
              <a:rPr lang="zh-CN" altLang="en-US" sz="1200" dirty="0"/>
              <a:t>， </a:t>
            </a:r>
            <a:r>
              <a:rPr lang="en-US" altLang="zh-CN" sz="1200" dirty="0"/>
              <a:t>...</a:t>
            </a:r>
            <a:r>
              <a:rPr lang="zh-CN" altLang="en-US" sz="1200" dirty="0"/>
              <a:t>）</a:t>
            </a:r>
            <a:r>
              <a:rPr lang="zh-CN" altLang="en-US" sz="1200" dirty="0" smtClean="0"/>
              <a:t>中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这些</a:t>
            </a:r>
            <a:r>
              <a:rPr lang="zh-CN" altLang="en-US" sz="1200" dirty="0"/>
              <a:t>访存轨迹文件</a:t>
            </a:r>
            <a:r>
              <a:rPr lang="zh-CN" altLang="en-US" sz="1200" dirty="0" smtClean="0"/>
              <a:t>对帮助调试和理解</a:t>
            </a:r>
            <a:r>
              <a:rPr lang="zh-CN" altLang="en-US" sz="1200" dirty="0"/>
              <a:t>每一转置函数触发的缓存命中和缺失具体从何而</a:t>
            </a:r>
            <a:r>
              <a:rPr lang="zh-CN" altLang="en-US" sz="1200" dirty="0" smtClean="0"/>
              <a:t>来非常有用</a:t>
            </a:r>
            <a:endParaRPr lang="en-US" altLang="zh-CN" sz="1200" dirty="0" smtClean="0"/>
          </a:p>
          <a:p>
            <a:pPr marL="987425" lvl="3" indent="0" algn="ctr" eaLnBrk="1" hangingPunct="1">
              <a:spcBef>
                <a:spcPts val="1200"/>
              </a:spcBef>
              <a:buNone/>
            </a:pPr>
            <a:r>
              <a:rPr lang="pt-BR" altLang="zh-CN" sz="1200" dirty="0"/>
              <a:t>./csim-ref -s 5 -E 1 -b 5 -t </a:t>
            </a:r>
            <a:r>
              <a:rPr lang="pt-BR" altLang="zh-CN" sz="1200" b="1" dirty="0">
                <a:solidFill>
                  <a:srgbClr val="00B0F0"/>
                </a:solidFill>
              </a:rPr>
              <a:t>trace.f</a:t>
            </a:r>
            <a:r>
              <a:rPr lang="en-US" altLang="zh-CN" sz="1200" b="1" dirty="0">
                <a:solidFill>
                  <a:srgbClr val="00B0F0"/>
                </a:solidFill>
              </a:rPr>
              <a:t>[</a:t>
            </a:r>
            <a:r>
              <a:rPr lang="en-US" altLang="zh-CN" sz="1200" b="1" dirty="0" err="1">
                <a:solidFill>
                  <a:srgbClr val="00B0F0"/>
                </a:solidFill>
              </a:rPr>
              <a:t>i</a:t>
            </a:r>
            <a:r>
              <a:rPr lang="en-US" altLang="zh-CN" sz="1200" b="1" dirty="0">
                <a:solidFill>
                  <a:srgbClr val="00B0F0"/>
                </a:solidFill>
              </a:rPr>
              <a:t>]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47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test-trans</a:t>
            </a:r>
            <a:r>
              <a:rPr lang="zh-CN" altLang="en-US" sz="2000" b="1" dirty="0" smtClean="0"/>
              <a:t>测试程序运行示例：</a:t>
            </a:r>
            <a:endParaRPr lang="en-US" altLang="zh-CN" sz="2000" b="1" dirty="0" smtClean="0"/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</a:t>
            </a:r>
            <a:r>
              <a:rPr lang="en-US" altLang="zh-CN" sz="1400" dirty="0" smtClean="0"/>
              <a:t>make 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./test-trans -M 32 -N 32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400" dirty="0" smtClean="0">
                <a:solidFill>
                  <a:srgbClr val="00B0F0"/>
                </a:solidFill>
              </a:rPr>
              <a:t>32×32</a:t>
            </a:r>
            <a:r>
              <a:rPr lang="zh-CN" altLang="en-US" sz="1400" dirty="0" smtClean="0">
                <a:solidFill>
                  <a:srgbClr val="00B0F0"/>
                </a:solidFill>
              </a:rPr>
              <a:t>大小矩阵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/>
              <a:t>Step 1: Evaluating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for correctness: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(using a </a:t>
            </a:r>
            <a:r>
              <a:rPr lang="en-US" altLang="zh-CN" sz="1400" dirty="0" err="1"/>
              <a:t>zig-zag</a:t>
            </a:r>
            <a:r>
              <a:rPr lang="en-US" altLang="zh-CN" sz="14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2: Generating memory traces for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.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3: Evaluating performance of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</a:t>
            </a:r>
            <a:r>
              <a:rPr lang="en-US" altLang="zh-CN" sz="14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4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</a:t>
            </a:r>
            <a:r>
              <a:rPr lang="en-US" altLang="zh-CN" sz="14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</a:t>
            </a:r>
            <a:r>
              <a:rPr lang="en-US" altLang="zh-CN" sz="14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</a:t>
            </a:r>
            <a:r>
              <a:rPr lang="en-US" altLang="zh-CN" sz="1400" dirty="0">
                <a:solidFill>
                  <a:srgbClr val="0000FF"/>
                </a:solidFill>
              </a:rPr>
              <a:t>using a </a:t>
            </a:r>
            <a:r>
              <a:rPr lang="en-US" altLang="zh-CN" sz="1400" dirty="0" err="1">
                <a:solidFill>
                  <a:srgbClr val="0000FF"/>
                </a:solidFill>
              </a:rPr>
              <a:t>zig-zag</a:t>
            </a:r>
            <a:r>
              <a:rPr lang="en-US" altLang="zh-CN" sz="1400" dirty="0">
                <a:solidFill>
                  <a:srgbClr val="0000FF"/>
                </a:solidFill>
              </a:rPr>
              <a:t> access pattern</a:t>
            </a:r>
            <a:r>
              <a:rPr lang="en-US" altLang="zh-CN" sz="14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Summary for official submission 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0): correctness=1 misses=287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44308" y="4686235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B0F0"/>
                </a:solidFill>
              </a:rPr>
              <a:t>trans.c</a:t>
            </a:r>
            <a:r>
              <a:rPr lang="zh-CN" altLang="en-US" sz="1600" dirty="0">
                <a:solidFill>
                  <a:srgbClr val="00B0F0"/>
                </a:solidFill>
              </a:rPr>
              <a:t>中</a:t>
            </a:r>
            <a:r>
              <a:rPr lang="zh-CN" altLang="en-US" sz="1600" dirty="0" smtClean="0">
                <a:solidFill>
                  <a:srgbClr val="00B0F0"/>
                </a:solidFill>
              </a:rPr>
              <a:t>注册</a:t>
            </a:r>
            <a:r>
              <a:rPr lang="zh-CN" altLang="en-US" sz="1600" dirty="0">
                <a:solidFill>
                  <a:srgbClr val="00B0F0"/>
                </a:solidFill>
              </a:rPr>
              <a:t>的</a:t>
            </a:r>
            <a:r>
              <a:rPr lang="en-US" altLang="zh-CN" sz="1600" dirty="0" smtClean="0">
                <a:solidFill>
                  <a:srgbClr val="00B0F0"/>
                </a:solidFill>
              </a:rPr>
              <a:t>4</a:t>
            </a:r>
            <a:r>
              <a:rPr lang="zh-CN" altLang="en-US" sz="1600" dirty="0">
                <a:solidFill>
                  <a:srgbClr val="00B0F0"/>
                </a:solidFill>
              </a:rPr>
              <a:t>个</a:t>
            </a:r>
            <a:r>
              <a:rPr lang="zh-CN" altLang="en-US" sz="1600" dirty="0" smtClean="0">
                <a:solidFill>
                  <a:srgbClr val="00B0F0"/>
                </a:solidFill>
              </a:rPr>
              <a:t>不同转置函数及其测试结果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评分：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b="1" dirty="0" smtClean="0"/>
              <a:t>test-trans</a:t>
            </a:r>
            <a:r>
              <a:rPr lang="zh-CN" altLang="en-US" sz="1600" b="1" dirty="0" smtClean="0"/>
              <a:t>程序在</a:t>
            </a:r>
            <a:r>
              <a:rPr lang="zh-CN" altLang="en-US" sz="1600" b="1" dirty="0"/>
              <a:t>三个不同大小的矩阵</a:t>
            </a:r>
            <a:r>
              <a:rPr lang="zh-CN" altLang="en-US" sz="1600" b="1" dirty="0" smtClean="0"/>
              <a:t>上测试转置</a:t>
            </a:r>
            <a:r>
              <a:rPr lang="zh-CN" altLang="en-US" sz="1600" b="1" dirty="0"/>
              <a:t>函数的正确性和性能</a:t>
            </a:r>
            <a:r>
              <a:rPr lang="en-US" altLang="zh-CN" sz="1600" b="1" dirty="0" smtClean="0"/>
              <a:t>: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32 </a:t>
            </a:r>
            <a:r>
              <a:rPr lang="pt-BR" altLang="zh-CN" sz="1300" dirty="0"/>
              <a:t>× 32 (M = 32, N = 32)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64 </a:t>
            </a:r>
            <a:r>
              <a:rPr lang="pt-BR" altLang="zh-CN" sz="1300" dirty="0"/>
              <a:t>× 64 (M = 64, N = 64)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61 </a:t>
            </a:r>
            <a:r>
              <a:rPr lang="pt-BR" altLang="zh-CN" sz="1300" dirty="0"/>
              <a:t>× 67 (M = 61, N = 67)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针对</a:t>
            </a:r>
            <a:r>
              <a:rPr lang="zh-CN" altLang="en-US" sz="1600" b="1" dirty="0"/>
              <a:t>每一矩阵大小，性能分数线性依赖于发生的</a:t>
            </a:r>
            <a:r>
              <a:rPr lang="en-US" altLang="zh-CN" sz="1600" b="1" dirty="0"/>
              <a:t>Cache</a:t>
            </a:r>
            <a:r>
              <a:rPr lang="zh-CN" altLang="en-US" sz="1600" b="1" dirty="0"/>
              <a:t>缺失总数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：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32×32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m&gt;600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(600-m)*8/300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64×64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m&lt;1300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m&gt;2000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(2000-m)*8/700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61×67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m&lt;2000</a:t>
            </a:r>
            <a:r>
              <a:rPr lang="zh-CN" altLang="en-US" sz="1300" dirty="0"/>
              <a:t>得</a:t>
            </a:r>
            <a:r>
              <a:rPr lang="en-US" altLang="zh-CN" sz="1300" dirty="0"/>
              <a:t>10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m&gt;3000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(3000-m)*10/1000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753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078" y="1408138"/>
            <a:ext cx="8229600" cy="515321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修改完成两部分实验的结果文件</a:t>
            </a:r>
            <a:r>
              <a:rPr lang="en-US" altLang="zh-CN" sz="2400" b="1" dirty="0" err="1" smtClean="0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 smtClean="0"/>
              <a:t>trans.c</a:t>
            </a:r>
            <a:r>
              <a:rPr lang="zh-CN" altLang="en-US" sz="2400" b="1" dirty="0" smtClean="0"/>
              <a:t>后，在实验数据的根目录中执行如下</a:t>
            </a:r>
            <a:r>
              <a:rPr lang="zh-CN" altLang="en-US" sz="2400" b="1" dirty="0"/>
              <a:t>命令进行编译：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 clean</a:t>
            </a:r>
          </a:p>
          <a:p>
            <a:pPr marL="3492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 err="1">
                <a:solidFill>
                  <a:srgbClr val="00B050"/>
                </a:solidFill>
              </a:rPr>
              <a:t>linux</a:t>
            </a:r>
            <a:r>
              <a:rPr lang="en-US" altLang="zh-CN" sz="2000" b="1" dirty="0">
                <a:solidFill>
                  <a:srgbClr val="00B050"/>
                </a:solidFill>
              </a:rPr>
              <a:t>&gt; make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每次如上执行</a:t>
            </a:r>
            <a:r>
              <a:rPr lang="en-US" altLang="zh-CN" sz="2400" b="1" dirty="0"/>
              <a:t>make</a:t>
            </a:r>
            <a:r>
              <a:rPr lang="zh-CN" altLang="en-US" sz="2400" b="1" dirty="0" smtClean="0"/>
              <a:t>命令时，</a:t>
            </a:r>
            <a:r>
              <a:rPr lang="zh-CN" altLang="en-US" sz="2400" b="1" dirty="0"/>
              <a:t>相应</a:t>
            </a:r>
            <a:r>
              <a:rPr lang="en-US" altLang="zh-CN" sz="2400" b="1" dirty="0" err="1"/>
              <a:t>Makefile</a:t>
            </a:r>
            <a:r>
              <a:rPr lang="zh-CN" altLang="en-US" sz="2400" b="1" dirty="0"/>
              <a:t>将创建一个名为</a:t>
            </a:r>
            <a:r>
              <a:rPr lang="en-US" altLang="zh-CN" sz="2400" b="1" dirty="0"/>
              <a:t>"-handin.tar"</a:t>
            </a:r>
            <a:r>
              <a:rPr lang="zh-CN" altLang="en-US" sz="2400" b="1" dirty="0"/>
              <a:t>的文件，其中包含你需要提交的</a:t>
            </a:r>
            <a:r>
              <a:rPr lang="en-US" altLang="zh-CN" sz="2400" b="1" dirty="0" err="1"/>
              <a:t>csim.c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trans.c</a:t>
            </a:r>
            <a:r>
              <a:rPr lang="zh-CN" altLang="en-US" sz="2400" b="1" dirty="0"/>
              <a:t>文件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</a:rPr>
              <a:t>该</a:t>
            </a:r>
            <a:r>
              <a:rPr lang="en-US" altLang="zh-CN" sz="2400" b="1" dirty="0">
                <a:solidFill>
                  <a:srgbClr val="0000FF"/>
                </a:solidFill>
              </a:rPr>
              <a:t>tar</a:t>
            </a:r>
            <a:r>
              <a:rPr lang="zh-CN" altLang="en-US" sz="2400" b="1" dirty="0">
                <a:solidFill>
                  <a:srgbClr val="0000FF"/>
                </a:solidFill>
              </a:rPr>
              <a:t>文件重命名为“学号</a:t>
            </a:r>
            <a:r>
              <a:rPr lang="en-US" altLang="zh-CN" sz="2400" b="1" dirty="0">
                <a:solidFill>
                  <a:srgbClr val="0000FF"/>
                </a:solidFill>
              </a:rPr>
              <a:t>.tar”</a:t>
            </a:r>
            <a:r>
              <a:rPr lang="zh-CN" altLang="en-US" sz="2400" b="1" dirty="0">
                <a:solidFill>
                  <a:srgbClr val="0000FF"/>
                </a:solidFill>
              </a:rPr>
              <a:t>并提交。 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F627C-BA34-4A8E-976F-548E69F936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0503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03851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实验概述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32" y="137999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4487" lvl="1" indent="0" eaLnBrk="1" hangingPunct="1">
              <a:buNone/>
            </a:pPr>
            <a:r>
              <a:rPr lang="zh-CN" altLang="en-US" sz="2000" dirty="0" smtClean="0"/>
              <a:t>   理解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工作原理；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zh-CN" altLang="en-US" sz="2000" dirty="0" smtClean="0"/>
              <a:t>加深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缓存组成结构对</a:t>
            </a:r>
            <a:r>
              <a:rPr lang="en-US" altLang="zh-CN" sz="2000" dirty="0"/>
              <a:t>C</a:t>
            </a:r>
            <a:r>
              <a:rPr lang="zh-CN" altLang="en-US" sz="2000" dirty="0"/>
              <a:t>程序性能的影响的</a:t>
            </a:r>
            <a:r>
              <a:rPr lang="zh-CN" altLang="en-US" sz="2000" dirty="0" smtClean="0"/>
              <a:t>理解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zh-CN" altLang="en-US" sz="2400" b="1" dirty="0"/>
              <a:t>（包括两个部分）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第一部分</a:t>
            </a:r>
            <a:r>
              <a:rPr lang="zh-CN" altLang="en-US" sz="2000" dirty="0" smtClean="0"/>
              <a:t>：编写</a:t>
            </a:r>
            <a:r>
              <a:rPr lang="zh-CN" altLang="en-US" sz="2000" dirty="0"/>
              <a:t>一个</a:t>
            </a:r>
            <a:r>
              <a:rPr lang="en-US" altLang="zh-CN" sz="2000" dirty="0"/>
              <a:t>200-300</a:t>
            </a:r>
            <a:r>
              <a:rPr lang="zh-CN" altLang="en-US" sz="2000" dirty="0"/>
              <a:t>行的</a:t>
            </a:r>
            <a:r>
              <a:rPr lang="en-US" altLang="zh-CN" sz="2000" dirty="0"/>
              <a:t>C</a:t>
            </a:r>
            <a:r>
              <a:rPr lang="zh-CN" altLang="en-US" sz="2000" dirty="0"/>
              <a:t>程序来模拟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缓存的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部分：在参考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实现的</a:t>
            </a:r>
            <a:r>
              <a:rPr lang="zh-CN" altLang="en-US" sz="2000" dirty="0" smtClean="0"/>
              <a:t>基础上，优化</a:t>
            </a:r>
            <a:r>
              <a:rPr lang="zh-CN" altLang="en-US" sz="2000" dirty="0"/>
              <a:t>一个矩阵转置函数，以最小化缓存不命中（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）的数量</a:t>
            </a:r>
            <a:r>
              <a:rPr lang="zh-CN" altLang="en-US" sz="2000" dirty="0" smtClean="0"/>
              <a:t>。（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选做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实验环境：</a:t>
            </a:r>
            <a:r>
              <a:rPr lang="en-US" altLang="zh-CN" sz="2400" b="1" dirty="0" smtClean="0"/>
              <a:t>Linux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2400" b="1" dirty="0"/>
              <a:t>-bit +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valgrind</a:t>
            </a:r>
            <a:r>
              <a:rPr lang="zh-CN" altLang="en-US" sz="2400" b="1" dirty="0" smtClean="0"/>
              <a:t>软件包（第二个实验需要），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语言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162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实验数据包：</a:t>
            </a:r>
            <a:r>
              <a:rPr lang="en-US" altLang="zh-CN" sz="2400" b="1" dirty="0" smtClean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解压命令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数据包</a:t>
            </a:r>
            <a:r>
              <a:rPr lang="zh-CN" altLang="en-US" sz="2400" b="1" dirty="0" smtClean="0"/>
              <a:t>中主要包含下列文件</a:t>
            </a:r>
            <a:r>
              <a:rPr lang="zh-CN" altLang="en-US" sz="2400" b="1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csim.c</a:t>
            </a:r>
            <a:r>
              <a:rPr lang="zh-CN" altLang="en-US" sz="1800" dirty="0" smtClean="0"/>
              <a:t>：实验中需要修改和提交的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模拟程序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trans.c</a:t>
            </a:r>
            <a:r>
              <a:rPr lang="zh-CN" altLang="en-US" sz="1800" dirty="0"/>
              <a:t>：实验中需要</a:t>
            </a:r>
            <a:r>
              <a:rPr lang="zh-CN" altLang="en-US" sz="1800" dirty="0" smtClean="0"/>
              <a:t>修改</a:t>
            </a:r>
            <a:r>
              <a:rPr lang="zh-CN" altLang="en-US" sz="1800" dirty="0"/>
              <a:t>和提交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矩阵</a:t>
            </a:r>
            <a:r>
              <a:rPr lang="zh-CN" altLang="en-US" sz="1800" dirty="0" smtClean="0"/>
              <a:t>转置程序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</a:t>
            </a:r>
            <a:r>
              <a:rPr lang="en-US" altLang="zh-CN" sz="1800" dirty="0" smtClean="0"/>
              <a:t>-ref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供参考的二进制可执行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模拟器（模拟一</a:t>
            </a:r>
            <a:r>
              <a:rPr lang="zh-CN" altLang="en-US" sz="1800" dirty="0"/>
              <a:t>个具有任意</a:t>
            </a:r>
            <a:r>
              <a:rPr lang="zh-CN" altLang="en-US" sz="1800" dirty="0" smtClean="0"/>
              <a:t>大小、关联度和</a:t>
            </a:r>
            <a:r>
              <a:rPr lang="en-US" altLang="zh-CN" sz="1800" dirty="0" smtClean="0"/>
              <a:t>LRU</a:t>
            </a:r>
            <a:r>
              <a:rPr lang="zh-CN" altLang="en-US" sz="1800" dirty="0"/>
              <a:t>（</a:t>
            </a:r>
            <a:r>
              <a:rPr lang="en-US" altLang="zh-CN" sz="1800" dirty="0"/>
              <a:t>least-recently used</a:t>
            </a:r>
            <a:r>
              <a:rPr lang="zh-CN" altLang="en-US" sz="1800" dirty="0"/>
              <a:t>）替换策略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traces</a:t>
            </a:r>
            <a:r>
              <a:rPr lang="zh-CN" altLang="en-US" sz="1800" dirty="0" smtClean="0"/>
              <a:t>子目录：包含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组参考内存访问轨迹</a:t>
            </a:r>
            <a:r>
              <a:rPr lang="zh-CN" altLang="en-US" sz="1800" dirty="0"/>
              <a:t>文件（</a:t>
            </a:r>
            <a:r>
              <a:rPr lang="en-US" altLang="zh-CN" sz="1800" dirty="0"/>
              <a:t>reference trace </a:t>
            </a:r>
            <a:r>
              <a:rPr lang="en-US" altLang="zh-CN" sz="1800" dirty="0" smtClean="0"/>
              <a:t>files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程序生成</a:t>
            </a:r>
            <a:r>
              <a:rPr lang="zh-CN" altLang="en-US" sz="1800" dirty="0"/>
              <a:t>），用以</a:t>
            </a:r>
            <a:r>
              <a:rPr lang="zh-CN" altLang="en-US" sz="1800" dirty="0" smtClean="0"/>
              <a:t>评估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csim</a:t>
            </a:r>
            <a:r>
              <a:rPr lang="zh-CN" altLang="en-US" sz="1800" dirty="0" smtClean="0"/>
              <a:t>：测试程序，用以验证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</a:t>
            </a:r>
            <a:r>
              <a:rPr lang="zh-CN" altLang="en-US" sz="1800" dirty="0" smtClean="0"/>
              <a:t>在上述参考内存</a:t>
            </a:r>
            <a:r>
              <a:rPr lang="zh-CN" altLang="en-US" sz="1800" dirty="0"/>
              <a:t>访问轨迹上的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trans.c</a:t>
            </a:r>
            <a:r>
              <a:rPr lang="zh-CN" altLang="en-US" sz="1800" dirty="0" smtClean="0"/>
              <a:t>：用以测试矩阵</a:t>
            </a:r>
            <a:r>
              <a:rPr lang="zh-CN" altLang="en-US" sz="1800" dirty="0"/>
              <a:t>转置</a:t>
            </a:r>
            <a:r>
              <a:rPr lang="zh-CN" altLang="en-US" sz="1800" dirty="0" smtClean="0"/>
              <a:t>函数实现的</a:t>
            </a:r>
            <a:r>
              <a:rPr lang="zh-CN" altLang="en-US" sz="1800" dirty="0"/>
              <a:t>正确性和</a:t>
            </a:r>
            <a:r>
              <a:rPr lang="zh-CN" altLang="en-US" sz="1800" dirty="0" smtClean="0"/>
              <a:t>性能的自动</a:t>
            </a:r>
            <a:r>
              <a:rPr lang="zh-CN" altLang="en-US" sz="1800" dirty="0"/>
              <a:t>评估</a:t>
            </a:r>
            <a:r>
              <a:rPr lang="zh-CN" altLang="en-US" sz="1800" dirty="0" smtClean="0"/>
              <a:t>程序</a:t>
            </a:r>
          </a:p>
          <a:p>
            <a:pPr marL="344487" lvl="1" indent="0" eaLnBrk="1" hangingPunct="1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34739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内存访问轨迹文件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位于</a:t>
            </a:r>
            <a:r>
              <a:rPr lang="en-US" altLang="zh-CN" sz="2000" dirty="0" smtClean="0"/>
              <a:t>traces</a:t>
            </a:r>
            <a:r>
              <a:rPr lang="zh-CN" altLang="en-US" sz="2000" dirty="0" smtClean="0"/>
              <a:t>子目录中，</a:t>
            </a:r>
            <a:r>
              <a:rPr lang="zh-CN" altLang="en-US" sz="2000" dirty="0"/>
              <a:t>用以</a:t>
            </a:r>
            <a:r>
              <a:rPr lang="zh-CN" altLang="en-US" sz="2000" dirty="0" smtClean="0"/>
              <a:t>评估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模拟器的</a:t>
            </a: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记录了某一程序在运行过程中访问内存的序列及其参数（地址、大小等）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次内存访问的信息，格式为：</a:t>
            </a:r>
            <a:endParaRPr lang="en-US" altLang="zh-CN" sz="2000" dirty="0" smtClean="0"/>
          </a:p>
          <a:p>
            <a:pPr marL="344487" lvl="1" indent="0" algn="ctr" eaLnBrk="1" hangingPunct="1">
              <a:buNone/>
            </a:pPr>
            <a:r>
              <a:rPr lang="en-US" altLang="zh-CN" sz="2000" dirty="0" smtClean="0"/>
              <a:t>[0-1</a:t>
            </a:r>
            <a:r>
              <a:rPr lang="zh-CN" altLang="en-US" sz="2000" dirty="0" smtClean="0"/>
              <a:t>个空格</a:t>
            </a:r>
            <a:r>
              <a:rPr lang="en-US" altLang="zh-CN" sz="2000" dirty="0" smtClean="0"/>
              <a:t>]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operation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>
                <a:solidFill>
                  <a:srgbClr val="00B050"/>
                </a:solidFill>
              </a:rPr>
              <a:t>address</a:t>
            </a:r>
            <a:r>
              <a:rPr lang="en-US" altLang="zh-CN" sz="2000" b="1" dirty="0" err="1"/>
              <a:t>,</a:t>
            </a:r>
            <a:r>
              <a:rPr lang="en-US" altLang="zh-CN" sz="2000" b="1" dirty="0" err="1">
                <a:solidFill>
                  <a:srgbClr val="00B0F0"/>
                </a:solidFill>
              </a:rPr>
              <a:t>size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operation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（操作）</a:t>
            </a:r>
            <a:r>
              <a:rPr lang="zh-CN" altLang="en-US" sz="1700" dirty="0"/>
              <a:t>：内存访问的</a:t>
            </a:r>
            <a:r>
              <a:rPr lang="zh-CN" altLang="en-US" sz="1700" dirty="0" smtClean="0"/>
              <a:t>类型。</a:t>
            </a:r>
            <a:r>
              <a:rPr lang="en-US" altLang="zh-CN" sz="1700" dirty="0" smtClean="0"/>
              <a:t>I - </a:t>
            </a:r>
            <a:r>
              <a:rPr lang="zh-CN" altLang="en-US" sz="1700" dirty="0" smtClean="0"/>
              <a:t>指令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存储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M 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修改（即数据</a:t>
            </a:r>
            <a:r>
              <a:rPr lang="zh-CN" altLang="en-US" sz="1700" dirty="0" smtClean="0"/>
              <a:t>装载后接数据存储）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50"/>
                </a:solidFill>
              </a:rPr>
              <a:t>address</a:t>
            </a:r>
            <a:r>
              <a:rPr lang="zh-CN" altLang="en-US" sz="1700" dirty="0" smtClean="0"/>
              <a:t>：所</a:t>
            </a:r>
            <a:r>
              <a:rPr lang="en-US" altLang="zh-CN" sz="1700" dirty="0" smtClean="0"/>
              <a:t>64-bit</a:t>
            </a:r>
            <a:r>
              <a:rPr lang="zh-CN" altLang="en-US" sz="1700" dirty="0"/>
              <a:t>十六进制内存</a:t>
            </a:r>
            <a:r>
              <a:rPr lang="zh-CN" altLang="en-US" sz="1700" dirty="0" smtClean="0"/>
              <a:t>地址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F0"/>
                </a:solidFill>
              </a:rPr>
              <a:t>size</a:t>
            </a:r>
            <a:r>
              <a:rPr lang="zh-CN" altLang="en-US" sz="1700" dirty="0" smtClean="0"/>
              <a:t>：访问</a:t>
            </a:r>
            <a:r>
              <a:rPr lang="zh-CN" altLang="en-US" sz="1700" dirty="0"/>
              <a:t>的内存字节数量</a:t>
            </a:r>
            <a:endParaRPr lang="en-US" altLang="zh-CN" sz="17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I	0400d7d4,8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M	0421c7f0,4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L	04f6b868,8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S	7ff005c8,8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60812" y="5193196"/>
            <a:ext cx="213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前没有空格</a:t>
            </a:r>
            <a:r>
              <a:rPr lang="zh-CN" altLang="en-US" sz="1400" dirty="0" smtClean="0"/>
              <a:t>，而每个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前总有一个空格</a:t>
            </a:r>
            <a:r>
              <a:rPr lang="zh-CN" altLang="en-US" sz="1400" dirty="0" smtClean="0"/>
              <a:t>，代表对应的数据</a:t>
            </a:r>
            <a:r>
              <a:rPr lang="zh-CN" altLang="en-US" sz="1400" dirty="0"/>
              <a:t>访问是由</a:t>
            </a:r>
            <a:r>
              <a:rPr lang="zh-CN" altLang="en-US" sz="1400" dirty="0" smtClean="0"/>
              <a:t>指令（执行）引起</a:t>
            </a:r>
            <a:r>
              <a:rPr lang="zh-CN" altLang="en-US" sz="1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764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289786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任务：在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提供的程序框架中，编写</a:t>
            </a:r>
            <a:r>
              <a:rPr lang="zh-CN" altLang="en-US" sz="2000" b="1" dirty="0"/>
              <a:t>实现一个</a:t>
            </a:r>
            <a:r>
              <a:rPr lang="en-US" altLang="zh-CN" sz="2000" b="1" dirty="0"/>
              <a:t>Cache</a:t>
            </a:r>
            <a:r>
              <a:rPr lang="zh-CN" altLang="en-US" sz="2000" b="1" dirty="0" smtClean="0"/>
              <a:t>模拟器：</a:t>
            </a:r>
            <a:endParaRPr lang="en-US" altLang="zh-CN" sz="2000" b="1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输入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内存</a:t>
            </a:r>
            <a:r>
              <a:rPr lang="zh-CN" altLang="en-US" sz="1800" b="1" dirty="0"/>
              <a:t>访问</a:t>
            </a:r>
            <a:r>
              <a:rPr lang="zh-CN" altLang="en-US" sz="1800" b="1" dirty="0" smtClean="0"/>
              <a:t>轨迹</a:t>
            </a:r>
            <a:endParaRPr lang="zh-CN" altLang="en-US" sz="1800" b="1" dirty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操作：模拟</a:t>
            </a:r>
            <a:r>
              <a:rPr lang="zh-CN" altLang="en-US" sz="1800" b="1" dirty="0"/>
              <a:t>缓存相对内存访问轨迹的命中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缺失行为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输出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命中</a:t>
            </a:r>
            <a:r>
              <a:rPr lang="zh-CN" altLang="en-US" sz="1800" b="1" dirty="0"/>
              <a:t>、缺失和（缓存行）淘汰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驱逐的总数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具体</a:t>
            </a:r>
            <a:r>
              <a:rPr lang="zh-CN" altLang="en-US" sz="2000" b="1" dirty="0"/>
              <a:t>要求：</a:t>
            </a:r>
            <a:r>
              <a:rPr lang="zh-CN" altLang="en-US" sz="2000" b="1" dirty="0" smtClean="0"/>
              <a:t>完成的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文件应能接受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参考缓存模拟器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的命令行参数并产生一致的输出</a:t>
            </a:r>
            <a:r>
              <a:rPr lang="zh-CN" altLang="en-US" sz="2000" b="1" dirty="0" smtClean="0"/>
              <a:t>结果。</a:t>
            </a:r>
            <a:endParaRPr lang="en-US" altLang="zh-CN" sz="2000" b="1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endParaRPr lang="en-US" altLang="zh-CN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850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命令行格式：</a:t>
            </a:r>
            <a:r>
              <a:rPr lang="pt-BR" altLang="zh-CN" sz="20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0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-h: </a:t>
            </a:r>
            <a:r>
              <a:rPr lang="zh-CN" altLang="en-US" sz="1800" b="0" kern="0" dirty="0" smtClean="0"/>
              <a:t>显示帮助信息（可选）</a:t>
            </a:r>
            <a:endParaRPr lang="zh-CN" altLang="en-US" sz="1800" b="1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-v: </a:t>
            </a:r>
            <a:r>
              <a:rPr lang="zh-CN" altLang="en-US" sz="1800" b="0" kern="0" dirty="0" smtClean="0"/>
              <a:t>显示轨迹信息（可选）</a:t>
            </a:r>
            <a:endParaRPr lang="en-US" altLang="zh-CN" sz="1800" b="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-t &lt;</a:t>
            </a:r>
            <a:r>
              <a:rPr lang="en-US" altLang="zh-CN" sz="1800" b="0" kern="0" dirty="0" err="1" smtClean="0"/>
              <a:t>tracefile</a:t>
            </a:r>
            <a:r>
              <a:rPr lang="en-US" altLang="zh-CN" sz="1800" b="0" kern="0" dirty="0" smtClean="0"/>
              <a:t>&gt;: </a:t>
            </a:r>
            <a:r>
              <a:rPr lang="zh-CN" altLang="en-US" sz="1800" b="0" kern="0" dirty="0" smtClean="0"/>
              <a:t>内存访问轨迹文件名</a:t>
            </a:r>
            <a:endParaRPr lang="zh-CN" altLang="en-US" sz="1800" b="1" kern="0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zh-CN" sz="1800" b="0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05568" y="4545124"/>
            <a:ext cx="393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示例：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$&gt;./</a:t>
            </a:r>
            <a:r>
              <a:rPr lang="en-US" altLang="zh-CN" sz="1400" dirty="0" err="1"/>
              <a:t>csim</a:t>
            </a:r>
            <a:r>
              <a:rPr lang="en-US" altLang="zh-CN" sz="1400" dirty="0"/>
              <a:t>-ref -v -s 4 -E 1 -b 4 -t </a:t>
            </a:r>
            <a:r>
              <a:rPr lang="en-US" altLang="zh-CN" sz="1400" dirty="0" smtClean="0"/>
              <a:t>traces/</a:t>
            </a:r>
            <a:r>
              <a:rPr lang="en-US" altLang="zh-CN" sz="1400" dirty="0" err="1" smtClean="0"/>
              <a:t>yi.trace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10,1 miss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20,1 miss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22,1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S </a:t>
            </a:r>
            <a:r>
              <a:rPr lang="en-US" altLang="zh-CN" sz="1400" dirty="0">
                <a:solidFill>
                  <a:srgbClr val="0000FF"/>
                </a:solidFill>
              </a:rPr>
              <a:t>18,1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12,1 miss eviction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400" dirty="0">
                <a:solidFill>
                  <a:srgbClr val="0000FF"/>
                </a:solidFill>
              </a:rPr>
              <a:t>misses:5 evictions:3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err="1"/>
              <a:t>csim.c</a:t>
            </a:r>
            <a:r>
              <a:rPr lang="zh-CN" altLang="en-US" sz="2000" b="1" dirty="0" smtClean="0"/>
              <a:t>编程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： 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模拟器</a:t>
            </a:r>
            <a:r>
              <a:rPr lang="zh-CN" altLang="en-US" sz="1600" dirty="0"/>
              <a:t>必须</a:t>
            </a:r>
            <a:r>
              <a:rPr lang="zh-CN" altLang="en-US" sz="1600" dirty="0" smtClean="0"/>
              <a:t>在输入参数</a:t>
            </a:r>
            <a:r>
              <a:rPr lang="en-US" altLang="zh-CN" sz="1600" dirty="0" smtClean="0"/>
              <a:t>s</a:t>
            </a:r>
            <a:r>
              <a:rPr lang="zh-CN" altLang="en-US" sz="1600" dirty="0"/>
              <a:t>、</a:t>
            </a:r>
            <a:r>
              <a:rPr lang="en-US" altLang="zh-CN" sz="1600" dirty="0"/>
              <a:t>E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设置为任意值时均能正确</a:t>
            </a:r>
            <a:r>
              <a:rPr lang="zh-CN" altLang="en-US" sz="1600" dirty="0" smtClean="0"/>
              <a:t>工作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即需要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malloc</a:t>
            </a:r>
            <a:r>
              <a:rPr lang="zh-CN" altLang="en-US" sz="1600" dirty="0"/>
              <a:t>函数（而</a:t>
            </a:r>
            <a:r>
              <a:rPr lang="zh-CN" altLang="en-US" sz="1600" dirty="0" smtClean="0"/>
              <a:t>不是代码</a:t>
            </a:r>
            <a:r>
              <a:rPr lang="zh-CN" altLang="en-US" sz="1600" dirty="0"/>
              <a:t>中固定大小的值）来为模拟器中数据结构分配存储空间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由于实验</a:t>
            </a:r>
            <a:r>
              <a:rPr lang="zh-CN" altLang="en-US" sz="1600" dirty="0"/>
              <a:t>仅关心数据</a:t>
            </a:r>
            <a:r>
              <a:rPr lang="en-US" altLang="zh-CN" sz="1600" dirty="0"/>
              <a:t>Cache</a:t>
            </a:r>
            <a:r>
              <a:rPr lang="zh-CN" altLang="en-US" sz="1600" dirty="0"/>
              <a:t>的性能，</a:t>
            </a:r>
            <a:r>
              <a:rPr lang="zh-CN" altLang="en-US" sz="1600" dirty="0" smtClean="0"/>
              <a:t>因此模拟器</a:t>
            </a:r>
            <a:r>
              <a:rPr lang="zh-CN" altLang="en-US" sz="1600" dirty="0"/>
              <a:t>应忽略所有指令</a:t>
            </a:r>
            <a:r>
              <a:rPr lang="en-US" altLang="zh-CN" sz="1600" dirty="0"/>
              <a:t>cache</a:t>
            </a:r>
            <a:r>
              <a:rPr lang="zh-CN" altLang="en-US" sz="1600" dirty="0"/>
              <a:t>访问（即轨迹中“</a:t>
            </a:r>
            <a:r>
              <a:rPr lang="en-US" altLang="zh-CN" sz="1600" dirty="0"/>
              <a:t>I”</a:t>
            </a:r>
            <a:r>
              <a:rPr lang="zh-CN" altLang="en-US" sz="1600" dirty="0"/>
              <a:t>起始的行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假设</a:t>
            </a:r>
            <a:r>
              <a:rPr lang="zh-CN" altLang="en-US" sz="1600" dirty="0"/>
              <a:t>内存访问的地址总是正确对齐的，即一次内存访问从不跨越块的</a:t>
            </a:r>
            <a:r>
              <a:rPr lang="zh-CN" altLang="en-US" sz="1600" dirty="0" smtClean="0"/>
              <a:t>边界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因此可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/>
              <a:t>访问轨迹中给出的</a:t>
            </a:r>
            <a:r>
              <a:rPr lang="zh-CN" altLang="en-US" sz="1600" b="1" dirty="0">
                <a:solidFill>
                  <a:srgbClr val="FF0000"/>
                </a:solidFill>
              </a:rPr>
              <a:t>访问请求大小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main</a:t>
            </a:r>
            <a:r>
              <a:rPr lang="zh-CN" altLang="en-US" sz="1600" dirty="0"/>
              <a:t>函数最后必须调用</a:t>
            </a:r>
            <a:r>
              <a:rPr lang="en-US" altLang="zh-CN" sz="1600" dirty="0" err="1"/>
              <a:t>printSummary</a:t>
            </a:r>
            <a:r>
              <a:rPr lang="zh-CN" altLang="en-US" sz="1600" dirty="0" smtClean="0"/>
              <a:t>函数输出结果，</a:t>
            </a:r>
            <a:r>
              <a:rPr lang="zh-CN" altLang="en-US" sz="1600" dirty="0"/>
              <a:t>并如下传之以命中</a:t>
            </a:r>
            <a:r>
              <a:rPr lang="en-US" altLang="zh-CN" sz="1600" dirty="0"/>
              <a:t>hit</a:t>
            </a:r>
            <a:r>
              <a:rPr lang="zh-CN" altLang="en-US" sz="1600" dirty="0"/>
              <a:t>、缺失</a:t>
            </a:r>
            <a:r>
              <a:rPr lang="en-US" altLang="zh-CN" sz="1600" dirty="0"/>
              <a:t>miss</a:t>
            </a:r>
            <a:r>
              <a:rPr lang="zh-CN" altLang="en-US" sz="1600" dirty="0"/>
              <a:t>和淘汰</a:t>
            </a:r>
            <a:r>
              <a:rPr lang="en-US" altLang="zh-CN" sz="1600" dirty="0"/>
              <a:t>/</a:t>
            </a:r>
            <a:r>
              <a:rPr lang="zh-CN" altLang="en-US" sz="1600" dirty="0"/>
              <a:t>驱逐</a:t>
            </a:r>
            <a:r>
              <a:rPr lang="en-US" altLang="zh-CN" sz="1600" dirty="0"/>
              <a:t>eviction</a:t>
            </a:r>
            <a:r>
              <a:rPr lang="zh-CN" altLang="en-US" sz="1600" dirty="0"/>
              <a:t>的总数作为参数：</a:t>
            </a:r>
            <a:endParaRPr lang="en-US" altLang="zh-CN" sz="1600" b="1" dirty="0" smtClean="0"/>
          </a:p>
          <a:p>
            <a:pPr marL="361950" lvl="1" indent="0" algn="ctr" eaLnBrk="1" hangingPunct="1">
              <a:buClr>
                <a:schemeClr val="tx2"/>
              </a:buClr>
              <a:buNone/>
            </a:pPr>
            <a:r>
              <a:rPr lang="en-US" altLang="zh-CN" sz="1800" b="1" dirty="0" err="1">
                <a:solidFill>
                  <a:srgbClr val="00B0F0"/>
                </a:solidFill>
              </a:rPr>
              <a:t>printSummary</a:t>
            </a: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</a:rPr>
              <a:t>hit_count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miss_count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1800" b="1" dirty="0">
                <a:solidFill>
                  <a:srgbClr val="00B0F0"/>
                </a:solidFill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644" y="4689140"/>
            <a:ext cx="5076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 err="1" smtClean="0">
                <a:solidFill>
                  <a:srgbClr val="FF0000"/>
                </a:solidFill>
              </a:rPr>
              <a:t>csim.c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代码框架</a:t>
            </a:r>
            <a:endParaRPr lang="en-US" altLang="zh-CN" sz="1600" u="sng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#include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cachelab.h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main</a:t>
            </a:r>
            <a:r>
              <a:rPr lang="en-US" altLang="zh-CN" sz="1400" dirty="0" smtClean="0"/>
              <a:t>() 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 smtClean="0"/>
              <a:t>hit_count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 = 0;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… …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printSummary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hit_count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68244" y="470365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每一数据装载</a:t>
            </a:r>
            <a:r>
              <a:rPr lang="en-US" altLang="zh-CN" sz="1200" b="0" dirty="0"/>
              <a:t>(L)</a:t>
            </a:r>
            <a:r>
              <a:rPr lang="zh-CN" altLang="en-US" sz="1200" b="0" dirty="0"/>
              <a:t>或存储</a:t>
            </a:r>
            <a:r>
              <a:rPr lang="en-US" altLang="zh-CN" sz="1200" b="0" dirty="0"/>
              <a:t>(S)</a:t>
            </a:r>
            <a:r>
              <a:rPr lang="zh-CN" altLang="en-US" sz="1200" b="0" dirty="0"/>
              <a:t>操作可引发</a:t>
            </a:r>
            <a:r>
              <a:rPr lang="zh-CN" altLang="en-US" sz="1200" b="0" dirty="0" smtClean="0"/>
              <a:t>最多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缺失</a:t>
            </a:r>
            <a:r>
              <a:rPr lang="en-US" altLang="zh-CN" sz="12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 smtClean="0"/>
              <a:t>数据</a:t>
            </a:r>
            <a:r>
              <a:rPr lang="zh-CN" altLang="en-US" sz="1200" b="0" dirty="0"/>
              <a:t>修改操作</a:t>
            </a:r>
            <a:r>
              <a:rPr lang="en-US" altLang="zh-CN" sz="1200" b="0" dirty="0"/>
              <a:t>(M)</a:t>
            </a:r>
            <a:r>
              <a:rPr lang="zh-CN" altLang="en-US" sz="1200" b="0" dirty="0"/>
              <a:t>可认为是同一地址</a:t>
            </a:r>
            <a:r>
              <a:rPr lang="zh-CN" altLang="en-US" sz="1200" b="0" dirty="0" smtClean="0"/>
              <a:t>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装载</a:t>
            </a:r>
            <a:r>
              <a:rPr lang="zh-CN" altLang="en-US" sz="1200" b="0" dirty="0" smtClean="0"/>
              <a:t>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存储，因此可</a:t>
            </a:r>
            <a:r>
              <a:rPr lang="zh-CN" altLang="en-US" sz="1200" b="0" dirty="0" smtClean="0"/>
              <a:t>引发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命中</a:t>
            </a:r>
            <a:r>
              <a:rPr lang="en-US" altLang="zh-CN" sz="1200" b="0" dirty="0" smtClean="0"/>
              <a:t>(hit) </a:t>
            </a:r>
            <a:r>
              <a:rPr lang="zh-CN" altLang="en-US" sz="1200" b="0" dirty="0" smtClean="0"/>
              <a:t>，或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次缺失</a:t>
            </a:r>
            <a:r>
              <a:rPr lang="en-US" altLang="zh-CN" sz="1200" b="0" dirty="0" smtClean="0"/>
              <a:t>+1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命中外加</a:t>
            </a:r>
            <a:r>
              <a:rPr lang="zh-CN" altLang="en-US" sz="1200" b="0" dirty="0" smtClean="0"/>
              <a:t>可能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淘汰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(evict)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4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测试用例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参数和访问</a:t>
            </a:r>
            <a:r>
              <a:rPr lang="zh-CN" altLang="en-US" sz="2400" dirty="0" smtClean="0"/>
              <a:t>轨迹</a:t>
            </a:r>
            <a:endParaRPr lang="en-US" altLang="zh-CN" sz="2400" dirty="0"/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yi.trace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dave.trace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</a:t>
            </a:r>
            <a:r>
              <a:rPr lang="en-US" altLang="zh-CN" sz="1800" dirty="0" smtClean="0">
                <a:solidFill>
                  <a:srgbClr val="0000FF"/>
                </a:solidFill>
              </a:rPr>
              <a:t>traces/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long.trace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61767"/>
            <a:ext cx="18288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952836"/>
            <a:ext cx="103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23628" y="4545124"/>
            <a:ext cx="6786754" cy="2124236"/>
            <a:chOff x="1907704" y="5337212"/>
            <a:chExt cx="5328592" cy="14612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test-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2800" b="1" dirty="0" smtClean="0"/>
              <a:t>测试程序：</a:t>
            </a:r>
            <a:r>
              <a:rPr lang="zh-CN" altLang="en-US" sz="2800" dirty="0" smtClean="0"/>
              <a:t>依次使用上列每一测试用例对</a:t>
            </a:r>
            <a:r>
              <a:rPr lang="en-US" altLang="zh-CN" sz="2800" dirty="0" err="1" smtClean="0"/>
              <a:t>csim</a:t>
            </a:r>
            <a:r>
              <a:rPr lang="zh-CN" altLang="en-US" sz="2800" dirty="0" smtClean="0"/>
              <a:t>进行测试</a:t>
            </a:r>
            <a:endParaRPr lang="en-US" altLang="zh-CN" sz="28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对每一测试，</a:t>
            </a:r>
            <a:r>
              <a:rPr lang="en-US" altLang="zh-CN" sz="2000" dirty="0" smtClean="0"/>
              <a:t>test-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从缓存的</a:t>
            </a:r>
            <a:r>
              <a:rPr lang="en-US" altLang="zh-CN" sz="2000" dirty="0" smtClean="0"/>
              <a:t>Hits</a:t>
            </a:r>
            <a:r>
              <a:rPr lang="zh-CN" altLang="en-US" sz="2000" dirty="0" smtClean="0"/>
              <a:t>（命中）</a:t>
            </a:r>
            <a:r>
              <a:rPr lang="en-US" altLang="zh-CN" sz="2000" dirty="0" smtClean="0"/>
              <a:t>/Misses</a:t>
            </a:r>
            <a:r>
              <a:rPr lang="zh-CN" altLang="en-US" sz="2000" dirty="0"/>
              <a:t>（缺失）</a:t>
            </a:r>
            <a:r>
              <a:rPr lang="en-US" altLang="zh-CN" sz="2000" dirty="0" smtClean="0"/>
              <a:t>/Evicts</a:t>
            </a:r>
            <a:r>
              <a:rPr lang="zh-CN" altLang="en-US" sz="2000" dirty="0"/>
              <a:t>（淘汰</a:t>
            </a:r>
            <a:r>
              <a:rPr lang="en-US" altLang="zh-CN" sz="2000" dirty="0"/>
              <a:t>/</a:t>
            </a:r>
            <a:r>
              <a:rPr lang="zh-CN" altLang="en-US" sz="2000" dirty="0"/>
              <a:t>驱逐</a:t>
            </a:r>
            <a:r>
              <a:rPr lang="zh-CN" altLang="en-US" sz="2000" dirty="0" smtClean="0"/>
              <a:t>）数量三个指标比较了所实现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模拟器和参考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模拟器</a:t>
            </a:r>
            <a:r>
              <a:rPr lang="en-US" altLang="zh-CN" sz="2000" dirty="0" err="1" smtClean="0"/>
              <a:t>csim</a:t>
            </a:r>
            <a:r>
              <a:rPr lang="en-US" altLang="zh-CN" sz="2000" dirty="0" smtClean="0"/>
              <a:t>-ref</a:t>
            </a:r>
            <a:r>
              <a:rPr lang="zh-CN" altLang="en-US" sz="2000" dirty="0" smtClean="0"/>
              <a:t>的性能，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实现获得的分数：每个用例的每一指标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分（最后一个用例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分）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与参考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dirty="0" smtClean="0"/>
              <a:t>模拟器输出指标相同则判为正确：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2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缓存替换算法 </a:t>
            </a:r>
            <a:r>
              <a:rPr lang="en-US" altLang="zh-CN" dirty="0" smtClean="0"/>
              <a:t>-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618856" cy="4626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LRU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Least recently used</a:t>
            </a:r>
            <a:r>
              <a:rPr lang="zh-CN" altLang="en-US" sz="2000" b="1" dirty="0">
                <a:solidFill>
                  <a:srgbClr val="0000FF"/>
                </a:solidFill>
              </a:rPr>
              <a:t>，最近最少使用）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根据</a:t>
            </a:r>
            <a:r>
              <a:rPr lang="zh-CN" altLang="en-US" sz="2000" b="1" dirty="0"/>
              <a:t>数据的历史访问记录来进行淘汰数据，其核心思想是“</a:t>
            </a:r>
            <a:r>
              <a:rPr lang="zh-CN" altLang="en-US" sz="2000" b="1" dirty="0">
                <a:solidFill>
                  <a:srgbClr val="00B050"/>
                </a:solidFill>
              </a:rPr>
              <a:t>如果数据最近被访问过，那么将来被访问的几率也更高</a:t>
            </a:r>
            <a:r>
              <a:rPr lang="zh-CN" altLang="en-US" sz="2000" b="1" dirty="0"/>
              <a:t>”。</a:t>
            </a:r>
          </a:p>
          <a:p>
            <a:r>
              <a:rPr lang="zh-CN" altLang="en-US" sz="2000" b="1" dirty="0" smtClean="0"/>
              <a:t>最</a:t>
            </a:r>
            <a:r>
              <a:rPr lang="zh-CN" altLang="en-US" sz="2000" b="1" dirty="0"/>
              <a:t>常见的实现是使用一个链表保存缓存</a:t>
            </a:r>
            <a:r>
              <a:rPr lang="zh-CN" altLang="en-US" sz="2000" b="1" dirty="0" smtClean="0"/>
              <a:t>数据：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</a:t>
            </a:r>
            <a:r>
              <a:rPr lang="zh-CN" altLang="en-US" sz="1600" b="1" dirty="0"/>
              <a:t>数据插入到链表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每当</a:t>
            </a:r>
            <a:r>
              <a:rPr lang="zh-CN" altLang="en-US" sz="1600" b="1" dirty="0"/>
              <a:t>缓存命中（即缓存数据被访问），则将数据移到链表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当</a:t>
            </a:r>
            <a:r>
              <a:rPr lang="zh-CN" altLang="en-US" sz="1600" b="1" dirty="0"/>
              <a:t>链表满的时候，将链表尾部的数据</a:t>
            </a:r>
            <a:r>
              <a:rPr lang="zh-CN" altLang="en-US" sz="1600" b="1" dirty="0" smtClean="0"/>
              <a:t>丢弃</a:t>
            </a:r>
            <a:endParaRPr lang="zh-CN" altLang="en-US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A59D-65C9-49DA-BD17-8A428527614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8489"/>
            <a:ext cx="2578117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21452</TotalTime>
  <Words>2111</Words>
  <Application>Microsoft Office PowerPoint</Application>
  <PresentationFormat>全屏显示(4:3)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楷体</vt:lpstr>
      <vt:lpstr>宋体</vt:lpstr>
      <vt:lpstr>Arial</vt:lpstr>
      <vt:lpstr>Wingdings</vt:lpstr>
      <vt:lpstr>Network</vt:lpstr>
      <vt:lpstr>《计算机系统基础实验》 LAB5 -缓存实验</vt:lpstr>
      <vt:lpstr>实验概述</vt:lpstr>
      <vt:lpstr>实验数据与文件</vt:lpstr>
      <vt:lpstr>实验数据与文件</vt:lpstr>
      <vt:lpstr>实验内容一：编写Cache模拟器</vt:lpstr>
      <vt:lpstr>实验内容一：编写Cache模拟器</vt:lpstr>
      <vt:lpstr>实验内容一：编写Cache模拟器</vt:lpstr>
      <vt:lpstr>实验内容一：编写Cache模拟器</vt:lpstr>
      <vt:lpstr>缓存替换算法 - LRU</vt:lpstr>
      <vt:lpstr>实验内容二：优化矩阵转置操作</vt:lpstr>
      <vt:lpstr>实验内容二：优化矩阵转置操作</vt:lpstr>
      <vt:lpstr>实验内容二：优化矩阵转置操作</vt:lpstr>
      <vt:lpstr>实验内容二：优化矩阵转置操作</vt:lpstr>
      <vt:lpstr>实验数据提交</vt:lpstr>
      <vt:lpstr>谢 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</dc:creator>
  <cp:lastModifiedBy>陈俭喜</cp:lastModifiedBy>
  <cp:revision>718</cp:revision>
  <dcterms:created xsi:type="dcterms:W3CDTF">2010-12-07T11:42:22Z</dcterms:created>
  <dcterms:modified xsi:type="dcterms:W3CDTF">2018-04-09T03:21:25Z</dcterms:modified>
</cp:coreProperties>
</file>