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19"/>
  </p:notesMasterIdLst>
  <p:handoutMasterIdLst>
    <p:handoutMasterId r:id="rId20"/>
  </p:handoutMasterIdLst>
  <p:sldIdLst>
    <p:sldId id="551" r:id="rId4"/>
    <p:sldId id="1536" r:id="rId5"/>
    <p:sldId id="1750" r:id="rId6"/>
    <p:sldId id="1749" r:id="rId7"/>
    <p:sldId id="1503" r:id="rId8"/>
    <p:sldId id="1465" r:id="rId9"/>
    <p:sldId id="1466" r:id="rId10"/>
    <p:sldId id="1600" r:id="rId11"/>
    <p:sldId id="1461" r:id="rId12"/>
    <p:sldId id="1460" r:id="rId13"/>
    <p:sldId id="1606" r:id="rId14"/>
    <p:sldId id="1681" r:id="rId15"/>
    <p:sldId id="1746" r:id="rId16"/>
    <p:sldId id="1747" r:id="rId17"/>
    <p:sldId id="1513" r:id="rId18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86BC64"/>
    <a:srgbClr val="FF99FF"/>
    <a:srgbClr val="FF6600"/>
    <a:srgbClr val="FF9999"/>
    <a:srgbClr val="FFCC00"/>
    <a:srgbClr val="CC9900"/>
    <a:srgbClr val="00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6" autoAdjust="0"/>
    <p:restoredTop sz="95678" autoAdjust="0"/>
  </p:normalViewPr>
  <p:slideViewPr>
    <p:cSldViewPr>
      <p:cViewPr varScale="1">
        <p:scale>
          <a:sx n="106" d="100"/>
          <a:sy n="106" d="100"/>
        </p:scale>
        <p:origin x="1530" y="132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2018/2/25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A0756-66B0-4DA7-8508-F9461B97A7A3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56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2018/2/25 Sunday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w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五段流水</a:t>
            </a:r>
            <a:r>
              <a:rPr lang="en-US" altLang="zh-CN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2018-02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3104"/>
            <a:ext cx="4349865" cy="327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课程设计实验环境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LOGISIM</a:t>
            </a:r>
            <a:endParaRPr lang="zh-CN" altLang="en-US" dirty="0"/>
          </a:p>
          <a:p>
            <a:pPr lvl="1"/>
            <a:r>
              <a:rPr lang="en-US" altLang="zh-CN" dirty="0" err="1" smtClean="0"/>
              <a:t>Logisim</a:t>
            </a:r>
            <a:r>
              <a:rPr lang="zh-CN" altLang="en-US" dirty="0" smtClean="0"/>
              <a:t>进行方案论证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跑通流水线重定向机制</a:t>
            </a:r>
            <a:endParaRPr lang="zh-CN" altLang="en-US" dirty="0"/>
          </a:p>
          <a:p>
            <a:r>
              <a:rPr lang="en-US" altLang="zh-CN" dirty="0" smtClean="0"/>
              <a:t>FPGA</a:t>
            </a:r>
            <a:r>
              <a:rPr dirty="0" smtClean="0"/>
              <a:t>开发板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单周期上板（合作开发）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流水线上板（独立开发）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完成时序仿真后再开始领板子</a:t>
            </a:r>
            <a:endParaRPr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B1F8334-7960-4D1A-BF0C-5998C4CC231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10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8338" y="1071091"/>
            <a:ext cx="8437849" cy="1829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设计</a:t>
            </a:r>
            <a:r>
              <a:rPr lang="zh-CN" altLang="en-US" dirty="0" smtClean="0"/>
              <a:t>路径及评分标准</a:t>
            </a:r>
            <a:r>
              <a:rPr lang="en-US" altLang="zh-CN" dirty="0" smtClean="0"/>
              <a:t>(</a:t>
            </a:r>
            <a:r>
              <a:rPr lang="zh-CN" altLang="en-US" dirty="0" smtClean="0"/>
              <a:t>百分制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5" name="Straight Connector 25"/>
          <p:cNvCxnSpPr/>
          <p:nvPr/>
        </p:nvCxnSpPr>
        <p:spPr>
          <a:xfrm>
            <a:off x="1953498" y="1495965"/>
            <a:ext cx="1114869" cy="0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 flipV="1">
            <a:off x="4083497" y="1503699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6887595" y="1170959"/>
            <a:ext cx="1834507" cy="1609969"/>
            <a:chOff x="6887595" y="1170959"/>
            <a:chExt cx="1834507" cy="1609969"/>
          </a:xfrm>
        </p:grpSpPr>
        <p:sp>
          <p:nvSpPr>
            <p:cNvPr id="50" name="文本框 49"/>
            <p:cNvSpPr txBox="1"/>
            <p:nvPr/>
          </p:nvSpPr>
          <p:spPr>
            <a:xfrm>
              <a:off x="6955897" y="1791197"/>
              <a:ext cx="1765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887595" y="2028414"/>
              <a:ext cx="183450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重定向机制设计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爆棚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16682" y="1170959"/>
              <a:ext cx="592824" cy="592824"/>
              <a:chOff x="3356530" y="5456766"/>
              <a:chExt cx="592824" cy="59282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3356530" y="5456766"/>
                <a:ext cx="592824" cy="59282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Freeform 16"/>
              <p:cNvSpPr>
                <a:spLocks noEditPoints="1"/>
              </p:cNvSpPr>
              <p:nvPr/>
            </p:nvSpPr>
            <p:spPr bwMode="auto">
              <a:xfrm>
                <a:off x="3421014" y="5562001"/>
                <a:ext cx="413822" cy="337642"/>
              </a:xfrm>
              <a:custGeom>
                <a:avLst/>
                <a:gdLst>
                  <a:gd name="T0" fmla="*/ 22 w 67"/>
                  <a:gd name="T1" fmla="*/ 52 h 52"/>
                  <a:gd name="T2" fmla="*/ 30 w 67"/>
                  <a:gd name="T3" fmla="*/ 52 h 52"/>
                  <a:gd name="T4" fmla="*/ 32 w 67"/>
                  <a:gd name="T5" fmla="*/ 51 h 52"/>
                  <a:gd name="T6" fmla="*/ 32 w 67"/>
                  <a:gd name="T7" fmla="*/ 34 h 52"/>
                  <a:gd name="T8" fmla="*/ 27 w 67"/>
                  <a:gd name="T9" fmla="*/ 31 h 52"/>
                  <a:gd name="T10" fmla="*/ 20 w 67"/>
                  <a:gd name="T11" fmla="*/ 35 h 52"/>
                  <a:gd name="T12" fmla="*/ 20 w 67"/>
                  <a:gd name="T13" fmla="*/ 51 h 52"/>
                  <a:gd name="T14" fmla="*/ 22 w 67"/>
                  <a:gd name="T15" fmla="*/ 52 h 52"/>
                  <a:gd name="T16" fmla="*/ 0 w 67"/>
                  <a:gd name="T17" fmla="*/ 34 h 52"/>
                  <a:gd name="T18" fmla="*/ 25 w 67"/>
                  <a:gd name="T19" fmla="*/ 19 h 52"/>
                  <a:gd name="T20" fmla="*/ 27 w 67"/>
                  <a:gd name="T21" fmla="*/ 18 h 52"/>
                  <a:gd name="T22" fmla="*/ 28 w 67"/>
                  <a:gd name="T23" fmla="*/ 19 h 52"/>
                  <a:gd name="T24" fmla="*/ 36 w 67"/>
                  <a:gd name="T25" fmla="*/ 23 h 52"/>
                  <a:gd name="T26" fmla="*/ 56 w 67"/>
                  <a:gd name="T27" fmla="*/ 6 h 52"/>
                  <a:gd name="T28" fmla="*/ 53 w 67"/>
                  <a:gd name="T29" fmla="*/ 3 h 52"/>
                  <a:gd name="T30" fmla="*/ 60 w 67"/>
                  <a:gd name="T31" fmla="*/ 1 h 52"/>
                  <a:gd name="T32" fmla="*/ 67 w 67"/>
                  <a:gd name="T33" fmla="*/ 0 h 52"/>
                  <a:gd name="T34" fmla="*/ 65 w 67"/>
                  <a:gd name="T35" fmla="*/ 7 h 52"/>
                  <a:gd name="T36" fmla="*/ 63 w 67"/>
                  <a:gd name="T37" fmla="*/ 14 h 52"/>
                  <a:gd name="T38" fmla="*/ 60 w 67"/>
                  <a:gd name="T39" fmla="*/ 10 h 52"/>
                  <a:gd name="T40" fmla="*/ 38 w 67"/>
                  <a:gd name="T41" fmla="*/ 29 h 52"/>
                  <a:gd name="T42" fmla="*/ 36 w 67"/>
                  <a:gd name="T43" fmla="*/ 31 h 52"/>
                  <a:gd name="T44" fmla="*/ 35 w 67"/>
                  <a:gd name="T45" fmla="*/ 30 h 52"/>
                  <a:gd name="T46" fmla="*/ 27 w 67"/>
                  <a:gd name="T47" fmla="*/ 25 h 52"/>
                  <a:gd name="T48" fmla="*/ 3 w 67"/>
                  <a:gd name="T49" fmla="*/ 39 h 52"/>
                  <a:gd name="T50" fmla="*/ 0 w 67"/>
                  <a:gd name="T51" fmla="*/ 34 h 52"/>
                  <a:gd name="T52" fmla="*/ 6 w 67"/>
                  <a:gd name="T53" fmla="*/ 52 h 52"/>
                  <a:gd name="T54" fmla="*/ 14 w 67"/>
                  <a:gd name="T55" fmla="*/ 52 h 52"/>
                  <a:gd name="T56" fmla="*/ 16 w 67"/>
                  <a:gd name="T57" fmla="*/ 51 h 52"/>
                  <a:gd name="T58" fmla="*/ 16 w 67"/>
                  <a:gd name="T59" fmla="*/ 38 h 52"/>
                  <a:gd name="T60" fmla="*/ 4 w 67"/>
                  <a:gd name="T61" fmla="*/ 44 h 52"/>
                  <a:gd name="T62" fmla="*/ 4 w 67"/>
                  <a:gd name="T63" fmla="*/ 51 h 52"/>
                  <a:gd name="T64" fmla="*/ 6 w 67"/>
                  <a:gd name="T65" fmla="*/ 52 h 52"/>
                  <a:gd name="T66" fmla="*/ 38 w 67"/>
                  <a:gd name="T67" fmla="*/ 52 h 52"/>
                  <a:gd name="T68" fmla="*/ 46 w 67"/>
                  <a:gd name="T69" fmla="*/ 52 h 52"/>
                  <a:gd name="T70" fmla="*/ 48 w 67"/>
                  <a:gd name="T71" fmla="*/ 51 h 52"/>
                  <a:gd name="T72" fmla="*/ 48 w 67"/>
                  <a:gd name="T73" fmla="*/ 27 h 52"/>
                  <a:gd name="T74" fmla="*/ 48 w 67"/>
                  <a:gd name="T75" fmla="*/ 27 h 52"/>
                  <a:gd name="T76" fmla="*/ 37 w 67"/>
                  <a:gd name="T77" fmla="*/ 37 h 52"/>
                  <a:gd name="T78" fmla="*/ 37 w 67"/>
                  <a:gd name="T79" fmla="*/ 36 h 52"/>
                  <a:gd name="T80" fmla="*/ 37 w 67"/>
                  <a:gd name="T81" fmla="*/ 51 h 52"/>
                  <a:gd name="T82" fmla="*/ 38 w 67"/>
                  <a:gd name="T83" fmla="*/ 52 h 52"/>
                  <a:gd name="T84" fmla="*/ 55 w 67"/>
                  <a:gd name="T85" fmla="*/ 52 h 52"/>
                  <a:gd name="T86" fmla="*/ 62 w 67"/>
                  <a:gd name="T87" fmla="*/ 52 h 52"/>
                  <a:gd name="T88" fmla="*/ 64 w 67"/>
                  <a:gd name="T89" fmla="*/ 51 h 52"/>
                  <a:gd name="T90" fmla="*/ 64 w 67"/>
                  <a:gd name="T91" fmla="*/ 22 h 52"/>
                  <a:gd name="T92" fmla="*/ 60 w 67"/>
                  <a:gd name="T93" fmla="*/ 17 h 52"/>
                  <a:gd name="T94" fmla="*/ 53 w 67"/>
                  <a:gd name="T95" fmla="*/ 23 h 52"/>
                  <a:gd name="T96" fmla="*/ 53 w 67"/>
                  <a:gd name="T97" fmla="*/ 51 h 52"/>
                  <a:gd name="T98" fmla="*/ 55 w 67"/>
                  <a:gd name="T9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7" h="52">
                    <a:moveTo>
                      <a:pt x="22" y="52"/>
                    </a:moveTo>
                    <a:cubicBezTo>
                      <a:pt x="25" y="52"/>
                      <a:pt x="28" y="52"/>
                      <a:pt x="30" y="52"/>
                    </a:cubicBezTo>
                    <a:cubicBezTo>
                      <a:pt x="31" y="52"/>
                      <a:pt x="32" y="52"/>
                      <a:pt x="32" y="51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21" y="52"/>
                      <a:pt x="22" y="52"/>
                    </a:cubicBezTo>
                    <a:close/>
                    <a:moveTo>
                      <a:pt x="0" y="34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  <a:moveTo>
                      <a:pt x="6" y="52"/>
                    </a:moveTo>
                    <a:cubicBezTo>
                      <a:pt x="14" y="52"/>
                      <a:pt x="14" y="52"/>
                      <a:pt x="14" y="52"/>
                    </a:cubicBezTo>
                    <a:cubicBezTo>
                      <a:pt x="15" y="52"/>
                      <a:pt x="16" y="52"/>
                      <a:pt x="16" y="51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4" y="52"/>
                      <a:pt x="5" y="52"/>
                      <a:pt x="6" y="52"/>
                    </a:cubicBezTo>
                    <a:close/>
                    <a:moveTo>
                      <a:pt x="38" y="52"/>
                    </a:moveTo>
                    <a:cubicBezTo>
                      <a:pt x="41" y="52"/>
                      <a:pt x="44" y="52"/>
                      <a:pt x="46" y="52"/>
                    </a:cubicBezTo>
                    <a:cubicBezTo>
                      <a:pt x="47" y="52"/>
                      <a:pt x="48" y="52"/>
                      <a:pt x="48" y="51"/>
                    </a:cubicBezTo>
                    <a:cubicBezTo>
                      <a:pt x="48" y="43"/>
                      <a:pt x="48" y="3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2"/>
                      <a:pt x="37" y="52"/>
                      <a:pt x="38" y="52"/>
                    </a:cubicBezTo>
                    <a:close/>
                    <a:moveTo>
                      <a:pt x="55" y="52"/>
                    </a:moveTo>
                    <a:cubicBezTo>
                      <a:pt x="62" y="52"/>
                      <a:pt x="62" y="52"/>
                      <a:pt x="62" y="52"/>
                    </a:cubicBezTo>
                    <a:cubicBezTo>
                      <a:pt x="63" y="52"/>
                      <a:pt x="64" y="52"/>
                      <a:pt x="64" y="51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2"/>
                      <a:pt x="54" y="52"/>
                      <a:pt x="55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52095" y="1177661"/>
            <a:ext cx="2204866" cy="1603267"/>
            <a:chOff x="652095" y="1177661"/>
            <a:chExt cx="2204866" cy="1603267"/>
          </a:xfrm>
        </p:grpSpPr>
        <p:sp>
          <p:nvSpPr>
            <p:cNvPr id="5" name="文本框 4"/>
            <p:cNvSpPr txBox="1"/>
            <p:nvPr/>
          </p:nvSpPr>
          <p:spPr>
            <a:xfrm>
              <a:off x="703515" y="1791197"/>
              <a:ext cx="1963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2095" y="2028414"/>
              <a:ext cx="2204866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将课程实验工作移植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小组充分分工合作，代码共享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18991" y="1177661"/>
              <a:ext cx="592824" cy="592824"/>
              <a:chOff x="3038170" y="5859418"/>
              <a:chExt cx="592824" cy="592824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038170" y="5859418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8" name="Picture 131" descr="j0242087[1]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E5D36D"/>
                  </a:clrFrom>
                  <a:clrTo>
                    <a:srgbClr val="E5D36D">
                      <a:alpha val="0"/>
                    </a:srgbClr>
                  </a:clrTo>
                </a:clrChange>
                <a:biLevel thresh="50000"/>
                <a:grayscl/>
              </a:blip>
              <a:stretch>
                <a:fillRect/>
              </a:stretch>
            </p:blipFill>
            <p:spPr>
              <a:xfrm>
                <a:off x="3087425" y="5955787"/>
                <a:ext cx="543569" cy="40008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cxnSp>
        <p:nvCxnSpPr>
          <p:cNvPr id="65" name="Straight Connector 34"/>
          <p:cNvCxnSpPr/>
          <p:nvPr/>
        </p:nvCxnSpPr>
        <p:spPr>
          <a:xfrm flipV="1">
            <a:off x="6249538" y="1507720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368338" y="3035404"/>
            <a:ext cx="6223532" cy="350625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88083" y="4869160"/>
            <a:ext cx="2204867" cy="1594855"/>
            <a:chOff x="6898175" y="3124208"/>
            <a:chExt cx="2204867" cy="1594855"/>
          </a:xfrm>
        </p:grpSpPr>
        <p:sp>
          <p:nvSpPr>
            <p:cNvPr id="49" name="文本框 48"/>
            <p:cNvSpPr txBox="1"/>
            <p:nvPr/>
          </p:nvSpPr>
          <p:spPr>
            <a:xfrm>
              <a:off x="6921652" y="3751586"/>
              <a:ext cx="1921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流水线上开发板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+12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98175" y="3966549"/>
              <a:ext cx="220486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抓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狂，抓狂，抓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07784" y="3124208"/>
              <a:ext cx="592824" cy="592824"/>
              <a:chOff x="6349842" y="5742591"/>
              <a:chExt cx="708715" cy="70871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349842" y="5742591"/>
                <a:ext cx="708715" cy="708715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tint val="66000"/>
                      <a:satMod val="160000"/>
                    </a:srgbClr>
                  </a:gs>
                  <a:gs pos="50000">
                    <a:srgbClr val="CC9900">
                      <a:tint val="44500"/>
                      <a:satMod val="160000"/>
                    </a:srgbClr>
                  </a:gs>
                  <a:gs pos="100000">
                    <a:srgbClr val="CC99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6772" y="5839521"/>
                <a:ext cx="514854" cy="514854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/>
          <p:cNvGrpSpPr/>
          <p:nvPr/>
        </p:nvGrpSpPr>
        <p:grpSpPr>
          <a:xfrm>
            <a:off x="2616785" y="3103716"/>
            <a:ext cx="1965077" cy="1613505"/>
            <a:chOff x="2616785" y="3103716"/>
            <a:chExt cx="1965077" cy="1613505"/>
          </a:xfrm>
        </p:grpSpPr>
        <p:sp>
          <p:nvSpPr>
            <p:cNvPr id="55" name="文本框 54"/>
            <p:cNvSpPr txBox="1"/>
            <p:nvPr/>
          </p:nvSpPr>
          <p:spPr>
            <a:xfrm>
              <a:off x="2627689" y="3717032"/>
              <a:ext cx="1954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多级嵌套中断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+5/13</a:t>
              </a:r>
              <a:endPara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16785" y="3964707"/>
              <a:ext cx="175379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单周期多级嵌套中断机制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软硬协同，配合精密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187088" y="3103716"/>
              <a:ext cx="592824" cy="592824"/>
              <a:chOff x="3479081" y="5748666"/>
              <a:chExt cx="592824" cy="59282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479081" y="5748666"/>
                <a:ext cx="592824" cy="59282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597" y="5811255"/>
                <a:ext cx="455439" cy="455439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>
            <a:off x="2745436" y="1170959"/>
            <a:ext cx="2075180" cy="1609969"/>
            <a:chOff x="2745436" y="1170959"/>
            <a:chExt cx="2075180" cy="1609969"/>
          </a:xfrm>
        </p:grpSpPr>
        <p:sp>
          <p:nvSpPr>
            <p:cNvPr id="43" name="文本框 42"/>
            <p:cNvSpPr txBox="1"/>
            <p:nvPr/>
          </p:nvSpPr>
          <p:spPr>
            <a:xfrm>
              <a:off x="2828868" y="1791197"/>
              <a:ext cx="1527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45436" y="2028414"/>
              <a:ext cx="2075180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只能跑有限几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0.5-1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93728" y="1170959"/>
              <a:ext cx="592824" cy="592824"/>
              <a:chOff x="4010582" y="5171850"/>
              <a:chExt cx="592824" cy="59282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4010582" y="5171850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1481" y="5300282"/>
                <a:ext cx="335960" cy="335960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/>
          <p:cNvGrpSpPr/>
          <p:nvPr/>
        </p:nvGrpSpPr>
        <p:grpSpPr>
          <a:xfrm>
            <a:off x="4684168" y="1164180"/>
            <a:ext cx="2056565" cy="1616748"/>
            <a:chOff x="4684168" y="1164180"/>
            <a:chExt cx="2056565" cy="1616748"/>
          </a:xfrm>
        </p:grpSpPr>
        <p:sp>
          <p:nvSpPr>
            <p:cNvPr id="44" name="文本框 43"/>
            <p:cNvSpPr txBox="1"/>
            <p:nvPr/>
          </p:nvSpPr>
          <p:spPr>
            <a:xfrm>
              <a:off x="4899332" y="1791197"/>
              <a:ext cx="1598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84168" y="2028414"/>
              <a:ext cx="2056565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数据冲突检测，处理分支冲突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518" y="1164180"/>
              <a:ext cx="600414" cy="600414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4615115" y="3103716"/>
            <a:ext cx="2120491" cy="1613505"/>
            <a:chOff x="4615115" y="3103716"/>
            <a:chExt cx="2120491" cy="1613505"/>
          </a:xfrm>
        </p:grpSpPr>
        <p:sp>
          <p:nvSpPr>
            <p:cNvPr id="63" name="文本框 62"/>
            <p:cNvSpPr txBox="1"/>
            <p:nvPr/>
          </p:nvSpPr>
          <p:spPr>
            <a:xfrm>
              <a:off x="4777073" y="3717032"/>
              <a:ext cx="195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</a:t>
              </a: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15115" y="3964707"/>
              <a:ext cx="188298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单级嵌套方案均可 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3103716"/>
              <a:ext cx="625852" cy="625852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39252" y="3103716"/>
            <a:ext cx="1871681" cy="1613505"/>
            <a:chOff x="639252" y="3103716"/>
            <a:chExt cx="1871681" cy="1613505"/>
          </a:xfrm>
        </p:grpSpPr>
        <p:sp>
          <p:nvSpPr>
            <p:cNvPr id="41" name="文本框 40"/>
            <p:cNvSpPr txBox="1"/>
            <p:nvPr/>
          </p:nvSpPr>
          <p:spPr>
            <a:xfrm>
              <a:off x="639253" y="3717032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单级中断</a:t>
              </a: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+8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9252" y="3964707"/>
              <a:ext cx="1871681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设计单周期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中断硬件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15616" y="3103716"/>
              <a:ext cx="592824" cy="592824"/>
              <a:chOff x="1731833" y="3134513"/>
              <a:chExt cx="592824" cy="592824"/>
            </a:xfrm>
            <a:solidFill>
              <a:srgbClr val="CCECFF"/>
            </a:solidFill>
          </p:grpSpPr>
          <p:sp>
            <p:nvSpPr>
              <p:cNvPr id="94" name="椭圆 93"/>
              <p:cNvSpPr/>
              <p:nvPr/>
            </p:nvSpPr>
            <p:spPr>
              <a:xfrm>
                <a:off x="1731833" y="3134513"/>
                <a:ext cx="592824" cy="59282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652" y="3243928"/>
                <a:ext cx="371174" cy="371174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2548650" y="4890058"/>
            <a:ext cx="2209711" cy="1577172"/>
            <a:chOff x="603741" y="4987515"/>
            <a:chExt cx="2209711" cy="1577172"/>
          </a:xfrm>
        </p:grpSpPr>
        <p:sp>
          <p:nvSpPr>
            <p:cNvPr id="67" name="文本框 66"/>
            <p:cNvSpPr txBox="1"/>
            <p:nvPr/>
          </p:nvSpPr>
          <p:spPr>
            <a:xfrm>
              <a:off x="626512" y="5590249"/>
              <a:ext cx="218694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扩展：分支预测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+10</a:t>
              </a:r>
              <a:endParaRPr 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03741" y="5812173"/>
              <a:ext cx="218768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动态分支预测机制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联存储器设计，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LRU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  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 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42179" y="4987515"/>
              <a:ext cx="592824" cy="592824"/>
              <a:chOff x="3198152" y="5082286"/>
              <a:chExt cx="592824" cy="59282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198152" y="5082286"/>
                <a:ext cx="592824" cy="592824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860" y="5117994"/>
                <a:ext cx="521408" cy="521408"/>
              </a:xfrm>
              <a:prstGeom prst="rect">
                <a:avLst/>
              </a:pr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6795412" y="4340964"/>
            <a:ext cx="2202052" cy="2356519"/>
            <a:chOff x="6926256" y="5076047"/>
            <a:chExt cx="1523642" cy="156271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256" y="5076047"/>
              <a:ext cx="1523642" cy="156271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7299346" y="6285846"/>
              <a:ext cx="915600" cy="24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</a:t>
              </a:r>
              <a:endParaRPr lang="zh-CN" altLang="en-US" sz="11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287462" y="4015505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封顶</a:t>
            </a:r>
            <a:r>
              <a:rPr lang="en-US" altLang="zh-CN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73262" y="546198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i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扩展模块任意组合</a:t>
            </a:r>
            <a:endParaRPr lang="zh-CN" altLang="en-US" sz="1100" b="1" i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我们的口号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12</a:t>
            </a:fld>
            <a:r>
              <a:rPr lang="en-US" altLang="zh-CN"/>
              <a:t>-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475907" y="4311364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虐我千百遍，搞定流水线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499154" y="1268760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奋战一两周，造块</a:t>
            </a:r>
            <a:r>
              <a:rPr lang="zh-CN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ＣＰＵ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99153" y="2790062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调试两三晚，玩转开发板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dirty="0"/>
              <a:t>单周期</a:t>
            </a:r>
            <a:r>
              <a:rPr lang="en-US" altLang="zh-CN" dirty="0"/>
              <a:t>CPU</a:t>
            </a:r>
            <a:r>
              <a:rPr dirty="0"/>
              <a:t>检查</a:t>
            </a:r>
          </a:p>
          <a:p>
            <a:pPr lvl="1"/>
            <a:r>
              <a:rPr dirty="0"/>
              <a:t>能运行</a:t>
            </a:r>
            <a:r>
              <a:rPr lang="en-US" altLang="zh-CN" dirty="0"/>
              <a:t>benchmark</a:t>
            </a:r>
            <a:r>
              <a:rPr dirty="0"/>
              <a:t>程序，周期数</a:t>
            </a:r>
            <a:r>
              <a:rPr lang="en-US" altLang="zh-CN" dirty="0"/>
              <a:t>1546</a:t>
            </a:r>
            <a:r>
              <a:rPr dirty="0"/>
              <a:t>，内存数据排序正确</a:t>
            </a:r>
          </a:p>
          <a:p>
            <a:pPr lvl="1"/>
            <a:r>
              <a:rPr dirty="0"/>
              <a:t>单周期</a:t>
            </a:r>
            <a:r>
              <a:rPr lang="en-US" altLang="zh-CN" dirty="0"/>
              <a:t>CPU</a:t>
            </a:r>
            <a:r>
              <a:rPr dirty="0"/>
              <a:t>能运行自己的</a:t>
            </a:r>
            <a:r>
              <a:rPr lang="en-US" altLang="zh-CN" dirty="0"/>
              <a:t>CCMB</a:t>
            </a:r>
            <a:r>
              <a:rPr dirty="0"/>
              <a:t>程序</a:t>
            </a:r>
          </a:p>
          <a:p>
            <a:pPr lvl="2"/>
            <a:r>
              <a:rPr dirty="0"/>
              <a:t>编写一段能在数码管上展示指令功能的程序</a:t>
            </a:r>
          </a:p>
          <a:p>
            <a:pPr lvl="1"/>
            <a:r>
              <a:rPr lang="en-US" altLang="zh-CN" dirty="0" smtClean="0">
                <a:sym typeface="+mn-ea"/>
              </a:rPr>
              <a:t>FPGA</a:t>
            </a:r>
            <a:r>
              <a:rPr lang="zh-CN" altLang="en-US" dirty="0" smtClean="0">
                <a:sym typeface="+mn-ea"/>
              </a:rPr>
              <a:t>开发板应绑定功能开关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可切换显示区域功能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程序显示，时钟周期统计，内存数据观察</a:t>
            </a:r>
          </a:p>
          <a:p>
            <a:r>
              <a:rPr lang="zh-CN" altLang="en-US" dirty="0" smtClean="0"/>
              <a:t>中断检查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主程序</a:t>
            </a:r>
            <a:r>
              <a:rPr lang="en-US" altLang="zh-CN" dirty="0" smtClean="0"/>
              <a:t>benchmark</a:t>
            </a:r>
            <a:endParaRPr lang="en-US" altLang="zh-CN" dirty="0"/>
          </a:p>
          <a:p>
            <a:pPr lvl="1"/>
            <a:r>
              <a:rPr lang="zh-CN" altLang="en-US" dirty="0" smtClean="0"/>
              <a:t>单级中断依次点击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号中断源按键，能正常响应中断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级中断演示程序使用测试用例中的中断测试程序</a:t>
            </a:r>
            <a:endParaRPr lang="zh-CN" altLang="en-US" dirty="0"/>
          </a:p>
          <a:p>
            <a:pPr lvl="1"/>
            <a:r>
              <a:rPr lang="zh-CN" altLang="en-US" dirty="0" smtClean="0"/>
              <a:t>多重嵌套中断依次点击</a:t>
            </a:r>
            <a:r>
              <a:rPr lang="en-US" altLang="zh-CN" dirty="0" smtClean="0"/>
              <a:t>1,3,2</a:t>
            </a:r>
            <a:r>
              <a:rPr lang="zh-CN" altLang="en-US" dirty="0" smtClean="0"/>
              <a:t>号中断源按键</a:t>
            </a:r>
            <a:endParaRPr lang="en-US" altLang="zh-CN" dirty="0" smtClean="0"/>
          </a:p>
          <a:p>
            <a:pPr lvl="2"/>
            <a:r>
              <a:rPr lang="zh-CN" altLang="en-US" dirty="0"/>
              <a:t>应</a:t>
            </a:r>
            <a:r>
              <a:rPr lang="zh-CN" altLang="en-US" dirty="0" smtClean="0"/>
              <a:t>先后进入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321CPU</a:t>
            </a:r>
            <a:endParaRPr lang="zh-CN" altLang="en-US" dirty="0"/>
          </a:p>
          <a:p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13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 smtClean="0"/>
              <a:t>理想流水线</a:t>
            </a:r>
            <a:endParaRPr dirty="0"/>
          </a:p>
          <a:p>
            <a:pPr lvl="1"/>
            <a:r>
              <a:rPr lang="zh-CN" altLang="en-US" dirty="0" smtClean="0"/>
              <a:t>能运行理想流水线测试程序</a:t>
            </a:r>
            <a:endParaRPr lang="en-US" altLang="zh-CN" dirty="0" smtClean="0"/>
          </a:p>
          <a:p>
            <a:pPr lvl="1"/>
            <a:r>
              <a:rPr lang="zh-CN" altLang="en-US" dirty="0"/>
              <a:t>周期</a:t>
            </a:r>
            <a:r>
              <a:rPr lang="zh-CN" altLang="en-US" dirty="0" smtClean="0"/>
              <a:t>数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，内存数据写入正常</a:t>
            </a:r>
            <a:endParaRPr lang="en-US" altLang="zh-CN" dirty="0" smtClean="0"/>
          </a:p>
          <a:p>
            <a:r>
              <a:rPr lang="zh-CN" altLang="en-US" dirty="0" smtClean="0"/>
              <a:t>气泡流水线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能正确运行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能统计气泡数目，分支跳转次数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总周期数</a:t>
            </a:r>
            <a:r>
              <a:rPr lang="en-US" altLang="zh-CN" dirty="0" smtClean="0"/>
              <a:t>=1546+4+</a:t>
            </a:r>
            <a:r>
              <a:rPr lang="zh-CN" altLang="en-US" dirty="0" smtClean="0"/>
              <a:t>气泡数目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分支误取深度</a:t>
            </a:r>
            <a:r>
              <a:rPr lang="en-US" altLang="zh-CN" dirty="0" smtClean="0"/>
              <a:t>*</a:t>
            </a:r>
            <a:r>
              <a:rPr lang="zh-CN" altLang="en-US" dirty="0" smtClean="0"/>
              <a:t>分支数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重定向流水线</a:t>
            </a:r>
            <a:endParaRPr lang="en-US" altLang="zh-CN" dirty="0"/>
          </a:p>
          <a:p>
            <a:pPr lvl="1"/>
            <a:r>
              <a:rPr lang="zh-CN" altLang="en-US" dirty="0"/>
              <a:t>能正确运行</a:t>
            </a:r>
            <a:r>
              <a:rPr lang="en-US" altLang="zh-CN" dirty="0"/>
              <a:t>benchmark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能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Load-Use</a:t>
            </a:r>
            <a:r>
              <a:rPr lang="zh-CN" altLang="en-US" dirty="0" smtClean="0"/>
              <a:t>次数，分支数</a:t>
            </a:r>
            <a:endParaRPr lang="en-US" altLang="zh-CN" dirty="0"/>
          </a:p>
          <a:p>
            <a:pPr lvl="1"/>
            <a:r>
              <a:rPr lang="zh-CN" altLang="en-US" dirty="0"/>
              <a:t>总周期数</a:t>
            </a:r>
            <a:r>
              <a:rPr lang="en-US" altLang="zh-CN" dirty="0"/>
              <a:t>=</a:t>
            </a:r>
            <a:r>
              <a:rPr lang="en-US" altLang="zh-CN" dirty="0" smtClean="0"/>
              <a:t>1546+4+</a:t>
            </a:r>
            <a:r>
              <a:rPr lang="zh-CN" altLang="en-US" dirty="0" smtClean="0"/>
              <a:t>分支</a:t>
            </a:r>
            <a:r>
              <a:rPr lang="zh-CN" altLang="en-US" dirty="0"/>
              <a:t>误取深度</a:t>
            </a:r>
            <a:r>
              <a:rPr lang="en-US" altLang="zh-CN" dirty="0"/>
              <a:t>*</a:t>
            </a:r>
            <a:r>
              <a:rPr lang="zh-CN" altLang="en-US" dirty="0"/>
              <a:t>分支</a:t>
            </a:r>
            <a:r>
              <a:rPr lang="zh-CN" altLang="en-US" dirty="0" smtClean="0"/>
              <a:t>数</a:t>
            </a:r>
            <a:r>
              <a:rPr lang="en-US" altLang="zh-CN" dirty="0" smtClean="0"/>
              <a:t>+load-Use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参考答案（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3612</a:t>
            </a:r>
            <a:r>
              <a:rPr lang="zh-CN" altLang="en-US" dirty="0" smtClean="0"/>
              <a:t>），其他答案说明理由</a:t>
            </a:r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14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1968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多</a:t>
            </a:r>
            <a:r>
              <a:rPr lang="zh-CN" altLang="en-US" b="1" dirty="0">
                <a:solidFill>
                  <a:srgbClr val="FF0000"/>
                </a:solidFill>
              </a:rPr>
              <a:t>讨论，多讨论，多</a:t>
            </a:r>
            <a:r>
              <a:rPr lang="zh-CN" altLang="en-US" b="1" dirty="0" smtClean="0">
                <a:solidFill>
                  <a:srgbClr val="FF0000"/>
                </a:solidFill>
              </a:rPr>
              <a:t>讨论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没有愚蠢的问题，不要闭门造车</a:t>
            </a:r>
            <a:endParaRPr lang="en-US" altLang="zh-CN" dirty="0" smtClean="0"/>
          </a:p>
          <a:p>
            <a:pPr lvl="1"/>
            <a:r>
              <a:rPr lang="zh-CN" altLang="en-US" dirty="0"/>
              <a:t>方案不是唯一的，但一定要想清楚！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存</a:t>
            </a:r>
            <a:r>
              <a:rPr lang="zh-CN" altLang="en-US" dirty="0" smtClean="0"/>
              <a:t>盘，存网盘，别存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注意版本管理</a:t>
            </a:r>
            <a:endParaRPr lang="en-US" altLang="zh-CN" dirty="0" smtClean="0"/>
          </a:p>
          <a:p>
            <a:r>
              <a:rPr lang="zh-CN" altLang="en-US" dirty="0" smtClean="0"/>
              <a:t>要通关，要通关，要通关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没有哪一本书能讲清楚所有内容，多阅读文献。</a:t>
            </a:r>
            <a:endParaRPr lang="en-US" altLang="zh-CN" dirty="0" smtClean="0"/>
          </a:p>
          <a:p>
            <a:r>
              <a:rPr lang="zh-CN" altLang="en-US" dirty="0" smtClean="0"/>
              <a:t>教材很多坑，不要尽信书，弄清原理自己干</a:t>
            </a:r>
            <a:endParaRPr lang="en-US" altLang="zh-CN" dirty="0" smtClean="0"/>
          </a:p>
          <a:p>
            <a:r>
              <a:rPr lang="zh-CN" altLang="en-US" smtClean="0"/>
              <a:t>严禁做全指令集版本。</a:t>
            </a:r>
            <a:endParaRPr lang="zh-CN" altLang="en-US" dirty="0"/>
          </a:p>
          <a:p>
            <a:endParaRPr dirty="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E8529C5-D33F-47E9-81DB-55D10E1BEC2B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616277"/>
          </a:xfrm>
        </p:spPr>
        <p:txBody>
          <a:bodyPr/>
          <a:lstStyle/>
          <a:p>
            <a:r>
              <a:rPr dirty="0" smtClean="0"/>
              <a:t>按班级顺序</a:t>
            </a:r>
            <a:r>
              <a:rPr lang="zh-CN" altLang="en-US" dirty="0" smtClean="0"/>
              <a:t>从前到后</a:t>
            </a:r>
            <a:r>
              <a:rPr dirty="0" smtClean="0"/>
              <a:t>分区就坐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各班自由组队（选</a:t>
            </a:r>
            <a:r>
              <a:rPr lang="en-US" altLang="zh-CN" dirty="0" smtClean="0"/>
              <a:t>4-5</a:t>
            </a:r>
            <a:r>
              <a:rPr lang="zh-CN" altLang="en-US" dirty="0" smtClean="0"/>
              <a:t>个种子秘密选秀，每组最多</a:t>
            </a:r>
            <a:r>
              <a:rPr lang="en-US" altLang="zh-CN" dirty="0" smtClean="0"/>
              <a:t>6</a:t>
            </a:r>
            <a:r>
              <a:rPr lang="zh-CN" altLang="en-US" dirty="0" smtClean="0"/>
              <a:t>人）</a:t>
            </a:r>
          </a:p>
          <a:p>
            <a:pPr lvl="1"/>
            <a:r>
              <a:rPr lang="zh-CN" altLang="en-US" dirty="0" smtClean="0"/>
              <a:t>周一下午上报小组名称</a:t>
            </a:r>
            <a:endParaRPr lang="en-US" altLang="zh-CN" dirty="0" smtClean="0"/>
          </a:p>
          <a:p>
            <a:r>
              <a:rPr lang="zh-CN" altLang="en-US" dirty="0" smtClean="0"/>
              <a:t>课设资料下载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链接</a:t>
            </a:r>
            <a:r>
              <a:rPr lang="en-US" altLang="zh-CN" dirty="0"/>
              <a:t>: https://pan.baidu.com/s/1ebLmiy </a:t>
            </a:r>
            <a:r>
              <a:rPr lang="zh-CN" altLang="en-US" dirty="0"/>
              <a:t>密码</a:t>
            </a:r>
            <a:r>
              <a:rPr lang="en-US" altLang="zh-CN" dirty="0"/>
              <a:t>: 525b</a:t>
            </a:r>
            <a:endParaRPr lang="en-US" altLang="zh-CN" dirty="0" smtClean="0"/>
          </a:p>
          <a:p>
            <a:r>
              <a:rPr lang="zh-CN" altLang="en-US" dirty="0" smtClean="0"/>
              <a:t>加入组成</a:t>
            </a:r>
            <a:r>
              <a:rPr lang="zh-CN" altLang="en-US" dirty="0" smtClean="0"/>
              <a:t>原理</a:t>
            </a:r>
            <a:r>
              <a:rPr lang="zh-CN" altLang="en-US" dirty="0"/>
              <a:t>课设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  </a:t>
            </a:r>
            <a:r>
              <a:rPr lang="en-US" altLang="zh-CN" dirty="0"/>
              <a:t>192313547</a:t>
            </a:r>
          </a:p>
          <a:p>
            <a:r>
              <a:rPr lang="zh-CN" altLang="en-US" dirty="0" smtClean="0"/>
              <a:t>注册一起写账号进行文档写作</a:t>
            </a:r>
            <a:endParaRPr lang="en-US" altLang="zh-CN" dirty="0" smtClean="0"/>
          </a:p>
          <a:p>
            <a:pPr lvl="1"/>
            <a:r>
              <a:rPr lang="en-US" altLang="zh-CN" u="sng" dirty="0">
                <a:solidFill>
                  <a:srgbClr val="0070C0"/>
                </a:solidFill>
              </a:rPr>
              <a:t>http</a:t>
            </a:r>
            <a:r>
              <a:rPr lang="en-US" altLang="zh-CN" u="sng" dirty="0" smtClean="0">
                <a:solidFill>
                  <a:srgbClr val="0070C0"/>
                </a:solidFill>
              </a:rPr>
              <a:t>://www.yiqixie.com</a:t>
            </a:r>
            <a:endParaRPr lang="en-US" altLang="zh-CN" u="sng" dirty="0">
              <a:solidFill>
                <a:srgbClr val="0070C0"/>
              </a:solidFill>
            </a:endParaRPr>
          </a:p>
          <a:p>
            <a:r>
              <a:rPr dirty="0" smtClean="0"/>
              <a:t>注册</a:t>
            </a:r>
            <a:r>
              <a:rPr lang="en-US" altLang="zh-CN" dirty="0" smtClean="0"/>
              <a:t>tower</a:t>
            </a:r>
            <a:r>
              <a:rPr dirty="0" smtClean="0"/>
              <a:t>论坛账号</a:t>
            </a:r>
            <a:r>
              <a:rPr lang="zh-CN" altLang="en-US" dirty="0" smtClean="0"/>
              <a:t>进行互动交流</a:t>
            </a:r>
            <a:endParaRPr lang="en-US" altLang="zh-CN" dirty="0" smtClean="0"/>
          </a:p>
          <a:p>
            <a:pPr lvl="1"/>
            <a:r>
              <a:rPr lang="en-US" altLang="zh-CN" u="sng" dirty="0" smtClean="0">
                <a:solidFill>
                  <a:srgbClr val="0070C0"/>
                </a:solidFill>
              </a:rPr>
              <a:t>http://tower.im</a:t>
            </a:r>
            <a:r>
              <a:rPr lang="en-US" altLang="zh-CN" dirty="0" smtClean="0">
                <a:solidFill>
                  <a:srgbClr val="0070C0"/>
                </a:solidFill>
              </a:rPr>
              <a:t>    </a:t>
            </a:r>
            <a:r>
              <a:rPr dirty="0" smtClean="0"/>
              <a:t>昵称命名格式： </a:t>
            </a:r>
            <a:r>
              <a:rPr lang="en-US" altLang="zh-CN" dirty="0" smtClean="0"/>
              <a:t>1306</a:t>
            </a:r>
            <a:r>
              <a:rPr dirty="0" smtClean="0"/>
              <a:t>吴晨</a:t>
            </a:r>
            <a:endParaRPr lang="en-US" altLang="zh-CN" dirty="0" smtClean="0"/>
          </a:p>
          <a:p>
            <a:pPr lvl="1"/>
            <a:r>
              <a:rPr dirty="0" smtClean="0"/>
              <a:t>教师授权后即可看到相关版面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DF0D738-672E-46C8-8BB9-B43606314CD0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学生掌握</a:t>
            </a:r>
            <a:r>
              <a:rPr lang="en-US" altLang="zh-CN" dirty="0" smtClean="0"/>
              <a:t>5</a:t>
            </a:r>
            <a:r>
              <a:rPr lang="zh-CN" altLang="en-US" dirty="0" smtClean="0"/>
              <a:t>段流水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基本原理，可以解决五段流水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设计的复杂工程问题，能设计流水接口部件，能运用正确的逻辑处理指令流水线的各类冲突，最终设计完成的流水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能执行课程实验中的标准测试程序。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在此基础上，可进一步为自行设计的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增加中断异常处理机制，动态分支预测机制等扩展功能。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3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04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教师团队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90" y="1548806"/>
            <a:ext cx="1381703" cy="184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71" y="1556792"/>
            <a:ext cx="1453406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7" y="1529018"/>
            <a:ext cx="1385965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920262" y="3461513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秦磊华 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38329" y="34615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谭志虎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1805" y="3461513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胡迪青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25" y="1529017"/>
            <a:ext cx="1388004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7544708" y="3461513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姚 杰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72238" y="3461513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蒋文斌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391288" y="4278562"/>
            <a:ext cx="8218487" cy="198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i="0" kern="0" dirty="0" smtClean="0"/>
              <a:t>各班指导教师</a:t>
            </a:r>
          </a:p>
          <a:p>
            <a:pPr lvl="1"/>
            <a:r>
              <a:rPr lang="en-US" altLang="zh-CN" sz="1800" i="0" kern="0" dirty="0" smtClean="0">
                <a:solidFill>
                  <a:srgbClr val="0000FF"/>
                </a:solidFill>
              </a:rPr>
              <a:t>1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班：秦磊华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  </a:t>
            </a:r>
            <a:r>
              <a:rPr lang="en-US" altLang="zh-CN" sz="1800" i="0" kern="0" dirty="0">
                <a:solidFill>
                  <a:srgbClr val="0000FF"/>
                </a:solidFill>
              </a:rPr>
              <a:t>2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班：谭志虎 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 </a:t>
            </a:r>
            <a:r>
              <a:rPr lang="en-US" altLang="zh-CN" sz="1800" i="0" kern="0" dirty="0">
                <a:solidFill>
                  <a:srgbClr val="0000FF"/>
                </a:solidFill>
              </a:rPr>
              <a:t>3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班：胡迪青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  </a:t>
            </a:r>
            <a:r>
              <a:rPr lang="en-US" altLang="zh-CN" sz="1800" i="0" kern="0" dirty="0">
                <a:solidFill>
                  <a:srgbClr val="0000FF"/>
                </a:solidFill>
              </a:rPr>
              <a:t>4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班：姚  杰</a:t>
            </a:r>
            <a:endParaRPr lang="en-US" altLang="zh-CN" sz="1800" i="0" kern="0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i="0" kern="0" dirty="0"/>
              <a:t>5</a:t>
            </a:r>
            <a:r>
              <a:rPr lang="zh-CN" altLang="en-US" sz="1800" i="0" kern="0" dirty="0"/>
              <a:t>班：蒋文斌   </a:t>
            </a:r>
            <a:r>
              <a:rPr lang="zh-CN" altLang="en-US" sz="1800" i="0" kern="0" dirty="0" smtClean="0"/>
              <a:t>    </a:t>
            </a:r>
            <a:r>
              <a:rPr lang="en-US" altLang="zh-CN" sz="1800" i="0" kern="0" dirty="0" smtClean="0"/>
              <a:t>6</a:t>
            </a:r>
            <a:r>
              <a:rPr lang="zh-CN" altLang="en-US" sz="1800" i="0" kern="0" dirty="0"/>
              <a:t>班：胡迪青   </a:t>
            </a:r>
            <a:r>
              <a:rPr lang="zh-CN" altLang="en-US" sz="1800" i="0" kern="0" dirty="0" smtClean="0"/>
              <a:t>    </a:t>
            </a:r>
            <a:r>
              <a:rPr lang="en-US" altLang="zh-CN" sz="1800" i="0" kern="0" dirty="0"/>
              <a:t>7</a:t>
            </a:r>
            <a:r>
              <a:rPr lang="zh-CN" altLang="en-US" sz="1800" i="0" kern="0" dirty="0"/>
              <a:t>班：谭志虎  </a:t>
            </a:r>
            <a:r>
              <a:rPr lang="zh-CN" altLang="en-US" sz="1800" i="0" kern="0" dirty="0" smtClean="0"/>
              <a:t>     </a:t>
            </a:r>
            <a:r>
              <a:rPr lang="en-US" altLang="zh-CN" sz="1800" i="0" kern="0" dirty="0"/>
              <a:t>8</a:t>
            </a:r>
            <a:r>
              <a:rPr lang="zh-CN" altLang="en-US" sz="1800" i="0" kern="0" dirty="0"/>
              <a:t>班：秦磊华 </a:t>
            </a:r>
            <a:endParaRPr lang="en-US" altLang="zh-CN" sz="1800" i="0" kern="0" dirty="0"/>
          </a:p>
          <a:p>
            <a:pPr lvl="1"/>
            <a:r>
              <a:rPr lang="en-US" altLang="zh-CN" sz="1800" i="0" kern="0" dirty="0">
                <a:solidFill>
                  <a:srgbClr val="0000FF"/>
                </a:solidFill>
              </a:rPr>
              <a:t>9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班：胡迪青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</a:t>
            </a:r>
            <a:r>
              <a:rPr lang="en-US" altLang="zh-CN" sz="1800" i="0" kern="0" dirty="0" smtClean="0">
                <a:solidFill>
                  <a:srgbClr val="0000FF"/>
                </a:solidFill>
              </a:rPr>
              <a:t>10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谭志虎      </a:t>
            </a:r>
            <a:r>
              <a:rPr lang="zh-CN" altLang="en-US" sz="1800" i="0" kern="0" dirty="0" smtClean="0"/>
              <a:t>卓越：谭志虎    </a:t>
            </a:r>
            <a:r>
              <a:rPr lang="en-US" altLang="zh-CN" sz="1800" i="0" kern="0" dirty="0" smtClean="0"/>
              <a:t>ACM</a:t>
            </a:r>
            <a:r>
              <a:rPr lang="zh-CN" altLang="en-US" sz="1800" i="0" kern="0" dirty="0" smtClean="0"/>
              <a:t>：秦磊华</a:t>
            </a:r>
            <a:endParaRPr lang="en-US" altLang="zh-CN" sz="1800" i="0" kern="0" dirty="0" smtClean="0"/>
          </a:p>
          <a:p>
            <a:pPr lvl="1"/>
            <a:r>
              <a:rPr lang="zh-CN" altLang="en-US" sz="1800" i="0" kern="0" dirty="0"/>
              <a:t>物</a:t>
            </a:r>
            <a:r>
              <a:rPr lang="zh-CN" altLang="en-US" sz="1800" i="0" kern="0" dirty="0" smtClean="0"/>
              <a:t>联网：胡迪青</a:t>
            </a:r>
            <a:endParaRPr lang="zh-CN" altLang="en-US" sz="1800" i="0" kern="0" dirty="0"/>
          </a:p>
          <a:p>
            <a:endParaRPr lang="zh-CN" altLang="en-US" i="0" kern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55" y="1549032"/>
            <a:ext cx="1386593" cy="1848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6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纪律要求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543550"/>
          </a:xfrm>
        </p:spPr>
        <p:txBody>
          <a:bodyPr/>
          <a:lstStyle/>
          <a:p>
            <a:pPr>
              <a:defRPr/>
            </a:pPr>
            <a:r>
              <a:rPr dirty="0" smtClean="0"/>
              <a:t>严格考勤   周一</a:t>
            </a:r>
            <a:r>
              <a:rPr lang="en-US" altLang="zh-CN" dirty="0" smtClean="0"/>
              <a:t>~</a:t>
            </a:r>
            <a:r>
              <a:rPr dirty="0" smtClean="0"/>
              <a:t>周五 </a:t>
            </a:r>
            <a:r>
              <a:rPr lang="en-US" altLang="zh-CN" dirty="0" smtClean="0"/>
              <a:t>8:00-11:00   14:00-17:00</a:t>
            </a:r>
          </a:p>
          <a:p>
            <a:pPr lvl="1">
              <a:defRPr/>
            </a:pPr>
            <a:r>
              <a:rPr dirty="0" smtClean="0"/>
              <a:t>迟到，早退按缺勤处理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10</a:t>
            </a:r>
            <a:r>
              <a:rPr lang="zh-CN" altLang="en-US" dirty="0" smtClean="0"/>
              <a:t>天</a:t>
            </a:r>
            <a:r>
              <a:rPr lang="en-US" altLang="zh-CN" dirty="0" smtClean="0"/>
              <a:t>18</a:t>
            </a:r>
            <a:r>
              <a:rPr lang="zh-CN" altLang="en-US" dirty="0" smtClean="0"/>
              <a:t>次考勤</a:t>
            </a:r>
            <a:r>
              <a:rPr lang="en-US" altLang="zh-CN" dirty="0" smtClean="0"/>
              <a:t>14</a:t>
            </a:r>
            <a:r>
              <a:rPr lang="zh-CN" altLang="en-US" dirty="0" smtClean="0"/>
              <a:t>次为满分 （周四下午不来）</a:t>
            </a:r>
          </a:p>
          <a:p>
            <a:pPr lvl="1">
              <a:defRPr/>
            </a:pPr>
            <a:r>
              <a:rPr dirty="0" smtClean="0">
                <a:sym typeface="+mn-ea"/>
              </a:rPr>
              <a:t>报告完成后，可不考勤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不来的要通过</a:t>
            </a:r>
            <a:r>
              <a:rPr lang="en-US" dirty="0" smtClean="0"/>
              <a:t>tower</a:t>
            </a:r>
            <a:r>
              <a:rPr lang="zh-CN" altLang="en-US" dirty="0" smtClean="0"/>
              <a:t>发帖</a:t>
            </a:r>
            <a:r>
              <a:rPr dirty="0" smtClean="0"/>
              <a:t>请假</a:t>
            </a:r>
            <a:endParaRPr lang="en-US" dirty="0" smtClean="0"/>
          </a:p>
          <a:p>
            <a:pPr lvl="1">
              <a:defRPr/>
            </a:pPr>
            <a:r>
              <a:rPr lang="zh-CN" altLang="en-US" dirty="0"/>
              <a:t>代</a:t>
            </a:r>
            <a:r>
              <a:rPr lang="zh-CN" altLang="en-US" dirty="0" smtClean="0"/>
              <a:t>签到（作弊处理，直接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分）</a:t>
            </a:r>
            <a:endParaRPr dirty="0" smtClean="0"/>
          </a:p>
          <a:p>
            <a:pPr>
              <a:defRPr/>
            </a:pPr>
            <a:r>
              <a:rPr dirty="0" smtClean="0"/>
              <a:t>每日提交工作进度（一起写）</a:t>
            </a:r>
            <a:endParaRPr lang="en-US" altLang="zh-CN" dirty="0"/>
          </a:p>
          <a:p>
            <a:pPr lvl="1">
              <a:defRPr/>
            </a:pPr>
            <a:r>
              <a:rPr dirty="0" smtClean="0"/>
              <a:t>每日</a:t>
            </a:r>
            <a:r>
              <a:rPr lang="en-US" altLang="zh-CN" dirty="0" smtClean="0"/>
              <a:t>24:00</a:t>
            </a:r>
            <a:r>
              <a:rPr dirty="0" smtClean="0"/>
              <a:t>之前提交当日进度，未提交按缺勤处理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边实验，边写报告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在课设报告中</a:t>
            </a:r>
            <a:r>
              <a:rPr dirty="0" smtClean="0"/>
              <a:t>记录当日故障，解决方法</a:t>
            </a:r>
            <a:endParaRPr lang="en-US" altLang="zh-CN" dirty="0" smtClean="0"/>
          </a:p>
          <a:p>
            <a:pPr marL="0" lvl="1" indent="0">
              <a:buNone/>
              <a:defRPr/>
            </a:pPr>
            <a:endParaRPr lang="en-US" altLang="zh-CN" sz="240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09F2A60-37EB-4BF1-A2D5-B2CC40660FC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成绩评定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成绩构成</a:t>
            </a:r>
            <a:endParaRPr altLang="zh-CN" dirty="0" smtClean="0"/>
          </a:p>
          <a:p>
            <a:pPr lvl="1"/>
            <a:r>
              <a:rPr altLang="zh-CN" dirty="0" smtClean="0"/>
              <a:t>设计过程和结果占</a:t>
            </a:r>
            <a:r>
              <a:rPr lang="en-US" altLang="zh-CN" dirty="0" smtClean="0"/>
              <a:t>70%</a:t>
            </a:r>
          </a:p>
          <a:p>
            <a:pPr lvl="1"/>
            <a:r>
              <a:rPr altLang="zh-CN" dirty="0" smtClean="0"/>
              <a:t>报告部分占</a:t>
            </a:r>
            <a:r>
              <a:rPr lang="en-US" altLang="zh-CN" dirty="0" smtClean="0"/>
              <a:t>          30%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dirty="0" smtClean="0"/>
              <a:t>缺勤直接负分（</a:t>
            </a:r>
            <a:r>
              <a:rPr lang="en-US" altLang="zh-CN" dirty="0" smtClean="0"/>
              <a:t>10%</a:t>
            </a:r>
            <a:r>
              <a:rPr dirty="0" smtClean="0"/>
              <a:t>），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缺勤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r>
              <a:rPr lang="zh-CN" altLang="en-US" dirty="0"/>
              <a:t>，不扣分</a:t>
            </a:r>
          </a:p>
          <a:p>
            <a:pPr lvl="2"/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zh-CN" altLang="en-US" dirty="0" smtClean="0"/>
              <a:t>，代签扣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分，不来</a:t>
            </a:r>
            <a:r>
              <a:rPr lang="en-US" altLang="zh-CN" dirty="0" smtClean="0"/>
              <a:t>tower</a:t>
            </a:r>
            <a:r>
              <a:rPr lang="zh-CN" altLang="en-US" dirty="0" smtClean="0"/>
              <a:t>发帖请假</a:t>
            </a:r>
            <a:endParaRPr lang="zh-CN" altLang="en-US" dirty="0"/>
          </a:p>
          <a:p>
            <a:pPr lvl="2"/>
            <a:r>
              <a:rPr lang="en-US" altLang="zh-CN" dirty="0" smtClean="0"/>
              <a:t>7</a:t>
            </a:r>
            <a:r>
              <a:rPr lang="zh-CN" altLang="en-US" dirty="0" smtClean="0"/>
              <a:t>次</a:t>
            </a:r>
            <a:r>
              <a:rPr lang="zh-CN" altLang="en-US" dirty="0"/>
              <a:t>以上按缺勤</a:t>
            </a:r>
            <a:r>
              <a:rPr lang="en-US" altLang="zh-CN" dirty="0"/>
              <a:t>1/3</a:t>
            </a:r>
            <a:r>
              <a:rPr lang="zh-CN" altLang="en-US" dirty="0"/>
              <a:t>记，无最终成绩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抄袭或被抄袭  </a:t>
            </a:r>
            <a:r>
              <a:rPr lang="en-US" altLang="zh-CN" dirty="0"/>
              <a:t>0</a:t>
            </a:r>
            <a:r>
              <a:rPr lang="zh-CN" altLang="en-US" dirty="0" smtClean="0"/>
              <a:t>分，报告查重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单周期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版本代码可以共享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流水阶段代码不得共享</a:t>
            </a:r>
            <a:endParaRPr lang="zh-CN" altLang="en-US" dirty="0"/>
          </a:p>
          <a:p>
            <a:pPr marL="914400" lvl="2" indent="0">
              <a:buNone/>
            </a:pPr>
            <a:r>
              <a:rPr dirty="0" smtClean="0">
                <a:solidFill>
                  <a:schemeClr val="bg1"/>
                </a:solidFill>
              </a:rPr>
              <a:t>缺勤</a:t>
            </a:r>
            <a:r>
              <a:rPr lang="en-US" altLang="zh-CN" dirty="0" smtClean="0">
                <a:solidFill>
                  <a:schemeClr val="bg1"/>
                </a:solidFill>
              </a:rPr>
              <a:t>1/3</a:t>
            </a:r>
            <a:r>
              <a:rPr dirty="0" smtClean="0">
                <a:solidFill>
                  <a:schemeClr val="bg1"/>
                </a:solidFill>
              </a:rPr>
              <a:t>记，无最终成绩。</a:t>
            </a:r>
            <a:endParaRPr altLang="zh-CN" dirty="0" smtClean="0">
              <a:solidFill>
                <a:schemeClr val="bg1"/>
              </a:solidFill>
            </a:endParaRPr>
          </a:p>
          <a:p>
            <a:endParaRPr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511046F-2086-45B6-BCCE-A62E0EB66C2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课程设计的总体时间为</a:t>
            </a:r>
            <a:r>
              <a:rPr lang="en-US" altLang="zh-CN" dirty="0" smtClean="0"/>
              <a:t>2</a:t>
            </a:r>
            <a:r>
              <a:rPr altLang="zh-CN" dirty="0" smtClean="0"/>
              <a:t>周，具体安排如下</a:t>
            </a:r>
            <a:r>
              <a:rPr lang="en-US" altLang="zh-CN" dirty="0" smtClean="0"/>
              <a:t>: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</a:t>
            </a:r>
            <a:r>
              <a:rPr altLang="zh-CN" dirty="0" smtClean="0"/>
              <a:t>天：到实验室布置任务和集中讲解；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1~3</a:t>
            </a:r>
            <a:r>
              <a:rPr altLang="zh-CN" dirty="0" smtClean="0"/>
              <a:t>天：学生查阅资料，开始方案设计；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4</a:t>
            </a:r>
            <a:r>
              <a:rPr altLang="zh-CN" dirty="0" smtClean="0"/>
              <a:t>天：中期检查，单周期</a:t>
            </a:r>
            <a:r>
              <a:rPr lang="zh-CN" altLang="en-US" dirty="0" smtClean="0"/>
              <a:t>上板</a:t>
            </a:r>
            <a:r>
              <a:rPr altLang="zh-CN" dirty="0" smtClean="0"/>
              <a:t>验收检查</a:t>
            </a:r>
            <a:r>
              <a:rPr lang="zh-CN" altLang="en-US" dirty="0" smtClean="0"/>
              <a:t>（含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测试）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阶段性成果</a:t>
            </a:r>
            <a:r>
              <a:rPr dirty="0" smtClean="0"/>
              <a:t>随时检查；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10</a:t>
            </a:r>
            <a:r>
              <a:rPr altLang="zh-CN" dirty="0" smtClean="0"/>
              <a:t>天：</a:t>
            </a:r>
            <a:r>
              <a:rPr altLang="zh-CN" dirty="0" smtClean="0"/>
              <a:t>最终结果验收</a:t>
            </a:r>
            <a:r>
              <a:rPr lang="zh-CN" altLang="en-US" dirty="0" smtClean="0"/>
              <a:t>（不延期检查）</a:t>
            </a:r>
            <a:r>
              <a:rPr altLang="zh-CN" dirty="0" smtClean="0"/>
              <a:t>。</a:t>
            </a:r>
            <a:endParaRPr altLang="zh-CN" dirty="0" smtClean="0"/>
          </a:p>
          <a:p>
            <a:r>
              <a:rPr lang="zh-CN" altLang="en-US" dirty="0" smtClean="0"/>
              <a:t>报告不得超过</a:t>
            </a:r>
            <a:r>
              <a:rPr lang="en-US" altLang="zh-CN" dirty="0" smtClean="0">
                <a:solidFill>
                  <a:srgbClr val="0000FF"/>
                </a:solidFill>
              </a:rPr>
              <a:t>60</a:t>
            </a:r>
            <a:r>
              <a:rPr lang="zh-CN" altLang="en-US" dirty="0" smtClean="0"/>
              <a:t>页，第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周周一交报告</a:t>
            </a:r>
            <a:endParaRPr lang="en-US" altLang="zh-CN" dirty="0" smtClean="0"/>
          </a:p>
          <a:p>
            <a:r>
              <a:rPr lang="zh-CN" altLang="en-US" dirty="0" smtClean="0"/>
              <a:t>按班为单位提交电子版即可，具体规范见任务书</a:t>
            </a:r>
            <a:endParaRPr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7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课程设计团队天梯赛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每班</a:t>
            </a:r>
            <a:r>
              <a:rPr lang="en-US" altLang="zh-CN" dirty="0" smtClean="0"/>
              <a:t>4-5</a:t>
            </a:r>
            <a:r>
              <a:rPr lang="zh-CN" altLang="en-US" dirty="0" smtClean="0"/>
              <a:t>只队伍，各班前两名团队有分数奖励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2/1</a:t>
            </a:r>
            <a:r>
              <a:rPr lang="zh-CN" altLang="en-US" dirty="0" smtClean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原不及格的队员成绩不计入团队总成绩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重修生</a:t>
            </a:r>
            <a:r>
              <a:rPr lang="en-US" altLang="zh-CN" dirty="0" smtClean="0"/>
              <a:t>/</a:t>
            </a:r>
            <a:r>
              <a:rPr lang="zh-CN" altLang="en-US" dirty="0" smtClean="0"/>
              <a:t>留级生</a:t>
            </a:r>
            <a:r>
              <a:rPr lang="zh-CN" altLang="en-US" dirty="0"/>
              <a:t>不计</a:t>
            </a:r>
            <a:r>
              <a:rPr lang="zh-CN" altLang="en-US" dirty="0" smtClean="0"/>
              <a:t>入团队</a:t>
            </a:r>
            <a:r>
              <a:rPr lang="zh-CN" altLang="en-US" dirty="0" smtClean="0"/>
              <a:t>总成绩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为团队取一个响亮的名字</a:t>
            </a:r>
            <a:endParaRPr lang="en-US" altLang="zh-CN" dirty="0"/>
          </a:p>
          <a:p>
            <a:r>
              <a:rPr lang="zh-CN" altLang="en-US" dirty="0" smtClean="0"/>
              <a:t>合作学习，互帮互助，团队精神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每日上午</a:t>
            </a:r>
            <a:r>
              <a:rPr lang="en-US" altLang="zh-CN" dirty="0" smtClean="0"/>
              <a:t>8:00-8:30</a:t>
            </a:r>
            <a:r>
              <a:rPr lang="zh-CN" altLang="en-US" dirty="0" smtClean="0"/>
              <a:t>团队会议，轮值主席，轮值记录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团队内有抄袭者团队全体罚分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各团队自选团队杰出贡献奖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人（</a:t>
            </a:r>
            <a:r>
              <a:rPr lang="zh-CN" altLang="en-US" dirty="0" smtClean="0"/>
              <a:t>加</a:t>
            </a:r>
            <a:r>
              <a:rPr lang="en-US" altLang="zh-CN" dirty="0" smtClean="0"/>
              <a:t>2/1</a:t>
            </a:r>
            <a:r>
              <a:rPr lang="zh-CN" altLang="en-US" dirty="0" smtClean="0"/>
              <a:t>分</a:t>
            </a:r>
            <a:r>
              <a:rPr lang="zh-CN" altLang="en-US" dirty="0"/>
              <a:t>奖励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会议记录不完整团队取消团队贡献奖和天梯赛奖励</a:t>
            </a:r>
            <a:endParaRPr lang="en-US" altLang="zh-CN" dirty="0"/>
          </a:p>
          <a:p>
            <a:r>
              <a:rPr lang="zh-CN" altLang="en-US" dirty="0" smtClean="0"/>
              <a:t>奖励分数加到总分中，加爆为止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8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任务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开发板设计</a:t>
            </a:r>
            <a:r>
              <a:rPr lang="en-US" altLang="zh-CN" dirty="0"/>
              <a:t>5</a:t>
            </a:r>
            <a:r>
              <a:rPr lang="zh-CN" altLang="en-US" dirty="0"/>
              <a:t>段流水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27+4</a:t>
            </a:r>
            <a:r>
              <a:rPr lang="zh-CN" altLang="en-US" dirty="0" smtClean="0"/>
              <a:t>条教师指定的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指令（每人一个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位代号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支持中断处理机制</a:t>
            </a:r>
            <a:endParaRPr lang="zh-CN" altLang="en-US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5</a:t>
            </a:r>
            <a:r>
              <a:rPr lang="zh-CN" altLang="en-US" dirty="0"/>
              <a:t>段流水机制，可处理数据冒险，结构冒险，分支冒险</a:t>
            </a:r>
          </a:p>
          <a:p>
            <a:pPr lvl="1"/>
            <a:r>
              <a:rPr lang="zh-CN" altLang="en-US" dirty="0"/>
              <a:t>扩展功能</a:t>
            </a:r>
            <a:r>
              <a:rPr lang="zh-CN" altLang="en-US" dirty="0" smtClean="0"/>
              <a:t>（中断机制，动态</a:t>
            </a:r>
            <a:r>
              <a:rPr lang="zh-CN" altLang="en-US" dirty="0"/>
              <a:t>分支预测）</a:t>
            </a:r>
          </a:p>
          <a:p>
            <a:pPr lvl="1"/>
            <a:r>
              <a:rPr lang="zh-CN" altLang="en-US" dirty="0"/>
              <a:t>能正确运行标准测试</a:t>
            </a:r>
            <a:r>
              <a:rPr lang="zh-CN" altLang="en-US" dirty="0" smtClean="0"/>
              <a:t>程序和自</a:t>
            </a:r>
            <a:r>
              <a:rPr lang="zh-CN" altLang="en-US" dirty="0"/>
              <a:t>编测试</a:t>
            </a:r>
            <a:r>
              <a:rPr lang="zh-CN" altLang="en-US" dirty="0" smtClean="0"/>
              <a:t>程序（测试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指令）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自动统计功能</a:t>
            </a:r>
          </a:p>
          <a:p>
            <a:pPr lvl="2"/>
            <a:r>
              <a:rPr lang="zh-CN" altLang="en-US" dirty="0" smtClean="0"/>
              <a:t>运行</a:t>
            </a:r>
            <a:r>
              <a:rPr dirty="0" smtClean="0"/>
              <a:t>周期</a:t>
            </a:r>
            <a:r>
              <a:rPr lang="zh-CN" altLang="en-US" dirty="0" smtClean="0"/>
              <a:t>数</a:t>
            </a:r>
            <a:endParaRPr lang="en-US" dirty="0" smtClean="0"/>
          </a:p>
          <a:p>
            <a:pPr lvl="2"/>
            <a:r>
              <a:rPr lang="zh-CN" altLang="en-US" dirty="0" smtClean="0"/>
              <a:t>插入气泡数，</a:t>
            </a:r>
            <a:r>
              <a:rPr lang="en-US" altLang="zh-CN" dirty="0" smtClean="0"/>
              <a:t>Load Use</a:t>
            </a:r>
            <a:r>
              <a:rPr lang="zh-CN" altLang="en-US" dirty="0" smtClean="0"/>
              <a:t>冲突次数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无条件跳转次数，有条件成功跳转次数，失败跳转次数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分支预测成功，失败次数等（分支预测相关）</a:t>
            </a:r>
            <a:endParaRPr lang="en-US" altLang="zh-CN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553</TotalTime>
  <Words>1279</Words>
  <Application>Microsoft Office PowerPoint</Application>
  <PresentationFormat>全屏显示(4:3)</PresentationFormat>
  <Paragraphs>194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黑体</vt:lpstr>
      <vt:lpstr>华文细黑</vt:lpstr>
      <vt:lpstr>华文中宋</vt:lpstr>
      <vt:lpstr>宋体</vt:lpstr>
      <vt:lpstr>微软雅黑</vt:lpstr>
      <vt:lpstr>Arial</vt:lpstr>
      <vt:lpstr>Verdana</vt:lpstr>
      <vt:lpstr>Wingdings</vt:lpstr>
      <vt:lpstr>2_nordridesign</vt:lpstr>
      <vt:lpstr>1_nordridesign</vt:lpstr>
      <vt:lpstr>1_Profile</vt:lpstr>
      <vt:lpstr>PowerPoint 演示文稿</vt:lpstr>
      <vt:lpstr>准备工作</vt:lpstr>
      <vt:lpstr>教学目标</vt:lpstr>
      <vt:lpstr>教师团队</vt:lpstr>
      <vt:lpstr>纪律要求 </vt:lpstr>
      <vt:lpstr>成绩评定</vt:lpstr>
      <vt:lpstr>进度安排</vt:lpstr>
      <vt:lpstr>课程设计团队天梯赛</vt:lpstr>
      <vt:lpstr>课程设计任务</vt:lpstr>
      <vt:lpstr>课程设计实验环境</vt:lpstr>
      <vt:lpstr>课程设计路径及评分标准(百分制)</vt:lpstr>
      <vt:lpstr>我们的口号</vt:lpstr>
      <vt:lpstr>各阶段检查要求</vt:lpstr>
      <vt:lpstr>各阶段检查要求</vt:lpstr>
      <vt:lpstr>注意事项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tanzhihu</cp:lastModifiedBy>
  <cp:revision>1098</cp:revision>
  <dcterms:created xsi:type="dcterms:W3CDTF">2009-09-14T03:13:00Z</dcterms:created>
  <dcterms:modified xsi:type="dcterms:W3CDTF">2018-02-25T15:00:36Z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