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media/image10.svg" ContentType="image/svg+xml"/>
  <Override PartName="/ppt/media/image21.svg" ContentType="image/svg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3"/>
    <p:sldMasterId id="2147483660" r:id="rId4"/>
    <p:sldMasterId id="2147483664" r:id="rId5"/>
    <p:sldMasterId id="2147483666" r:id="rId6"/>
    <p:sldMasterId id="2147483669" r:id="rId7"/>
    <p:sldMasterId id="2147483688" r:id="rId8"/>
    <p:sldMasterId id="2147483690" r:id="rId9"/>
    <p:sldMasterId id="2147483693" r:id="rId10"/>
    <p:sldMasterId id="2147483696" r:id="rId11"/>
    <p:sldMasterId id="2147483699" r:id="rId12"/>
    <p:sldMasterId id="2147483702" r:id="rId13"/>
    <p:sldMasterId id="2147483705" r:id="rId14"/>
    <p:sldMasterId id="2147483708" r:id="rId15"/>
    <p:sldMasterId id="2147483711" r:id="rId16"/>
    <p:sldMasterId id="2147483730" r:id="rId17"/>
    <p:sldMasterId id="2147483733" r:id="rId18"/>
    <p:sldMasterId id="2147483736" r:id="rId19"/>
    <p:sldMasterId id="2147483739" r:id="rId20"/>
    <p:sldMasterId id="2147483758" r:id="rId21"/>
    <p:sldMasterId id="2147483761" r:id="rId22"/>
    <p:sldMasterId id="2147483764" r:id="rId23"/>
    <p:sldMasterId id="2147483767" r:id="rId24"/>
    <p:sldMasterId id="2147483770" r:id="rId25"/>
    <p:sldMasterId id="2147483773" r:id="rId26"/>
    <p:sldMasterId id="2147483792" r:id="rId27"/>
    <p:sldMasterId id="2147483795" r:id="rId28"/>
    <p:sldMasterId id="2147483798" r:id="rId29"/>
    <p:sldMasterId id="2147483801" r:id="rId30"/>
    <p:sldMasterId id="2147483804" r:id="rId31"/>
    <p:sldMasterId id="2147483807" r:id="rId32"/>
    <p:sldMasterId id="2147483810" r:id="rId33"/>
    <p:sldMasterId id="2147483813" r:id="rId34"/>
    <p:sldMasterId id="2147483816" r:id="rId35"/>
    <p:sldMasterId id="2147483819" r:id="rId36"/>
    <p:sldMasterId id="2147483822" r:id="rId37"/>
    <p:sldMasterId id="2147483825" r:id="rId38"/>
    <p:sldMasterId id="2147483828" r:id="rId39"/>
    <p:sldMasterId id="2147483831" r:id="rId40"/>
    <p:sldMasterId id="2147483834" r:id="rId41"/>
    <p:sldMasterId id="2147483837" r:id="rId42"/>
    <p:sldMasterId id="2147483841" r:id="rId43"/>
    <p:sldMasterId id="2147483845" r:id="rId44"/>
    <p:sldMasterId id="2147483849" r:id="rId45"/>
    <p:sldMasterId id="2147483853" r:id="rId46"/>
    <p:sldMasterId id="2147483857" r:id="rId47"/>
    <p:sldMasterId id="2147483861" r:id="rId48"/>
    <p:sldMasterId id="2147483865" r:id="rId49"/>
    <p:sldMasterId id="2147483869" r:id="rId50"/>
    <p:sldMasterId id="2147483873" r:id="rId51"/>
    <p:sldMasterId id="2147483877" r:id="rId52"/>
    <p:sldMasterId id="2147483881" r:id="rId53"/>
    <p:sldMasterId id="2147483885" r:id="rId54"/>
    <p:sldMasterId id="2147483889" r:id="rId55"/>
    <p:sldMasterId id="2147483893" r:id="rId56"/>
    <p:sldMasterId id="2147483897" r:id="rId57"/>
    <p:sldMasterId id="2147483901" r:id="rId58"/>
    <p:sldMasterId id="2147483905" r:id="rId59"/>
    <p:sldMasterId id="2147483909" r:id="rId60"/>
    <p:sldMasterId id="2147483913" r:id="rId61"/>
  </p:sldMasterIdLst>
  <p:notesMasterIdLst>
    <p:notesMasterId r:id="rId63"/>
  </p:notesMasterIdLst>
  <p:handoutMasterIdLst>
    <p:handoutMasterId r:id="rId136"/>
  </p:handoutMasterIdLst>
  <p:sldIdLst>
    <p:sldId id="462" r:id="rId62"/>
    <p:sldId id="479" r:id="rId64"/>
    <p:sldId id="1568" r:id="rId65"/>
    <p:sldId id="1881" r:id="rId66"/>
    <p:sldId id="1882" r:id="rId67"/>
    <p:sldId id="1883" r:id="rId68"/>
    <p:sldId id="1884" r:id="rId69"/>
    <p:sldId id="1885" r:id="rId70"/>
    <p:sldId id="1886" r:id="rId71"/>
    <p:sldId id="1887" r:id="rId72"/>
    <p:sldId id="1888" r:id="rId73"/>
    <p:sldId id="1889" r:id="rId74"/>
    <p:sldId id="1891" r:id="rId75"/>
    <p:sldId id="1892" r:id="rId76"/>
    <p:sldId id="1894" r:id="rId77"/>
    <p:sldId id="1895" r:id="rId78"/>
    <p:sldId id="1896" r:id="rId79"/>
    <p:sldId id="1897" r:id="rId80"/>
    <p:sldId id="1899" r:id="rId81"/>
    <p:sldId id="1900" r:id="rId82"/>
    <p:sldId id="1901" r:id="rId83"/>
    <p:sldId id="1903" r:id="rId84"/>
    <p:sldId id="1904" r:id="rId85"/>
    <p:sldId id="1905" r:id="rId86"/>
    <p:sldId id="1907" r:id="rId87"/>
    <p:sldId id="1908" r:id="rId88"/>
    <p:sldId id="1906" r:id="rId89"/>
    <p:sldId id="1909" r:id="rId90"/>
    <p:sldId id="1910" r:id="rId91"/>
    <p:sldId id="1912" r:id="rId92"/>
    <p:sldId id="1915" r:id="rId93"/>
    <p:sldId id="1916" r:id="rId94"/>
    <p:sldId id="1911" r:id="rId95"/>
    <p:sldId id="1917" r:id="rId96"/>
    <p:sldId id="1918" r:id="rId97"/>
    <p:sldId id="1920" r:id="rId98"/>
    <p:sldId id="1921" r:id="rId99"/>
    <p:sldId id="1922" r:id="rId100"/>
    <p:sldId id="1919" r:id="rId101"/>
    <p:sldId id="1968" r:id="rId102"/>
    <p:sldId id="1923" r:id="rId103"/>
    <p:sldId id="1924" r:id="rId104"/>
    <p:sldId id="1928" r:id="rId105"/>
    <p:sldId id="1931" r:id="rId106"/>
    <p:sldId id="1934" r:id="rId107"/>
    <p:sldId id="1935" r:id="rId108"/>
    <p:sldId id="1938" r:id="rId109"/>
    <p:sldId id="1925" r:id="rId110"/>
    <p:sldId id="1941" r:id="rId111"/>
    <p:sldId id="1942" r:id="rId112"/>
    <p:sldId id="1939" r:id="rId113"/>
    <p:sldId id="1943" r:id="rId114"/>
    <p:sldId id="1944" r:id="rId115"/>
    <p:sldId id="1946" r:id="rId116"/>
    <p:sldId id="1947" r:id="rId117"/>
    <p:sldId id="1948" r:id="rId118"/>
    <p:sldId id="1949" r:id="rId119"/>
    <p:sldId id="1950" r:id="rId120"/>
    <p:sldId id="1951" r:id="rId121"/>
    <p:sldId id="1954" r:id="rId122"/>
    <p:sldId id="1955" r:id="rId123"/>
    <p:sldId id="1956" r:id="rId124"/>
    <p:sldId id="1952" r:id="rId125"/>
    <p:sldId id="1957" r:id="rId126"/>
    <p:sldId id="1958" r:id="rId127"/>
    <p:sldId id="1959" r:id="rId128"/>
    <p:sldId id="1960" r:id="rId129"/>
    <p:sldId id="1961" r:id="rId130"/>
    <p:sldId id="1962" r:id="rId131"/>
    <p:sldId id="1964" r:id="rId132"/>
    <p:sldId id="1965" r:id="rId133"/>
    <p:sldId id="1963" r:id="rId134"/>
    <p:sldId id="264" r:id="rId135"/>
  </p:sldIdLst>
  <p:sldSz cx="12192000" cy="6858000"/>
  <p:notesSz cx="6858000" cy="9144000"/>
  <p:embeddedFontLst>
    <p:embeddedFont>
      <p:font typeface="Calibri" panose="020F0502020204030204" pitchFamily="34" charset="0"/>
      <p:regular r:id="rId141"/>
      <p:bold r:id="rId142"/>
      <p:italic r:id="rId143"/>
      <p:boldItalic r:id="rId144"/>
    </p:embeddedFont>
    <p:embeddedFont>
      <p:font typeface="黑体" panose="02010609060101010101" pitchFamily="49" charset="-122"/>
      <p:regular r:id="rId145"/>
    </p:embeddedFont>
    <p:embeddedFont>
      <p:font typeface="Verdana" panose="020B0604030504040204" pitchFamily="34" charset="0"/>
      <p:regular r:id="rId146"/>
      <p:bold r:id="rId147"/>
      <p:italic r:id="rId148"/>
      <p:boldItalic r:id="rId149"/>
    </p:embeddedFont>
    <p:embeddedFont>
      <p:font typeface="华文楷体" panose="02010600040101010101" pitchFamily="2" charset="-122"/>
      <p:regular r:id="rId150"/>
    </p:embeddedFont>
    <p:embeddedFont>
      <p:font typeface="纤黑体" panose="02000000000000000000" charset="-122"/>
      <p:regular r:id="rId151"/>
    </p:embeddedFont>
    <p:embeddedFont>
      <p:font typeface="等线" panose="02010600030101010101" charset="-122"/>
      <p:regular r:id="rId152"/>
    </p:embeddedFont>
  </p:embeddedFontLst>
  <p:custDataLst>
    <p:tags r:id="rId1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2" userDrawn="1">
          <p15:clr>
            <a:srgbClr val="A4A3A4"/>
          </p15:clr>
        </p15:guide>
        <p15:guide id="2" pos="37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JIAN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D2A26"/>
    <a:srgbClr val="AD2B26"/>
    <a:srgbClr val="49504F"/>
    <a:srgbClr val="B60206"/>
    <a:srgbClr val="B70006"/>
    <a:srgbClr val="FFFFE4"/>
    <a:srgbClr val="919191"/>
    <a:srgbClr val="33333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5344" autoAdjust="0"/>
  </p:normalViewPr>
  <p:slideViewPr>
    <p:cSldViewPr snapToGrid="0">
      <p:cViewPr varScale="1">
        <p:scale>
          <a:sx n="93" d="100"/>
          <a:sy n="93" d="100"/>
        </p:scale>
        <p:origin x="216" y="520"/>
      </p:cViewPr>
      <p:guideLst>
        <p:guide orient="horz" pos="592"/>
        <p:guide pos="37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37.xml"/><Relationship Id="rId98" Type="http://schemas.openxmlformats.org/officeDocument/2006/relationships/slide" Target="slides/slide36.xml"/><Relationship Id="rId97" Type="http://schemas.openxmlformats.org/officeDocument/2006/relationships/slide" Target="slides/slide35.xml"/><Relationship Id="rId96" Type="http://schemas.openxmlformats.org/officeDocument/2006/relationships/slide" Target="slides/slide34.xml"/><Relationship Id="rId95" Type="http://schemas.openxmlformats.org/officeDocument/2006/relationships/slide" Target="slides/slide33.xml"/><Relationship Id="rId94" Type="http://schemas.openxmlformats.org/officeDocument/2006/relationships/slide" Target="slides/slide32.xml"/><Relationship Id="rId93" Type="http://schemas.openxmlformats.org/officeDocument/2006/relationships/slide" Target="slides/slide31.xml"/><Relationship Id="rId92" Type="http://schemas.openxmlformats.org/officeDocument/2006/relationships/slide" Target="slides/slide30.xml"/><Relationship Id="rId91" Type="http://schemas.openxmlformats.org/officeDocument/2006/relationships/slide" Target="slides/slide29.xml"/><Relationship Id="rId90" Type="http://schemas.openxmlformats.org/officeDocument/2006/relationships/slide" Target="slides/slide28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27.xml"/><Relationship Id="rId88" Type="http://schemas.openxmlformats.org/officeDocument/2006/relationships/slide" Target="slides/slide26.xml"/><Relationship Id="rId87" Type="http://schemas.openxmlformats.org/officeDocument/2006/relationships/slide" Target="slides/slide25.xml"/><Relationship Id="rId86" Type="http://schemas.openxmlformats.org/officeDocument/2006/relationships/slide" Target="slides/slide24.xml"/><Relationship Id="rId85" Type="http://schemas.openxmlformats.org/officeDocument/2006/relationships/slide" Target="slides/slide23.xml"/><Relationship Id="rId84" Type="http://schemas.openxmlformats.org/officeDocument/2006/relationships/slide" Target="slides/slide22.xml"/><Relationship Id="rId83" Type="http://schemas.openxmlformats.org/officeDocument/2006/relationships/slide" Target="slides/slide21.xml"/><Relationship Id="rId82" Type="http://schemas.openxmlformats.org/officeDocument/2006/relationships/slide" Target="slides/slide20.xml"/><Relationship Id="rId81" Type="http://schemas.openxmlformats.org/officeDocument/2006/relationships/slide" Target="slides/slide19.xml"/><Relationship Id="rId80" Type="http://schemas.openxmlformats.org/officeDocument/2006/relationships/slide" Target="slides/slide18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17.xml"/><Relationship Id="rId78" Type="http://schemas.openxmlformats.org/officeDocument/2006/relationships/slide" Target="slides/slide16.xml"/><Relationship Id="rId77" Type="http://schemas.openxmlformats.org/officeDocument/2006/relationships/slide" Target="slides/slide15.xml"/><Relationship Id="rId76" Type="http://schemas.openxmlformats.org/officeDocument/2006/relationships/slide" Target="slides/slide14.xml"/><Relationship Id="rId75" Type="http://schemas.openxmlformats.org/officeDocument/2006/relationships/slide" Target="slides/slide13.xml"/><Relationship Id="rId74" Type="http://schemas.openxmlformats.org/officeDocument/2006/relationships/slide" Target="slides/slide12.xml"/><Relationship Id="rId73" Type="http://schemas.openxmlformats.org/officeDocument/2006/relationships/slide" Target="slides/slide11.xml"/><Relationship Id="rId72" Type="http://schemas.openxmlformats.org/officeDocument/2006/relationships/slide" Target="slides/slide10.xml"/><Relationship Id="rId71" Type="http://schemas.openxmlformats.org/officeDocument/2006/relationships/slide" Target="slides/slide9.xml"/><Relationship Id="rId70" Type="http://schemas.openxmlformats.org/officeDocument/2006/relationships/slide" Target="slides/slide8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7.xml"/><Relationship Id="rId68" Type="http://schemas.openxmlformats.org/officeDocument/2006/relationships/slide" Target="slides/slide6.xml"/><Relationship Id="rId67" Type="http://schemas.openxmlformats.org/officeDocument/2006/relationships/slide" Target="slides/slide5.xml"/><Relationship Id="rId66" Type="http://schemas.openxmlformats.org/officeDocument/2006/relationships/slide" Target="slides/slide4.xml"/><Relationship Id="rId65" Type="http://schemas.openxmlformats.org/officeDocument/2006/relationships/slide" Target="slides/slide3.xml"/><Relationship Id="rId64" Type="http://schemas.openxmlformats.org/officeDocument/2006/relationships/slide" Target="slides/slide2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3" Type="http://schemas.openxmlformats.org/officeDocument/2006/relationships/tags" Target="tags/tag3.xml"/><Relationship Id="rId152" Type="http://schemas.openxmlformats.org/officeDocument/2006/relationships/font" Target="fonts/font12.fntdata"/><Relationship Id="rId151" Type="http://schemas.openxmlformats.org/officeDocument/2006/relationships/font" Target="fonts/font11.fntdata"/><Relationship Id="rId150" Type="http://schemas.openxmlformats.org/officeDocument/2006/relationships/font" Target="fonts/font10.fntdata"/><Relationship Id="rId15" Type="http://schemas.openxmlformats.org/officeDocument/2006/relationships/slideMaster" Target="slideMasters/slideMaster14.xml"/><Relationship Id="rId149" Type="http://schemas.openxmlformats.org/officeDocument/2006/relationships/font" Target="fonts/font9.fntdata"/><Relationship Id="rId148" Type="http://schemas.openxmlformats.org/officeDocument/2006/relationships/font" Target="fonts/font8.fntdata"/><Relationship Id="rId147" Type="http://schemas.openxmlformats.org/officeDocument/2006/relationships/font" Target="fonts/font7.fntdata"/><Relationship Id="rId146" Type="http://schemas.openxmlformats.org/officeDocument/2006/relationships/font" Target="fonts/font6.fntdata"/><Relationship Id="rId145" Type="http://schemas.openxmlformats.org/officeDocument/2006/relationships/font" Target="fonts/font5.fntdata"/><Relationship Id="rId144" Type="http://schemas.openxmlformats.org/officeDocument/2006/relationships/font" Target="fonts/font4.fntdata"/><Relationship Id="rId143" Type="http://schemas.openxmlformats.org/officeDocument/2006/relationships/font" Target="fonts/font3.fntdata"/><Relationship Id="rId142" Type="http://schemas.openxmlformats.org/officeDocument/2006/relationships/font" Target="fonts/font2.fntdata"/><Relationship Id="rId141" Type="http://schemas.openxmlformats.org/officeDocument/2006/relationships/font" Target="fonts/font1.fntdata"/><Relationship Id="rId140" Type="http://schemas.openxmlformats.org/officeDocument/2006/relationships/commentAuthors" Target="commentAuthors.xml"/><Relationship Id="rId14" Type="http://schemas.openxmlformats.org/officeDocument/2006/relationships/slideMaster" Target="slideMasters/slideMaster13.xml"/><Relationship Id="rId139" Type="http://schemas.openxmlformats.org/officeDocument/2006/relationships/tableStyles" Target="tableStyles.xml"/><Relationship Id="rId138" Type="http://schemas.openxmlformats.org/officeDocument/2006/relationships/viewProps" Target="viewProps.xml"/><Relationship Id="rId137" Type="http://schemas.openxmlformats.org/officeDocument/2006/relationships/presProps" Target="presProps.xml"/><Relationship Id="rId136" Type="http://schemas.openxmlformats.org/officeDocument/2006/relationships/handoutMaster" Target="handoutMasters/handoutMaster1.xml"/><Relationship Id="rId135" Type="http://schemas.openxmlformats.org/officeDocument/2006/relationships/slide" Target="slides/slide73.xml"/><Relationship Id="rId134" Type="http://schemas.openxmlformats.org/officeDocument/2006/relationships/slide" Target="slides/slide72.xml"/><Relationship Id="rId133" Type="http://schemas.openxmlformats.org/officeDocument/2006/relationships/slide" Target="slides/slide71.xml"/><Relationship Id="rId132" Type="http://schemas.openxmlformats.org/officeDocument/2006/relationships/slide" Target="slides/slide70.xml"/><Relationship Id="rId131" Type="http://schemas.openxmlformats.org/officeDocument/2006/relationships/slide" Target="slides/slide69.xml"/><Relationship Id="rId130" Type="http://schemas.openxmlformats.org/officeDocument/2006/relationships/slide" Target="slides/slide68.xml"/><Relationship Id="rId13" Type="http://schemas.openxmlformats.org/officeDocument/2006/relationships/slideMaster" Target="slideMasters/slideMaster12.xml"/><Relationship Id="rId129" Type="http://schemas.openxmlformats.org/officeDocument/2006/relationships/slide" Target="slides/slide67.xml"/><Relationship Id="rId128" Type="http://schemas.openxmlformats.org/officeDocument/2006/relationships/slide" Target="slides/slide66.xml"/><Relationship Id="rId127" Type="http://schemas.openxmlformats.org/officeDocument/2006/relationships/slide" Target="slides/slide65.xml"/><Relationship Id="rId126" Type="http://schemas.openxmlformats.org/officeDocument/2006/relationships/slide" Target="slides/slide64.xml"/><Relationship Id="rId125" Type="http://schemas.openxmlformats.org/officeDocument/2006/relationships/slide" Target="slides/slide63.xml"/><Relationship Id="rId124" Type="http://schemas.openxmlformats.org/officeDocument/2006/relationships/slide" Target="slides/slide62.xml"/><Relationship Id="rId123" Type="http://schemas.openxmlformats.org/officeDocument/2006/relationships/slide" Target="slides/slide61.xml"/><Relationship Id="rId122" Type="http://schemas.openxmlformats.org/officeDocument/2006/relationships/slide" Target="slides/slide60.xml"/><Relationship Id="rId121" Type="http://schemas.openxmlformats.org/officeDocument/2006/relationships/slide" Target="slides/slide59.xml"/><Relationship Id="rId120" Type="http://schemas.openxmlformats.org/officeDocument/2006/relationships/slide" Target="slides/slide58.xml"/><Relationship Id="rId12" Type="http://schemas.openxmlformats.org/officeDocument/2006/relationships/slideMaster" Target="slideMasters/slideMaster11.xml"/><Relationship Id="rId119" Type="http://schemas.openxmlformats.org/officeDocument/2006/relationships/slide" Target="slides/slide57.xml"/><Relationship Id="rId118" Type="http://schemas.openxmlformats.org/officeDocument/2006/relationships/slide" Target="slides/slide56.xml"/><Relationship Id="rId117" Type="http://schemas.openxmlformats.org/officeDocument/2006/relationships/slide" Target="slides/slide55.xml"/><Relationship Id="rId116" Type="http://schemas.openxmlformats.org/officeDocument/2006/relationships/slide" Target="slides/slide54.xml"/><Relationship Id="rId115" Type="http://schemas.openxmlformats.org/officeDocument/2006/relationships/slide" Target="slides/slide53.xml"/><Relationship Id="rId114" Type="http://schemas.openxmlformats.org/officeDocument/2006/relationships/slide" Target="slides/slide52.xml"/><Relationship Id="rId113" Type="http://schemas.openxmlformats.org/officeDocument/2006/relationships/slide" Target="slides/slide51.xml"/><Relationship Id="rId112" Type="http://schemas.openxmlformats.org/officeDocument/2006/relationships/slide" Target="slides/slide50.xml"/><Relationship Id="rId111" Type="http://schemas.openxmlformats.org/officeDocument/2006/relationships/slide" Target="slides/slide49.xml"/><Relationship Id="rId110" Type="http://schemas.openxmlformats.org/officeDocument/2006/relationships/slide" Target="slides/slide48.xml"/><Relationship Id="rId11" Type="http://schemas.openxmlformats.org/officeDocument/2006/relationships/slideMaster" Target="slideMasters/slideMaster10.xml"/><Relationship Id="rId109" Type="http://schemas.openxmlformats.org/officeDocument/2006/relationships/slide" Target="slides/slide47.xml"/><Relationship Id="rId108" Type="http://schemas.openxmlformats.org/officeDocument/2006/relationships/slide" Target="slides/slide46.xml"/><Relationship Id="rId107" Type="http://schemas.openxmlformats.org/officeDocument/2006/relationships/slide" Target="slides/slide45.xml"/><Relationship Id="rId106" Type="http://schemas.openxmlformats.org/officeDocument/2006/relationships/slide" Target="slides/slide44.xml"/><Relationship Id="rId105" Type="http://schemas.openxmlformats.org/officeDocument/2006/relationships/slide" Target="slides/slide43.xml"/><Relationship Id="rId104" Type="http://schemas.openxmlformats.org/officeDocument/2006/relationships/slide" Target="slides/slide42.xml"/><Relationship Id="rId103" Type="http://schemas.openxmlformats.org/officeDocument/2006/relationships/slide" Target="slides/slide41.xml"/><Relationship Id="rId102" Type="http://schemas.openxmlformats.org/officeDocument/2006/relationships/slide" Target="slides/slide40.xml"/><Relationship Id="rId101" Type="http://schemas.openxmlformats.org/officeDocument/2006/relationships/slide" Target="slides/slide39.xml"/><Relationship Id="rId100" Type="http://schemas.openxmlformats.org/officeDocument/2006/relationships/slide" Target="slides/slide38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思考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总结</a:t>
              </a:r>
              <a:endPara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思路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今日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作业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思考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总结</a:t>
              </a:r>
              <a:endPara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思路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今日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作业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思考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总结</a:t>
              </a:r>
              <a:endPara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思路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今日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作业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思考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总结</a:t>
              </a:r>
              <a:endPara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思考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总结</a:t>
              </a:r>
              <a:endPara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思路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今日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作业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5" Type="http://schemas.openxmlformats.org/officeDocument/2006/relationships/theme" Target="../theme/theme10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_rels/slideMaster1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1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/Relationships>
</file>

<file path=ppt/slideMasters/_rels/slideMaster12.xml.rels><?xml version="1.0" encoding="UTF-8" standalone="yes"?>
<Relationships xmlns="http://schemas.openxmlformats.org/package/2006/relationships"><Relationship Id="rId5" Type="http://schemas.openxmlformats.org/officeDocument/2006/relationships/theme" Target="../theme/theme12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_rels/slideMaster13.xml.rels><?xml version="1.0" encoding="UTF-8" standalone="yes"?>
<Relationships xmlns="http://schemas.openxmlformats.org/package/2006/relationships"><Relationship Id="rId5" Type="http://schemas.openxmlformats.org/officeDocument/2006/relationships/theme" Target="../theme/theme13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14.xml.rels><?xml version="1.0" encoding="UTF-8" standalone="yes"?>
<Relationships xmlns="http://schemas.openxmlformats.org/package/2006/relationships"><Relationship Id="rId5" Type="http://schemas.openxmlformats.org/officeDocument/2006/relationships/theme" Target="../theme/theme14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0" Type="http://schemas.openxmlformats.org/officeDocument/2006/relationships/theme" Target="../theme/theme15.xml"/><Relationship Id="rId2" Type="http://schemas.openxmlformats.org/officeDocument/2006/relationships/slideLayout" Target="../slideLayouts/slideLayout51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_rels/slideMaster16.xml.rels><?xml version="1.0" encoding="UTF-8" standalone="yes"?>
<Relationships xmlns="http://schemas.openxmlformats.org/package/2006/relationships"><Relationship Id="rId5" Type="http://schemas.openxmlformats.org/officeDocument/2006/relationships/theme" Target="../theme/theme16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/Relationships>
</file>

<file path=ppt/slideMasters/_rels/slideMaster17.xml.rels><?xml version="1.0" encoding="UTF-8" standalone="yes"?>
<Relationships xmlns="http://schemas.openxmlformats.org/package/2006/relationships"><Relationship Id="rId5" Type="http://schemas.openxmlformats.org/officeDocument/2006/relationships/theme" Target="../theme/theme1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/Relationships>
</file>

<file path=ppt/slideMasters/_rels/slideMaster18.xml.rels><?xml version="1.0" encoding="UTF-8" standalone="yes"?>
<Relationships xmlns="http://schemas.openxmlformats.org/package/2006/relationships"><Relationship Id="rId5" Type="http://schemas.openxmlformats.org/officeDocument/2006/relationships/theme" Target="../theme/theme18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0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6.xml"/><Relationship Id="rId20" Type="http://schemas.openxmlformats.org/officeDocument/2006/relationships/theme" Target="../theme/theme19.xml"/><Relationship Id="rId2" Type="http://schemas.openxmlformats.org/officeDocument/2006/relationships/slideLayout" Target="../slideLayouts/slideLayout75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74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20.xml.rels><?xml version="1.0" encoding="UTF-8" standalone="yes"?>
<Relationships xmlns="http://schemas.openxmlformats.org/package/2006/relationships"><Relationship Id="rId5" Type="http://schemas.openxmlformats.org/officeDocument/2006/relationships/theme" Target="../theme/theme20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/Relationships>
</file>

<file path=ppt/slideMasters/_rels/slideMaster21.xml.rels><?xml version="1.0" encoding="UTF-8" standalone="yes"?>
<Relationships xmlns="http://schemas.openxmlformats.org/package/2006/relationships"><Relationship Id="rId5" Type="http://schemas.openxmlformats.org/officeDocument/2006/relationships/theme" Target="../theme/theme21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/Relationships>
</file>

<file path=ppt/slideMasters/_rels/slideMaster2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2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/Relationships>
</file>

<file path=ppt/slideMasters/_rels/slideMaster23.xml.rels><?xml version="1.0" encoding="UTF-8" standalone="yes"?>
<Relationships xmlns="http://schemas.openxmlformats.org/package/2006/relationships"><Relationship Id="rId5" Type="http://schemas.openxmlformats.org/officeDocument/2006/relationships/theme" Target="../theme/theme23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/Relationships>
</file>

<file path=ppt/slideMasters/_rels/slideMaster24.xml.rels><?xml version="1.0" encoding="UTF-8" standalone="yes"?>
<Relationships xmlns="http://schemas.openxmlformats.org/package/2006/relationships"><Relationship Id="rId5" Type="http://schemas.openxmlformats.org/officeDocument/2006/relationships/theme" Target="../theme/theme24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4.xml"/><Relationship Id="rId20" Type="http://schemas.openxmlformats.org/officeDocument/2006/relationships/theme" Target="../theme/theme25.xml"/><Relationship Id="rId2" Type="http://schemas.openxmlformats.org/officeDocument/2006/relationships/slideLayout" Target="../slideLayouts/slideLayout103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02.xml"/></Relationships>
</file>

<file path=ppt/slideMasters/_rels/slideMaster26.xml.rels><?xml version="1.0" encoding="UTF-8" standalone="yes"?>
<Relationships xmlns="http://schemas.openxmlformats.org/package/2006/relationships"><Relationship Id="rId5" Type="http://schemas.openxmlformats.org/officeDocument/2006/relationships/theme" Target="../theme/theme26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/Relationships>
</file>

<file path=ppt/slideMasters/_rels/slideMaster27.xml.rels><?xml version="1.0" encoding="UTF-8" standalone="yes"?>
<Relationships xmlns="http://schemas.openxmlformats.org/package/2006/relationships"><Relationship Id="rId5" Type="http://schemas.openxmlformats.org/officeDocument/2006/relationships/theme" Target="../theme/theme2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/Relationships>
</file>

<file path=ppt/slideMasters/_rels/slideMaster28.xml.rels><?xml version="1.0" encoding="UTF-8" standalone="yes"?>
<Relationships xmlns="http://schemas.openxmlformats.org/package/2006/relationships"><Relationship Id="rId5" Type="http://schemas.openxmlformats.org/officeDocument/2006/relationships/theme" Target="../theme/theme28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/Relationships>
</file>

<file path=ppt/slideMasters/_rels/slideMaster29.xml.rels><?xml version="1.0" encoding="UTF-8" standalone="yes"?>
<Relationships xmlns="http://schemas.openxmlformats.org/package/2006/relationships"><Relationship Id="rId5" Type="http://schemas.openxmlformats.org/officeDocument/2006/relationships/theme" Target="../theme/theme29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0.xml.rels><?xml version="1.0" encoding="UTF-8" standalone="yes"?>
<Relationships xmlns="http://schemas.openxmlformats.org/package/2006/relationships"><Relationship Id="rId5" Type="http://schemas.openxmlformats.org/officeDocument/2006/relationships/theme" Target="../theme/theme30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/Relationships>
</file>

<file path=ppt/slideMasters/_rels/slideMaster31.xml.rels><?xml version="1.0" encoding="UTF-8" standalone="yes"?>
<Relationships xmlns="http://schemas.openxmlformats.org/package/2006/relationships"><Relationship Id="rId5" Type="http://schemas.openxmlformats.org/officeDocument/2006/relationships/theme" Target="../theme/theme31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/Relationships>
</file>

<file path=ppt/slideMasters/_rels/slideMaster32.xml.rels><?xml version="1.0" encoding="UTF-8" standalone="yes"?>
<Relationships xmlns="http://schemas.openxmlformats.org/package/2006/relationships"><Relationship Id="rId5" Type="http://schemas.openxmlformats.org/officeDocument/2006/relationships/theme" Target="../theme/theme32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/Relationships>
</file>

<file path=ppt/slideMasters/_rels/slideMaster3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3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/Relationships>
</file>

<file path=ppt/slideMasters/_rels/slideMaster34.xml.rels><?xml version="1.0" encoding="UTF-8" standalone="yes"?>
<Relationships xmlns="http://schemas.openxmlformats.org/package/2006/relationships"><Relationship Id="rId5" Type="http://schemas.openxmlformats.org/officeDocument/2006/relationships/theme" Target="../theme/theme34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/Relationships>
</file>

<file path=ppt/slideMasters/_rels/slideMaster35.xml.rels><?xml version="1.0" encoding="UTF-8" standalone="yes"?>
<Relationships xmlns="http://schemas.openxmlformats.org/package/2006/relationships"><Relationship Id="rId5" Type="http://schemas.openxmlformats.org/officeDocument/2006/relationships/theme" Target="../theme/theme35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/Relationships>
</file>

<file path=ppt/slideMasters/_rels/slideMaster36.xml.rels><?xml version="1.0" encoding="UTF-8" standalone="yes"?>
<Relationships xmlns="http://schemas.openxmlformats.org/package/2006/relationships"><Relationship Id="rId5" Type="http://schemas.openxmlformats.org/officeDocument/2006/relationships/theme" Target="../theme/theme36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/Relationships>
</file>

<file path=ppt/slideMasters/_rels/slideMaster37.xml.rels><?xml version="1.0" encoding="UTF-8" standalone="yes"?>
<Relationships xmlns="http://schemas.openxmlformats.org/package/2006/relationships"><Relationship Id="rId5" Type="http://schemas.openxmlformats.org/officeDocument/2006/relationships/theme" Target="../theme/theme3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/Relationships>
</file>

<file path=ppt/slideMasters/_rels/slideMaster38.xml.rels><?xml version="1.0" encoding="UTF-8" standalone="yes"?>
<Relationships xmlns="http://schemas.openxmlformats.org/package/2006/relationships"><Relationship Id="rId5" Type="http://schemas.openxmlformats.org/officeDocument/2006/relationships/theme" Target="../theme/theme38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/Relationships>
</file>

<file path=ppt/slideMasters/_rels/slideMaster39.xml.rels><?xml version="1.0" encoding="UTF-8" standalone="yes"?>
<Relationships xmlns="http://schemas.openxmlformats.org/package/2006/relationships"><Relationship Id="rId5" Type="http://schemas.openxmlformats.org/officeDocument/2006/relationships/theme" Target="../theme/theme39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5" Type="http://schemas.openxmlformats.org/officeDocument/2006/relationships/theme" Target="../theme/theme40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/Relationships>
</file>

<file path=ppt/slideMasters/_rels/slideMaster41.xml.rels><?xml version="1.0" encoding="UTF-8" standalone="yes"?>
<Relationships xmlns="http://schemas.openxmlformats.org/package/2006/relationships"><Relationship Id="rId6" Type="http://schemas.openxmlformats.org/officeDocument/2006/relationships/theme" Target="../theme/theme41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/Relationships>
</file>

<file path=ppt/slideMasters/_rels/slideMaster42.xml.rels><?xml version="1.0" encoding="UTF-8" standalone="yes"?>
<Relationships xmlns="http://schemas.openxmlformats.org/package/2006/relationships"><Relationship Id="rId6" Type="http://schemas.openxmlformats.org/officeDocument/2006/relationships/theme" Target="../theme/theme42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/Relationships>
</file>

<file path=ppt/slideMasters/_rels/slideMaster43.xml.rels><?xml version="1.0" encoding="UTF-8" standalone="yes"?>
<Relationships xmlns="http://schemas.openxmlformats.org/package/2006/relationships"><Relationship Id="rId6" Type="http://schemas.openxmlformats.org/officeDocument/2006/relationships/theme" Target="../theme/theme4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/Relationships>
</file>

<file path=ppt/slideMasters/_rels/slideMaster4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4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61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/Relationships>
</file>

<file path=ppt/slideMasters/_rels/slideMaster45.xml.rels><?xml version="1.0" encoding="UTF-8" standalone="yes"?>
<Relationships xmlns="http://schemas.openxmlformats.org/package/2006/relationships"><Relationship Id="rId6" Type="http://schemas.openxmlformats.org/officeDocument/2006/relationships/theme" Target="../theme/theme45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62.xml"/></Relationships>
</file>

<file path=ppt/slideMasters/_rels/slideMaster46.xml.rels><?xml version="1.0" encoding="UTF-8" standalone="yes"?>
<Relationships xmlns="http://schemas.openxmlformats.org/package/2006/relationships"><Relationship Id="rId6" Type="http://schemas.openxmlformats.org/officeDocument/2006/relationships/theme" Target="../theme/theme46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/Relationships>
</file>

<file path=ppt/slideMasters/_rels/slideMaster47.xml.rels><?xml version="1.0" encoding="UTF-8" standalone="yes"?>
<Relationships xmlns="http://schemas.openxmlformats.org/package/2006/relationships"><Relationship Id="rId6" Type="http://schemas.openxmlformats.org/officeDocument/2006/relationships/theme" Target="../theme/theme4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/Relationships>
</file>

<file path=ppt/slideMasters/_rels/slideMaster48.xml.rels><?xml version="1.0" encoding="UTF-8" standalone="yes"?>
<Relationships xmlns="http://schemas.openxmlformats.org/package/2006/relationships"><Relationship Id="rId6" Type="http://schemas.openxmlformats.org/officeDocument/2006/relationships/theme" Target="../theme/theme48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/Relationships>
</file>

<file path=ppt/slideMasters/_rels/slideMaster49.xml.rels><?xml version="1.0" encoding="UTF-8" standalone="yes"?>
<Relationships xmlns="http://schemas.openxmlformats.org/package/2006/relationships"><Relationship Id="rId6" Type="http://schemas.openxmlformats.org/officeDocument/2006/relationships/theme" Target="../theme/theme49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76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0.xml.rels><?xml version="1.0" encoding="UTF-8" standalone="yes"?>
<Relationships xmlns="http://schemas.openxmlformats.org/package/2006/relationships"><Relationship Id="rId6" Type="http://schemas.openxmlformats.org/officeDocument/2006/relationships/theme" Target="../theme/theme50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/Relationships>
</file>

<file path=ppt/slideMasters/_rels/slideMaster51.xml.rels><?xml version="1.0" encoding="UTF-8" standalone="yes"?>
<Relationships xmlns="http://schemas.openxmlformats.org/package/2006/relationships"><Relationship Id="rId6" Type="http://schemas.openxmlformats.org/officeDocument/2006/relationships/theme" Target="../theme/theme51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82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/Relationships>
</file>

<file path=ppt/slideMasters/_rels/slideMaster52.xml.rels><?xml version="1.0" encoding="UTF-8" standalone="yes"?>
<Relationships xmlns="http://schemas.openxmlformats.org/package/2006/relationships"><Relationship Id="rId6" Type="http://schemas.openxmlformats.org/officeDocument/2006/relationships/theme" Target="../theme/theme52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85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/Relationships>
</file>

<file path=ppt/slideMasters/_rels/slideMaster53.xml.rels><?xml version="1.0" encoding="UTF-8" standalone="yes"?>
<Relationships xmlns="http://schemas.openxmlformats.org/package/2006/relationships"><Relationship Id="rId6" Type="http://schemas.openxmlformats.org/officeDocument/2006/relationships/theme" Target="../theme/theme5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/Relationships>
</file>

<file path=ppt/slideMasters/_rels/slideMaster54.xml.rels><?xml version="1.0" encoding="UTF-8" standalone="yes"?>
<Relationships xmlns="http://schemas.openxmlformats.org/package/2006/relationships"><Relationship Id="rId6" Type="http://schemas.openxmlformats.org/officeDocument/2006/relationships/theme" Target="../theme/theme54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9.xml"/></Relationships>
</file>

<file path=ppt/slideMasters/_rels/slideMaster5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5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94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/Relationships>
</file>

<file path=ppt/slideMasters/_rels/slideMaster56.xml.rels><?xml version="1.0" encoding="UTF-8" standalone="yes"?>
<Relationships xmlns="http://schemas.openxmlformats.org/package/2006/relationships"><Relationship Id="rId6" Type="http://schemas.openxmlformats.org/officeDocument/2006/relationships/theme" Target="../theme/theme56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97.xml"/><Relationship Id="rId2" Type="http://schemas.openxmlformats.org/officeDocument/2006/relationships/slideLayout" Target="../slideLayouts/slideLayout196.xml"/><Relationship Id="rId1" Type="http://schemas.openxmlformats.org/officeDocument/2006/relationships/slideLayout" Target="../slideLayouts/slideLayout195.xml"/></Relationships>
</file>

<file path=ppt/slideMasters/_rels/slideMaster57.xml.rels><?xml version="1.0" encoding="UTF-8" standalone="yes"?>
<Relationships xmlns="http://schemas.openxmlformats.org/package/2006/relationships"><Relationship Id="rId6" Type="http://schemas.openxmlformats.org/officeDocument/2006/relationships/theme" Target="../theme/theme5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98.xml"/></Relationships>
</file>

<file path=ppt/slideMasters/_rels/slideMaster58.xml.rels><?xml version="1.0" encoding="UTF-8" standalone="yes"?>
<Relationships xmlns="http://schemas.openxmlformats.org/package/2006/relationships"><Relationship Id="rId6" Type="http://schemas.openxmlformats.org/officeDocument/2006/relationships/theme" Target="../theme/theme58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/Relationships>
</file>

<file path=ppt/slideMasters/_rels/slideMaster59.xml.rels><?xml version="1.0" encoding="UTF-8" standalone="yes"?>
<Relationships xmlns="http://schemas.openxmlformats.org/package/2006/relationships"><Relationship Id="rId6" Type="http://schemas.openxmlformats.org/officeDocument/2006/relationships/theme" Target="../theme/theme59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206.xml"/><Relationship Id="rId2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20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0" Type="http://schemas.openxmlformats.org/officeDocument/2006/relationships/theme" Target="../theme/theme6.xml"/><Relationship Id="rId2" Type="http://schemas.openxmlformats.org/officeDocument/2006/relationships/slideLayout" Target="../slideLayouts/slideLayout18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60.xml.rels><?xml version="1.0" encoding="UTF-8" standalone="yes"?>
<Relationships xmlns="http://schemas.openxmlformats.org/package/2006/relationships"><Relationship Id="rId6" Type="http://schemas.openxmlformats.org/officeDocument/2006/relationships/theme" Target="../theme/theme60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20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Masters/_rels/slideMaster8.xml.rels><?xml version="1.0" encoding="UTF-8" standalone="yes"?>
<Relationships xmlns="http://schemas.openxmlformats.org/package/2006/relationships"><Relationship Id="rId5" Type="http://schemas.openxmlformats.org/officeDocument/2006/relationships/theme" Target="../theme/theme8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9.xml.rels><?xml version="1.0" encoding="UTF-8" standalone="yes"?>
<Relationships xmlns="http://schemas.openxmlformats.org/package/2006/relationships"><Relationship Id="rId5" Type="http://schemas.openxmlformats.org/officeDocument/2006/relationships/theme" Target="../theme/theme9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目录</a:t>
              </a:r>
              <a:endPara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宋体" panose="02010600030101010101" pitchFamily="2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多一句没有，少一句不行，用更短时间，教会更实用的技术！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  <a:endParaRPr lang="zh-CN" altLang="en-US" sz="42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宋体" panose="02010600030101010101" pitchFamily="2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21.sv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3.png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tags" Target="../tags/tag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8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7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p>
            <a:r>
              <a:rPr lang="en-US" sz="6600" dirty="0">
                <a:solidFill>
                  <a:schemeClr val="accent3"/>
                </a:solidFill>
              </a:rPr>
              <a:t>P</a:t>
            </a:r>
            <a:r>
              <a:rPr lang="en-US" sz="6600" dirty="0">
                <a:solidFill>
                  <a:schemeClr val="accent4"/>
                </a:solidFill>
              </a:rPr>
              <a:t>y</a:t>
            </a:r>
            <a:r>
              <a:rPr lang="en-US" sz="6600" dirty="0">
                <a:solidFill>
                  <a:schemeClr val="accent5"/>
                </a:solidFill>
              </a:rPr>
              <a:t>t</a:t>
            </a:r>
            <a:r>
              <a:rPr lang="en-US" sz="6600" dirty="0">
                <a:solidFill>
                  <a:schemeClr val="accent6"/>
                </a:solidFill>
              </a:rPr>
              <a:t>h</a:t>
            </a:r>
            <a:r>
              <a:rPr lang="en-US" sz="6600" dirty="0">
                <a:solidFill>
                  <a:schemeClr val="tx2"/>
                </a:solidFill>
              </a:rPr>
              <a:t>o</a:t>
            </a:r>
            <a:r>
              <a:rPr lang="en-US" sz="6600" dirty="0">
                <a:solidFill>
                  <a:schemeClr val="accent1"/>
                </a:solidFill>
              </a:rPr>
              <a:t>n</a:t>
            </a:r>
            <a:r>
              <a:rPr lang="zh-CN" altLang="en-US" sz="6600" dirty="0">
                <a:solidFill>
                  <a:schemeClr val="tx1"/>
                </a:solidFill>
              </a:rPr>
              <a:t>高阶技巧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579235" cy="451104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什么是闭包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定义双层嵌套函数，</a:t>
            </a:r>
            <a:r>
              <a:rPr lang="en-US" altLang="zh-CN" sz="1400"/>
              <a:t> </a:t>
            </a:r>
            <a:r>
              <a:rPr lang="zh-CN" altLang="en-US" sz="1400"/>
              <a:t>内层函数可以访问外层函数的变量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将内存函数作为外层函数的返回，此内层函数就是闭包函数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闭包的好处和缺点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优点：不定义全局变量，也可以让函数持续访问和修改一个外部变量</a:t>
            </a:r>
            <a:endParaRPr lang="zh-CN" altLang="en-US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优点：闭包函数引用的外部变量，是外层函数的内部变量。作用域封闭难以被误操作修改</a:t>
            </a:r>
            <a:endParaRPr lang="zh-CN" altLang="en-US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缺点：额外的内存占用</a:t>
            </a:r>
            <a:endParaRPr lang="zh-CN" altLang="en-US" sz="1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3. nonlocal</a:t>
            </a:r>
            <a:r>
              <a:rPr lang="zh-CN" altLang="en-US"/>
              <a:t>关键字的作用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/>
              <a:t>在闭包函数（内部函数中）想要修改外部函数的变量值</a:t>
            </a:r>
            <a:endParaRPr lang="zh-CN" altLang="en-US" sz="14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/>
              <a:t>需要用</a:t>
            </a:r>
            <a:r>
              <a:rPr lang="en-US" altLang="zh-CN" sz="1400"/>
              <a:t>nonlocal</a:t>
            </a:r>
            <a:r>
              <a:rPr lang="zh-CN" altLang="en-US" sz="1400"/>
              <a:t>声明这个外部变量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装饰器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168592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掌握装饰器的作用和用法</a:t>
            </a:r>
            <a:endParaRPr 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装饰器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装饰器其实也是一种闭包，</a:t>
            </a:r>
            <a:r>
              <a:rPr lang="en-US" altLang="zh-CN"/>
              <a:t> </a:t>
            </a:r>
            <a:r>
              <a:rPr lang="zh-CN" altLang="en-US"/>
              <a:t>其功能就是在</a:t>
            </a:r>
            <a:r>
              <a:rPr lang="zh-CN" altLang="en-US">
                <a:solidFill>
                  <a:srgbClr val="FF0000"/>
                </a:solidFill>
              </a:rPr>
              <a:t>不破坏目标函数原有的代码和功能的前提下，为目标函数增加新功能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希望给</a:t>
            </a:r>
            <a:r>
              <a:rPr lang="en-US" altLang="zh-CN"/>
              <a:t>sleep</a:t>
            </a:r>
            <a:r>
              <a:rPr lang="zh-CN" altLang="en-US"/>
              <a:t>函数，增加一个功能：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在调用</a:t>
            </a:r>
            <a:r>
              <a:rPr lang="en-US" altLang="zh-CN"/>
              <a:t>sleep</a:t>
            </a:r>
            <a:r>
              <a:rPr lang="zh-CN" altLang="en-US"/>
              <a:t>前输出：我要睡觉了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在调用</a:t>
            </a:r>
            <a:r>
              <a:rPr lang="en-US" altLang="zh-CN"/>
              <a:t>sleep</a:t>
            </a:r>
            <a:r>
              <a:rPr lang="zh-CN" altLang="en-US"/>
              <a:t>后输出：我起床了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755" y="2332355"/>
            <a:ext cx="3206750" cy="1212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5" y="5227320"/>
            <a:ext cx="1651000" cy="69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descr="templates\docerresourceshop\icons\\32313539363331383b32313539363235393bd7d6c4b85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7300" y="5171440"/>
            <a:ext cx="803910" cy="8039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71570" y="5404485"/>
            <a:ext cx="271780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可以使用装饰器来实现</a:t>
            </a:r>
            <a:endParaRPr lang="zh-CN" altLang="en-US" sz="16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装饰器的一般写法（闭包写法）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296410" y="1656080"/>
            <a:ext cx="7113270" cy="4219575"/>
          </a:xfrm>
        </p:spPr>
        <p:txBody>
          <a:bodyPr/>
          <a:p>
            <a:r>
              <a:rPr lang="zh-CN" altLang="en-US"/>
              <a:t>定义一个闭包函数，</a:t>
            </a:r>
            <a:r>
              <a:rPr lang="en-US" altLang="zh-CN"/>
              <a:t> </a:t>
            </a:r>
            <a:r>
              <a:rPr lang="zh-CN" altLang="en-US"/>
              <a:t>在闭包函数内部：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执行目标函数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并完成功能的添加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执行结果：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1656080"/>
            <a:ext cx="3206750" cy="453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150" y="4253865"/>
            <a:ext cx="117475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装饰器的语法糖写法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296410" y="1656080"/>
            <a:ext cx="7113270" cy="4219575"/>
          </a:xfrm>
        </p:spPr>
        <p:txBody>
          <a:bodyPr/>
          <a:p>
            <a:pPr>
              <a:buFont typeface="Arial" panose="020B0604020202020204" pitchFamily="34" charset="0"/>
            </a:pPr>
            <a:r>
              <a:rPr lang="zh-CN" altLang="en-US"/>
              <a:t>使用</a:t>
            </a:r>
            <a:r>
              <a:rPr lang="en-US" altLang="zh-CN"/>
              <a:t>@outer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/>
              <a:t>定义在目标函数</a:t>
            </a:r>
            <a:r>
              <a:rPr lang="en-US" altLang="zh-CN"/>
              <a:t>sleep</a:t>
            </a:r>
            <a:r>
              <a:rPr lang="zh-CN" altLang="en-US"/>
              <a:t>之上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执行结果：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9755" y="3397885"/>
            <a:ext cx="1174750" cy="736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452"/>
          <a:stretch>
            <a:fillRect/>
          </a:stretch>
        </p:blipFill>
        <p:spPr>
          <a:xfrm>
            <a:off x="917575" y="1734185"/>
            <a:ext cx="3217545" cy="454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579235" cy="1965325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什么是装饰器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装饰器就是使用创建一个闭包函数，在闭包函数内调用目标函数。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可以达到不改动目标函数的同时，增加额外的功能。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装饰器的写法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452"/>
          <a:stretch>
            <a:fillRect/>
          </a:stretch>
        </p:blipFill>
        <p:spPr>
          <a:xfrm>
            <a:off x="5485130" y="3556635"/>
            <a:ext cx="2032635" cy="28721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设计模式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2233930"/>
            <a:ext cx="410210" cy="410210"/>
          </a:xfrm>
          <a:prstGeom prst="rect">
            <a:avLst/>
          </a:prstGeom>
        </p:spPr>
      </p:pic>
      <p:sp>
        <p:nvSpPr>
          <p:cNvPr id="8" name="左大括号 7"/>
          <p:cNvSpPr/>
          <p:nvPr/>
        </p:nvSpPr>
        <p:spPr>
          <a:xfrm>
            <a:off x="6585585" y="2075815"/>
            <a:ext cx="468630" cy="725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54215" y="192722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单例模式</a:t>
            </a:r>
            <a:endParaRPr lang="zh-CN" altLang="en-US" sz="14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54215" y="264414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工厂模式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掌握单例模式的作用和写法</a:t>
            </a:r>
            <a:endParaRPr 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设计模式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设计模式是一种编程套路，可以极大的方便程序的开发。</a:t>
            </a:r>
            <a:endParaRPr lang="zh-CN" altLang="en-US"/>
          </a:p>
          <a:p>
            <a:r>
              <a:rPr lang="zh-CN" altLang="en-US"/>
              <a:t>最常见、最经典的设计模式，就是我们所学习的面向对象了。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除了面向对象外，在编程中也有很多既定的套路可以方便开发，我们称之为设计模式：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单例、工厂</a:t>
            </a:r>
            <a:r>
              <a:rPr lang="zh-CN" altLang="en-US"/>
              <a:t>模式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建造者、责任链、状态、备忘录、解释器、访问者、观察者、中介、模板、代理模式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等等模式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设计模式非常多，我们主要挑选了</a:t>
            </a:r>
            <a:r>
              <a:rPr lang="en-US" altLang="zh-CN"/>
              <a:t>2</a:t>
            </a:r>
            <a:r>
              <a:rPr lang="zh-CN" altLang="en-US"/>
              <a:t>个经常用到的进行讲解。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olidFill>
                  <a:srgbClr val="FF0000"/>
                </a:solidFill>
                <a:sym typeface="+mn-ea"/>
              </a:rPr>
              <a:t>闭包</a:t>
            </a:r>
            <a:endParaRPr kumimoji="1" lang="zh-CN" sz="1600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09465" y="115887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单例模式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52015" y="1655445"/>
            <a:ext cx="10699115" cy="2226310"/>
          </a:xfrm>
        </p:spPr>
        <p:txBody>
          <a:bodyPr/>
          <a:p>
            <a:r>
              <a:rPr lang="zh-CN" altLang="en-US"/>
              <a:t>创建类的实例后，就可以得到一个完整的、独立的类对象。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print</a:t>
            </a:r>
            <a:r>
              <a:rPr lang="zh-CN" altLang="en-US"/>
              <a:t>语句可以看出，它们的内存地址是不相同的，即</a:t>
            </a:r>
            <a:r>
              <a:rPr lang="en-US" altLang="zh-CN"/>
              <a:t>t1</a:t>
            </a:r>
            <a:r>
              <a:rPr lang="zh-CN" altLang="en-US"/>
              <a:t>和</a:t>
            </a:r>
            <a:r>
              <a:rPr lang="en-US" altLang="zh-CN"/>
              <a:t>t2</a:t>
            </a:r>
            <a:r>
              <a:rPr lang="zh-CN" altLang="en-US"/>
              <a:t>是完全独立的两个对象。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某些场景下，</a:t>
            </a:r>
            <a:r>
              <a:rPr lang="en-US" altLang="zh-CN"/>
              <a:t> </a:t>
            </a:r>
            <a:r>
              <a:rPr lang="zh-CN" altLang="en-US"/>
              <a:t>我们需要一个类无论获取多少次类对象，都仅仅提供一个具体的实例</a:t>
            </a:r>
            <a:endParaRPr lang="zh-CN" altLang="en-US"/>
          </a:p>
          <a:p>
            <a:r>
              <a:rPr lang="zh-CN" altLang="en-US"/>
              <a:t>用以节省创建类对象的开销和内存开销</a:t>
            </a:r>
            <a:endParaRPr lang="zh-CN" altLang="en-US"/>
          </a:p>
          <a:p>
            <a:r>
              <a:rPr lang="zh-CN" altLang="en-US"/>
              <a:t>比如某些工具类，仅需要</a:t>
            </a:r>
            <a:r>
              <a:rPr lang="en-US" altLang="zh-CN"/>
              <a:t>1</a:t>
            </a:r>
            <a:r>
              <a:rPr lang="zh-CN" altLang="en-US"/>
              <a:t>个实例，即可在各处使用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这就是单例模式所要实现的效果。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235" y="1655445"/>
            <a:ext cx="1047750" cy="1993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35" y="2710180"/>
            <a:ext cx="4006850" cy="501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单例模式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单例模式（Singleton Pattern）是一种常用的软件设计模式，该模式的主要目的是确保某一个类只有一个实例存在。</a:t>
            </a:r>
            <a:endParaRPr lang="zh-CN" altLang="en-US"/>
          </a:p>
          <a:p>
            <a:r>
              <a:rPr lang="zh-CN" altLang="en-US"/>
              <a:t>在整个系统中，某个类只能出现一个实例时，单例对象就能派上用场。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定义: 保证一个类只有一个实例,并提供一个访问它的全局访问点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适用场景:当一个类只能有一个实例，而客户可以从一个众所周知的访问点访问它时。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单例的实现模式：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580" y="4315460"/>
            <a:ext cx="1866900" cy="1200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166235"/>
            <a:ext cx="2235200" cy="149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0390" y="5951220"/>
            <a:ext cx="236728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在一个文件中定义如上代码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48760" y="5951220"/>
            <a:ext cx="236728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在另一个文件中导入对象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355" y="4784725"/>
            <a:ext cx="3987800" cy="50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95615" y="5875655"/>
            <a:ext cx="236728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是同一个对象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966585" cy="440182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什么是设计模式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设计模式就是一种编程套路。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使用特定的套路得到特定的效果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什么是单例设计模式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单例模式就是对一个类，只获取其唯一的类实例对象，持续复用它。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节省内存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节省创建对象的开销</a:t>
            </a:r>
            <a:endParaRPr lang="zh-CN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设计模式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2233930"/>
            <a:ext cx="410210" cy="410210"/>
          </a:xfrm>
          <a:prstGeom prst="rect">
            <a:avLst/>
          </a:prstGeom>
        </p:spPr>
      </p:pic>
      <p:sp>
        <p:nvSpPr>
          <p:cNvPr id="3" name="左大括号 2"/>
          <p:cNvSpPr/>
          <p:nvPr/>
        </p:nvSpPr>
        <p:spPr>
          <a:xfrm>
            <a:off x="6585585" y="2075815"/>
            <a:ext cx="468630" cy="725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54215" y="192722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单例模式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54215" y="264414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工厂模式</a:t>
            </a:r>
            <a:endParaRPr lang="zh-CN" altLang="en-US" sz="14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掌握工厂模式的作用和写法</a:t>
            </a:r>
            <a:endParaRPr 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工厂模式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当需要大量创建一个类的实例的时候，</a:t>
            </a:r>
            <a:r>
              <a:rPr lang="en-US" altLang="zh-CN"/>
              <a:t> </a:t>
            </a:r>
            <a:r>
              <a:rPr lang="zh-CN" altLang="en-US"/>
              <a:t>可以使用工厂模式。</a:t>
            </a:r>
            <a:endParaRPr lang="zh-CN" altLang="en-US"/>
          </a:p>
          <a:p>
            <a:r>
              <a:rPr lang="zh-CN" altLang="en-US"/>
              <a:t>即，从原生的使用类的构造去创建对象的形式</a:t>
            </a:r>
            <a:endParaRPr lang="zh-CN" altLang="en-US"/>
          </a:p>
          <a:p>
            <a:r>
              <a:rPr lang="zh-CN" altLang="en-US"/>
              <a:t>迁移到，基于工厂提供的方法去创建对象的形式。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085" y="3089275"/>
            <a:ext cx="2044700" cy="312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75" y="2230755"/>
            <a:ext cx="2414270" cy="435546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546475" y="4446270"/>
            <a:ext cx="944245" cy="41021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工厂模式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417570" y="1656080"/>
            <a:ext cx="7992110" cy="421957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使用工厂类的</a:t>
            </a:r>
            <a:r>
              <a:rPr lang="en-US" altLang="zh-CN"/>
              <a:t>get_person()</a:t>
            </a:r>
            <a:r>
              <a:rPr lang="zh-CN" altLang="en-US"/>
              <a:t>方法去创建具体的类对象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优点：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大批量创建对象的时候有统一的入口，易于代码维护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当发生修改，仅修改工厂类的创建方法即可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符合现实世界的模式，即由工厂来制作产品（对象）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1656080"/>
            <a:ext cx="2707005" cy="4883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966585" cy="440182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什么是工厂模式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将对象的创建由使用原生类本身创建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转换到由特定的工厂方法来创建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好处</a:t>
            </a:r>
            <a:endParaRPr lang="zh-CN" altLang="en-US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0495" y="4538345"/>
            <a:ext cx="4292600" cy="927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多线程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2753995"/>
            <a:ext cx="410210" cy="410210"/>
          </a:xfrm>
          <a:prstGeom prst="rect">
            <a:avLst/>
          </a:prstGeom>
        </p:spPr>
      </p:pic>
      <p:sp>
        <p:nvSpPr>
          <p:cNvPr id="8" name="左大括号 7"/>
          <p:cNvSpPr/>
          <p:nvPr/>
        </p:nvSpPr>
        <p:spPr>
          <a:xfrm>
            <a:off x="6592570" y="2595880"/>
            <a:ext cx="468630" cy="725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61200" y="244729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进程、线程和并行执行</a:t>
            </a:r>
            <a:endParaRPr lang="zh-CN" altLang="en-US" sz="14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0" y="316420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多线程编程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了解什么是进程、线程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了解什么是并行执行</a:t>
            </a:r>
            <a:endParaRPr 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掌握闭包的用途和用法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掌握</a:t>
            </a:r>
            <a:r>
              <a:rPr lang="en-US" altLang="zh-CN">
                <a:solidFill>
                  <a:srgbClr val="FF0000"/>
                </a:solidFill>
              </a:rPr>
              <a:t>nonlocal</a:t>
            </a:r>
            <a:r>
              <a:rPr lang="zh-CN" altLang="en-US">
                <a:solidFill>
                  <a:srgbClr val="FF0000"/>
                </a:solidFill>
              </a:rPr>
              <a:t>关键字的作用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进程、</a:t>
            </a:r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现代操作系统比如Mac OS X，UNIX，Linux，Windows等，都是支持“多任务”的操作系统。</a:t>
            </a:r>
            <a:endParaRPr lang="zh-CN" altLang="en-US"/>
          </a:p>
          <a:p>
            <a:r>
              <a:rPr lang="zh-CN" altLang="en-US"/>
              <a:t>进程：</a:t>
            </a:r>
            <a:r>
              <a:rPr lang="en-US" altLang="zh-CN"/>
              <a:t> </a:t>
            </a:r>
            <a:r>
              <a:rPr lang="zh-CN" altLang="en-US"/>
              <a:t>就是一个程序，运行在系统之上，那么便称之这个程序为一个运行进程，并分配进程</a:t>
            </a:r>
            <a:r>
              <a:rPr lang="en-US" altLang="zh-CN"/>
              <a:t>ID</a:t>
            </a:r>
            <a:r>
              <a:rPr lang="zh-CN" altLang="en-US"/>
              <a:t>方便系统管理。</a:t>
            </a:r>
            <a:endParaRPr lang="zh-CN" altLang="en-US"/>
          </a:p>
          <a:p>
            <a:r>
              <a:rPr lang="zh-CN" altLang="en-US"/>
              <a:t>线程：线程是归属于进程的，一个进程可以开启多个线程，执行不同的工作，是进程的实际工作最小单位。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进程就好比一家公司，是操作系统对程序进行运行管理的单位</a:t>
            </a:r>
            <a:endParaRPr lang="zh-CN" altLang="en-US"/>
          </a:p>
          <a:p>
            <a:r>
              <a:rPr lang="zh-CN" altLang="en-US"/>
              <a:t>线程就好比公司的员工，进程可以有多个线程（员工），是进程实际的工作者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操作系统中可以运行多个进程，即多任务运行</a:t>
            </a:r>
            <a:endParaRPr lang="zh-CN" altLang="en-US"/>
          </a:p>
          <a:p>
            <a:r>
              <a:rPr lang="zh-CN" altLang="en-US"/>
              <a:t>一个进程内可以运行多个线程，即多线程运行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62925" y="2962910"/>
            <a:ext cx="3327400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进程、线程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注意点：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进程之间是内存隔离的，</a:t>
            </a:r>
            <a:r>
              <a:rPr lang="en-US" altLang="zh-CN"/>
              <a:t> </a:t>
            </a:r>
            <a:r>
              <a:rPr lang="zh-CN" altLang="en-US"/>
              <a:t>即不同的进程拥有各自的内存空间。</a:t>
            </a:r>
            <a:r>
              <a:rPr lang="en-US" altLang="zh-CN"/>
              <a:t> </a:t>
            </a:r>
            <a:r>
              <a:rPr lang="zh-CN" altLang="en-US"/>
              <a:t>这就类似于不同的公司拥有不同的办公场所。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线程之间是内存共享的，线程是属于进程的，一个进程内的多个线程之间是共享这个进程所拥有的内存空间的。</a:t>
            </a:r>
            <a:endParaRPr lang="zh-CN" altLang="en-US"/>
          </a:p>
          <a:p>
            <a:r>
              <a:rPr lang="zh-CN" altLang="en-US"/>
              <a:t>这就好比，公司员工之间是共享公司的办公场所。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640" y="4315460"/>
            <a:ext cx="8483600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并行执行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并行执行的意思指的是同一时间做不同的工作。</a:t>
            </a:r>
            <a:endParaRPr lang="zh-CN" altLang="en-US"/>
          </a:p>
          <a:p>
            <a:r>
              <a:rPr lang="zh-CN" altLang="en-US"/>
              <a:t>进程之间就是并行执行的，操作系统可以同时运行好多程序，这些程序都是在并行执行。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除了进程外，线程其实也是可以并行执行的。</a:t>
            </a:r>
            <a:endParaRPr lang="zh-CN" altLang="en-US"/>
          </a:p>
          <a:p>
            <a:r>
              <a:rPr lang="zh-CN" altLang="en-US"/>
              <a:t>也就是比如一个</a:t>
            </a:r>
            <a:r>
              <a:rPr lang="en-US" altLang="zh-CN"/>
              <a:t>Python</a:t>
            </a:r>
            <a:r>
              <a:rPr lang="zh-CN" altLang="en-US"/>
              <a:t>程序，其实是完全可以做到：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一个线程在输出：你好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一个线程在输出：</a:t>
            </a:r>
            <a:r>
              <a:rPr lang="en-US" altLang="zh-CN"/>
              <a:t>Hello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/>
              <a:t>像这样一个程序在同一时间做两件乃至多件不同的事情，</a:t>
            </a:r>
            <a:r>
              <a:rPr lang="en-US" altLang="zh-CN"/>
              <a:t> </a:t>
            </a:r>
            <a:r>
              <a:rPr lang="zh-CN" altLang="en-US"/>
              <a:t>我们就称之为：多线程并行执行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966585" cy="440182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什么是进程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程序在操作系统内运行，即成为一个运行进程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什么是线程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进程内部可以有多个线程，程序的运行本质上就是由进程内部的线程在实际工作的。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什么是并行执行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多个进程同时在运行，即不同的程序同时运行，称之为：多任务并行执行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一个进程内的多个线程同时在运行，称之为：多线程并行执行</a:t>
            </a:r>
            <a:endParaRPr lang="zh-CN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多线程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2753995"/>
            <a:ext cx="410210" cy="410210"/>
          </a:xfrm>
          <a:prstGeom prst="rect">
            <a:avLst/>
          </a:prstGeom>
        </p:spPr>
      </p:pic>
      <p:sp>
        <p:nvSpPr>
          <p:cNvPr id="8" name="左大括号 7"/>
          <p:cNvSpPr/>
          <p:nvPr/>
        </p:nvSpPr>
        <p:spPr>
          <a:xfrm>
            <a:off x="6592570" y="2595880"/>
            <a:ext cx="468630" cy="725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61200" y="244729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进程、线程和并行执行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0" y="316420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多线程编程</a:t>
            </a:r>
            <a:endParaRPr lang="zh-CN" altLang="en-US" sz="14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掌握使用</a:t>
            </a:r>
            <a:r>
              <a:rPr lang="en-US" altLang="zh-CN">
                <a:solidFill>
                  <a:srgbClr val="FF0000"/>
                </a:solidFill>
              </a:rPr>
              <a:t>threading</a:t>
            </a:r>
            <a:r>
              <a:rPr lang="zh-CN" altLang="en-US">
                <a:solidFill>
                  <a:srgbClr val="FF0000"/>
                </a:solidFill>
              </a:rPr>
              <a:t>模块完成多线程编程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threading</a:t>
            </a:r>
            <a:r>
              <a:t>模块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绝大多数编程语言，都允许多线程编程，</a:t>
            </a:r>
            <a:r>
              <a:rPr lang="en-US" altLang="zh-CN"/>
              <a:t>Pyhton</a:t>
            </a:r>
            <a:r>
              <a:rPr lang="zh-CN" altLang="en-US"/>
              <a:t>也不例外。</a:t>
            </a:r>
            <a:endParaRPr lang="zh-CN" altLang="en-US"/>
          </a:p>
          <a:p>
            <a:r>
              <a:rPr lang="en-US" altLang="zh-CN"/>
              <a:t>Python</a:t>
            </a:r>
            <a:r>
              <a:rPr lang="zh-CN" altLang="en-US"/>
              <a:t>的多线程可以通过</a:t>
            </a:r>
            <a:r>
              <a:rPr lang="en-US" altLang="zh-CN"/>
              <a:t>threading</a:t>
            </a:r>
            <a:r>
              <a:rPr lang="zh-CN" altLang="en-US"/>
              <a:t>模块来实现。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730500"/>
            <a:ext cx="7131050" cy="1898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788535"/>
            <a:ext cx="24638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多线程编程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58080" y="1656080"/>
            <a:ext cx="6451600" cy="4219575"/>
          </a:xfrm>
        </p:spPr>
        <p:txBody>
          <a:bodyPr/>
          <a:p>
            <a:r>
              <a:rPr lang="zh-CN" altLang="en-US"/>
              <a:t>通过左侧代码</a:t>
            </a:r>
            <a:endParaRPr lang="zh-CN" altLang="en-US"/>
          </a:p>
          <a:p>
            <a:r>
              <a:rPr lang="zh-CN" altLang="en-US"/>
              <a:t>即可实现多线程编程。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让一个</a:t>
            </a:r>
            <a:r>
              <a:rPr lang="en-US" altLang="zh-CN"/>
              <a:t>Python</a:t>
            </a:r>
            <a:r>
              <a:rPr lang="zh-CN" altLang="en-US"/>
              <a:t>程序实现启动</a:t>
            </a:r>
            <a:r>
              <a:rPr lang="en-US" altLang="zh-CN"/>
              <a:t>2</a:t>
            </a:r>
            <a:r>
              <a:rPr lang="zh-CN" altLang="en-US"/>
              <a:t>个线程</a:t>
            </a:r>
            <a:endParaRPr lang="zh-CN" altLang="en-US"/>
          </a:p>
          <a:p>
            <a:r>
              <a:rPr lang="zh-CN" altLang="en-US"/>
              <a:t>每个线程各自执行一个函数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840" y="1656080"/>
            <a:ext cx="3111500" cy="2552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4491355"/>
            <a:ext cx="401955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多线程编程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128895" y="1656080"/>
            <a:ext cx="6280785" cy="421957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需要传参的话可以通过：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args</a:t>
            </a:r>
            <a:r>
              <a:rPr lang="zh-CN" altLang="en-US"/>
              <a:t>参数通过元组（按参数顺序）的方式传参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或使用</a:t>
            </a:r>
            <a:r>
              <a:rPr lang="en-US" altLang="zh-CN"/>
              <a:t>kwargs</a:t>
            </a:r>
            <a:r>
              <a:rPr lang="zh-CN" altLang="en-US"/>
              <a:t>参数用字典的形式传参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1656080"/>
            <a:ext cx="3111500" cy="2520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4177030"/>
            <a:ext cx="3940810" cy="951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" y="5128895"/>
            <a:ext cx="4302760" cy="9588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966585" cy="4401820"/>
          </a:xfrm>
        </p:spPr>
        <p:txBody>
          <a:bodyPr/>
          <a:p>
            <a:pPr marL="0" indent="0">
              <a:buNone/>
            </a:pPr>
            <a:r>
              <a:rPr lang="en-US" altLang="zh-CN"/>
              <a:t>1. threading</a:t>
            </a:r>
            <a:r>
              <a:rPr lang="zh-CN" altLang="en-US"/>
              <a:t>模块的使用</a:t>
            </a:r>
            <a:endParaRPr lang="zh-CN" altLang="en-US"/>
          </a:p>
          <a:p>
            <a:pPr marL="0" indent="0">
              <a:buNone/>
            </a:pPr>
            <a:r>
              <a:rPr lang="en-US" altLang="zh-CN" sz="1400"/>
              <a:t>thread_obj = threading.Thread(target=func)  </a:t>
            </a:r>
            <a:r>
              <a:rPr lang="zh-CN" altLang="en-US" sz="1400"/>
              <a:t>创建线程对象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thread_obj.start() </a:t>
            </a:r>
            <a:r>
              <a:rPr lang="zh-CN" altLang="en-US" sz="1400"/>
              <a:t>启动线程执行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如何传参</a:t>
            </a:r>
            <a:endParaRPr lang="zh-CN" altLang="en-US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4483100"/>
            <a:ext cx="3940810" cy="951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434965"/>
            <a:ext cx="4302760" cy="958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059805" y="2003425"/>
            <a:ext cx="5349875" cy="4318000"/>
          </a:xfrm>
        </p:spPr>
        <p:txBody>
          <a:bodyPr/>
          <a:p>
            <a:r>
              <a:rPr lang="zh-CN" altLang="en-US"/>
              <a:t>通过全局变量</a:t>
            </a:r>
            <a:r>
              <a:rPr lang="en-US" altLang="zh-CN"/>
              <a:t>account_amount</a:t>
            </a:r>
            <a:r>
              <a:rPr lang="zh-CN" altLang="en-US"/>
              <a:t>来记录余额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尽管功能实现是</a:t>
            </a:r>
            <a:r>
              <a:rPr lang="en-US" altLang="zh-CN"/>
              <a:t>ok</a:t>
            </a:r>
            <a:r>
              <a:rPr lang="zh-CN" altLang="en-US"/>
              <a:t>的，但是仍有问题：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代码在命名空间上（变量定义）不够干净、整洁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全局变量有被修改的风险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</a:pPr>
            <a:endParaRPr lang="zh-CN" altLang="en-US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zh-CN" altLang="en-US">
                <a:solidFill>
                  <a:srgbClr val="FF0000"/>
                </a:solidFill>
              </a:rPr>
              <a:t>如何解决？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将变量定义在函数内部是行不通的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我们需要使用闭包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2004060"/>
            <a:ext cx="4819650" cy="3524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" y="5685155"/>
            <a:ext cx="2152650" cy="984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多线程练习案例</a:t>
            </a:r>
            <a:r>
              <a:rPr lang="en-US" altLang="zh-CN"/>
              <a:t> - 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网络编程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3293745"/>
            <a:ext cx="410210" cy="410210"/>
          </a:xfrm>
          <a:prstGeom prst="rect">
            <a:avLst/>
          </a:prstGeom>
        </p:spPr>
      </p:pic>
      <p:sp>
        <p:nvSpPr>
          <p:cNvPr id="3" name="左大括号 2"/>
          <p:cNvSpPr/>
          <p:nvPr/>
        </p:nvSpPr>
        <p:spPr>
          <a:xfrm>
            <a:off x="6964045" y="2984500"/>
            <a:ext cx="612140" cy="1028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76185" y="281305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服务端开发</a:t>
            </a:r>
            <a:endParaRPr lang="zh-CN" altLang="en-US" sz="1400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76185" y="384111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客户端开发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了解什么是</a:t>
            </a:r>
            <a:r>
              <a:rPr lang="en-US" altLang="zh-CN">
                <a:solidFill>
                  <a:srgbClr val="FF0000"/>
                </a:solidFill>
              </a:rPr>
              <a:t>Socket</a:t>
            </a:r>
            <a:r>
              <a:rPr lang="zh-CN" altLang="en-US">
                <a:solidFill>
                  <a:srgbClr val="FF0000"/>
                </a:solidFill>
              </a:rPr>
              <a:t>网络编程</a:t>
            </a:r>
            <a:endParaRPr 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基于</a:t>
            </a:r>
            <a:r>
              <a:rPr lang="en-US" altLang="zh-CN">
                <a:solidFill>
                  <a:srgbClr val="FF0000"/>
                </a:solidFill>
              </a:rPr>
              <a:t>Socket</a:t>
            </a:r>
            <a:r>
              <a:rPr lang="zh-CN" altLang="en-US">
                <a:solidFill>
                  <a:srgbClr val="FF0000"/>
                </a:solidFill>
              </a:rPr>
              <a:t>完成服务端程序</a:t>
            </a:r>
            <a:r>
              <a:rPr lang="zh-CN" altLang="en-US">
                <a:solidFill>
                  <a:srgbClr val="FF0000"/>
                </a:solidFill>
              </a:rPr>
              <a:t>开发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Socket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socket (简称 套接字) 是进程之间通信一个工具，好比现实生活中的插座，所有的家用电器要想工作都是基于插座进行，</a:t>
            </a:r>
            <a:r>
              <a:rPr lang="zh-CN" altLang="en-US">
                <a:solidFill>
                  <a:srgbClr val="FF0000"/>
                </a:solidFill>
              </a:rPr>
              <a:t>进程之间想要进行网络通信需要socket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Socket</a:t>
            </a:r>
            <a:r>
              <a:rPr lang="zh-CN" altLang="en-US"/>
              <a:t>负责进程之间的网络数据传输，好比数据的搬运工。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10565" y="2927985"/>
            <a:ext cx="3810000" cy="209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792470" y="3258185"/>
            <a:ext cx="4826000" cy="1435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023610" y="4773930"/>
            <a:ext cx="4363720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大多数软件都使用到了Socket进行网络通讯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客户端和</a:t>
            </a:r>
            <a:r>
              <a:rPr lang="zh-CN" altLang="en-US"/>
              <a:t>服务端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个进程之间通过</a:t>
            </a:r>
            <a:r>
              <a:rPr lang="en-US" altLang="zh-CN"/>
              <a:t>Socket</a:t>
            </a:r>
            <a:r>
              <a:rPr lang="zh-CN" altLang="en-US"/>
              <a:t>进行相互通讯，就必须有服务端</a:t>
            </a:r>
            <a:r>
              <a:rPr lang="zh-CN" altLang="en-US"/>
              <a:t>和客户端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Socket</a:t>
            </a:r>
            <a:r>
              <a:rPr lang="zh-CN" altLang="en-US"/>
              <a:t>服务端：等待其它进程的连接、可接受发来的消息、可以回复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en-US" altLang="zh-CN"/>
              <a:t>Socket</a:t>
            </a:r>
            <a:r>
              <a:rPr lang="zh-CN" altLang="en-US"/>
              <a:t>客户端：主动连接服务端、可以发送消息、可以接收</a:t>
            </a:r>
            <a:r>
              <a:rPr lang="zh-CN" altLang="en-US"/>
              <a:t>回复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196205" y="3479800"/>
            <a:ext cx="1727835" cy="5727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服务端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468370" y="5195570"/>
            <a:ext cx="1727835" cy="5727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924040" y="5195570"/>
            <a:ext cx="1727835" cy="5727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cxnSp>
        <p:nvCxnSpPr>
          <p:cNvPr id="7" name="曲线连接符 6"/>
          <p:cNvCxnSpPr>
            <a:stCxn id="5" idx="0"/>
            <a:endCxn id="4" idx="1"/>
          </p:cNvCxnSpPr>
          <p:nvPr/>
        </p:nvCxnSpPr>
        <p:spPr>
          <a:xfrm rot="16200000">
            <a:off x="4049395" y="4048760"/>
            <a:ext cx="1429385" cy="8636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stCxn id="4" idx="1"/>
            <a:endCxn id="5" idx="1"/>
          </p:cNvCxnSpPr>
          <p:nvPr/>
        </p:nvCxnSpPr>
        <p:spPr>
          <a:xfrm rot="10800000" flipV="1">
            <a:off x="3467735" y="3766185"/>
            <a:ext cx="1727835" cy="1715770"/>
          </a:xfrm>
          <a:prstGeom prst="curvedConnector3">
            <a:avLst>
              <a:gd name="adj1" fmla="val 1137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6" idx="0"/>
            <a:endCxn id="4" idx="3"/>
          </p:cNvCxnSpPr>
          <p:nvPr/>
        </p:nvCxnSpPr>
        <p:spPr>
          <a:xfrm rot="16200000" flipV="1">
            <a:off x="6640830" y="4048760"/>
            <a:ext cx="1429385" cy="8642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endCxn id="6" idx="3"/>
          </p:cNvCxnSpPr>
          <p:nvPr/>
        </p:nvCxnSpPr>
        <p:spPr>
          <a:xfrm>
            <a:off x="6943725" y="3786505"/>
            <a:ext cx="1708150" cy="1695450"/>
          </a:xfrm>
          <a:prstGeom prst="curvedConnector3">
            <a:avLst>
              <a:gd name="adj1" fmla="val 1139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35755" y="4511675"/>
            <a:ext cx="584835" cy="2451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47035" y="4511675"/>
            <a:ext cx="584835" cy="2451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回复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58380" y="4511675"/>
            <a:ext cx="584835" cy="2451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75040" y="4501515"/>
            <a:ext cx="584835" cy="2451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回复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Socket</a:t>
            </a:r>
            <a:r>
              <a:t>服务端</a:t>
            </a:r>
            <a:r>
              <a:t>编程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主要分为如下几个</a:t>
            </a:r>
            <a:r>
              <a:rPr lang="zh-CN" altLang="en-US"/>
              <a:t>步骤：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创建</a:t>
            </a:r>
            <a:r>
              <a:rPr lang="en-US" altLang="zh-CN"/>
              <a:t>socket</a:t>
            </a:r>
            <a:r>
              <a:rPr lang="zh-CN" altLang="en-US"/>
              <a:t>对象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绑定</a:t>
            </a:r>
            <a:r>
              <a:rPr lang="en-US" altLang="zh-CN"/>
              <a:t>socket_server</a:t>
            </a:r>
            <a:r>
              <a:rPr lang="zh-CN" altLang="en-US"/>
              <a:t>到指定</a:t>
            </a:r>
            <a:r>
              <a:rPr lang="en-US" altLang="zh-CN"/>
              <a:t>IP</a:t>
            </a:r>
            <a:r>
              <a:rPr lang="zh-CN" altLang="en-US"/>
              <a:t>和</a:t>
            </a:r>
            <a:r>
              <a:rPr lang="zh-CN" altLang="en-US"/>
              <a:t>地址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3.  </a:t>
            </a:r>
            <a:r>
              <a:rPr lang="zh-CN" altLang="en-US"/>
              <a:t>服务端开始监听</a:t>
            </a:r>
            <a:r>
              <a:rPr lang="zh-CN" altLang="en-US"/>
              <a:t>端口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 </a:t>
            </a:r>
            <a:r>
              <a:rPr lang="zh-CN" altLang="en-US"/>
              <a:t>接收客户端连接，获得连接</a:t>
            </a:r>
            <a:r>
              <a:rPr lang="zh-CN" altLang="en-US"/>
              <a:t>对象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" y="2490470"/>
            <a:ext cx="2628900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5" y="3426460"/>
            <a:ext cx="2524125" cy="257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85" y="4200525"/>
            <a:ext cx="6115050" cy="409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385" y="5037455"/>
            <a:ext cx="54483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Socket</a:t>
            </a:r>
            <a:r>
              <a:rPr>
                <a:sym typeface="+mn-ea"/>
              </a:rPr>
              <a:t>服务端编程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5. </a:t>
            </a:r>
            <a:r>
              <a:rPr lang="zh-CN" altLang="en-US"/>
              <a:t>客户端连接后，通过</a:t>
            </a:r>
            <a:r>
              <a:rPr lang="en-US" altLang="zh-CN"/>
              <a:t>recv</a:t>
            </a:r>
            <a:r>
              <a:rPr lang="zh-CN" altLang="en-US"/>
              <a:t>方法，接收客户端发送的</a:t>
            </a:r>
            <a:r>
              <a:rPr lang="zh-CN" altLang="en-US"/>
              <a:t>消息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通过</a:t>
            </a:r>
            <a:r>
              <a:rPr lang="en-US" altLang="zh-CN"/>
              <a:t>conn</a:t>
            </a:r>
            <a:r>
              <a:rPr lang="zh-CN" altLang="en-US"/>
              <a:t>（客户端当次连接对象），调用</a:t>
            </a:r>
            <a:r>
              <a:rPr lang="en-US" altLang="zh-CN"/>
              <a:t>send</a:t>
            </a:r>
            <a:r>
              <a:rPr lang="zh-CN" altLang="en-US"/>
              <a:t>方法可以回复</a:t>
            </a:r>
            <a:r>
              <a:rPr lang="zh-CN" altLang="en-US"/>
              <a:t>消息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7. conn</a:t>
            </a:r>
            <a:r>
              <a:rPr lang="zh-CN" altLang="en-US"/>
              <a:t>（客户端当次连接对象）和</a:t>
            </a:r>
            <a:r>
              <a:rPr lang="en-US" altLang="zh-CN"/>
              <a:t>socket_server</a:t>
            </a:r>
            <a:r>
              <a:rPr lang="zh-CN" altLang="en-US"/>
              <a:t>对象调用</a:t>
            </a:r>
            <a:r>
              <a:rPr lang="en-US" altLang="zh-CN"/>
              <a:t>close</a:t>
            </a:r>
            <a:r>
              <a:rPr lang="zh-CN" altLang="en-US"/>
              <a:t>方法，关闭连接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7750" y="2084070"/>
            <a:ext cx="5629275" cy="190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4518025"/>
            <a:ext cx="3152775" cy="136652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实现服务端并结合客户端进行测试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325110" y="1656080"/>
            <a:ext cx="6084570" cy="4219575"/>
          </a:xfrm>
        </p:spPr>
        <p:txBody>
          <a:bodyPr/>
          <a:p>
            <a:r>
              <a:rPr lang="zh-CN" altLang="en-US"/>
              <a:t>下载网络调试助手作为客户端</a:t>
            </a:r>
            <a:endParaRPr lang="zh-CN" altLang="en-US"/>
          </a:p>
          <a:p>
            <a:r>
              <a:rPr lang="zh-CN" altLang="en-US"/>
              <a:t>https://github.com/nicedayzhu/netAssist/releases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" y="1656080"/>
            <a:ext cx="4244975" cy="3764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110" y="2942590"/>
            <a:ext cx="2628900" cy="1511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940" y="2942590"/>
            <a:ext cx="2614930" cy="256413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966585" cy="440182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/>
              <a:t>什么是</a:t>
            </a:r>
            <a:r>
              <a:rPr lang="en-US" altLang="zh-CN"/>
              <a:t>Socket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socket (简称 套接字) 是进程之间通信一个工具。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什么是服务端、客户端？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785" y="4080510"/>
            <a:ext cx="4536440" cy="17843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网络编程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3293745"/>
            <a:ext cx="410210" cy="410210"/>
          </a:xfrm>
          <a:prstGeom prst="rect">
            <a:avLst/>
          </a:prstGeom>
        </p:spPr>
      </p:pic>
      <p:sp>
        <p:nvSpPr>
          <p:cNvPr id="3" name="左大括号 2"/>
          <p:cNvSpPr/>
          <p:nvPr/>
        </p:nvSpPr>
        <p:spPr>
          <a:xfrm>
            <a:off x="6964045" y="2984500"/>
            <a:ext cx="612140" cy="1028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76185" y="281305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服务端开发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76185" y="384111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客户端开发</a:t>
            </a:r>
            <a:endParaRPr lang="zh-CN" altLang="en-US" sz="1400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在函数嵌套的前提下，内部函数使用了外部函数的变量，并且外部函数返回了内部函数，我们把这个使用外部函数变量的内部函数称为闭包。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2725" y="2468880"/>
            <a:ext cx="4650105" cy="3873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" y="2560320"/>
            <a:ext cx="4819650" cy="3524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5825490" y="4179570"/>
            <a:ext cx="541655" cy="2851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080" y="5306695"/>
            <a:ext cx="1936750" cy="1028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基于</a:t>
            </a:r>
            <a:r>
              <a:rPr lang="en-US" altLang="zh-CN">
                <a:solidFill>
                  <a:srgbClr val="FF0000"/>
                </a:solidFill>
              </a:rPr>
              <a:t>Socket</a:t>
            </a:r>
            <a:r>
              <a:rPr lang="zh-CN" altLang="en-US">
                <a:solidFill>
                  <a:srgbClr val="FF0000"/>
                </a:solidFill>
              </a:rPr>
              <a:t>完成客户端程序</a:t>
            </a:r>
            <a:r>
              <a:rPr lang="zh-CN" altLang="en-US">
                <a:solidFill>
                  <a:srgbClr val="FF0000"/>
                </a:solidFill>
              </a:rPr>
              <a:t>开发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Socket</a:t>
            </a:r>
            <a:r>
              <a:t>客户端编程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主要分为如下几个步骤：</a:t>
            </a:r>
            <a:endParaRPr lang="zh-CN" altLang="en-US"/>
          </a:p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对象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连接到服务端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发送消息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145" y="2497455"/>
            <a:ext cx="2806700" cy="400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45" y="3395980"/>
            <a:ext cx="3835400" cy="196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45" y="4208145"/>
            <a:ext cx="7607300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Socket</a:t>
            </a:r>
            <a:r>
              <a:rPr>
                <a:sym typeface="+mn-ea"/>
              </a:rPr>
              <a:t>客户端编程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4. </a:t>
            </a:r>
            <a:r>
              <a:rPr lang="zh-CN" altLang="en-US"/>
              <a:t>接收返回消息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关闭链接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2152015"/>
            <a:ext cx="8261350" cy="163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05" y="4291330"/>
            <a:ext cx="40767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服务端客户端相互通讯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结合上一节学习的服务端代码，以及当前学习的客户端代码。</a:t>
            </a:r>
            <a:endParaRPr lang="zh-CN" altLang="en-US"/>
          </a:p>
          <a:p>
            <a:r>
              <a:rPr lang="zh-CN" altLang="en-US"/>
              <a:t>两者均运行起来，进行相互通讯。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780" y="3013075"/>
            <a:ext cx="2641600" cy="831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45" y="2987675"/>
            <a:ext cx="1822450" cy="8826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正则表达式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3828415"/>
            <a:ext cx="410210" cy="410210"/>
          </a:xfrm>
          <a:prstGeom prst="rect">
            <a:avLst/>
          </a:prstGeom>
        </p:spPr>
      </p:pic>
      <p:sp>
        <p:nvSpPr>
          <p:cNvPr id="3" name="左大括号 2"/>
          <p:cNvSpPr/>
          <p:nvPr/>
        </p:nvSpPr>
        <p:spPr>
          <a:xfrm>
            <a:off x="6964045" y="3519170"/>
            <a:ext cx="612140" cy="1028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76185" y="334772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基础匹配</a:t>
            </a:r>
            <a:endParaRPr lang="zh-CN" altLang="en-US" sz="1400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76185" y="437578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元字符匹配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了解什么是正则表达式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掌握</a:t>
            </a:r>
            <a:r>
              <a:rPr lang="en-US" altLang="zh-CN">
                <a:solidFill>
                  <a:srgbClr val="FF0000"/>
                </a:solidFill>
              </a:rPr>
              <a:t>re</a:t>
            </a:r>
            <a:r>
              <a:rPr lang="zh-CN" altLang="en-US">
                <a:solidFill>
                  <a:srgbClr val="FF0000"/>
                </a:solidFill>
              </a:rPr>
              <a:t>模块的基础使用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正则表达式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正则表达式，又称规则表达式（Regular Expression），是使用单个字符串来描述、匹配某个句法规则的字符串，常被用来检索、替换那些符合某个模式（规则）的文本。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简单来说，正则表达式就是使用：字符串定义规则，并通过规则去验证字符串是否匹配。</a:t>
            </a:r>
            <a:endParaRPr lang="zh-CN" altLang="en-US"/>
          </a:p>
          <a:p>
            <a:r>
              <a:rPr lang="zh-CN" altLang="en-US"/>
              <a:t>比如，验证一个字符串是否是符合条件的电子邮箱地址，只需要配置好正则规则，即可匹配任意邮箱。</a:t>
            </a:r>
            <a:endParaRPr lang="zh-CN" altLang="en-US"/>
          </a:p>
          <a:p>
            <a:r>
              <a:rPr lang="zh-CN" altLang="en-US"/>
              <a:t>比如通过正则规则：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/>
                </a:solidFill>
              </a:rPr>
              <a:t>(^[\w-]+(\.[\w-]+)*@[\w-]+(\.[\w-]+)+$)</a:t>
            </a:r>
            <a:r>
              <a:rPr lang="en-US" altLang="zh-CN"/>
              <a:t>  </a:t>
            </a:r>
            <a:r>
              <a:rPr lang="zh-CN" altLang="en-US"/>
              <a:t>即可匹配一个字符串是否是标准邮箱格式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但如果不使用正则，使用</a:t>
            </a:r>
            <a:r>
              <a:rPr lang="en-US" altLang="zh-CN"/>
              <a:t>if else</a:t>
            </a:r>
            <a:r>
              <a:rPr lang="zh-CN" altLang="en-US"/>
              <a:t>来对字符串做判断就非常困难了。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正则的三个基础方法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p>
            <a:r>
              <a:rPr lang="en-US" altLang="zh-CN"/>
              <a:t>Python</a:t>
            </a:r>
            <a:r>
              <a:rPr lang="zh-CN" altLang="en-US"/>
              <a:t>正则表达式，使用</a:t>
            </a:r>
            <a:r>
              <a:rPr lang="en-US" altLang="zh-CN"/>
              <a:t>re</a:t>
            </a:r>
            <a:r>
              <a:rPr lang="zh-CN" altLang="en-US"/>
              <a:t>模块，并基于</a:t>
            </a:r>
            <a:r>
              <a:rPr lang="en-US" altLang="zh-CN"/>
              <a:t>re</a:t>
            </a:r>
            <a:r>
              <a:rPr lang="zh-CN" altLang="en-US"/>
              <a:t>模块中三个基础方法来做正则匹配。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分别是：</a:t>
            </a:r>
            <a:r>
              <a:rPr lang="en-US" altLang="zh-CN"/>
              <a:t>match</a:t>
            </a:r>
            <a:r>
              <a:rPr lang="zh-CN" altLang="en-US"/>
              <a:t>、</a:t>
            </a:r>
            <a:r>
              <a:rPr lang="en-US" altLang="zh-CN"/>
              <a:t>search</a:t>
            </a:r>
            <a:r>
              <a:rPr lang="zh-CN" altLang="en-US"/>
              <a:t>、</a:t>
            </a:r>
            <a:r>
              <a:rPr lang="en-US" altLang="zh-CN"/>
              <a:t>findall </a:t>
            </a:r>
            <a:r>
              <a:rPr lang="zh-CN" altLang="en-US"/>
              <a:t>三个基础方法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re.match(</a:t>
            </a:r>
            <a:r>
              <a:rPr lang="zh-CN" altLang="en-US"/>
              <a:t>匹配规则，</a:t>
            </a:r>
            <a:r>
              <a:rPr lang="en-US" altLang="zh-CN"/>
              <a:t> </a:t>
            </a:r>
            <a:r>
              <a:rPr lang="zh-CN" altLang="en-US"/>
              <a:t>被匹配字符串</a:t>
            </a:r>
            <a:r>
              <a:rPr lang="en-US" altLang="zh-CN"/>
              <a:t>)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/>
              <a:t>从被匹配字符串开头进行匹配，</a:t>
            </a:r>
            <a:r>
              <a:rPr lang="en-US" altLang="zh-CN"/>
              <a:t> </a:t>
            </a:r>
            <a:r>
              <a:rPr lang="zh-CN" altLang="en-US"/>
              <a:t>匹配成功返回匹配对象（包含匹配的信息），匹配不成功返回空。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485" y="3378200"/>
            <a:ext cx="5784850" cy="144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5" y="5172075"/>
            <a:ext cx="46609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正则的三个基础方法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search(</a:t>
            </a:r>
            <a:r>
              <a:rPr lang="zh-CN" altLang="en-US"/>
              <a:t>匹配规则，</a:t>
            </a:r>
            <a:r>
              <a:rPr lang="en-US" altLang="zh-CN"/>
              <a:t> </a:t>
            </a:r>
            <a:r>
              <a:rPr lang="zh-CN" altLang="en-US"/>
              <a:t>被匹配字符串</a:t>
            </a:r>
            <a:r>
              <a:rPr lang="en-US" altLang="zh-CN"/>
              <a:t>)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/>
              <a:t>搜索整个字符串，找出匹配的。从前向后，找到第一个后，就停止，不会继续向后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整个字符串都找不到，返回</a:t>
            </a:r>
            <a:r>
              <a:rPr lang="en-US" altLang="zh-CN"/>
              <a:t>None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" y="2533650"/>
            <a:ext cx="6635750" cy="1409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0" y="4662170"/>
            <a:ext cx="2863850" cy="9588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正则的三个基础方法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findall(</a:t>
            </a:r>
            <a:r>
              <a:rPr lang="zh-CN" altLang="en-US"/>
              <a:t>匹配规则，</a:t>
            </a:r>
            <a:r>
              <a:rPr lang="en-US" altLang="zh-CN"/>
              <a:t> </a:t>
            </a:r>
            <a:r>
              <a:rPr lang="zh-CN" altLang="en-US"/>
              <a:t>被匹配字符串</a:t>
            </a:r>
            <a:r>
              <a:rPr lang="en-US" altLang="zh-CN"/>
              <a:t>)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/>
              <a:t>匹配整个字符串，找出全部匹配项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找不到返回空</a:t>
            </a:r>
            <a:r>
              <a:rPr lang="en-US" altLang="zh-CN"/>
              <a:t>list: []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2542540"/>
            <a:ext cx="4210050" cy="908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277995"/>
            <a:ext cx="32385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简单闭包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219"/>
          <a:stretch>
            <a:fillRect/>
          </a:stretch>
        </p:blipFill>
        <p:spPr>
          <a:xfrm>
            <a:off x="840105" y="2230755"/>
            <a:ext cx="3478530" cy="3771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605" y="5037455"/>
            <a:ext cx="2876550" cy="965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左箭头 9"/>
          <p:cNvSpPr/>
          <p:nvPr/>
        </p:nvSpPr>
        <p:spPr>
          <a:xfrm>
            <a:off x="2508250" y="2179320"/>
            <a:ext cx="5290820" cy="23368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508250" y="2727960"/>
            <a:ext cx="5284470" cy="23368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514600" y="3481705"/>
            <a:ext cx="5284470" cy="23368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799070" y="2127250"/>
            <a:ext cx="1261745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外部函数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92720" y="2676525"/>
            <a:ext cx="1261745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内部函数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92720" y="3429635"/>
            <a:ext cx="164846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返回内部函数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74030" y="4182745"/>
            <a:ext cx="5212715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fn1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，就是确定了</a:t>
            </a: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logo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变量为</a:t>
            </a: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     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黑马程序员</a:t>
            </a: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     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的</a:t>
            </a: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inner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函数</a:t>
            </a:r>
            <a:endParaRPr lang="zh-CN" altLang="en-US" sz="16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  <a:cs typeface="纤黑体" panose="02000000000000000000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fn2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，就是确定了</a:t>
            </a: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logo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变量为</a:t>
            </a: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传智教育</a:t>
            </a: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         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的</a:t>
            </a: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inner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  <a:sym typeface="+mn-ea"/>
              </a:rPr>
              <a:t>函数</a:t>
            </a:r>
            <a:endParaRPr lang="zh-CN" altLang="en-US" sz="16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  <a:cs typeface="纤黑体" panose="020000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 animBg="1"/>
      <p:bldP spid="13" grpId="0"/>
      <p:bldP spid="14" grpId="0"/>
      <p:bldP spid="11" grpId="0" animBg="1"/>
      <p:bldP spid="15" grpId="0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966585" cy="440182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/>
              <a:t>什么是正则表达式</a:t>
            </a:r>
            <a:endParaRPr lang="zh-CN"/>
          </a:p>
          <a:p>
            <a:pPr marL="0" indent="0">
              <a:buNone/>
            </a:pPr>
            <a:r>
              <a:rPr lang="zh-CN" sz="1400"/>
              <a:t>是一种字符串验证的规则，通过特殊的字符串组合来确立规则</a:t>
            </a:r>
            <a:endParaRPr lang="zh-CN" sz="1400"/>
          </a:p>
          <a:p>
            <a:pPr marL="0" indent="0">
              <a:buNone/>
            </a:pPr>
            <a:r>
              <a:rPr lang="zh-CN" sz="1400"/>
              <a:t>用规则去匹配字符串是否满足</a:t>
            </a:r>
            <a:endParaRPr lang="zh-CN" sz="1400"/>
          </a:p>
          <a:p>
            <a:pPr marL="0" indent="0">
              <a:buNone/>
            </a:pPr>
            <a:r>
              <a:rPr lang="zh-CN" sz="1400"/>
              <a:t>如</a:t>
            </a:r>
            <a:r>
              <a:rPr lang="zh-CN" sz="1400">
                <a:solidFill>
                  <a:schemeClr val="accent1"/>
                </a:solidFill>
              </a:rPr>
              <a:t>(^[\w-]+(\.[\w-]+)*@[\w-]+(\.[\w-]+)+$)</a:t>
            </a:r>
            <a:r>
              <a:rPr lang="zh-CN" sz="1400"/>
              <a:t>可以表示为一个标准邮箱的格式</a:t>
            </a:r>
            <a:endParaRPr lang="zh-CN" sz="1400"/>
          </a:p>
          <a:p>
            <a:pPr marL="0" indent="0">
              <a:buNone/>
            </a:pPr>
            <a:r>
              <a:rPr lang="en-US" altLang="zh-CN"/>
              <a:t>2. re</a:t>
            </a:r>
            <a:r>
              <a:rPr lang="zh-CN" altLang="en-US"/>
              <a:t>模块的三个主要方法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re.match</a:t>
            </a:r>
            <a:r>
              <a:rPr lang="zh-CN" altLang="en-US" sz="1400"/>
              <a:t>，从头开始匹配，匹配第一个命中项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re.search</a:t>
            </a:r>
            <a:r>
              <a:rPr lang="zh-CN" altLang="en-US" sz="1400"/>
              <a:t>，全局匹配，匹配第一个命中项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re.findall</a:t>
            </a:r>
            <a:r>
              <a:rPr lang="zh-CN" altLang="en-US" sz="1400"/>
              <a:t>，全局匹配，匹配全部命中项</a:t>
            </a:r>
            <a:endParaRPr lang="zh-CN"/>
          </a:p>
          <a:p>
            <a:pPr marL="0" indent="0"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正则表达式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r>
              <a:rPr kumimoji="1" lang="zh-CN" sz="1600" dirty="0"/>
              <a:t>递归</a:t>
            </a:r>
            <a:endParaRPr kumimoji="1" lang="zh-CN" sz="1600" dirty="0"/>
          </a:p>
          <a:p>
            <a:pPr algn="l"/>
            <a:endParaRPr kumimoji="1" lang="zh-CN" sz="1600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3828415"/>
            <a:ext cx="410210" cy="410210"/>
          </a:xfrm>
          <a:prstGeom prst="rect">
            <a:avLst/>
          </a:prstGeom>
        </p:spPr>
      </p:pic>
      <p:sp>
        <p:nvSpPr>
          <p:cNvPr id="3" name="左大括号 2"/>
          <p:cNvSpPr/>
          <p:nvPr/>
        </p:nvSpPr>
        <p:spPr>
          <a:xfrm>
            <a:off x="6964045" y="3519170"/>
            <a:ext cx="612140" cy="1028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76185" y="334772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基础匹配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76185" y="437578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元字符匹配</a:t>
            </a:r>
            <a:endParaRPr lang="zh-CN" altLang="en-US" sz="1400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掌握正则表达式的各类元字符规则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了解字符串的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标记的作用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元字符匹配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在刚刚我们只是进行了基础的字符串匹配，正则最强大的功能在于元字符匹配规则。</a:t>
            </a:r>
            <a:endParaRPr lang="zh-CN" altLang="en-US"/>
          </a:p>
          <a:p>
            <a:r>
              <a:rPr lang="zh-CN" altLang="en-US"/>
              <a:t>单字符匹配：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5023485" y="2551430"/>
            <a:ext cx="6697345" cy="345122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s = “itheima1 @@python2 !!666 ##itcast3”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找出全部数字：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re.findall(r‘\d’, s)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1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字符串的</a:t>
            </a:r>
            <a:r>
              <a:rPr lang="en-US" altLang="zh-CN" sz="1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zh-CN" altLang="en-US" sz="1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标记，表示当前字符串是原始字符串，即内部的转义字符无效而是普通字符</a:t>
            </a:r>
            <a:endParaRPr lang="zh-CN" altLang="en-US" sz="12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找出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特殊字符：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re.findall(r‘\W’, s)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找出全部英文字母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re.findall(r’[a-zA-Z]’, s)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[]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内可以写：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[a-zA-Z0-9]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这三种范围组合或指定单个字符如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[aceDFG135]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2588260"/>
            <a:ext cx="4095750" cy="314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元字符匹配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数量匹配：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74700" y="2200275"/>
            <a:ext cx="3873500" cy="2457450"/>
            <a:chOff x="1220" y="3465"/>
            <a:chExt cx="6100" cy="387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20" y="3465"/>
              <a:ext cx="6100" cy="387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2" y="5222"/>
              <a:ext cx="440" cy="33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2" y="5187"/>
              <a:ext cx="649" cy="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元字符匹配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边界匹配：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分组匹配：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05" y="2121535"/>
            <a:ext cx="3867150" cy="174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" y="4688840"/>
            <a:ext cx="386715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匹配账号，只能由字母和数字组成，长度限制</a:t>
            </a:r>
            <a:r>
              <a:rPr lang="en-US" altLang="zh-CN"/>
              <a:t>6</a:t>
            </a:r>
            <a:r>
              <a:rPr lang="zh-CN" altLang="en-US"/>
              <a:t>到</a:t>
            </a:r>
            <a:r>
              <a:rPr lang="en-US" altLang="zh-CN"/>
              <a:t>10</a:t>
            </a:r>
            <a:r>
              <a:rPr lang="zh-CN" altLang="en-US"/>
              <a:t>位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规则为：</a:t>
            </a:r>
            <a:r>
              <a:rPr lang="en-US" altLang="zh-CN"/>
              <a:t> ^[0-9a-zA-Z]{6, 10}$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匹配</a:t>
            </a:r>
            <a:r>
              <a:rPr lang="en-US" altLang="zh-CN"/>
              <a:t>QQ</a:t>
            </a:r>
            <a:r>
              <a:rPr lang="zh-CN" altLang="en-US"/>
              <a:t>号，要求纯数字，长度</a:t>
            </a:r>
            <a:r>
              <a:rPr lang="en-US" altLang="zh-CN"/>
              <a:t>5-11</a:t>
            </a:r>
            <a:r>
              <a:rPr lang="zh-CN" altLang="en-US"/>
              <a:t>，第一位不为</a:t>
            </a:r>
            <a:r>
              <a:rPr lang="en-US" altLang="zh-CN"/>
              <a:t>0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/>
              <a:t>规则为：</a:t>
            </a:r>
            <a:r>
              <a:rPr lang="en-US" altLang="zh-CN"/>
              <a:t>^[1-9][0-9]{4, 10}&amp;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[1-9]</a:t>
            </a:r>
            <a:r>
              <a:rPr lang="zh-CN" altLang="en-US"/>
              <a:t>匹配第一位，</a:t>
            </a:r>
            <a:r>
              <a:rPr lang="en-US" altLang="zh-CN"/>
              <a:t>[0-9]</a:t>
            </a:r>
            <a:r>
              <a:rPr lang="zh-CN" altLang="en-US"/>
              <a:t>匹配后面</a:t>
            </a:r>
            <a:r>
              <a:rPr lang="en-US" altLang="zh-CN"/>
              <a:t>4</a:t>
            </a:r>
            <a:r>
              <a:rPr lang="zh-CN" altLang="en-US"/>
              <a:t>到</a:t>
            </a:r>
            <a:r>
              <a:rPr lang="en-US" altLang="zh-CN"/>
              <a:t>10</a:t>
            </a:r>
            <a:r>
              <a:rPr lang="zh-CN" altLang="en-US"/>
              <a:t>位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匹配邮箱地址</a:t>
            </a:r>
            <a:r>
              <a:rPr lang="zh-CN" altLang="en-US"/>
              <a:t>，只允许</a:t>
            </a:r>
            <a:r>
              <a:rPr lang="en-US" altLang="zh-CN"/>
              <a:t>qq</a:t>
            </a:r>
            <a:r>
              <a:rPr lang="zh-CN" altLang="en-US"/>
              <a:t>、</a:t>
            </a:r>
            <a:r>
              <a:rPr lang="en-US" altLang="zh-CN"/>
              <a:t>163</a:t>
            </a:r>
            <a:r>
              <a:rPr lang="zh-CN" altLang="en-US"/>
              <a:t>、</a:t>
            </a:r>
            <a:r>
              <a:rPr lang="en-US" altLang="zh-CN"/>
              <a:t>gmail</a:t>
            </a:r>
            <a:r>
              <a:rPr lang="zh-CN" altLang="en-US"/>
              <a:t>这三种邮箱地址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规则为：</a:t>
            </a:r>
            <a:r>
              <a:rPr lang="en-US" altLang="zh-CN"/>
              <a:t>^[\w-]+(\.[\w-]+)*@(qq|163|gmail)(\.[\w-]+)+&amp;</a:t>
            </a:r>
            <a:endParaRPr lang="en-US" altLang="zh-CN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6044565" y="1779905"/>
            <a:ext cx="5798185" cy="345122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[\w-]+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表示出现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a-z A-Z 0-9 _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-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字符最少一个，最多不限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(\.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[\w-]+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)*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，表示出现组合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a-z A-Z 0-9 _  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的组合最少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次，最多不限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用于匹配：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abc.ced.efg@123.com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ced.efg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这部分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表示匹配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符号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(qq|163|gmail)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表示只匹配这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个邮箱提供商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(\.[\w-]+)+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a-z A-Z 0-9 _  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的组合最少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次，最多不限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用于匹配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abc.ced.efg@123.com.cn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.com.cn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最后使用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表示最少一次，即比如：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.com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多了可以是：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.com.cn.eu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966585" cy="1886585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字符串的</a:t>
            </a:r>
            <a:r>
              <a:rPr lang="en-US" altLang="zh-CN"/>
              <a:t>r</a:t>
            </a:r>
            <a:r>
              <a:rPr lang="zh-CN" altLang="en-US"/>
              <a:t>标记表示，字符串内转移字符无效，作为普通字符使用</a:t>
            </a:r>
            <a:endParaRPr lang="zh-CN" altLang="en-US"/>
          </a:p>
          <a:p>
            <a:pPr marL="0" algn="l">
              <a:buNone/>
            </a:pPr>
            <a:r>
              <a:rPr lang="zh-CN" altLang="en-US" sz="1800"/>
              <a:t>2. 正则表达式的元字符规则</a:t>
            </a:r>
            <a:endParaRPr lang="zh-CN" altLang="en-US" sz="18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1760" y="2778760"/>
            <a:ext cx="2877820" cy="2212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32887"/>
          <a:stretch>
            <a:fillRect/>
          </a:stretch>
        </p:blipFill>
        <p:spPr>
          <a:xfrm>
            <a:off x="5191760" y="4991735"/>
            <a:ext cx="2385695" cy="1605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455" y="4991735"/>
            <a:ext cx="3867150" cy="10541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069580" y="2778760"/>
            <a:ext cx="3108960" cy="1972310"/>
            <a:chOff x="1220" y="3465"/>
            <a:chExt cx="6100" cy="387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0" y="3465"/>
              <a:ext cx="6100" cy="387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2" y="5222"/>
              <a:ext cx="440" cy="33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2" y="5187"/>
              <a:ext cx="649" cy="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kumimoji="1" lang="zh-CN" sz="1600" dirty="0">
                <a:sym typeface="+mn-ea"/>
              </a:rPr>
              <a:t>闭包</a:t>
            </a:r>
            <a:endParaRPr kumimoji="1" lang="zh-CN" sz="1600" dirty="0">
              <a:sym typeface="+mn-ea"/>
            </a:endParaRPr>
          </a:p>
          <a:p>
            <a:pPr algn="l"/>
            <a:r>
              <a:rPr kumimoji="1" lang="zh-CN" sz="1600" dirty="0"/>
              <a:t>装饰器</a:t>
            </a:r>
            <a:endParaRPr kumimoji="1" lang="zh-CN" sz="1600" dirty="0"/>
          </a:p>
          <a:p>
            <a:pPr algn="l"/>
            <a:r>
              <a:rPr kumimoji="1" lang="zh-CN" sz="1600" dirty="0"/>
              <a:t>设计模式</a:t>
            </a:r>
            <a:endParaRPr kumimoji="1" lang="zh-CN" sz="1600" dirty="0"/>
          </a:p>
          <a:p>
            <a:pPr algn="l"/>
            <a:r>
              <a:rPr kumimoji="1" lang="zh-CN" sz="1600" dirty="0"/>
              <a:t>多线程</a:t>
            </a:r>
            <a:endParaRPr kumimoji="1" lang="zh-CN" sz="1600" dirty="0"/>
          </a:p>
          <a:p>
            <a:pPr algn="l"/>
            <a:r>
              <a:rPr kumimoji="1" lang="zh-CN" sz="1600" dirty="0"/>
              <a:t>网络编程</a:t>
            </a:r>
            <a:endParaRPr kumimoji="1" lang="zh-CN" sz="1600" dirty="0"/>
          </a:p>
          <a:p>
            <a:pPr algn="l"/>
            <a:r>
              <a:rPr kumimoji="1" lang="zh-CN" sz="1600" dirty="0"/>
              <a:t>正则表达式</a:t>
            </a:r>
            <a:endParaRPr kumimoji="1" lang="zh-CN" sz="1600" dirty="0"/>
          </a:p>
          <a:p>
            <a:pPr algn="l"/>
            <a:r>
              <a:rPr kumimoji="1" lang="zh-CN" sz="1600" dirty="0">
                <a:solidFill>
                  <a:srgbClr val="FF0000"/>
                </a:solidFill>
              </a:rPr>
              <a:t>递归</a:t>
            </a:r>
            <a:endParaRPr kumimoji="1" lang="zh-CN" sz="1600" dirty="0">
              <a:solidFill>
                <a:srgbClr val="FF0000"/>
              </a:solidFill>
            </a:endParaRPr>
          </a:p>
          <a:p>
            <a:pPr algn="l"/>
            <a:endParaRPr kumimoji="1" lang="zh-CN" sz="1600" dirty="0">
              <a:solidFill>
                <a:srgbClr val="FF0000"/>
              </a:solidFill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436753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>
                <a:solidFill>
                  <a:srgbClr val="FF0000"/>
                </a:solidFill>
              </a:rPr>
              <a:t>掌握什么是递归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掌握递归案例的开发</a:t>
            </a:r>
            <a:endParaRPr 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修改外部函数变量的值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40" y="2282190"/>
            <a:ext cx="1860550" cy="3244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左箭头 5"/>
          <p:cNvSpPr/>
          <p:nvPr/>
        </p:nvSpPr>
        <p:spPr>
          <a:xfrm>
            <a:off x="2701290" y="3013710"/>
            <a:ext cx="1331595" cy="23368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32885" y="2838450"/>
            <a:ext cx="4415790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需要使用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nonlocal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关键字修饰外部函数的变量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才可在内部函数中修改它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递归在编程中是一种非常重要的算法</a:t>
            </a:r>
            <a:endParaRPr lang="zh-CN" altLang="en-US"/>
          </a:p>
          <a:p>
            <a:r>
              <a:rPr lang="zh-CN" altLang="en-US"/>
              <a:t>递归：</a:t>
            </a:r>
            <a:r>
              <a:rPr lang="en-US" altLang="zh-CN"/>
              <a:t> </a:t>
            </a:r>
            <a:r>
              <a:rPr lang="zh-CN" altLang="en-US"/>
              <a:t>即方法（函数）自己调用自己的一种特殊编程写法</a:t>
            </a:r>
            <a:endParaRPr lang="zh-CN" altLang="en-US"/>
          </a:p>
          <a:p>
            <a:r>
              <a:rPr lang="zh-CN" altLang="en-US"/>
              <a:t>如：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函数调用自己，即称之为递归调用。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那么，什么场景中会使用到递归呢？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0" y="2607310"/>
            <a:ext cx="13335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递归找文件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最典型的递归场景为找出一个文件夹中全部的文件。</a:t>
            </a:r>
            <a:endParaRPr lang="zh-CN" altLang="en-US"/>
          </a:p>
          <a:p>
            <a:r>
              <a:rPr lang="zh-CN" altLang="en-US"/>
              <a:t>如图，在</a:t>
            </a:r>
            <a:r>
              <a:rPr lang="en-US" altLang="zh-CN"/>
              <a:t>D:/test </a:t>
            </a:r>
            <a:r>
              <a:rPr lang="zh-CN" altLang="en-US"/>
              <a:t>文件夹内，有如下嵌套结构和所属的文件，</a:t>
            </a:r>
            <a:r>
              <a:rPr lang="en-US" altLang="zh-CN"/>
              <a:t> </a:t>
            </a:r>
            <a:r>
              <a:rPr lang="zh-CN" altLang="en-US"/>
              <a:t>可以通过递归编程的形式完成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67416" b="19685"/>
          <a:stretch>
            <a:fillRect/>
          </a:stretch>
        </p:blipFill>
        <p:spPr>
          <a:xfrm>
            <a:off x="832485" y="2538730"/>
            <a:ext cx="2823845" cy="3702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3335020"/>
            <a:ext cx="6560185" cy="2109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28335" y="5773420"/>
            <a:ext cx="406400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让我们进入代码中体会递归的神奇吧</a:t>
            </a:r>
            <a:endParaRPr lang="zh-CN" altLang="en-US" sz="16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966585" cy="4279265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什么是递归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在满足条件的情况下，函数自己调用自己的一种特殊编程技巧</a:t>
            </a:r>
            <a:endParaRPr lang="zh-CN" altLang="en-US"/>
          </a:p>
          <a:p>
            <a:pPr marL="0" algn="l">
              <a:buNone/>
            </a:pPr>
            <a:r>
              <a:rPr lang="zh-CN" altLang="en-US" sz="1800"/>
              <a:t>2. 递归需要注意什么？</a:t>
            </a:r>
            <a:endParaRPr lang="zh-CN" altLang="en-US" sz="1800"/>
          </a:p>
          <a:p>
            <a:pPr marL="0" algn="l">
              <a:buFont typeface="Arial" panose="020B0604020202020204" pitchFamily="34" charset="0"/>
              <a:buChar char="•"/>
            </a:pPr>
            <a:r>
              <a:rPr lang="zh-CN" altLang="en-US" sz="1400"/>
              <a:t>注意退出的条件，否则容易变成无限递归</a:t>
            </a:r>
            <a:endParaRPr lang="zh-CN" altLang="en-US" sz="1400"/>
          </a:p>
          <a:p>
            <a:pPr marL="0" algn="l">
              <a:buFont typeface="Arial" panose="020B0604020202020204" pitchFamily="34" charset="0"/>
              <a:buChar char="•"/>
            </a:pPr>
            <a:r>
              <a:rPr lang="zh-CN" altLang="en-US" sz="1400"/>
              <a:t>注意返回值的传递，确保从最内层，层层传递到最外层</a:t>
            </a:r>
            <a:endParaRPr lang="zh-CN" altLang="en-US" sz="140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/>
              <a:t>3. os</a:t>
            </a:r>
            <a:r>
              <a:rPr lang="zh-CN" altLang="en-US"/>
              <a:t>模块的</a:t>
            </a:r>
            <a:r>
              <a:rPr lang="en-US" altLang="zh-CN"/>
              <a:t>3</a:t>
            </a:r>
            <a:r>
              <a:rPr lang="zh-CN" altLang="en-US"/>
              <a:t>个方法</a:t>
            </a:r>
            <a:endParaRPr lang="zh-CN" alt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os.listdir</a:t>
            </a:r>
            <a:r>
              <a:rPr lang="zh-CN" altLang="en-US" sz="1400"/>
              <a:t>，列出指定目录下的内容</a:t>
            </a:r>
            <a:endParaRPr lang="zh-CN" alt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os.path.isdir</a:t>
            </a:r>
            <a:r>
              <a:rPr lang="zh-CN" altLang="en-US" sz="1400"/>
              <a:t>，判断给定路径是否是文件夹，是返回</a:t>
            </a:r>
            <a:r>
              <a:rPr lang="en-US" altLang="zh-CN" sz="1400"/>
              <a:t>True</a:t>
            </a:r>
            <a:r>
              <a:rPr lang="zh-CN" altLang="en-US" sz="1400"/>
              <a:t>，否返回</a:t>
            </a:r>
            <a:r>
              <a:rPr lang="en-US" altLang="zh-CN" sz="1400"/>
              <a:t>False</a:t>
            </a:r>
            <a:endParaRPr lang="en-US" altLang="zh-CN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os.path.exists</a:t>
            </a:r>
            <a:r>
              <a:rPr lang="zh-CN" altLang="en-US" sz="1400"/>
              <a:t>，判断给定路径是否存在，存在返回</a:t>
            </a:r>
            <a:r>
              <a:rPr lang="en-US" altLang="zh-CN" sz="1400"/>
              <a:t>True</a:t>
            </a:r>
            <a:r>
              <a:rPr lang="zh-CN" altLang="en-US" sz="1400"/>
              <a:t>，否则返回</a:t>
            </a:r>
            <a:r>
              <a:rPr lang="en-US" altLang="zh-CN" sz="1400"/>
              <a:t>False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现在可以尝试实现以下</a:t>
            </a:r>
            <a:r>
              <a:rPr lang="en-US" altLang="zh-CN"/>
              <a:t>atm</a:t>
            </a:r>
            <a:r>
              <a:rPr lang="zh-CN" altLang="en-US"/>
              <a:t>取钱的闭包实现了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2725" y="2468880"/>
            <a:ext cx="4650105" cy="3873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" y="2560320"/>
            <a:ext cx="4819650" cy="3524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5825490" y="4179570"/>
            <a:ext cx="541655" cy="2851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080" y="5306695"/>
            <a:ext cx="1936750" cy="1028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闭包注意事项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优点，使用闭包可以让我们得到：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无需定义全局变量即可实现通过函数，持续的访问、修改某个值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闭包使用的变量的所用于在函数内，难以被错误的调用修改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缺点：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由于内部函数持续引用外部函数的值，所以会导致这一部分内存空间不被释放，一直占用内存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500,&quot;width&quot;:5240}"/>
</p:tagLst>
</file>

<file path=ppt/tags/tag2.xml><?xml version="1.0" encoding="utf-8"?>
<p:tagLst xmlns:p="http://schemas.openxmlformats.org/presentationml/2006/main">
  <p:tag name="KSO_WM_UNIT_PLACING_PICTURE_USER_VIEWPORT" val="{&quot;height&quot;:3000,&quot;width&quot;:8865}"/>
</p:tagLst>
</file>

<file path=ppt/tags/tag3.xml><?xml version="1.0" encoding="utf-8"?>
<p:tagLst xmlns:p="http://schemas.openxmlformats.org/presentationml/2006/main">
  <p:tag name="COMMONDATA" val="eyJoZGlkIjoiMDAzZmIwZjU2YjM3ZmIyZjYxNWQ1NTViMjdhYzBlM2EifQ=="/>
  <p:tag name="KSO_WPP_MARK_KEY" val="784959d9-8971-4fa2-be5e-3b20aa5611bb"/>
  <p:tag name="commondata" val="eyJoZGlkIjoiM2FiZDIzMjBhYjY3YjcwYmIxYWI1NjM4YzVmYjEyMDM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1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1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1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1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2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2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2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2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2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2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2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2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3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3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3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3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3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3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3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3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3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4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4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4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4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4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4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4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4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4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4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5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6019</Words>
  <Application>WPS 演示</Application>
  <PresentationFormat>宽屏</PresentationFormat>
  <Paragraphs>640</Paragraphs>
  <Slides>73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60</vt:i4>
      </vt:variant>
      <vt:variant>
        <vt:lpstr>幻灯片标题</vt:lpstr>
      </vt:variant>
      <vt:variant>
        <vt:i4>73</vt:i4>
      </vt:variant>
    </vt:vector>
  </HeadingPairs>
  <TitlesOfParts>
    <vt:vector size="157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华文楷体</vt:lpstr>
      <vt:lpstr>纤黑体</vt:lpstr>
      <vt:lpstr>Arial Unicode MS</vt:lpstr>
      <vt:lpstr>等线</vt:lpstr>
      <vt:lpstr>Alibaba PuHuiTi B</vt:lpstr>
      <vt:lpstr>Alibaba PuHuiTi M</vt:lpstr>
      <vt:lpstr>Alibaba PuHuiTi R</vt:lpstr>
      <vt:lpstr>Wingdings</vt:lpstr>
      <vt:lpstr>阿里巴巴普惠体</vt:lpstr>
      <vt:lpstr>Segoe Print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2_学习目标</vt:lpstr>
      <vt:lpstr>3_学习目标</vt:lpstr>
      <vt:lpstr>4_学习目标</vt:lpstr>
      <vt:lpstr>5_学习目标</vt:lpstr>
      <vt:lpstr>6_学习目标</vt:lpstr>
      <vt:lpstr>7_学习目标</vt:lpstr>
      <vt:lpstr>1_正文设计方案</vt:lpstr>
      <vt:lpstr>8_学习目标</vt:lpstr>
      <vt:lpstr>9_学习目标</vt:lpstr>
      <vt:lpstr>10_学习目标</vt:lpstr>
      <vt:lpstr>2_正文设计方案</vt:lpstr>
      <vt:lpstr>11_学习目标</vt:lpstr>
      <vt:lpstr>12_学习目标</vt:lpstr>
      <vt:lpstr>13_学习目标</vt:lpstr>
      <vt:lpstr>14_学习目标</vt:lpstr>
      <vt:lpstr>15_学习目标</vt:lpstr>
      <vt:lpstr>3_正文设计方案</vt:lpstr>
      <vt:lpstr>16_学习目标</vt:lpstr>
      <vt:lpstr>17_学习目标</vt:lpstr>
      <vt:lpstr>18_学习目标</vt:lpstr>
      <vt:lpstr>19_学习目标</vt:lpstr>
      <vt:lpstr>20_学习目标</vt:lpstr>
      <vt:lpstr>21_学习目标</vt:lpstr>
      <vt:lpstr>22_学习目标</vt:lpstr>
      <vt:lpstr>23_学习目标</vt:lpstr>
      <vt:lpstr>24_学习目标</vt:lpstr>
      <vt:lpstr>25_学习目标</vt:lpstr>
      <vt:lpstr>26_学习目标</vt:lpstr>
      <vt:lpstr>27_学习目标</vt:lpstr>
      <vt:lpstr>28_学习目标</vt:lpstr>
      <vt:lpstr>29_学习目标</vt:lpstr>
      <vt:lpstr>30_学习目标</vt:lpstr>
      <vt:lpstr>31_学习目标</vt:lpstr>
      <vt:lpstr>32_学习目标</vt:lpstr>
      <vt:lpstr>33_学习目标</vt:lpstr>
      <vt:lpstr>34_学习目标</vt:lpstr>
      <vt:lpstr>35_学习目标</vt:lpstr>
      <vt:lpstr>36_学习目标</vt:lpstr>
      <vt:lpstr>37_学习目标</vt:lpstr>
      <vt:lpstr>38_学习目标</vt:lpstr>
      <vt:lpstr>39_学习目标</vt:lpstr>
      <vt:lpstr>40_学习目标</vt:lpstr>
      <vt:lpstr>41_学习目标</vt:lpstr>
      <vt:lpstr>42_学习目标</vt:lpstr>
      <vt:lpstr>43_学习目标</vt:lpstr>
      <vt:lpstr>44_学习目标</vt:lpstr>
      <vt:lpstr>45_学习目标</vt:lpstr>
      <vt:lpstr>46_学习目标</vt:lpstr>
      <vt:lpstr>47_学习目标</vt:lpstr>
      <vt:lpstr>48_学习目标</vt:lpstr>
      <vt:lpstr>49_学习目标</vt:lpstr>
      <vt:lpstr>50_学习目标</vt:lpstr>
      <vt:lpstr>Python高阶技巧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liuhong</cp:lastModifiedBy>
  <cp:revision>1853</cp:revision>
  <dcterms:created xsi:type="dcterms:W3CDTF">2022-09-13T07:40:00Z</dcterms:created>
  <dcterms:modified xsi:type="dcterms:W3CDTF">2024-02-24T07:08:44Z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8F3BE0D789E24AA8A6562930946781AC</vt:lpwstr>
  </property>
  <property fmtid="{D5CDD505-2E9C-101B-9397-08002B2CF9AE}" pid="3" name="KSOProductBuildVer">
    <vt:lpwstr>2052-12.1.0.16388</vt:lpwstr>
  </property>
  <property fmtid="{D5CDD505-2E9C-101B-9397-08002B2CF9AE}" pid="4" name="commondata">
    <vt:lpwstr>eyJoZGlkIjoiMDAzZmIwZjU2YjM3ZmIyZjYxNWQ1NTViMjdhYzBlM2EifQ==</vt:lpwstr>
  </property>
</Properties>
</file>