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slide" Target="slides/slide1.xml"/><Relationship Id="rId19" Type="http://schemas.openxmlformats.org/officeDocument/2006/relationships/font" Target="fonts/Merriweather-boldItalic.fntdata"/><Relationship Id="rId6" Type="http://schemas.openxmlformats.org/officeDocument/2006/relationships/slide" Target="slides/slide2.xml"/><Relationship Id="rId18" Type="http://schemas.openxmlformats.org/officeDocument/2006/relationships/font" Target="fonts/Merriweather-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rIns="91425" wrap="square" tIns="91425"/>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rIns="91425" wrap="square" tIns="91425"/>
          <a:lstStyle>
            <a:lvl1pPr lvl="0">
              <a:spcBef>
                <a:spcPts val="0"/>
              </a:spcBef>
              <a:buClr>
                <a:schemeClr val="lt1"/>
              </a:buClr>
              <a:buSzPts val="10000"/>
              <a:buNone/>
              <a:defRPr sz="10000">
                <a:solidFill>
                  <a:schemeClr val="lt1"/>
                </a:solidFill>
              </a:defRPr>
            </a:lvl1pPr>
            <a:lvl2pPr lvl="1">
              <a:spcBef>
                <a:spcPts val="0"/>
              </a:spcBef>
              <a:buClr>
                <a:schemeClr val="lt1"/>
              </a:buClr>
              <a:buSzPts val="10000"/>
              <a:buNone/>
              <a:defRPr sz="10000">
                <a:solidFill>
                  <a:schemeClr val="lt1"/>
                </a:solidFill>
              </a:defRPr>
            </a:lvl2pPr>
            <a:lvl3pPr lvl="2">
              <a:spcBef>
                <a:spcPts val="0"/>
              </a:spcBef>
              <a:buClr>
                <a:schemeClr val="lt1"/>
              </a:buClr>
              <a:buSzPts val="10000"/>
              <a:buNone/>
              <a:defRPr sz="10000">
                <a:solidFill>
                  <a:schemeClr val="lt1"/>
                </a:solidFill>
              </a:defRPr>
            </a:lvl3pPr>
            <a:lvl4pPr lvl="3">
              <a:spcBef>
                <a:spcPts val="0"/>
              </a:spcBef>
              <a:buClr>
                <a:schemeClr val="lt1"/>
              </a:buClr>
              <a:buSzPts val="10000"/>
              <a:buNone/>
              <a:defRPr sz="10000">
                <a:solidFill>
                  <a:schemeClr val="lt1"/>
                </a:solidFill>
              </a:defRPr>
            </a:lvl4pPr>
            <a:lvl5pPr lvl="4">
              <a:spcBef>
                <a:spcPts val="0"/>
              </a:spcBef>
              <a:buClr>
                <a:schemeClr val="lt1"/>
              </a:buClr>
              <a:buSzPts val="10000"/>
              <a:buNone/>
              <a:defRPr sz="10000">
                <a:solidFill>
                  <a:schemeClr val="lt1"/>
                </a:solidFill>
              </a:defRPr>
            </a:lvl5pPr>
            <a:lvl6pPr lvl="5">
              <a:spcBef>
                <a:spcPts val="0"/>
              </a:spcBef>
              <a:buClr>
                <a:schemeClr val="lt1"/>
              </a:buClr>
              <a:buSzPts val="10000"/>
              <a:buNone/>
              <a:defRPr sz="10000">
                <a:solidFill>
                  <a:schemeClr val="lt1"/>
                </a:solidFill>
              </a:defRPr>
            </a:lvl6pPr>
            <a:lvl7pPr lvl="6">
              <a:spcBef>
                <a:spcPts val="0"/>
              </a:spcBef>
              <a:buClr>
                <a:schemeClr val="lt1"/>
              </a:buClr>
              <a:buSzPts val="10000"/>
              <a:buNone/>
              <a:defRPr sz="10000">
                <a:solidFill>
                  <a:schemeClr val="lt1"/>
                </a:solidFill>
              </a:defRPr>
            </a:lvl7pPr>
            <a:lvl8pPr lvl="7">
              <a:spcBef>
                <a:spcPts val="0"/>
              </a:spcBef>
              <a:buClr>
                <a:schemeClr val="lt1"/>
              </a:buClr>
              <a:buSzPts val="10000"/>
              <a:buNone/>
              <a:defRPr sz="10000">
                <a:solidFill>
                  <a:schemeClr val="lt1"/>
                </a:solidFill>
              </a:defRPr>
            </a:lvl8pPr>
            <a:lvl9pPr lvl="8">
              <a:spcBef>
                <a:spcPts val="0"/>
              </a:spcBef>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rIns="91425" wrap="square" tIns="91425"/>
          <a:lstStyle>
            <a:lvl1pPr lvl="0">
              <a:spcBef>
                <a:spcPts val="0"/>
              </a:spcBef>
              <a:buClr>
                <a:schemeClr val="accent2"/>
              </a:buClr>
              <a:buSzPts val="1300"/>
              <a:buChar char="●"/>
              <a:defRPr>
                <a:solidFill>
                  <a:schemeClr val="accent2"/>
                </a:solidFill>
              </a:defRPr>
            </a:lvl1pPr>
            <a:lvl2pPr lvl="1">
              <a:spcBef>
                <a:spcPts val="0"/>
              </a:spcBef>
              <a:buClr>
                <a:schemeClr val="accent2"/>
              </a:buClr>
              <a:buSzPts val="1100"/>
              <a:buChar char="○"/>
              <a:defRPr>
                <a:solidFill>
                  <a:schemeClr val="accent2"/>
                </a:solidFill>
              </a:defRPr>
            </a:lvl2pPr>
            <a:lvl3pPr lvl="2">
              <a:spcBef>
                <a:spcPts val="0"/>
              </a:spcBef>
              <a:buClr>
                <a:schemeClr val="accent2"/>
              </a:buClr>
              <a:buSzPts val="1100"/>
              <a:buChar char="■"/>
              <a:defRPr>
                <a:solidFill>
                  <a:schemeClr val="accent2"/>
                </a:solidFill>
              </a:defRPr>
            </a:lvl3pPr>
            <a:lvl4pPr lvl="3">
              <a:spcBef>
                <a:spcPts val="0"/>
              </a:spcBef>
              <a:buClr>
                <a:schemeClr val="accent2"/>
              </a:buClr>
              <a:buSzPts val="1100"/>
              <a:buChar char="●"/>
              <a:defRPr>
                <a:solidFill>
                  <a:schemeClr val="accent2"/>
                </a:solidFill>
              </a:defRPr>
            </a:lvl4pPr>
            <a:lvl5pPr lvl="4">
              <a:spcBef>
                <a:spcPts val="0"/>
              </a:spcBef>
              <a:buClr>
                <a:schemeClr val="accent2"/>
              </a:buClr>
              <a:buSzPts val="1100"/>
              <a:buChar char="○"/>
              <a:defRPr>
                <a:solidFill>
                  <a:schemeClr val="accent2"/>
                </a:solidFill>
              </a:defRPr>
            </a:lvl5pPr>
            <a:lvl6pPr lvl="5">
              <a:spcBef>
                <a:spcPts val="0"/>
              </a:spcBef>
              <a:buClr>
                <a:schemeClr val="accent2"/>
              </a:buClr>
              <a:buSzPts val="1100"/>
              <a:buChar char="■"/>
              <a:defRPr>
                <a:solidFill>
                  <a:schemeClr val="accent2"/>
                </a:solidFill>
              </a:defRPr>
            </a:lvl6pPr>
            <a:lvl7pPr lvl="6">
              <a:spcBef>
                <a:spcPts val="0"/>
              </a:spcBef>
              <a:buClr>
                <a:schemeClr val="accent2"/>
              </a:buClr>
              <a:buSzPts val="1100"/>
              <a:buChar char="●"/>
              <a:defRPr>
                <a:solidFill>
                  <a:schemeClr val="accent2"/>
                </a:solidFill>
              </a:defRPr>
            </a:lvl7pPr>
            <a:lvl8pPr lvl="7">
              <a:spcBef>
                <a:spcPts val="0"/>
              </a:spcBef>
              <a:buClr>
                <a:schemeClr val="accent2"/>
              </a:buClr>
              <a:buSzPts val="1100"/>
              <a:buChar char="○"/>
              <a:defRPr>
                <a:solidFill>
                  <a:schemeClr val="accent2"/>
                </a:solidFill>
              </a:defRPr>
            </a:lvl8pPr>
            <a:lvl9pPr lvl="8">
              <a:spcBef>
                <a:spcPts val="0"/>
              </a:spcBef>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rIns="91425" wrap="square" tIns="91425"/>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rIns="91425" wrap="square" tIns="91425"/>
          <a:lstStyle>
            <a:lvl1pPr lvl="0">
              <a:spcBef>
                <a:spcPts val="0"/>
              </a:spcBef>
              <a:buClr>
                <a:schemeClr val="accent2"/>
              </a:buClr>
              <a:buSzPts val="1300"/>
              <a:buChar char="●"/>
              <a:defRPr>
                <a:solidFill>
                  <a:schemeClr val="accent2"/>
                </a:solidFill>
              </a:defRPr>
            </a:lvl1pPr>
            <a:lvl2pPr lvl="1">
              <a:spcBef>
                <a:spcPts val="0"/>
              </a:spcBef>
              <a:buClr>
                <a:schemeClr val="accent2"/>
              </a:buClr>
              <a:buSzPts val="1100"/>
              <a:buChar char="○"/>
              <a:defRPr>
                <a:solidFill>
                  <a:schemeClr val="accent2"/>
                </a:solidFill>
              </a:defRPr>
            </a:lvl2pPr>
            <a:lvl3pPr lvl="2">
              <a:spcBef>
                <a:spcPts val="0"/>
              </a:spcBef>
              <a:buClr>
                <a:schemeClr val="accent2"/>
              </a:buClr>
              <a:buSzPts val="1100"/>
              <a:buChar char="■"/>
              <a:defRPr>
                <a:solidFill>
                  <a:schemeClr val="accent2"/>
                </a:solidFill>
              </a:defRPr>
            </a:lvl3pPr>
            <a:lvl4pPr lvl="3">
              <a:spcBef>
                <a:spcPts val="0"/>
              </a:spcBef>
              <a:buClr>
                <a:schemeClr val="accent2"/>
              </a:buClr>
              <a:buSzPts val="1100"/>
              <a:buChar char="●"/>
              <a:defRPr>
                <a:solidFill>
                  <a:schemeClr val="accent2"/>
                </a:solidFill>
              </a:defRPr>
            </a:lvl4pPr>
            <a:lvl5pPr lvl="4">
              <a:spcBef>
                <a:spcPts val="0"/>
              </a:spcBef>
              <a:buClr>
                <a:schemeClr val="accent2"/>
              </a:buClr>
              <a:buSzPts val="1100"/>
              <a:buChar char="○"/>
              <a:defRPr>
                <a:solidFill>
                  <a:schemeClr val="accent2"/>
                </a:solidFill>
              </a:defRPr>
            </a:lvl5pPr>
            <a:lvl6pPr lvl="5">
              <a:spcBef>
                <a:spcPts val="0"/>
              </a:spcBef>
              <a:buClr>
                <a:schemeClr val="accent2"/>
              </a:buClr>
              <a:buSzPts val="1100"/>
              <a:buChar char="■"/>
              <a:defRPr>
                <a:solidFill>
                  <a:schemeClr val="accent2"/>
                </a:solidFill>
              </a:defRPr>
            </a:lvl6pPr>
            <a:lvl7pPr lvl="6">
              <a:spcBef>
                <a:spcPts val="0"/>
              </a:spcBef>
              <a:buClr>
                <a:schemeClr val="accent2"/>
              </a:buClr>
              <a:buSzPts val="1100"/>
              <a:buChar char="●"/>
              <a:defRPr>
                <a:solidFill>
                  <a:schemeClr val="accent2"/>
                </a:solidFill>
              </a:defRPr>
            </a:lvl7pPr>
            <a:lvl8pPr lvl="7">
              <a:spcBef>
                <a:spcPts val="0"/>
              </a:spcBef>
              <a:buClr>
                <a:schemeClr val="accent2"/>
              </a:buClr>
              <a:buSzPts val="1100"/>
              <a:buChar char="○"/>
              <a:defRPr>
                <a:solidFill>
                  <a:schemeClr val="accent2"/>
                </a:solidFill>
              </a:defRPr>
            </a:lvl8pPr>
            <a:lvl9pPr lvl="8">
              <a:spcBef>
                <a:spcPts val="0"/>
              </a:spcBef>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rIns="91425" wrap="square" tIns="91425"/>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3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574600" y="628100"/>
            <a:ext cx="4859700" cy="738300"/>
          </a:xfrm>
          <a:prstGeom prst="rect">
            <a:avLst/>
          </a:prstGeom>
        </p:spPr>
        <p:txBody>
          <a:bodyPr anchorCtr="0" anchor="t" bIns="91425" lIns="91425" rIns="91425" wrap="square" tIns="91425">
            <a:noAutofit/>
          </a:bodyPr>
          <a:lstStyle/>
          <a:p>
            <a:pPr indent="0" lvl="0" marL="0">
              <a:spcBef>
                <a:spcPts val="0"/>
              </a:spcBef>
              <a:buNone/>
            </a:pPr>
            <a:r>
              <a:rPr lang="en" sz="6000"/>
              <a:t>Myschedule</a:t>
            </a:r>
          </a:p>
        </p:txBody>
      </p:sp>
      <p:sp>
        <p:nvSpPr>
          <p:cNvPr id="65" name="Shape 65"/>
          <p:cNvSpPr txBox="1"/>
          <p:nvPr>
            <p:ph idx="1" type="subTitle"/>
          </p:nvPr>
        </p:nvSpPr>
        <p:spPr>
          <a:xfrm>
            <a:off x="649575" y="1802850"/>
            <a:ext cx="1936200" cy="1382700"/>
          </a:xfrm>
          <a:prstGeom prst="rect">
            <a:avLst/>
          </a:prstGeom>
        </p:spPr>
        <p:txBody>
          <a:bodyPr anchorCtr="0" anchor="t" bIns="91425" lIns="91425" rIns="91425" wrap="square" tIns="91425">
            <a:noAutofit/>
          </a:bodyPr>
          <a:lstStyle/>
          <a:p>
            <a:pPr indent="0" lvl="0" marL="0">
              <a:spcBef>
                <a:spcPts val="0"/>
              </a:spcBef>
              <a:buNone/>
            </a:pPr>
            <a:r>
              <a:rPr lang="en"/>
              <a:t>Wei Chu Lee </a:t>
            </a:r>
          </a:p>
          <a:p>
            <a:pPr indent="0" lvl="0" marL="0">
              <a:spcBef>
                <a:spcPts val="0"/>
              </a:spcBef>
              <a:buNone/>
            </a:pPr>
            <a:r>
              <a:rPr lang="en"/>
              <a:t>Yifei Huang</a:t>
            </a:r>
          </a:p>
          <a:p>
            <a:pPr indent="0" lvl="0" marL="0">
              <a:spcBef>
                <a:spcPts val="0"/>
              </a:spcBef>
              <a:buNone/>
            </a:pPr>
            <a:r>
              <a:rPr lang="en"/>
              <a:t>Do Hun Ji</a:t>
            </a:r>
          </a:p>
          <a:p>
            <a:pPr indent="0" lvl="0" marL="0" rtl="0">
              <a:spcBef>
                <a:spcPts val="0"/>
              </a:spcBef>
              <a:buNone/>
            </a:pPr>
            <a:r>
              <a:rPr lang="en"/>
              <a:t>Seung Hee Lee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This is the App to let user plans their schedule</a:t>
            </a:r>
          </a:p>
          <a:p>
            <a:pPr indent="-311150" lvl="0" marL="457200" rtl="0">
              <a:spcBef>
                <a:spcPts val="0"/>
              </a:spcBef>
              <a:spcAft>
                <a:spcPts val="0"/>
              </a:spcAft>
              <a:buSzPts val="1300"/>
              <a:buChar char="●"/>
            </a:pPr>
            <a:r>
              <a:rPr lang="en"/>
              <a:t>This is the </a:t>
            </a:r>
            <a:r>
              <a:rPr lang="en"/>
              <a:t>startup</a:t>
            </a:r>
            <a:r>
              <a:rPr lang="en"/>
              <a:t> screen of the Myschedule App. </a:t>
            </a:r>
          </a:p>
          <a:p>
            <a:pPr indent="-311150" lvl="0" marL="457200" rtl="0">
              <a:spcBef>
                <a:spcPts val="0"/>
              </a:spcBef>
              <a:spcAft>
                <a:spcPts val="0"/>
              </a:spcAft>
              <a:buSzPts val="1300"/>
              <a:buChar char="●"/>
            </a:pPr>
            <a:r>
              <a:rPr lang="en"/>
              <a:t>In this view, user can click the button of “MY SCHEDULE” to either view their schedule or to edit their schedule. </a:t>
            </a:r>
          </a:p>
          <a:p>
            <a:pPr indent="-311150" lvl="0" marL="457200">
              <a:spcBef>
                <a:spcPts val="0"/>
              </a:spcBef>
              <a:buSzPts val="1300"/>
              <a:buChar char="●"/>
            </a:pPr>
            <a:r>
              <a:rPr lang="en"/>
              <a:t>User can also click the button of menu, which shows “...”, in the </a:t>
            </a:r>
            <a:r>
              <a:rPr lang="en"/>
              <a:t>bottom</a:t>
            </a:r>
            <a:r>
              <a:rPr lang="en"/>
              <a:t> of page to view the instruction of App.</a:t>
            </a:r>
          </a:p>
        </p:txBody>
      </p:sp>
      <p:pic>
        <p:nvPicPr>
          <p:cNvPr id="71" name="Shape 71"/>
          <p:cNvPicPr preferRelativeResize="0"/>
          <p:nvPr/>
        </p:nvPicPr>
        <p:blipFill>
          <a:blip r:embed="rId3">
            <a:alphaModFix/>
          </a:blip>
          <a:stretch>
            <a:fillRect/>
          </a:stretch>
        </p:blipFill>
        <p:spPr>
          <a:xfrm>
            <a:off x="622424" y="0"/>
            <a:ext cx="2778952" cy="5143498"/>
          </a:xfrm>
          <a:prstGeom prst="rect">
            <a:avLst/>
          </a:prstGeom>
          <a:noFill/>
          <a:ln>
            <a:noFill/>
          </a:ln>
        </p:spPr>
      </p:pic>
      <p:sp>
        <p:nvSpPr>
          <p:cNvPr id="72" name="Shape 72"/>
          <p:cNvSpPr/>
          <p:nvPr/>
        </p:nvSpPr>
        <p:spPr>
          <a:xfrm>
            <a:off x="2613725" y="4156800"/>
            <a:ext cx="472500" cy="4935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a:off x="1607800" y="2907625"/>
            <a:ext cx="808200" cy="8082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rot="7896757">
            <a:off x="2206588" y="2606239"/>
            <a:ext cx="409281" cy="178282"/>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4374392">
            <a:off x="2554436" y="3700604"/>
            <a:ext cx="409279" cy="178216"/>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By clicking the button of menu, the view will jump to this page, which describes the instructions of this app. </a:t>
            </a:r>
          </a:p>
          <a:p>
            <a:pPr indent="-311150" lvl="0" marL="457200" rtl="0">
              <a:spcBef>
                <a:spcPts val="0"/>
              </a:spcBef>
              <a:spcAft>
                <a:spcPts val="0"/>
              </a:spcAft>
              <a:buSzPts val="1300"/>
              <a:buChar char="●"/>
            </a:pPr>
            <a:r>
              <a:rPr lang="en"/>
              <a:t>User can read through the instruction to learn how to edit their schedule</a:t>
            </a:r>
          </a:p>
          <a:p>
            <a:pPr indent="-311150" lvl="0" marL="457200">
              <a:spcBef>
                <a:spcPts val="0"/>
              </a:spcBef>
              <a:buSzPts val="1300"/>
              <a:buChar char="●"/>
            </a:pPr>
            <a:r>
              <a:rPr lang="en"/>
              <a:t>By clicking the “BACK” button, the view will jump back to the startup view.</a:t>
            </a:r>
          </a:p>
        </p:txBody>
      </p:sp>
      <p:pic>
        <p:nvPicPr>
          <p:cNvPr id="81" name="Shape 81"/>
          <p:cNvPicPr preferRelativeResize="0"/>
          <p:nvPr/>
        </p:nvPicPr>
        <p:blipFill>
          <a:blip r:embed="rId3">
            <a:alphaModFix/>
          </a:blip>
          <a:stretch>
            <a:fillRect/>
          </a:stretch>
        </p:blipFill>
        <p:spPr>
          <a:xfrm>
            <a:off x="674949" y="0"/>
            <a:ext cx="2778952" cy="5143498"/>
          </a:xfrm>
          <a:prstGeom prst="rect">
            <a:avLst/>
          </a:prstGeom>
          <a:noFill/>
          <a:ln>
            <a:noFill/>
          </a:ln>
        </p:spPr>
      </p:pic>
      <p:sp>
        <p:nvSpPr>
          <p:cNvPr id="82" name="Shape 82"/>
          <p:cNvSpPr/>
          <p:nvPr/>
        </p:nvSpPr>
        <p:spPr>
          <a:xfrm>
            <a:off x="1765275" y="3400975"/>
            <a:ext cx="808200" cy="8082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rot="6934191">
            <a:off x="2200031" y="3012949"/>
            <a:ext cx="409396" cy="178328"/>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If the user click “</a:t>
            </a:r>
            <a:r>
              <a:rPr lang="en"/>
              <a:t>MY SCHEDULE”, the view will jump from startup to this view, which clearly shows the whole schedule from Monday to Friday and from 1st class to 8th class. </a:t>
            </a:r>
          </a:p>
          <a:p>
            <a:pPr indent="-311150" lvl="0" marL="457200">
              <a:spcBef>
                <a:spcPts val="0"/>
              </a:spcBef>
              <a:buSzPts val="1300"/>
              <a:buChar char="●"/>
            </a:pPr>
            <a:r>
              <a:rPr lang="en"/>
              <a:t>By clicking the little gray square,  the view that is helped for user to edit their schedule will jump out. The users can easily added their schedule in next view. For example, If the users click the green square that had pointed out in the left picture, the user will be able to put their class schedule of Wednesday class for the first class.</a:t>
            </a:r>
          </a:p>
        </p:txBody>
      </p:sp>
      <p:pic>
        <p:nvPicPr>
          <p:cNvPr id="89" name="Shape 89"/>
          <p:cNvPicPr preferRelativeResize="0"/>
          <p:nvPr/>
        </p:nvPicPr>
        <p:blipFill>
          <a:blip r:embed="rId3">
            <a:alphaModFix/>
          </a:blip>
          <a:stretch>
            <a:fillRect/>
          </a:stretch>
        </p:blipFill>
        <p:spPr>
          <a:xfrm>
            <a:off x="667049" y="0"/>
            <a:ext cx="2778952" cy="5143498"/>
          </a:xfrm>
          <a:prstGeom prst="rect">
            <a:avLst/>
          </a:prstGeom>
          <a:noFill/>
          <a:ln>
            <a:noFill/>
          </a:ln>
        </p:spPr>
      </p:pic>
      <p:sp>
        <p:nvSpPr>
          <p:cNvPr id="90" name="Shape 90"/>
          <p:cNvSpPr/>
          <p:nvPr/>
        </p:nvSpPr>
        <p:spPr>
          <a:xfrm>
            <a:off x="2057400" y="1291125"/>
            <a:ext cx="315000" cy="273000"/>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1" name="Shape 91"/>
          <p:cNvSpPr/>
          <p:nvPr/>
        </p:nvSpPr>
        <p:spPr>
          <a:xfrm rot="-7705424">
            <a:off x="2298794" y="1742746"/>
            <a:ext cx="409351" cy="178321"/>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After clicking the grey box in schedule view, the user then can start write the information of their course, teacher, time and email by click the </a:t>
            </a:r>
            <a:r>
              <a:rPr lang="en"/>
              <a:t>edit box</a:t>
            </a:r>
            <a:r>
              <a:rPr lang="en"/>
              <a:t>. </a:t>
            </a:r>
          </a:p>
          <a:p>
            <a:pPr indent="-311150" lvl="0" marL="457200" rtl="0">
              <a:spcBef>
                <a:spcPts val="0"/>
              </a:spcBef>
              <a:spcAft>
                <a:spcPts val="0"/>
              </a:spcAft>
              <a:buSzPts val="1300"/>
              <a:buChar char="●"/>
            </a:pPr>
            <a:r>
              <a:rPr lang="en"/>
              <a:t>Three different buttons are working in this view page. User can click the button of “SAVE” to save the information of their course information into the schedule. </a:t>
            </a:r>
          </a:p>
          <a:p>
            <a:pPr indent="-311150" lvl="0" marL="457200" rtl="0">
              <a:spcBef>
                <a:spcPts val="0"/>
              </a:spcBef>
              <a:spcAft>
                <a:spcPts val="0"/>
              </a:spcAft>
              <a:buSzPts val="1300"/>
              <a:buChar char="●"/>
            </a:pPr>
            <a:r>
              <a:rPr lang="en"/>
              <a:t>By clicking “CANCEL”, the view will then jump back to the </a:t>
            </a:r>
            <a:r>
              <a:rPr lang="en"/>
              <a:t>schedule</a:t>
            </a:r>
            <a:r>
              <a:rPr lang="en"/>
              <a:t> page. The information will then not be save into the schedule.</a:t>
            </a:r>
          </a:p>
          <a:p>
            <a:pPr indent="-311150" lvl="0" marL="457200">
              <a:spcBef>
                <a:spcPts val="0"/>
              </a:spcBef>
              <a:buSzPts val="1300"/>
              <a:buChar char="●"/>
            </a:pPr>
            <a:r>
              <a:rPr lang="en"/>
              <a:t>By clicking “EMAIL TO”, users can write an email to the teacher with the email address that they had saved in schedule. </a:t>
            </a:r>
          </a:p>
        </p:txBody>
      </p:sp>
      <p:pic>
        <p:nvPicPr>
          <p:cNvPr id="97" name="Shape 97"/>
          <p:cNvPicPr preferRelativeResize="0"/>
          <p:nvPr/>
        </p:nvPicPr>
        <p:blipFill>
          <a:blip r:embed="rId3">
            <a:alphaModFix/>
          </a:blip>
          <a:stretch>
            <a:fillRect/>
          </a:stretch>
        </p:blipFill>
        <p:spPr>
          <a:xfrm>
            <a:off x="775499" y="0"/>
            <a:ext cx="2778952" cy="5143498"/>
          </a:xfrm>
          <a:prstGeom prst="rect">
            <a:avLst/>
          </a:prstGeom>
          <a:noFill/>
          <a:ln>
            <a:noFill/>
          </a:ln>
        </p:spPr>
      </p:pic>
      <p:sp>
        <p:nvSpPr>
          <p:cNvPr id="98" name="Shape 98"/>
          <p:cNvSpPr/>
          <p:nvPr/>
        </p:nvSpPr>
        <p:spPr>
          <a:xfrm>
            <a:off x="1629625" y="1228150"/>
            <a:ext cx="1070700" cy="252000"/>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9" name="Shape 99"/>
          <p:cNvSpPr/>
          <p:nvPr/>
        </p:nvSpPr>
        <p:spPr>
          <a:xfrm rot="-7705424">
            <a:off x="2692744" y="1606696"/>
            <a:ext cx="409351" cy="178321"/>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00" name="Shape 100"/>
          <p:cNvSpPr/>
          <p:nvPr/>
        </p:nvSpPr>
        <p:spPr>
          <a:xfrm rot="10797482">
            <a:off x="2524599" y="2976458"/>
            <a:ext cx="409500" cy="1782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01" name="Shape 101"/>
          <p:cNvSpPr/>
          <p:nvPr/>
        </p:nvSpPr>
        <p:spPr>
          <a:xfrm rot="10797480">
            <a:off x="2468052" y="3282701"/>
            <a:ext cx="409200" cy="150300"/>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rot="10676556">
            <a:off x="2467918" y="3568199"/>
            <a:ext cx="409464" cy="178311"/>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After clicking “EMAIL TO”, user will be able to go to the email intent. By clicking the image of Gmail, users can jump to the App of Gmail to send the email to their teachers.</a:t>
            </a:r>
          </a:p>
          <a:p>
            <a:pPr indent="-311150" lvl="0" marL="457200">
              <a:spcBef>
                <a:spcPts val="0"/>
              </a:spcBef>
              <a:buSzPts val="1300"/>
              <a:buChar char="●"/>
            </a:pPr>
            <a:r>
              <a:rPr lang="en"/>
              <a:t>For example, if user would like to tell their teacher that they will be </a:t>
            </a:r>
            <a:r>
              <a:rPr lang="en"/>
              <a:t>absent</a:t>
            </a:r>
            <a:r>
              <a:rPr lang="en"/>
              <a:t> for the class, they can easily email their teacher by using this APP.</a:t>
            </a:r>
          </a:p>
        </p:txBody>
      </p:sp>
      <p:pic>
        <p:nvPicPr>
          <p:cNvPr id="108" name="Shape 108"/>
          <p:cNvPicPr preferRelativeResize="0"/>
          <p:nvPr/>
        </p:nvPicPr>
        <p:blipFill>
          <a:blip r:embed="rId3">
            <a:alphaModFix/>
          </a:blip>
          <a:stretch>
            <a:fillRect/>
          </a:stretch>
        </p:blipFill>
        <p:spPr>
          <a:xfrm>
            <a:off x="775499" y="0"/>
            <a:ext cx="2778952" cy="5143498"/>
          </a:xfrm>
          <a:prstGeom prst="rect">
            <a:avLst/>
          </a:prstGeom>
          <a:noFill/>
          <a:ln>
            <a:noFill/>
          </a:ln>
        </p:spPr>
      </p:pic>
      <p:sp>
        <p:nvSpPr>
          <p:cNvPr id="109" name="Shape 109"/>
          <p:cNvSpPr/>
          <p:nvPr/>
        </p:nvSpPr>
        <p:spPr>
          <a:xfrm rot="7916424">
            <a:off x="1322569" y="2482531"/>
            <a:ext cx="409362" cy="178435"/>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a:off x="1154675" y="2731225"/>
            <a:ext cx="406200" cy="4239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After user click “SAVE” button, the view will then jump back to this schedule page. Then, user can easily see that the schedule they wrote in the previous page has been saved. The little gray square box will now show the name of the course that user have edited. </a:t>
            </a:r>
          </a:p>
          <a:p>
            <a:pPr indent="-311150" lvl="0" marL="457200">
              <a:spcBef>
                <a:spcPts val="0"/>
              </a:spcBef>
              <a:buSzPts val="1300"/>
              <a:buChar char="●"/>
            </a:pPr>
            <a:r>
              <a:rPr lang="en"/>
              <a:t>If the user want to change again their schedule, they are free to click the gray square box again to rewrite all the information.</a:t>
            </a:r>
          </a:p>
        </p:txBody>
      </p:sp>
      <p:pic>
        <p:nvPicPr>
          <p:cNvPr id="116" name="Shape 116"/>
          <p:cNvPicPr preferRelativeResize="0"/>
          <p:nvPr/>
        </p:nvPicPr>
        <p:blipFill>
          <a:blip r:embed="rId3">
            <a:alphaModFix/>
          </a:blip>
          <a:stretch>
            <a:fillRect/>
          </a:stretch>
        </p:blipFill>
        <p:spPr>
          <a:xfrm>
            <a:off x="775499" y="0"/>
            <a:ext cx="2778952" cy="5143498"/>
          </a:xfrm>
          <a:prstGeom prst="rect">
            <a:avLst/>
          </a:prstGeom>
          <a:noFill/>
          <a:ln>
            <a:noFill/>
          </a:ln>
        </p:spPr>
      </p:pic>
      <p:sp>
        <p:nvSpPr>
          <p:cNvPr id="117" name="Shape 117"/>
          <p:cNvSpPr/>
          <p:nvPr/>
        </p:nvSpPr>
        <p:spPr>
          <a:xfrm>
            <a:off x="2172875" y="1291100"/>
            <a:ext cx="315000" cy="283500"/>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7705176">
            <a:off x="2389887" y="1665574"/>
            <a:ext cx="301730" cy="144353"/>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