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0" r:id="rId1"/>
  </p:sldMasterIdLst>
  <p:notesMasterIdLst>
    <p:notesMasterId r:id="rId16"/>
  </p:notesMasterIdLst>
  <p:sldIdLst>
    <p:sldId id="256" r:id="rId2"/>
    <p:sldId id="257" r:id="rId3"/>
    <p:sldId id="260" r:id="rId4"/>
    <p:sldId id="261" r:id="rId5"/>
    <p:sldId id="258" r:id="rId6"/>
    <p:sldId id="259" r:id="rId7"/>
    <p:sldId id="262" r:id="rId8"/>
    <p:sldId id="263" r:id="rId9"/>
    <p:sldId id="267" r:id="rId10"/>
    <p:sldId id="272" r:id="rId11"/>
    <p:sldId id="275" r:id="rId12"/>
    <p:sldId id="276"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2"/>
    <p:restoredTop sz="87069"/>
  </p:normalViewPr>
  <p:slideViewPr>
    <p:cSldViewPr snapToGrid="0" snapToObjects="1">
      <p:cViewPr>
        <p:scale>
          <a:sx n="100" d="100"/>
          <a:sy n="100" d="100"/>
        </p:scale>
        <p:origin x="56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EF9F6-FAD8-C748-907D-41A1E6B7071F}"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093D4-BBFB-FF44-8F3F-E73685B713BD}" type="slidenum">
              <a:rPr lang="en-US" smtClean="0"/>
              <a:t>‹#›</a:t>
            </a:fld>
            <a:endParaRPr lang="en-US"/>
          </a:p>
        </p:txBody>
      </p:sp>
    </p:spTree>
    <p:extLst>
      <p:ext uri="{BB962C8B-B14F-4D97-AF65-F5344CB8AC3E}">
        <p14:creationId xmlns:p14="http://schemas.microsoft.com/office/powerpoint/2010/main" val="131419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093D4-BBFB-FF44-8F3F-E73685B713BD}" type="slidenum">
              <a:rPr lang="en-US" smtClean="0"/>
              <a:t>1</a:t>
            </a:fld>
            <a:endParaRPr lang="en-US"/>
          </a:p>
        </p:txBody>
      </p:sp>
    </p:spTree>
    <p:extLst>
      <p:ext uri="{BB962C8B-B14F-4D97-AF65-F5344CB8AC3E}">
        <p14:creationId xmlns:p14="http://schemas.microsoft.com/office/powerpoint/2010/main" val="7911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Semen Analysis is difficult by manual estimation. MES leads the world in Automated Sperm Quality Analyzers and related testing kits designed to increase accuracy and precision. Standardize your automated or manual semen analysis today </a:t>
            </a:r>
          </a:p>
          <a:p>
            <a:r>
              <a:rPr lang="en-US" dirty="0"/>
              <a:t>The SQA-V GOLD is a user friendly high performance sperm analysis system used to test male fertility. It combines electro-optics, computer algorithms and video microscopy to provide a precise and accurate 75 second automated semen analysis. The system is in use at thousands of facilities around the world. And report the objective results you require and deserve.</a:t>
            </a:r>
          </a:p>
        </p:txBody>
      </p:sp>
      <p:sp>
        <p:nvSpPr>
          <p:cNvPr id="4" name="Slide Number Placeholder 3"/>
          <p:cNvSpPr>
            <a:spLocks noGrp="1"/>
          </p:cNvSpPr>
          <p:nvPr>
            <p:ph type="sldNum" sz="quarter" idx="10"/>
          </p:nvPr>
        </p:nvSpPr>
        <p:spPr/>
        <p:txBody>
          <a:bodyPr/>
          <a:lstStyle/>
          <a:p>
            <a:fld id="{217093D4-BBFB-FF44-8F3F-E73685B713BD}" type="slidenum">
              <a:rPr lang="en-US" smtClean="0"/>
              <a:t>2</a:t>
            </a:fld>
            <a:endParaRPr lang="en-US"/>
          </a:p>
        </p:txBody>
      </p:sp>
    </p:spTree>
    <p:extLst>
      <p:ext uri="{BB962C8B-B14F-4D97-AF65-F5344CB8AC3E}">
        <p14:creationId xmlns:p14="http://schemas.microsoft.com/office/powerpoint/2010/main" val="182073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093D4-BBFB-FF44-8F3F-E73685B713BD}" type="slidenum">
              <a:rPr lang="en-US" smtClean="0"/>
              <a:t>4</a:t>
            </a:fld>
            <a:endParaRPr lang="en-US"/>
          </a:p>
        </p:txBody>
      </p:sp>
    </p:spTree>
    <p:extLst>
      <p:ext uri="{BB962C8B-B14F-4D97-AF65-F5344CB8AC3E}">
        <p14:creationId xmlns:p14="http://schemas.microsoft.com/office/powerpoint/2010/main" val="160096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SQA-Vision devices need to be calibrated before using. </a:t>
            </a:r>
          </a:p>
        </p:txBody>
      </p:sp>
      <p:sp>
        <p:nvSpPr>
          <p:cNvPr id="4" name="Slide Number Placeholder 3"/>
          <p:cNvSpPr>
            <a:spLocks noGrp="1"/>
          </p:cNvSpPr>
          <p:nvPr>
            <p:ph type="sldNum" sz="quarter" idx="10"/>
          </p:nvPr>
        </p:nvSpPr>
        <p:spPr/>
        <p:txBody>
          <a:bodyPr/>
          <a:lstStyle/>
          <a:p>
            <a:fld id="{217093D4-BBFB-FF44-8F3F-E73685B713BD}" type="slidenum">
              <a:rPr lang="en-US" smtClean="0"/>
              <a:t>5</a:t>
            </a:fld>
            <a:endParaRPr lang="en-US"/>
          </a:p>
        </p:txBody>
      </p:sp>
    </p:spTree>
    <p:extLst>
      <p:ext uri="{BB962C8B-B14F-4D97-AF65-F5344CB8AC3E}">
        <p14:creationId xmlns:p14="http://schemas.microsoft.com/office/powerpoint/2010/main" val="313464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Chanllanges</a:t>
            </a:r>
            <a:r>
              <a:rPr lang="en-US" dirty="0"/>
              <a:t>: </a:t>
            </a:r>
          </a:p>
          <a:p>
            <a:r>
              <a:rPr lang="en-US" dirty="0"/>
              <a:t>	Human Interface Devices (HIDs)</a:t>
            </a:r>
          </a:p>
          <a:p>
            <a:r>
              <a:rPr lang="en-US" dirty="0"/>
              <a:t>	the usual keyboard programming methods in the .NET Framework offer no way to differentiate the input from different keyboards.</a:t>
            </a:r>
          </a:p>
          <a:p>
            <a:r>
              <a:rPr lang="en-US" dirty="0"/>
              <a:t>	</a:t>
            </a:r>
          </a:p>
          <a:p>
            <a:r>
              <a:rPr lang="en-US" dirty="0"/>
              <a:t>	Windows XP and above now support a "raw input" API which allows programs to handle the input from any connected human interface devices directly. </a:t>
            </a:r>
          </a:p>
          <a:p>
            <a:r>
              <a:rPr lang="en-US" dirty="0"/>
              <a:t>	Intercepting this information and filtering it for keyboards enables an application to identify which device triggered the message.</a:t>
            </a:r>
          </a:p>
        </p:txBody>
      </p:sp>
      <p:sp>
        <p:nvSpPr>
          <p:cNvPr id="4" name="Slide Number Placeholder 3"/>
          <p:cNvSpPr>
            <a:spLocks noGrp="1"/>
          </p:cNvSpPr>
          <p:nvPr>
            <p:ph type="sldNum" sz="quarter" idx="10"/>
          </p:nvPr>
        </p:nvSpPr>
        <p:spPr/>
        <p:txBody>
          <a:bodyPr/>
          <a:lstStyle/>
          <a:p>
            <a:fld id="{217093D4-BBFB-FF44-8F3F-E73685B713BD}" type="slidenum">
              <a:rPr lang="en-US" smtClean="0"/>
              <a:t>8</a:t>
            </a:fld>
            <a:endParaRPr lang="en-US"/>
          </a:p>
        </p:txBody>
      </p:sp>
    </p:spTree>
    <p:extLst>
      <p:ext uri="{BB962C8B-B14F-4D97-AF65-F5344CB8AC3E}">
        <p14:creationId xmlns:p14="http://schemas.microsoft.com/office/powerpoint/2010/main" val="54516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2/26/2018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626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32777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91111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47476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0455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22779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2/26/2018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56815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3258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690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380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77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843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8915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10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809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294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732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t>2/26/2018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3944771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7EB7-FC3A-104A-BB6E-3ED900C7A6D1}"/>
              </a:ext>
            </a:extLst>
          </p:cNvPr>
          <p:cNvSpPr>
            <a:spLocks noGrp="1"/>
          </p:cNvSpPr>
          <p:nvPr>
            <p:ph type="ctrTitle"/>
          </p:nvPr>
        </p:nvSpPr>
        <p:spPr/>
        <p:txBody>
          <a:bodyPr/>
          <a:lstStyle/>
          <a:p>
            <a:r>
              <a:rPr lang="en-US" dirty="0"/>
              <a:t>Project Presentation</a:t>
            </a:r>
          </a:p>
        </p:txBody>
      </p:sp>
      <p:sp>
        <p:nvSpPr>
          <p:cNvPr id="3" name="Subtitle 2">
            <a:extLst>
              <a:ext uri="{FF2B5EF4-FFF2-40B4-BE49-F238E27FC236}">
                <a16:creationId xmlns:a16="http://schemas.microsoft.com/office/drawing/2014/main" id="{0FF6D78C-7319-5B45-ADB9-58CDA14A0B1F}"/>
              </a:ext>
            </a:extLst>
          </p:cNvPr>
          <p:cNvSpPr>
            <a:spLocks noGrp="1"/>
          </p:cNvSpPr>
          <p:nvPr>
            <p:ph type="subTitle" idx="1"/>
          </p:nvPr>
        </p:nvSpPr>
        <p:spPr/>
        <p:txBody>
          <a:bodyPr/>
          <a:lstStyle/>
          <a:p>
            <a:r>
              <a:rPr lang="es-ES_tradnl" dirty="0"/>
              <a:t>Yifei Jin</a:t>
            </a:r>
          </a:p>
        </p:txBody>
      </p:sp>
      <p:sp>
        <p:nvSpPr>
          <p:cNvPr id="4" name="Rectangle 3">
            <a:extLst>
              <a:ext uri="{FF2B5EF4-FFF2-40B4-BE49-F238E27FC236}">
                <a16:creationId xmlns:a16="http://schemas.microsoft.com/office/drawing/2014/main" id="{F0E8361E-4006-48E6-913C-9CD157B1882F}"/>
              </a:ext>
            </a:extLst>
          </p:cNvPr>
          <p:cNvSpPr/>
          <p:nvPr/>
        </p:nvSpPr>
        <p:spPr>
          <a:xfrm>
            <a:off x="5289942" y="4776988"/>
            <a:ext cx="2709396" cy="369332"/>
          </a:xfrm>
          <a:prstGeom prst="rect">
            <a:avLst/>
          </a:prstGeom>
        </p:spPr>
        <p:txBody>
          <a:bodyPr wrap="none">
            <a:spAutoFit/>
          </a:bodyPr>
          <a:lstStyle/>
          <a:p>
            <a:r>
              <a:rPr lang="en-US" dirty="0">
                <a:solidFill>
                  <a:schemeClr val="bg1"/>
                </a:solidFill>
              </a:rPr>
              <a:t>Capillary Identification</a:t>
            </a:r>
          </a:p>
        </p:txBody>
      </p:sp>
    </p:spTree>
    <p:extLst>
      <p:ext uri="{BB962C8B-B14F-4D97-AF65-F5344CB8AC3E}">
        <p14:creationId xmlns:p14="http://schemas.microsoft.com/office/powerpoint/2010/main" val="113398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2CE9C207-068D-AE4F-B7F0-E9A6AB783356}"/>
              </a:ext>
            </a:extLst>
          </p:cNvPr>
          <p:cNvPicPr>
            <a:picLocks noChangeAspect="1"/>
          </p:cNvPicPr>
          <p:nvPr/>
        </p:nvPicPr>
        <p:blipFill>
          <a:blip r:embed="rId2"/>
          <a:stretch>
            <a:fillRect/>
          </a:stretch>
        </p:blipFill>
        <p:spPr>
          <a:xfrm>
            <a:off x="0" y="0"/>
            <a:ext cx="7190510" cy="4404186"/>
          </a:xfrm>
          <a:prstGeom prst="roundRect">
            <a:avLst>
              <a:gd name="adj" fmla="val 0"/>
            </a:avLst>
          </a:prstGeom>
          <a:effectLst>
            <a:outerShdw blurRad="50800" dist="50800" dir="5400000" algn="tl" rotWithShape="0">
              <a:srgbClr val="000000">
                <a:alpha val="43000"/>
              </a:srgbClr>
            </a:outerShdw>
          </a:effectLst>
        </p:spPr>
      </p:pic>
      <p:pic>
        <p:nvPicPr>
          <p:cNvPr id="3" name="Content Placeholder 14">
            <a:extLst>
              <a:ext uri="{FF2B5EF4-FFF2-40B4-BE49-F238E27FC236}">
                <a16:creationId xmlns:a16="http://schemas.microsoft.com/office/drawing/2014/main" id="{63276A85-3C6E-F94B-9498-80B4BBF0070E}"/>
              </a:ext>
            </a:extLst>
          </p:cNvPr>
          <p:cNvPicPr>
            <a:picLocks noChangeAspect="1"/>
          </p:cNvPicPr>
          <p:nvPr/>
        </p:nvPicPr>
        <p:blipFill>
          <a:blip r:embed="rId3"/>
          <a:stretch>
            <a:fillRect/>
          </a:stretch>
        </p:blipFill>
        <p:spPr>
          <a:xfrm>
            <a:off x="5918200" y="4813300"/>
            <a:ext cx="6273800" cy="2044700"/>
          </a:xfrm>
          <a:prstGeom prst="rect">
            <a:avLst/>
          </a:prstGeom>
        </p:spPr>
      </p:pic>
      <p:sp>
        <p:nvSpPr>
          <p:cNvPr id="4" name="Right Arrow 3">
            <a:extLst>
              <a:ext uri="{FF2B5EF4-FFF2-40B4-BE49-F238E27FC236}">
                <a16:creationId xmlns:a16="http://schemas.microsoft.com/office/drawing/2014/main" id="{32BE01F3-D9B2-EB47-8903-196D4041EB8F}"/>
              </a:ext>
            </a:extLst>
          </p:cNvPr>
          <p:cNvSpPr/>
          <p:nvPr/>
        </p:nvSpPr>
        <p:spPr>
          <a:xfrm rot="2683303">
            <a:off x="7053870" y="3457181"/>
            <a:ext cx="2329271" cy="876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3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659EC9-A3AA-C74D-BDA9-AFB57262B9E2}"/>
              </a:ext>
            </a:extLst>
          </p:cNvPr>
          <p:cNvPicPr>
            <a:picLocks noChangeAspect="1"/>
          </p:cNvPicPr>
          <p:nvPr/>
        </p:nvPicPr>
        <p:blipFill>
          <a:blip r:embed="rId2"/>
          <a:stretch>
            <a:fillRect/>
          </a:stretch>
        </p:blipFill>
        <p:spPr>
          <a:xfrm>
            <a:off x="0" y="-1"/>
            <a:ext cx="8090324" cy="4950373"/>
          </a:xfrm>
          <a:prstGeom prst="rect">
            <a:avLst/>
          </a:prstGeom>
        </p:spPr>
      </p:pic>
      <p:pic>
        <p:nvPicPr>
          <p:cNvPr id="7" name="Picture 6">
            <a:extLst>
              <a:ext uri="{FF2B5EF4-FFF2-40B4-BE49-F238E27FC236}">
                <a16:creationId xmlns:a16="http://schemas.microsoft.com/office/drawing/2014/main" id="{C2AC7A76-3F6A-1C42-AFDA-EAAC089543DE}"/>
              </a:ext>
            </a:extLst>
          </p:cNvPr>
          <p:cNvPicPr>
            <a:picLocks noChangeAspect="1"/>
          </p:cNvPicPr>
          <p:nvPr/>
        </p:nvPicPr>
        <p:blipFill>
          <a:blip r:embed="rId3"/>
          <a:stretch>
            <a:fillRect/>
          </a:stretch>
        </p:blipFill>
        <p:spPr>
          <a:xfrm>
            <a:off x="6448097" y="5073487"/>
            <a:ext cx="5743903" cy="1784514"/>
          </a:xfrm>
          <a:prstGeom prst="rect">
            <a:avLst/>
          </a:prstGeom>
        </p:spPr>
      </p:pic>
      <p:sp>
        <p:nvSpPr>
          <p:cNvPr id="4" name="Right Arrow 3">
            <a:extLst>
              <a:ext uri="{FF2B5EF4-FFF2-40B4-BE49-F238E27FC236}">
                <a16:creationId xmlns:a16="http://schemas.microsoft.com/office/drawing/2014/main" id="{A330ED78-AE61-A747-B2AC-7070AE3F83E4}"/>
              </a:ext>
            </a:extLst>
          </p:cNvPr>
          <p:cNvSpPr/>
          <p:nvPr/>
        </p:nvSpPr>
        <p:spPr>
          <a:xfrm rot="2683303">
            <a:off x="8061694" y="3645074"/>
            <a:ext cx="2329271" cy="876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4B2E8B4-7387-4A9B-BF16-6EBB26B38BB1}"/>
              </a:ext>
            </a:extLst>
          </p:cNvPr>
          <p:cNvSpPr txBox="1"/>
          <p:nvPr/>
        </p:nvSpPr>
        <p:spPr>
          <a:xfrm>
            <a:off x="352097" y="5781078"/>
            <a:ext cx="5743903" cy="369332"/>
          </a:xfrm>
          <a:prstGeom prst="rect">
            <a:avLst/>
          </a:prstGeom>
          <a:noFill/>
        </p:spPr>
        <p:txBody>
          <a:bodyPr wrap="square" rtlCol="0">
            <a:spAutoFit/>
          </a:bodyPr>
          <a:lstStyle/>
          <a:p>
            <a:r>
              <a:rPr lang="en-US" dirty="0"/>
              <a:t>Results will be read automatically from the device </a:t>
            </a:r>
          </a:p>
        </p:txBody>
      </p:sp>
    </p:spTree>
    <p:extLst>
      <p:ext uri="{BB962C8B-B14F-4D97-AF65-F5344CB8AC3E}">
        <p14:creationId xmlns:p14="http://schemas.microsoft.com/office/powerpoint/2010/main" val="392668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A97E96-D4EB-1644-9360-FB4CD371FE85}"/>
              </a:ext>
            </a:extLst>
          </p:cNvPr>
          <p:cNvSpPr txBox="1"/>
          <p:nvPr/>
        </p:nvSpPr>
        <p:spPr>
          <a:xfrm>
            <a:off x="10261839" y="3700570"/>
            <a:ext cx="1505540" cy="2308324"/>
          </a:xfrm>
          <a:prstGeom prst="rect">
            <a:avLst/>
          </a:prstGeom>
          <a:noFill/>
        </p:spPr>
        <p:txBody>
          <a:bodyPr wrap="none" rtlCol="0">
            <a:spAutoFit/>
          </a:bodyPr>
          <a:lstStyle/>
          <a:p>
            <a:pPr marL="285750" indent="-285750">
              <a:buFontTx/>
              <a:buChar char="-"/>
            </a:pPr>
            <a:r>
              <a:rPr lang="en-US" dirty="0"/>
              <a:t>Export</a:t>
            </a:r>
          </a:p>
          <a:p>
            <a:pPr marL="285750" indent="-285750">
              <a:buFontTx/>
              <a:buChar char="-"/>
            </a:pPr>
            <a:endParaRPr lang="en-US" dirty="0"/>
          </a:p>
          <a:p>
            <a:pPr marL="285750" indent="-285750">
              <a:buFontTx/>
              <a:buChar char="-"/>
            </a:pPr>
            <a:r>
              <a:rPr lang="en-US" dirty="0"/>
              <a:t>Load</a:t>
            </a:r>
          </a:p>
          <a:p>
            <a:pPr marL="285750" indent="-285750">
              <a:buFontTx/>
              <a:buChar char="-"/>
            </a:pPr>
            <a:endParaRPr lang="en-US" dirty="0"/>
          </a:p>
          <a:p>
            <a:pPr marL="285750" indent="-285750">
              <a:buFontTx/>
              <a:buChar char="-"/>
            </a:pPr>
            <a:r>
              <a:rPr lang="en-US" dirty="0"/>
              <a:t>Barcode </a:t>
            </a:r>
          </a:p>
          <a:p>
            <a:r>
              <a:rPr lang="en-US" dirty="0"/>
              <a:t>Generator</a:t>
            </a:r>
          </a:p>
          <a:p>
            <a:endParaRPr lang="en-US" dirty="0"/>
          </a:p>
          <a:p>
            <a:r>
              <a:rPr lang="en-US" dirty="0"/>
              <a:t>- Check</a:t>
            </a:r>
          </a:p>
        </p:txBody>
      </p:sp>
      <p:sp>
        <p:nvSpPr>
          <p:cNvPr id="5" name="TextBox 4">
            <a:extLst>
              <a:ext uri="{FF2B5EF4-FFF2-40B4-BE49-F238E27FC236}">
                <a16:creationId xmlns:a16="http://schemas.microsoft.com/office/drawing/2014/main" id="{294D0EBD-2589-4AB9-837B-3D44E5CBB8FF}"/>
              </a:ext>
            </a:extLst>
          </p:cNvPr>
          <p:cNvSpPr txBox="1"/>
          <p:nvPr/>
        </p:nvSpPr>
        <p:spPr>
          <a:xfrm>
            <a:off x="10115966" y="3244334"/>
            <a:ext cx="1797287" cy="369332"/>
          </a:xfrm>
          <a:prstGeom prst="rect">
            <a:avLst/>
          </a:prstGeom>
          <a:noFill/>
        </p:spPr>
        <p:txBody>
          <a:bodyPr wrap="none" rtlCol="0">
            <a:spAutoFit/>
          </a:bodyPr>
          <a:lstStyle/>
          <a:p>
            <a:r>
              <a:rPr lang="en-US" dirty="0"/>
              <a:t>Other features</a:t>
            </a:r>
          </a:p>
        </p:txBody>
      </p:sp>
      <p:pic>
        <p:nvPicPr>
          <p:cNvPr id="6" name="Picture 5">
            <a:extLst>
              <a:ext uri="{FF2B5EF4-FFF2-40B4-BE49-F238E27FC236}">
                <a16:creationId xmlns:a16="http://schemas.microsoft.com/office/drawing/2014/main" id="{33FCB202-0B7A-2F45-92C3-ECAB393B20FF}"/>
              </a:ext>
            </a:extLst>
          </p:cNvPr>
          <p:cNvPicPr>
            <a:picLocks noChangeAspect="1"/>
          </p:cNvPicPr>
          <p:nvPr/>
        </p:nvPicPr>
        <p:blipFill>
          <a:blip r:embed="rId2"/>
          <a:stretch>
            <a:fillRect/>
          </a:stretch>
        </p:blipFill>
        <p:spPr>
          <a:xfrm>
            <a:off x="-18634" y="0"/>
            <a:ext cx="10134600" cy="6159500"/>
          </a:xfrm>
          <a:prstGeom prst="rect">
            <a:avLst/>
          </a:prstGeom>
        </p:spPr>
      </p:pic>
    </p:spTree>
    <p:extLst>
      <p:ext uri="{BB962C8B-B14F-4D97-AF65-F5344CB8AC3E}">
        <p14:creationId xmlns:p14="http://schemas.microsoft.com/office/powerpoint/2010/main" val="293558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D27523-4C00-7C4B-B225-2B33D47FD6BE}"/>
              </a:ext>
            </a:extLst>
          </p:cNvPr>
          <p:cNvPicPr>
            <a:picLocks noChangeAspect="1"/>
          </p:cNvPicPr>
          <p:nvPr/>
        </p:nvPicPr>
        <p:blipFill>
          <a:blip r:embed="rId2"/>
          <a:stretch>
            <a:fillRect/>
          </a:stretch>
        </p:blipFill>
        <p:spPr>
          <a:xfrm>
            <a:off x="0" y="0"/>
            <a:ext cx="12156966" cy="5643154"/>
          </a:xfrm>
          <a:prstGeom prst="rect">
            <a:avLst/>
          </a:prstGeom>
        </p:spPr>
      </p:pic>
      <p:sp>
        <p:nvSpPr>
          <p:cNvPr id="5" name="TextBox 4">
            <a:extLst>
              <a:ext uri="{FF2B5EF4-FFF2-40B4-BE49-F238E27FC236}">
                <a16:creationId xmlns:a16="http://schemas.microsoft.com/office/drawing/2014/main" id="{26CCFB30-A8CA-0D4D-B681-9B20F79766A8}"/>
              </a:ext>
            </a:extLst>
          </p:cNvPr>
          <p:cNvSpPr txBox="1"/>
          <p:nvPr/>
        </p:nvSpPr>
        <p:spPr>
          <a:xfrm>
            <a:off x="285580" y="5867475"/>
            <a:ext cx="5599610" cy="400110"/>
          </a:xfrm>
          <a:prstGeom prst="rect">
            <a:avLst/>
          </a:prstGeom>
          <a:noFill/>
        </p:spPr>
        <p:txBody>
          <a:bodyPr wrap="none" rtlCol="0">
            <a:spAutoFit/>
          </a:bodyPr>
          <a:lstStyle/>
          <a:p>
            <a:r>
              <a:rPr lang="en-US" altLang="zh-Hans" sz="2000" dirty="0"/>
              <a:t>Popup warming after a certain time frame</a:t>
            </a:r>
            <a:endParaRPr lang="en-US" sz="2000" dirty="0"/>
          </a:p>
        </p:txBody>
      </p:sp>
    </p:spTree>
    <p:extLst>
      <p:ext uri="{BB962C8B-B14F-4D97-AF65-F5344CB8AC3E}">
        <p14:creationId xmlns:p14="http://schemas.microsoft.com/office/powerpoint/2010/main" val="23772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3C54-EC8E-2E4F-86FA-891F2A30A4AC}"/>
              </a:ext>
            </a:extLst>
          </p:cNvPr>
          <p:cNvSpPr>
            <a:spLocks noGrp="1"/>
          </p:cNvSpPr>
          <p:nvPr>
            <p:ph type="title"/>
          </p:nvPr>
        </p:nvSpPr>
        <p:spPr>
          <a:xfrm>
            <a:off x="1154954" y="973668"/>
            <a:ext cx="8761413" cy="706964"/>
          </a:xfrm>
        </p:spPr>
        <p:txBody>
          <a:bodyPr/>
          <a:lstStyle/>
          <a:p>
            <a:r>
              <a:rPr lang="en-US" dirty="0"/>
              <a:t>Thank You</a:t>
            </a:r>
          </a:p>
        </p:txBody>
      </p:sp>
    </p:spTree>
    <p:extLst>
      <p:ext uri="{BB962C8B-B14F-4D97-AF65-F5344CB8AC3E}">
        <p14:creationId xmlns:p14="http://schemas.microsoft.com/office/powerpoint/2010/main" val="96510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8CF0BF-DECC-3642-880B-3E258E12FC88}"/>
              </a:ext>
            </a:extLst>
          </p:cNvPr>
          <p:cNvPicPr>
            <a:picLocks noChangeAspect="1"/>
          </p:cNvPicPr>
          <p:nvPr/>
        </p:nvPicPr>
        <p:blipFill rotWithShape="1">
          <a:blip r:embed="rId4"/>
          <a:srcRect r="23"/>
          <a:stretch/>
        </p:blipFill>
        <p:spPr>
          <a:xfrm>
            <a:off x="6835058" y="1204936"/>
            <a:ext cx="4163991" cy="4773591"/>
          </a:xfrm>
          <a:prstGeom prst="rect">
            <a:avLst/>
          </a:prstGeom>
          <a:effectLst/>
        </p:spPr>
      </p:pic>
      <p:sp>
        <p:nvSpPr>
          <p:cNvPr id="2" name="Title 1">
            <a:extLst>
              <a:ext uri="{FF2B5EF4-FFF2-40B4-BE49-F238E27FC236}">
                <a16:creationId xmlns:a16="http://schemas.microsoft.com/office/drawing/2014/main" id="{37789AD1-2CFC-3342-8416-37D00A14A051}"/>
              </a:ext>
            </a:extLst>
          </p:cNvPr>
          <p:cNvSpPr>
            <a:spLocks noGrp="1"/>
          </p:cNvSpPr>
          <p:nvPr>
            <p:ph type="title"/>
          </p:nvPr>
        </p:nvSpPr>
        <p:spPr>
          <a:xfrm>
            <a:off x="648929" y="629266"/>
            <a:ext cx="4944152" cy="1622321"/>
          </a:xfrm>
        </p:spPr>
        <p:txBody>
          <a:bodyPr>
            <a:normAutofit/>
          </a:bodyPr>
          <a:lstStyle/>
          <a:p>
            <a:r>
              <a:rPr lang="en-US"/>
              <a:t>MES Medical</a:t>
            </a:r>
            <a:br>
              <a:rPr lang="en-US"/>
            </a:br>
            <a:endParaRPr lang="en-US" dirty="0"/>
          </a:p>
        </p:txBody>
      </p:sp>
      <p:sp>
        <p:nvSpPr>
          <p:cNvPr id="3" name="Content Placeholder 2">
            <a:extLst>
              <a:ext uri="{FF2B5EF4-FFF2-40B4-BE49-F238E27FC236}">
                <a16:creationId xmlns:a16="http://schemas.microsoft.com/office/drawing/2014/main" id="{57B1F8AE-303E-A347-B2C7-ECC946C5B4C3}"/>
              </a:ext>
            </a:extLst>
          </p:cNvPr>
          <p:cNvSpPr>
            <a:spLocks noGrp="1"/>
          </p:cNvSpPr>
          <p:nvPr>
            <p:ph idx="1"/>
          </p:nvPr>
        </p:nvSpPr>
        <p:spPr>
          <a:xfrm>
            <a:off x="648930" y="2438400"/>
            <a:ext cx="4944151" cy="3785419"/>
          </a:xfrm>
        </p:spPr>
        <p:txBody>
          <a:bodyPr>
            <a:normAutofit/>
          </a:bodyPr>
          <a:lstStyle/>
          <a:p>
            <a:r>
              <a:rPr lang="en-US" sz="2000" dirty="0"/>
              <a:t>Rapid - Objective - Standardized Semen Analysis Solutions</a:t>
            </a:r>
          </a:p>
          <a:p>
            <a:r>
              <a:rPr lang="en-US" sz="2000" dirty="0"/>
              <a:t>SQA-V  (Sperm Quality Analyzer)</a:t>
            </a:r>
          </a:p>
          <a:p>
            <a:pPr lvl="1"/>
            <a:r>
              <a:rPr lang="en-US" sz="2000" dirty="0"/>
              <a:t>Collect a sample using a dedicated container (capillary)</a:t>
            </a:r>
          </a:p>
          <a:p>
            <a:pPr lvl="1"/>
            <a:r>
              <a:rPr lang="en-US" sz="2000" dirty="0"/>
              <a:t>Perform a test</a:t>
            </a:r>
          </a:p>
          <a:p>
            <a:pPr lvl="1"/>
            <a:r>
              <a:rPr lang="en-US" sz="2000" dirty="0"/>
              <a:t>Get Results</a:t>
            </a:r>
          </a:p>
        </p:txBody>
      </p:sp>
    </p:spTree>
    <p:extLst>
      <p:ext uri="{BB962C8B-B14F-4D97-AF65-F5344CB8AC3E}">
        <p14:creationId xmlns:p14="http://schemas.microsoft.com/office/powerpoint/2010/main" val="326065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2084-CA48-D34A-9B56-626FC4E102F3}"/>
              </a:ext>
            </a:extLst>
          </p:cNvPr>
          <p:cNvSpPr>
            <a:spLocks noGrp="1"/>
          </p:cNvSpPr>
          <p:nvPr>
            <p:ph type="title"/>
          </p:nvPr>
        </p:nvSpPr>
        <p:spPr/>
        <p:txBody>
          <a:bodyPr/>
          <a:lstStyle/>
          <a:p>
            <a:r>
              <a:rPr lang="en-US" dirty="0"/>
              <a:t>Capillary</a:t>
            </a:r>
          </a:p>
        </p:txBody>
      </p:sp>
      <p:pic>
        <p:nvPicPr>
          <p:cNvPr id="4" name="Picture 3">
            <a:extLst>
              <a:ext uri="{FF2B5EF4-FFF2-40B4-BE49-F238E27FC236}">
                <a16:creationId xmlns:a16="http://schemas.microsoft.com/office/drawing/2014/main" id="{F688A7FC-1F84-C340-8E05-205CCA53606E}"/>
              </a:ext>
            </a:extLst>
          </p:cNvPr>
          <p:cNvPicPr>
            <a:picLocks noChangeAspect="1"/>
          </p:cNvPicPr>
          <p:nvPr/>
        </p:nvPicPr>
        <p:blipFill>
          <a:blip r:embed="rId2"/>
          <a:stretch>
            <a:fillRect/>
          </a:stretch>
        </p:blipFill>
        <p:spPr>
          <a:xfrm>
            <a:off x="1744710" y="2884854"/>
            <a:ext cx="7581900" cy="2882900"/>
          </a:xfrm>
          <a:prstGeom prst="rect">
            <a:avLst/>
          </a:prstGeom>
        </p:spPr>
      </p:pic>
    </p:spTree>
    <p:extLst>
      <p:ext uri="{BB962C8B-B14F-4D97-AF65-F5344CB8AC3E}">
        <p14:creationId xmlns:p14="http://schemas.microsoft.com/office/powerpoint/2010/main" val="90179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CE20-C2B9-5C46-8BFC-41CE37B247E3}"/>
              </a:ext>
            </a:extLst>
          </p:cNvPr>
          <p:cNvSpPr>
            <a:spLocks noGrp="1"/>
          </p:cNvSpPr>
          <p:nvPr>
            <p:ph type="title"/>
          </p:nvPr>
        </p:nvSpPr>
        <p:spPr/>
        <p:txBody>
          <a:bodyPr/>
          <a:lstStyle/>
          <a:p>
            <a:r>
              <a:rPr lang="en-US" dirty="0"/>
              <a:t>Calibration Process</a:t>
            </a:r>
          </a:p>
        </p:txBody>
      </p:sp>
      <p:sp>
        <p:nvSpPr>
          <p:cNvPr id="3" name="Content Placeholder 2">
            <a:extLst>
              <a:ext uri="{FF2B5EF4-FFF2-40B4-BE49-F238E27FC236}">
                <a16:creationId xmlns:a16="http://schemas.microsoft.com/office/drawing/2014/main" id="{5BA1AC1A-09C0-184E-A2C6-62139E7B45CA}"/>
              </a:ext>
            </a:extLst>
          </p:cNvPr>
          <p:cNvSpPr>
            <a:spLocks noGrp="1"/>
          </p:cNvSpPr>
          <p:nvPr>
            <p:ph idx="1"/>
          </p:nvPr>
        </p:nvSpPr>
        <p:spPr>
          <a:xfrm>
            <a:off x="1154954" y="2603500"/>
            <a:ext cx="8825659" cy="3710214"/>
          </a:xfrm>
        </p:spPr>
        <p:txBody>
          <a:bodyPr>
            <a:normAutofit fontScale="92500" lnSpcReduction="10000"/>
          </a:bodyPr>
          <a:lstStyle/>
          <a:p>
            <a:r>
              <a:rPr lang="en-US" sz="2000" dirty="0"/>
              <a:t>The SQA-Vision devices need to be calibrated before it is used.</a:t>
            </a:r>
          </a:p>
          <a:p>
            <a:pPr lvl="1"/>
            <a:r>
              <a:rPr lang="en-US" sz="2000" dirty="0"/>
              <a:t>A capillary is inserted into a device and a test is performed</a:t>
            </a:r>
          </a:p>
          <a:p>
            <a:pPr lvl="1"/>
            <a:r>
              <a:rPr lang="en-US" sz="2000" dirty="0"/>
              <a:t>The results (Key parameters) for the test are written manually</a:t>
            </a:r>
          </a:p>
          <a:p>
            <a:pPr lvl="1"/>
            <a:r>
              <a:rPr lang="en-US" sz="2000" dirty="0"/>
              <a:t>The same capillary is inserted to the following device and a test is performed</a:t>
            </a:r>
          </a:p>
          <a:p>
            <a:pPr lvl="1"/>
            <a:r>
              <a:rPr lang="en-US" sz="2000" dirty="0"/>
              <a:t>In the same way, the result are written and collected for all devices</a:t>
            </a:r>
          </a:p>
          <a:p>
            <a:pPr lvl="1"/>
            <a:r>
              <a:rPr lang="en-US" sz="2000" dirty="0"/>
              <a:t>Continues with the same capillary and includes the reference devices as well</a:t>
            </a:r>
          </a:p>
          <a:p>
            <a:pPr lvl="1"/>
            <a:r>
              <a:rPr lang="en-US" sz="2000" dirty="0"/>
              <a:t>For each device the results are compared to the references results</a:t>
            </a:r>
          </a:p>
          <a:p>
            <a:pPr lvl="1"/>
            <a:r>
              <a:rPr lang="en-US" sz="2000" dirty="0"/>
              <a:t>Calibration parameters are adjusted if needed</a:t>
            </a:r>
          </a:p>
        </p:txBody>
      </p:sp>
    </p:spTree>
    <p:extLst>
      <p:ext uri="{BB962C8B-B14F-4D97-AF65-F5344CB8AC3E}">
        <p14:creationId xmlns:p14="http://schemas.microsoft.com/office/powerpoint/2010/main" val="276944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CFD0-80F8-1444-A1BB-6D6BE9B9E38E}"/>
              </a:ext>
            </a:extLst>
          </p:cNvPr>
          <p:cNvSpPr>
            <a:spLocks noGrp="1"/>
          </p:cNvSpPr>
          <p:nvPr>
            <p:ph type="title"/>
          </p:nvPr>
        </p:nvSpPr>
        <p:spPr/>
        <p:txBody>
          <a:bodyPr>
            <a:normAutofit/>
          </a:bodyPr>
          <a:lstStyle/>
          <a:p>
            <a:r>
              <a:rPr lang="en-US" dirty="0"/>
              <a:t>My Project - Capillary Identification</a:t>
            </a:r>
          </a:p>
        </p:txBody>
      </p:sp>
      <p:sp>
        <p:nvSpPr>
          <p:cNvPr id="7" name="Content Placeholder 6">
            <a:extLst>
              <a:ext uri="{FF2B5EF4-FFF2-40B4-BE49-F238E27FC236}">
                <a16:creationId xmlns:a16="http://schemas.microsoft.com/office/drawing/2014/main" id="{CAAD428D-87E5-6A4A-AB9D-C457E95A9AA2}"/>
              </a:ext>
            </a:extLst>
          </p:cNvPr>
          <p:cNvSpPr>
            <a:spLocks noGrp="1"/>
          </p:cNvSpPr>
          <p:nvPr>
            <p:ph idx="1"/>
          </p:nvPr>
        </p:nvSpPr>
        <p:spPr>
          <a:xfrm>
            <a:off x="1062389" y="2468555"/>
            <a:ext cx="8946541" cy="4195481"/>
          </a:xfrm>
        </p:spPr>
        <p:txBody>
          <a:bodyPr/>
          <a:lstStyle/>
          <a:p>
            <a:r>
              <a:rPr lang="en-US" sz="2000" dirty="0"/>
              <a:t>Problems:</a:t>
            </a:r>
          </a:p>
          <a:p>
            <a:pPr lvl="1"/>
            <a:r>
              <a:rPr lang="en-US" sz="2000" dirty="0"/>
              <a:t>Many devices being calibrated together using many capillaries</a:t>
            </a:r>
          </a:p>
          <a:p>
            <a:pPr lvl="1"/>
            <a:r>
              <a:rPr lang="en-US" sz="2000" dirty="0"/>
              <a:t>There might be a confusion on the capillaries &amp; devices</a:t>
            </a:r>
          </a:p>
          <a:p>
            <a:endParaRPr lang="en-US" sz="2000" dirty="0"/>
          </a:p>
          <a:p>
            <a:r>
              <a:rPr lang="en-US" sz="2000" dirty="0"/>
              <a:t>My work:</a:t>
            </a:r>
          </a:p>
          <a:p>
            <a:pPr lvl="1"/>
            <a:r>
              <a:rPr lang="en-US" sz="2000" dirty="0"/>
              <a:t>Help improve the calibration process </a:t>
            </a:r>
          </a:p>
          <a:p>
            <a:pPr lvl="1"/>
            <a:r>
              <a:rPr lang="en-US" sz="2000" dirty="0"/>
              <a:t>Set the basis for automatic calibration</a:t>
            </a:r>
          </a:p>
          <a:p>
            <a:endParaRPr lang="en-US" dirty="0"/>
          </a:p>
        </p:txBody>
      </p:sp>
    </p:spTree>
    <p:extLst>
      <p:ext uri="{BB962C8B-B14F-4D97-AF65-F5344CB8AC3E}">
        <p14:creationId xmlns:p14="http://schemas.microsoft.com/office/powerpoint/2010/main" val="57733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BCC9-5929-F043-B93C-1E620DD3B8F3}"/>
              </a:ext>
            </a:extLst>
          </p:cNvPr>
          <p:cNvSpPr>
            <a:spLocks noGrp="1"/>
          </p:cNvSpPr>
          <p:nvPr>
            <p:ph type="title"/>
          </p:nvPr>
        </p:nvSpPr>
        <p:spPr/>
        <p:txBody>
          <a:bodyPr>
            <a:normAutofit fontScale="90000"/>
          </a:bodyPr>
          <a:lstStyle/>
          <a:p>
            <a:br>
              <a:rPr lang="en-US" dirty="0"/>
            </a:br>
            <a:r>
              <a:rPr lang="en-US" sz="4000" dirty="0"/>
              <a:t>Goal</a:t>
            </a:r>
            <a:br>
              <a:rPr lang="en-US" dirty="0"/>
            </a:br>
            <a:endParaRPr lang="en-US" dirty="0"/>
          </a:p>
        </p:txBody>
      </p:sp>
      <p:sp>
        <p:nvSpPr>
          <p:cNvPr id="3" name="Content Placeholder 2">
            <a:extLst>
              <a:ext uri="{FF2B5EF4-FFF2-40B4-BE49-F238E27FC236}">
                <a16:creationId xmlns:a16="http://schemas.microsoft.com/office/drawing/2014/main" id="{6E951B3F-53AB-6840-94D2-39F4C008F264}"/>
              </a:ext>
            </a:extLst>
          </p:cNvPr>
          <p:cNvSpPr>
            <a:spLocks noGrp="1"/>
          </p:cNvSpPr>
          <p:nvPr>
            <p:ph idx="1"/>
          </p:nvPr>
        </p:nvSpPr>
        <p:spPr>
          <a:xfrm>
            <a:off x="1249956" y="2370212"/>
            <a:ext cx="8825659" cy="2120900"/>
          </a:xfrm>
        </p:spPr>
        <p:txBody>
          <a:bodyPr>
            <a:normAutofit lnSpcReduction="10000"/>
          </a:bodyPr>
          <a:lstStyle/>
          <a:p>
            <a:r>
              <a:rPr lang="en-US" dirty="0"/>
              <a:t>Develop a solution that allow </a:t>
            </a:r>
            <a:r>
              <a:rPr lang="en-US" b="1" dirty="0"/>
              <a:t>tracking</a:t>
            </a:r>
            <a:r>
              <a:rPr lang="en-US" dirty="0"/>
              <a:t> the capillaries that inserted in each device</a:t>
            </a:r>
          </a:p>
          <a:p>
            <a:r>
              <a:rPr lang="en-US" dirty="0"/>
              <a:t>The solution should include an automatic capillary identification mechanism </a:t>
            </a:r>
          </a:p>
          <a:p>
            <a:r>
              <a:rPr lang="en-US" dirty="0"/>
              <a:t>The PC should present always a table/grid with all the measurements that are taken while each row represents different capillary and each column represent a device.</a:t>
            </a:r>
          </a:p>
        </p:txBody>
      </p:sp>
      <p:pic>
        <p:nvPicPr>
          <p:cNvPr id="4" name="Picture 3">
            <a:extLst>
              <a:ext uri="{FF2B5EF4-FFF2-40B4-BE49-F238E27FC236}">
                <a16:creationId xmlns:a16="http://schemas.microsoft.com/office/drawing/2014/main" id="{7A5FD1A0-0700-3B4C-9D34-ECFED806A603}"/>
              </a:ext>
            </a:extLst>
          </p:cNvPr>
          <p:cNvPicPr>
            <a:picLocks noChangeAspect="1"/>
          </p:cNvPicPr>
          <p:nvPr/>
        </p:nvPicPr>
        <p:blipFill>
          <a:blip r:embed="rId2"/>
          <a:stretch>
            <a:fillRect/>
          </a:stretch>
        </p:blipFill>
        <p:spPr>
          <a:xfrm>
            <a:off x="257794" y="4491112"/>
            <a:ext cx="11696700" cy="2120900"/>
          </a:xfrm>
          <a:prstGeom prst="rect">
            <a:avLst/>
          </a:prstGeom>
        </p:spPr>
      </p:pic>
    </p:spTree>
    <p:extLst>
      <p:ext uri="{BB962C8B-B14F-4D97-AF65-F5344CB8AC3E}">
        <p14:creationId xmlns:p14="http://schemas.microsoft.com/office/powerpoint/2010/main" val="312926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D719-625C-994F-AD0E-478234316DDE}"/>
              </a:ext>
            </a:extLst>
          </p:cNvPr>
          <p:cNvSpPr>
            <a:spLocks noGrp="1"/>
          </p:cNvSpPr>
          <p:nvPr>
            <p:ph type="title"/>
          </p:nvPr>
        </p:nvSpPr>
        <p:spPr/>
        <p:txBody>
          <a:bodyPr>
            <a:normAutofit/>
          </a:bodyPr>
          <a:lstStyle/>
          <a:p>
            <a:r>
              <a:rPr lang="en-US" dirty="0"/>
              <a:t>Approach</a:t>
            </a:r>
          </a:p>
        </p:txBody>
      </p:sp>
      <p:sp>
        <p:nvSpPr>
          <p:cNvPr id="3" name="Content Placeholder 2">
            <a:extLst>
              <a:ext uri="{FF2B5EF4-FFF2-40B4-BE49-F238E27FC236}">
                <a16:creationId xmlns:a16="http://schemas.microsoft.com/office/drawing/2014/main" id="{16CBAD63-00E5-5D4C-9F8F-3940A4AB3A92}"/>
              </a:ext>
            </a:extLst>
          </p:cNvPr>
          <p:cNvSpPr>
            <a:spLocks noGrp="1"/>
          </p:cNvSpPr>
          <p:nvPr>
            <p:ph idx="1"/>
          </p:nvPr>
        </p:nvSpPr>
        <p:spPr>
          <a:xfrm>
            <a:off x="1154954" y="2281283"/>
            <a:ext cx="8825659" cy="3416300"/>
          </a:xfrm>
        </p:spPr>
        <p:txBody>
          <a:bodyPr/>
          <a:lstStyle/>
          <a:p>
            <a:r>
              <a:rPr lang="en-US" sz="2000" dirty="0"/>
              <a:t>Create</a:t>
            </a:r>
            <a:r>
              <a:rPr lang="zh-Hans" altLang="en-US" sz="2000" dirty="0"/>
              <a:t> </a:t>
            </a:r>
            <a:r>
              <a:rPr lang="en-US" altLang="zh-Hans" sz="2000" dirty="0"/>
              <a:t>a</a:t>
            </a:r>
            <a:r>
              <a:rPr lang="en-US" sz="2000" dirty="0"/>
              <a:t> pre-defined barcode structure to mark each capillary</a:t>
            </a:r>
          </a:p>
          <a:p>
            <a:r>
              <a:rPr lang="en-US" sz="2000" dirty="0"/>
              <a:t>A barcode reader will be associated to a device</a:t>
            </a:r>
          </a:p>
          <a:p>
            <a:r>
              <a:rPr lang="en-US" sz="2000" dirty="0"/>
              <a:t>Capillary will be scanned every time before it is inserted to device</a:t>
            </a:r>
          </a:p>
          <a:p>
            <a:r>
              <a:rPr lang="en-US" sz="2000" dirty="0"/>
              <a:t>The PC will automatically identify the capillary and associate it with the device </a:t>
            </a:r>
            <a:endParaRPr lang="en-US" dirty="0"/>
          </a:p>
        </p:txBody>
      </p:sp>
      <p:pic>
        <p:nvPicPr>
          <p:cNvPr id="7" name="Picture 6">
            <a:extLst>
              <a:ext uri="{FF2B5EF4-FFF2-40B4-BE49-F238E27FC236}">
                <a16:creationId xmlns:a16="http://schemas.microsoft.com/office/drawing/2014/main" id="{31343E58-471B-F042-8161-69516D0EEE14}"/>
              </a:ext>
            </a:extLst>
          </p:cNvPr>
          <p:cNvPicPr>
            <a:picLocks noChangeAspect="1"/>
          </p:cNvPicPr>
          <p:nvPr/>
        </p:nvPicPr>
        <p:blipFill>
          <a:blip r:embed="rId2"/>
          <a:stretch>
            <a:fillRect/>
          </a:stretch>
        </p:blipFill>
        <p:spPr>
          <a:xfrm>
            <a:off x="1611086" y="4472104"/>
            <a:ext cx="8237486" cy="1865633"/>
          </a:xfrm>
          <a:prstGeom prst="rect">
            <a:avLst/>
          </a:prstGeom>
        </p:spPr>
      </p:pic>
    </p:spTree>
    <p:extLst>
      <p:ext uri="{BB962C8B-B14F-4D97-AF65-F5344CB8AC3E}">
        <p14:creationId xmlns:p14="http://schemas.microsoft.com/office/powerpoint/2010/main" val="18253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5D7B-341B-B248-ACBD-790E7BEF7109}"/>
              </a:ext>
            </a:extLst>
          </p:cNvPr>
          <p:cNvSpPr>
            <a:spLocks noGrp="1"/>
          </p:cNvSpPr>
          <p:nvPr>
            <p:ph type="title"/>
          </p:nvPr>
        </p:nvSpPr>
        <p:spPr/>
        <p:txBody>
          <a:bodyPr>
            <a:normAutofit/>
          </a:bodyPr>
          <a:lstStyle/>
          <a:p>
            <a:r>
              <a:rPr lang="en-US" dirty="0"/>
              <a:t>Challenges &amp; Solutions</a:t>
            </a:r>
          </a:p>
        </p:txBody>
      </p:sp>
      <p:sp>
        <p:nvSpPr>
          <p:cNvPr id="3" name="Content Placeholder 2">
            <a:extLst>
              <a:ext uri="{FF2B5EF4-FFF2-40B4-BE49-F238E27FC236}">
                <a16:creationId xmlns:a16="http://schemas.microsoft.com/office/drawing/2014/main" id="{B7372BDF-96C3-5F46-95D6-11BE394D4DF1}"/>
              </a:ext>
            </a:extLst>
          </p:cNvPr>
          <p:cNvSpPr>
            <a:spLocks noGrp="1"/>
          </p:cNvSpPr>
          <p:nvPr>
            <p:ph idx="1"/>
          </p:nvPr>
        </p:nvSpPr>
        <p:spPr/>
        <p:txBody>
          <a:bodyPr>
            <a:normAutofit lnSpcReduction="10000"/>
          </a:bodyPr>
          <a:lstStyle/>
          <a:p>
            <a:r>
              <a:rPr lang="en-US" sz="2000" dirty="0"/>
              <a:t>All Bluetooth scanners work as a standard keyboard input</a:t>
            </a:r>
          </a:p>
          <a:p>
            <a:r>
              <a:rPr lang="en-US" sz="2000" dirty="0"/>
              <a:t>Get the unique id from each Bluetooth scanner and associate it with the selected device </a:t>
            </a:r>
          </a:p>
          <a:p>
            <a:r>
              <a:rPr lang="en-US" sz="2000" dirty="0"/>
              <a:t>Differentiate each scanner automatically during the identification process</a:t>
            </a:r>
          </a:p>
          <a:p>
            <a:r>
              <a:rPr lang="en-US" sz="2000" dirty="0"/>
              <a:t>Convert the input source into raw input</a:t>
            </a:r>
          </a:p>
          <a:p>
            <a:r>
              <a:rPr lang="en-US" sz="2000" dirty="0"/>
              <a:t>Get information from raw input</a:t>
            </a:r>
          </a:p>
          <a:p>
            <a:r>
              <a:rPr lang="en-US" sz="2000" dirty="0"/>
              <a:t>(Solution) using an existing C# </a:t>
            </a:r>
            <a:r>
              <a:rPr lang="en-US" sz="2000" dirty="0" err="1"/>
              <a:t>RawInput</a:t>
            </a:r>
            <a:r>
              <a:rPr lang="en-US" sz="2000" dirty="0"/>
              <a:t> API for implementing the process and integrate it in the system </a:t>
            </a:r>
          </a:p>
        </p:txBody>
      </p:sp>
    </p:spTree>
    <p:extLst>
      <p:ext uri="{BB962C8B-B14F-4D97-AF65-F5344CB8AC3E}">
        <p14:creationId xmlns:p14="http://schemas.microsoft.com/office/powerpoint/2010/main" val="288563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22">
            <a:extLst>
              <a:ext uri="{FF2B5EF4-FFF2-40B4-BE49-F238E27FC236}">
                <a16:creationId xmlns:a16="http://schemas.microsoft.com/office/drawing/2014/main" id="{4091D54B-59AB-4A5E-8E9E-0421BD66D4F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26">
            <a:extLst>
              <a:ext uri="{FF2B5EF4-FFF2-40B4-BE49-F238E27FC236}">
                <a16:creationId xmlns:a16="http://schemas.microsoft.com/office/drawing/2014/main" id="{B8144315-1C5A-4185-A952-25D98D303D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11CAC6F2-0806-417B-BF5D-5AEF6195FA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Rectangle 30">
            <a:extLst>
              <a:ext uri="{FF2B5EF4-FFF2-40B4-BE49-F238E27FC236}">
                <a16:creationId xmlns:a16="http://schemas.microsoft.com/office/drawing/2014/main" id="{D4723B02-0AAB-4F6E-BA41-8ED99D559D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ADDF670-12CA-F64D-9E56-9EF366E354AB}"/>
              </a:ext>
            </a:extLst>
          </p:cNvPr>
          <p:cNvPicPr>
            <a:picLocks noGrp="1" noChangeAspect="1"/>
          </p:cNvPicPr>
          <p:nvPr>
            <p:ph idx="1"/>
          </p:nvPr>
        </p:nvPicPr>
        <p:blipFill>
          <a:blip r:embed="rId3"/>
          <a:stretch>
            <a:fillRect/>
          </a:stretch>
        </p:blipFill>
        <p:spPr>
          <a:xfrm>
            <a:off x="557776" y="940210"/>
            <a:ext cx="7927461" cy="4855568"/>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AF0AAA14-4988-F942-B081-6CF1E7730782}"/>
              </a:ext>
            </a:extLst>
          </p:cNvPr>
          <p:cNvSpPr>
            <a:spLocks noGrp="1"/>
          </p:cNvSpPr>
          <p:nvPr>
            <p:ph type="title"/>
          </p:nvPr>
        </p:nvSpPr>
        <p:spPr>
          <a:xfrm>
            <a:off x="8485238"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Solution</a:t>
            </a:r>
          </a:p>
        </p:txBody>
      </p:sp>
    </p:spTree>
    <p:extLst>
      <p:ext uri="{BB962C8B-B14F-4D97-AF65-F5344CB8AC3E}">
        <p14:creationId xmlns:p14="http://schemas.microsoft.com/office/powerpoint/2010/main" val="36199328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2874</TotalTime>
  <Words>475</Words>
  <Application>Microsoft Office PowerPoint</Application>
  <PresentationFormat>Widescreen</PresentationFormat>
  <Paragraphs>70</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宋体</vt:lpstr>
      <vt:lpstr>Arial</vt:lpstr>
      <vt:lpstr>Calibri</vt:lpstr>
      <vt:lpstr>Century Gothic</vt:lpstr>
      <vt:lpstr>Wingdings 3</vt:lpstr>
      <vt:lpstr>Ion Boardroom</vt:lpstr>
      <vt:lpstr>Project Presentation</vt:lpstr>
      <vt:lpstr>MES Medical </vt:lpstr>
      <vt:lpstr>Capillary</vt:lpstr>
      <vt:lpstr>Calibration Process</vt:lpstr>
      <vt:lpstr>My Project - Capillary Identification</vt:lpstr>
      <vt:lpstr> Goal </vt:lpstr>
      <vt:lpstr>Approach</vt:lpstr>
      <vt:lpstr>Challenges &amp; Solutions</vt:lpstr>
      <vt:lpstr>Solution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yifei jin</dc:creator>
  <cp:lastModifiedBy>Yifei Jin</cp:lastModifiedBy>
  <cp:revision>37</cp:revision>
  <dcterms:created xsi:type="dcterms:W3CDTF">2018-02-05T17:39:51Z</dcterms:created>
  <dcterms:modified xsi:type="dcterms:W3CDTF">2018-02-26T13:00:57Z</dcterms:modified>
</cp:coreProperties>
</file>