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1" r:id="rId2"/>
    <p:sldId id="302" r:id="rId3"/>
    <p:sldId id="311" r:id="rId4"/>
    <p:sldId id="304" r:id="rId5"/>
    <p:sldId id="257" r:id="rId6"/>
    <p:sldId id="328" r:id="rId7"/>
    <p:sldId id="329" r:id="rId8"/>
    <p:sldId id="327" r:id="rId9"/>
    <p:sldId id="292" r:id="rId10"/>
    <p:sldId id="306" r:id="rId11"/>
    <p:sldId id="307" r:id="rId12"/>
    <p:sldId id="325" r:id="rId13"/>
    <p:sldId id="309" r:id="rId14"/>
    <p:sldId id="310" r:id="rId15"/>
    <p:sldId id="293" r:id="rId16"/>
    <p:sldId id="312" r:id="rId17"/>
    <p:sldId id="326" r:id="rId18"/>
    <p:sldId id="316" r:id="rId19"/>
    <p:sldId id="317" r:id="rId20"/>
    <p:sldId id="323" r:id="rId21"/>
    <p:sldId id="319" r:id="rId22"/>
    <p:sldId id="320" r:id="rId23"/>
    <p:sldId id="321" r:id="rId24"/>
    <p:sldId id="32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4C0F8-9C5F-4AAB-A8E5-6A8D4EA3313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6E28-E0C9-4449-B45E-8BAFA88A8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02756" indent="-270291">
              <a:defRPr sz="15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081164" indent="-216233">
              <a:defRPr sz="15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513629" indent="-216233">
              <a:defRPr sz="15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1946095" indent="-216233">
              <a:defRPr sz="15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fld id="{87BBE997-7A07-4CC6-A9AE-99F156FF8127}" type="slidenum">
              <a:rPr lang="en-US" sz="1100">
                <a:latin typeface="Times New Roman" pitchFamily="18" charset="0"/>
              </a:rPr>
              <a:pPr/>
              <a:t>1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6614-E7D2-48C5-843F-F580D08D482C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EFF-722A-46BD-A0CB-59EC06911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6614-E7D2-48C5-843F-F580D08D482C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EFF-722A-46BD-A0CB-59EC06911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6614-E7D2-48C5-843F-F580D08D482C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EFF-722A-46BD-A0CB-59EC06911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6614-E7D2-48C5-843F-F580D08D482C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EFF-722A-46BD-A0CB-59EC06911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6614-E7D2-48C5-843F-F580D08D482C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EFF-722A-46BD-A0CB-59EC06911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6614-E7D2-48C5-843F-F580D08D482C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EFF-722A-46BD-A0CB-59EC06911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6614-E7D2-48C5-843F-F580D08D482C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EFF-722A-46BD-A0CB-59EC06911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6614-E7D2-48C5-843F-F580D08D482C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EFF-722A-46BD-A0CB-59EC06911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6614-E7D2-48C5-843F-F580D08D482C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EFF-722A-46BD-A0CB-59EC06911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6614-E7D2-48C5-843F-F580D08D482C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EFF-722A-46BD-A0CB-59EC06911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6614-E7D2-48C5-843F-F580D08D482C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29EFF-722A-46BD-A0CB-59EC06911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6614-E7D2-48C5-843F-F580D08D482C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29EFF-722A-46BD-A0CB-59EC06911D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324225"/>
            <a:ext cx="77724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ML</a:t>
            </a:r>
          </a:p>
        </p:txBody>
      </p:sp>
      <p:sp>
        <p:nvSpPr>
          <p:cNvPr id="15362" name="TextBox 3"/>
          <p:cNvSpPr txBox="1">
            <a:spLocks noChangeArrowheads="1"/>
          </p:cNvSpPr>
          <p:nvPr/>
        </p:nvSpPr>
        <p:spPr bwMode="auto">
          <a:xfrm>
            <a:off x="3187700" y="2082800"/>
            <a:ext cx="276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/>
            <a:r>
              <a:rPr lang="en-GB" sz="3600" dirty="0"/>
              <a:t>Chapter </a:t>
            </a:r>
            <a:r>
              <a:rPr lang="en-GB" sz="3600" dirty="0" smtClean="0"/>
              <a:t>1</a:t>
            </a:r>
            <a:endParaRPr lang="en-GB" sz="3600" dirty="0"/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sz="1200">
                <a:solidFill>
                  <a:srgbClr val="898989"/>
                </a:solidFill>
              </a:rPr>
              <a:t>Slide 3- </a:t>
            </a:r>
            <a:fld id="{A8B3FB6C-B876-4E66-BCFB-F8775BC0ED78}" type="slidenum">
              <a:rPr lang="en-US" sz="1200">
                <a:solidFill>
                  <a:srgbClr val="898989"/>
                </a:solidFill>
              </a:rPr>
              <a:pPr/>
              <a:t>1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 Algorithm that learns </a:t>
            </a:r>
            <a:r>
              <a:rPr lang="en-US" sz="2800" dirty="0"/>
              <a:t>from labeled training data.</a:t>
            </a:r>
          </a:p>
          <a:p>
            <a:pPr lvl="1"/>
            <a:r>
              <a:rPr lang="en-US" sz="2400" dirty="0" smtClean="0"/>
              <a:t>Key </a:t>
            </a:r>
            <a:r>
              <a:rPr lang="en-US" sz="2400" dirty="0"/>
              <a:t>Algorithms: Linear regression, decision trees, support vector machines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In supervised learning, algorithms learn to map inputs to known outputs based on training data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Common </a:t>
            </a:r>
            <a:r>
              <a:rPr lang="en-US" sz="2400" dirty="0"/>
              <a:t>applications include spam detection in emails and predicting house prices based on features like location and size</a:t>
            </a:r>
            <a:r>
              <a:rPr lang="en-US" sz="2400" dirty="0" smtClean="0"/>
              <a:t>. Image classification, doc classification, sentiment analysis,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4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800" dirty="0" smtClean="0"/>
              <a:t>An Algorithm that </a:t>
            </a:r>
            <a:r>
              <a:rPr lang="en-US" sz="2800" dirty="0"/>
              <a:t>identifies patterns in unlabeled data.</a:t>
            </a:r>
          </a:p>
          <a:p>
            <a:pPr lvl="1"/>
            <a:r>
              <a:rPr lang="en-US" sz="2400" dirty="0" smtClean="0"/>
              <a:t>Key </a:t>
            </a:r>
            <a:r>
              <a:rPr lang="en-US" sz="2400" dirty="0"/>
              <a:t>Algorithms: K-means clustering, hierarchical </a:t>
            </a:r>
            <a:r>
              <a:rPr lang="en-US" sz="2400" dirty="0" smtClean="0"/>
              <a:t>clustering,</a:t>
            </a:r>
            <a:r>
              <a:rPr lang="en-US" sz="2400" dirty="0"/>
              <a:t> Principal Component Analysis (PCA</a:t>
            </a:r>
            <a:r>
              <a:rPr lang="en-US" sz="2400" dirty="0" smtClean="0"/>
              <a:t>),anomaly detection…</a:t>
            </a:r>
          </a:p>
          <a:p>
            <a:pPr lvl="1"/>
            <a:r>
              <a:rPr lang="en-US" sz="2400" dirty="0"/>
              <a:t>Unsupervised learning helps in discovering underlying patterns in data without predefined labels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Examples </a:t>
            </a:r>
            <a:r>
              <a:rPr lang="en-US" sz="2400" dirty="0"/>
              <a:t>include customer segmentation in marketing and clustering similar items in large datasets</a:t>
            </a:r>
            <a:r>
              <a:rPr lang="en-US" sz="2400" dirty="0" smtClean="0"/>
              <a:t>. Fraud detection, recommender system, document clustering, keyword extraction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Classification and clustering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Classification involves assigning data into predefined categories based on specific attributes. </a:t>
            </a:r>
            <a:endParaRPr lang="en-US" sz="2400" dirty="0" smtClean="0"/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using algorithms trained on labeled data, emails can be classified as 'spam' or 'not spam'. </a:t>
            </a:r>
            <a:endParaRPr lang="en-US" sz="2400" dirty="0" smtClean="0"/>
          </a:p>
          <a:p>
            <a:pPr algn="just"/>
            <a:r>
              <a:rPr lang="en-US" sz="2400" dirty="0" smtClean="0"/>
              <a:t>Clustering </a:t>
            </a:r>
            <a:r>
              <a:rPr lang="en-US" sz="2400" dirty="0"/>
              <a:t>groups data into clusters based on similarities without predefined labels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/>
              <a:t>Classification</a:t>
            </a:r>
            <a:r>
              <a:rPr lang="en-US" sz="2400" dirty="0"/>
              <a:t> is about predicting categories based on labeled training </a:t>
            </a:r>
            <a:r>
              <a:rPr lang="en-US" sz="2400" dirty="0" smtClean="0"/>
              <a:t>data while </a:t>
            </a:r>
            <a:r>
              <a:rPr lang="en-US" sz="2400" b="1" dirty="0" smtClean="0"/>
              <a:t>Clustering</a:t>
            </a:r>
            <a:r>
              <a:rPr lang="en-US" sz="2400" dirty="0" smtClean="0"/>
              <a:t> </a:t>
            </a:r>
            <a:r>
              <a:rPr lang="en-US" sz="2400" dirty="0"/>
              <a:t>is about discovering inherent groupings in unlabeled data.</a:t>
            </a:r>
          </a:p>
        </p:txBody>
      </p:sp>
    </p:spTree>
    <p:extLst>
      <p:ext uri="{BB962C8B-B14F-4D97-AF65-F5344CB8AC3E}">
        <p14:creationId xmlns:p14="http://schemas.microsoft.com/office/powerpoint/2010/main" val="3582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Algorithm </a:t>
            </a:r>
            <a:r>
              <a:rPr lang="en-US" sz="2800" dirty="0"/>
              <a:t>learns by interacting with an environment and receiving feedback</a:t>
            </a:r>
            <a:r>
              <a:rPr lang="en-US" sz="2800" dirty="0" smtClean="0"/>
              <a:t>.</a:t>
            </a:r>
            <a:endParaRPr lang="en-US" sz="2400" dirty="0"/>
          </a:p>
          <a:p>
            <a:pPr lvl="1"/>
            <a:r>
              <a:rPr lang="en-US" sz="2400" dirty="0"/>
              <a:t>Key </a:t>
            </a:r>
            <a:r>
              <a:rPr lang="en-US" sz="2400" dirty="0" smtClean="0"/>
              <a:t>Concepts</a:t>
            </a:r>
            <a:r>
              <a:rPr lang="en-US" sz="2400" dirty="0"/>
              <a:t>: Agents, states, actions, rewards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In reinforcement learning, an agent learns to make decisions by taking actions in an environment to maximize cumulative rewards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Applications </a:t>
            </a:r>
            <a:r>
              <a:rPr lang="en-US" sz="2400" dirty="0"/>
              <a:t>include robotics, game playing </a:t>
            </a:r>
            <a:r>
              <a:rPr lang="en-US" sz="2400" dirty="0" smtClean="0"/>
              <a:t>, </a:t>
            </a:r>
            <a:r>
              <a:rPr lang="en-US" sz="2400" dirty="0"/>
              <a:t>and self-driving cars, where continuous learning is vital.</a:t>
            </a:r>
          </a:p>
        </p:txBody>
      </p:sp>
    </p:spTree>
    <p:extLst>
      <p:ext uri="{BB962C8B-B14F-4D97-AF65-F5344CB8AC3E}">
        <p14:creationId xmlns:p14="http://schemas.microsoft.com/office/powerpoint/2010/main" val="7865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400" dirty="0"/>
              <a:t>The machine learning process consists of several stages, starting with data collection and ending with model </a:t>
            </a:r>
            <a:r>
              <a:rPr lang="en-US" sz="2400" dirty="0" smtClean="0"/>
              <a:t>deployment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step is crucial for developing an effective ML model that can generalize well to new data.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Steps:</a:t>
            </a:r>
          </a:p>
          <a:p>
            <a:r>
              <a:rPr lang="en-US" sz="2400" dirty="0" smtClean="0"/>
              <a:t>Data Collection, Data Preprocessing, Model Selection, Model Training, Model Evaluation and Deployment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516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Importance </a:t>
            </a:r>
            <a:r>
              <a:rPr lang="en-US" dirty="0"/>
              <a:t>of high-quality </a:t>
            </a:r>
            <a:r>
              <a:rPr lang="en-US" dirty="0" smtClean="0"/>
              <a:t>data.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High-quality </a:t>
            </a:r>
            <a:r>
              <a:rPr lang="en-US" dirty="0"/>
              <a:t>data is essential for training accurate models. 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Poor </a:t>
            </a:r>
            <a:r>
              <a:rPr lang="en-US" dirty="0"/>
              <a:t>data can lead to misleading results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Common </a:t>
            </a:r>
            <a:r>
              <a:rPr lang="en-US" dirty="0"/>
              <a:t>data sources include online repositories, </a:t>
            </a:r>
            <a:r>
              <a:rPr lang="en-US" dirty="0" smtClean="0"/>
              <a:t>web scraping, </a:t>
            </a:r>
            <a:r>
              <a:rPr lang="en-US" dirty="0"/>
              <a:t>surveys, and web scraping techniques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There are many techniques for data collection.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Survey and </a:t>
            </a:r>
            <a:r>
              <a:rPr lang="en-US" dirty="0" smtClean="0"/>
              <a:t>Questionnaires, interview, observation, web scraping, public dataset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Data preprocessing involves cleaning the data to remove inaccuracies and converting it into a usable format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Techniques </a:t>
            </a:r>
            <a:r>
              <a:rPr lang="en-US" sz="2400" dirty="0"/>
              <a:t>such as normalization and feature selection help </a:t>
            </a:r>
            <a:r>
              <a:rPr lang="en-US" sz="2400" dirty="0" smtClean="0"/>
              <a:t>improve </a:t>
            </a:r>
            <a:r>
              <a:rPr lang="en-US" sz="2400" dirty="0"/>
              <a:t>model performance and interpretability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stop word removal, data </a:t>
            </a:r>
            <a:r>
              <a:rPr lang="en-US" sz="2400" dirty="0" smtClean="0"/>
              <a:t>splitting(tokenization), normalization(ensure similar concept represented in the same way)</a:t>
            </a:r>
          </a:p>
        </p:txBody>
      </p:sp>
    </p:spTree>
    <p:extLst>
      <p:ext uri="{BB962C8B-B14F-4D97-AF65-F5344CB8AC3E}">
        <p14:creationId xmlns:p14="http://schemas.microsoft.com/office/powerpoint/2010/main" val="8309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Model </a:t>
            </a:r>
            <a:r>
              <a:rPr lang="en-US" sz="2400" dirty="0"/>
              <a:t>training is the process of teaching a machine learning algorithm to recognize patterns in </a:t>
            </a:r>
            <a:r>
              <a:rPr lang="en-US" sz="2400" dirty="0" smtClean="0"/>
              <a:t>a data.</a:t>
            </a:r>
          </a:p>
          <a:p>
            <a:pPr algn="just"/>
            <a:r>
              <a:rPr lang="en-US" sz="2400" dirty="0" smtClean="0"/>
              <a:t>Techniques </a:t>
            </a:r>
            <a:r>
              <a:rPr lang="en-US" sz="2400" dirty="0"/>
              <a:t>like cross-validation ensure that the model generalizes well and is not just memorizing the training data.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30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Evaluating model performance involves using metrics like accuracy, precision, and recall to assess its effectiveness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confusion matrix provides a comprehensive view of true vs. predicted values, helping to identify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6876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Popular Machine Learning </a:t>
            </a:r>
            <a:r>
              <a:rPr lang="en-US" sz="4000" dirty="0" smtClean="0"/>
              <a:t>Libraries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lvl="1" algn="just"/>
            <a:r>
              <a:rPr lang="en-US" sz="2400" dirty="0" smtClean="0"/>
              <a:t>Popular </a:t>
            </a:r>
            <a:r>
              <a:rPr lang="en-US" sz="2400" dirty="0"/>
              <a:t>ML libraries like </a:t>
            </a:r>
            <a:r>
              <a:rPr lang="en-US" sz="2400" dirty="0" err="1"/>
              <a:t>TensorFlow</a:t>
            </a:r>
            <a:r>
              <a:rPr lang="en-US" sz="2400" dirty="0"/>
              <a:t> and </a:t>
            </a:r>
            <a:r>
              <a:rPr lang="en-US" sz="2400" dirty="0" err="1"/>
              <a:t>Scikit</a:t>
            </a:r>
            <a:r>
              <a:rPr lang="en-US" sz="2400" dirty="0"/>
              <a:t>-learn provide robust tools for building and deploying models.</a:t>
            </a:r>
          </a:p>
          <a:p>
            <a:pPr lvl="1" algn="just"/>
            <a:r>
              <a:rPr lang="en-US" sz="2400" dirty="0"/>
              <a:t>Keras offers a user-friendly interface for deep learning, making it </a:t>
            </a:r>
            <a:r>
              <a:rPr lang="en-US" sz="2400" dirty="0" smtClean="0"/>
              <a:t>accessible </a:t>
            </a:r>
            <a:r>
              <a:rPr lang="en-US" sz="2400" dirty="0"/>
              <a:t>for both beginners and experts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2400" dirty="0"/>
              <a:t>Deep learning is a subset of machine learning that utilizes neural networks with many layers (hence "deep") to model complex patterns in large datasets</a:t>
            </a:r>
            <a:r>
              <a:rPr lang="en-US" sz="2400" dirty="0" smtClean="0"/>
              <a:t>.</a:t>
            </a:r>
          </a:p>
          <a:p>
            <a:pPr lvl="1" algn="just"/>
            <a:r>
              <a:rPr lang="en-US" sz="2400" dirty="0" smtClean="0"/>
              <a:t>It </a:t>
            </a:r>
            <a:r>
              <a:rPr lang="en-US" sz="2400" dirty="0"/>
              <a:t>has gained significant popularity due to its success in various applications, such as image and speech recognition, natural language processing, and more. </a:t>
            </a:r>
          </a:p>
        </p:txBody>
      </p:sp>
    </p:spTree>
    <p:extLst>
      <p:ext uri="{BB962C8B-B14F-4D97-AF65-F5344CB8AC3E}">
        <p14:creationId xmlns:p14="http://schemas.microsoft.com/office/powerpoint/2010/main" val="18304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AI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000" dirty="0"/>
              <a:t>Artificial Intelligence is the ability for a computer to think, learn and simulate human mental processes, such as perceiving, reasoning, and learning. </a:t>
            </a:r>
            <a:endParaRPr lang="en-US" sz="2000" dirty="0" smtClean="0"/>
          </a:p>
          <a:p>
            <a:pPr lvl="0" algn="just"/>
            <a:r>
              <a:rPr lang="en-US" sz="2000" dirty="0" smtClean="0"/>
              <a:t>It </a:t>
            </a:r>
            <a:r>
              <a:rPr lang="en-US" sz="2000" dirty="0"/>
              <a:t>can also independently perform complex tasks that once required </a:t>
            </a:r>
            <a:r>
              <a:rPr lang="en-US" sz="2000" dirty="0" smtClean="0"/>
              <a:t>human </a:t>
            </a:r>
            <a:r>
              <a:rPr lang="en-US" sz="2000" dirty="0"/>
              <a:t>input</a:t>
            </a:r>
            <a:r>
              <a:rPr lang="en-US" sz="2000" dirty="0" smtClean="0"/>
              <a:t>.</a:t>
            </a:r>
          </a:p>
          <a:p>
            <a:pPr lvl="0" algn="just"/>
            <a:r>
              <a:rPr lang="en-US" sz="2000" dirty="0"/>
              <a:t>Examples of these tasks are visual perception, speech recognition, decision-making, and translation between languages. 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r>
              <a:rPr lang="en-US" sz="1200">
                <a:solidFill>
                  <a:srgbClr val="898989"/>
                </a:solidFill>
              </a:rPr>
              <a:t>Slide 3- </a:t>
            </a:r>
            <a:fld id="{B1D88FC4-195D-4925-B213-40FFDA2121C7}" type="slidenum">
              <a:rPr lang="en-US" sz="1200">
                <a:solidFill>
                  <a:srgbClr val="898989"/>
                </a:solidFill>
              </a:rPr>
              <a:pPr/>
              <a:t>2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/>
          </a:p>
          <a:p>
            <a:pPr lvl="1" algn="just"/>
            <a:r>
              <a:rPr lang="en-US" sz="2400" dirty="0"/>
              <a:t>Machine learning has diverse applications across industries, enhancing capabilities and decision-making.</a:t>
            </a:r>
          </a:p>
          <a:p>
            <a:pPr lvl="1" algn="just"/>
            <a:r>
              <a:rPr lang="en-US" sz="2400" dirty="0"/>
              <a:t>In healthcare, ML aids in disease diagnosis, while in finance, it helps detect fraudulent activities.</a:t>
            </a:r>
          </a:p>
        </p:txBody>
      </p:sp>
    </p:spTree>
    <p:extLst>
      <p:ext uri="{BB962C8B-B14F-4D97-AF65-F5344CB8AC3E}">
        <p14:creationId xmlns:p14="http://schemas.microsoft.com/office/powerpoint/2010/main" val="35480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Common challenges include </a:t>
            </a:r>
            <a:r>
              <a:rPr lang="en-US" sz="2400" dirty="0" smtClean="0"/>
              <a:t>over-fitting, </a:t>
            </a:r>
            <a:r>
              <a:rPr lang="en-US" sz="2400" dirty="0"/>
              <a:t>where a model learns noise instead of patterns, and bias in data that can </a:t>
            </a:r>
            <a:r>
              <a:rPr lang="en-US" sz="2400" dirty="0" smtClean="0"/>
              <a:t>skew results.</a:t>
            </a:r>
          </a:p>
          <a:p>
            <a:r>
              <a:rPr lang="en-US" sz="2400" dirty="0" smtClean="0"/>
              <a:t>Interpretability </a:t>
            </a:r>
            <a:r>
              <a:rPr lang="en-US" sz="2400" dirty="0"/>
              <a:t>is another critical issue, as complex models can be difficult to understand and explain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17030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400" dirty="0" smtClean="0"/>
              <a:t>The </a:t>
            </a:r>
            <a:r>
              <a:rPr lang="en-US" sz="2400" dirty="0"/>
              <a:t>future of machine learning is promising, with advancements in areas like natural language processing and computer vision.</a:t>
            </a:r>
          </a:p>
          <a:p>
            <a:pPr lvl="1" algn="just"/>
            <a:r>
              <a:rPr lang="en-US" sz="2400" dirty="0"/>
              <a:t>As automation increases, ethical considerations will become increasingly important in developing responsible AI systems.</a:t>
            </a:r>
          </a:p>
        </p:txBody>
      </p:sp>
    </p:spTree>
    <p:extLst>
      <p:ext uri="{BB962C8B-B14F-4D97-AF65-F5344CB8AC3E}">
        <p14:creationId xmlns:p14="http://schemas.microsoft.com/office/powerpoint/2010/main" val="32213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en-US" sz="2400" dirty="0" smtClean="0"/>
              <a:t>Ethical </a:t>
            </a:r>
            <a:r>
              <a:rPr lang="en-US" sz="2400" dirty="0"/>
              <a:t>considerations in machine learning include ensuring fairness, transparency, and accountability in AI systems.</a:t>
            </a:r>
          </a:p>
          <a:p>
            <a:pPr lvl="1" algn="just"/>
            <a:r>
              <a:rPr lang="en-US" sz="2400" dirty="0"/>
              <a:t>Organizations must be vigilant about biases in data and model outcomes to promote trust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40481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         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</a:t>
            </a:r>
            <a:r>
              <a:rPr 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                                 Thanks 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in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ML -</a:t>
            </a:r>
            <a:r>
              <a:rPr lang="en-US" sz="2000" dirty="0"/>
              <a:t>teaching computers to learn from data and make decisions </a:t>
            </a:r>
            <a:r>
              <a:rPr lang="en-US" sz="2000" dirty="0" smtClean="0"/>
              <a:t>(prediction, interpretation…)</a:t>
            </a:r>
          </a:p>
          <a:p>
            <a:pPr algn="just"/>
            <a:r>
              <a:rPr lang="en-US" sz="2000" dirty="0" smtClean="0"/>
              <a:t>NLP- </a:t>
            </a:r>
            <a:r>
              <a:rPr lang="en-US" sz="2000" dirty="0"/>
              <a:t>enables computers to comprehend, generate, and manipulate human language</a:t>
            </a:r>
            <a:r>
              <a:rPr lang="en-US" sz="2000" dirty="0" smtClean="0"/>
              <a:t>.(understand human/natural languages)</a:t>
            </a:r>
          </a:p>
          <a:p>
            <a:pPr algn="just"/>
            <a:r>
              <a:rPr lang="en-US" sz="2000" dirty="0" smtClean="0"/>
              <a:t>Expert system -</a:t>
            </a:r>
            <a:r>
              <a:rPr lang="en-US" sz="2000" dirty="0"/>
              <a:t>simulate the judgment and behavior of a human or an organization that has expertise and experience in a particular field.</a:t>
            </a:r>
            <a:endParaRPr lang="en-US" sz="2000" dirty="0" smtClean="0"/>
          </a:p>
          <a:p>
            <a:pPr algn="just"/>
            <a:r>
              <a:rPr lang="en-US" sz="2000" dirty="0" smtClean="0"/>
              <a:t>Robotics -</a:t>
            </a:r>
            <a:r>
              <a:rPr lang="en-US" sz="2000" dirty="0"/>
              <a:t>design, construction, operation, and use of robots.</a:t>
            </a:r>
            <a:endParaRPr lang="en-US" sz="2000" dirty="0" smtClean="0"/>
          </a:p>
          <a:p>
            <a:pPr algn="just"/>
            <a:r>
              <a:rPr lang="en-US" sz="2000" dirty="0" smtClean="0"/>
              <a:t>Computer vision (how machine see?)– enable machines to recognize images and describe them correctly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47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ML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43000"/>
            <a:ext cx="8369300" cy="5181600"/>
          </a:xfrm>
        </p:spPr>
        <p:txBody>
          <a:bodyPr rtlCol="0">
            <a:normAutofit/>
          </a:bodyPr>
          <a:lstStyle/>
          <a:p>
            <a:pPr algn="just"/>
            <a:r>
              <a:rPr lang="en-US" sz="2000" dirty="0"/>
              <a:t>A subset of artificial intelligence that enables systems to learn from data and improve their performance over </a:t>
            </a:r>
            <a:r>
              <a:rPr lang="en-US" sz="2000" dirty="0" smtClean="0"/>
              <a:t>time </a:t>
            </a:r>
            <a:r>
              <a:rPr lang="en-US" sz="2000" dirty="0"/>
              <a:t>without explicit programming.</a:t>
            </a:r>
            <a:endParaRPr lang="en-US" sz="2000" dirty="0" smtClean="0"/>
          </a:p>
        </p:txBody>
      </p:sp>
      <p:pic>
        <p:nvPicPr>
          <p:cNvPr id="4" name="Picture 4" descr="Comparing different industry te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86000"/>
            <a:ext cx="533400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9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History of Machine Learning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Reading </a:t>
            </a:r>
            <a:r>
              <a:rPr lang="en-US" dirty="0"/>
              <a:t>assignment.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Data Mining is the process of extracting useful patterns, relationships, or knowledge from large amounts of data.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>
                <a:solidFill>
                  <a:srgbClr val="92D050"/>
                </a:solidFill>
              </a:rPr>
              <a:t>Goals </a:t>
            </a:r>
            <a:r>
              <a:rPr lang="en-US" sz="2000" dirty="0">
                <a:solidFill>
                  <a:srgbClr val="92D050"/>
                </a:solidFill>
              </a:rPr>
              <a:t>of Data Mining</a:t>
            </a:r>
          </a:p>
          <a:p>
            <a:pPr algn="just"/>
            <a:r>
              <a:rPr lang="en-US" sz="2000" dirty="0"/>
              <a:t>Prediction: Predict unknown or future values based on known data (e.g., predicting customer churn).</a:t>
            </a:r>
          </a:p>
          <a:p>
            <a:pPr algn="just"/>
            <a:r>
              <a:rPr lang="en-US" sz="2000" dirty="0"/>
              <a:t>Description: Find patterns that describe the data in a human-understandable form (e.g., association rules like "People who buy bread also buy butter").</a:t>
            </a:r>
          </a:p>
          <a:p>
            <a:pPr algn="just"/>
            <a:r>
              <a:rPr lang="en-US" sz="2000" dirty="0"/>
              <a:t>Classification: Assign items to predefined categories or classes.</a:t>
            </a:r>
          </a:p>
          <a:p>
            <a:pPr algn="just"/>
            <a:r>
              <a:rPr lang="en-US" sz="2000" dirty="0"/>
              <a:t>Clustering: Group similar data points into clusters without predefined labels.</a:t>
            </a:r>
          </a:p>
          <a:p>
            <a:pPr algn="just"/>
            <a:r>
              <a:rPr lang="en-US" sz="2000" dirty="0"/>
              <a:t>Anomaly Detection: Identify outliers or unusual data points (e.g., fraud detection).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44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 </a:t>
            </a:r>
            <a:r>
              <a:rPr lang="en-US" dirty="0"/>
              <a:t>of Data Mining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/>
              <a:t>Understanding </a:t>
            </a:r>
            <a:r>
              <a:rPr lang="en-US" sz="2000" b="1" dirty="0"/>
              <a:t>the Problem</a:t>
            </a:r>
            <a:r>
              <a:rPr lang="en-US" sz="2000" dirty="0"/>
              <a:t>: Define the objectives clearly.</a:t>
            </a:r>
          </a:p>
          <a:p>
            <a:pPr algn="just"/>
            <a:r>
              <a:rPr lang="en-US" sz="2000" b="1" dirty="0"/>
              <a:t>Data Collection</a:t>
            </a:r>
            <a:r>
              <a:rPr lang="en-US" sz="2000" dirty="0"/>
              <a:t>: Gather relevant data from different sources.</a:t>
            </a:r>
          </a:p>
          <a:p>
            <a:pPr algn="just"/>
            <a:r>
              <a:rPr lang="en-US" sz="2000" b="1" dirty="0"/>
              <a:t>Data Preprocessing</a:t>
            </a:r>
            <a:r>
              <a:rPr lang="en-US" sz="2000" dirty="0"/>
              <a:t>: Clean the data (handling missing values, noise, etc.).</a:t>
            </a:r>
          </a:p>
          <a:p>
            <a:pPr algn="just"/>
            <a:r>
              <a:rPr lang="en-US" sz="2000" b="1" dirty="0"/>
              <a:t>Data Transformation</a:t>
            </a:r>
            <a:r>
              <a:rPr lang="en-US" sz="2000" dirty="0"/>
              <a:t>: Normalize or transform the data into an appropriate format.</a:t>
            </a:r>
          </a:p>
          <a:p>
            <a:pPr algn="just"/>
            <a:r>
              <a:rPr lang="en-US" sz="2000" b="1" dirty="0"/>
              <a:t>Mining the Data</a:t>
            </a:r>
            <a:r>
              <a:rPr lang="en-US" sz="2000" dirty="0"/>
              <a:t>: Apply techniques to extract patterns.</a:t>
            </a:r>
          </a:p>
          <a:p>
            <a:pPr algn="just"/>
            <a:r>
              <a:rPr lang="en-US" sz="2000" b="1" dirty="0"/>
              <a:t>Evaluation</a:t>
            </a:r>
            <a:r>
              <a:rPr lang="en-US" sz="2000" dirty="0"/>
              <a:t>: Assess the patterns for usefulness and validity.</a:t>
            </a:r>
          </a:p>
          <a:p>
            <a:pPr algn="just"/>
            <a:r>
              <a:rPr lang="en-US" sz="2000" b="1" dirty="0"/>
              <a:t>Deployment</a:t>
            </a:r>
            <a:r>
              <a:rPr lang="en-US" sz="2000" dirty="0"/>
              <a:t>: Apply the extracted knowledge in real-world decision-making.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401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Discovery in </a:t>
            </a:r>
            <a:r>
              <a:rPr lang="en-US" dirty="0" smtClean="0"/>
              <a:t>Databases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KDD </a:t>
            </a:r>
            <a:r>
              <a:rPr lang="en-US" dirty="0"/>
              <a:t>is the overall process of discovering useful knowledge from data. </a:t>
            </a:r>
            <a:endParaRPr lang="en-US" dirty="0" smtClean="0"/>
          </a:p>
          <a:p>
            <a:pPr algn="just"/>
            <a:r>
              <a:rPr lang="en-US" dirty="0" smtClean="0"/>
              <a:t>Data </a:t>
            </a:r>
            <a:r>
              <a:rPr lang="en-US" dirty="0"/>
              <a:t>Mining is one important step inside KDD.</a:t>
            </a:r>
          </a:p>
          <a:p>
            <a:pPr algn="just"/>
            <a:r>
              <a:rPr lang="en-US" dirty="0" smtClean="0"/>
              <a:t>KDD is like a whole </a:t>
            </a:r>
            <a:r>
              <a:rPr lang="en-US" dirty="0"/>
              <a:t>pipeline, and Data Mining as the heart of it.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92D050"/>
                </a:solidFill>
              </a:rPr>
              <a:t>Process </a:t>
            </a:r>
            <a:r>
              <a:rPr lang="en-US" b="1" dirty="0">
                <a:solidFill>
                  <a:srgbClr val="92D050"/>
                </a:solidFill>
              </a:rPr>
              <a:t>of KDD</a:t>
            </a:r>
          </a:p>
          <a:p>
            <a:pPr algn="just"/>
            <a:r>
              <a:rPr lang="en-US" b="1" dirty="0"/>
              <a:t>Selection</a:t>
            </a:r>
            <a:r>
              <a:rPr lang="en-US" dirty="0"/>
              <a:t>: Choose the data relevant to the task.</a:t>
            </a:r>
          </a:p>
          <a:p>
            <a:pPr algn="just"/>
            <a:r>
              <a:rPr lang="en-US" b="1" dirty="0"/>
              <a:t>Preprocessing</a:t>
            </a:r>
            <a:r>
              <a:rPr lang="en-US" dirty="0"/>
              <a:t>: Cleanse and prepare the data.</a:t>
            </a:r>
          </a:p>
          <a:p>
            <a:pPr algn="just"/>
            <a:r>
              <a:rPr lang="en-US" b="1" dirty="0"/>
              <a:t>Transformation</a:t>
            </a:r>
            <a:r>
              <a:rPr lang="en-US" dirty="0"/>
              <a:t>: Transform the data into formats suitable for mining (e.g., aggregation, normalization).</a:t>
            </a:r>
          </a:p>
          <a:p>
            <a:pPr algn="just"/>
            <a:r>
              <a:rPr lang="en-US" b="1" dirty="0"/>
              <a:t>Data Mining</a:t>
            </a:r>
            <a:r>
              <a:rPr lang="en-US" dirty="0"/>
              <a:t>: Apply algorithms to discover patterns.</a:t>
            </a:r>
          </a:p>
          <a:p>
            <a:pPr algn="just"/>
            <a:r>
              <a:rPr lang="en-US" b="1" dirty="0"/>
              <a:t>Interpretation/Evaluation</a:t>
            </a:r>
            <a:r>
              <a:rPr lang="en-US" dirty="0"/>
              <a:t>: Make sense of the discovered patterns, validate their significance, and present the knowledge.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5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Supervised Learning: Learning from labeled data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Unsupervised </a:t>
            </a:r>
            <a:r>
              <a:rPr lang="en-US" sz="2400" dirty="0"/>
              <a:t>Learning: Learning from unlabeled data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Reinforcement </a:t>
            </a:r>
            <a:r>
              <a:rPr lang="en-US" sz="2400" dirty="0"/>
              <a:t>Learning: Learning through feedback from </a:t>
            </a:r>
            <a:r>
              <a:rPr lang="en-US" sz="2400" dirty="0" smtClean="0"/>
              <a:t>actions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3409950" cy="314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6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1212</Words>
  <Application>Microsoft Office PowerPoint</Application>
  <PresentationFormat>On-screen Show (4:3)</PresentationFormat>
  <Paragraphs>115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Introduction to ML</vt:lpstr>
      <vt:lpstr>AI</vt:lpstr>
      <vt:lpstr>Fields in AI</vt:lpstr>
      <vt:lpstr>ML</vt:lpstr>
      <vt:lpstr>History of Machine Learning</vt:lpstr>
      <vt:lpstr>Data Mining</vt:lpstr>
      <vt:lpstr> Process of Data Mining </vt:lpstr>
      <vt:lpstr>Knowledge Discovery in Databases </vt:lpstr>
      <vt:lpstr>Types of Machine Learning</vt:lpstr>
      <vt:lpstr>Supervised Learning</vt:lpstr>
      <vt:lpstr>Unsupervised Learning</vt:lpstr>
      <vt:lpstr>Classification and clustering</vt:lpstr>
      <vt:lpstr>Reinforcement Learning</vt:lpstr>
      <vt:lpstr>Machine Learning Process</vt:lpstr>
      <vt:lpstr>Data Collection</vt:lpstr>
      <vt:lpstr>Data Preprocessing</vt:lpstr>
      <vt:lpstr>Model Training</vt:lpstr>
      <vt:lpstr>Model Evaluation</vt:lpstr>
      <vt:lpstr>Popular Machine Learning Libraries</vt:lpstr>
      <vt:lpstr>Applications of Machine Learning</vt:lpstr>
      <vt:lpstr>Challenges in Machine Learning</vt:lpstr>
      <vt:lpstr>Future of Machine Learning</vt:lpstr>
      <vt:lpstr>Ethical Considerations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Databases</dc:title>
  <dc:creator>Merhawi</dc:creator>
  <cp:lastModifiedBy>Solomon Dubale</cp:lastModifiedBy>
  <cp:revision>119</cp:revision>
  <dcterms:created xsi:type="dcterms:W3CDTF">2014-01-06T09:02:14Z</dcterms:created>
  <dcterms:modified xsi:type="dcterms:W3CDTF">2025-04-23T13:43:11Z</dcterms:modified>
</cp:coreProperties>
</file>