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3"/>
    <p:sldId id="258" r:id="rId4"/>
    <p:sldId id="268" r:id="rId5"/>
    <p:sldId id="267" r:id="rId6"/>
    <p:sldId id="269" r:id="rId7"/>
    <p:sldId id="266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4" r:id="rId16"/>
    <p:sldId id="289" r:id="rId17"/>
    <p:sldId id="290" r:id="rId18"/>
    <p:sldId id="263" r:id="rId19"/>
    <p:sldId id="261" r:id="rId20"/>
    <p:sldId id="270" r:id="rId21"/>
    <p:sldId id="271" r:id="rId22"/>
    <p:sldId id="308" r:id="rId23"/>
    <p:sldId id="272" r:id="rId24"/>
    <p:sldId id="309" r:id="rId25"/>
    <p:sldId id="310" r:id="rId26"/>
    <p:sldId id="311" r:id="rId27"/>
    <p:sldId id="312" r:id="rId28"/>
    <p:sldId id="314" r:id="rId29"/>
    <p:sldId id="315" r:id="rId30"/>
    <p:sldId id="317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18" r:id="rId39"/>
    <p:sldId id="280" r:id="rId40"/>
    <p:sldId id="259" r:id="rId41"/>
    <p:sldId id="303" r:id="rId42"/>
    <p:sldId id="304" r:id="rId43"/>
    <p:sldId id="305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265" y="872490"/>
            <a:ext cx="10706735" cy="520065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Chapter 2: Multithreading in Java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6248400"/>
            <a:ext cx="4800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Prepared By:-</a:t>
            </a:r>
            <a:r>
              <a:rPr lang="en-US" sz="2400" dirty="0" err="1"/>
              <a:t>Z</a:t>
            </a:r>
            <a:r>
              <a:rPr lang="en-US" sz="2400" dirty="0" err="1" smtClean="0"/>
              <a:t>erihun</a:t>
            </a:r>
            <a:r>
              <a:rPr lang="en-US" sz="2400" dirty="0" smtClean="0"/>
              <a:t> 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03961"/>
            <a:ext cx="7772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B0F0"/>
                </a:solidFill>
              </a:rPr>
              <a:t>Debir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</a:rPr>
              <a:t>Birhan</a:t>
            </a:r>
            <a:r>
              <a:rPr lang="en-US" sz="4400" dirty="0" smtClean="0">
                <a:solidFill>
                  <a:srgbClr val="00B0F0"/>
                </a:solidFill>
              </a:rPr>
              <a:t> University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03350" y="1284605"/>
            <a:ext cx="9841865" cy="445579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>
                <a:solidFill>
                  <a:srgbClr val="000000"/>
                </a:solidFill>
                <a:latin typeface="TimesNewRomanPS-BoldMT"/>
                <a:ea typeface="Times New Roman" panose="02020603050405020304"/>
              </a:rPr>
              <a:t>Chapter 2. Multithreading in Java programming</a:t>
            </a:r>
            <a:endParaRPr sz="1600" b="1">
              <a:solidFill>
                <a:srgbClr val="000000"/>
              </a:solidFill>
              <a:latin typeface="TimesNewRomanPS-Bold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Symbol" panose="05050102010706020507"/>
                <a:ea typeface="Symbol" panose="05050102010706020507"/>
              </a:rPr>
              <a:t>Æ</a:t>
            </a:r>
            <a:r>
              <a:rPr sz="1600">
                <a:solidFill>
                  <a:srgbClr val="000000"/>
                </a:solidFill>
                <a:latin typeface="Wingdings-Regular"/>
                <a:ea typeface="Times New Roman" panose="02020603050405020304"/>
              </a:rPr>
              <a:t> </a:t>
            </a: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Introduction to multithreading, Thread States: Life Cycle of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a Thread, Thread priority and thread scheduling, Creating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and executing threads, Thread synchronization, Producer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/Consumer relationship without synchronization, Producer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/Consumer relationship with synchronization. Producer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/Consumer relationship: Circular Buffer, Daemon Threads,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Runnable Interfaces, synchronous and asynchronous call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>
                <a:solidFill>
                  <a:srgbClr val="000000"/>
                </a:solidFill>
                <a:latin typeface="Symbol" panose="05050102010706020507"/>
                <a:ea typeface="Symbol" panose="05050102010706020507"/>
              </a:rPr>
              <a:t>Æ</a:t>
            </a:r>
            <a:r>
              <a:rPr sz="1600">
                <a:solidFill>
                  <a:srgbClr val="000000"/>
                </a:solidFill>
                <a:latin typeface="Wingdings-Regular"/>
                <a:ea typeface="Times New Roman" panose="02020603050405020304"/>
              </a:rPr>
              <a:t> </a:t>
            </a:r>
            <a:r>
              <a:rPr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Lab Content: Implement multithreading</a:t>
            </a:r>
            <a:endParaRPr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CLO2: Describe multithreading and asynchronous programming concepts</a:t>
            </a:r>
            <a:endParaRPr lang="en-US" altLang="en-US"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  <a:p>
            <a:pPr marL="285750" indent="-285750" defTabSz="266700">
              <a:lnSpc>
                <a:spcPct val="114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000000"/>
                </a:solidFill>
                <a:latin typeface="TimesNewRomanPSMT"/>
                <a:ea typeface="Times New Roman" panose="02020603050405020304"/>
              </a:rPr>
              <a:t>CLO3: Develop a solution for a given problem using multithreaded and asynchronous</a:t>
            </a:r>
            <a:endParaRPr lang="en-US" altLang="en-US" sz="1600">
              <a:solidFill>
                <a:srgbClr val="000000"/>
              </a:solidFill>
              <a:latin typeface="TimesNewRomanPSMT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365125"/>
            <a:ext cx="12399645" cy="4769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This program demonstrates the use of threads in Java by creating two classes that extend Thread.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Each class has a run method that prints a message in a loop. The main method starts both threads.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 output will show interleaved messages from both threads.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 program uses Thread.sleep to simulate a delay between prints.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 classes A and B are defined to extend Thread, and each has a run method that prints a message.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 main method creates instances of both classes and starts them, allowing them to run concurrently.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"Hi"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                    }}}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Class B that extends Thread and prints "Hello"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"Hello"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}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0180" y="-48895"/>
            <a:ext cx="5654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Thread Execution Example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4827905"/>
            <a:ext cx="63468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Main class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class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publicstatic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void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String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[]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args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A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obj1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=</a:t>
            </a:r>
            <a:r>
              <a:rPr sz="1600">
                <a:solidFill>
                  <a:srgbClr val="AF00DB"/>
                </a:solidFill>
                <a:latin typeface="Consolas" panose="020B0609020204030204"/>
                <a:ea typeface="Consolas" panose="020B0609020204030204"/>
                <a:sym typeface="+mn-ea"/>
              </a:rPr>
              <a:t>new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A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Thread that prints "Hi"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B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obj2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=</a:t>
            </a:r>
            <a:r>
              <a:rPr sz="1600">
                <a:solidFill>
                  <a:srgbClr val="AF00DB"/>
                </a:solidFill>
                <a:latin typeface="Consolas" panose="020B0609020204030204"/>
                <a:ea typeface="Consolas" panose="020B0609020204030204"/>
                <a:sym typeface="+mn-ea"/>
              </a:rPr>
              <a:t>new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B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Thread that prints "Hello"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obj1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   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thread for "Hi"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obj2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   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thread for "Hello"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}}</a:t>
            </a:r>
            <a:endParaRPr lang="en-US" sz="1600">
              <a:solidFill>
                <a:srgbClr val="3B3B3B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87760" y="-59055"/>
            <a:ext cx="904240" cy="6808470"/>
          </a:xfrm>
          <a:prstGeom prst="rect">
            <a:avLst/>
          </a:prstGeom>
          <a:ln w="76200" cmpd="dbl"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p>
            <a:pPr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Calibri" panose="020F0502020204030204"/>
              </a:rPr>
              <a:t>Output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</a:t>
            </a: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solidFill>
                <a:srgbClr val="00B050"/>
              </a:solidFill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B050"/>
                </a:solidFill>
                <a:latin typeface="Calibri" panose="020F0502020204030204"/>
                <a:ea typeface="Calibri" panose="020F0502020204030204"/>
              </a:rPr>
              <a:t> Hello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 Hi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.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.</a:t>
            </a:r>
            <a:endParaRPr lang="en-US" sz="1600">
              <a:latin typeface="Calibri" panose="020F0502020204030204"/>
              <a:ea typeface="Calibri" panose="020F0502020204030204"/>
            </a:endParaRP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/>
                <a:ea typeface="Calibri" panose="020F0502020204030204"/>
              </a:rPr>
              <a:t>.</a:t>
            </a:r>
            <a:endParaRPr lang="en-US" sz="1600"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006602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800" b="1" i="0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Java Multithreading: Thread Priority &amp; Sleep</a:t>
            </a:r>
            <a:endParaRPr sz="2800" b="1" i="0">
              <a:solidFill>
                <a:srgbClr val="FF000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4145" y="517525"/>
            <a:ext cx="12047855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800"/>
              </a:spcBef>
              <a:spcAft>
                <a:spcPts val="400"/>
              </a:spcAft>
            </a:pPr>
            <a:r>
              <a:rPr sz="28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✅ </a:t>
            </a:r>
            <a:r>
              <a:rPr sz="28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1. Executing Threads in Parallel</a:t>
            </a:r>
            <a:endParaRPr sz="28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hreads 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A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and 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B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are used to print 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"Hi"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and 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"Hello"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respectively.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We create and start both threads using</a:t>
            </a:r>
            <a:r>
              <a:rPr sz="20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</a:t>
            </a:r>
            <a:r>
              <a:rPr sz="20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.start()</a:t>
            </a:r>
            <a:r>
              <a:rPr sz="20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By default, threads run independently and in parallel, but output is not controlled — one may dominate.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3510" y="2039620"/>
            <a:ext cx="12049125" cy="217360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spcBef>
                <a:spcPts val="800"/>
              </a:spcBef>
              <a:spcAft>
                <a:spcPts val="400"/>
              </a:spcAft>
              <a:buClrTx/>
              <a:buSzTx/>
              <a:buFontTx/>
            </a:pPr>
            <a:r>
              <a:rPr sz="28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🔁 </a:t>
            </a:r>
            <a:r>
              <a:rPr sz="280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2. Thread Scheduling</a:t>
            </a:r>
            <a:r>
              <a:rPr lang="en-US" sz="280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</a:t>
            </a:r>
            <a:r>
              <a:rPr sz="2800" b="1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Thread Priority </a:t>
            </a:r>
            <a:endParaRPr sz="2800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he JVM uses a thread scheduler, which decides the execution order.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You cannot directly control the scheduler, but you can make suggestions using: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lvl="1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000" b="0" i="0">
                <a:solidFill>
                  <a:srgbClr val="C0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setPriority(int value)</a:t>
            </a:r>
            <a:endParaRPr sz="2000" b="0" i="0">
              <a:solidFill>
                <a:srgbClr val="C0000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lvl="1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Values range from </a:t>
            </a:r>
            <a:r>
              <a:rPr sz="2000" b="0" i="0">
                <a:solidFill>
                  <a:srgbClr val="00B05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1 (MIN_PRIORITY) to 10 (MAX_PRIORITY).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Default is </a:t>
            </a:r>
            <a:r>
              <a:rPr sz="2000" b="0" i="0">
                <a:solidFill>
                  <a:srgbClr val="00B05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5 (NORM_PRIORITY).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⚠️ Setting priority doesn’t guarantee order—it only suggests it.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2875" y="4643755"/>
            <a:ext cx="12049125" cy="2112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800"/>
              </a:spcBef>
              <a:spcAft>
                <a:spcPts val="400"/>
              </a:spcAft>
            </a:pPr>
            <a:r>
              <a:rPr sz="28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💤 </a:t>
            </a:r>
            <a:r>
              <a:rPr sz="280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3. Controlling Execution with </a:t>
            </a:r>
            <a:r>
              <a:rPr sz="2800" b="1" i="0">
                <a:solidFill>
                  <a:srgbClr val="00B05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Thread.sleep()</a:t>
            </a:r>
            <a:endParaRPr sz="2800" b="1" i="0">
              <a:solidFill>
                <a:srgbClr val="00B05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Use </a:t>
            </a:r>
            <a:r>
              <a:rPr sz="20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Thread.sleep(milliseconds)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to pause a thread temporarily.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This allows other threads to get CPU time.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US"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Adding small sleep delays in both threads helps alternate their</a:t>
            </a:r>
            <a:endParaRPr lang="en-US" altLang="en-US"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  execution more evenly (Hi → Hello → Hi…).</a:t>
            </a:r>
            <a:endParaRPr lang="en-US" altLang="en-US"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72580" y="4914265"/>
            <a:ext cx="5734050" cy="1997075"/>
            <a:chOff x="10508" y="7739"/>
            <a:chExt cx="9030" cy="3145"/>
          </a:xfrm>
        </p:grpSpPr>
        <p:sp>
          <p:nvSpPr>
            <p:cNvPr id="7" name="Text Box 6"/>
            <p:cNvSpPr txBox="1"/>
            <p:nvPr/>
          </p:nvSpPr>
          <p:spPr>
            <a:xfrm>
              <a:off x="10508" y="8318"/>
              <a:ext cx="9031" cy="25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00000"/>
                </a:lnSpc>
              </a:pPr>
              <a:r>
                <a:rPr sz="2000" b="1">
                  <a:solidFill>
                    <a:srgbClr val="AF00DB"/>
                  </a:solidFill>
                  <a:latin typeface="Consolas" panose="020B0609020204030204"/>
                  <a:ea typeface="Consolas" panose="020B0609020204030204"/>
                </a:rPr>
                <a:t>try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 {</a:t>
              </a:r>
              <a:endPara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endParaRPr>
            </a:p>
            <a:p>
              <a:pPr>
                <a:lnSpc>
                  <a:spcPct val="100000"/>
                </a:lnSpc>
              </a:pP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    </a:t>
              </a:r>
              <a:r>
                <a:rPr sz="2000" b="1">
                  <a:solidFill>
                    <a:srgbClr val="001080"/>
                  </a:solidFill>
                  <a:latin typeface="Consolas" panose="020B0609020204030204"/>
                  <a:ea typeface="Consolas" panose="020B0609020204030204"/>
                </a:rPr>
                <a:t>Thread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.</a:t>
              </a:r>
              <a:r>
                <a:rPr sz="2000" b="1">
                  <a:solidFill>
                    <a:srgbClr val="795E26"/>
                  </a:solidFill>
                  <a:latin typeface="Consolas" panose="020B0609020204030204"/>
                  <a:ea typeface="Consolas" panose="020B0609020204030204"/>
                </a:rPr>
                <a:t>sleep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(</a:t>
              </a:r>
              <a:r>
                <a:rPr sz="2000" b="1">
                  <a:solidFill>
                    <a:srgbClr val="098658"/>
                  </a:solidFill>
                  <a:latin typeface="Consolas" panose="020B0609020204030204"/>
                  <a:ea typeface="Consolas" panose="020B0609020204030204"/>
                </a:rPr>
                <a:t>10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); </a:t>
              </a:r>
              <a:r>
                <a:rPr sz="2000" b="1">
                  <a:solidFill>
                    <a:srgbClr val="008000"/>
                  </a:solidFill>
                  <a:latin typeface="Consolas" panose="020B0609020204030204"/>
                  <a:ea typeface="Consolas" panose="020B0609020204030204"/>
                </a:rPr>
                <a:t>// 10ms delay</a:t>
              </a:r>
              <a:endPara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endParaRPr>
            </a:p>
            <a:p>
              <a:pPr>
                <a:lnSpc>
                  <a:spcPct val="100000"/>
                </a:lnSpc>
              </a:pP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} </a:t>
              </a:r>
              <a:r>
                <a:rPr sz="2000" b="1">
                  <a:solidFill>
                    <a:srgbClr val="AF00DB"/>
                  </a:solidFill>
                  <a:latin typeface="Consolas" panose="020B0609020204030204"/>
                  <a:ea typeface="Consolas" panose="020B0609020204030204"/>
                </a:rPr>
                <a:t>catch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 (</a:t>
              </a:r>
              <a:r>
                <a:rPr sz="2000" b="1">
                  <a:solidFill>
                    <a:srgbClr val="267F99"/>
                  </a:solidFill>
                  <a:latin typeface="Consolas" panose="020B0609020204030204"/>
                  <a:ea typeface="Consolas" panose="020B0609020204030204"/>
                </a:rPr>
                <a:t>InterruptedException</a:t>
              </a:r>
              <a:r>
                <a:rPr sz="2000" b="1">
                  <a:solidFill>
                    <a:srgbClr val="001080"/>
                  </a:solidFill>
                  <a:latin typeface="Consolas" panose="020B0609020204030204"/>
                  <a:ea typeface="Consolas" panose="020B0609020204030204"/>
                </a:rPr>
                <a:t>e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) {</a:t>
              </a:r>
              <a:endPara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endParaRPr>
            </a:p>
            <a:p>
              <a:pPr>
                <a:lnSpc>
                  <a:spcPct val="100000"/>
                </a:lnSpc>
              </a:pP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    </a:t>
              </a:r>
              <a:r>
                <a:rPr sz="2000" b="1">
                  <a:solidFill>
                    <a:srgbClr val="001080"/>
                  </a:solidFill>
                  <a:latin typeface="Consolas" panose="020B0609020204030204"/>
                  <a:ea typeface="Consolas" panose="020B0609020204030204"/>
                </a:rPr>
                <a:t>e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.</a:t>
              </a:r>
              <a:r>
                <a:rPr sz="2000" b="1">
                  <a:solidFill>
                    <a:srgbClr val="795E26"/>
                  </a:solidFill>
                  <a:latin typeface="Consolas" panose="020B0609020204030204"/>
                  <a:ea typeface="Consolas" panose="020B0609020204030204"/>
                </a:rPr>
                <a:t>printStackTrace</a:t>
              </a: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();</a:t>
              </a:r>
              <a:endPara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endParaRPr>
            </a:p>
            <a:p>
              <a:pPr>
                <a:lnSpc>
                  <a:spcPct val="100000"/>
                </a:lnSpc>
              </a:pPr>
              <a:r>
                <a:rPr sz="2000" b="1">
                  <a:solidFill>
                    <a:srgbClr val="3B3B3B"/>
                  </a:solidFill>
                  <a:latin typeface="Consolas" panose="020B0609020204030204"/>
                  <a:ea typeface="Consolas" panose="020B0609020204030204"/>
                </a:rPr>
                <a:t>}</a:t>
              </a:r>
              <a:endPara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294" y="7739"/>
              <a:ext cx="23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400">
                  <a:latin typeface="Times New Roman" panose="02020603050405020304" charset="0"/>
                  <a:ea typeface="ui-sans-serif"/>
                  <a:cs typeface="Times New Roman" panose="02020603050405020304" charset="0"/>
                  <a:sym typeface="+mn-ea"/>
                </a:rPr>
                <a:t>Syntax:</a:t>
              </a:r>
              <a:endParaRPr lang="en-US" sz="24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360680" y="4217035"/>
            <a:ext cx="1183195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setPriority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MAX_PRIORITY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</a:t>
            </a:r>
            <a:r>
              <a:rPr sz="24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Hint to prioritize obj1</a:t>
            </a:r>
            <a:endParaRPr sz="24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9395" y="173037"/>
            <a:ext cx="5080000" cy="657225"/>
          </a:xfrm>
          <a:prstGeom prst="rect">
            <a:avLst/>
          </a:prstGeom>
        </p:spPr>
        <p:txBody>
          <a:bodyPr>
            <a:spAutoFit/>
          </a:bodyPr>
          <a:p>
            <a:pPr marL="0" indent="0" defTabSz="4572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i="1">
                <a:solidFill>
                  <a:srgbClr val="C00000"/>
                </a:solidFill>
                <a:latin typeface="Cambria" panose="02040503050406030204"/>
                <a:ea typeface="Times New Roman" panose="02020603050405020304"/>
              </a:rPr>
              <a:t>🧠    Key Threads</a:t>
            </a:r>
            <a:endParaRPr lang="en-US" sz="3200" b="1" i="1">
              <a:solidFill>
                <a:srgbClr val="C00000"/>
              </a:solidFill>
              <a:latin typeface="Cambria" panose="02040503050406030204"/>
              <a:ea typeface="Times New Roman" panose="020206030504050203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239395" y="829945"/>
          <a:ext cx="11856720" cy="3112770"/>
        </p:xfrm>
        <a:graphic>
          <a:graphicData uri="http://schemas.openxmlformats.org/drawingml/2006/table">
            <a:tbl>
              <a:tblPr/>
              <a:tblGrid>
                <a:gridCol w="3258185"/>
                <a:gridCol w="8598535"/>
              </a:tblGrid>
              <a:tr h="54927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600" b="1">
                          <a:latin typeface="Calibri" panose="020F0502020204030204"/>
                          <a:ea typeface="Calibri" panose="020F0502020204030204"/>
                        </a:rPr>
                        <a:t>Concept</a:t>
                      </a:r>
                      <a:endParaRPr sz="3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600" b="1">
                          <a:latin typeface="Calibri" panose="020F0502020204030204"/>
                          <a:ea typeface="Calibri" panose="020F0502020204030204"/>
                        </a:rPr>
                        <a:t>Description</a:t>
                      </a:r>
                      <a:endParaRPr sz="3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/>
                          <a:ea typeface="Calibri" panose="020F0502020204030204"/>
                        </a:rPr>
                        <a:t>start()</a:t>
                      </a: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Begins a new thread, invokes </a:t>
                      </a:r>
                      <a:r>
                        <a:rPr sz="2400">
                          <a:latin typeface="Courier New" panose="02070309020205020404"/>
                          <a:ea typeface="Calibri" panose="020F0502020204030204"/>
                        </a:rPr>
                        <a:t>run()</a:t>
                      </a: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 internally.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/>
                          <a:ea typeface="Calibri" panose="020F0502020204030204"/>
                        </a:rPr>
                        <a:t>run()</a:t>
                      </a: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Defines the thread’s task.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/>
                          <a:ea typeface="Calibri" panose="020F0502020204030204"/>
                        </a:rPr>
                        <a:t>sleep(ms)</a:t>
                      </a: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Temporarily pauses the thread.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/>
                          <a:ea typeface="Calibri" panose="020F0502020204030204"/>
                        </a:rPr>
                        <a:t>getPriority()</a:t>
                      </a: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Returns current priority of the thread.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/>
                          <a:ea typeface="Calibri" panose="020F0502020204030204"/>
                        </a:rPr>
                        <a:t>setPriority(n)</a:t>
                      </a:r>
                      <a:endParaRPr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Suggests priority to the scheduler (1-10).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/>
                          <a:ea typeface="Calibri" panose="020F0502020204030204"/>
                        </a:rPr>
                        <a:t>Scheduler</a:t>
                      </a:r>
                      <a:endParaRPr sz="28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Calibri" panose="020F0502020204030204"/>
                          <a:ea typeface="Calibri" panose="020F0502020204030204"/>
                        </a:rPr>
                        <a:t>OS-level manager deciding which threads run when.</a:t>
                      </a:r>
                      <a:endParaRPr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20650" y="4081145"/>
            <a:ext cx="11497945" cy="12814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800"/>
              </a:spcBef>
              <a:spcAft>
                <a:spcPts val="400"/>
              </a:spcAft>
            </a:pPr>
            <a:r>
              <a:rPr sz="2600" b="1" i="0">
                <a:solidFill>
                  <a:srgbClr val="00B0F0"/>
                </a:solidFill>
                <a:latin typeface="ui-sans-serif"/>
                <a:ea typeface="ui-sans-serif"/>
              </a:rPr>
              <a:t>📌 Reminder:</a:t>
            </a:r>
            <a:endParaRPr sz="2600" b="1" i="0">
              <a:solidFill>
                <a:srgbClr val="00B0F0"/>
              </a:solidFill>
              <a:latin typeface="ui-sans-serif"/>
              <a:ea typeface="ui-sans-serif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Output order is not guaranteed even with priority and sleep.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Real-world thread behavior depends on CPU speed, system load, and OS scheduler.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93980"/>
            <a:ext cx="12286615" cy="6981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ThreadExample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Hi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"Hi"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Simulate some work with a sleep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pause for 10ms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}}}}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Hello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"Hello"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Simulate some work with a sleep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pause for 10ms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}}}}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ThreadDemo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args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Hi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Hi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Hello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Hello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Set priorities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MIN_PRIORITY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1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MAX_PRIORITY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10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"Priority of Hi thread: "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"Priority of Hello thread: "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getPriority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threads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small delay to stagger thread start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86225" y="-67310"/>
            <a:ext cx="76701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Example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Java Multithreading: Thread Priority &amp; Sleep</a:t>
            </a:r>
            <a:endParaRPr sz="2400" b="1">
              <a:solidFill>
                <a:srgbClr val="FF0000"/>
              </a:solidFill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We see optimized mutithreading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63605" y="1210945"/>
            <a:ext cx="872490" cy="31381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US" altLang="en-US" b="1"/>
              <a:t>Output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ounded Rectangle 39"/>
          <p:cNvSpPr/>
          <p:nvPr/>
        </p:nvSpPr>
        <p:spPr>
          <a:xfrm>
            <a:off x="6081395" y="950595"/>
            <a:ext cx="2614930" cy="27470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121088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1.2.</a:t>
            </a:r>
            <a:r>
              <a:rPr lang="en-US" sz="20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 </a:t>
            </a:r>
            <a:r>
              <a:rPr lang="en-US" sz="32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Thread lifecycle: New, Runnable, Blocked, Waiting, Terminated</a:t>
            </a:r>
            <a:endParaRPr lang="en-US" sz="32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52240" y="1196340"/>
            <a:ext cx="1252220" cy="58356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3200"/>
              <a:t>New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6370955" y="1289685"/>
            <a:ext cx="1925955" cy="58356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3200"/>
              <a:t>Runnable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6767195" y="2800985"/>
            <a:ext cx="1925955" cy="58356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3200"/>
              <a:t>Running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10044430" y="1779905"/>
            <a:ext cx="1925955" cy="58356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3200"/>
              <a:t>Waiting</a:t>
            </a:r>
            <a:endParaRPr 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9649460" y="4117975"/>
            <a:ext cx="1925955" cy="67564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3200"/>
              <a:t>Dead</a:t>
            </a:r>
            <a:endParaRPr 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3952240" y="361950"/>
            <a:ext cx="4088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Thread state</a:t>
            </a:r>
            <a:endParaRPr lang="en-US" sz="32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70170" y="1578610"/>
            <a:ext cx="1137285" cy="571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307330" y="996315"/>
            <a:ext cx="105918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2400" b="1"/>
              <a:t>start</a:t>
            </a:r>
            <a:r>
              <a:rPr lang="en-US" sz="2400"/>
              <a:t>()</a:t>
            </a:r>
            <a:endParaRPr lang="en-US" sz="240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7327265" y="1873250"/>
            <a:ext cx="6985" cy="85979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8693150" y="2055495"/>
            <a:ext cx="1489710" cy="103759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585710" y="2080260"/>
            <a:ext cx="92202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sz="2400" b="1"/>
              <a:t>run()</a:t>
            </a:r>
            <a:endParaRPr lang="en-US" sz="2400" b="1"/>
          </a:p>
        </p:txBody>
      </p:sp>
      <p:sp>
        <p:nvSpPr>
          <p:cNvPr id="15" name="Text Box 14"/>
          <p:cNvSpPr txBox="1"/>
          <p:nvPr/>
        </p:nvSpPr>
        <p:spPr>
          <a:xfrm rot="19500000">
            <a:off x="8934450" y="2682240"/>
            <a:ext cx="121920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2400" b="1"/>
              <a:t>Sleep()</a:t>
            </a:r>
            <a:endParaRPr lang="en-US" sz="2400" b="1"/>
          </a:p>
        </p:txBody>
      </p: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 flipV="1">
            <a:off x="8296910" y="1581785"/>
            <a:ext cx="1764030" cy="22733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 rot="300000">
            <a:off x="8564245" y="1162050"/>
            <a:ext cx="121920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2400" b="1"/>
              <a:t>Notify</a:t>
            </a:r>
            <a:endParaRPr lang="en-US" sz="2400" b="1"/>
          </a:p>
        </p:txBody>
      </p:sp>
      <p:cxnSp>
        <p:nvCxnSpPr>
          <p:cNvPr id="19" name="Elbow Connector 18"/>
          <p:cNvCxnSpPr/>
          <p:nvPr/>
        </p:nvCxnSpPr>
        <p:spPr>
          <a:xfrm>
            <a:off x="7782560" y="3409950"/>
            <a:ext cx="1866900" cy="1017905"/>
          </a:xfrm>
          <a:prstGeom prst="bentConnector3">
            <a:avLst>
              <a:gd name="adj1" fmla="val -2074"/>
            </a:avLst>
          </a:prstGeom>
          <a:ln w="762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782560" y="4622165"/>
            <a:ext cx="121920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2400" b="1"/>
              <a:t>Stop()</a:t>
            </a:r>
            <a:endParaRPr lang="en-US" sz="2400" b="1"/>
          </a:p>
        </p:txBody>
      </p:sp>
      <p:cxnSp>
        <p:nvCxnSpPr>
          <p:cNvPr id="26" name="Elbow Connector 25"/>
          <p:cNvCxnSpPr/>
          <p:nvPr/>
        </p:nvCxnSpPr>
        <p:spPr>
          <a:xfrm>
            <a:off x="6767195" y="1882775"/>
            <a:ext cx="3151505" cy="2746375"/>
          </a:xfrm>
          <a:prstGeom prst="bentConnector3">
            <a:avLst>
              <a:gd name="adj1" fmla="val -7032"/>
            </a:avLst>
          </a:prstGeom>
          <a:ln w="762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8505190" y="3602355"/>
            <a:ext cx="1144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/>
              <a:t>Task Comleted</a:t>
            </a:r>
            <a:endParaRPr lang="en-US" b="1"/>
          </a:p>
        </p:txBody>
      </p:sp>
      <p:sp>
        <p:nvSpPr>
          <p:cNvPr id="29" name="Text Box 28"/>
          <p:cNvSpPr txBox="1"/>
          <p:nvPr/>
        </p:nvSpPr>
        <p:spPr>
          <a:xfrm>
            <a:off x="26670" y="554990"/>
            <a:ext cx="3712845" cy="1691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New:</a:t>
            </a:r>
            <a:endParaRPr sz="3200" b="1" i="0">
              <a:solidFill>
                <a:srgbClr val="00B0F0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  <a:p>
            <a:pPr marL="0" indent="0" algn="just"/>
            <a:r>
              <a:rPr lang="en-US" altLang="en-US" sz="24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Newly created thread that has not yet started the execution</a:t>
            </a:r>
            <a:endParaRPr lang="en-US" altLang="en-US" sz="2400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124460" y="1991995"/>
            <a:ext cx="38284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sz="2800" b="0" i="0">
                <a:solidFill>
                  <a:srgbClr val="00B0F0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Runnable</a:t>
            </a:r>
            <a:r>
              <a:rPr sz="16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:</a:t>
            </a:r>
            <a:endParaRPr sz="1600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  <a:p>
            <a:pPr marL="0" indent="0" algn="just"/>
            <a:r>
              <a:rPr sz="16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 </a:t>
            </a:r>
            <a:r>
              <a:rPr lang="en-US" sz="16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E</a:t>
            </a:r>
            <a:r>
              <a:rPr lang="en-US" altLang="en-US" sz="20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ither running or ready for execution but it’s waiting for resource allocation</a:t>
            </a:r>
            <a:r>
              <a:rPr sz="2000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i.e., moving the thread the running state.</a:t>
            </a:r>
            <a:endParaRPr sz="2000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1755" y="3625215"/>
            <a:ext cx="5971540" cy="163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2800" b="0" i="0">
                <a:solidFill>
                  <a:srgbClr val="00B0F0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Running</a:t>
            </a:r>
            <a:endParaRPr sz="1600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Running: When the thread gets the CPU, it moves from the runnable to the running state. Generally, the most common change in the state of a thread is from runnable to running and again back to runnable.</a:t>
            </a:r>
            <a:r>
              <a:rPr lang="en-US" altLang="en-US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 the thread is using the CPU.</a:t>
            </a:r>
            <a:endParaRPr lang="en-US" altLang="en-US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1755" y="5177155"/>
            <a:ext cx="1212024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sz="2800" b="1" i="0">
                <a:solidFill>
                  <a:srgbClr val="00B0F0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Blocked or Waiting:</a:t>
            </a:r>
            <a:endParaRPr sz="2800" b="1" i="0">
              <a:solidFill>
                <a:srgbClr val="00B0F0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  <a:p>
            <a:pPr marL="0" indent="0" algn="just"/>
            <a:r>
              <a:rPr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 Whenever a thread is inactive for a span of time (not permanently) then, either the thread is in the blocked state or is in the waiting state.</a:t>
            </a:r>
            <a:r>
              <a:rPr lang="en-US" altLang="en-US" b="0" i="0">
                <a:solidFill>
                  <a:srgbClr val="333333"/>
                </a:solidFill>
                <a:latin typeface="Times New Roman" panose="02020603050405020304" charset="0"/>
                <a:ea typeface="Inter-Regular"/>
                <a:cs typeface="Times New Roman" panose="02020603050405020304" charset="0"/>
              </a:rPr>
              <a:t>The thread has been called by a wait event or is waiting for other resources (such as I/O).</a:t>
            </a:r>
            <a:endParaRPr lang="en-US" altLang="en-US" b="0" i="0">
              <a:solidFill>
                <a:srgbClr val="333333"/>
              </a:solidFill>
              <a:latin typeface="Times New Roman" panose="02020603050405020304" charset="0"/>
              <a:ea typeface="Inter-Regular"/>
              <a:cs typeface="Times New Roman" panose="020206030504050203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5445" y="462280"/>
            <a:ext cx="2068830" cy="882015"/>
            <a:chOff x="10607" y="728"/>
            <a:chExt cx="3258" cy="1389"/>
          </a:xfrm>
        </p:grpSpPr>
        <p:sp>
          <p:nvSpPr>
            <p:cNvPr id="34" name="Text Box 33"/>
            <p:cNvSpPr txBox="1"/>
            <p:nvPr/>
          </p:nvSpPr>
          <p:spPr>
            <a:xfrm>
              <a:off x="10607" y="728"/>
              <a:ext cx="3258" cy="822"/>
            </a:xfrm>
            <a:prstGeom prst="rect">
              <a:avLst/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p>
              <a:r>
                <a:rPr lang="en-US" sz="2800"/>
                <a:t>Waiting CPU</a:t>
              </a:r>
              <a:endParaRPr lang="en-US" sz="28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1733" y="1593"/>
              <a:ext cx="19" cy="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270375" y="2579370"/>
            <a:ext cx="2526030" cy="459740"/>
            <a:chOff x="6725" y="4062"/>
            <a:chExt cx="3978" cy="724"/>
          </a:xfrm>
        </p:grpSpPr>
        <p:sp>
          <p:nvSpPr>
            <p:cNvPr id="35" name="Text Box 34"/>
            <p:cNvSpPr txBox="1"/>
            <p:nvPr/>
          </p:nvSpPr>
          <p:spPr>
            <a:xfrm>
              <a:off x="6725" y="4062"/>
              <a:ext cx="2793" cy="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p>
              <a:r>
                <a:rPr lang="en-US" sz="2400"/>
                <a:t>Getting  CPU</a:t>
              </a:r>
              <a:endParaRPr lang="en-US" sz="240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575" y="4304"/>
              <a:ext cx="1129" cy="1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Text Box 19"/>
          <p:cNvSpPr txBox="1"/>
          <p:nvPr/>
        </p:nvSpPr>
        <p:spPr>
          <a:xfrm>
            <a:off x="113030" y="6136005"/>
            <a:ext cx="1249997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Terminated (Dead)</a:t>
            </a:r>
            <a:endParaRPr sz="20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 thread has completed execution or was terminated due to an exception</a:t>
            </a:r>
            <a:r>
              <a:rPr lang="en-US" altLang="en-US"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.</a:t>
            </a:r>
            <a:r>
              <a:rPr lang="en-US" altLang="en-US" sz="20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It cannot be restarted.</a:t>
            </a:r>
            <a:endParaRPr lang="en-US" altLang="en-US" sz="2000" b="1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4" grpId="0" animBg="1"/>
      <p:bldP spid="11" grpId="0" animBg="1"/>
      <p:bldP spid="5" grpId="0" animBg="1"/>
      <p:bldP spid="31" grpId="0"/>
      <p:bldP spid="14" grpId="0" animBg="1"/>
      <p:bldP spid="6" grpId="0" animBg="1"/>
      <p:bldP spid="40" grpId="0" animBg="1"/>
      <p:bldP spid="15" grpId="0" animBg="1"/>
      <p:bldP spid="7" grpId="0" animBg="1"/>
      <p:bldP spid="17" grpId="0" bldLvl="0" animBg="1"/>
      <p:bldP spid="33" grpId="0"/>
      <p:bldP spid="27" grpId="0" animBg="1"/>
      <p:bldP spid="20" grpId="0"/>
      <p:bldP spid="2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102870"/>
            <a:ext cx="663003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800" b="1" i="0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1.2 Thread Lifecycle in Java</a:t>
            </a:r>
            <a:endParaRPr sz="2800" b="1" i="0">
              <a:solidFill>
                <a:srgbClr val="FF000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50520"/>
            <a:ext cx="12010390" cy="7683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thread in Java goes through several states from creation to termination. These states are defined in the</a:t>
            </a:r>
            <a:r>
              <a:rPr sz="20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java.lang.Thread.State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enum. The lifecycle consists of the following main states: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1106170"/>
            <a:ext cx="11880850" cy="509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1</a:t>
            </a:r>
            <a:r>
              <a:rPr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. </a:t>
            </a: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New</a:t>
            </a:r>
            <a:r>
              <a:rPr lang="en-US"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</a:t>
            </a:r>
            <a:r>
              <a:rPr lang="en-US"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:-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 thread is created using the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Thread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class but has not started yet.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6075" y="1704975"/>
            <a:ext cx="8197850" cy="212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950"/>
              </a:lnSpc>
            </a:pP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lang="en-US"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20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lang="en-US" sz="20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20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New state</a:t>
            </a:r>
            <a:r>
              <a:rPr lang="en-US" sz="20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creation of object</a:t>
            </a:r>
            <a:endParaRPr lang="en-US" sz="20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090" y="189198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2. Runnable(Ready to run)</a:t>
            </a:r>
            <a:endParaRPr sz="32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090" y="2286000"/>
            <a:ext cx="1210691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</a:t>
            </a: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fter calling </a:t>
            </a:r>
            <a:r>
              <a:rPr sz="20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start()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, </a:t>
            </a: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 thread enters the Runnable state.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It means the thread is ready to run and waiting to be picked by the thread scheduler.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 is ready to run and waiting for CPU time.</a:t>
            </a:r>
            <a:endParaRPr lang="en-US" altLang="en-US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6060" y="3239135"/>
            <a:ext cx="7501255" cy="212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950"/>
              </a:lnSpc>
            </a:pPr>
            <a:r>
              <a:rPr sz="2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24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Now in Runnable state</a:t>
            </a:r>
            <a:endParaRPr sz="24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6060" y="44072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4. Blocked</a:t>
            </a:r>
            <a:endParaRPr sz="32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4885690"/>
            <a:ext cx="12191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</a:t>
            </a: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thread is in the Blocked state when it is waiting to acquire a lock to enter a synchronized block or method.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Only one thread can hold the lock at a time.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Once the lock is available, it moves back to Ru</a:t>
            </a: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nnable.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26060" y="5739765"/>
            <a:ext cx="7059295" cy="88582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sz="24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            </a:t>
            </a:r>
            <a:r>
              <a:rPr sz="24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24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24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lock</a:t>
            </a:r>
            <a:r>
              <a:rPr sz="24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7790" y="3436620"/>
            <a:ext cx="10127615" cy="10318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3</a:t>
            </a: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. Running</a:t>
            </a:r>
            <a:endParaRPr sz="32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 thread is actively executing its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run()</a:t>
            </a: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method.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thread in the Runnable state enters Running when the CPU scheduler selects it for execution.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6680" y="199802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6</a:t>
            </a:r>
            <a:r>
              <a:rPr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. </a:t>
            </a: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Timed Waiting</a:t>
            </a:r>
            <a:endParaRPr sz="20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8915" y="2347595"/>
            <a:ext cx="11824335" cy="14147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Similar to Waiting, but the thread waits for a specified amount of time.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Enters this state via: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leep(time)</a:t>
            </a:r>
            <a:r>
              <a:rPr lang="en-US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,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wait(time)</a:t>
            </a:r>
            <a:r>
              <a:rPr lang="en-US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,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join(time)</a:t>
            </a:r>
            <a:r>
              <a:rPr lang="en-US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,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Thread.join(time)</a:t>
            </a:r>
            <a:endParaRPr b="1" i="0">
              <a:solidFill>
                <a:schemeClr val="tx1"/>
              </a:solidFill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LockSupport.parkNanos()</a:t>
            </a:r>
            <a:r>
              <a:rPr sz="16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or </a:t>
            </a:r>
            <a:r>
              <a:rPr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parkUntil()</a:t>
            </a:r>
            <a:endParaRPr b="1" i="0">
              <a:solidFill>
                <a:schemeClr val="tx1"/>
              </a:solidFill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Automatically returns to Runnable after timeout.</a:t>
            </a:r>
            <a:endParaRPr lang="en-US" altLang="en-US" i="0">
              <a:solidFill>
                <a:schemeClr val="tx1"/>
              </a:solidFill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7970" y="4163060"/>
            <a:ext cx="1208532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7. Terminated </a:t>
            </a:r>
            <a:r>
              <a:rPr sz="20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(Dead)</a:t>
            </a:r>
            <a:endParaRPr sz="20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</a:t>
            </a:r>
            <a:r>
              <a:rPr lang="en-US" altLang="en-US" sz="200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he thread has completed execution or</a:t>
            </a:r>
            <a:endParaRPr lang="en-US" altLang="en-US" sz="200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was terminated due to an exception.It cannot be restarted.</a:t>
            </a:r>
            <a:endParaRPr lang="en-US" altLang="en-US" sz="200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8915" y="5798820"/>
            <a:ext cx="7656830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is running"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  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After finishing run(), it's Terminated</a:t>
            </a:r>
            <a:endParaRPr lang="en-US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6520" y="-5048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5. Waiting</a:t>
            </a:r>
            <a:endParaRPr sz="2000" b="1" i="0">
              <a:solidFill>
                <a:srgbClr val="00B0F0"/>
              </a:solidFill>
              <a:latin typeface="ui-sans-serif"/>
              <a:ea typeface="ui-sans-serif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520" y="373380"/>
            <a:ext cx="12256770" cy="1660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thread is in Waiting state if it is waiting indefinitely for another thread to perform a specific action (like notify).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thread enters this state using methods like: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wait()</a:t>
            </a:r>
            <a:endParaRPr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join()</a:t>
            </a:r>
            <a:r>
              <a:rPr sz="16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(without timeout)</a:t>
            </a:r>
            <a:endParaRPr sz="1600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lvl="1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LockSupport.park()</a:t>
            </a:r>
            <a:endParaRPr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16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It must be explicitly notified to return to Runnable.</a:t>
            </a:r>
            <a:endParaRPr sz="16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520" y="5586095"/>
            <a:ext cx="12010390" cy="212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95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1 Final State: "</a:t>
            </a:r>
            <a:r>
              <a:rPr sz="20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20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thread1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getState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()); </a:t>
            </a:r>
            <a:r>
              <a:rPr sz="20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TERMINATED</a:t>
            </a:r>
            <a:endParaRPr sz="20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40070" y="767080"/>
            <a:ext cx="8372475" cy="181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ynchronized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(lockObject)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lockObject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wait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 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Thread enters WAITING state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Execution resumes when notify()/notifyAll() is called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currentThread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interrupt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Restore interrupt flag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2" grpId="0"/>
      <p:bldP spid="4" grpId="0"/>
      <p:bldP spid="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99060"/>
            <a:ext cx="1219136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Thread creation: Extending </a:t>
            </a:r>
            <a:r>
              <a:rPr lang="en-US" sz="2400">
                <a:solidFill>
                  <a:srgbClr val="FF0000"/>
                </a:solidFill>
                <a:latin typeface="Courier New" panose="02070309020205020404"/>
                <a:ea typeface="Times New Roman" panose="02020603050405020304"/>
              </a:rPr>
              <a:t>Thread</a:t>
            </a: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class or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implementing</a:t>
            </a: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anose="02070309020205020404"/>
                <a:ea typeface="Times New Roman" panose="02020603050405020304"/>
              </a:rPr>
              <a:t>Runnable</a:t>
            </a: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interface</a:t>
            </a:r>
            <a:endParaRPr lang="en-US" sz="280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5" y="621030"/>
            <a:ext cx="12191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Java supports multithreading by allowing the creation of threads in t</a:t>
            </a:r>
            <a:r>
              <a:rPr lang="en-US" altLang="en-US" sz="2400" b="1"/>
              <a:t>wo primary ways:</a:t>
            </a:r>
            <a:endParaRPr lang="en-US" altLang="en-US" sz="2400" b="1"/>
          </a:p>
          <a:p>
            <a:pPr lvl="1" defTabSz="914400">
              <a:tabLst>
                <a:tab pos="3429000" algn="l"/>
              </a:tabLst>
            </a:pPr>
            <a:r>
              <a:rPr lang="en-US" altLang="en-US" sz="2400"/>
              <a:t>1.By extending the </a:t>
            </a:r>
            <a:r>
              <a:rPr lang="en-US" altLang="en-US" sz="2400" b="1" i="1">
                <a:highlight>
                  <a:srgbClr val="C0C0C0"/>
                </a:highlight>
              </a:rPr>
              <a:t>Thread </a:t>
            </a:r>
            <a:r>
              <a:rPr lang="en-US" altLang="en-US" sz="2400"/>
              <a:t>class</a:t>
            </a:r>
            <a:endParaRPr lang="en-US" altLang="en-US" sz="2400"/>
          </a:p>
          <a:p>
            <a:pPr lvl="1" defTabSz="914400">
              <a:tabLst>
                <a:tab pos="3429000" algn="l"/>
              </a:tabLst>
            </a:pPr>
            <a:r>
              <a:rPr lang="en-US" altLang="en-US" sz="2400"/>
              <a:t>2.By implementing the </a:t>
            </a:r>
            <a:r>
              <a:rPr lang="en-US" altLang="en-US" sz="2400" b="1" i="1">
                <a:highlight>
                  <a:srgbClr val="C0C0C0"/>
                </a:highlight>
              </a:rPr>
              <a:t>Runnable </a:t>
            </a:r>
            <a:r>
              <a:rPr lang="en-US" altLang="en-US" sz="2400"/>
              <a:t>interface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35" y="1795780"/>
            <a:ext cx="1219136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Each method has its purpose, and choosing between them depends on the design of your class and application needs.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" y="2534920"/>
            <a:ext cx="804037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800"/>
              </a:spcBef>
              <a:spcAft>
                <a:spcPts val="400"/>
              </a:spcAft>
            </a:pPr>
            <a:r>
              <a:rPr sz="28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🔹 1. Extending the </a:t>
            </a:r>
            <a:r>
              <a:rPr sz="2800" b="1" i="1">
                <a:solidFill>
                  <a:srgbClr val="00B0F0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Thread</a:t>
            </a:r>
            <a:r>
              <a:rPr sz="2800" b="1" i="1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</a:t>
            </a:r>
            <a:r>
              <a:rPr sz="28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Class</a:t>
            </a:r>
            <a:endParaRPr sz="28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0" y="4735195"/>
            <a:ext cx="1189990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Class extending Thread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class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MyThread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extends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Thread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{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//Create a class that extends Thread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public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void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run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</a:t>
            </a:r>
            <a:r>
              <a:rPr lang="en-US"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      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the run() method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{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System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0070C1"/>
                </a:solidFill>
                <a:latin typeface="Consolas" panose="020B0609020204030204"/>
                <a:ea typeface="Consolas" panose="020B0609020204030204"/>
                <a:sym typeface="+mn-ea"/>
              </a:rPr>
              <a:t>out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println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1600">
                <a:solidFill>
                  <a:srgbClr val="A31515"/>
                </a:solidFill>
                <a:latin typeface="Consolas" panose="020B0609020204030204"/>
                <a:ea typeface="Consolas" panose="020B0609020204030204"/>
                <a:sym typeface="+mn-ea"/>
              </a:rPr>
              <a:t>"Running thread by extending Thread class."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);}}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class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MyThreadMain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publicstatic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void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String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[]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args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MyThread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t1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=</a:t>
            </a:r>
            <a:r>
              <a:rPr sz="1600">
                <a:solidFill>
                  <a:srgbClr val="AF00DB"/>
                </a:solidFill>
                <a:latin typeface="Consolas" panose="020B0609020204030204"/>
                <a:ea typeface="Consolas" panose="020B0609020204030204"/>
                <a:sym typeface="+mn-ea"/>
              </a:rPr>
              <a:t>new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MyThread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</a:t>
            </a:r>
            <a:r>
              <a:rPr lang="en-US"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</a:t>
            </a:r>
            <a:r>
              <a: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/Create an object of the class</a:t>
            </a:r>
            <a:endParaRPr sz="20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t1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lang="en-US"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             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Call start() to launch a new thread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}</a:t>
            </a:r>
            <a:r>
              <a:rPr lang="en-US"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}</a:t>
            </a:r>
            <a:endParaRPr lang="en-US" sz="1600">
              <a:solidFill>
                <a:srgbClr val="3B3B3B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8905" y="3018790"/>
            <a:ext cx="8541385" cy="16586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sz="24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✅ Pros: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Simple and straightforward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Direct access to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start()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and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run()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sz="24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❌ Cons:</a:t>
            </a:r>
            <a:endParaRPr sz="2400" b="0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Cannot extend another class due to Java's single inheritance limitat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26650" y="3313430"/>
            <a:ext cx="187261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en-US" b="1"/>
              <a:t>OutPut</a:t>
            </a:r>
            <a:endParaRPr lang="en-US" altLang="en-US"/>
          </a:p>
          <a:p>
            <a:r>
              <a:rPr lang="en-US" altLang="en-US"/>
              <a:t>Running thread by extending Thread class.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99060"/>
            <a:ext cx="1219136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Thread creation:Implementing </a:t>
            </a:r>
            <a:r>
              <a:rPr lang="en-US" sz="2400">
                <a:solidFill>
                  <a:srgbClr val="FF0000"/>
                </a:solidFill>
                <a:latin typeface="Courier New" panose="02070309020205020404"/>
                <a:ea typeface="Times New Roman" panose="02020603050405020304"/>
              </a:rPr>
              <a:t>Runnable</a:t>
            </a:r>
            <a:r>
              <a:rPr lang="en-US" sz="28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interface</a:t>
            </a:r>
            <a:endParaRPr lang="en-US" sz="280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3035" y="3196590"/>
            <a:ext cx="11664315" cy="36614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                                   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Class implementing Runnable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MyRunnable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implements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Runnable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</a:t>
            </a:r>
            <a:r>
              <a:rPr sz="1600" b="1" u="sng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//Create a class that implements Runnable</a:t>
            </a:r>
            <a:endParaRPr sz="1600" b="1" u="sng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       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//Override the run() method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"Running thread by implementing Runnable."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MyRunnableMain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args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Runnable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MyRunnable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//Create a Runnable object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</a:t>
            </a:r>
            <a:r>
              <a:rPr lang="en-US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//Pass it to a Thread object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         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starts a new thread//Call start() on the Thread object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4170" y="430530"/>
            <a:ext cx="12213590" cy="2758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800"/>
              </a:spcBef>
              <a:spcAft>
                <a:spcPts val="400"/>
              </a:spcAft>
            </a:pPr>
            <a:r>
              <a:rPr sz="3200" b="1" i="0">
                <a:solidFill>
                  <a:srgbClr val="00B05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✅ Pros:</a:t>
            </a:r>
            <a:endParaRPr sz="3200" b="1" i="0">
              <a:solidFill>
                <a:srgbClr val="00B05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Allows your class to extend another class (better design flexibility)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Encouraged in large-scale applications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Compatible with Lambda expressions (Java 8+)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algn="l">
              <a:spcBef>
                <a:spcPts val="800"/>
              </a:spcBef>
              <a:spcAft>
                <a:spcPts val="400"/>
              </a:spcAft>
              <a:buClrTx/>
              <a:buSzTx/>
              <a:buFontTx/>
            </a:pPr>
            <a:r>
              <a:rPr sz="3200" b="1" i="0">
                <a:solidFill>
                  <a:srgbClr val="00B05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❌ Cons:</a:t>
            </a:r>
            <a:endParaRPr sz="3200" b="1" i="0">
              <a:solidFill>
                <a:srgbClr val="00B05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Slightly more complex than extending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Thread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monospace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705" y="322580"/>
            <a:ext cx="12191365" cy="67392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Class implementing Runnable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MyThreadRunnable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implements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Runnable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//Override the run() method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"Hi"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}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 }} }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Another class implementing Runnable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YourThread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implements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Runnable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"Hello"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}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 }}}}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MyThreadRunnableMain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args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Runnable objects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MyThreadRunnable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MyThreadRunnable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YourThread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YourThread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Pass Runnable objects to Thread constructors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obj2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endParaRPr lang="en-US" altLang="en-US"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32885" y="5628640"/>
            <a:ext cx="8445500" cy="1666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>
                <a:solidFill>
                  <a:srgbClr val="00B0F0"/>
                </a:solidFill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lang="zh-CN" altLang="en-US" sz="2800" b="1">
                <a:solidFill>
                  <a:srgbClr val="00B0F0"/>
                </a:solidFill>
                <a:latin typeface="Consolas" panose="020B0609020204030204"/>
                <a:ea typeface="Consolas" panose="020B0609020204030204"/>
                <a:sym typeface="+mn-ea"/>
              </a:rPr>
              <a:t>🔍</a:t>
            </a:r>
            <a:r>
              <a:rPr lang="en-US" altLang="en-US" sz="2800" b="1">
                <a:solidFill>
                  <a:srgbClr val="00B0F0"/>
                </a:solidFill>
                <a:latin typeface="Consolas" panose="020B0609020204030204"/>
                <a:ea typeface="Consolas" panose="020B0609020204030204"/>
                <a:sym typeface="+mn-ea"/>
              </a:rPr>
              <a:t> What This Code Does:</a:t>
            </a:r>
            <a:endParaRPr lang="en-US" altLang="en-US" sz="2800" b="1">
              <a:solidFill>
                <a:srgbClr val="00B0F0"/>
              </a:solidFill>
              <a:latin typeface="Consolas" panose="020B0609020204030204"/>
              <a:ea typeface="Consolas" panose="020B0609020204030204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Avoids the single inheritance issue</a:t>
            </a:r>
            <a:endParaRPr lang="en-US" altLang="en-US"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Creates two threads (t1, t2) and starts them</a:t>
            </a:r>
            <a:endParaRPr lang="en-US" altLang="en-US"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Uses Thread.sleep(500) for better output visualization</a:t>
            </a:r>
            <a:endParaRPr lang="en-US" altLang="en-US"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9705" y="0"/>
            <a:ext cx="11881485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rgbClr val="FF0000"/>
                </a:solidFill>
                <a:latin typeface="Consolas" panose="020B0609020204030204"/>
                <a:ea typeface="Consolas" panose="020B0609020204030204"/>
                <a:sym typeface="+mn-ea"/>
              </a:rPr>
              <a:t>Implements Runnable interface instead of extending Thread</a:t>
            </a:r>
            <a:endParaRPr lang="en-US" altLang="en-US" sz="2400" b="1">
              <a:solidFill>
                <a:srgbClr val="FF0000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06100" y="471170"/>
            <a:ext cx="1062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 b="1"/>
              <a:t>OutPut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 altLang="en-US"/>
          </a:p>
          <a:p>
            <a:r>
              <a:rPr lang="en-US" altLang="en-US"/>
              <a:t>Hello</a:t>
            </a:r>
            <a:endParaRPr lang="en-US" altLang="en-US"/>
          </a:p>
          <a:p>
            <a:r>
              <a:rPr lang="en-US" altLang="en-US"/>
              <a:t>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7320" y="805815"/>
            <a:ext cx="12192000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>
              <a:spcBef>
                <a:spcPct val="0"/>
              </a:spcBef>
              <a:spcAft>
                <a:spcPct val="0"/>
              </a:spcAft>
            </a:pPr>
            <a:r>
              <a:rPr lang="en-US" sz="27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r>
              <a:rPr lang="en-US" sz="23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1.</a:t>
            </a:r>
            <a:r>
              <a:rPr lang="en-US" sz="1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      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Introduction to Multithreading</a:t>
            </a:r>
            <a:endParaRPr lang="en-US" sz="27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1.1.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Concept of processes vs. threads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1.2.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Thread lifecycle: New, Runnable, Blocked, Waiting, Terminated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1.3.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Thread creation: Extending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Thread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 class or implementing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Runnable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 interface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1.4.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Thread scheduling and priorities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2.</a:t>
            </a:r>
            <a:r>
              <a:rPr lang="en-US" sz="1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      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Thread Synchronization</a:t>
            </a:r>
            <a:endParaRPr lang="en-US" sz="27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2.1.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Why synchronization is necessary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2.2.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Using the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synchronized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 keyword to prevent race conditions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2.3.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Deadlocks and how to avoid them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3.</a:t>
            </a:r>
            <a:r>
              <a:rPr lang="en-US" sz="1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      </a:t>
            </a:r>
            <a:r>
              <a:rPr lang="en-US" sz="23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Producer</a:t>
            </a:r>
            <a:r>
              <a:rPr lang="en-US" sz="27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-Consumer Problem</a:t>
            </a:r>
            <a:endParaRPr lang="en-US" sz="27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3.1.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Using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wait()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,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notify()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, and </a:t>
            </a:r>
            <a:r>
              <a:rPr lang="en-US" sz="2300">
                <a:latin typeface="Courier New" panose="02070309020205020404"/>
                <a:ea typeface="Times New Roman" panose="02020603050405020304"/>
              </a:rPr>
              <a:t>notifyAll()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 methods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latin typeface="Times New Roman" panose="02020603050405020304"/>
                <a:ea typeface="Times New Roman" panose="02020603050405020304"/>
              </a:rPr>
              <a:t>3.2.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 </a:t>
            </a:r>
            <a:r>
              <a:rPr lang="en-US" sz="2700">
                <a:latin typeface="Times New Roman" panose="02020603050405020304"/>
                <a:ea typeface="Times New Roman" panose="02020603050405020304"/>
              </a:rPr>
              <a:t>Implementing a bounded buffer using synchronization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3690" y="0"/>
            <a:ext cx="1175702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Chapter 2: Multithreading in Java Programming</a:t>
            </a:r>
            <a:endParaRPr lang="en-US" sz="32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0" indent="0" defTabSz="45720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atin typeface="Times New Roman" panose="02020603050405020304"/>
                <a:ea typeface="Times New Roman" panose="02020603050405020304"/>
              </a:rPr>
              <a:t>Outlines</a:t>
            </a:r>
            <a:endParaRPr lang="en-US" sz="28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147955"/>
            <a:ext cx="12332970" cy="74625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2</a:t>
            </a:r>
            <a:r>
              <a:rPr lang="en-US" sz="2300">
                <a:latin typeface="Times New Roman" panose="02020603050405020304"/>
                <a:ea typeface="Times New Roman" panose="02020603050405020304"/>
              </a:rPr>
              <a:t>.</a:t>
            </a:r>
            <a:r>
              <a:rPr lang="en-US" sz="1600">
                <a:latin typeface="Times New Roman" panose="02020603050405020304"/>
                <a:ea typeface="Times New Roman" panose="02020603050405020304"/>
              </a:rPr>
              <a:t>    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Thread Synchronization</a:t>
            </a:r>
            <a:endParaRPr lang="en-US" sz="4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</a:rPr>
              <a:t>2.1.    Why synchronization is necessary</a:t>
            </a:r>
            <a:endParaRPr lang="en-US" sz="3200">
              <a:solidFill>
                <a:srgbClr val="00B0F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85800" indent="-457200" algn="l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In a multithreaded program, multiple threads may access </a:t>
            </a:r>
            <a:r>
              <a:rPr lang="en-US" altLang="en-US" sz="2400" b="1">
                <a:latin typeface="Times New Roman" panose="02020603050405020304"/>
                <a:ea typeface="Times New Roman" panose="02020603050405020304"/>
              </a:rPr>
              <a:t>shared resources</a:t>
            </a: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 (e.g., variables, files, objects) simultaneously. 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685800" indent="-457200" algn="l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Without proper control, this can lead to race conditions, where the outcome depends on the sequence or timing of the threads.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</a:rPr>
              <a:t>2.2.    Using the synchronized keyword to prevent race conditions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Java provides the synchronized keyword to control access to critical sections.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Ways to Use synchronized: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</a:rPr>
              <a:t>3.3.    Deadlocks and how to avoid them</a:t>
            </a:r>
            <a:endParaRPr lang="en-US" sz="3200">
              <a:solidFill>
                <a:srgbClr val="00B0F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7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deadlock occurs when two or more threads are blocked forever, each waiting for the other to release a lock.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Conditions for deadlock (all must be present):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1485900" lvl="2" indent="-3429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Mutual exclusion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1485900" lvl="2" indent="-3429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Hold and wait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1485900" lvl="2" indent="-3429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No preemption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1485900" lvl="2" indent="-3429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400">
                <a:latin typeface="Times New Roman" panose="02020603050405020304"/>
                <a:ea typeface="Times New Roman" panose="02020603050405020304"/>
              </a:rPr>
              <a:t>Circular wait</a:t>
            </a: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500" y="-12509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Thread Synchronization</a:t>
            </a:r>
            <a:endParaRPr lang="en-US" sz="4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3830" t="12916" r="32624"/>
          <a:stretch>
            <a:fillRect/>
          </a:stretch>
        </p:blipFill>
        <p:spPr>
          <a:xfrm>
            <a:off x="8429625" y="0"/>
            <a:ext cx="3835400" cy="21621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00" y="1212215"/>
            <a:ext cx="1562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Thread1   </a:t>
            </a:r>
            <a:endParaRPr lang="en-US" sz="2800"/>
          </a:p>
          <a:p>
            <a:r>
              <a:rPr lang="en-US" sz="2800">
                <a:sym typeface="+mn-ea"/>
              </a:rPr>
              <a:t>Thread2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Thread3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Thread4</a:t>
            </a:r>
            <a:endParaRPr lang="en-US" sz="28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505460"/>
            <a:ext cx="84963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Using method t.strat()the </a:t>
            </a:r>
            <a:r>
              <a:rPr lang="en-US" sz="2400">
                <a:sym typeface="+mn-ea"/>
              </a:rPr>
              <a:t>executionresult </a:t>
            </a:r>
            <a:r>
              <a:rPr lang="en-US" sz="3200">
                <a:sym typeface="+mn-ea"/>
              </a:rPr>
              <a:t>may be </a:t>
            </a:r>
            <a:endParaRPr lang="en-US" sz="32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235200" y="1212215"/>
            <a:ext cx="2197100" cy="178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Thread4   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Thread3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Thread2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Thread1</a:t>
            </a:r>
            <a:endParaRPr lang="en-US" sz="28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94150" y="1304290"/>
            <a:ext cx="2197100" cy="171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Thread3   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Thread2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Thread1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800">
                <a:sym typeface="+mn-ea"/>
              </a:rPr>
              <a:t>Thread4</a:t>
            </a:r>
            <a:endParaRPr lang="en-US" sz="28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16600" y="1465580"/>
            <a:ext cx="2997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/>
              <a:t>. . . etc</a:t>
            </a:r>
            <a:endParaRPr lang="en-US" sz="6000"/>
          </a:p>
        </p:txBody>
      </p:sp>
      <p:sp>
        <p:nvSpPr>
          <p:cNvPr id="11" name="Text Box 10"/>
          <p:cNvSpPr txBox="1"/>
          <p:nvPr/>
        </p:nvSpPr>
        <p:spPr>
          <a:xfrm>
            <a:off x="152400" y="2955925"/>
            <a:ext cx="12039600" cy="36766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r>
              <a:rPr sz="3200" b="0" i="0">
                <a:solidFill>
                  <a:srgbClr val="00B0F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Why Synchronization is Needed</a:t>
            </a:r>
            <a:endParaRPr sz="3200" b="0" i="0">
              <a:solidFill>
                <a:srgbClr val="00B0F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Unpredictable Execution Order: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 Without synchronization, threads execute randomly, leading to inconsistent results.</a:t>
            </a:r>
            <a:r>
              <a:rPr sz="2800">
                <a:sym typeface="+mn-ea"/>
              </a:rPr>
              <a:t>Control the order of execution for critical sections of code.</a:t>
            </a:r>
            <a:endParaRPr sz="280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2.</a:t>
            </a:r>
            <a:r>
              <a:rPr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Resource Contention: 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Multiple threads accessing shared data (e.g., variables, files) can corrupt values or cause errors.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3.</a:t>
            </a:r>
            <a:r>
              <a:rPr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Thread Safety: S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ynchronization enforces a "lock" mechanism, ensuring only one thread executes a critical section at a time.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200" y="257175"/>
            <a:ext cx="11861165" cy="35998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b="1" i="1">
                <a:solidFill>
                  <a:schemeClr val="tx1"/>
                </a:solidFill>
              </a:rPr>
              <a:t>A</a:t>
            </a:r>
            <a:r>
              <a:rPr sz="2800" b="1" i="1">
                <a:solidFill>
                  <a:schemeClr val="tx1"/>
                </a:solidFill>
              </a:rPr>
              <a:t>nalogy to join() </a:t>
            </a:r>
            <a:r>
              <a:rPr lang="en-US" sz="2800" b="1" i="1">
                <a:solidFill>
                  <a:schemeClr val="tx1"/>
                </a:solidFill>
              </a:rPr>
              <a:t>and </a:t>
            </a:r>
            <a:r>
              <a:rPr sz="2800" b="1">
                <a:solidFill>
                  <a:schemeClr val="tx1"/>
                </a:solidFill>
                <a:sym typeface="+mn-ea"/>
              </a:rPr>
              <a:t>Synchronization</a:t>
            </a:r>
            <a:r>
              <a:rPr sz="2800">
                <a:solidFill>
                  <a:schemeClr val="tx1"/>
                </a:solidFill>
                <a:sym typeface="+mn-ea"/>
              </a:rPr>
              <a:t> </a:t>
            </a:r>
            <a:r>
              <a:rPr sz="2800" b="1" i="1">
                <a:solidFill>
                  <a:schemeClr val="tx1"/>
                </a:solidFill>
              </a:rPr>
              <a:t>Method</a:t>
            </a:r>
            <a:r>
              <a:rPr sz="3200" b="1" i="1">
                <a:solidFill>
                  <a:schemeClr val="tx1"/>
                </a:solidFill>
              </a:rPr>
              <a:t>:</a:t>
            </a:r>
            <a:endParaRPr sz="3200" b="1" i="1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sz="2400"/>
              <a:t>The</a:t>
            </a:r>
            <a:r>
              <a:rPr sz="2800" b="1"/>
              <a:t> join()</a:t>
            </a:r>
            <a:r>
              <a:rPr sz="2400"/>
              <a:t> method also makes a thread wait for another to complete.</a:t>
            </a:r>
            <a:endParaRPr sz="2400"/>
          </a:p>
          <a:p>
            <a:pPr marL="457200" indent="-457200">
              <a:buFont typeface="Wingdings" panose="05000000000000000000" charset="0"/>
              <a:buChar char="ü"/>
            </a:pPr>
            <a:r>
              <a:rPr sz="2400"/>
              <a:t>However, </a:t>
            </a:r>
            <a:r>
              <a:rPr sz="2400" b="1"/>
              <a:t>join() </a:t>
            </a:r>
            <a:r>
              <a:rPr sz="2400"/>
              <a:t>is applied at the thread level.</a:t>
            </a:r>
            <a:endParaRPr sz="2400"/>
          </a:p>
          <a:p>
            <a:pPr marL="457200" indent="-457200">
              <a:buFont typeface="Wingdings" panose="05000000000000000000" charset="0"/>
              <a:buChar char="ü"/>
            </a:pPr>
            <a:r>
              <a:rPr sz="2400" b="1"/>
              <a:t>Synchronization</a:t>
            </a:r>
            <a:r>
              <a:rPr sz="2400"/>
              <a:t> allows you to control access at a finer level (specific code blocks or methods).</a:t>
            </a:r>
            <a:endParaRPr sz="24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400"/>
              <a:t>Avoid placing logic directly in the </a:t>
            </a:r>
            <a:r>
              <a:rPr lang="en-US" altLang="en-US" sz="2400" b="1"/>
              <a:t>run() </a:t>
            </a:r>
            <a:r>
              <a:rPr lang="en-US" altLang="en-US" sz="2400"/>
              <a:t>method when you want to synchronize.</a:t>
            </a:r>
            <a:endParaRPr lang="en-US" altLang="en-US" sz="24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400"/>
              <a:t>When working with </a:t>
            </a:r>
            <a:r>
              <a:rPr lang="en-US" altLang="en-US" sz="2400" b="1"/>
              <a:t>multiple threads,</a:t>
            </a:r>
            <a:r>
              <a:rPr lang="en-US" altLang="en-US" sz="2400"/>
              <a:t> we can’t predict their execution order. </a:t>
            </a:r>
            <a:endParaRPr lang="en-US" altLang="en-US" sz="24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400"/>
              <a:t>That’s where thread synchronization helps ensure </a:t>
            </a:r>
            <a:r>
              <a:rPr lang="en-US" altLang="en-US" sz="2400" b="1"/>
              <a:t>only one thread executes</a:t>
            </a:r>
            <a:r>
              <a:rPr lang="en-US" altLang="en-US" sz="2400"/>
              <a:t> a block of code at a time, </a:t>
            </a:r>
            <a:r>
              <a:rPr lang="en-US" altLang="en-US" sz="2400" b="1"/>
              <a:t>preventing race conditions.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900" y="111125"/>
            <a:ext cx="1170876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200">
                <a:solidFill>
                  <a:srgbClr val="FF0000"/>
                </a:solidFill>
              </a:rPr>
              <a:t>Three Ways to Achieve Thread Synchronization in Java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900" y="694690"/>
            <a:ext cx="12103735" cy="27381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/>
              <a:t>1.</a:t>
            </a:r>
            <a:r>
              <a:rPr sz="32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sz="2800" b="1"/>
              <a:t> Keyword (Method Level)</a:t>
            </a:r>
            <a:r>
              <a:rPr sz="2800"/>
              <a:t>:</a:t>
            </a:r>
            <a:endParaRPr sz="280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sz="2800"/>
              <a:t>Apply the synchronized keyword as a prefix to the method declaration.</a:t>
            </a:r>
            <a:endParaRPr sz="280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sz="2800"/>
              <a:t>When a thread enters a synchronized method, it acquires a lock on the object instance.</a:t>
            </a:r>
            <a:endParaRPr sz="280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sz="2800"/>
              <a:t>Other threads trying to access the same synchronized method of the same object will be blocked until the first thread releases the lock.</a:t>
            </a:r>
            <a:endParaRPr sz="2800"/>
          </a:p>
        </p:txBody>
      </p:sp>
      <p:sp>
        <p:nvSpPr>
          <p:cNvPr id="4" name="Text Box 3"/>
          <p:cNvSpPr txBox="1"/>
          <p:nvPr/>
        </p:nvSpPr>
        <p:spPr>
          <a:xfrm>
            <a:off x="228600" y="3371215"/>
            <a:ext cx="7962900" cy="334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950"/>
              </a:lnSpc>
            </a:pPr>
            <a:endParaRPr sz="28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sz="28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lang="en-US" sz="28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28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28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 ... }</a:t>
            </a:r>
            <a:endParaRPr sz="28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8900" y="3796030"/>
            <a:ext cx="1216660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81A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class</a:t>
            </a:r>
            <a:r>
              <a:rPr lang="en-US" sz="2000" b="1" i="0">
                <a:solidFill>
                  <a:srgbClr val="81A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 </a:t>
            </a:r>
            <a:r>
              <a:rPr sz="2000" b="1" i="0">
                <a:solidFill>
                  <a:srgbClr val="88C0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Example</a:t>
            </a:r>
            <a:r>
              <a:rPr lang="en-US" sz="2000" b="1" i="0">
                <a:solidFill>
                  <a:srgbClr val="88C0D0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 </a:t>
            </a:r>
            <a:r>
              <a:rPr i="0">
                <a:solidFill>
                  <a:srgbClr val="FF0000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{</a:t>
            </a:r>
            <a:endParaRPr b="1" i="0">
              <a:solidFill>
                <a:srgbClr val="81A1C1"/>
              </a:solidFill>
              <a:latin typeface="Times New Roman" panose="02020603050405020304" charset="0"/>
              <a:ea typeface="Menlo"/>
              <a:cs typeface="Times New Roman" panose="02020603050405020304" charset="0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sz="2400" b="1" i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 </a:t>
            </a:r>
            <a:r>
              <a:rPr sz="2800" b="1" i="0">
                <a:solidFill>
                  <a:srgbClr val="81A1C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void</a:t>
            </a:r>
            <a:r>
              <a:rPr lang="en-US" sz="2400" b="1" i="0">
                <a:solidFill>
                  <a:srgbClr val="81A1C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 </a:t>
            </a:r>
            <a:r>
              <a:rPr sz="2400" b="1" i="0">
                <a:solidFill>
                  <a:srgbClr val="88C0D0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display</a:t>
            </a:r>
            <a:r>
              <a:rPr sz="2400" b="1" i="0">
                <a:solidFill>
                  <a:srgbClr val="81A1C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(){</a:t>
            </a:r>
            <a:r>
              <a:rPr sz="2000" b="1" i="0">
                <a:solidFill>
                  <a:srgbClr val="00B0F0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// Synchronized method</a:t>
            </a:r>
            <a:endParaRPr sz="2000" b="1" i="0">
              <a:solidFill>
                <a:srgbClr val="00B0F0"/>
              </a:solidFill>
              <a:latin typeface="Times New Roman" panose="02020603050405020304" charset="0"/>
              <a:ea typeface="Menlo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4661535"/>
            <a:ext cx="12103100" cy="22098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None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Why Not Override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run()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with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synchronized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?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lvl="1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run()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is inherited from 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Thread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; adding 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synchronized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changes its signature, breaking method overriding rules.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lvl="1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Solution: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 Place thread logic in a separate synchronized method 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(e.g.,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display()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) 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and 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call it from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run()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.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6200" y="129540"/>
            <a:ext cx="12000865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/>
              <a:t>2</a:t>
            </a:r>
            <a:r>
              <a:rPr lang="en-US" sz="2800" b="1"/>
              <a:t>.</a:t>
            </a:r>
            <a:r>
              <a:rPr sz="3200" b="1">
                <a:solidFill>
                  <a:srgbClr val="00B050"/>
                </a:solidFill>
              </a:rPr>
              <a:t>synchronized Block </a:t>
            </a:r>
            <a:r>
              <a:rPr sz="3200" b="1"/>
              <a:t>(</a:t>
            </a:r>
            <a:r>
              <a:rPr sz="2800" b="1"/>
              <a:t>Code Block Level):</a:t>
            </a:r>
            <a:endParaRPr sz="28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800" b="1"/>
              <a:t>Restrict synchronization </a:t>
            </a:r>
            <a:r>
              <a:rPr lang="en-US" altLang="en-US" sz="2800"/>
              <a:t>to specific code blocks </a:t>
            </a:r>
            <a:r>
              <a:rPr lang="en-US" altLang="en-US" sz="2800" b="1"/>
              <a:t>within a method.</a:t>
            </a:r>
            <a:endParaRPr lang="en-US" altLang="en-US" sz="2800"/>
          </a:p>
          <a:p>
            <a:pPr marL="457200" indent="-457200">
              <a:buFont typeface="Wingdings" panose="05000000000000000000" charset="0"/>
              <a:buChar char="ü"/>
            </a:pPr>
            <a:r>
              <a:rPr sz="2800"/>
              <a:t>Use the synchronized keyword followed by parentheses containing a reference to an object (the lock object).</a:t>
            </a:r>
            <a:endParaRPr sz="2800"/>
          </a:p>
          <a:p>
            <a:pPr marL="457200" indent="-457200">
              <a:buFont typeface="Wingdings" panose="05000000000000000000" charset="0"/>
              <a:buChar char="ü"/>
            </a:pPr>
            <a:r>
              <a:rPr sz="2800">
                <a:solidFill>
                  <a:srgbClr val="00B0F0"/>
                </a:solidFill>
              </a:rPr>
              <a:t>synchronized(this) { // synchronized code block } or</a:t>
            </a:r>
            <a:endParaRPr sz="2800">
              <a:solidFill>
                <a:srgbClr val="00B0F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800">
                <a:solidFill>
                  <a:srgbClr val="00B0F0"/>
                </a:solidFill>
              </a:rPr>
              <a:t>       </a:t>
            </a:r>
            <a:r>
              <a:rPr sz="2800">
                <a:solidFill>
                  <a:srgbClr val="00B0F0"/>
                </a:solidFill>
              </a:rPr>
              <a:t> synchronized(someObject) { // synchronized code block }</a:t>
            </a:r>
            <a:endParaRPr sz="280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sz="2800"/>
              <a:t>This allows you to synchronize only a specific portion of a method.</a:t>
            </a:r>
            <a:endParaRPr sz="2800"/>
          </a:p>
          <a:p>
            <a:pPr marL="457200" indent="-457200">
              <a:buFont typeface="Wingdings" panose="05000000000000000000" charset="0"/>
              <a:buChar char="ü"/>
            </a:pPr>
            <a:r>
              <a:rPr sz="2800"/>
              <a:t>All threads trying to enter this synchronized block on the same lock object will be blocked.</a:t>
            </a:r>
            <a:r>
              <a:rPr lang="en-US" sz="2800"/>
              <a:t>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393700" y="4160520"/>
            <a:ext cx="9904730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2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Non-critical code</a:t>
            </a:r>
            <a:endParaRPr sz="20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0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this</a:t>
            </a: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 </a:t>
            </a:r>
            <a:r>
              <a: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Locks current object</a:t>
            </a:r>
            <a:endParaRPr sz="20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Critical section</a:t>
            </a:r>
            <a:endParaRPr sz="20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104140"/>
            <a:ext cx="1207770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200" b="1"/>
              <a:t>3.</a:t>
            </a:r>
            <a:r>
              <a:rPr sz="3200" b="1">
                <a:solidFill>
                  <a:srgbClr val="00B0F0"/>
                </a:solidFill>
              </a:rPr>
              <a:t>synchronized static</a:t>
            </a:r>
            <a:r>
              <a:rPr sz="3200" b="1"/>
              <a:t> (Static Method Level)</a:t>
            </a:r>
            <a:r>
              <a:rPr sz="2400"/>
              <a:t>:</a:t>
            </a:r>
            <a:endParaRPr sz="2400"/>
          </a:p>
          <a:p>
            <a:pPr marL="342900" indent="-342900">
              <a:buFont typeface="Wingdings" panose="05000000000000000000" charset="0"/>
              <a:buChar char="ü"/>
            </a:pPr>
            <a:r>
              <a:rPr sz="2800"/>
              <a:t>Apply the synchronized </a:t>
            </a:r>
            <a:r>
              <a:rPr sz="2800" b="1">
                <a:solidFill>
                  <a:srgbClr val="00B0F0"/>
                </a:solidFill>
              </a:rPr>
              <a:t>static keywords</a:t>
            </a:r>
            <a:r>
              <a:rPr sz="2800"/>
              <a:t> as a prefix to a static method declaration.</a:t>
            </a:r>
            <a:endParaRPr sz="2800"/>
          </a:p>
          <a:p>
            <a:pPr marL="342900" indent="-342900">
              <a:buFont typeface="Wingdings" panose="05000000000000000000" charset="0"/>
              <a:buChar char="ü"/>
            </a:pPr>
            <a:r>
              <a:rPr sz="2800">
                <a:solidFill>
                  <a:srgbClr val="00B0F0"/>
                </a:solidFill>
              </a:rPr>
              <a:t>public static synchronized void myStaticMethod() { // synchronized code }</a:t>
            </a:r>
            <a:endParaRPr sz="280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sz="2800"/>
              <a:t>Static synchronized methods acquire a class-level lock (th</a:t>
            </a:r>
            <a:r>
              <a:rPr sz="2800" b="1"/>
              <a:t>e Class object itsel</a:t>
            </a:r>
            <a:r>
              <a:rPr sz="2800"/>
              <a:t>f), not an instance lock.</a:t>
            </a:r>
            <a:endParaRPr sz="2800"/>
          </a:p>
          <a:p>
            <a:pPr marL="342900" indent="-342900">
              <a:buFont typeface="Wingdings" panose="05000000000000000000" charset="0"/>
              <a:buChar char="ü"/>
            </a:pPr>
            <a:r>
              <a:rPr sz="2800"/>
              <a:t>All threads trying to access any synchronized static method of the same class will be blocked.</a:t>
            </a:r>
            <a:endParaRPr sz="28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2800"/>
              <a:t>Used when you want to lock at the class level, not instance level.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00100" y="4135120"/>
            <a:ext cx="8293100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0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publicstaticsynchronized</a:t>
            </a:r>
            <a:r>
              <a:rPr sz="2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2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staticDisplay</a:t>
            </a: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0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critical section</a:t>
            </a:r>
            <a:endParaRPr sz="20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2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9400" y="610870"/>
            <a:ext cx="12014200" cy="62471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ackage</a:t>
            </a:r>
            <a:r>
              <a:rPr lang="en-US"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ublicclass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currentThread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get the current thread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getName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 "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print the thread name and the value of i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1000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sleep for 1 second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} </a:t>
            </a:r>
            <a:r>
              <a:rPr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();}</a:t>
            </a:r>
            <a:r>
              <a:rPr lang="en-US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}}}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this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;}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assign the Example object to the instance variable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run method of the thread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This method is called when the thread is started.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call the display method of Example class</a:t>
            </a:r>
            <a:r>
              <a:rPr lang="en-US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}}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5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  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0870" y="67310"/>
            <a:ext cx="11199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1.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This is a simple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Example  without 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synchronized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and Sycronied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keyword.</a:t>
            </a:r>
            <a:endParaRPr 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19765" y="466090"/>
            <a:ext cx="1372235" cy="6062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 u="sng"/>
              <a:t>Output</a:t>
            </a:r>
            <a:endParaRPr lang="en-US" altLang="en-US"/>
          </a:p>
          <a:p>
            <a:r>
              <a:rPr lang="en-US" altLang="en-US"/>
              <a:t>Thread 3 0</a:t>
            </a:r>
            <a:endParaRPr lang="en-US" altLang="en-US"/>
          </a:p>
          <a:p>
            <a:r>
              <a:rPr lang="en-US" altLang="en-US"/>
              <a:t>Thread 4 0</a:t>
            </a:r>
            <a:endParaRPr lang="en-US" altLang="en-US"/>
          </a:p>
          <a:p>
            <a:r>
              <a:rPr lang="en-US" altLang="en-US"/>
              <a:t>Thread 2 0</a:t>
            </a:r>
            <a:endParaRPr lang="en-US" altLang="en-US"/>
          </a:p>
          <a:p>
            <a:r>
              <a:rPr lang="en-US" altLang="en-US"/>
              <a:t>Thread 1 0</a:t>
            </a:r>
            <a:endParaRPr lang="en-US" altLang="en-US"/>
          </a:p>
          <a:p>
            <a:r>
              <a:rPr lang="en-US" altLang="en-US"/>
              <a:t>Thread 2 1</a:t>
            </a:r>
            <a:endParaRPr lang="en-US" altLang="en-US"/>
          </a:p>
          <a:p>
            <a:r>
              <a:rPr lang="en-US" altLang="en-US"/>
              <a:t>Thread 1 1</a:t>
            </a:r>
            <a:endParaRPr lang="en-US" altLang="en-US"/>
          </a:p>
          <a:p>
            <a:r>
              <a:rPr lang="en-US" altLang="en-US"/>
              <a:t>Thread 4 1</a:t>
            </a:r>
            <a:endParaRPr lang="en-US" altLang="en-US"/>
          </a:p>
          <a:p>
            <a:r>
              <a:rPr lang="en-US" altLang="en-US"/>
              <a:t>Thread 3 1</a:t>
            </a:r>
            <a:endParaRPr lang="en-US" altLang="en-US"/>
          </a:p>
          <a:p>
            <a:r>
              <a:rPr lang="en-US" altLang="en-US"/>
              <a:t>Thread 2 2</a:t>
            </a:r>
            <a:endParaRPr lang="en-US" altLang="en-US"/>
          </a:p>
          <a:p>
            <a:r>
              <a:rPr lang="en-US" altLang="en-US"/>
              <a:t>Thread 3 2</a:t>
            </a:r>
            <a:endParaRPr lang="en-US" altLang="en-US"/>
          </a:p>
          <a:p>
            <a:r>
              <a:rPr lang="en-US" altLang="en-US"/>
              <a:t>Thread 4 2</a:t>
            </a:r>
            <a:endParaRPr lang="en-US" altLang="en-US"/>
          </a:p>
          <a:p>
            <a:r>
              <a:rPr lang="en-US" altLang="en-US"/>
              <a:t>Thread 1 2</a:t>
            </a:r>
            <a:endParaRPr lang="en-US" altLang="en-US"/>
          </a:p>
          <a:p>
            <a:r>
              <a:rPr lang="en-US" altLang="en-US"/>
              <a:t>Thread 2 3</a:t>
            </a:r>
            <a:endParaRPr lang="en-US" altLang="en-US"/>
          </a:p>
          <a:p>
            <a:r>
              <a:rPr lang="en-US" altLang="en-US"/>
              <a:t>Thread 3 3</a:t>
            </a:r>
            <a:endParaRPr lang="en-US" altLang="en-US"/>
          </a:p>
          <a:p>
            <a:r>
              <a:rPr lang="en-US" altLang="en-US"/>
              <a:t>Thread 4 3</a:t>
            </a:r>
            <a:endParaRPr lang="en-US" altLang="en-US"/>
          </a:p>
          <a:p>
            <a:r>
              <a:rPr lang="en-US" altLang="en-US"/>
              <a:t>Thread 1 3</a:t>
            </a:r>
            <a:endParaRPr lang="en-US" altLang="en-US"/>
          </a:p>
          <a:p>
            <a:r>
              <a:rPr lang="en-US" altLang="en-US"/>
              <a:t>Thread 2 4</a:t>
            </a:r>
            <a:endParaRPr lang="en-US" altLang="en-US"/>
          </a:p>
          <a:p>
            <a:r>
              <a:rPr lang="en-US" altLang="en-US"/>
              <a:t>Thread 3 4</a:t>
            </a:r>
            <a:endParaRPr lang="en-US" altLang="en-US"/>
          </a:p>
          <a:p>
            <a:r>
              <a:rPr lang="en-US" altLang="en-US"/>
              <a:t>Thread 4 4</a:t>
            </a:r>
            <a:endParaRPr lang="en-US" altLang="en-US"/>
          </a:p>
          <a:p>
            <a:r>
              <a:rPr lang="en-US" altLang="en-US"/>
              <a:t>Thread 1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2100" y="322580"/>
            <a:ext cx="11213465" cy="45231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args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an instance of Example class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t1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t2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t3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t3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t4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t4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1"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set the name of thread t1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2"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set the name of thread t2 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t3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3"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set the name of thread t3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t4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"Thread 4"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set the name of thread t4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 t1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 t2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t3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 t3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t4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start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start the thread t4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2100" y="0"/>
            <a:ext cx="117468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This is a simple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Example  without 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synchronized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and Sycronied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 keyword.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  <a:sym typeface="+mn-ea"/>
              </a:rPr>
              <a:t>....</a:t>
            </a:r>
            <a:endParaRPr 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1000" y="4972050"/>
            <a:ext cx="104260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If we add </a:t>
            </a:r>
            <a:r>
              <a:rPr lang="en-US" altLang="en-US" sz="2400">
                <a:sym typeface="+mn-ea"/>
              </a:rPr>
              <a:t>synchronized</a:t>
            </a:r>
            <a:r>
              <a:rPr lang="en-US" altLang="en-US" sz="2400"/>
              <a:t> class  in display method</a:t>
            </a:r>
            <a:endParaRPr lang="en-US" altLang="en-US" sz="2400"/>
          </a:p>
          <a:p>
            <a:r>
              <a:rPr sz="200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 </a:t>
            </a:r>
            <a:r>
              <a:rPr lang="en-US" altLang="en-US" sz="2800"/>
              <a:t>{</a:t>
            </a:r>
            <a:endParaRPr lang="en-US" altLang="en-US" sz="2800"/>
          </a:p>
          <a:p>
            <a:r>
              <a:rPr lang="en-US" altLang="en-US" sz="2800"/>
              <a:t>  </a:t>
            </a: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synchronized void display() {</a:t>
            </a:r>
            <a:r>
              <a:rPr lang="en-US"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we get resullt</a:t>
            </a:r>
            <a:endParaRPr lang="en-US" sz="2400" b="1">
              <a:solidFill>
                <a:srgbClr val="267F99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074275" y="892810"/>
            <a:ext cx="18040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Output</a:t>
            </a:r>
            <a:endParaRPr lang="en-US" altLang="en-US" b="1"/>
          </a:p>
          <a:p>
            <a:r>
              <a:rPr lang="en-US" altLang="en-US"/>
              <a:t>T</a:t>
            </a:r>
            <a:r>
              <a:rPr lang="en-US" altLang="en-US">
                <a:solidFill>
                  <a:srgbClr val="FF0000"/>
                </a:solidFill>
              </a:rPr>
              <a:t>hread 1 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1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2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3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0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1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Thead 4 2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3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4</a:t>
            </a:r>
            <a:r>
              <a:rPr lang="en-US" altLang="en-US"/>
              <a:t>T</a:t>
            </a:r>
            <a:endParaRPr lang="en-US" altLang="en-US"/>
          </a:p>
          <a:p>
            <a:r>
              <a:rPr lang="en-US" altLang="en-US">
                <a:solidFill>
                  <a:srgbClr val="0070C0"/>
                </a:solidFill>
              </a:rPr>
              <a:t>Thread 3 0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1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2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3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4</a:t>
            </a:r>
            <a:endParaRPr lang="en-US" altLang="en-US"/>
          </a:p>
          <a:p>
            <a:r>
              <a:rPr lang="en-US" altLang="en-US"/>
              <a:t>Thread 2 0</a:t>
            </a:r>
            <a:endParaRPr lang="en-US" altLang="en-US"/>
          </a:p>
          <a:p>
            <a:r>
              <a:rPr lang="en-US" altLang="en-US"/>
              <a:t>Thread 2 1</a:t>
            </a:r>
            <a:endParaRPr lang="en-US" altLang="en-US"/>
          </a:p>
          <a:p>
            <a:r>
              <a:rPr lang="en-US" altLang="en-US"/>
              <a:t>Thread 2 2</a:t>
            </a:r>
            <a:endParaRPr lang="en-US" altLang="en-US"/>
          </a:p>
          <a:p>
            <a:r>
              <a:rPr lang="en-US" altLang="en-US"/>
              <a:t>Thread 2 3</a:t>
            </a:r>
            <a:endParaRPr lang="en-US" altLang="en-US"/>
          </a:p>
          <a:p>
            <a:r>
              <a:rPr lang="en-US" altLang="en-US"/>
              <a:t>Thread 2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7800" y="0"/>
            <a:ext cx="9499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2</a:t>
            </a:r>
            <a:r>
              <a:rPr lang="en-US" sz="2800" b="1">
                <a:sym typeface="+mn-ea"/>
              </a:rPr>
              <a:t>.</a:t>
            </a:r>
            <a:r>
              <a:rPr sz="3200" b="1">
                <a:solidFill>
                  <a:srgbClr val="00B050"/>
                </a:solidFill>
                <a:sym typeface="+mn-ea"/>
              </a:rPr>
              <a:t>synchronized Block </a:t>
            </a:r>
            <a:r>
              <a:rPr sz="3200" b="1">
                <a:sym typeface="+mn-ea"/>
              </a:rPr>
              <a:t>(</a:t>
            </a:r>
            <a:r>
              <a:rPr sz="2800" b="1">
                <a:sym typeface="+mn-ea"/>
              </a:rPr>
              <a:t>Code Block Level):</a:t>
            </a:r>
            <a:endParaRPr lang="en-US" sz="2800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501650"/>
            <a:ext cx="5346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Take </a:t>
            </a:r>
            <a:r>
              <a:rPr lang="en-US"/>
              <a:t>the above example then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2435" y="979170"/>
            <a:ext cx="9930765" cy="501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This is a synchronized method.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It can be called by only one thread at a time.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 synchronized keyword is used to lock an object for any shared resource.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currentThread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get the current thread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4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synchronized</a:t>
            </a:r>
            <a:r>
              <a:rPr lang="en-US" sz="24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(this){</a:t>
            </a:r>
            <a:endParaRPr sz="2400" b="0">
              <a:solidFill>
                <a:srgbClr val="C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 "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print the thread name and the value of i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sleep for 1 second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}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} 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sz="2400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sz="2400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  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12435" y="2546350"/>
            <a:ext cx="5766435" cy="2361565"/>
            <a:chOff x="8681" y="3870"/>
            <a:chExt cx="9081" cy="3719"/>
          </a:xfrm>
        </p:grpSpPr>
        <p:sp>
          <p:nvSpPr>
            <p:cNvPr id="5" name="Right Brace 4"/>
            <p:cNvSpPr/>
            <p:nvPr/>
          </p:nvSpPr>
          <p:spPr>
            <a:xfrm>
              <a:off x="8681" y="3870"/>
              <a:ext cx="5500" cy="3719"/>
            </a:xfrm>
            <a:prstGeom prst="rightBrace">
              <a:avLst>
                <a:gd name="adj1" fmla="val 19774"/>
                <a:gd name="adj2" fmla="val 48870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4181" y="5202"/>
              <a:ext cx="358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b="1">
                  <a:solidFill>
                    <a:srgbClr val="00B050"/>
                  </a:solidFill>
                  <a:sym typeface="+mn-ea"/>
                </a:rPr>
                <a:t>synchronized </a:t>
              </a:r>
              <a:endParaRPr sz="2800" b="1">
                <a:solidFill>
                  <a:srgbClr val="00B050"/>
                </a:solidFill>
                <a:sym typeface="+mn-ea"/>
              </a:endParaRPr>
            </a:p>
            <a:p>
              <a:r>
                <a:rPr sz="2800" b="1">
                  <a:solidFill>
                    <a:srgbClr val="00B050"/>
                  </a:solidFill>
                  <a:sym typeface="+mn-ea"/>
                </a:rPr>
                <a:t>Block</a:t>
              </a:r>
              <a:endParaRPr lang="en-US" sz="2800" b="1">
                <a:solidFill>
                  <a:srgbClr val="00B050"/>
                </a:solidFill>
                <a:sym typeface="+mn-ea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10819765" y="979170"/>
            <a:ext cx="13722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Output</a:t>
            </a:r>
            <a:endParaRPr lang="en-US" altLang="en-US" b="1"/>
          </a:p>
          <a:p>
            <a:r>
              <a:rPr lang="en-US" altLang="en-US"/>
              <a:t>T</a:t>
            </a:r>
            <a:r>
              <a:rPr lang="en-US" altLang="en-US">
                <a:solidFill>
                  <a:srgbClr val="FF0000"/>
                </a:solidFill>
              </a:rPr>
              <a:t>hread 1 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1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2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3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Thread 1 4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0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1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2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3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Thread 4 4</a:t>
            </a:r>
            <a:r>
              <a:rPr lang="en-US" altLang="en-US"/>
              <a:t>T</a:t>
            </a:r>
            <a:endParaRPr lang="en-US" altLang="en-US"/>
          </a:p>
          <a:p>
            <a:r>
              <a:rPr lang="en-US" altLang="en-US">
                <a:solidFill>
                  <a:srgbClr val="0070C0"/>
                </a:solidFill>
              </a:rPr>
              <a:t>Thread 3 0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1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2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3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Thread 3 4</a:t>
            </a:r>
            <a:endParaRPr lang="en-US" altLang="en-US"/>
          </a:p>
          <a:p>
            <a:r>
              <a:rPr lang="en-US" altLang="en-US"/>
              <a:t>Thread 2 0</a:t>
            </a:r>
            <a:endParaRPr lang="en-US" altLang="en-US"/>
          </a:p>
          <a:p>
            <a:r>
              <a:rPr lang="en-US" altLang="en-US"/>
              <a:t>Thread 2 1</a:t>
            </a:r>
            <a:endParaRPr lang="en-US" altLang="en-US"/>
          </a:p>
          <a:p>
            <a:r>
              <a:rPr lang="en-US" altLang="en-US"/>
              <a:t>Thread 2 2</a:t>
            </a:r>
            <a:endParaRPr lang="en-US" altLang="en-US"/>
          </a:p>
          <a:p>
            <a:r>
              <a:rPr lang="en-US" altLang="en-US"/>
              <a:t>Thread 2 3</a:t>
            </a:r>
            <a:endParaRPr lang="en-US" altLang="en-US"/>
          </a:p>
          <a:p>
            <a:r>
              <a:rPr lang="en-US" altLang="en-US"/>
              <a:t>Thread 2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2900" y="0"/>
            <a:ext cx="889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ym typeface="+mn-ea"/>
              </a:rPr>
              <a:t>3.</a:t>
            </a:r>
            <a:r>
              <a:rPr sz="3200" b="1">
                <a:solidFill>
                  <a:srgbClr val="00B0F0"/>
                </a:solidFill>
                <a:sym typeface="+mn-ea"/>
              </a:rPr>
              <a:t>synchronized static</a:t>
            </a:r>
            <a:r>
              <a:rPr sz="3200" b="1">
                <a:sym typeface="+mn-ea"/>
              </a:rPr>
              <a:t> (Static Method Level)</a:t>
            </a:r>
            <a:r>
              <a:rPr sz="2400">
                <a:sym typeface="+mn-ea"/>
              </a:rPr>
              <a:t>:</a:t>
            </a:r>
            <a:endParaRPr lang="en-US" sz="2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3400" y="641350"/>
            <a:ext cx="9219565" cy="3107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000" b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 synchronized</a:t>
            </a:r>
            <a:r>
              <a:rPr lang="en-US" sz="2000" b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 static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display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currentThread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get the current thread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getName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 "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print the thread name and the value of i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sleep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sleep for 1 second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}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catch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printStackTrace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}}}}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3400" y="3594100"/>
            <a:ext cx="8597265" cy="183515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lang="en-US"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run method of the thread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Example</a:t>
            </a:r>
            <a:r>
              <a:rPr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.display();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call </a:t>
            </a:r>
            <a:r>
              <a:rPr lang="en-US"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using class name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the display method of Example class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3735" y="5316855"/>
            <a:ext cx="10996930" cy="129667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//</a:t>
            </a:r>
            <a:r>
              <a:rPr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Exampleex=newExample(); // </a:t>
            </a:r>
            <a:r>
              <a:rPr lang="en-US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not needed object on static</a:t>
            </a:r>
            <a:r>
              <a:rPr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     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</a:t>
            </a:r>
            <a:endParaRPr lang="en-US"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t1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t1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t2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t2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t3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t3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t4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create a new thread t4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4899660"/>
            <a:ext cx="6096000" cy="417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c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lass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ExampleMain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sz="1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sym typeface="+mn-ea"/>
              </a:rPr>
              <a:t>publicstatic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void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main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1600">
                <a:solidFill>
                  <a:srgbClr val="267F99"/>
                </a:solidFill>
                <a:latin typeface="Consolas" panose="020B0609020204030204"/>
                <a:ea typeface="Consolas" panose="020B0609020204030204"/>
                <a:sym typeface="+mn-ea"/>
              </a:rPr>
              <a:t>String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[]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args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) {</a:t>
            </a:r>
            <a:endParaRPr lang="en-US" sz="1600">
              <a:solidFill>
                <a:srgbClr val="3B3B3B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52260" y="564896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t1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the thread t1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t2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the thread t2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t3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the thread t3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    </a:t>
            </a:r>
            <a:r>
              <a:rPr sz="1600">
                <a:solidFill>
                  <a:srgbClr val="001080"/>
                </a:solidFill>
                <a:latin typeface="Consolas" panose="020B0609020204030204"/>
                <a:ea typeface="Consolas" panose="020B0609020204030204"/>
                <a:sym typeface="+mn-ea"/>
              </a:rPr>
              <a:t>t4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sz="1600">
                <a:solidFill>
                  <a:srgbClr val="795E26"/>
                </a:solidFill>
                <a:latin typeface="Consolas" panose="020B0609020204030204"/>
                <a:ea typeface="Consolas" panose="020B0609020204030204"/>
                <a:sym typeface="+mn-ea"/>
              </a:rPr>
              <a:t>start</a:t>
            </a: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();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// start the thread t4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    }</a:t>
            </a:r>
            <a:endParaRPr lang="en-US" sz="1600">
              <a:solidFill>
                <a:srgbClr val="3B3B3B"/>
              </a:solidFill>
              <a:latin typeface="Consolas" panose="020B0609020204030204"/>
              <a:ea typeface="Consolas" panose="020B0609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32385"/>
            <a:ext cx="10547350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defTabSz="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tabLst>
                <a:tab pos="457200" algn="l"/>
              </a:tabLst>
            </a:pPr>
            <a:r>
              <a:rPr lang="en-US" sz="4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Introduction to Multithreading</a:t>
            </a:r>
            <a:endParaRPr lang="en-US" sz="44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285" y="435928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900"/>
              </a:spcBef>
              <a:spcAft>
                <a:spcPts val="600"/>
              </a:spcAft>
            </a:pPr>
            <a:r>
              <a:rPr lang="en-US" sz="2800" b="0" i="0">
                <a:solidFill>
                  <a:srgbClr val="FF000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1.</a:t>
            </a:r>
            <a:r>
              <a:rPr sz="2800" b="0" i="0">
                <a:solidFill>
                  <a:srgbClr val="FF000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What is Multithreading?</a:t>
            </a:r>
            <a:endParaRPr sz="2800" b="0" i="0">
              <a:solidFill>
                <a:srgbClr val="FF000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-219710" y="2103755"/>
            <a:ext cx="95199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1.1.</a:t>
            </a:r>
            <a:r>
              <a:rPr lang="en-US" sz="20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    </a:t>
            </a:r>
            <a:r>
              <a:rPr lang="en-US" sz="32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Concept of processes vs. threads</a:t>
            </a:r>
            <a:endParaRPr lang="en-US" sz="3200" b="1">
              <a:solidFill>
                <a:srgbClr val="00B0F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2885" y="904875"/>
            <a:ext cx="1219200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Multithreading is the ability of a CPU, or a single core in a multi-core processor, to provide multiple threads of execution concurrently. 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 </a:t>
            </a:r>
            <a:r>
              <a:rPr sz="2400" b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thread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is the smallest unit of a process that can be scheduled for execution.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2250" y="2718435"/>
            <a:ext cx="11969750" cy="31076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b="1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Process</a:t>
            </a:r>
            <a:r>
              <a:rPr sz="28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: </a:t>
            </a:r>
            <a:endParaRPr sz="2800"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  <a:p>
            <a:pPr marL="914400" lvl="1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A process can be thought of as a program in execution</a:t>
            </a:r>
            <a:endParaRPr sz="2800"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  <a:p>
            <a:pPr marL="914400" lvl="1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A program in execution; may contain multiple threads.</a:t>
            </a:r>
            <a:endParaRPr sz="2800" b="1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Thread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: 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914400" lvl="1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A thread is the unit of execution within </a:t>
            </a:r>
            <a:endParaRPr lang="en-US"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914400" lvl="1" indent="-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 single sequence of execution within a process.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55150" y="3991610"/>
            <a:ext cx="2110740" cy="1833880"/>
            <a:chOff x="14890" y="5773"/>
            <a:chExt cx="3324" cy="2888"/>
          </a:xfrm>
        </p:grpSpPr>
        <p:sp>
          <p:nvSpPr>
            <p:cNvPr id="8" name="Rectangles 7"/>
            <p:cNvSpPr/>
            <p:nvPr/>
          </p:nvSpPr>
          <p:spPr>
            <a:xfrm>
              <a:off x="15998" y="5773"/>
              <a:ext cx="1108" cy="28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sz="4000" b="1"/>
                <a:t>Thread</a:t>
              </a:r>
              <a:endParaRPr lang="en-US" sz="4000" b="1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7106" y="5773"/>
              <a:ext cx="1108" cy="28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sz="4000" b="1"/>
                <a:t>Thread</a:t>
              </a:r>
              <a:endParaRPr lang="en-US" sz="4000" b="1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4890" y="5773"/>
              <a:ext cx="1108" cy="28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sz="4000" b="1"/>
                <a:t>Thread</a:t>
              </a:r>
              <a:endParaRPr lang="en-US" sz="4000" b="1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08440" y="3391535"/>
            <a:ext cx="2886710" cy="2919730"/>
            <a:chOff x="14344" y="5341"/>
            <a:chExt cx="4546" cy="4598"/>
          </a:xfrm>
        </p:grpSpPr>
        <p:sp>
          <p:nvSpPr>
            <p:cNvPr id="12" name="Rounded Rectangle 11"/>
            <p:cNvSpPr/>
            <p:nvPr/>
          </p:nvSpPr>
          <p:spPr>
            <a:xfrm>
              <a:off x="14344" y="5341"/>
              <a:ext cx="4547" cy="4598"/>
            </a:xfrm>
            <a:prstGeom prst="roundRect">
              <a:avLst>
                <a:gd name="adj" fmla="val 1852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209" y="5420"/>
              <a:ext cx="334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600"/>
                <a:t>Process</a:t>
              </a:r>
              <a:endParaRPr lang="en-US" sz="3600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304800" y="5347970"/>
            <a:ext cx="88753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/>
              <a:t>Process and Thread in Excution</a:t>
            </a:r>
            <a:endParaRPr lang="en-US" sz="2800" b="1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sz="2400"/>
              <a:t>To see the process in the CPU  process using task manager</a:t>
            </a:r>
            <a:endParaRPr lang="en-US" sz="2400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sz="2400"/>
              <a:t>To see the thread we can install Process Explorer</a:t>
            </a:r>
            <a:endParaRPr lang="en-US" sz="2400"/>
          </a:p>
          <a:p>
            <a:pPr marL="800100" lvl="1" indent="-342900">
              <a:buFont typeface="Wingdings" panose="05000000000000000000" charset="0"/>
              <a:buChar char="ü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8275" y="23495"/>
            <a:ext cx="1133030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900"/>
              </a:spcBef>
              <a:spcAft>
                <a:spcPts val="600"/>
              </a:spcAft>
            </a:pPr>
            <a:r>
              <a:rPr sz="3600" b="0" i="0">
                <a:solidFill>
                  <a:srgbClr val="FF000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2.3 Deadlocks and how to avoid them</a:t>
            </a:r>
            <a:r>
              <a:rPr lang="en-US" sz="3600" b="0" i="0">
                <a:solidFill>
                  <a:srgbClr val="FF000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(</a:t>
            </a:r>
            <a:r>
              <a:rPr lang="en-US" sz="3200" b="1" i="0">
                <a:solidFill>
                  <a:srgbClr val="00B05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Reading assignmnet)</a:t>
            </a:r>
            <a:endParaRPr lang="en-US" sz="3200" b="1" i="0">
              <a:solidFill>
                <a:srgbClr val="00B05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835" y="568325"/>
            <a:ext cx="12238990" cy="12668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sz="3200" b="0" i="0">
                <a:solidFill>
                  <a:srgbClr val="00B0F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1. What is a Deadlock?</a:t>
            </a:r>
            <a:endParaRPr sz="3200" b="0" i="0">
              <a:solidFill>
                <a:srgbClr val="00B0F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Definition</a:t>
            </a:r>
            <a:r>
              <a:rPr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: A deadlock occurs when two or more threads are blocked indefinitely, each waiting for a resource held by the other.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457200" indent="-45720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endParaRPr sz="16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785" y="1558290"/>
            <a:ext cx="6326505" cy="4559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995" y="2557780"/>
            <a:ext cx="6096000" cy="1216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85000"/>
              </a:lnSpc>
              <a:buFont typeface="Wingdings" panose="05000000000000000000" charset="0"/>
              <a:buChar char="ü"/>
            </a:pPr>
            <a:r>
              <a:rPr sz="2800" b="1"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Visualization</a:t>
            </a: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: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285750" lvl="1" indent="-285750" algn="l">
              <a:lnSpc>
                <a:spcPct val="85000"/>
              </a:lnSpc>
              <a:buFont typeface="Wingdings" panose="05000000000000000000" charset="0"/>
              <a:buChar char="ü"/>
            </a:pP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Thread 1: Holds </a:t>
            </a:r>
            <a:r>
              <a:rPr sz="2000">
                <a:latin typeface="Times New Roman" panose="02020603050405020304" charset="0"/>
                <a:ea typeface="Menlo"/>
                <a:cs typeface="Times New Roman" panose="02020603050405020304" charset="0"/>
                <a:sym typeface="+mn-ea"/>
              </a:rPr>
              <a:t>Resource1</a:t>
            </a: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, requests </a:t>
            </a:r>
            <a:r>
              <a:rPr sz="2000">
                <a:latin typeface="Times New Roman" panose="02020603050405020304" charset="0"/>
                <a:ea typeface="Menlo"/>
                <a:cs typeface="Times New Roman" panose="02020603050405020304" charset="0"/>
                <a:sym typeface="+mn-ea"/>
              </a:rPr>
              <a:t>Resource2</a:t>
            </a: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285750" lvl="1" indent="-285750" algn="l">
              <a:lnSpc>
                <a:spcPct val="85000"/>
              </a:lnSpc>
              <a:buFont typeface="Wingdings" panose="05000000000000000000" charset="0"/>
              <a:buChar char="ü"/>
            </a:pP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Thread 2: Holds </a:t>
            </a:r>
            <a:r>
              <a:rPr sz="2000">
                <a:latin typeface="Times New Roman" panose="02020603050405020304" charset="0"/>
                <a:ea typeface="Menlo"/>
                <a:cs typeface="Times New Roman" panose="02020603050405020304" charset="0"/>
                <a:sym typeface="+mn-ea"/>
              </a:rPr>
              <a:t>Resource2</a:t>
            </a: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, requests </a:t>
            </a:r>
            <a:r>
              <a:rPr sz="2000">
                <a:latin typeface="Times New Roman" panose="02020603050405020304" charset="0"/>
                <a:ea typeface="Menlo"/>
                <a:cs typeface="Times New Roman" panose="02020603050405020304" charset="0"/>
                <a:sym typeface="+mn-ea"/>
              </a:rPr>
              <a:t>Resource1</a:t>
            </a: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.</a:t>
            </a:r>
            <a:endParaRPr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285750" lvl="1" indent="-285750" algn="l">
              <a:lnSpc>
                <a:spcPct val="85000"/>
              </a:lnSpc>
              <a:buFont typeface="Wingdings" panose="05000000000000000000" charset="0"/>
              <a:buChar char="ü"/>
            </a:pPr>
            <a:r>
              <a:rPr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Result: Both threads wait forever → deadlock</a:t>
            </a:r>
            <a:r>
              <a:rPr sz="1600"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.</a:t>
            </a:r>
            <a:endParaRPr lang="en-US" sz="1600">
              <a:latin typeface="Times New Roman" panose="02020603050405020304" charset="0"/>
              <a:ea typeface="DeepSeek-CJK-patch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8590" y="109220"/>
            <a:ext cx="766572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Real-World Analogy</a:t>
            </a:r>
            <a:r>
              <a:rPr lang="en-US" sz="3200" b="1" i="0">
                <a:solidFill>
                  <a:srgbClr val="FF000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Deadlock</a:t>
            </a:r>
            <a:endParaRPr lang="en-US" sz="3200" b="1" i="0">
              <a:solidFill>
                <a:srgbClr val="FF000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692785"/>
            <a:ext cx="1185291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Analogy:</a:t>
            </a:r>
            <a:r>
              <a:rPr lang="en-US"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Four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people trying to pass in a narrow hallway, both block each other and refuse to step back.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2170" y="1657350"/>
            <a:ext cx="3719830" cy="3946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470" y="1611630"/>
            <a:ext cx="839533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sz="28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Deadlock in java is a programming situation where two or more threads are blocked forever. </a:t>
            </a:r>
            <a:endParaRPr sz="2800" b="0" i="0">
              <a:solidFill>
                <a:srgbClr val="242424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sz="28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Java deadlock situation arises with at least two threads and two or more resources. </a:t>
            </a:r>
            <a:endParaRPr sz="2800" b="0" i="0">
              <a:solidFill>
                <a:srgbClr val="242424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8590" y="3346450"/>
            <a:ext cx="9004935" cy="3317240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</a:rPr>
              <a:t>Necessary Conditions for Deadlock</a:t>
            </a:r>
            <a:endParaRPr sz="2000" b="1"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07000"/>
              </a:lnSpc>
              <a:spcAft>
                <a:spcPct val="0"/>
              </a:spcAft>
              <a:tabLst>
                <a:tab pos="457200" algn="l"/>
              </a:tabLst>
            </a:pPr>
            <a:r>
              <a:rPr sz="2400" b="1">
                <a:latin typeface="Times New Roman" panose="02020603050405020304"/>
                <a:ea typeface="Times New Roman" panose="02020603050405020304"/>
              </a:rPr>
              <a:t>1. Mutual Exclusion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 – Resources are held exclusively</a:t>
            </a:r>
            <a:endParaRPr sz="2400"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07000"/>
              </a:lnSpc>
              <a:spcAft>
                <a:spcPct val="0"/>
              </a:spcAft>
              <a:tabLst>
                <a:tab pos="457200" algn="l"/>
              </a:tabLst>
            </a:pPr>
            <a:r>
              <a:rPr sz="2400" b="1">
                <a:latin typeface="Times New Roman" panose="02020603050405020304"/>
                <a:ea typeface="Times New Roman" panose="02020603050405020304"/>
              </a:rPr>
              <a:t>2. Hold and Wait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 – Threads hold one resource and wait for another</a:t>
            </a:r>
            <a:endParaRPr sz="2400"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07000"/>
              </a:lnSpc>
              <a:spcAft>
                <a:spcPct val="0"/>
              </a:spcAft>
              <a:tabLst>
                <a:tab pos="457200" algn="l"/>
              </a:tabLst>
            </a:pPr>
            <a:r>
              <a:rPr sz="2400" b="1">
                <a:latin typeface="Times New Roman" panose="02020603050405020304"/>
                <a:ea typeface="Times New Roman" panose="02020603050405020304"/>
              </a:rPr>
              <a:t>3. No Preemption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 – Resources cannot be forcibly removed</a:t>
            </a:r>
            <a:endParaRPr sz="2400"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07000"/>
              </a:lnSpc>
              <a:spcAft>
                <a:spcPct val="0"/>
              </a:spcAft>
              <a:tabLst>
                <a:tab pos="457200" algn="l"/>
              </a:tabLst>
            </a:pPr>
            <a:r>
              <a:rPr sz="2400" b="1">
                <a:latin typeface="Times New Roman" panose="02020603050405020304"/>
                <a:ea typeface="Times New Roman" panose="02020603050405020304"/>
              </a:rPr>
              <a:t>4. Circular Wait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 – A cycle of threads waiting for resources</a:t>
            </a:r>
            <a:endParaRPr sz="2400">
              <a:latin typeface="Times New Roman" panose="020206030504050203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2400" b="1">
                <a:latin typeface="Times New Roman" panose="02020603050405020304"/>
                <a:ea typeface="Times New Roman" panose="02020603050405020304"/>
              </a:rPr>
              <a:t>Notes:</a:t>
            </a:r>
            <a:endParaRPr sz="2400" b="1">
              <a:latin typeface="Times New Roman" panose="020206030504050203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2400">
                <a:latin typeface="Times New Roman" panose="02020603050405020304"/>
                <a:ea typeface="Times New Roman" panose="02020603050405020304"/>
              </a:rPr>
              <a:t>These four conditions must be present simultaneously. Eliminating any one of them can prevent deadlocks.</a:t>
            </a:r>
            <a:endParaRPr sz="24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92635" cy="3972560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sz="4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Detecting Deadlocks</a:t>
            </a:r>
            <a:endParaRPr sz="4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Symbol" panose="05050102010706020507"/>
                <a:ea typeface="Times New Roman" panose="02020603050405020304"/>
              </a:rPr>
              <a:t>· 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S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ymptoms:</a:t>
            </a:r>
            <a:endParaRPr sz="3200">
              <a:latin typeface="Times New Roman" panose="02020603050405020304"/>
              <a:ea typeface="Times New Roman" panose="02020603050405020304"/>
            </a:endParaRPr>
          </a:p>
          <a:p>
            <a:pPr marL="914400" indent="-228600"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sz="2800">
                <a:latin typeface="Courier New" panose="02070309020205020404"/>
                <a:ea typeface="Times New Roman" panose="02020603050405020304"/>
              </a:rPr>
              <a:t>o 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Program freezes</a:t>
            </a:r>
            <a:r>
              <a:rPr lang="en-US" sz="3200"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altLang="en-US" sz="3200">
                <a:latin typeface="Times New Roman" panose="02020603050405020304"/>
                <a:ea typeface="Times New Roman" panose="02020603050405020304"/>
              </a:rPr>
              <a:t> (no progress, no CPU usage)</a:t>
            </a:r>
            <a:endParaRPr lang="en-US" altLang="en-US" sz="3200">
              <a:latin typeface="Times New Roman" panose="02020603050405020304"/>
              <a:ea typeface="Times New Roman" panose="02020603050405020304"/>
            </a:endParaRPr>
          </a:p>
          <a:p>
            <a:pPr marL="914400" indent="-228600"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sz="2800">
                <a:latin typeface="Courier New" panose="02070309020205020404"/>
                <a:ea typeface="Times New Roman" panose="02020603050405020304"/>
              </a:rPr>
              <a:t>o 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Threads stuck in </a:t>
            </a:r>
            <a:r>
              <a:rPr sz="2800">
                <a:latin typeface="Courier New" panose="02070309020205020404"/>
                <a:ea typeface="Times New Roman" panose="02020603050405020304"/>
              </a:rPr>
              <a:t>BLOCKED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 state</a:t>
            </a:r>
            <a:endParaRPr sz="3200"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sz="2800">
                <a:latin typeface="Symbol" panose="05050102010706020507"/>
                <a:ea typeface="Times New Roman" panose="02020603050405020304"/>
              </a:rPr>
              <a:t>· 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Tools:</a:t>
            </a:r>
            <a:endParaRPr sz="3200">
              <a:latin typeface="Times New Roman" panose="02020603050405020304"/>
              <a:ea typeface="Times New Roman" panose="02020603050405020304"/>
            </a:endParaRPr>
          </a:p>
          <a:p>
            <a:pPr marL="914400" indent="-228600"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sz="2800">
                <a:latin typeface="Courier New" panose="02070309020205020404"/>
                <a:ea typeface="Times New Roman" panose="02020603050405020304"/>
              </a:rPr>
              <a:t>o 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Thread dumps (e.g., </a:t>
            </a:r>
            <a:r>
              <a:rPr sz="2800">
                <a:latin typeface="Courier New" panose="02070309020205020404"/>
                <a:ea typeface="Times New Roman" panose="02020603050405020304"/>
              </a:rPr>
              <a:t>jstack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)</a:t>
            </a:r>
            <a:endParaRPr sz="3200">
              <a:latin typeface="Times New Roman" panose="02020603050405020304"/>
              <a:ea typeface="Times New Roman" panose="02020603050405020304"/>
            </a:endParaRPr>
          </a:p>
          <a:p>
            <a:pPr marL="914400" indent="-228600" defTabSz="2667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sz="2800">
                <a:latin typeface="Courier New" panose="02070309020205020404"/>
                <a:ea typeface="Times New Roman" panose="02020603050405020304"/>
              </a:rPr>
              <a:t>o </a:t>
            </a:r>
            <a:r>
              <a:rPr sz="3200">
                <a:latin typeface="Times New Roman" panose="02020603050405020304"/>
                <a:ea typeface="Times New Roman" panose="02020603050405020304"/>
              </a:rPr>
              <a:t>Java VisualVM or other profil</a:t>
            </a:r>
            <a:r>
              <a:rPr sz="2400">
                <a:latin typeface="Times New Roman" panose="02020603050405020304"/>
                <a:ea typeface="Times New Roman" panose="02020603050405020304"/>
              </a:rPr>
              <a:t>ers</a:t>
            </a:r>
            <a:endParaRPr sz="24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500" y="3679825"/>
            <a:ext cx="8108950" cy="683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2667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</a:pPr>
            <a:r>
              <a:rPr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Avoiding Deadlocks </a:t>
            </a:r>
            <a:endParaRPr sz="36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0500" y="4335145"/>
            <a:ext cx="11482705" cy="1938020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D0D0D"/>
                </a:solidFill>
                <a:latin typeface="Segoe UI" panose="020B0502040204020203"/>
                <a:ea typeface="Times New Roman" panose="02020603050405020304"/>
              </a:rPr>
              <a:t>Strategy 1:</a:t>
            </a: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Times New Roman" panose="02020603050405020304"/>
              </a:rPr>
              <a:t> Lock Ordering (Fixed Order Acquisition)</a:t>
            </a:r>
            <a:endParaRPr lang="en-US" altLang="en-US" sz="2400" b="1">
              <a:solidFill>
                <a:srgbClr val="0D0D0D"/>
              </a:solidFill>
              <a:latin typeface="Segoe UI" panose="020B0502040204020203"/>
              <a:ea typeface="Times New Roman" panose="02020603050405020304"/>
            </a:endParaRPr>
          </a:p>
          <a:p>
            <a:pPr defTabSz="266700">
              <a:spcAft>
                <a:spcPct val="0"/>
              </a:spcAft>
            </a:pP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</a:rPr>
              <a:t>Strategy 2: try-Lock Timeout (Try-Lock Mechanism)</a:t>
            </a:r>
            <a:endParaRPr lang="en-US" altLang="en-US" sz="2400" b="1">
              <a:solidFill>
                <a:srgbClr val="0D0D0D"/>
              </a:solidFill>
              <a:latin typeface="Segoe UI" panose="020B0502040204020203"/>
              <a:ea typeface="Calibri" panose="020F0502020204030204"/>
            </a:endParaRPr>
          </a:p>
          <a:p>
            <a:pPr defTabSz="266700">
              <a:spcAft>
                <a:spcPct val="0"/>
              </a:spcAft>
            </a:pP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  <a:sym typeface="+mn-ea"/>
              </a:rPr>
              <a:t>Strategy 3:`</a:t>
            </a: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</a:rPr>
              <a:t>Deadlock Detection &amp; Recovery</a:t>
            </a:r>
            <a:endParaRPr lang="en-US" altLang="en-US" sz="2400" b="1">
              <a:solidFill>
                <a:srgbClr val="0D0D0D"/>
              </a:solidFill>
              <a:latin typeface="Segoe UI" panose="020B0502040204020203"/>
              <a:ea typeface="Calibri" panose="020F0502020204030204"/>
            </a:endParaRPr>
          </a:p>
          <a:p>
            <a:pPr defTabSz="266700">
              <a:spcAft>
                <a:spcPct val="0"/>
              </a:spcAft>
            </a:pP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  <a:sym typeface="+mn-ea"/>
              </a:rPr>
              <a:t>Strategy 4:`</a:t>
            </a: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</a:rPr>
              <a:t>Avoid Nested Locks</a:t>
            </a:r>
            <a:endParaRPr lang="en-US" altLang="en-US" sz="2400" b="1">
              <a:solidFill>
                <a:srgbClr val="0D0D0D"/>
              </a:solidFill>
              <a:latin typeface="Segoe UI" panose="020B0502040204020203"/>
              <a:ea typeface="Calibri" panose="020F0502020204030204"/>
            </a:endParaRPr>
          </a:p>
          <a:p>
            <a:pPr defTabSz="266700">
              <a:spcAft>
                <a:spcPct val="0"/>
              </a:spcAft>
            </a:pP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  <a:sym typeface="+mn-ea"/>
              </a:rPr>
              <a:t>Strategy 5:`</a:t>
            </a:r>
            <a:r>
              <a:rPr lang="en-US" altLang="en-US" sz="2400" b="1">
                <a:solidFill>
                  <a:srgbClr val="0D0D0D"/>
                </a:solidFill>
                <a:latin typeface="Segoe UI" panose="020B0502040204020203"/>
                <a:ea typeface="Calibri" panose="020F0502020204030204"/>
              </a:rPr>
              <a:t>Use Higher-Level Concurrency Utilities</a:t>
            </a:r>
            <a:endParaRPr lang="en-US" altLang="en-US" sz="2400" b="1">
              <a:solidFill>
                <a:srgbClr val="0D0D0D"/>
              </a:solidFill>
              <a:latin typeface="Segoe UI" panose="020B0502040204020203"/>
              <a:ea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3185" y="-38735"/>
            <a:ext cx="6096000" cy="683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2667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</a:pPr>
            <a:r>
              <a:rPr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Avoiding Deadlocks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...</a:t>
            </a:r>
            <a:endParaRPr lang="en-US" sz="36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9070" y="485140"/>
            <a:ext cx="12013565" cy="19996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1. Lock Ordering (Fixed Order Acquisition)</a:t>
            </a:r>
            <a:endParaRPr lang="en-US" sz="2800" b="1">
              <a:solidFill>
                <a:schemeClr val="accent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228600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What?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Always acquire locks in a </a:t>
            </a: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predefined global order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(e.g., always lock A before B).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Why?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Prevents circular waits (a core condition for deadlocks).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When to Use?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When multiple locks must be held simultaneously.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Trade-off: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May reduce parallelism if locks are overly sequential.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9100" y="2469515"/>
            <a:ext cx="11101070" cy="1076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(lockA) {  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All threads acquire lockA first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(lockB) {  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Then lockB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Critical section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3350" y="3440430"/>
            <a:ext cx="1201356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457200">
              <a:spcBef>
                <a:spcPts val="1300"/>
              </a:spcBef>
              <a:buClrTx/>
              <a:buSzTx/>
              <a:buFontTx/>
            </a:pPr>
            <a:r>
              <a:rPr lang="en-US" sz="28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2. Lock Timeout (Try-Lock Mechanism)</a:t>
            </a:r>
            <a:endParaRPr lang="en-US" sz="2800" b="1">
              <a:solidFill>
                <a:schemeClr val="accent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ts val="2145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7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What</a:t>
            </a:r>
            <a:r>
              <a:rPr lang="en-US" sz="27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? Use </a:t>
            </a:r>
            <a:r>
              <a:rPr lang="en-US" sz="25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tryLock(timeout)</a:t>
            </a:r>
            <a:r>
              <a:rPr lang="en-US" sz="27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to abandon waiting if a lock isn’t acquired in time.</a:t>
            </a:r>
            <a:endParaRPr lang="en-US" sz="27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ts val="2145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7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Why</a:t>
            </a:r>
            <a:r>
              <a:rPr lang="en-US" sz="27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? Avoids indefinite blocking (threads release locks and retry/abort).</a:t>
            </a:r>
            <a:endParaRPr lang="en-US" sz="27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ts val="2145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7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When to Use?</a:t>
            </a:r>
            <a:r>
              <a:rPr lang="en-US" sz="27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In high-contention systems where deadlocks are rare but costly.</a:t>
            </a:r>
            <a:endParaRPr lang="en-US" sz="27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ts val="2145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7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Trade-off:</a:t>
            </a:r>
            <a:r>
              <a:rPr lang="en-US" sz="27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Adds complexity (retry logic) and potential liveloc</a:t>
            </a:r>
            <a:r>
              <a:rPr lang="en-US" sz="2700">
                <a:latin typeface="Segoe UI" panose="020B0502040204020203"/>
                <a:ea typeface="Times New Roman" panose="02020603050405020304"/>
              </a:rPr>
              <a:t>k.</a:t>
            </a:r>
            <a:endParaRPr lang="en-US" sz="27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2735" y="5358765"/>
            <a:ext cx="11662410" cy="1322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lock1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tryLock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, SECONDS) {  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Wait max 1 second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try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lock2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tryLock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, SECONDS)) {  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Try second lock</a:t>
            </a:r>
            <a:endParaRPr sz="16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Critical section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finally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lock1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unlock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}}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3185" y="-38735"/>
            <a:ext cx="6096000" cy="683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2667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</a:pPr>
            <a:r>
              <a:rPr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Avoiding Deadlocks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...</a:t>
            </a:r>
            <a:endParaRPr lang="en-US" sz="36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2405" y="546735"/>
            <a:ext cx="12000230" cy="2381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>
              <a:spcBef>
                <a:spcPts val="1300"/>
              </a:spcBef>
              <a:spcAft>
                <a:spcPts val="1000"/>
              </a:spcAft>
            </a:pPr>
            <a:r>
              <a:rPr lang="en-US" sz="3200" b="1">
                <a:solidFill>
                  <a:srgbClr val="00B0F0"/>
                </a:solidFill>
                <a:latin typeface="Segoe UI" panose="020B0502040204020203"/>
                <a:ea typeface="Times New Roman" panose="02020603050405020304"/>
              </a:rPr>
              <a:t>3. Deadlock Detection &amp; Recovery</a:t>
            </a:r>
            <a:endParaRPr lang="en-US" sz="3200" b="1">
              <a:solidFill>
                <a:srgbClr val="00B0F0"/>
              </a:solidFill>
              <a:latin typeface="Segoe UI" panose="020B0502040204020203"/>
              <a:ea typeface="Times New Roman" panose="02020603050405020304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What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? Actively monitor threads to detect deadlocks (e.g., via 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ThreadMXBean).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Why?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Recovers from deadlocks instead of preventing them.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When to Use?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 In systems where deadlocks are unavoidable but rare.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  <a:p>
            <a:pPr marL="114300" indent="-342900" defTabSz="45720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sz="24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Trade-off: </a:t>
            </a:r>
            <a:r>
              <a:rPr lang="en-US" sz="24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Overhead from monitoring; recovery may be disruptive.</a:t>
            </a:r>
            <a:endParaRPr lang="en-US" sz="24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2405" y="2896235"/>
            <a:ext cx="10519410" cy="1476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ThreadMXBean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bean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ManagementFactory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getThreadMXBean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long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deadlockedThreads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bean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findDeadlockedThreads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 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Detect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(deadlockedThreads 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!=</a:t>
            </a:r>
            <a:r>
              <a:rPr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null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Kill threads or force lock release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4315460"/>
            <a:ext cx="12191365" cy="237363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457200">
              <a:spcBef>
                <a:spcPts val="1300"/>
              </a:spcBef>
              <a:spcAft>
                <a:spcPts val="1000"/>
              </a:spcAft>
              <a:buClrTx/>
              <a:buSzTx/>
              <a:buFontTx/>
            </a:pPr>
            <a:r>
              <a:rPr lang="en-US" sz="3200" b="1" i="0">
                <a:solidFill>
                  <a:srgbClr val="00B0F0"/>
                </a:solidFill>
                <a:latin typeface="Segoe UI" panose="020B0502040204020203"/>
                <a:ea typeface="Times New Roman" panose="02020603050405020304"/>
              </a:rPr>
              <a:t>4. Avoid Nested Locks</a:t>
            </a:r>
            <a:endParaRPr lang="en-US" sz="3600" b="1" i="0">
              <a:solidFill>
                <a:srgbClr val="00B0F0"/>
              </a:solidFill>
              <a:latin typeface="Segoe UI" panose="020B0502040204020203"/>
              <a:ea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What?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Minimize locking multiple resources in nested blocks.</a:t>
            </a:r>
            <a:endParaRPr sz="28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Why?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Reduces dependency cycles between locks.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When to Use?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When critical sections can be split into smaller parts.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1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Trade-off: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May increase contention if locks are held longer.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755" y="1131570"/>
            <a:ext cx="12120880" cy="181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 ❌ Risky (nested locks)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(lockA) {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(lockB) { ... 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✅ Safer (separate locks)</a:t>
            </a:r>
            <a:endParaRPr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(lockA) { ... 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(lockB) { ... }</a:t>
            </a:r>
            <a:endParaRPr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185" y="-38735"/>
            <a:ext cx="6096000" cy="683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2667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</a:pPr>
            <a:r>
              <a:rPr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Avoiding Deadlocks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...</a:t>
            </a:r>
            <a:endParaRPr lang="en-US" sz="36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185" y="548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defTabSz="457200">
              <a:spcBef>
                <a:spcPts val="1300"/>
              </a:spcBef>
              <a:spcAft>
                <a:spcPts val="1000"/>
              </a:spcAft>
              <a:buClrTx/>
              <a:buSzTx/>
              <a:buFontTx/>
            </a:pPr>
            <a:r>
              <a:rPr lang="en-US" sz="3200" b="1">
                <a:solidFill>
                  <a:srgbClr val="00B0F0"/>
                </a:solidFill>
                <a:latin typeface="Segoe UI" panose="020B0502040204020203"/>
                <a:ea typeface="Times New Roman" panose="02020603050405020304"/>
                <a:sym typeface="+mn-ea"/>
              </a:rPr>
              <a:t>4. Avoid Nested Locks...</a:t>
            </a:r>
            <a:endParaRPr lang="en-US" sz="3200" b="1">
              <a:solidFill>
                <a:srgbClr val="00B0F0"/>
              </a:solidFill>
              <a:latin typeface="Segoe UI" panose="020B0502040204020203"/>
              <a:ea typeface="Times New Roman" panose="020206030504050203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-106045" y="2946400"/>
            <a:ext cx="12299315" cy="218948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457200">
              <a:spcBef>
                <a:spcPts val="1300"/>
              </a:spcBef>
              <a:spcAft>
                <a:spcPts val="1000"/>
              </a:spcAft>
              <a:buClrTx/>
              <a:buSzTx/>
              <a:buFontTx/>
            </a:pPr>
            <a:r>
              <a:rPr lang="en-US" sz="3200" b="1" i="0">
                <a:solidFill>
                  <a:srgbClr val="00B0F0"/>
                </a:solidFill>
                <a:latin typeface="Segoe UI" panose="020B0502040204020203"/>
                <a:ea typeface="Times New Roman" panose="02020603050405020304"/>
              </a:rPr>
              <a:t>5. Use Higher-Level Concurrency Utilities</a:t>
            </a:r>
            <a:endParaRPr lang="en-US" sz="3600" b="1" i="0">
              <a:solidFill>
                <a:srgbClr val="00B0F0"/>
              </a:solidFill>
              <a:latin typeface="Segoe UI" panose="020B0502040204020203"/>
              <a:ea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What?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Replace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synchronized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with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java.util.concurrent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(e.g.,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ReentrantLock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,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Semaphore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.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Why?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Built-in deadlock resistance (e.g.,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tryLock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, timeouts).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When to Use?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In complex concurrent systems.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Trade-off: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Steeper learning curve.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5590" y="5274310"/>
            <a:ext cx="11008360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ExecutorService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executor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Executors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newFixedThreadPool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Avoids manual locks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ConcurrentHashMap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Integer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 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map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ConcurrentHashMap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&lt;&gt;();  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Thread-safe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92735" y="516255"/>
          <a:ext cx="12011660" cy="4102100"/>
        </p:xfrm>
        <a:graphic>
          <a:graphicData uri="http://schemas.openxmlformats.org/drawingml/2006/table">
            <a:tbl>
              <a:tblPr/>
              <a:tblGrid>
                <a:gridCol w="3002915"/>
                <a:gridCol w="3002915"/>
                <a:gridCol w="3002915"/>
                <a:gridCol w="3002915"/>
              </a:tblGrid>
              <a:tr h="36957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Calibri" panose="020F0502020204030204"/>
                          <a:ea typeface="Segoe UI" panose="020B0502040204020203"/>
                        </a:rPr>
                        <a:t>Strategy</a:t>
                      </a:r>
                      <a:endParaRPr sz="2800" b="1">
                        <a:solidFill>
                          <a:srgbClr val="00B0F0"/>
                        </a:solidFill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Calibri" panose="020F0502020204030204"/>
                          <a:ea typeface="Segoe UI" panose="020B0502040204020203"/>
                        </a:rPr>
                        <a:t>Approach</a:t>
                      </a:r>
                      <a:endParaRPr sz="2800" b="1">
                        <a:solidFill>
                          <a:srgbClr val="00B0F0"/>
                        </a:solidFill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Calibri" panose="020F0502020204030204"/>
                          <a:ea typeface="Segoe UI" panose="020B0502040204020203"/>
                        </a:rPr>
                        <a:t>Pros</a:t>
                      </a:r>
                      <a:endParaRPr sz="2800" b="1">
                        <a:solidFill>
                          <a:srgbClr val="00B0F0"/>
                        </a:solidFill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Calibri" panose="020F0502020204030204"/>
                          <a:ea typeface="Segoe UI" panose="020B0502040204020203"/>
                        </a:rPr>
                        <a:t>Cons</a:t>
                      </a:r>
                      <a:endParaRPr sz="2800" b="1">
                        <a:solidFill>
                          <a:srgbClr val="00B0F0"/>
                        </a:solidFill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977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Lock Ordering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Fixed lock sequence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Simple, guarantees no circular waits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May reduce parallelism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914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Lock Timeout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ourier New" panose="02070309020205020404"/>
                          <a:ea typeface="Calibri" panose="020F0502020204030204"/>
                        </a:rPr>
                        <a:t>tryLock(timeout)</a:t>
                      </a:r>
                      <a:endParaRPr sz="2400"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Prevents indefinite blocking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Retry logic complexity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470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Deadlock Detection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Monitor and recover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Handles unavoidable deadlocks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High overhead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977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Avoid Nested Locks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Minimize lock nesting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Reduces deadlock chances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May split logic awkwardly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914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Concurrency Utilities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Use </a:t>
                      </a:r>
                      <a:r>
                        <a:rPr sz="2400">
                          <a:latin typeface="Courier New" panose="02070309020205020404"/>
                          <a:ea typeface="Calibri" panose="020F0502020204030204"/>
                        </a:rPr>
                        <a:t>java.util.concurrent</a:t>
                      </a:r>
                      <a:endParaRPr sz="2400">
                        <a:latin typeface="Courier New" panose="020703090202050204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Robust, scalable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Calibri" panose="020F0502020204030204"/>
                          <a:ea typeface="Segoe UI" panose="020B0502040204020203"/>
                        </a:rPr>
                        <a:t>Requires API expertise</a:t>
                      </a:r>
                      <a:endParaRPr sz="2400">
                        <a:latin typeface="Calibri" panose="020F0502020204030204"/>
                        <a:ea typeface="Segoe UI" panose="020B0502040204020203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07950" y="110173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900"/>
              </a:spcBef>
              <a:spcAft>
                <a:spcPts val="600"/>
              </a:spcAft>
            </a:pPr>
            <a:r>
              <a:rPr sz="2000" b="1" i="0">
                <a:solidFill>
                  <a:srgbClr val="C00000"/>
                </a:solidFill>
                <a:latin typeface="DeepSeek-CJK-patch"/>
                <a:ea typeface="DeepSeek-CJK-patch"/>
              </a:rPr>
              <a:t>Summary Table</a:t>
            </a:r>
            <a:endParaRPr sz="2000" b="1" i="0">
              <a:solidFill>
                <a:srgbClr val="C0000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1600" y="0"/>
            <a:ext cx="9410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3.Producer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-Consumer Problem</a:t>
            </a:r>
            <a:endParaRPr lang="en-US" sz="4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0" y="466725"/>
            <a:ext cx="5905500" cy="46666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1135" y="706755"/>
            <a:ext cx="6094730" cy="550799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sz="32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In this scenario, there are two types of threads: </a:t>
            </a:r>
            <a:r>
              <a:rPr sz="3200" b="1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producers</a:t>
            </a:r>
            <a:r>
              <a:rPr sz="32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, which generate data and add it to a buffer, and</a:t>
            </a:r>
            <a:endParaRPr sz="3200" b="0" i="0">
              <a:solidFill>
                <a:srgbClr val="242424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sz="32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 </a:t>
            </a:r>
            <a:r>
              <a:rPr sz="3200" b="1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consumers</a:t>
            </a:r>
            <a:r>
              <a:rPr sz="32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, which remove data from the buffer. </a:t>
            </a:r>
            <a:endParaRPr sz="3200" b="0" i="0">
              <a:solidFill>
                <a:srgbClr val="242424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sz="3200" b="0" i="0">
                <a:solidFill>
                  <a:srgbClr val="242424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The challenge lies in ensuring that producers do not add data to a full buffer and consumers do not remove data from an empty buffer. </a:t>
            </a:r>
            <a:endParaRPr sz="3200" b="0" i="0">
              <a:solidFill>
                <a:srgbClr val="242424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641985"/>
            <a:ext cx="5672455" cy="5852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indent="-2286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The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Producer-Consumer Problem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is a classic synchronization challenge where: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A classic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Concurrency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problem in operating system 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Involves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two Threads</a:t>
            </a:r>
            <a:endParaRPr lang="en-US" altLang="en-US" sz="2800" b="1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914400" lvl="1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2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Producer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generates data and puts it into a shared buffer.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914400" lvl="1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200" b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Consumer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takes data from the buffer and processes it.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endParaRPr lang="en-US" sz="2700"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pic>
        <p:nvPicPr>
          <p:cNvPr id="2" name="Picture 1" descr="Screenshot 2025-04-15 024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455" y="775970"/>
            <a:ext cx="6713220" cy="45300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200" y="-127635"/>
            <a:ext cx="119881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defTabSz="457200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3.Producer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-Consumer Problem</a:t>
            </a:r>
            <a:endParaRPr lang="en-US" sz="4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094845" cy="7047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lang="en-US" altLang="en-US" sz="2800" b="1">
                <a:latin typeface="Times New Roman" panose="02020603050405020304"/>
                <a:ea typeface="Times New Roman" panose="02020603050405020304"/>
                <a:sym typeface="+mn-ea"/>
              </a:rPr>
              <a:t>Challenge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: Ensure thread safety when the buffer is full (producer waits) or empty (consumer waits).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Must 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  <a:sym typeface="+mn-ea"/>
              </a:rPr>
              <a:t>coordinate 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to prevent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914400" lvl="1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Buffer overflow(producer adds to a full buffer)</a:t>
            </a:r>
            <a:endParaRPr lang="en-US" altLang="en-US" sz="28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914400" lvl="1" indent="-45720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Buffer underflow(Consumer emoves from  an empty buffer</a:t>
            </a:r>
            <a:endParaRPr lang="en-US" sz="2800" b="1">
              <a:solidFill>
                <a:srgbClr val="00B0F0"/>
              </a:solidFill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502920" indent="-274320" defTabSz="45720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3.1.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    Using </a:t>
            </a:r>
            <a:r>
              <a:rPr lang="en-US" sz="2800" b="1">
                <a:solidFill>
                  <a:srgbClr val="00B0F0"/>
                </a:solidFill>
                <a:latin typeface="Courier New" panose="02070309020205020404"/>
                <a:ea typeface="Times New Roman" panose="02020603050405020304"/>
                <a:sym typeface="+mn-ea"/>
              </a:rPr>
              <a:t>wait()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, </a:t>
            </a:r>
            <a:r>
              <a:rPr lang="en-US" sz="2800" b="1">
                <a:solidFill>
                  <a:srgbClr val="00B0F0"/>
                </a:solidFill>
                <a:latin typeface="Courier New" panose="02070309020205020404"/>
                <a:ea typeface="Times New Roman" panose="02020603050405020304"/>
                <a:sym typeface="+mn-ea"/>
              </a:rPr>
              <a:t>notify()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, and </a:t>
            </a:r>
            <a:r>
              <a:rPr lang="en-US" sz="2800" b="1">
                <a:solidFill>
                  <a:srgbClr val="00B0F0"/>
                </a:solidFill>
                <a:latin typeface="Courier New" panose="02070309020205020404"/>
                <a:ea typeface="Times New Roman" panose="02020603050405020304"/>
                <a:sym typeface="+mn-ea"/>
              </a:rPr>
              <a:t>notifyAll()</a:t>
            </a:r>
            <a:r>
              <a:rPr lang="en-US" sz="2800" b="1">
                <a:solidFill>
                  <a:srgbClr val="00B0F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 methods</a:t>
            </a: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/>
                <a:ea typeface="Times New Roman" panose="02020603050405020304"/>
                <a:sym typeface="+mn-ea"/>
              </a:rPr>
              <a:t>wait()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: Causes the current thread to wait until another thread calls notify() or notifyAll().</a:t>
            </a: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/>
                <a:ea typeface="Times New Roman" panose="02020603050405020304"/>
                <a:sym typeface="+mn-ea"/>
              </a:rPr>
              <a:t>notify()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: Wakes up one waiting thread (randomly chosen).</a:t>
            </a: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600" b="1">
                <a:latin typeface="Times New Roman" panose="02020603050405020304"/>
                <a:ea typeface="Times New Roman" panose="02020603050405020304"/>
                <a:sym typeface="+mn-ea"/>
              </a:rPr>
              <a:t>notifyAll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(): Wakes up all waiting threads.</a:t>
            </a:r>
            <a:endParaRPr lang="en-US" altLang="en-US" sz="28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200" b="1">
                <a:latin typeface="Times New Roman" panose="02020603050405020304"/>
                <a:ea typeface="Times New Roman" panose="02020603050405020304"/>
                <a:sym typeface="+mn-ea"/>
              </a:rPr>
              <a:t>Synchronies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: blocks ensure that only one yhreads accesses the critical section at a time</a:t>
            </a:r>
            <a:endParaRPr lang="en-US" altLang="en-US" sz="28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3200" b="1">
                <a:latin typeface="Times New Roman" panose="02020603050405020304"/>
                <a:ea typeface="Times New Roman" panose="02020603050405020304"/>
                <a:sym typeface="+mn-ea"/>
              </a:rPr>
              <a:t>Bounded buffer:</a:t>
            </a:r>
            <a:r>
              <a:rPr lang="en-US" altLang="en-US" sz="2800">
                <a:latin typeface="Times New Roman" panose="02020603050405020304"/>
                <a:ea typeface="Times New Roman" panose="02020603050405020304"/>
                <a:sym typeface="+mn-ea"/>
              </a:rPr>
              <a:t> A fixed-sie array or queue that holds produced items</a:t>
            </a: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  <a:p>
            <a:pPr marL="685800" indent="-457200" defTabSz="4572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endParaRPr lang="en-US" altLang="en-US" sz="28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120" y="118110"/>
            <a:ext cx="3137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Task Manger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3" name="Picture 2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348740"/>
            <a:ext cx="6007735" cy="52247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2885" y="640080"/>
            <a:ext cx="637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Mutiprocees we can see in the task manager</a:t>
            </a:r>
            <a:endParaRPr lang="en-US" sz="2400"/>
          </a:p>
        </p:txBody>
      </p:sp>
      <p:pic>
        <p:nvPicPr>
          <p:cNvPr id="5" name="Picture 4" descr="thre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65" y="1587500"/>
            <a:ext cx="6151880" cy="5153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44485" y="0"/>
            <a:ext cx="3137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Thread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02095" y="521970"/>
            <a:ext cx="637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One procees we can see multithrad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1610" y="-5080"/>
            <a:ext cx="6811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C00000"/>
                </a:solidFill>
              </a:rPr>
              <a:t>Thread Coomunication 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7505" y="675640"/>
            <a:ext cx="7933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Title</a:t>
            </a:r>
            <a:r>
              <a:rPr lang="en-US" sz="2800"/>
              <a:t>:</a:t>
            </a:r>
            <a:r>
              <a:rPr lang="en-US" altLang="en-US" sz="2800"/>
              <a:t> wait(), notify(), and notifyAll()</a:t>
            </a:r>
            <a:endParaRPr lang="en-US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0" y="1259205"/>
            <a:ext cx="12191365" cy="1445260"/>
          </a:xfrm>
          <a:prstGeom prst="rect">
            <a:avLst/>
          </a:prstGeom>
        </p:spPr>
        <p:txBody>
          <a:bodyPr wrap="square">
            <a:spAutoFit/>
          </a:bodyPr>
          <a:p>
            <a:pPr marL="514350" indent="-5143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32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wait()</a:t>
            </a:r>
            <a:r>
              <a:rPr sz="32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: 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Releases the lock and pauses the thread until another thread calls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notify(</a:t>
            </a:r>
            <a:r>
              <a:rPr sz="32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)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.</a:t>
            </a:r>
            <a:endParaRPr sz="28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notify()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/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notifyAll()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: Wakes up one/all waiting threads.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Always use 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wait()</a:t>
            </a: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in a loop to guard against spurious wakeups.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1490" y="3159125"/>
            <a:ext cx="9660255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synchronized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(object)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critical section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(conditionNotMet)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object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wait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continue processing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object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notify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565" y="28575"/>
            <a:ext cx="4747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FF0000"/>
                </a:solidFill>
              </a:rPr>
              <a:t>Code-Bondud Buffer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500" y="666750"/>
            <a:ext cx="9901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Title</a:t>
            </a:r>
            <a:r>
              <a:rPr lang="en-US" sz="2400"/>
              <a:t>:Bounded Buffer Class(Shared Resource)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66090" y="1304925"/>
            <a:ext cx="9207500" cy="2584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publicsynchronized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produce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value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throws 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InterruptedException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buffer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size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capacity) {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"Buffer is full. Producer is waiting..."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wait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//wait if buffer is empty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buffer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add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value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"Produced: "</a:t>
            </a:r>
            <a:r>
              <a:rPr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value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notifyAll</a:t>
            </a: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 </a:t>
            </a:r>
            <a:r>
              <a:rPr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Notify consumer that there's data</a:t>
            </a:r>
            <a:endParaRPr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1760" y="-120650"/>
            <a:ext cx="11499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FF0000"/>
                </a:solidFill>
              </a:rPr>
              <a:t>Code-Producer &amp; Consumer Threads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8610" y="568325"/>
            <a:ext cx="99968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sym typeface="+mn-ea"/>
              </a:rPr>
              <a:t>Title:</a:t>
            </a:r>
            <a:r>
              <a:rPr lang="en-US" sz="2400">
                <a:solidFill>
                  <a:schemeClr val="tx1"/>
                </a:solidFill>
                <a:sym typeface="+mn-ea"/>
              </a:rPr>
              <a:t>Producer &amp; Consumer Threads Implementation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 rot="19200000">
            <a:off x="1813560" y="2778125"/>
            <a:ext cx="7276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rgbClr val="FF0000"/>
                </a:solidFill>
              </a:rPr>
              <a:t>The End Chapter 2</a:t>
            </a:r>
            <a:endParaRPr 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48895"/>
            <a:ext cx="77876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Segoe UI" panose="020B0502040204020203"/>
                <a:ea typeface="Times New Roman" panose="02020603050405020304"/>
              </a:rPr>
              <a:t>Threads vs Processes</a:t>
            </a:r>
            <a:endParaRPr lang="en-US" sz="4000" b="1">
              <a:solidFill>
                <a:srgbClr val="FF0000"/>
              </a:solidFill>
              <a:latin typeface="Segoe UI" panose="020B0502040204020203"/>
              <a:ea typeface="Times New Roman" panose="02020603050405020304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0" y="674370"/>
          <a:ext cx="12192000" cy="1740535"/>
        </p:xfrm>
        <a:graphic>
          <a:graphicData uri="http://schemas.openxmlformats.org/drawingml/2006/table">
            <a:tbl>
              <a:tblPr/>
              <a:tblGrid>
                <a:gridCol w="2811145"/>
                <a:gridCol w="4385945"/>
                <a:gridCol w="4994910"/>
              </a:tblGrid>
              <a:tr h="31178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solidFill>
                            <a:srgbClr val="00B0F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Feature</a:t>
                      </a:r>
                      <a:endParaRPr sz="3200" b="1">
                        <a:solidFill>
                          <a:srgbClr val="00B0F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solidFill>
                            <a:srgbClr val="00B0F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Thread</a:t>
                      </a:r>
                      <a:endParaRPr sz="3200" b="1">
                        <a:solidFill>
                          <a:srgbClr val="00B0F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solidFill>
                            <a:srgbClr val="00B0F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Process</a:t>
                      </a:r>
                      <a:endParaRPr sz="3200" b="1">
                        <a:solidFill>
                          <a:srgbClr val="00B0F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Calibri" panose="020F0502020204030204"/>
                          <a:ea typeface="Times New Roman" panose="02020603050405020304"/>
                        </a:rPr>
                        <a:t>Memory</a:t>
                      </a:r>
                      <a:endParaRPr sz="20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Shares memory with other threads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Has its own memory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5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Calibri" panose="020F0502020204030204"/>
                          <a:ea typeface="Times New Roman" panose="02020603050405020304"/>
                        </a:rPr>
                        <a:t>Creation time</a:t>
                      </a:r>
                      <a:endParaRPr sz="20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Faster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Slower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99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Calibri" panose="020F0502020204030204"/>
                          <a:ea typeface="Times New Roman" panose="02020603050405020304"/>
                        </a:rPr>
                        <a:t>Communication</a:t>
                      </a:r>
                      <a:endParaRPr sz="20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Easier (shared memory)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Complex (IPC </a:t>
                      </a:r>
                      <a:r>
                        <a:rPr lang="en-US" sz="2000">
                          <a:latin typeface="Calibri" panose="020F0502020204030204"/>
                          <a:ea typeface="Times New Roman" panose="02020603050405020304"/>
                        </a:rPr>
                        <a:t>/</a:t>
                      </a:r>
                      <a:r>
                        <a:rPr lang="en-US" altLang="en-US" sz="2000">
                          <a:latin typeface="Calibri" panose="020F0502020204030204"/>
                          <a:ea typeface="Times New Roman" panose="02020603050405020304"/>
                        </a:rPr>
                        <a:t>Inter-Process Communication /</a:t>
                      </a: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mechanisms needed)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78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latin typeface="Calibri" panose="020F0502020204030204"/>
                          <a:ea typeface="Times New Roman" panose="02020603050405020304"/>
                        </a:rPr>
                        <a:t>Overhead</a:t>
                      </a:r>
                      <a:endParaRPr sz="20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Low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Calibri" panose="020F0502020204030204"/>
                          <a:ea typeface="Times New Roman" panose="02020603050405020304"/>
                        </a:rPr>
                        <a:t>High</a:t>
                      </a:r>
                      <a:endParaRPr sz="20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32715" y="2977515"/>
            <a:ext cx="12153265" cy="3938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4000" b="0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Benefits of Multithreading</a:t>
            </a:r>
            <a:endParaRPr sz="4000" b="0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Improved performance on multi-core systems.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Efficient resource sharing within the same process.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Better responsiveness in applications (e.g., UI apps).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Simplified program structure for handling multiple tasks (e.g., background tasks).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62255" y="-102870"/>
            <a:ext cx="1932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FF0000"/>
                </a:solidFill>
              </a:rPr>
              <a:t>Thread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62530" y="318135"/>
            <a:ext cx="6763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A thread is absic unit of CPU utilizaton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78435" y="802005"/>
            <a:ext cx="3018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It Comprise</a:t>
            </a:r>
            <a:endParaRPr lang="en-US" sz="3200"/>
          </a:p>
        </p:txBody>
      </p:sp>
      <p:sp>
        <p:nvSpPr>
          <p:cNvPr id="6" name="Rectangles 5"/>
          <p:cNvSpPr/>
          <p:nvPr/>
        </p:nvSpPr>
        <p:spPr>
          <a:xfrm>
            <a:off x="1741170" y="1330325"/>
            <a:ext cx="2446020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A Thread ID</a:t>
            </a:r>
            <a:endParaRPr lang="en-US" sz="3200"/>
          </a:p>
        </p:txBody>
      </p:sp>
      <p:sp>
        <p:nvSpPr>
          <p:cNvPr id="10" name="Rectangles 9"/>
          <p:cNvSpPr/>
          <p:nvPr/>
        </p:nvSpPr>
        <p:spPr>
          <a:xfrm>
            <a:off x="3901440" y="1893570"/>
            <a:ext cx="3757930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A Programer Counter</a:t>
            </a:r>
            <a:endParaRPr lang="en-US" sz="3200"/>
          </a:p>
        </p:txBody>
      </p:sp>
      <p:sp>
        <p:nvSpPr>
          <p:cNvPr id="11" name="Rectangles 10"/>
          <p:cNvSpPr/>
          <p:nvPr/>
        </p:nvSpPr>
        <p:spPr>
          <a:xfrm>
            <a:off x="7319645" y="2456815"/>
            <a:ext cx="242506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A Register</a:t>
            </a:r>
            <a:endParaRPr lang="en-US" sz="3200"/>
          </a:p>
        </p:txBody>
      </p:sp>
      <p:sp>
        <p:nvSpPr>
          <p:cNvPr id="12" name="Rectangles 11"/>
          <p:cNvSpPr/>
          <p:nvPr/>
        </p:nvSpPr>
        <p:spPr>
          <a:xfrm>
            <a:off x="9769475" y="2969895"/>
            <a:ext cx="1864360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A Stack</a:t>
            </a:r>
            <a:endParaRPr lang="en-US" sz="3200"/>
          </a:p>
        </p:txBody>
      </p:sp>
      <p:sp>
        <p:nvSpPr>
          <p:cNvPr id="13" name="Text Box 12"/>
          <p:cNvSpPr txBox="1"/>
          <p:nvPr/>
        </p:nvSpPr>
        <p:spPr>
          <a:xfrm>
            <a:off x="0" y="3637280"/>
            <a:ext cx="12071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It sheras with other threads belonging to the same process its</a:t>
            </a:r>
            <a:r>
              <a:rPr lang="en-US" sz="2800" b="1"/>
              <a:t> code section</a:t>
            </a:r>
            <a:r>
              <a:rPr lang="en-US" sz="2800"/>
              <a:t>,</a:t>
            </a:r>
            <a:r>
              <a:rPr lang="en-US" sz="2800" b="1"/>
              <a:t>data section</a:t>
            </a:r>
            <a:r>
              <a:rPr lang="en-US" sz="2800"/>
              <a:t>, and </a:t>
            </a:r>
            <a:r>
              <a:rPr lang="en-US" sz="2800" b="1"/>
              <a:t>other opertaing-system resourses</a:t>
            </a:r>
            <a:r>
              <a:rPr lang="en-US" sz="2800"/>
              <a:t> such as pen files and signal </a:t>
            </a:r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rcRect r="56830"/>
          <a:stretch>
            <a:fillRect/>
          </a:stretch>
        </p:blipFill>
        <p:spPr>
          <a:xfrm>
            <a:off x="3659505" y="4525010"/>
            <a:ext cx="2626995" cy="16948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0" y="5160645"/>
            <a:ext cx="3506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Single thread Process</a:t>
            </a:r>
            <a:endParaRPr lang="en-US" sz="28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45688"/>
          <a:stretch>
            <a:fillRect/>
          </a:stretch>
        </p:blipFill>
        <p:spPr>
          <a:xfrm>
            <a:off x="8498840" y="4465955"/>
            <a:ext cx="3693160" cy="214693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6704965" y="5365115"/>
            <a:ext cx="3506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Mult-ithread</a:t>
            </a:r>
            <a:endParaRPr lang="en-US" sz="2800"/>
          </a:p>
          <a:p>
            <a:r>
              <a:rPr lang="en-US" sz="2800"/>
              <a:t> Process</a:t>
            </a:r>
            <a:endParaRPr lang="en-US" sz="2800"/>
          </a:p>
        </p:txBody>
      </p:sp>
      <p:sp>
        <p:nvSpPr>
          <p:cNvPr id="22" name="Text Box 21"/>
          <p:cNvSpPr txBox="1"/>
          <p:nvPr/>
        </p:nvSpPr>
        <p:spPr>
          <a:xfrm>
            <a:off x="-215900" y="6452870"/>
            <a:ext cx="8714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charset="0"/>
              <a:buChar char="ü"/>
            </a:pPr>
            <a:r>
              <a:rPr lang="en-US" sz="2400">
                <a:sym typeface="+mn-ea"/>
              </a:rPr>
              <a:t>To see multi-traead install Process thread view application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10" grpId="0" animBg="1"/>
      <p:bldP spid="11" grpId="0" animBg="1"/>
      <p:bldP spid="12" grpId="0" animBg="1"/>
      <p:bldP spid="13" grpId="0"/>
      <p:bldP spid="1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8435" y="-21590"/>
            <a:ext cx="3401695" cy="539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rgbClr val="FF0000"/>
                </a:solidFill>
              </a:rPr>
              <a:t>Thread In Java</a:t>
            </a:r>
            <a:endParaRPr lang="en-US" sz="4000">
              <a:solidFill>
                <a:srgbClr val="FF0000"/>
              </a:solidFill>
            </a:endParaRPr>
          </a:p>
          <a:p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25515" y="233045"/>
            <a:ext cx="6409055" cy="4769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ThreadExample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"Hi"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  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 } }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&lt;=</a:t>
            </a:r>
            <a:r>
              <a:rPr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){             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  </a:t>
            </a:r>
            <a:endParaRPr lang="en-US"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System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0070C1"/>
                </a:solidFill>
                <a:latin typeface="Consolas" panose="020B0609020204030204"/>
                <a:ea typeface="Consolas" panose="020B0609020204030204"/>
              </a:rPr>
              <a:t>out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println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"Hello"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  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}} 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ABMain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publicstatic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[]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args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1600" b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sz="1600" b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16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 }</a:t>
            </a:r>
            <a:endParaRPr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012805" y="1205865"/>
            <a:ext cx="1240790" cy="5544820"/>
            <a:chOff x="9263" y="2068"/>
            <a:chExt cx="1803" cy="8732"/>
          </a:xfrm>
        </p:grpSpPr>
        <p:sp>
          <p:nvSpPr>
            <p:cNvPr id="5" name="Text Box 4"/>
            <p:cNvSpPr txBox="1"/>
            <p:nvPr/>
          </p:nvSpPr>
          <p:spPr>
            <a:xfrm>
              <a:off x="9937" y="2659"/>
              <a:ext cx="921" cy="8141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600" b="1"/>
                <a:t>Hi</a:t>
              </a:r>
              <a:endParaRPr lang="en-US" altLang="en-US" sz="1600" b="1"/>
            </a:p>
            <a:p>
              <a:r>
                <a:rPr lang="en-US" altLang="en-US" sz="1600" b="1"/>
                <a:t>Hi</a:t>
              </a:r>
              <a:endParaRPr lang="en-US" altLang="en-US" sz="16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Hi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400" b="1"/>
                <a:t>Hello</a:t>
              </a:r>
              <a:endParaRPr lang="en-US" altLang="en-US" sz="1400" b="1"/>
            </a:p>
            <a:p>
              <a:r>
                <a:rPr lang="en-US" altLang="en-US" sz="1600" b="1"/>
                <a:t>Hello</a:t>
              </a:r>
              <a:endParaRPr lang="en-US" altLang="en-US" sz="1600" b="1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9263" y="2068"/>
              <a:ext cx="180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/>
                <a:t>Output</a:t>
              </a:r>
              <a:endParaRPr lang="en-US" sz="2400" b="1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72390" y="1470660"/>
            <a:ext cx="678815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Two Classes with a 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show()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Method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We have two classes,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A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and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B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, both with a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show()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method.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A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class prints "Hi" multiple times;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B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prints "Hello".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8435" y="3190240"/>
            <a:ext cx="644652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tabLst>
                <a:tab pos="3886200" algn="l"/>
              </a:tabLst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This executes both methods</a:t>
            </a:r>
            <a:r>
              <a:rPr sz="20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s</a:t>
            </a:r>
            <a:r>
              <a:rPr sz="20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equentially (not in parallel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).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tabLst>
                <a:tab pos="3886200" algn="l"/>
              </a:tabLst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JVM starts execution from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main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()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and processes one line at a time.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tabLst>
                <a:tab pos="3886200" algn="l"/>
              </a:tabLst>
            </a:pP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First, it creates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obj1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, then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obj2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, and finally executes their 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show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()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methods in order.</a:t>
            </a:r>
            <a:endParaRPr lang="en-US" altLang="en-US" sz="20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78435" y="5629275"/>
            <a:ext cx="1059243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Threads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enable parallel execution of methods.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Normal object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 execution is sequential by default.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To run two methods simultaneously, </a:t>
            </a:r>
            <a:r>
              <a:rPr sz="240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you</a:t>
            </a: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 must use multiple threads.</a:t>
            </a:r>
            <a:endParaRPr sz="2400" b="1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0" y="621030"/>
            <a:ext cx="71316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00B0F0"/>
                </a:solidFill>
              </a:rPr>
              <a:t>Example </a:t>
            </a:r>
            <a:r>
              <a:rPr lang="en-US" sz="2800">
                <a:solidFill>
                  <a:srgbClr val="00B0F0"/>
                </a:solidFill>
                <a:sym typeface="+mn-ea"/>
              </a:rPr>
              <a:t>Let us  </a:t>
            </a:r>
            <a:r>
              <a:rPr lang="en-US" sz="2800">
                <a:solidFill>
                  <a:srgbClr val="00B0F0"/>
                </a:solidFill>
              </a:rPr>
              <a:t>take Normal object to understand thread </a:t>
            </a:r>
            <a:endParaRPr lang="en-US" sz="2800">
              <a:solidFill>
                <a:srgbClr val="00B0F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3655" y="5002530"/>
            <a:ext cx="10867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  <a:tabLst>
                <a:tab pos="3886200" algn="l"/>
              </a:tabLst>
            </a:pPr>
            <a:r>
              <a:rPr lang="en-US" altLang="en-US" sz="20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When called sequentially</a:t>
            </a:r>
            <a:r>
              <a:rPr lang="en-US" altLang="en-US" sz="2800" b="1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 (obj1.show() → obj2.show()), t</a:t>
            </a:r>
            <a:r>
              <a:rPr lang="en-US" altLang="en-US" sz="2000"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hey execute one after another.</a:t>
            </a:r>
            <a:endParaRPr lang="en-US" altLang="en-US" sz="2000"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1920" y="105410"/>
            <a:ext cx="12069445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To achieve parallel execution,</a:t>
            </a:r>
            <a:endParaRPr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ui-sans-serif"/>
                <a:cs typeface="Times New Roman" panose="02020603050405020304" charset="0"/>
                <a:sym typeface="+mn-ea"/>
              </a:rPr>
              <a:t> we need to run these methods in separate threads</a:t>
            </a:r>
            <a:endParaRPr lang="en-US" sz="3200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ui-sans-serif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1920" y="1058545"/>
            <a:ext cx="10765790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Converting Classes to </a:t>
            </a:r>
            <a:r>
              <a:rPr sz="3200" b="1" i="0">
                <a:solidFill>
                  <a:schemeClr val="tx1"/>
                </a:solidFill>
                <a:latin typeface="Javanese Text" panose="02000000000000000000" charset="0"/>
                <a:ea typeface="ui-sans-serif"/>
                <a:cs typeface="Javanese Text" panose="02000000000000000000" charset="0"/>
              </a:rPr>
              <a:t>Threads</a:t>
            </a:r>
            <a:endParaRPr sz="3200" b="1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 Enable parallel execution, we make the classes threads by extending Thread: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7330" y="1862455"/>
            <a:ext cx="11068050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Syntax  </a:t>
            </a:r>
            <a:r>
              <a:rPr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lang="en-US"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lang="en-US"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... }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</a:t>
            </a:r>
            <a:r>
              <a:rPr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lang="en-US"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lang="en-US" sz="2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 ... }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7325" y="2698115"/>
            <a:ext cx="12107545" cy="3924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sz="2800" b="1" i="1" u="sng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Threads 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allow concurrent execution.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0" y="3209290"/>
            <a:ext cx="11463655" cy="1565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Starting Threads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: 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lvl="1" indent="-34290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Automatically calls the </a:t>
            </a:r>
            <a:r>
              <a:rPr sz="2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  <a:sym typeface="+mn-ea"/>
              </a:rPr>
              <a:t>run()</a:t>
            </a:r>
            <a:r>
              <a:rPr sz="2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 method</a:t>
            </a:r>
            <a:r>
              <a:rPr sz="2400">
                <a:latin typeface="Times New Roman" panose="02020603050405020304" charset="0"/>
                <a:ea typeface="DeepSeek-CJK-patch"/>
                <a:cs typeface="Times New Roman" panose="02020603050405020304" charset="0"/>
                <a:sym typeface="+mn-ea"/>
              </a:rPr>
              <a:t> (must override it).</a:t>
            </a:r>
            <a:endParaRPr sz="2400">
              <a:latin typeface="Times New Roman" panose="02020603050405020304" charset="0"/>
              <a:ea typeface="DeepSeek-CJK-patch"/>
              <a:cs typeface="Times New Roman" panose="02020603050405020304" charset="0"/>
              <a:sym typeface="+mn-ea"/>
            </a:endParaRPr>
          </a:p>
          <a:p>
            <a:pPr marL="0" lvl="1" indent="-34290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Instead of calling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show()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, we </a:t>
            </a:r>
            <a:r>
              <a: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invoke </a:t>
            </a:r>
            <a:r>
              <a: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start()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, which: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lvl="1" indent="-34290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Creates a new thread.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342900" lvl="1" indent="-34290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v"/>
            </a:pP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636000" y="2429510"/>
            <a:ext cx="3589020" cy="3169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lang="en-US"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r>
              <a:rPr lang="en-US"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       </a:t>
            </a:r>
            <a:r>
              <a:rPr sz="20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print "Hi"</a:t>
            </a:r>
            <a:endParaRPr sz="20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lang="en-US"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extends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Thread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lang="en-US" sz="2000" b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sz="2000" b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r>
              <a:rPr sz="2000" b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print "Hello"</a:t>
            </a:r>
            <a:endParaRPr sz="2000" b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>
                <a:solidFill>
                  <a:srgbClr val="3B3B3B"/>
                </a:solidFill>
                <a:latin typeface="Consolas" panose="020B0609020204030204"/>
                <a:ea typeface="Consolas" panose="020B0609020204030204"/>
                <a:sym typeface="+mn-ea"/>
              </a:rPr>
              <a:t>}</a:t>
            </a:r>
            <a:endParaRPr sz="20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90365" y="5963920"/>
            <a:ext cx="7860665" cy="7067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 </a:t>
            </a:r>
            <a:r>
              <a:rPr sz="2000" b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obj1</a:t>
            </a: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.</a:t>
            </a:r>
            <a:r>
              <a:rPr sz="2000" b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start</a:t>
            </a: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();  </a:t>
            </a:r>
            <a:r>
              <a:rPr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// Runs A's show in a new thread  </a:t>
            </a:r>
            <a:endParaRPr sz="2000" b="1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 </a:t>
            </a:r>
            <a:r>
              <a:rPr sz="2000" b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obj2</a:t>
            </a: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.</a:t>
            </a:r>
            <a:r>
              <a:rPr sz="2000" b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start</a:t>
            </a:r>
            <a:r>
              <a:rPr sz="2000" b="1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();  </a:t>
            </a:r>
            <a:r>
              <a:rPr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// Runs B's show</a:t>
            </a:r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 </a:t>
            </a:r>
            <a:r>
              <a:rPr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in another thread</a:t>
            </a:r>
            <a:endParaRPr sz="2000" b="1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746625"/>
            <a:ext cx="8408670" cy="6915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sz="28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start()</a:t>
            </a:r>
            <a:r>
              <a: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lang="en-US" sz="2400" i="1">
                <a:solidFill>
                  <a:schemeClr val="tx1"/>
                </a:solidFill>
                <a:effectLst/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activate </a:t>
            </a:r>
            <a:r>
              <a:rPr sz="2400" i="1">
                <a:solidFill>
                  <a:schemeClr val="tx1"/>
                </a:solidFill>
                <a:effectLst/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sz="28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Menlo"/>
                <a:cs typeface="Times New Roman" panose="02020603050405020304" charset="0"/>
              </a:rPr>
              <a:t>run()</a:t>
            </a:r>
            <a:r>
              <a: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</a:t>
            </a:r>
            <a:r>
              <a:rPr sz="2400">
                <a:solidFill>
                  <a:schemeClr val="tx1"/>
                </a:solidFill>
                <a:effectLst/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behind the scen</a:t>
            </a:r>
            <a:r>
              <a: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es </a:t>
            </a:r>
            <a:endParaRPr sz="24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1257300" lvl="2" indent="-34290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Analogies (e.g., "race starter") for easier understanding</a:t>
            </a:r>
            <a:r>
              <a:rPr lang="en-US" altLang="en-US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.</a:t>
            </a:r>
            <a:endParaRPr sz="24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5240020"/>
            <a:ext cx="7723505" cy="64135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sz="3200" b="1" i="1">
              <a:solidFill>
                <a:schemeClr val="tx1"/>
              </a:solidFill>
              <a:latin typeface="Times New Roman" panose="02020603050405020304" charset="0"/>
              <a:ea typeface="Menlo"/>
              <a:cs typeface="Times New Roman" panose="02020603050405020304" charset="0"/>
            </a:endParaRPr>
          </a:p>
          <a:p>
            <a:pPr marL="457200" indent="-45720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endParaRPr sz="3200" b="1" i="1">
              <a:solidFill>
                <a:schemeClr val="tx1"/>
              </a:solidFill>
              <a:latin typeface="Times New Roman" panose="02020603050405020304" charset="0"/>
              <a:ea typeface="Menlo"/>
              <a:cs typeface="Times New Roman" panose="02020603050405020304" charset="0"/>
            </a:endParaRPr>
          </a:p>
          <a:p>
            <a:pPr marL="457200" indent="-45720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1" i="1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start()</a:t>
            </a:r>
            <a:r>
              <a:rPr sz="2400" b="1" i="1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→ </a:t>
            </a:r>
            <a:r>
              <a:rPr sz="2800" b="1" i="1">
                <a:solidFill>
                  <a:schemeClr val="tx1"/>
                </a:solidFill>
                <a:latin typeface="Times New Roman" panose="02020603050405020304" charset="0"/>
                <a:ea typeface="Menlo"/>
                <a:cs typeface="Times New Roman" panose="02020603050405020304" charset="0"/>
              </a:rPr>
              <a:t>run()</a:t>
            </a:r>
            <a:r>
              <a:rPr sz="20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 is the thread lifecycle.</a:t>
            </a:r>
            <a:endParaRPr sz="20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274320"/>
            <a:ext cx="10233025" cy="2743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430"/>
              </a:lnSpc>
              <a:spcBef>
                <a:spcPts val="900"/>
              </a:spcBef>
              <a:spcAft>
                <a:spcPts val="600"/>
              </a:spcAft>
            </a:pPr>
            <a:r>
              <a:rPr sz="3600" b="1" i="0">
                <a:solidFill>
                  <a:srgbClr val="FF000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Thread Scheduling &amp; Parallel Execution</a:t>
            </a:r>
            <a:endParaRPr sz="3600" b="1" i="0">
              <a:solidFill>
                <a:srgbClr val="FF000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548640"/>
            <a:ext cx="1156970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OS Scheduler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decides thread execution order.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1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Multi-core CPUs 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enable true parallelism (e.g., 4 cores = 4 threads at once).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400" b="1" i="0">
                <a:solidFill>
                  <a:srgbClr val="00B0F0"/>
                </a:solidFill>
                <a:latin typeface="Times New Roman" panose="02020603050405020304" charset="0"/>
                <a:ea typeface="DeepSeek-CJK-patch"/>
                <a:cs typeface="Times New Roman" panose="02020603050405020304" charset="0"/>
              </a:rPr>
              <a:t>Example Output (Interleaved):</a:t>
            </a:r>
            <a:endParaRPr sz="2400" b="1" i="0">
              <a:solidFill>
                <a:srgbClr val="00B0F0"/>
              </a:solidFill>
              <a:latin typeface="Times New Roman" panose="02020603050405020304" charset="0"/>
              <a:ea typeface="DeepSeek-CJK-patch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0530" y="1886903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Hi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Hello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Hi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Hello</a:t>
            </a:r>
            <a:r>
              <a:rPr sz="2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sz="2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5885" y="3260725"/>
            <a:ext cx="992251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3200" b="1" i="0">
                <a:solidFill>
                  <a:srgbClr val="00B0F0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 Output Behavior and Thread Scheduling</a:t>
            </a:r>
            <a:endParaRPr sz="3200" b="1" i="0">
              <a:solidFill>
                <a:srgbClr val="00B0F0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3835" y="3616325"/>
            <a:ext cx="11694160" cy="27381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You might not see interleaved output initially (like </a:t>
            </a:r>
            <a:r>
              <a:rPr sz="3200" b="0" i="0">
                <a:solidFill>
                  <a:schemeClr val="tx1"/>
                </a:solidFill>
                <a:latin typeface="Times New Roman" panose="02020603050405020304" charset="0"/>
                <a:ea typeface="ui-monospace"/>
                <a:cs typeface="Times New Roman" panose="02020603050405020304" charset="0"/>
              </a:rPr>
              <a:t>Hi Hello Hi Hello...</a:t>
            </a: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) because: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1714500" lvl="3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The CPU is fast.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1714500" lvl="3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Threads may still complete sequentially depending on timing.</a:t>
            </a:r>
            <a:endParaRPr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indent="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sz="2800" b="1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To Observe True Parallel Executio</a:t>
            </a:r>
            <a:endParaRPr sz="2800" b="1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en-US"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For large loops (e.g., 100 iterations), interleaving becomes visible.</a:t>
            </a:r>
            <a:endParaRPr lang="en-US" altLang="en-US" sz="28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</a:pPr>
            <a:r>
              <a:rPr sz="28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You will start seeing interleaved outputs like</a:t>
            </a:r>
            <a:r>
              <a:rPr sz="2400" b="0" i="0">
                <a:solidFill>
                  <a:schemeClr val="tx1"/>
                </a:solidFill>
                <a:latin typeface="Times New Roman" panose="02020603050405020304" charset="0"/>
                <a:ea typeface="ui-sans-serif"/>
                <a:cs typeface="Times New Roman" panose="02020603050405020304" charset="0"/>
              </a:rPr>
              <a:t>:</a:t>
            </a:r>
            <a:endParaRPr sz="2400" b="0" i="0">
              <a:solidFill>
                <a:schemeClr val="tx1"/>
              </a:solidFill>
              <a:latin typeface="Times New Roman" panose="02020603050405020304" charset="0"/>
              <a:ea typeface="ui-sans-serif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ags/tag1.xml><?xml version="1.0" encoding="utf-8"?>
<p:tagLst xmlns:p="http://schemas.openxmlformats.org/presentationml/2006/main">
  <p:tag name="TABLE_ENDDRAG_ORIGIN_RECT" val="959*171"/>
  <p:tag name="TABLE_ENDDRAG_RECT" val="0*53*960*171"/>
</p:tagLst>
</file>

<file path=ppt/tags/tag2.xml><?xml version="1.0" encoding="utf-8"?>
<p:tagLst xmlns:p="http://schemas.openxmlformats.org/presentationml/2006/main">
  <p:tag name="TABLE_ENDDRAG_ORIGIN_RECT" val="933*245"/>
  <p:tag name="TABLE_ENDDRAG_RECT" val="18*65*933*245"/>
</p:tagLst>
</file>

<file path=ppt/tags/tag3.xml><?xml version="1.0" encoding="utf-8"?>
<p:tagLst xmlns:p="http://schemas.openxmlformats.org/presentationml/2006/main">
  <p:tag name="TABLE_ENDDRAG_ORIGIN_RECT" val="945*349"/>
  <p:tag name="TABLE_ENDDRAG_RECT" val="23*40*945*3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30314</Words>
  <Application>WPS Slides</Application>
  <PresentationFormat>Widescreen</PresentationFormat>
  <Paragraphs>1132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Courier New</vt:lpstr>
      <vt:lpstr>Arial</vt:lpstr>
      <vt:lpstr>Times New Roman</vt:lpstr>
      <vt:lpstr>DeepSeek-CJK-patch</vt:lpstr>
      <vt:lpstr>Ethiopic Addis</vt:lpstr>
      <vt:lpstr>Wingdings</vt:lpstr>
      <vt:lpstr>ui-sans-serif</vt:lpstr>
      <vt:lpstr>Segoe UI</vt:lpstr>
      <vt:lpstr>Calibri</vt:lpstr>
      <vt:lpstr>Consolas</vt:lpstr>
      <vt:lpstr>ui-monospace</vt:lpstr>
      <vt:lpstr>Javanese Text</vt:lpstr>
      <vt:lpstr>Menlo</vt:lpstr>
      <vt:lpstr>Calibri Light</vt:lpstr>
      <vt:lpstr>Microsoft YaHei</vt:lpstr>
      <vt:lpstr>Arial Unicode MS</vt:lpstr>
      <vt:lpstr>Cambria</vt:lpstr>
      <vt:lpstr>Inter-Regular</vt:lpstr>
      <vt:lpstr>source-serif-pro</vt:lpstr>
      <vt:lpstr>Symbol</vt:lpstr>
      <vt:lpstr>Calibri</vt:lpstr>
      <vt:lpstr>TimesNewRomanPS-BoldMT</vt:lpstr>
      <vt:lpstr>Wingdings-Regular</vt:lpstr>
      <vt:lpstr>TimesNewRomanPSMT</vt:lpstr>
      <vt:lpstr>Office Theme</vt:lpstr>
      <vt:lpstr> Chapter 2:  Multithreading in Java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2:  JDBC(Java Database Connectivity) </dc:title>
  <dc:creator>zeris</dc:creator>
  <cp:lastModifiedBy>Zwinner</cp:lastModifiedBy>
  <cp:revision>45</cp:revision>
  <dcterms:created xsi:type="dcterms:W3CDTF">2025-04-09T16:36:00Z</dcterms:created>
  <dcterms:modified xsi:type="dcterms:W3CDTF">2025-04-23T02:36:40Z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F614AD0C1340434C800CE9353C0C7506_11</vt:lpwstr>
  </property>
  <property fmtid="{D5CDD505-2E9C-101B-9397-08002B2CF9AE}" pid="3" name="KSOProductBuildVer">
    <vt:lpwstr>1033-12.2.0.20795</vt:lpwstr>
  </property>
</Properties>
</file>