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86" r:id="rId6"/>
    <p:sldId id="257" r:id="rId7"/>
    <p:sldId id="261" r:id="rId8"/>
    <p:sldId id="263" r:id="rId9"/>
    <p:sldId id="264" r:id="rId10"/>
    <p:sldId id="287" r:id="rId11"/>
    <p:sldId id="267" r:id="rId12"/>
    <p:sldId id="268" r:id="rId13"/>
    <p:sldId id="288" r:id="rId14"/>
    <p:sldId id="269" r:id="rId15"/>
    <p:sldId id="270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98" r:id="rId28"/>
    <p:sldId id="272" r:id="rId29"/>
    <p:sldId id="305" r:id="rId30"/>
    <p:sldId id="289" r:id="rId31"/>
    <p:sldId id="306" r:id="rId32"/>
    <p:sldId id="30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4" r:id="rId42"/>
    <p:sldId id="299" r:id="rId43"/>
    <p:sldId id="30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3-31T10:11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728.000 715.000,'2.000'0.000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3-31T10:11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1366.000 815.000,'2.000'0.000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3-31T10:11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158.000 1031.000,'2.000'0.000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62D37-510E-4D07-AFE3-1EC030167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C78D-8991-482F-B946-19052E5B26E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customXml" Target="../ink/ink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Debre </a:t>
            </a:r>
            <a:r>
              <a:rPr lang="en-US" b="1" dirty="0" err="1">
                <a:solidFill>
                  <a:srgbClr val="00B0F0"/>
                </a:solidFill>
              </a:rPr>
              <a:t>Birhan</a:t>
            </a:r>
            <a:r>
              <a:rPr lang="en-US" b="1" dirty="0">
                <a:solidFill>
                  <a:srgbClr val="00B0F0"/>
                </a:solidFill>
              </a:rPr>
              <a:t> University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67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Chapter 1</a:t>
            </a:r>
            <a:endParaRPr lang="en-US" sz="4000" dirty="0"/>
          </a:p>
          <a:p>
            <a:r>
              <a:rPr lang="en-US" sz="4000" dirty="0"/>
              <a:t>Advance Programming </a:t>
            </a:r>
            <a:endParaRPr lang="en-US" sz="4000" dirty="0"/>
          </a:p>
        </p:txBody>
      </p:sp>
      <p:sp>
        <p:nvSpPr>
          <p:cNvPr id="4" name="Subtitle 2"/>
          <p:cNvSpPr txBox="1"/>
          <p:nvPr/>
        </p:nvSpPr>
        <p:spPr>
          <a:xfrm>
            <a:off x="4277833" y="58975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Prepared by:-Zerihun 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33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Is Methods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0362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 </a:t>
            </a:r>
            <a:r>
              <a:rPr lang="en-US" sz="3200" b="1" dirty="0"/>
              <a:t>Method</a:t>
            </a:r>
            <a:r>
              <a:rPr lang="en-US" sz="3200" dirty="0"/>
              <a:t> is a </a:t>
            </a:r>
            <a:r>
              <a:rPr lang="en-US" sz="3200" b="1" dirty="0"/>
              <a:t>block of code </a:t>
            </a:r>
            <a:r>
              <a:rPr lang="en-US" sz="3200" dirty="0"/>
              <a:t>that performs a </a:t>
            </a:r>
            <a:r>
              <a:rPr lang="en-US" sz="3200" b="1" dirty="0"/>
              <a:t>specific task </a:t>
            </a:r>
            <a:r>
              <a:rPr lang="en-US" sz="3200" dirty="0"/>
              <a:t>or </a:t>
            </a:r>
            <a:r>
              <a:rPr lang="en-US" sz="3200" b="1" dirty="0"/>
              <a:t>operation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It is defined within a class and </a:t>
            </a:r>
            <a:r>
              <a:rPr lang="en-US" sz="3200" b="1" dirty="0" smtClean="0"/>
              <a:t> </a:t>
            </a:r>
            <a:r>
              <a:rPr lang="en-US" sz="3200" dirty="0" smtClean="0"/>
              <a:t>its </a:t>
            </a:r>
            <a:r>
              <a:rPr lang="en-US" sz="3200" dirty="0"/>
              <a:t>functionality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 </a:t>
            </a:r>
            <a:r>
              <a:rPr lang="en-US" sz="2400" dirty="0" smtClean="0"/>
              <a:t>A large program can be divided into the basic building blocs known as </a:t>
            </a:r>
            <a:r>
              <a:rPr lang="en-US" sz="2800" b="1" dirty="0" smtClean="0">
                <a:solidFill>
                  <a:srgbClr val="00B0F0"/>
                </a:solidFill>
              </a:rPr>
              <a:t>method/function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 method contain the set of statements {   }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 method must be declared within in the class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For Example If we have a class then this class should have like eating(),waking(),talking() </a:t>
            </a:r>
            <a:r>
              <a:rPr lang="en-US" sz="3200" dirty="0" err="1" smtClean="0"/>
              <a:t>etc</a:t>
            </a:r>
            <a:r>
              <a:rPr lang="en-US" sz="3200" dirty="0" smtClean="0"/>
              <a:t>, which describes the behavior of object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6884" y="4772345"/>
            <a:ext cx="1092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 main method</a:t>
            </a:r>
            <a:r>
              <a:rPr lang="en-US" sz="3200" dirty="0" smtClean="0"/>
              <a:t>:- </a:t>
            </a:r>
            <a:r>
              <a:rPr lang="en-US" sz="32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public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32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static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32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void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3200" b="1" dirty="0">
                <a:solidFill>
                  <a:srgbClr val="88C0D0"/>
                </a:solidFill>
                <a:latin typeface="Times New Roman" panose="02020603050405020304"/>
                <a:ea typeface="Times New Roman" panose="02020603050405020304"/>
              </a:rPr>
              <a:t>main</a:t>
            </a:r>
            <a:r>
              <a:rPr lang="en-US" sz="32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(</a:t>
            </a:r>
            <a:r>
              <a:rPr lang="en-US" sz="3200" b="1" dirty="0">
                <a:solidFill>
                  <a:srgbClr val="88C0D0"/>
                </a:solidFill>
                <a:latin typeface="Times New Roman" panose="02020603050405020304"/>
                <a:ea typeface="Times New Roman" panose="02020603050405020304"/>
              </a:rPr>
              <a:t>String</a:t>
            </a:r>
            <a:r>
              <a:rPr lang="en-US" sz="32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[] </a:t>
            </a:r>
            <a:r>
              <a:rPr lang="en-US" sz="3200" b="1" dirty="0" smtClean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a </a:t>
            </a:r>
            <a:r>
              <a:rPr lang="en-US" sz="3200" b="1" dirty="0" err="1" smtClean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rgs</a:t>
            </a:r>
            <a:r>
              <a:rPr lang="en-US" sz="32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){</a:t>
            </a:r>
            <a:r>
              <a:rPr lang="en-US" sz="3200" dirty="0" smtClean="0"/>
              <a:t> } </a:t>
            </a:r>
            <a:br>
              <a:rPr lang="en-US" sz="3200" dirty="0" smtClean="0"/>
            </a:br>
            <a:r>
              <a:rPr lang="en-US" sz="3200" dirty="0"/>
              <a:t>Program </a:t>
            </a:r>
            <a:r>
              <a:rPr lang="en-US" sz="3200" dirty="0" smtClean="0"/>
              <a:t>execution </a:t>
            </a:r>
            <a:r>
              <a:rPr lang="en-US" sz="3200" dirty="0"/>
              <a:t>starts from </a:t>
            </a:r>
            <a:r>
              <a:rPr lang="en-US" sz="3200" b="1" dirty="0"/>
              <a:t>main</a:t>
            </a:r>
            <a:r>
              <a:rPr lang="en-US" sz="3200" dirty="0"/>
              <a:t>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271" y="-2610"/>
            <a:ext cx="6000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Syntax of a Method in Java</a:t>
            </a:r>
            <a:r>
              <a:rPr lang="en-US" sz="3600" b="1" dirty="0"/>
              <a:t>:</a:t>
            </a: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705485"/>
            <a:ext cx="12024995" cy="147701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access_modifier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88C0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81A1C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636F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636F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body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636F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(code to be executed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636F8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</a:t>
            </a:r>
            <a:r>
              <a:rPr lang="en-US" sz="3200" dirty="0">
                <a:solidFill>
                  <a:srgbClr val="88C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Optional, depending on the return type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636F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271" y="2198327"/>
            <a:ext cx="409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Components of a Method:</a:t>
            </a:r>
            <a:endParaRPr lang="en-US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650302"/>
            <a:ext cx="12192001" cy="390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visibility of the method (e.g., public, private, protected, or default).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type of value the method returns. Use 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the method does not return any value.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method, following Java naming conventions .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 List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comma-separated list of input parameters (if any) enclosed in parentheses 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sz="3200" b="1" dirty="0">
                <a:solidFill>
                  <a:srgbClr val="636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Body:</a:t>
            </a:r>
            <a:r>
              <a:rPr lang="en-US" sz="3200" b="1" dirty="0">
                <a:solidFill>
                  <a:srgbClr val="636F88"/>
                </a:solidFill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block of code that defines what the method does.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 (Optional)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a value if the return type is not void.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 rot="10800000" flipV="1">
            <a:off x="95843" y="446275"/>
            <a:ext cx="1233020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Predefined Methods (Built-in Methods)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provided by Java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Math.sqrt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System.out.println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User-defined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created by the programmer.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Methods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that belong to a class and do not require an object to be called.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that require an object of the class to be invoked.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Parameterized Methods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that take input parameters.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Non-Parameterized Methods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that do not take parameters.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Type Methods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that return a value.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Methods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Methods that do not return a value.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843" y="0"/>
            <a:ext cx="4454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Types of Methods in Java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43" y="4459572"/>
            <a:ext cx="1013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Method calling  </a:t>
            </a:r>
            <a:r>
              <a:rPr lang="en-US" sz="3200" dirty="0" smtClean="0">
                <a:solidFill>
                  <a:srgbClr val="FF0000"/>
                </a:solidFill>
              </a:rPr>
              <a:t>Syntax -</a:t>
            </a:r>
            <a:r>
              <a:rPr lang="en-US" sz="3200" b="1" dirty="0" err="1" smtClean="0">
                <a:latin typeface="Arial Black" panose="020B0A04020102020204" pitchFamily="34" charset="0"/>
              </a:rPr>
              <a:t>method_name</a:t>
            </a:r>
            <a:r>
              <a:rPr lang="en-US" sz="3200" b="1" dirty="0" smtClean="0">
                <a:latin typeface="Arial Black" panose="020B0A04020102020204" pitchFamily="34" charset="0"/>
              </a:rPr>
              <a:t>(v1,v2…);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074" y="5125453"/>
            <a:ext cx="786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 subtraction (8,8);</a:t>
            </a:r>
            <a:endParaRPr lang="en-US" sz="3200" dirty="0"/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 flipV="1">
            <a:off x="4908679" y="5287036"/>
            <a:ext cx="4596267" cy="16158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04946" y="4963870"/>
            <a:ext cx="268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arguments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95842" y="5710228"/>
            <a:ext cx="1104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An argument is  a value that is passed to a method when it is called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428" y="378103"/>
            <a:ext cx="118055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public class Calculator </a:t>
            </a:r>
            <a:r>
              <a:rPr lang="en-US" sz="2800" b="1" dirty="0"/>
              <a:t>{</a:t>
            </a:r>
            <a:endParaRPr lang="en-US" sz="2800" b="1" dirty="0"/>
          </a:p>
          <a:p>
            <a:r>
              <a:rPr lang="en-US" sz="2800" b="1" dirty="0"/>
              <a:t>    // Method to add two numbers</a:t>
            </a:r>
            <a:endParaRPr lang="en-US" sz="2800" b="1" dirty="0"/>
          </a:p>
          <a:p>
            <a:r>
              <a:rPr lang="en-US" sz="2800" b="1" dirty="0"/>
              <a:t>    </a:t>
            </a:r>
            <a:r>
              <a:rPr lang="en-US" sz="2800" b="1" dirty="0">
                <a:solidFill>
                  <a:srgbClr val="00B0F0"/>
                </a:solidFill>
              </a:rPr>
              <a:t>public </a:t>
            </a:r>
            <a:r>
              <a:rPr lang="en-US" sz="2800" b="1" dirty="0" err="1">
                <a:solidFill>
                  <a:srgbClr val="00B0F0"/>
                </a:solidFill>
              </a:rPr>
              <a:t>int</a:t>
            </a:r>
            <a:r>
              <a:rPr lang="en-US" sz="2800" b="1" dirty="0">
                <a:solidFill>
                  <a:srgbClr val="00B0F0"/>
                </a:solidFill>
              </a:rPr>
              <a:t> add(</a:t>
            </a:r>
            <a:r>
              <a:rPr lang="en-US" sz="2800" b="1" dirty="0" err="1">
                <a:solidFill>
                  <a:srgbClr val="00B0F0"/>
                </a:solidFill>
              </a:rPr>
              <a:t>int</a:t>
            </a:r>
            <a:r>
              <a:rPr lang="en-US" sz="2800" b="1" dirty="0">
                <a:solidFill>
                  <a:srgbClr val="00B0F0"/>
                </a:solidFill>
              </a:rPr>
              <a:t> a, </a:t>
            </a:r>
            <a:r>
              <a:rPr lang="en-US" sz="2800" b="1" dirty="0" err="1">
                <a:solidFill>
                  <a:srgbClr val="00B0F0"/>
                </a:solidFill>
              </a:rPr>
              <a:t>int</a:t>
            </a:r>
            <a:r>
              <a:rPr lang="en-US" sz="2800" b="1" dirty="0">
                <a:solidFill>
                  <a:srgbClr val="00B0F0"/>
                </a:solidFill>
              </a:rPr>
              <a:t> b) {</a:t>
            </a:r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        return a + b; }</a:t>
            </a:r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/>
              <a:t>    // Method with no return value (void)</a:t>
            </a:r>
            <a:endParaRPr lang="en-US" sz="2800" b="1" dirty="0"/>
          </a:p>
          <a:p>
            <a:r>
              <a:rPr lang="en-US" sz="2800" b="1" dirty="0"/>
              <a:t>    </a:t>
            </a:r>
            <a:r>
              <a:rPr lang="en-US" sz="2800" b="1" dirty="0">
                <a:solidFill>
                  <a:schemeClr val="accent2"/>
                </a:solidFill>
              </a:rPr>
              <a:t>public void </a:t>
            </a:r>
            <a:r>
              <a:rPr lang="en-US" sz="2800" b="1" dirty="0" err="1">
                <a:solidFill>
                  <a:schemeClr val="accent2"/>
                </a:solidFill>
              </a:rPr>
              <a:t>displayMessage</a:t>
            </a:r>
            <a:r>
              <a:rPr lang="en-US" sz="2800" b="1" dirty="0">
                <a:solidFill>
                  <a:schemeClr val="accent2"/>
                </a:solidFill>
              </a:rPr>
              <a:t>() </a:t>
            </a:r>
            <a:r>
              <a:rPr lang="en-US" sz="2800" b="1" dirty="0"/>
              <a:t>{</a:t>
            </a:r>
            <a:endParaRPr lang="en-US" sz="2800" b="1" dirty="0"/>
          </a:p>
          <a:p>
            <a:r>
              <a:rPr lang="en-US" sz="2800" b="1" dirty="0"/>
              <a:t>        </a:t>
            </a:r>
            <a:r>
              <a:rPr lang="en-US" sz="2800" b="1" dirty="0" err="1">
                <a:solidFill>
                  <a:srgbClr val="C00000"/>
                </a:solidFill>
              </a:rPr>
              <a:t>System.out.println</a:t>
            </a:r>
            <a:r>
              <a:rPr lang="en-US" sz="2800" b="1" dirty="0">
                <a:solidFill>
                  <a:srgbClr val="C00000"/>
                </a:solidFill>
              </a:rPr>
              <a:t>("Hello, this is a method!");}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/>
              <a:t>    </a:t>
            </a:r>
            <a:r>
              <a:rPr lang="en-US" sz="2800" b="1" dirty="0">
                <a:solidFill>
                  <a:srgbClr val="00B0F0"/>
                </a:solidFill>
              </a:rPr>
              <a:t>public static void main(String[] </a:t>
            </a:r>
            <a:r>
              <a:rPr lang="en-US" sz="2800" b="1" dirty="0" err="1">
                <a:solidFill>
                  <a:srgbClr val="00B0F0"/>
                </a:solidFill>
              </a:rPr>
              <a:t>args</a:t>
            </a:r>
            <a:r>
              <a:rPr lang="en-US" sz="2800" b="1" dirty="0">
                <a:solidFill>
                  <a:srgbClr val="00B0F0"/>
                </a:solidFill>
              </a:rPr>
              <a:t>) </a:t>
            </a:r>
            <a:r>
              <a:rPr lang="en-US" sz="2800" b="1" dirty="0" smtClean="0"/>
              <a:t>{</a:t>
            </a:r>
            <a:endParaRPr lang="en-US" sz="2800" b="1" dirty="0" smtClean="0"/>
          </a:p>
          <a:p>
            <a:r>
              <a:rPr lang="en-US" sz="2800" b="1" dirty="0" smtClean="0"/>
              <a:t>      // </a:t>
            </a:r>
            <a:r>
              <a:rPr lang="en-US" sz="2800" b="1" dirty="0"/>
              <a:t>Creating an </a:t>
            </a:r>
            <a:r>
              <a:rPr lang="en-US" sz="2800" b="1" dirty="0" smtClean="0"/>
              <a:t>object</a:t>
            </a:r>
            <a:endParaRPr lang="en-US" sz="2800" b="1" dirty="0"/>
          </a:p>
          <a:p>
            <a:r>
              <a:rPr lang="en-US" sz="2800" b="1" dirty="0"/>
              <a:t>        Calculator </a:t>
            </a:r>
            <a:r>
              <a:rPr lang="en-US" sz="2800" b="1" dirty="0" err="1"/>
              <a:t>calc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C00000"/>
                </a:solidFill>
              </a:rPr>
              <a:t>new</a:t>
            </a:r>
            <a:r>
              <a:rPr lang="en-US" sz="2800" b="1" dirty="0"/>
              <a:t> Calculator();</a:t>
            </a:r>
            <a:endParaRPr lang="en-US" sz="2800" b="1" dirty="0"/>
          </a:p>
          <a:p>
            <a:r>
              <a:rPr lang="en-US" sz="2800" b="1" dirty="0"/>
              <a:t>        // Calling the add method</a:t>
            </a:r>
            <a:endParaRPr lang="en-US" sz="2800" b="1" dirty="0"/>
          </a:p>
          <a:p>
            <a:r>
              <a:rPr lang="en-US" sz="2800" b="1" dirty="0"/>
              <a:t>        </a:t>
            </a:r>
            <a:r>
              <a:rPr lang="en-US" sz="2800" b="1" dirty="0" err="1" smtClean="0">
                <a:solidFill>
                  <a:srgbClr val="00B0F0"/>
                </a:solidFill>
              </a:rPr>
              <a:t>int</a:t>
            </a:r>
            <a:r>
              <a:rPr lang="en-US" sz="2800" b="1" dirty="0" smtClean="0">
                <a:solidFill>
                  <a:srgbClr val="00B0F0"/>
                </a:solidFill>
              </a:rPr>
              <a:t> result = </a:t>
            </a:r>
            <a:r>
              <a:rPr lang="en-US" sz="2800" b="1" dirty="0" err="1" smtClean="0">
                <a:solidFill>
                  <a:srgbClr val="00B0F0"/>
                </a:solidFill>
              </a:rPr>
              <a:t>calc.add</a:t>
            </a:r>
            <a:r>
              <a:rPr lang="en-US" sz="2800" b="1" dirty="0" smtClean="0">
                <a:solidFill>
                  <a:srgbClr val="00B0F0"/>
                </a:solidFill>
              </a:rPr>
              <a:t>(5, 3);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        </a:t>
            </a:r>
            <a:r>
              <a:rPr lang="en-US" sz="2800" b="1" dirty="0" err="1" smtClean="0">
                <a:solidFill>
                  <a:srgbClr val="00B0F0"/>
                </a:solidFill>
              </a:rPr>
              <a:t>System.out.println</a:t>
            </a:r>
            <a:r>
              <a:rPr lang="en-US" sz="2800" b="1" dirty="0" smtClean="0">
                <a:solidFill>
                  <a:srgbClr val="00B0F0"/>
                </a:solidFill>
              </a:rPr>
              <a:t>("Sum: " + result);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/>
              <a:t>        </a:t>
            </a:r>
            <a:r>
              <a:rPr lang="en-US" sz="2800" b="1" dirty="0"/>
              <a:t>// Calling the </a:t>
            </a:r>
            <a:r>
              <a:rPr lang="en-US" sz="2800" b="1" dirty="0" err="1"/>
              <a:t>displayMessage</a:t>
            </a:r>
            <a:r>
              <a:rPr lang="en-US" sz="2800" b="1" dirty="0"/>
              <a:t> method</a:t>
            </a:r>
            <a:endParaRPr lang="en-US" sz="2800" b="1" dirty="0"/>
          </a:p>
          <a:p>
            <a:r>
              <a:rPr lang="en-US" sz="2800" b="1" dirty="0"/>
              <a:t>        </a:t>
            </a:r>
            <a:r>
              <a:rPr lang="en-US" sz="2800" b="1" dirty="0" err="1"/>
              <a:t>calc.displayMessage</a:t>
            </a:r>
            <a:r>
              <a:rPr lang="en-US" sz="2800" b="1" dirty="0"/>
              <a:t>();  }   }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0824" y="-92624"/>
            <a:ext cx="5057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of a Method in Java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605"/>
            <a:ext cx="7637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Example 1: Basic User-Defined Method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39485" y="797983"/>
            <a:ext cx="117130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public class </a:t>
            </a:r>
            <a:r>
              <a:rPr lang="en-US" sz="2800" dirty="0">
                <a:solidFill>
                  <a:srgbClr val="00B0F0"/>
                </a:solidFill>
              </a:rPr>
              <a:t>Example</a:t>
            </a:r>
            <a:r>
              <a:rPr lang="en-US" sz="2800" dirty="0"/>
              <a:t> {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void </a:t>
            </a:r>
            <a:r>
              <a:rPr lang="en-US" sz="2800" dirty="0" err="1">
                <a:solidFill>
                  <a:srgbClr val="00B0F0"/>
                </a:solidFill>
              </a:rPr>
              <a:t>sayHello</a:t>
            </a:r>
            <a:r>
              <a:rPr lang="en-US" sz="2800" dirty="0">
                <a:solidFill>
                  <a:srgbClr val="00B0F0"/>
                </a:solidFill>
              </a:rPr>
              <a:t>() </a:t>
            </a:r>
            <a:r>
              <a:rPr lang="en-US" sz="2800" dirty="0" smtClean="0"/>
              <a:t>{</a:t>
            </a:r>
            <a:endParaRPr lang="en-US" sz="2800" dirty="0" smtClean="0"/>
          </a:p>
          <a:p>
            <a:r>
              <a:rPr lang="en-US" sz="2800" b="1" dirty="0"/>
              <a:t>// User-defined method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("Hello, welcome to Java!");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}</a:t>
            </a:r>
            <a:r>
              <a:rPr lang="en-US" sz="2800" b="1" dirty="0"/>
              <a:t> // User-defined method</a:t>
            </a:r>
            <a:endParaRPr lang="en-US" sz="2800" dirty="0"/>
          </a:p>
          <a:p>
            <a:r>
              <a:rPr lang="en-US" sz="2800" dirty="0"/>
              <a:t> 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  <a:endParaRPr lang="en-US" sz="2800" dirty="0"/>
          </a:p>
          <a:p>
            <a:r>
              <a:rPr lang="en-US" sz="2800" dirty="0">
                <a:solidFill>
                  <a:srgbClr val="00B0F0"/>
                </a:solidFill>
              </a:rPr>
              <a:t>        Example </a:t>
            </a:r>
            <a:r>
              <a:rPr lang="en-US" sz="2800" dirty="0" err="1"/>
              <a:t>obj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C00000"/>
                </a:solidFill>
              </a:rPr>
              <a:t>new</a:t>
            </a:r>
            <a:r>
              <a:rPr lang="en-US" sz="2800" dirty="0">
                <a:solidFill>
                  <a:srgbClr val="00B0F0"/>
                </a:solidFill>
              </a:rPr>
              <a:t> Example</a:t>
            </a:r>
            <a:r>
              <a:rPr lang="en-US" sz="2800" dirty="0"/>
              <a:t>(); // Creating an object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 err="1"/>
              <a:t>obj.sayHello</a:t>
            </a:r>
            <a:r>
              <a:rPr lang="en-US" sz="2800" dirty="0"/>
              <a:t>(); // </a:t>
            </a:r>
            <a:r>
              <a:rPr lang="en-US" sz="2800" b="1" dirty="0"/>
              <a:t>Calling the method</a:t>
            </a:r>
            <a:endParaRPr lang="en-US" sz="2800" b="1" dirty="0"/>
          </a:p>
          <a:p>
            <a:r>
              <a:rPr lang="en-US" sz="2800" dirty="0"/>
              <a:t>    }</a:t>
            </a:r>
            <a:endParaRPr lang="en-US" sz="2800" dirty="0"/>
          </a:p>
          <a:p>
            <a:r>
              <a:rPr lang="en-US" sz="2800" dirty="0"/>
              <a:t>}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26723" y="5677291"/>
            <a:ext cx="6215291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/>
              <a:t>Output  Hello, welcome to </a:t>
            </a:r>
            <a:r>
              <a:rPr lang="en-US" sz="4000" dirty="0"/>
              <a:t>Java</a:t>
            </a:r>
            <a:r>
              <a:rPr lang="en-US" sz="3600" dirty="0"/>
              <a:t>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183"/>
            <a:ext cx="7277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Example 2: Method with </a:t>
            </a:r>
            <a:r>
              <a:rPr lang="en-US" sz="3600" b="1" dirty="0" smtClean="0"/>
              <a:t>Parameters 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0" y="1061712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Parameters</a:t>
            </a:r>
            <a:r>
              <a:rPr lang="en-US" sz="2800" dirty="0"/>
              <a:t>: Allow you to pass data to a method so it can perform operations using that data.</a:t>
            </a:r>
            <a:endParaRPr lang="en-US" sz="2800" dirty="0"/>
          </a:p>
          <a:p>
            <a:r>
              <a:rPr lang="en-US" sz="2800" b="1" dirty="0"/>
              <a:t>Arguments</a:t>
            </a:r>
            <a:r>
              <a:rPr lang="en-US" sz="2800" dirty="0"/>
              <a:t>: The actual values passed to the method when it is </a:t>
            </a:r>
            <a:r>
              <a:rPr lang="en-US" sz="2800" dirty="0" smtClean="0"/>
              <a:t>called</a:t>
            </a:r>
            <a:r>
              <a:rPr lang="en-US" sz="2800" b="1" dirty="0"/>
              <a:t> Arguments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/>
              <a:t>Information van be pass to a method as </a:t>
            </a:r>
            <a:r>
              <a:rPr lang="en-US" sz="2800" b="1" dirty="0">
                <a:solidFill>
                  <a:srgbClr val="00B0F0"/>
                </a:solidFill>
              </a:rPr>
              <a:t>parameter</a:t>
            </a:r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/>
              <a:t>Parameter act as</a:t>
            </a:r>
            <a:r>
              <a:rPr lang="en-US" sz="2800" b="1" dirty="0">
                <a:solidFill>
                  <a:srgbClr val="00B0F0"/>
                </a:solidFill>
              </a:rPr>
              <a:t> variable </a:t>
            </a:r>
            <a:r>
              <a:rPr lang="en-US" sz="2800" b="1" dirty="0"/>
              <a:t>inside the method</a:t>
            </a:r>
            <a:endParaRPr lang="en-US" sz="2800" b="1" dirty="0"/>
          </a:p>
          <a:p>
            <a:r>
              <a:rPr lang="en-US" sz="2800" b="1" dirty="0"/>
              <a:t>You can use </a:t>
            </a:r>
            <a:r>
              <a:rPr lang="en-US" sz="2800" b="1" dirty="0">
                <a:solidFill>
                  <a:srgbClr val="00B0F0"/>
                </a:solidFill>
              </a:rPr>
              <a:t>single or multiple </a:t>
            </a:r>
            <a:r>
              <a:rPr lang="en-US" sz="2800" b="1" dirty="0"/>
              <a:t>parameter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3739368"/>
            <a:ext cx="93897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public class </a:t>
            </a:r>
            <a:r>
              <a:rPr lang="en-US" sz="2000" b="1" dirty="0">
                <a:solidFill>
                  <a:srgbClr val="00B0F0"/>
                </a:solidFill>
              </a:rPr>
              <a:t>Calculator</a:t>
            </a:r>
            <a:r>
              <a:rPr lang="en-US" sz="2000" b="1" dirty="0"/>
              <a:t> </a:t>
            </a:r>
            <a:r>
              <a:rPr lang="en-US" sz="2000" b="1" dirty="0" smtClean="0"/>
              <a:t>{  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    // Method with parameters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add(</a:t>
            </a:r>
            <a:r>
              <a:rPr lang="en-US" sz="2000" b="1" dirty="0" err="1"/>
              <a:t>int</a:t>
            </a:r>
            <a:r>
              <a:rPr lang="en-US" sz="2000" b="1" dirty="0"/>
              <a:t> a, </a:t>
            </a:r>
            <a:r>
              <a:rPr lang="en-US" sz="2000" b="1" dirty="0" err="1"/>
              <a:t>int</a:t>
            </a:r>
            <a:r>
              <a:rPr lang="en-US" sz="2000" b="1" dirty="0"/>
              <a:t> b) {</a:t>
            </a:r>
            <a:endParaRPr lang="en-US" sz="2000" b="1" dirty="0"/>
          </a:p>
          <a:p>
            <a:r>
              <a:rPr lang="en-US" sz="2000" b="1" dirty="0"/>
              <a:t>        return a + b;</a:t>
            </a:r>
            <a:endParaRPr lang="en-US" sz="2000" b="1" dirty="0"/>
          </a:p>
          <a:p>
            <a:r>
              <a:rPr lang="en-US" sz="2000" b="1" dirty="0"/>
              <a:t>    }</a:t>
            </a:r>
            <a:endParaRPr lang="en-US" sz="2000" b="1" dirty="0"/>
          </a:p>
          <a:p>
            <a:r>
              <a:rPr lang="en-US" sz="2000" b="1" dirty="0"/>
              <a:t>    public static void </a:t>
            </a:r>
            <a:r>
              <a:rPr lang="en-US" sz="2000" b="1" dirty="0">
                <a:solidFill>
                  <a:srgbClr val="00B0F0"/>
                </a:solidFill>
              </a:rPr>
              <a:t>main</a:t>
            </a:r>
            <a:r>
              <a:rPr lang="en-US" sz="2000" b="1" dirty="0"/>
              <a:t>(String[] </a:t>
            </a:r>
            <a:r>
              <a:rPr lang="en-US" sz="2000" b="1" dirty="0" err="1"/>
              <a:t>args</a:t>
            </a:r>
            <a:r>
              <a:rPr lang="en-US" sz="2000" b="1" dirty="0"/>
              <a:t>) {</a:t>
            </a:r>
            <a:endParaRPr lang="en-US" sz="2000" b="1" dirty="0"/>
          </a:p>
          <a:p>
            <a:r>
              <a:rPr lang="en-US" sz="2000" b="1" dirty="0"/>
              <a:t>        Calculator </a:t>
            </a:r>
            <a:r>
              <a:rPr lang="en-US" sz="2000" b="1" dirty="0" err="1"/>
              <a:t>calc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C00000"/>
                </a:solidFill>
              </a:rPr>
              <a:t>new </a:t>
            </a:r>
            <a:r>
              <a:rPr lang="en-US" sz="2000" b="1" dirty="0">
                <a:solidFill>
                  <a:srgbClr val="00B0F0"/>
                </a:solidFill>
              </a:rPr>
              <a:t>Calculator()</a:t>
            </a:r>
            <a:r>
              <a:rPr lang="en-US" sz="2000" b="1" dirty="0"/>
              <a:t>;</a:t>
            </a:r>
            <a:endParaRPr lang="en-US" sz="2000" b="1" dirty="0"/>
          </a:p>
          <a:p>
            <a:r>
              <a:rPr lang="en-US" sz="2000" b="1" dirty="0"/>
              <a:t>        </a:t>
            </a:r>
            <a:r>
              <a:rPr lang="en-US" sz="2000" b="1" dirty="0" err="1"/>
              <a:t>int</a:t>
            </a:r>
            <a:r>
              <a:rPr lang="en-US" sz="2000" b="1" dirty="0"/>
              <a:t> result = </a:t>
            </a:r>
            <a:r>
              <a:rPr lang="en-US" sz="2000" b="1" dirty="0" err="1"/>
              <a:t>calc.add</a:t>
            </a:r>
            <a:r>
              <a:rPr lang="en-US" sz="2000" b="1" dirty="0"/>
              <a:t>(5, 7); // </a:t>
            </a:r>
            <a:r>
              <a:rPr lang="en-US" sz="2000" b="1" dirty="0">
                <a:solidFill>
                  <a:srgbClr val="FF0000"/>
                </a:solidFill>
              </a:rPr>
              <a:t>Calling method with arguments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("Sum: " + result); }}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8462205" y="4016241"/>
            <a:ext cx="3251211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/>
              <a:t>Output  Sum: 12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6514"/>
            <a:ext cx="1068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</a:t>
            </a:r>
            <a:r>
              <a:rPr lang="en-US" sz="2400" b="1" dirty="0" smtClean="0">
                <a:solidFill>
                  <a:srgbClr val="FF0000"/>
                </a:solidFill>
              </a:rPr>
              <a:t>---method name (datatype1 par1,datatyep2  par2…)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27" y="174563"/>
            <a:ext cx="5507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/>
              <a:t>Example 3: Static Method</a:t>
            </a:r>
            <a:endParaRPr lang="en-US" sz="4000" i="1" dirty="0"/>
          </a:p>
        </p:txBody>
      </p:sp>
      <p:sp>
        <p:nvSpPr>
          <p:cNvPr id="4" name="Rectangle 3"/>
          <p:cNvSpPr/>
          <p:nvPr/>
        </p:nvSpPr>
        <p:spPr>
          <a:xfrm>
            <a:off x="0" y="850847"/>
            <a:ext cx="11884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Static Methods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Belong to the class itself </a:t>
            </a:r>
            <a:r>
              <a:rPr lang="en-US" sz="2800" dirty="0"/>
              <a:t>and can be called </a:t>
            </a:r>
            <a:r>
              <a:rPr lang="en-US" sz="2800" dirty="0">
                <a:solidFill>
                  <a:srgbClr val="FF0000"/>
                </a:solidFill>
              </a:rPr>
              <a:t>without creating an object.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843" y="1794378"/>
            <a:ext cx="110762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public class </a:t>
            </a:r>
            <a:r>
              <a:rPr lang="en-US" sz="3200" dirty="0" err="1">
                <a:solidFill>
                  <a:srgbClr val="00B0F0"/>
                </a:solidFill>
              </a:rPr>
              <a:t>StaticExample</a:t>
            </a:r>
            <a:r>
              <a:rPr lang="en-US" sz="3200" dirty="0"/>
              <a:t> {</a:t>
            </a:r>
            <a:endParaRPr lang="en-US" sz="3200" dirty="0"/>
          </a:p>
          <a:p>
            <a:r>
              <a:rPr lang="en-US" sz="3200" dirty="0"/>
              <a:t>    // Static method</a:t>
            </a:r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>
                <a:solidFill>
                  <a:srgbClr val="FF0000"/>
                </a:solidFill>
              </a:rPr>
              <a:t> static </a:t>
            </a:r>
            <a:r>
              <a:rPr lang="en-US" sz="3200" dirty="0"/>
              <a:t>void </a:t>
            </a:r>
            <a:r>
              <a:rPr lang="en-US" sz="3200" dirty="0" err="1">
                <a:solidFill>
                  <a:srgbClr val="00B0F0"/>
                </a:solidFill>
              </a:rPr>
              <a:t>displayMessage</a:t>
            </a:r>
            <a:r>
              <a:rPr lang="en-US" sz="3200" dirty="0">
                <a:solidFill>
                  <a:srgbClr val="00B0F0"/>
                </a:solidFill>
              </a:rPr>
              <a:t>() {</a:t>
            </a:r>
            <a:endParaRPr lang="en-US" sz="3200" dirty="0">
              <a:solidFill>
                <a:srgbClr val="00B0F0"/>
              </a:solidFill>
            </a:endParaRPr>
          </a:p>
          <a:p>
            <a:r>
              <a:rPr lang="en-US" sz="3200" dirty="0"/>
              <a:t>        </a:t>
            </a:r>
            <a:r>
              <a:rPr lang="en-US" sz="3200" dirty="0" err="1"/>
              <a:t>System.out.println</a:t>
            </a:r>
            <a:r>
              <a:rPr lang="en-US" sz="3200" dirty="0"/>
              <a:t>("This is a static method.");</a:t>
            </a:r>
            <a:endParaRPr lang="en-US" sz="3200" dirty="0"/>
          </a:p>
          <a:p>
            <a:r>
              <a:rPr lang="en-US" sz="3200" dirty="0"/>
              <a:t>    }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public static void </a:t>
            </a:r>
            <a:r>
              <a:rPr lang="en-US" sz="3200" dirty="0">
                <a:solidFill>
                  <a:srgbClr val="00B0F0"/>
                </a:solidFill>
              </a:rPr>
              <a:t>main</a:t>
            </a:r>
            <a:r>
              <a:rPr lang="en-US" sz="3200" dirty="0"/>
              <a:t>(String[] </a:t>
            </a:r>
            <a:r>
              <a:rPr lang="en-US" sz="3200" dirty="0" err="1"/>
              <a:t>args</a:t>
            </a:r>
            <a:r>
              <a:rPr lang="en-US" sz="3200" dirty="0"/>
              <a:t>) {</a:t>
            </a:r>
            <a:endParaRPr lang="en-US" sz="3200" dirty="0"/>
          </a:p>
          <a:p>
            <a:r>
              <a:rPr lang="en-US" sz="3200" dirty="0"/>
              <a:t>        </a:t>
            </a:r>
            <a:r>
              <a:rPr lang="en-US" sz="3200" dirty="0" err="1"/>
              <a:t>displayMessage</a:t>
            </a:r>
            <a:r>
              <a:rPr lang="en-US" sz="3200" dirty="0"/>
              <a:t>(); // </a:t>
            </a:r>
            <a:r>
              <a:rPr lang="en-US" sz="3200" b="1" dirty="0">
                <a:solidFill>
                  <a:srgbClr val="FF0000"/>
                </a:solidFill>
              </a:rPr>
              <a:t>No need to create an object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/>
              <a:t>    }</a:t>
            </a:r>
            <a:endParaRPr lang="en-US" sz="3200" dirty="0"/>
          </a:p>
          <a:p>
            <a:r>
              <a:rPr lang="en-US" sz="3200" dirty="0"/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641319" y="6164805"/>
            <a:ext cx="6001964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/>
              <a:t>Output  This is a static method.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263"/>
            <a:ext cx="6605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4: Method Returning a Value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0886" y="645038"/>
            <a:ext cx="12181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used when you want the method to perform a computation or operation and </a:t>
            </a:r>
            <a:r>
              <a:rPr lang="en-US" sz="2800" dirty="0">
                <a:solidFill>
                  <a:srgbClr val="FF0000"/>
                </a:solidFill>
              </a:rPr>
              <a:t>provide a result back to the caller</a:t>
            </a:r>
            <a:r>
              <a:rPr lang="en-US" sz="2800" dirty="0"/>
              <a:t>. This is particularly useful when the method's </a:t>
            </a:r>
            <a:r>
              <a:rPr lang="en-US" sz="2800" dirty="0">
                <a:solidFill>
                  <a:srgbClr val="FF0000"/>
                </a:solidFill>
              </a:rPr>
              <a:t>output is needed </a:t>
            </a:r>
            <a:r>
              <a:rPr lang="en-US" sz="2800" dirty="0"/>
              <a:t>for further processing or decision-making in the program.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121228" y="2001717"/>
            <a:ext cx="1030877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public class </a:t>
            </a:r>
            <a:r>
              <a:rPr lang="en-US" sz="2400" dirty="0" err="1"/>
              <a:t>SumCalculator</a:t>
            </a:r>
            <a:r>
              <a:rPr lang="en-US" sz="2400" dirty="0"/>
              <a:t> {</a:t>
            </a:r>
            <a:endParaRPr lang="en-US" sz="2400" dirty="0"/>
          </a:p>
          <a:p>
            <a:r>
              <a:rPr lang="en-US" sz="2400" b="1" dirty="0"/>
              <a:t>    // Method to calculate the sum of two numbers</a:t>
            </a:r>
            <a:endParaRPr lang="en-US" sz="2400" b="1" dirty="0"/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B0F0"/>
                </a:solidFill>
              </a:rPr>
              <a:t>public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calculateSum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num1, </a:t>
            </a:r>
            <a:r>
              <a:rPr lang="en-US" sz="2400" b="1" dirty="0" err="1"/>
              <a:t>int</a:t>
            </a:r>
            <a:r>
              <a:rPr lang="en-US" sz="2400" b="1" dirty="0"/>
              <a:t> num2</a:t>
            </a:r>
            <a:r>
              <a:rPr lang="en-US" sz="2400" dirty="0"/>
              <a:t>) {</a:t>
            </a:r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        return </a:t>
            </a:r>
            <a:r>
              <a:rPr lang="en-US" sz="2400" dirty="0"/>
              <a:t>num1 + num2; // </a:t>
            </a:r>
            <a:r>
              <a:rPr lang="en-US" sz="2400" b="1" dirty="0"/>
              <a:t>Returns the sum</a:t>
            </a:r>
            <a:endParaRPr lang="en-US" sz="2400" b="1" dirty="0"/>
          </a:p>
          <a:p>
            <a:r>
              <a:rPr lang="en-US" sz="2400" dirty="0"/>
              <a:t>    }</a:t>
            </a:r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    public static void main(String</a:t>
            </a:r>
            <a:r>
              <a:rPr lang="en-US" sz="2400" dirty="0"/>
              <a:t>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lang="en-US" sz="2400" dirty="0"/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SumCalculator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calculator = new </a:t>
            </a:r>
            <a:r>
              <a:rPr lang="en-US" sz="2400" dirty="0" err="1">
                <a:solidFill>
                  <a:srgbClr val="00B0F0"/>
                </a:solidFill>
              </a:rPr>
              <a:t>SumCalculator</a:t>
            </a:r>
            <a:r>
              <a:rPr lang="en-US" sz="2400" dirty="0">
                <a:solidFill>
                  <a:srgbClr val="00B0F0"/>
                </a:solidFill>
              </a:rPr>
              <a:t>();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800" b="1" dirty="0"/>
              <a:t>        // Calling the method and storing the returned value</a:t>
            </a:r>
            <a:endParaRPr lang="en-US" sz="2800" b="1" dirty="0"/>
          </a:p>
          <a:p>
            <a:r>
              <a:rPr lang="en-US" sz="2400" dirty="0"/>
              <a:t>        </a:t>
            </a:r>
            <a:r>
              <a:rPr lang="en-US" sz="2400" dirty="0" err="1"/>
              <a:t>int</a:t>
            </a:r>
            <a:r>
              <a:rPr lang="en-US" sz="2400" dirty="0"/>
              <a:t> result = </a:t>
            </a:r>
            <a:r>
              <a:rPr lang="en-US" sz="2400" dirty="0" err="1"/>
              <a:t>calculator.calculateSum</a:t>
            </a:r>
            <a:r>
              <a:rPr lang="en-US" sz="2400" dirty="0"/>
              <a:t>(10, 20);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("Sum: " + result);</a:t>
            </a:r>
            <a:endParaRPr lang="en-US" sz="2400" dirty="0"/>
          </a:p>
          <a:p>
            <a:r>
              <a:rPr lang="en-US" sz="2400" b="1" dirty="0"/>
              <a:t>        // Using the returned value in an expression</a:t>
            </a:r>
            <a:endParaRPr lang="en-US" sz="2400" b="1" dirty="0"/>
          </a:p>
          <a:p>
            <a:r>
              <a:rPr lang="en-US" sz="2400" dirty="0"/>
              <a:t>        </a:t>
            </a:r>
            <a:r>
              <a:rPr lang="en-US" sz="2400" dirty="0" err="1"/>
              <a:t>int</a:t>
            </a:r>
            <a:r>
              <a:rPr lang="en-US" sz="2400" dirty="0"/>
              <a:t> total = result + 50;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("Total after adding 50: " + total);}}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934"/>
            <a:ext cx="8330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Common Uses of the Dot Operator in Java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45583" y="485629"/>
            <a:ext cx="666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1.Accessing </a:t>
            </a:r>
            <a:r>
              <a:rPr lang="en-US" sz="3200" b="1" dirty="0"/>
              <a:t>Instance </a:t>
            </a:r>
            <a:r>
              <a:rPr lang="en-US" sz="3200" b="1" dirty="0" smtClean="0"/>
              <a:t>Variables(Fields):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45583" y="1106468"/>
            <a:ext cx="11757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dot operator is used to access the fields (instance variables) of an object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78102" y="1657876"/>
            <a:ext cx="119138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Person {</a:t>
            </a:r>
            <a:endParaRPr lang="en-US" sz="2400" dirty="0"/>
          </a:p>
          <a:p>
            <a:r>
              <a:rPr lang="en-US" sz="2400" dirty="0"/>
              <a:t>    String name;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age;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public class Main {</a:t>
            </a:r>
            <a:endParaRPr lang="en-US" sz="2400" dirty="0"/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lang="en-US" sz="2400" dirty="0"/>
          </a:p>
          <a:p>
            <a:r>
              <a:rPr lang="en-US" sz="2400" dirty="0"/>
              <a:t>        Person </a:t>
            </a:r>
            <a:r>
              <a:rPr lang="en-US" sz="2400" dirty="0" err="1"/>
              <a:t>person</a:t>
            </a:r>
            <a:r>
              <a:rPr lang="en-US" sz="2400" dirty="0"/>
              <a:t> = new Person();</a:t>
            </a:r>
            <a:endParaRPr lang="en-US" sz="2400" dirty="0"/>
          </a:p>
          <a:p>
            <a:r>
              <a:rPr lang="en-US" sz="2400" dirty="0"/>
              <a:t>        person.name = "John";  </a:t>
            </a:r>
            <a:r>
              <a:rPr lang="en-US" sz="2400" dirty="0">
                <a:solidFill>
                  <a:srgbClr val="C00000"/>
                </a:solidFill>
              </a:rPr>
              <a:t>// Accessing the 'name' field using the dot operator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        </a:t>
            </a:r>
            <a:r>
              <a:rPr lang="en-US" sz="2400" dirty="0" err="1"/>
              <a:t>person.age</a:t>
            </a:r>
            <a:r>
              <a:rPr lang="en-US" sz="2400" dirty="0"/>
              <a:t> = 30;       </a:t>
            </a:r>
            <a:r>
              <a:rPr lang="en-US" sz="2400" dirty="0">
                <a:solidFill>
                  <a:srgbClr val="C00000"/>
                </a:solidFill>
              </a:rPr>
              <a:t>// Accessing the 'age' field using the dot operator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(person.name + " is " + </a:t>
            </a:r>
            <a:r>
              <a:rPr lang="en-US" sz="2400" dirty="0" err="1"/>
              <a:t>person.age</a:t>
            </a:r>
            <a:r>
              <a:rPr lang="en-US" sz="2400" dirty="0"/>
              <a:t> + " years old.");</a:t>
            </a:r>
            <a:endParaRPr lang="en-US" sz="2400" dirty="0"/>
          </a:p>
          <a:p>
            <a:r>
              <a:rPr lang="en-US" sz="2400" dirty="0"/>
              <a:t>    }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99994" y="5997525"/>
            <a:ext cx="5635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Output:- </a:t>
            </a:r>
            <a:r>
              <a:rPr lang="en-US" sz="3600" dirty="0"/>
              <a:t>John is 30 years old.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82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2.Calling </a:t>
            </a:r>
            <a:r>
              <a:rPr lang="en-US" sz="3600" dirty="0"/>
              <a:t>Methods of an Object: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0" y="670174"/>
            <a:ext cx="1219199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class</a:t>
            </a:r>
            <a:r>
              <a:rPr lang="en-US" sz="2000" dirty="0"/>
              <a:t> Circle {</a:t>
            </a:r>
            <a:endParaRPr lang="en-US" sz="2000" dirty="0"/>
          </a:p>
          <a:p>
            <a:r>
              <a:rPr lang="en-US" sz="2000" dirty="0"/>
              <a:t>    double radius;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C00000"/>
                </a:solidFill>
              </a:rPr>
              <a:t>double </a:t>
            </a:r>
            <a:r>
              <a:rPr lang="en-US" sz="2000" dirty="0" err="1"/>
              <a:t>getArea</a:t>
            </a:r>
            <a:r>
              <a:rPr lang="en-US" sz="2000" dirty="0"/>
              <a:t>() {</a:t>
            </a:r>
            <a:endParaRPr lang="en-US" sz="2000" dirty="0"/>
          </a:p>
          <a:p>
            <a:r>
              <a:rPr lang="en-US" sz="2000" dirty="0"/>
              <a:t>        return </a:t>
            </a:r>
            <a:r>
              <a:rPr lang="en-US" sz="2000" dirty="0" err="1"/>
              <a:t>Math.PI</a:t>
            </a:r>
            <a:r>
              <a:rPr lang="en-US" sz="2000" dirty="0"/>
              <a:t> * radius * radius;</a:t>
            </a:r>
            <a:endParaRPr lang="en-US" sz="2000" dirty="0"/>
          </a:p>
          <a:p>
            <a:r>
              <a:rPr lang="en-US" sz="2000" dirty="0"/>
              <a:t>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public class Main {</a:t>
            </a:r>
            <a:endParaRPr lang="en-US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endParaRPr lang="en-US" sz="2000" dirty="0"/>
          </a:p>
          <a:p>
            <a:r>
              <a:rPr lang="en-US" sz="2000" dirty="0"/>
              <a:t>        Circle c = new Circle();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c.radius</a:t>
            </a:r>
            <a:r>
              <a:rPr lang="en-US" sz="2000" dirty="0"/>
              <a:t> = 5.0;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("Area: " + </a:t>
            </a:r>
            <a:r>
              <a:rPr lang="en-US" sz="2000" dirty="0" err="1"/>
              <a:t>c.getArea</a:t>
            </a:r>
            <a:r>
              <a:rPr lang="en-US" sz="2000" dirty="0"/>
              <a:t>()); // </a:t>
            </a:r>
            <a:r>
              <a:rPr lang="en-US" sz="3200" b="1" dirty="0">
                <a:solidFill>
                  <a:srgbClr val="FF0000"/>
                </a:solidFill>
              </a:rPr>
              <a:t>Using dot operator to call method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2000" dirty="0"/>
              <a:t>    }</a:t>
            </a:r>
            <a:endParaRPr lang="en-US" sz="2000" dirty="0"/>
          </a:p>
          <a:p>
            <a:r>
              <a:rPr lang="en-US" sz="2000" dirty="0"/>
              <a:t>}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4622800" y="4540250"/>
              <a:ext cx="12700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4622800" y="45402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922" y="44970"/>
            <a:ext cx="305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52856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Represents an entity in </a:t>
            </a:r>
            <a:r>
              <a:rPr lang="en-US" sz="3200" dirty="0">
                <a:solidFill>
                  <a:srgbClr val="00B0F0"/>
                </a:solidFill>
              </a:rPr>
              <a:t>the real world </a:t>
            </a:r>
            <a:r>
              <a:rPr lang="en-US" sz="3200" dirty="0"/>
              <a:t>that can be distinctly identified to be represented into the software application</a:t>
            </a:r>
            <a:endParaRPr lang="en-US" sz="3200" dirty="0"/>
          </a:p>
          <a:p>
            <a:r>
              <a:rPr lang="en-US" sz="32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Object Has:-</a:t>
            </a:r>
            <a:endParaRPr lang="en-US" sz="32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State/Properties/Attribute :</a:t>
            </a:r>
            <a:r>
              <a:rPr lang="en-US" sz="3200" dirty="0"/>
              <a:t> </a:t>
            </a:r>
            <a:r>
              <a:rPr lang="en-US" sz="3200" b="1" dirty="0"/>
              <a:t>represents data(value)of an object</a:t>
            </a: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Behavior/Method: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</a:t>
            </a:r>
            <a:r>
              <a:rPr lang="en-US" sz="3200" b="0" i="0" dirty="0">
                <a:effectLst/>
                <a:latin typeface="Inter"/>
              </a:rPr>
              <a:t> the actions or functionality that the object can perform.</a:t>
            </a:r>
            <a:r>
              <a:rPr lang="en-US" sz="3200" dirty="0"/>
              <a:t> 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Identity: </a:t>
            </a:r>
            <a:r>
              <a:rPr lang="en-US" sz="3200" b="0" i="0" dirty="0">
                <a:effectLst/>
                <a:latin typeface="Inter"/>
              </a:rPr>
              <a:t>A unique identifier that distinguishes one object from another.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Example</a:t>
            </a:r>
            <a:endParaRPr lang="en-US" sz="3200" b="0" i="0" dirty="0">
              <a:solidFill>
                <a:srgbClr val="FF0000"/>
              </a:solidFill>
              <a:effectLst/>
              <a:latin typeface="Inter"/>
            </a:endParaRPr>
          </a:p>
          <a:p>
            <a:r>
              <a:rPr lang="en-US" sz="3200" b="1" dirty="0"/>
              <a:t>State/Properties/Attributes</a:t>
            </a:r>
            <a:r>
              <a:rPr lang="en-US" sz="3200" dirty="0" smtClean="0"/>
              <a:t>: </a:t>
            </a:r>
            <a:r>
              <a:rPr lang="en-US" sz="2400" dirty="0" err="1" smtClean="0"/>
              <a:t>accountNumber</a:t>
            </a:r>
            <a:r>
              <a:rPr lang="en-US" sz="2400" dirty="0" smtClean="0"/>
              <a:t> </a:t>
            </a:r>
            <a:r>
              <a:rPr lang="en-US" sz="2400" dirty="0"/>
              <a:t>,</a:t>
            </a:r>
            <a:r>
              <a:rPr lang="en-US" sz="2400" dirty="0" err="1"/>
              <a:t>accountHolderName</a:t>
            </a:r>
            <a:r>
              <a:rPr lang="en-US" sz="2400" dirty="0"/>
              <a:t> ,balance</a:t>
            </a:r>
            <a:endParaRPr lang="en-US" sz="3200" dirty="0"/>
          </a:p>
          <a:p>
            <a:r>
              <a:rPr lang="en-US" sz="3200" b="1" dirty="0"/>
              <a:t>Behavior/Methods: </a:t>
            </a:r>
            <a:r>
              <a:rPr lang="en-US" sz="3200" dirty="0"/>
              <a:t>deposit, withdraw, </a:t>
            </a:r>
            <a:r>
              <a:rPr lang="en-US" sz="3200" dirty="0" err="1"/>
              <a:t>displayBalance</a:t>
            </a:r>
            <a:r>
              <a:rPr lang="en-US" sz="3200" dirty="0"/>
              <a:t>():</a:t>
            </a:r>
            <a:endParaRPr lang="en-US" sz="3200" dirty="0"/>
          </a:p>
          <a:p>
            <a:r>
              <a:rPr lang="en-US" sz="3200" b="1" dirty="0"/>
              <a:t>Identity:</a:t>
            </a:r>
            <a:r>
              <a:rPr lang="en-US" sz="3200" dirty="0"/>
              <a:t> </a:t>
            </a:r>
            <a:r>
              <a:rPr lang="en-US" sz="3200" dirty="0" err="1"/>
              <a:t>accountNumber</a:t>
            </a:r>
            <a:r>
              <a:rPr lang="en-US" sz="3200" dirty="0"/>
              <a:t> serves as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unique identifier for the object.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0243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2.Calling </a:t>
            </a:r>
            <a:r>
              <a:rPr lang="en-US" sz="4000" b="1" dirty="0"/>
              <a:t>Methods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70788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 dot operator is used to call methods on an </a:t>
            </a:r>
            <a:r>
              <a:rPr lang="en-US" sz="3200" b="1" dirty="0" smtClean="0"/>
              <a:t>object. java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14300" y="1292661"/>
            <a:ext cx="119361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Calculator {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int</a:t>
            </a:r>
            <a:r>
              <a:rPr lang="en-US" sz="2800" dirty="0"/>
              <a:t> add(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{</a:t>
            </a:r>
            <a:endParaRPr lang="en-US" sz="2800" dirty="0"/>
          </a:p>
          <a:p>
            <a:r>
              <a:rPr lang="en-US" sz="2800" dirty="0"/>
              <a:t>        return a + b;</a:t>
            </a:r>
            <a:endParaRPr lang="en-US" sz="2800" dirty="0"/>
          </a:p>
          <a:p>
            <a:r>
              <a:rPr lang="en-US" sz="2800" dirty="0"/>
              <a:t>    }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/>
              <a:t>public class Main {</a:t>
            </a:r>
            <a:endParaRPr lang="en-US" sz="2800" dirty="0"/>
          </a:p>
          <a:p>
            <a:r>
              <a:rPr lang="en-US" sz="2800" dirty="0"/>
              <a:t> 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  <a:endParaRPr lang="en-US" sz="2800" dirty="0"/>
          </a:p>
          <a:p>
            <a:r>
              <a:rPr lang="en-US" sz="2800" dirty="0"/>
              <a:t>        Calculator </a:t>
            </a:r>
            <a:r>
              <a:rPr lang="en-US" sz="2800" dirty="0" err="1"/>
              <a:t>calc</a:t>
            </a:r>
            <a:r>
              <a:rPr lang="en-US" sz="2800" dirty="0"/>
              <a:t> = new Calculator();</a:t>
            </a:r>
            <a:endParaRPr lang="en-US" sz="2800" dirty="0"/>
          </a:p>
          <a:p>
            <a:r>
              <a:rPr lang="en-US" sz="2800" dirty="0"/>
              <a:t>      </a:t>
            </a:r>
            <a:r>
              <a:rPr lang="en-US" sz="2800" dirty="0" smtClean="0"/>
              <a:t> </a:t>
            </a:r>
            <a:r>
              <a:rPr lang="en-US" sz="2800" dirty="0" err="1"/>
              <a:t>int</a:t>
            </a:r>
            <a:r>
              <a:rPr lang="en-US" sz="2800" dirty="0"/>
              <a:t> result = </a:t>
            </a:r>
            <a:r>
              <a:rPr lang="en-US" sz="2800" dirty="0" err="1"/>
              <a:t>calc.add</a:t>
            </a:r>
            <a:r>
              <a:rPr lang="en-US" sz="2800" dirty="0"/>
              <a:t>(5, 3);  // </a:t>
            </a:r>
            <a:r>
              <a:rPr lang="en-US" sz="2800" b="1" dirty="0">
                <a:solidFill>
                  <a:srgbClr val="FF0000"/>
                </a:solidFill>
              </a:rPr>
              <a:t>Calling the 'add' method using the dot operator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("Result: " + result);</a:t>
            </a:r>
            <a:endParaRPr lang="en-US" sz="2800" dirty="0"/>
          </a:p>
          <a:p>
            <a:r>
              <a:rPr lang="en-US" sz="2800" dirty="0"/>
              <a:t>    }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958693" y="5698576"/>
            <a:ext cx="3811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Output</a:t>
            </a:r>
            <a:r>
              <a:rPr lang="en-US" sz="4000" b="1" dirty="0" smtClean="0"/>
              <a:t>: Result</a:t>
            </a:r>
            <a:r>
              <a:rPr lang="en-US" sz="4000" b="1" dirty="0"/>
              <a:t>: 8</a:t>
            </a:r>
            <a:endParaRPr lang="en-US" sz="40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Result: 8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66961"/>
            <a:ext cx="560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3. Accessing Static Members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223156" y="665477"/>
            <a:ext cx="11968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dot operator is also used to access static fields and methods of a class. Static members belong to the class itself rather than an instance of the class.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3156" y="1983859"/>
            <a:ext cx="119688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MathUtils</a:t>
            </a:r>
            <a:r>
              <a:rPr lang="en-US" sz="2400" dirty="0"/>
              <a:t> {</a:t>
            </a:r>
            <a:endParaRPr lang="en-US" sz="2400" dirty="0"/>
          </a:p>
          <a:p>
            <a:r>
              <a:rPr lang="en-US" sz="2400" dirty="0"/>
              <a:t>    static final double PI = 3.14159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 static double square(double x) {</a:t>
            </a:r>
            <a:endParaRPr lang="en-US" sz="2400" dirty="0"/>
          </a:p>
          <a:p>
            <a:r>
              <a:rPr lang="en-US" sz="2400" dirty="0"/>
              <a:t>        return x * x;</a:t>
            </a:r>
            <a:endParaRPr lang="en-US" sz="2400" dirty="0"/>
          </a:p>
          <a:p>
            <a:r>
              <a:rPr lang="en-US" sz="2400" dirty="0"/>
              <a:t>    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public class Main {</a:t>
            </a:r>
            <a:endParaRPr lang="en-US" sz="2400" dirty="0"/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lang="en-US" sz="2400" dirty="0"/>
          </a:p>
          <a:p>
            <a:r>
              <a:rPr lang="en-US" sz="2400" dirty="0"/>
              <a:t>        double </a:t>
            </a:r>
            <a:r>
              <a:rPr lang="en-US" sz="2400" dirty="0" err="1"/>
              <a:t>piValue</a:t>
            </a:r>
            <a:r>
              <a:rPr lang="en-US" sz="2400" dirty="0"/>
              <a:t> = </a:t>
            </a:r>
            <a:r>
              <a:rPr lang="en-US" sz="2400" dirty="0" err="1"/>
              <a:t>MathUtils.PI</a:t>
            </a:r>
            <a:r>
              <a:rPr lang="en-US" sz="2400" dirty="0"/>
              <a:t>;  // </a:t>
            </a:r>
            <a:r>
              <a:rPr lang="en-US" sz="2400" b="1" dirty="0">
                <a:solidFill>
                  <a:srgbClr val="FF0000"/>
                </a:solidFill>
              </a:rPr>
              <a:t>Accessing the static field 'PI'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        double </a:t>
            </a:r>
            <a:r>
              <a:rPr lang="en-US" sz="2400" dirty="0" err="1"/>
              <a:t>squaredValue</a:t>
            </a:r>
            <a:r>
              <a:rPr lang="en-US" sz="2400" dirty="0"/>
              <a:t> = </a:t>
            </a:r>
            <a:r>
              <a:rPr lang="en-US" sz="2400" dirty="0" err="1"/>
              <a:t>MathUtils.square</a:t>
            </a:r>
            <a:r>
              <a:rPr lang="en-US" sz="2400" dirty="0"/>
              <a:t>(4);  // </a:t>
            </a:r>
            <a:r>
              <a:rPr lang="en-US" sz="2400" b="1" dirty="0">
                <a:solidFill>
                  <a:srgbClr val="FF0000"/>
                </a:solidFill>
              </a:rPr>
              <a:t>Calling the static method 'square</a:t>
            </a:r>
            <a:r>
              <a:rPr lang="en-US" sz="2400" dirty="0"/>
              <a:t>'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("PI: " + </a:t>
            </a:r>
            <a:r>
              <a:rPr lang="en-US" sz="2400" dirty="0" err="1"/>
              <a:t>piValue</a:t>
            </a:r>
            <a:r>
              <a:rPr lang="en-US" sz="2400" dirty="0"/>
              <a:t>);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("Square of 4: " + </a:t>
            </a:r>
            <a:r>
              <a:rPr lang="en-US" sz="2400" dirty="0" err="1"/>
              <a:t>squaredValue</a:t>
            </a:r>
            <a:r>
              <a:rPr lang="en-US" sz="2400" dirty="0"/>
              <a:t>);</a:t>
            </a:r>
            <a:endParaRPr lang="en-US" sz="2400" dirty="0"/>
          </a:p>
          <a:p>
            <a:r>
              <a:rPr lang="en-US" sz="2400" dirty="0"/>
              <a:t>    }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8674100" y="5175250"/>
              <a:ext cx="1270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8674100" y="51752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1884" y="-103239"/>
            <a:ext cx="4675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Creating A Class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4246" y="1813721"/>
            <a:ext cx="539791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4000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Defining Class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Defining Attribute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Defining Methods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31961" y="724162"/>
            <a:ext cx="75600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Example:- Circle</a:t>
            </a: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Data Fields(attributes)</a:t>
            </a:r>
            <a:endParaRPr lang="en-US" sz="3200" b="1" dirty="0"/>
          </a:p>
          <a:p>
            <a:r>
              <a:rPr lang="en-US" sz="3200" b="1" dirty="0"/>
              <a:t>         </a:t>
            </a:r>
            <a:r>
              <a:rPr lang="en-US" sz="3200" dirty="0"/>
              <a:t>-center : </a:t>
            </a:r>
            <a:r>
              <a:rPr lang="en-US" sz="3200" dirty="0">
                <a:solidFill>
                  <a:schemeClr val="accent2"/>
                </a:solidFill>
              </a:rPr>
              <a:t>Point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         -radius : </a:t>
            </a:r>
            <a:r>
              <a:rPr lang="en-US" sz="3200" dirty="0">
                <a:solidFill>
                  <a:schemeClr val="accent2"/>
                </a:solidFill>
              </a:rPr>
              <a:t>double</a:t>
            </a:r>
            <a:endParaRPr lang="en-US" sz="3200" dirty="0">
              <a:solidFill>
                <a:schemeClr val="accent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Methods(actions)</a:t>
            </a:r>
            <a:endParaRPr lang="en-US" sz="3200" b="1" dirty="0"/>
          </a:p>
          <a:p>
            <a:r>
              <a:rPr lang="en-US" sz="3200" b="1" dirty="0"/>
              <a:t>        -</a:t>
            </a:r>
            <a:r>
              <a:rPr lang="en-US" sz="3200" dirty="0" err="1"/>
              <a:t>getArea</a:t>
            </a:r>
            <a:r>
              <a:rPr lang="en-US" sz="3200" dirty="0"/>
              <a:t>() : </a:t>
            </a:r>
            <a:r>
              <a:rPr lang="en-US" sz="3200" dirty="0">
                <a:solidFill>
                  <a:schemeClr val="accent2"/>
                </a:solidFill>
              </a:rPr>
              <a:t>double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        -</a:t>
            </a:r>
            <a:r>
              <a:rPr lang="en-US" sz="3200" dirty="0" err="1"/>
              <a:t>getPerimeter</a:t>
            </a:r>
            <a:r>
              <a:rPr lang="en-US" sz="3200" dirty="0"/>
              <a:t>() : </a:t>
            </a:r>
            <a:r>
              <a:rPr lang="en-US" sz="3200" dirty="0">
                <a:solidFill>
                  <a:schemeClr val="accent2"/>
                </a:solidFill>
              </a:rPr>
              <a:t>double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        -</a:t>
            </a:r>
            <a:r>
              <a:rPr lang="en-US" sz="3200" dirty="0" err="1"/>
              <a:t>setRadius</a:t>
            </a:r>
            <a:r>
              <a:rPr lang="en-US" sz="3200" dirty="0"/>
              <a:t>( </a:t>
            </a:r>
            <a:r>
              <a:rPr lang="en-US" sz="3200" dirty="0" err="1"/>
              <a:t>newRadius</a:t>
            </a:r>
            <a:r>
              <a:rPr lang="en-US" sz="3200" dirty="0"/>
              <a:t> : </a:t>
            </a:r>
            <a:r>
              <a:rPr lang="en-US" sz="3200" dirty="0">
                <a:solidFill>
                  <a:schemeClr val="accent2"/>
                </a:solidFill>
              </a:rPr>
              <a:t>double  </a:t>
            </a:r>
            <a:r>
              <a:rPr lang="en-US" sz="3200" dirty="0"/>
              <a:t>) : </a:t>
            </a:r>
            <a:r>
              <a:rPr lang="en-US" sz="3200" dirty="0" smtClean="0"/>
              <a:t>Void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-</a:t>
            </a:r>
            <a:r>
              <a:rPr lang="en-US" sz="3200" dirty="0" err="1" smtClean="0"/>
              <a:t>setCenter</a:t>
            </a:r>
            <a:r>
              <a:rPr lang="en-US" sz="3200" dirty="0"/>
              <a:t>( </a:t>
            </a:r>
            <a:r>
              <a:rPr lang="en-US" sz="3200" dirty="0" err="1" smtClean="0"/>
              <a:t>newCenter</a:t>
            </a:r>
            <a:r>
              <a:rPr lang="en-US" sz="3200" dirty="0" smtClean="0"/>
              <a:t> 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accent2"/>
                </a:solidFill>
              </a:rPr>
              <a:t>double  </a:t>
            </a:r>
            <a:r>
              <a:rPr lang="en-US" sz="3200" dirty="0"/>
              <a:t>) : Void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676931" y="604647"/>
            <a:ext cx="7515069" cy="5269379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4" y="1798642"/>
            <a:ext cx="4211512" cy="27582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257207" y="2740098"/>
            <a:ext cx="374754" cy="688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91" y="1932270"/>
            <a:ext cx="827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Attribute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565" y="834887"/>
            <a:ext cx="5436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class</a:t>
            </a:r>
            <a:r>
              <a:rPr lang="en-US" sz="3200" dirty="0" smtClean="0"/>
              <a:t> Circle{</a:t>
            </a:r>
            <a:endParaRPr lang="en-US" sz="3200" dirty="0" smtClean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6147"/>
            <a:ext cx="827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Class Circle Class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861" y="249414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class</a:t>
            </a:r>
            <a:r>
              <a:rPr lang="en-US" sz="3200" dirty="0"/>
              <a:t> Circle</a:t>
            </a:r>
            <a:r>
              <a:rPr lang="en-US" sz="3200" dirty="0" smtClean="0"/>
              <a:t>{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accent2"/>
                </a:solidFill>
              </a:rPr>
              <a:t>Point </a:t>
            </a:r>
            <a:r>
              <a:rPr lang="en-US" sz="3200" dirty="0"/>
              <a:t>center </a:t>
            </a:r>
            <a:r>
              <a:rPr lang="en-US" sz="3200" dirty="0" smtClean="0"/>
              <a:t>;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Double </a:t>
            </a:r>
            <a:r>
              <a:rPr lang="en-US" sz="3200" dirty="0" smtClean="0"/>
              <a:t>radius;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" name="Right Brace 5"/>
          <p:cNvSpPr/>
          <p:nvPr/>
        </p:nvSpPr>
        <p:spPr>
          <a:xfrm>
            <a:off x="2743201" y="3160643"/>
            <a:ext cx="1162878" cy="83488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39039" y="3316476"/>
            <a:ext cx="758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,attribute/instance Variable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390" y="4556251"/>
            <a:ext cx="11907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-Declared directly inside the class</a:t>
            </a:r>
            <a:endParaRPr lang="en-US" sz="2800" dirty="0" smtClean="0"/>
          </a:p>
          <a:p>
            <a:r>
              <a:rPr lang="en-US" sz="2800" dirty="0" smtClean="0"/>
              <a:t>-Can be accessed any where inside the class, inside all method</a:t>
            </a:r>
            <a:endParaRPr lang="en-US" sz="2800" dirty="0" smtClean="0"/>
          </a:p>
          <a:p>
            <a:r>
              <a:rPr lang="en-US" sz="2800" dirty="0" smtClean="0"/>
              <a:t>-Take defaults values (center is null and` radius is 0.0)</a:t>
            </a:r>
            <a:endParaRPr lang="en-US" sz="2800" dirty="0" smtClean="0"/>
          </a:p>
          <a:p>
            <a:r>
              <a:rPr lang="en-US" sz="2800" dirty="0" smtClean="0"/>
              <a:t>-Each object we created will have a center and a radius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147"/>
            <a:ext cx="827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methods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1" y="663748"/>
            <a:ext cx="1158784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class</a:t>
            </a:r>
            <a:r>
              <a:rPr lang="en-US" sz="3200" dirty="0"/>
              <a:t> Circle</a:t>
            </a:r>
            <a:r>
              <a:rPr lang="en-US" sz="3200" dirty="0" smtClean="0"/>
              <a:t>{</a:t>
            </a:r>
            <a:endParaRPr lang="en-US" sz="3200" dirty="0" smtClean="0"/>
          </a:p>
          <a:p>
            <a:r>
              <a:rPr lang="en-US" sz="3200" b="1" dirty="0"/>
              <a:t>// Attributes (fields or instance variables)</a:t>
            </a:r>
            <a:endParaRPr lang="en-US" sz="3200" b="1" dirty="0" smtClean="0"/>
          </a:p>
          <a:p>
            <a:r>
              <a:rPr lang="en-US" sz="3200" dirty="0" smtClean="0">
                <a:solidFill>
                  <a:schemeClr val="accent2"/>
                </a:solidFill>
              </a:rPr>
              <a:t>Point </a:t>
            </a:r>
            <a:r>
              <a:rPr lang="en-US" sz="3200" dirty="0"/>
              <a:t>center </a:t>
            </a:r>
            <a:r>
              <a:rPr lang="en-US" sz="3200" dirty="0" smtClean="0"/>
              <a:t>;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2"/>
                </a:solidFill>
              </a:rPr>
              <a:t>d</a:t>
            </a:r>
            <a:r>
              <a:rPr lang="en-US" sz="3200" dirty="0" smtClean="0">
                <a:solidFill>
                  <a:schemeClr val="accent2"/>
                </a:solidFill>
              </a:rPr>
              <a:t>ouble </a:t>
            </a:r>
            <a:r>
              <a:rPr lang="en-US" sz="3200" dirty="0" smtClean="0"/>
              <a:t>radius;</a:t>
            </a:r>
            <a:endParaRPr lang="en-US" sz="3200" dirty="0" smtClean="0"/>
          </a:p>
          <a:p>
            <a:r>
              <a:rPr lang="en-US" sz="3200" b="1" dirty="0"/>
              <a:t>// </a:t>
            </a:r>
            <a:r>
              <a:rPr lang="en-US" sz="3200" b="1" dirty="0" smtClean="0"/>
              <a:t>Method </a:t>
            </a:r>
            <a:r>
              <a:rPr lang="en-US" sz="3200" b="1" dirty="0"/>
              <a:t>to calculate circumference</a:t>
            </a:r>
            <a:endParaRPr lang="en-US" sz="3200" b="1" dirty="0" smtClean="0"/>
          </a:p>
          <a:p>
            <a:r>
              <a:rPr lang="en-US" sz="3200" dirty="0">
                <a:solidFill>
                  <a:srgbClr val="C00000"/>
                </a:solidFill>
              </a:rPr>
              <a:t>d</a:t>
            </a:r>
            <a:r>
              <a:rPr lang="en-US" sz="3200" dirty="0" smtClean="0">
                <a:solidFill>
                  <a:srgbClr val="C00000"/>
                </a:solidFill>
              </a:rPr>
              <a:t>ouble</a:t>
            </a:r>
            <a:r>
              <a:rPr lang="en-US" sz="3200" dirty="0" smtClean="0"/>
              <a:t> </a:t>
            </a:r>
            <a:r>
              <a:rPr lang="en-US" sz="3200" dirty="0" err="1" smtClean="0"/>
              <a:t>getPerimeter</a:t>
            </a:r>
            <a:r>
              <a:rPr lang="en-US" sz="3200" dirty="0" smtClean="0"/>
              <a:t>(){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B0F0"/>
                </a:solidFill>
              </a:rPr>
              <a:t>return</a:t>
            </a:r>
            <a:r>
              <a:rPr lang="en-US" sz="3200" dirty="0" smtClean="0"/>
              <a:t> 2*</a:t>
            </a:r>
            <a:r>
              <a:rPr lang="en-US" sz="3200" dirty="0" err="1" smtClean="0">
                <a:solidFill>
                  <a:srgbClr val="00B0F0"/>
                </a:solidFill>
              </a:rPr>
              <a:t>Math</a:t>
            </a:r>
            <a:r>
              <a:rPr lang="en-US" sz="3200" dirty="0" err="1" smtClean="0"/>
              <a:t>.PI</a:t>
            </a:r>
            <a:r>
              <a:rPr lang="en-US" sz="3200" dirty="0" smtClean="0"/>
              <a:t>*radius   }   //Circumference=2</a:t>
            </a:r>
            <a:r>
              <a:rPr lang="el-GR" sz="3200" dirty="0" smtClean="0"/>
              <a:t>π</a:t>
            </a:r>
            <a:r>
              <a:rPr lang="en-US" sz="3200" dirty="0" smtClean="0"/>
              <a:t>r²</a:t>
            </a:r>
            <a:endParaRPr lang="en-US" sz="3200" dirty="0" smtClean="0"/>
          </a:p>
          <a:p>
            <a:r>
              <a:rPr lang="en-US" sz="3200" dirty="0"/>
              <a:t>// Method to calculate the area of the circle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C00000"/>
                </a:solidFill>
              </a:rPr>
              <a:t>double </a:t>
            </a:r>
            <a:r>
              <a:rPr lang="en-US" sz="3200" dirty="0" err="1" smtClean="0"/>
              <a:t>getArea</a:t>
            </a:r>
            <a:r>
              <a:rPr lang="en-US" sz="3200" dirty="0" smtClean="0"/>
              <a:t>(){   // </a:t>
            </a:r>
            <a:r>
              <a:rPr lang="en-US" sz="3200" dirty="0"/>
              <a:t>Area = </a:t>
            </a:r>
            <a:r>
              <a:rPr lang="el-GR" sz="3200" dirty="0"/>
              <a:t>π</a:t>
            </a:r>
            <a:r>
              <a:rPr lang="en-US" sz="3200" dirty="0"/>
              <a:t>r²</a:t>
            </a:r>
            <a:endParaRPr lang="en-US" sz="3200" dirty="0"/>
          </a:p>
          <a:p>
            <a:r>
              <a:rPr lang="en-US" sz="3200" dirty="0">
                <a:solidFill>
                  <a:srgbClr val="00B0F0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smtClean="0"/>
              <a:t>2*</a:t>
            </a:r>
            <a:r>
              <a:rPr lang="en-US" sz="3200" dirty="0" err="1" smtClean="0">
                <a:solidFill>
                  <a:srgbClr val="00B0F0"/>
                </a:solidFill>
              </a:rPr>
              <a:t>Math</a:t>
            </a:r>
            <a:r>
              <a:rPr lang="en-US" sz="3200" dirty="0" err="1" smtClean="0"/>
              <a:t>.PI</a:t>
            </a:r>
            <a:r>
              <a:rPr lang="en-US" sz="3200" dirty="0" smtClean="0"/>
              <a:t>*radius }</a:t>
            </a:r>
            <a:endParaRPr lang="en-US" sz="3200" dirty="0" smtClean="0"/>
          </a:p>
          <a:p>
            <a:r>
              <a:rPr lang="en-US" sz="3200" dirty="0" smtClean="0"/>
              <a:t>V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 rot="19624632">
            <a:off x="7202872" y="1586780"/>
            <a:ext cx="4760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</a:rPr>
              <a:t>Math is build in java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243" y="538843"/>
            <a:ext cx="9911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// Method to set the radius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void</a:t>
            </a:r>
            <a:r>
              <a:rPr lang="en-US" sz="3600" dirty="0" smtClean="0"/>
              <a:t> </a:t>
            </a:r>
            <a:r>
              <a:rPr lang="en-US" sz="3600" dirty="0" err="1" smtClean="0"/>
              <a:t>setRadiuos</a:t>
            </a:r>
            <a:r>
              <a:rPr lang="en-US" sz="3600" dirty="0" smtClean="0"/>
              <a:t> (</a:t>
            </a:r>
            <a:r>
              <a:rPr lang="en-US" sz="3600" dirty="0" err="1" smtClean="0"/>
              <a:t>dobule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newRadius</a:t>
            </a:r>
            <a:r>
              <a:rPr lang="en-US" sz="3600" dirty="0" smtClean="0"/>
              <a:t>){</a:t>
            </a:r>
            <a:endParaRPr lang="en-US" sz="3600" dirty="0" smtClean="0"/>
          </a:p>
          <a:p>
            <a:r>
              <a:rPr lang="en-US" sz="3600" dirty="0" smtClean="0"/>
              <a:t>radius=</a:t>
            </a:r>
            <a:r>
              <a:rPr lang="en-US" sz="3600" dirty="0"/>
              <a:t> </a:t>
            </a:r>
            <a:r>
              <a:rPr lang="en-US" sz="3600" dirty="0" err="1" smtClean="0"/>
              <a:t>newRadius</a:t>
            </a:r>
            <a:r>
              <a:rPr lang="en-US" sz="3600" dirty="0" smtClean="0"/>
              <a:t>  }</a:t>
            </a:r>
            <a:endParaRPr lang="en-US" sz="3600" dirty="0" smtClean="0"/>
          </a:p>
          <a:p>
            <a:r>
              <a:rPr lang="en-US" sz="3600" b="1" dirty="0"/>
              <a:t>// Method to set the center</a:t>
            </a:r>
            <a:endParaRPr lang="en-US" sz="3600" b="1" dirty="0"/>
          </a:p>
          <a:p>
            <a:r>
              <a:rPr lang="en-US" sz="3600" dirty="0">
                <a:solidFill>
                  <a:srgbClr val="C00000"/>
                </a:solidFill>
              </a:rPr>
              <a:t>v</a:t>
            </a:r>
            <a:r>
              <a:rPr lang="en-US" sz="3600" dirty="0" smtClean="0">
                <a:solidFill>
                  <a:srgbClr val="C00000"/>
                </a:solidFill>
              </a:rPr>
              <a:t>oid </a:t>
            </a:r>
            <a:r>
              <a:rPr lang="en-US" sz="3600" dirty="0" err="1" smtClean="0"/>
              <a:t>setCenter</a:t>
            </a:r>
            <a:r>
              <a:rPr lang="en-US" sz="3600" dirty="0" smtClean="0"/>
              <a:t>(Point </a:t>
            </a:r>
            <a:r>
              <a:rPr lang="en-US" sz="3600" dirty="0" err="1" smtClean="0">
                <a:solidFill>
                  <a:srgbClr val="00B0F0"/>
                </a:solidFill>
              </a:rPr>
              <a:t>newCenter</a:t>
            </a:r>
            <a:r>
              <a:rPr lang="en-US" sz="3600" dirty="0" smtClean="0"/>
              <a:t>){</a:t>
            </a:r>
            <a:endParaRPr lang="en-US" sz="3600" dirty="0" smtClean="0"/>
          </a:p>
          <a:p>
            <a:r>
              <a:rPr lang="en-US" sz="3600" dirty="0" smtClean="0"/>
              <a:t>Center=</a:t>
            </a:r>
            <a:r>
              <a:rPr lang="en-US" sz="3600" dirty="0" err="1" smtClean="0"/>
              <a:t>newCenter</a:t>
            </a:r>
            <a:endParaRPr lang="en-US" sz="3600" dirty="0" smtClean="0"/>
          </a:p>
          <a:p>
            <a:r>
              <a:rPr lang="en-US" sz="3600" dirty="0" smtClean="0"/>
              <a:t>}</a:t>
            </a:r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3892"/>
            <a:ext cx="3576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>
                <a:solidFill>
                  <a:srgbClr val="FF0000"/>
                </a:solidFill>
              </a:rPr>
              <a:t>Instance </a:t>
            </a:r>
            <a:r>
              <a:rPr lang="en-US" sz="4400" dirty="0" smtClean="0">
                <a:solidFill>
                  <a:srgbClr val="FF0000"/>
                </a:solidFill>
              </a:rPr>
              <a:t>Fields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62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Instance fields (also called </a:t>
            </a:r>
            <a:r>
              <a:rPr lang="en-US" sz="2800" b="1" dirty="0" smtClean="0"/>
              <a:t>instance variables</a:t>
            </a:r>
            <a:r>
              <a:rPr lang="en-US" sz="2800" dirty="0" smtClean="0"/>
              <a:t>) are variables declared inside a class but outside of any method, constructor, or block. Each instance (object) of the class has its own copy of these fields.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7960" y="2765499"/>
          <a:ext cx="10784272" cy="24350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15110"/>
                <a:gridCol w="4634581"/>
                <a:gridCol w="4634581"/>
              </a:tblGrid>
              <a:tr h="39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Feature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Instance Fields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Static Fields (static)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15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Belongs to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Object (Instance)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Class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15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Memory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Each object has its own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Shared among all objects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15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objectName.fieldName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ClassName.fieldName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8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Lifecycle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Created when object is created, destroyed when object is garbage collected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Exists as long as the class is loaded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119168"/>
            <a:ext cx="6009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Fields vs. Static Fields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4122" y="5142805"/>
            <a:ext cx="94947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Example</a:t>
            </a:r>
            <a:r>
              <a:rPr lang="en-US" sz="2400" dirty="0"/>
              <a:t> {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/>
              <a:t>instanceVar</a:t>
            </a:r>
            <a:r>
              <a:rPr lang="en-US" sz="3200" dirty="0"/>
              <a:t> = 10;   // </a:t>
            </a:r>
            <a:r>
              <a:rPr lang="en-US" sz="3200" b="1" dirty="0"/>
              <a:t>Instance field</a:t>
            </a:r>
            <a:endParaRPr lang="en-US" sz="3200" b="1" dirty="0"/>
          </a:p>
          <a:p>
            <a:r>
              <a:rPr lang="en-US" sz="3200" dirty="0"/>
              <a:t>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staticVar</a:t>
            </a:r>
            <a:r>
              <a:rPr lang="en-US" sz="3200" dirty="0"/>
              <a:t> = 20; // </a:t>
            </a:r>
            <a:r>
              <a:rPr lang="en-US" sz="3200" b="1" dirty="0"/>
              <a:t>Static</a:t>
            </a:r>
            <a:r>
              <a:rPr lang="en-US" sz="3200" dirty="0"/>
              <a:t> field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0" y="-43815"/>
            <a:ext cx="12356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 i="1">
                <a:solidFill>
                  <a:schemeClr val="tx1"/>
                </a:solidFill>
              </a:rPr>
              <a:t>Comparing and Identifying Objects in Java</a:t>
            </a:r>
            <a:endParaRPr lang="en-US" altLang="en-US" sz="4000" b="1" i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86385" y="571500"/>
            <a:ext cx="1008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1.Reference Comparison (== operator)</a:t>
            </a:r>
            <a:endParaRPr lang="en-US" alt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69215" y="1090295"/>
            <a:ext cx="1212215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800" b="0" i="0">
                <a:solidFill>
                  <a:schemeClr val="tx1"/>
                </a:solidFill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The </a:t>
            </a:r>
            <a:r>
              <a:rPr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lang="en-US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sz="2800" b="0" i="0">
                <a:solidFill>
                  <a:schemeClr val="tx1"/>
                </a:solidFill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 operator compares object references (memory addresses), not the content of objects.</a:t>
            </a:r>
            <a:endParaRPr sz="2800" b="0" i="0">
              <a:solidFill>
                <a:schemeClr val="tx1"/>
              </a:solidFill>
              <a:latin typeface="Times New Roman" panose="02020603050405020304" pitchFamily="18" charset="0"/>
              <a:ea typeface="DeepSeek-CJK-patch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58340" y="1617345"/>
            <a:ext cx="12287885" cy="163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String</a:t>
            </a:r>
            <a:r>
              <a:rPr lang="en-US"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lang="en-US" sz="2000" b="1" i="0"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a</a:t>
            </a:r>
            <a:r>
              <a:rPr lang="en-US"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lang="en-US"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new</a:t>
            </a: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String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(</a:t>
            </a:r>
            <a:r>
              <a:rPr sz="2000" b="1" i="0">
                <a:solidFill>
                  <a:srgbClr val="A3BE8C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"hello"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)</a:t>
            </a:r>
            <a:endParaRPr sz="2000" b="1" i="0">
              <a:solidFill>
                <a:srgbClr val="81A1C1"/>
              </a:solidFill>
              <a:latin typeface="Times New Roman" panose="02020603050405020304" pitchFamily="18" charset="0"/>
              <a:ea typeface="var(--ds-font-family-code)"/>
              <a:cs typeface="Times New Roman" panose="02020603050405020304" pitchFamily="18" charset="0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String</a:t>
            </a:r>
            <a:r>
              <a:rPr lang="en-US"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b</a:t>
            </a:r>
            <a:r>
              <a:rPr lang="en-US"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lang="en-US"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new</a:t>
            </a: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String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(</a:t>
            </a:r>
            <a:r>
              <a:rPr sz="2000" b="1" i="0">
                <a:solidFill>
                  <a:srgbClr val="A3BE8C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"hello"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);</a:t>
            </a:r>
            <a:endParaRPr sz="2000" b="1" i="0">
              <a:solidFill>
                <a:srgbClr val="81A1C1"/>
              </a:solidFill>
              <a:latin typeface="Times New Roman" panose="02020603050405020304" pitchFamily="18" charset="0"/>
              <a:ea typeface="var(--ds-font-family-code)"/>
              <a:cs typeface="Times New Roman" panose="02020603050405020304" pitchFamily="18" charset="0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String</a:t>
            </a:r>
            <a:r>
              <a:rPr lang="en-US"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c = a</a:t>
            </a:r>
            <a:endParaRPr sz="2000" b="1" i="0">
              <a:solidFill>
                <a:srgbClr val="81A1C1"/>
              </a:solidFill>
              <a:latin typeface="Times New Roman" panose="02020603050405020304" pitchFamily="18" charset="0"/>
              <a:ea typeface="var(--ds-font-family-code)"/>
              <a:cs typeface="Times New Roman" panose="02020603050405020304" pitchFamily="18" charset="0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System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.</a:t>
            </a:r>
            <a:r>
              <a:rPr lang="en-US"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out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.</a:t>
            </a: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println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(</a:t>
            </a:r>
            <a:r>
              <a:rPr lang="en-US"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a </a:t>
            </a:r>
            <a:r>
              <a:rPr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b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);</a:t>
            </a:r>
            <a:r>
              <a:rPr sz="2000" b="1" i="0">
                <a:solidFill>
                  <a:srgbClr val="636F88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// false - different objects in memory</a:t>
            </a:r>
            <a:endParaRPr sz="2000" b="1" i="0">
              <a:solidFill>
                <a:srgbClr val="636F88"/>
              </a:solidFill>
              <a:latin typeface="Times New Roman" panose="02020603050405020304" pitchFamily="18" charset="0"/>
              <a:ea typeface="var(--ds-font-family-code)"/>
              <a:cs typeface="Times New Roman" panose="02020603050405020304" pitchFamily="18" charset="0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System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..</a:t>
            </a:r>
            <a:r>
              <a:rPr sz="2000" b="1" i="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println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(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c </a:t>
            </a:r>
            <a:r>
              <a:rPr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</a:t>
            </a:r>
            <a:r>
              <a:rPr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</a:t>
            </a:r>
            <a:r>
              <a:rPr lang="en-US" sz="2000" b="1" i="0">
                <a:solidFill>
                  <a:schemeClr val="tx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 a</a:t>
            </a:r>
            <a:r>
              <a:rPr sz="2000" b="1" i="0">
                <a:solidFill>
                  <a:srgbClr val="81A1C1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);</a:t>
            </a:r>
            <a:r>
              <a:rPr sz="2000" b="1" i="0">
                <a:solidFill>
                  <a:srgbClr val="636F88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// true - c points to the same object as a</a:t>
            </a:r>
            <a:endParaRPr sz="2000" b="1" i="0">
              <a:solidFill>
                <a:srgbClr val="636F88"/>
              </a:solidFill>
              <a:latin typeface="Times New Roman" panose="02020603050405020304" pitchFamily="18" charset="0"/>
              <a:ea typeface="var(--ds-font-family-code)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84150" y="3354070"/>
            <a:ext cx="11823065" cy="45491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80000"/>
              </a:lnSpc>
              <a:spcAft>
                <a:spcPct val="60000"/>
              </a:spcAft>
            </a:pPr>
            <a:r>
              <a:rPr lang="en-US" altLang="en-US" sz="3200" i="0">
                <a:solidFill>
                  <a:schemeClr val="tx1"/>
                </a:solidFill>
              </a:rPr>
              <a:t>2.</a:t>
            </a:r>
            <a:r>
              <a:rPr lang="en-US" altLang="en-US" sz="2800" i="0">
                <a:solidFill>
                  <a:schemeClr val="tx1"/>
                </a:solidFill>
              </a:rPr>
              <a:t>Value Equality (Content Equality)Content Comparison (.equals() method</a:t>
            </a:r>
            <a:r>
              <a:rPr sz="2800" b="1" i="0">
                <a:solidFill>
                  <a:schemeClr val="tx1"/>
                </a:solidFill>
                <a:latin typeface="DeepSeek-CJK-patch"/>
                <a:ea typeface="DeepSeek-CJK-patch"/>
              </a:rPr>
              <a:t>)</a:t>
            </a:r>
            <a:endParaRPr sz="2800" b="1" i="0">
              <a:solidFill>
                <a:schemeClr val="tx1"/>
              </a:solidFill>
              <a:latin typeface="DeepSeek-CJK-patch"/>
              <a:ea typeface="DeepSeek-CJK-patch"/>
            </a:endParaRPr>
          </a:p>
          <a:p>
            <a:pPr marL="0" indent="0">
              <a:lnSpc>
                <a:spcPct val="100000"/>
              </a:lnSpc>
              <a:spcAft>
                <a:spcPct val="60000"/>
              </a:spcAft>
            </a:pPr>
            <a:r>
              <a:rPr sz="3200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The </a:t>
            </a:r>
            <a:r>
              <a:rPr sz="3200">
                <a:solidFill>
                  <a:srgbClr val="00B0F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  <a:sym typeface="+mn-ea"/>
              </a:rPr>
              <a:t>.equals()</a:t>
            </a:r>
            <a:r>
              <a:rPr sz="3200">
                <a:solidFill>
                  <a:srgbClr val="00B0F0"/>
                </a:solidFill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 method </a:t>
            </a:r>
            <a:r>
              <a:rPr sz="3200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compares the actual content of objects. For custom classes, you need to override it.</a:t>
            </a:r>
            <a:endParaRPr sz="3200">
              <a:latin typeface="Times New Roman" panose="02020603050405020304" pitchFamily="18" charset="0"/>
              <a:ea typeface="DeepSeek-CJK-patch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40000"/>
              </a:lnSpc>
              <a:spcAft>
                <a:spcPct val="60000"/>
              </a:spcAft>
            </a:pPr>
            <a:r>
              <a:rPr sz="200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  <a:sym typeface="+mn-ea"/>
              </a:rPr>
              <a:t>String </a:t>
            </a:r>
            <a:r>
              <a:rPr lang="en-US" altLang="en-US" sz="2000" b="1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a = new </a:t>
            </a:r>
            <a:r>
              <a:rPr sz="200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  <a:sym typeface="+mn-ea"/>
              </a:rPr>
              <a:t>String</a:t>
            </a:r>
            <a:r>
              <a:rPr lang="en-US" altLang="en-US" sz="2000" b="1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("hello");</a:t>
            </a:r>
            <a:endParaRPr lang="en-US" altLang="en-US" sz="2000" b="1" i="0">
              <a:solidFill>
                <a:schemeClr val="tx1"/>
              </a:solidFill>
              <a:latin typeface="Times New Roman" panose="02020603050405020304" pitchFamily="18" charset="0"/>
              <a:ea typeface="DeepSeek-CJK-patch"/>
              <a:cs typeface="Times New Roman" panose="02020603050405020304" pitchFamily="18" charset="0"/>
            </a:endParaRPr>
          </a:p>
          <a:p>
            <a:pPr marL="0" indent="0">
              <a:lnSpc>
                <a:spcPct val="40000"/>
              </a:lnSpc>
              <a:spcAft>
                <a:spcPct val="60000"/>
              </a:spcAft>
            </a:pPr>
            <a:r>
              <a:rPr sz="200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  <a:sym typeface="+mn-ea"/>
              </a:rPr>
              <a:t>String </a:t>
            </a:r>
            <a:r>
              <a:rPr lang="en-US" altLang="en-US" sz="2000" b="1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b = new </a:t>
            </a:r>
            <a:r>
              <a:rPr sz="2000">
                <a:solidFill>
                  <a:srgbClr val="88C0D0"/>
                </a:solidFill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  <a:sym typeface="+mn-ea"/>
              </a:rPr>
              <a:t>String</a:t>
            </a:r>
            <a:r>
              <a:rPr lang="en-US" altLang="en-US" sz="2000" b="1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("hello");</a:t>
            </a:r>
            <a:endParaRPr lang="en-US" altLang="en-US" sz="2000" b="1" i="0">
              <a:solidFill>
                <a:schemeClr val="tx1"/>
              </a:solidFill>
              <a:latin typeface="Times New Roman" panose="02020603050405020304" pitchFamily="18" charset="0"/>
              <a:ea typeface="DeepSeek-CJK-patch"/>
              <a:cs typeface="Times New Roman" panose="02020603050405020304" pitchFamily="18" charset="0"/>
            </a:endParaRPr>
          </a:p>
          <a:p>
            <a:pPr marL="0" indent="0">
              <a:lnSpc>
                <a:spcPct val="40000"/>
              </a:lnSpc>
              <a:spcAft>
                <a:spcPct val="60000"/>
              </a:spcAft>
            </a:pPr>
            <a:r>
              <a:rPr lang="en-US" altLang="en-US" sz="2000" b="1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System.out.println(</a:t>
            </a:r>
            <a:r>
              <a:rPr lang="en-US" altLang="en-US" sz="2000" b="1">
                <a:solidFill>
                  <a:srgbClr val="00B0F0"/>
                </a:solidFill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a.equals(b)</a:t>
            </a:r>
            <a:r>
              <a:rPr lang="en-US" altLang="en-US" sz="2000" b="1"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  <a:sym typeface="+mn-ea"/>
              </a:rPr>
              <a:t>);  // true - same content</a:t>
            </a:r>
            <a:endParaRPr lang="en-US" altLang="en-US" sz="2000" b="1" i="0">
              <a:solidFill>
                <a:schemeClr val="tx1"/>
              </a:solidFill>
              <a:latin typeface="Times New Roman" panose="02020603050405020304" pitchFamily="18" charset="0"/>
              <a:ea typeface="DeepSeek-CJK-patch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Aft>
                <a:spcPct val="60000"/>
              </a:spcAft>
            </a:pPr>
            <a:endParaRPr sz="3200" b="0" i="0">
              <a:solidFill>
                <a:schemeClr val="tx1"/>
              </a:solidFill>
              <a:latin typeface="Times New Roman" panose="02020603050405020304" pitchFamily="18" charset="0"/>
              <a:ea typeface="DeepSeek-CJK-patch"/>
              <a:cs typeface="Times New Roman" panose="02020603050405020304" pitchFamily="18" charset="0"/>
            </a:endParaRPr>
          </a:p>
          <a:p>
            <a:pPr marL="0" indent="0">
              <a:lnSpc>
                <a:spcPct val="0"/>
              </a:lnSpc>
              <a:spcAft>
                <a:spcPct val="60000"/>
              </a:spcAft>
            </a:pPr>
            <a:endParaRPr sz="3200" b="1" i="0">
              <a:solidFill>
                <a:schemeClr val="tx1"/>
              </a:solidFill>
              <a:latin typeface="DeepSeek-CJK-patch"/>
              <a:ea typeface="DeepSeek-CJK-patch"/>
            </a:endParaRPr>
          </a:p>
          <a:p>
            <a:pPr marL="0" indent="0">
              <a:lnSpc>
                <a:spcPct val="90000"/>
              </a:lnSpc>
              <a:spcAft>
                <a:spcPct val="60000"/>
              </a:spcAft>
            </a:pPr>
            <a:endParaRPr sz="3200" b="1" i="0">
              <a:solidFill>
                <a:schemeClr val="tx1"/>
              </a:solidFill>
              <a:latin typeface="DeepSeek-CJK-patch"/>
              <a:ea typeface="DeepSeek-CJK-patch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0655" y="0"/>
            <a:ext cx="1061402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3600"/>
              <a:t>3.</a:t>
            </a:r>
            <a:r>
              <a:rPr sz="3600"/>
              <a:t>Using </a:t>
            </a:r>
            <a:r>
              <a:rPr sz="3600" b="1">
                <a:solidFill>
                  <a:srgbClr val="00B0F0"/>
                </a:solidFill>
              </a:rPr>
              <a:t>hashCode() </a:t>
            </a:r>
            <a:r>
              <a:rPr sz="3600"/>
              <a:t>for Object Comparison</a:t>
            </a:r>
            <a:endParaRPr sz="3600"/>
          </a:p>
        </p:txBody>
      </p:sp>
      <p:sp>
        <p:nvSpPr>
          <p:cNvPr id="3" name="Text Box 2"/>
          <p:cNvSpPr txBox="1"/>
          <p:nvPr/>
        </p:nvSpPr>
        <p:spPr>
          <a:xfrm>
            <a:off x="80010" y="645160"/>
            <a:ext cx="11952605" cy="22453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/>
              <a:t>The </a:t>
            </a:r>
            <a:r>
              <a:rPr lang="en-US" altLang="en-US" sz="2800">
                <a:solidFill>
                  <a:srgbClr val="00B0F0"/>
                </a:solidFill>
              </a:rPr>
              <a:t>hashCode()</a:t>
            </a:r>
            <a:r>
              <a:rPr lang="en-US" altLang="en-US" sz="2800"/>
              <a:t> method returns an integer representation of an object.</a:t>
            </a:r>
            <a:endParaRPr lang="en-US" altLang="en-US" sz="28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/>
              <a:t>If </a:t>
            </a:r>
            <a:r>
              <a:rPr lang="en-US" altLang="en-US" sz="2800">
                <a:solidFill>
                  <a:srgbClr val="00B0F0"/>
                </a:solidFill>
              </a:rPr>
              <a:t>equals() </a:t>
            </a:r>
            <a:r>
              <a:rPr lang="en-US" altLang="en-US" sz="2800"/>
              <a:t>is overridden, </a:t>
            </a:r>
            <a:r>
              <a:rPr lang="en-US" altLang="en-US" sz="2800">
                <a:solidFill>
                  <a:srgbClr val="00B0F0"/>
                </a:solidFill>
              </a:rPr>
              <a:t>hashCode()</a:t>
            </a:r>
            <a:r>
              <a:rPr lang="en-US" altLang="en-US" sz="2800"/>
              <a:t> should also be overridden to ensure consistency.</a:t>
            </a:r>
            <a:endParaRPr lang="en-US" altLang="en-US" sz="28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/>
              <a:t>Rule: If </a:t>
            </a:r>
            <a:r>
              <a:rPr lang="en-US" altLang="en-US" sz="2800" b="1">
                <a:solidFill>
                  <a:srgbClr val="00B0F0"/>
                </a:solidFill>
              </a:rPr>
              <a:t>obj1.equals(obj2</a:t>
            </a:r>
            <a:r>
              <a:rPr lang="en-US" altLang="en-US" sz="2800"/>
              <a:t>) == true, then </a:t>
            </a:r>
            <a:r>
              <a:rPr lang="en-US" altLang="en-US" sz="2800">
                <a:solidFill>
                  <a:srgbClr val="00B0F0"/>
                </a:solidFill>
              </a:rPr>
              <a:t>obj1.hashCode() == obj2.hashCode()</a:t>
            </a:r>
            <a:r>
              <a:rPr lang="en-US" altLang="en-US" sz="2800"/>
              <a:t> </a:t>
            </a:r>
            <a:r>
              <a:rPr lang="en-US" altLang="en-US" sz="2800"/>
              <a:t>should also be true.</a:t>
            </a:r>
            <a:endParaRPr lang="en-US" sz="2800"/>
          </a:p>
        </p:txBody>
      </p:sp>
      <p:graphicFrame>
        <p:nvGraphicFramePr>
          <p:cNvPr id="10" name="Table 9"/>
          <p:cNvGraphicFramePr/>
          <p:nvPr>
            <p:custDataLst>
              <p:tags r:id="rId1"/>
            </p:custDataLst>
          </p:nvPr>
        </p:nvGraphicFramePr>
        <p:xfrm>
          <a:off x="160655" y="3468370"/>
          <a:ext cx="11871960" cy="2922270"/>
        </p:xfrm>
        <a:graphic>
          <a:graphicData uri="http://schemas.openxmlformats.org/drawingml/2006/table">
            <a:tbl>
              <a:tblPr/>
              <a:tblGrid>
                <a:gridCol w="2630170"/>
                <a:gridCol w="9241790"/>
              </a:tblGrid>
              <a:tr h="323850">
                <a:tc>
                  <a:txBody>
                    <a:bodyPr/>
                    <a:p>
                      <a:pPr marL="273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Method</a:t>
                      </a:r>
                      <a:endParaRPr sz="32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73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Purpose</a:t>
                      </a:r>
                      <a:endParaRPr sz="32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810">
                <a:tc>
                  <a:txBody>
                    <a:bodyPr/>
                    <a:p>
                      <a:pPr marL="27305" indent="0" algn="l"/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73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Checks reference equality (same memory location)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1995">
                <a:tc>
                  <a:txBody>
                    <a:bodyPr/>
                    <a:p>
                      <a:pPr marL="27305" indent="0" algn="l"/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.equals()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73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Checks value/content equality (must be overridden in custom classes)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1995">
                <a:tc>
                  <a:txBody>
                    <a:bodyPr/>
                    <a:p>
                      <a:pPr marL="27305" indent="0" algn="l"/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hashCode()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73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Generates a hash for an object; should be consistent with equals()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marL="27305" indent="0" algn="l"/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instanceof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73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Checks if an object is an instance of a specific class or subclass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marL="27305" indent="0" algn="l"/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getClass()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73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Checks if two objects belong to the exact same class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45110" y="2884805"/>
            <a:ext cx="3514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Summary</a:t>
            </a:r>
            <a:endParaRPr lang="en-US" sz="32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7886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 Java, </a:t>
            </a:r>
            <a:r>
              <a:rPr lang="en-US" sz="3200" b="1" dirty="0"/>
              <a:t>objects are not explicitly destroyed by the programmer</a:t>
            </a:r>
            <a:r>
              <a:rPr lang="en-US" sz="3200" dirty="0"/>
              <a:t>. Instead, the </a:t>
            </a:r>
            <a:r>
              <a:rPr lang="en-US" sz="3200" b="1" dirty="0"/>
              <a:t>Java Garbage Collector (GC)</a:t>
            </a:r>
            <a:r>
              <a:rPr lang="en-US" sz="3200" dirty="0"/>
              <a:t> automatically manages memory by reclaiming the memory occupied by objects that are no longer in use. This process is known as </a:t>
            </a:r>
            <a:r>
              <a:rPr lang="en-US" sz="3200" b="1" dirty="0"/>
              <a:t>garbage collection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Every objects uses recourse such as memory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47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Destroying Objects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630" y="3262431"/>
            <a:ext cx="119513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Lifecycle in Java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Objects are created using the new keyword.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Objects are used in the program.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Unreferenced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When an object is no longer referenced by any variable, it becomes eligible for garbage collection(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local variable ).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Destruction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garbage collector reclaims the memory occupied by unreferenced objects.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71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Types Of Object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91" y="516140"/>
            <a:ext cx="410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dirty="0"/>
              <a:t>Physical Object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40446" y="201410"/>
            <a:ext cx="6205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2.Logical object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874" y="3908479"/>
            <a:ext cx="616280" cy="14000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48" y="4363353"/>
            <a:ext cx="2248214" cy="15623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7258" y="3426068"/>
            <a:ext cx="148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Person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1299" y="3908478"/>
            <a:ext cx="1680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Projector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33" y="5232647"/>
            <a:ext cx="1590897" cy="13336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0794" y="5637880"/>
            <a:ext cx="1680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Laptop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76740" y="794960"/>
            <a:ext cx="53955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Logical objects represent abstract concepts or intangible entities that exist in the logical or conceptual domain. These objects model things that don’t have a physical form but are essential for the system’s functionality.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1" y="4826833"/>
            <a:ext cx="5423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Example:- </a:t>
            </a:r>
            <a:r>
              <a:rPr lang="en-US" sz="2800" dirty="0"/>
              <a:t>Back account, student Grade, Course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224851" y="1246494"/>
            <a:ext cx="43921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Physical objects represent tangible, real-world entities that have a physical existence. These objects typically model things you can see, touch, or interact with in the physical world.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98425"/>
            <a:ext cx="10306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/>
              <a:t>1. Garbage Collection in Java</a:t>
            </a:r>
            <a:endParaRPr lang="en-US" altLang="en-US" sz="4000" b="1"/>
          </a:p>
        </p:txBody>
      </p:sp>
      <p:sp>
        <p:nvSpPr>
          <p:cNvPr id="7" name="Text Box 6"/>
          <p:cNvSpPr txBox="1"/>
          <p:nvPr/>
        </p:nvSpPr>
        <p:spPr>
          <a:xfrm>
            <a:off x="133985" y="687705"/>
            <a:ext cx="6123305" cy="34150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en-US" sz="2400" b="1">
                <a:solidFill>
                  <a:srgbClr val="00B0F0"/>
                </a:solidFill>
              </a:rPr>
              <a:t>Example 1: Nullifying References</a:t>
            </a:r>
            <a:endParaRPr lang="en-US" altLang="en-US" sz="2400" b="1">
              <a:solidFill>
                <a:srgbClr val="00B0F0"/>
              </a:solidFill>
            </a:endParaRPr>
          </a:p>
          <a:p>
            <a:r>
              <a:rPr lang="en-US" altLang="en-US" sz="2400"/>
              <a:t>class Example {</a:t>
            </a:r>
            <a:endParaRPr lang="en-US" altLang="en-US" sz="2400"/>
          </a:p>
          <a:p>
            <a:r>
              <a:rPr lang="en-US" altLang="en-US" sz="2400"/>
              <a:t>    String name;</a:t>
            </a:r>
            <a:endParaRPr lang="en-US" altLang="en-US" sz="2400"/>
          </a:p>
          <a:p>
            <a:r>
              <a:rPr lang="en-US" altLang="en-US" sz="2400"/>
              <a:t>    Example(String name) {</a:t>
            </a:r>
            <a:endParaRPr lang="en-US" altLang="en-US" sz="2400"/>
          </a:p>
          <a:p>
            <a:r>
              <a:rPr lang="en-US" altLang="en-US" sz="2400"/>
              <a:t>        this.name = name;</a:t>
            </a:r>
            <a:endParaRPr lang="en-US" altLang="en-US" sz="2400"/>
          </a:p>
          <a:p>
            <a:r>
              <a:rPr lang="en-US" altLang="en-US" sz="2400"/>
              <a:t>    public static void main(String[] args) {</a:t>
            </a:r>
            <a:endParaRPr lang="en-US" altLang="en-US" sz="2400"/>
          </a:p>
          <a:p>
            <a:r>
              <a:rPr lang="en-US" altLang="en-US" sz="2400"/>
              <a:t>        Example obj = new Example("Hello");</a:t>
            </a:r>
            <a:endParaRPr lang="en-US" altLang="en-US" sz="2400"/>
          </a:p>
          <a:p>
            <a:r>
              <a:rPr lang="en-US" altLang="en-US" sz="2400"/>
              <a:t>        </a:t>
            </a:r>
            <a:r>
              <a:rPr lang="en-US" altLang="en-US" sz="2400" b="1">
                <a:solidFill>
                  <a:srgbClr val="FF0000"/>
                </a:solidFill>
              </a:rPr>
              <a:t>obj = null; // Object is now eligible for GC</a:t>
            </a:r>
            <a:endParaRPr lang="en-US" altLang="en-US" sz="2400"/>
          </a:p>
          <a:p>
            <a:r>
              <a:rPr lang="en-US" altLang="en-US" sz="2400"/>
              <a:t>    }}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471285" y="687705"/>
            <a:ext cx="5720715" cy="341503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200" b="1">
                <a:solidFill>
                  <a:srgbClr val="00B0F0"/>
                </a:solidFill>
              </a:rPr>
              <a:t>Example 2: Reassigning References</a:t>
            </a:r>
            <a:endParaRPr sz="2200" b="1">
              <a:solidFill>
                <a:srgbClr val="00B0F0"/>
              </a:solidFill>
            </a:endParaRPr>
          </a:p>
          <a:p>
            <a:pPr>
              <a:spcAft>
                <a:spcPct val="60000"/>
              </a:spcAft>
            </a:pPr>
            <a:r>
              <a:rPr sz="1600"/>
              <a:t>c</a:t>
            </a:r>
            <a:r>
              <a:rPr sz="2000"/>
              <a:t>lassExample {
    publicstaticvoidmain(String[] args) {
        Exampleobj1=newExample();
        Exampleobj2=newExample();
        obj1 = obj2; // </a:t>
            </a:r>
            <a:r>
              <a:rPr sz="2000">
                <a:solidFill>
                  <a:srgbClr val="FF0000"/>
                </a:solidFill>
              </a:rPr>
              <a:t>First object loses reference, eligible for GC
</a:t>
            </a:r>
            <a:r>
              <a:rPr sz="2000"/>
              <a:t>    }}</a:t>
            </a:r>
            <a:endParaRPr sz="2000"/>
          </a:p>
        </p:txBody>
      </p:sp>
      <p:sp>
        <p:nvSpPr>
          <p:cNvPr id="9" name="Rectangles 8"/>
          <p:cNvSpPr/>
          <p:nvPr/>
        </p:nvSpPr>
        <p:spPr>
          <a:xfrm>
            <a:off x="6471285" y="687705"/>
            <a:ext cx="5720715" cy="3122295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54635" y="4102735"/>
            <a:ext cx="12109450" cy="2968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80000"/>
              </a:lnSpc>
              <a:spcAft>
                <a:spcPct val="60000"/>
              </a:spcAft>
            </a:pPr>
            <a:r>
              <a:rPr sz="2200" b="1"/>
              <a:t>Example 3:</a:t>
            </a:r>
            <a:r>
              <a:rPr sz="2200" b="1">
                <a:solidFill>
                  <a:srgbClr val="00B0F0"/>
                </a:solidFill>
              </a:rPr>
              <a:t> Objects Inside Methods</a:t>
            </a:r>
            <a:r>
              <a:rPr sz="1600"/>
              <a:t>Objects created inside a method become unreachable once the method finishes execution</a:t>
            </a:r>
            <a:endParaRPr sz="1600"/>
          </a:p>
          <a:p>
            <a:pPr>
              <a:lnSpc>
                <a:spcPct val="80000"/>
              </a:lnSpc>
            </a:pPr>
            <a:r>
              <a:rPr sz="2400"/>
              <a:t>class</a:t>
            </a:r>
            <a:r>
              <a:rPr lang="en-US" sz="2400"/>
              <a:t> </a:t>
            </a:r>
            <a:r>
              <a:rPr sz="2400"/>
              <a:t>Example {
    void</a:t>
            </a:r>
            <a:r>
              <a:rPr lang="en-US" sz="2400"/>
              <a:t> </a:t>
            </a:r>
            <a:r>
              <a:rPr sz="2400"/>
              <a:t>createObject() {
        Example</a:t>
            </a:r>
            <a:r>
              <a:rPr lang="en-US" sz="2400"/>
              <a:t> </a:t>
            </a:r>
            <a:r>
              <a:rPr sz="2400"/>
              <a:t>temp=newExample(); // </a:t>
            </a:r>
            <a:r>
              <a:rPr sz="2400">
                <a:solidFill>
                  <a:srgbClr val="00B0F0"/>
                </a:solidFill>
              </a:rPr>
              <a:t>temp is local to this method
    } // temp is eligible for GC after this method ends
</a:t>
            </a:r>
            <a:r>
              <a:rPr sz="2400"/>
              <a:t>    public</a:t>
            </a:r>
            <a:r>
              <a:rPr lang="en-US" sz="2400"/>
              <a:t> </a:t>
            </a:r>
            <a:r>
              <a:rPr sz="2400"/>
              <a:t>static</a:t>
            </a:r>
            <a:r>
              <a:rPr lang="en-US" sz="2400"/>
              <a:t> </a:t>
            </a:r>
            <a:r>
              <a:rPr sz="2400"/>
              <a:t>void</a:t>
            </a:r>
            <a:r>
              <a:rPr lang="en-US" sz="2400"/>
              <a:t> </a:t>
            </a:r>
            <a:r>
              <a:rPr sz="2400"/>
              <a:t>main(String[] args) {
        Example</a:t>
            </a:r>
            <a:r>
              <a:rPr lang="en-US" sz="2400"/>
              <a:t> </a:t>
            </a:r>
            <a:r>
              <a:rPr sz="2400"/>
              <a:t>obj=new</a:t>
            </a:r>
            <a:r>
              <a:rPr lang="en-US" sz="2400"/>
              <a:t> </a:t>
            </a:r>
            <a:r>
              <a:rPr sz="2400"/>
              <a:t>Example();
        obj.createObject();}}
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257810" y="915670"/>
          <a:ext cx="11607165" cy="5503545"/>
        </p:xfrm>
        <a:graphic>
          <a:graphicData uri="http://schemas.openxmlformats.org/drawingml/2006/table">
            <a:tbl>
              <a:tblPr/>
              <a:tblGrid>
                <a:gridCol w="3869055"/>
                <a:gridCol w="3869055"/>
                <a:gridCol w="3869055"/>
              </a:tblGrid>
              <a:tr h="384810"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Method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Purpose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Reliability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4195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Nullifying references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Makes objects eligible for GC</a:t>
                      </a:r>
                      <a:endParaRPr sz="20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Reliable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6769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Reassigning references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Makes previous object unreachable</a:t>
                      </a:r>
                      <a:endParaRPr sz="20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Reliable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32815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Objects inside methods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Objects become unreachable after method execution</a:t>
                      </a:r>
                      <a:endParaRPr sz="20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Reliable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50570">
                <a:tc>
                  <a:txBody>
                    <a:bodyPr/>
                    <a:p>
                      <a:pPr marL="40005" indent="0" algn="l"/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System.gc()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Requests GC, but not guaranteed</a:t>
                      </a:r>
                      <a:endParaRPr sz="20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⚠️ Not Guaranteed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50570">
                <a:tc>
                  <a:txBody>
                    <a:bodyPr/>
                    <a:p>
                      <a:pPr marL="40005" indent="0" algn="l"/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finalize()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Runs before object is destroyed (Deprecated)</a:t>
                      </a:r>
                      <a:endParaRPr sz="20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❌ Unreliable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1365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Weak References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Allows GC to collect object when memory is needed</a:t>
                      </a:r>
                      <a:endParaRPr sz="20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Useful for caching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5057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Try-with-resources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Automatically closes resources</a:t>
                      </a:r>
                      <a:endParaRPr sz="20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Best practice</a:t>
                      </a:r>
                      <a:endParaRPr sz="2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02260" y="160020"/>
            <a:ext cx="3194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Summary</a:t>
            </a:r>
            <a:endParaRPr lang="en-US" sz="40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5" y="-102235"/>
            <a:ext cx="11999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Enumerated types (</a:t>
            </a:r>
            <a:r>
              <a:rPr lang="en-US" sz="4000" b="1" dirty="0" err="1">
                <a:solidFill>
                  <a:srgbClr val="FF0000"/>
                </a:solidFill>
              </a:rPr>
              <a:t>enums</a:t>
            </a:r>
            <a:r>
              <a:rPr lang="en-US" sz="4000" b="1" dirty="0">
                <a:solidFill>
                  <a:srgbClr val="FF0000"/>
                </a:solidFill>
              </a:rPr>
              <a:t>)Reading Ass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74" y="344078"/>
            <a:ext cx="11999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Java are a special data type that allows you to define a set of named constants.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374" y="867298"/>
            <a:ext cx="12342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Each </a:t>
            </a:r>
            <a:r>
              <a:rPr lang="en-US" sz="2800" dirty="0" err="1" smtClean="0"/>
              <a:t>enum</a:t>
            </a:r>
            <a:r>
              <a:rPr lang="en-US" sz="2800" dirty="0" smtClean="0"/>
              <a:t> declaration declares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  class with the following restriction </a:t>
            </a:r>
            <a:endParaRPr lang="en-US" sz="2800" dirty="0" smtClean="0"/>
          </a:p>
          <a:p>
            <a:r>
              <a:rPr lang="en-US" sz="2800" dirty="0"/>
              <a:t>An </a:t>
            </a:r>
            <a:r>
              <a:rPr lang="en-US" sz="2800" dirty="0" err="1"/>
              <a:t>enum</a:t>
            </a:r>
            <a:r>
              <a:rPr lang="en-US" sz="2800" dirty="0"/>
              <a:t> is defined using the </a:t>
            </a:r>
            <a:r>
              <a:rPr lang="en-US" sz="2800" dirty="0" err="1"/>
              <a:t>enum</a:t>
            </a:r>
            <a:r>
              <a:rPr lang="en-US" sz="2800" dirty="0"/>
              <a:t> keyword. Each constant is separated by a comma and is typically written in </a:t>
            </a:r>
            <a:r>
              <a:rPr lang="en-US" sz="2800" dirty="0" smtClean="0"/>
              <a:t>uppercase</a:t>
            </a:r>
            <a:endParaRPr lang="en-US" sz="2800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2486" y="2587940"/>
            <a:ext cx="11999496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C0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TUESDAY,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WEDNESDAY,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THURSDAY,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SATURDAY}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504" y="2127096"/>
            <a:ext cx="925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Top-Level </a:t>
            </a:r>
            <a:r>
              <a:rPr lang="en-US" sz="2800" b="1" dirty="0" err="1" smtClean="0"/>
              <a:t>Enum</a:t>
            </a:r>
            <a:r>
              <a:rPr lang="en-US" sz="2800" dirty="0" smtClean="0"/>
              <a:t>: Declared </a:t>
            </a:r>
            <a:r>
              <a:rPr lang="en-US" sz="2800" dirty="0"/>
              <a:t>in its own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351125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Nested </a:t>
            </a:r>
            <a:r>
              <a:rPr lang="en-US" sz="2800" b="1" dirty="0" err="1"/>
              <a:t>Enum</a:t>
            </a:r>
            <a:r>
              <a:rPr lang="en-US" sz="2800" b="1" dirty="0"/>
              <a:t>: Declared inside a class.</a:t>
            </a:r>
            <a:endParaRPr lang="en-US" sz="2800" b="1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1595" y="4109085"/>
            <a:ext cx="12200255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C0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8C0D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C0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TUESDAY,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WEDNESDAY,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THURSDAY,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694" y="4805314"/>
            <a:ext cx="12130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Static Nested </a:t>
            </a:r>
            <a:r>
              <a:rPr lang="en-US" sz="2800" b="1" dirty="0" err="1" smtClean="0"/>
              <a:t>Enum</a:t>
            </a:r>
            <a:r>
              <a:rPr lang="en-US" sz="2800" dirty="0" smtClean="0"/>
              <a:t>: Declared </a:t>
            </a:r>
            <a:r>
              <a:rPr lang="en-US" sz="2800" dirty="0"/>
              <a:t>as a static member of a class</a:t>
            </a:r>
            <a:endParaRPr lang="en-US" sz="2800" dirty="0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61595" y="5385435"/>
            <a:ext cx="12322810" cy="116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C0D0"/>
                </a:solidFill>
                <a:effectLst/>
                <a:latin typeface="var(--ds-font-family-code)"/>
                <a:cs typeface="Arial" panose="020B0604020202020204" pitchFamily="34" charset="0"/>
              </a:rPr>
              <a:t>Week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1A1C1"/>
              </a:solidFill>
              <a:effectLst/>
              <a:latin typeface="var(--ds-font-family-code)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C0D0"/>
                </a:solidFill>
                <a:effectLst/>
                <a:latin typeface="var(--ds-font-family-code)"/>
                <a:cs typeface="Arial" panose="020B0604020202020204" pitchFamily="34" charset="0"/>
              </a:rPr>
              <a:t>Day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SUNDAY,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MONDAY,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TUESDAY,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WEDNESDAY,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THURSDAY,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FRIDAY,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SATURDAY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  <a:cs typeface="Arial" panose="020B0604020202020204" pitchFamily="34" charset="0"/>
              </a:rPr>
              <a:t>}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8" y="139065"/>
            <a:ext cx="8676322" cy="371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8" y="3857625"/>
            <a:ext cx="7761922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22959" y="13906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 of Instance Fields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454"/>
            <a:ext cx="2617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Constructors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-1" y="659785"/>
            <a:ext cx="12192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constructor</a:t>
            </a:r>
            <a:r>
              <a:rPr lang="en-US" sz="2800" dirty="0"/>
              <a:t> in Java is a special method used to </a:t>
            </a:r>
            <a:r>
              <a:rPr lang="en-US" sz="2800" b="1" dirty="0"/>
              <a:t>initialize objects of </a:t>
            </a:r>
            <a:r>
              <a:rPr lang="en-US" sz="2800" dirty="0"/>
              <a:t>a class.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It </a:t>
            </a:r>
            <a:r>
              <a:rPr lang="en-US" sz="2800" dirty="0"/>
              <a:t>is automatically called when an object is created and is primarily used to set initial values for object attributes.</a:t>
            </a:r>
            <a:endParaRPr lang="en-US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3420" y="2103578"/>
            <a:ext cx="103264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Characteristics:</a:t>
            </a:r>
            <a:r>
              <a:rPr kumimoji="0" lang="en-US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the same name as the class.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not have a return type (not even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void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overloaded (multiple constructors in a class).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Automatically executes when an object is instantiated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420" y="4351283"/>
            <a:ext cx="120185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Importance:</a:t>
            </a:r>
            <a:endParaRPr lang="en-US" sz="3200" b="1" u="sng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en-US" sz="3200" dirty="0"/>
              <a:t>Ensures that objects are properly initialized when created.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en-US" sz="3200" dirty="0"/>
              <a:t>Reduces the risk of errors by enforcing required initial values.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en-US" sz="3200" dirty="0"/>
              <a:t>Allows flexibility in object creation through constructor overloading</a:t>
            </a:r>
            <a:r>
              <a:rPr lang="en-US" sz="28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Types of Constructors in Java</a:t>
            </a:r>
            <a:endParaRPr lang="en-US" sz="3600" b="1" dirty="0"/>
          </a:p>
          <a:p>
            <a:r>
              <a:rPr lang="en-US" sz="3600" dirty="0"/>
              <a:t>Java provides </a:t>
            </a:r>
            <a:r>
              <a:rPr lang="en-US" sz="3600" b="1" dirty="0"/>
              <a:t>three</a:t>
            </a:r>
            <a:r>
              <a:rPr lang="en-US" sz="3600" dirty="0"/>
              <a:t> types of constructors: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120035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a) Default Constructor (No-Argument Constructor)</a:t>
            </a:r>
            <a:endParaRPr lang="en-US" sz="3200" b="1" dirty="0"/>
          </a:p>
          <a:p>
            <a:r>
              <a:rPr lang="en-US" sz="3200" dirty="0"/>
              <a:t>A constructor without parameters that initializes objects with default values.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61091" y="2164646"/>
            <a:ext cx="10967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Car {</a:t>
            </a:r>
            <a:endParaRPr lang="en-US" sz="2400" dirty="0"/>
          </a:p>
          <a:p>
            <a:r>
              <a:rPr lang="en-US" sz="2400" dirty="0"/>
              <a:t>    String model;</a:t>
            </a:r>
            <a:endParaRPr lang="en-US" sz="2400" dirty="0"/>
          </a:p>
          <a:p>
            <a:r>
              <a:rPr lang="en-US" sz="2400" b="1" dirty="0" smtClean="0"/>
              <a:t>    </a:t>
            </a:r>
            <a:r>
              <a:rPr lang="en-US" sz="2400" b="1" dirty="0"/>
              <a:t>// Default Constructor</a:t>
            </a:r>
            <a:endParaRPr lang="en-US" sz="2400" b="1" dirty="0"/>
          </a:p>
          <a:p>
            <a:r>
              <a:rPr lang="en-US" sz="2400" dirty="0"/>
              <a:t>    Car() {</a:t>
            </a:r>
            <a:endParaRPr lang="en-US" sz="2400" dirty="0"/>
          </a:p>
          <a:p>
            <a:r>
              <a:rPr lang="en-US" sz="2400" dirty="0"/>
              <a:t>        model = "Unknown Model</a:t>
            </a:r>
            <a:r>
              <a:rPr lang="en-US" sz="2400" dirty="0" smtClean="0"/>
              <a:t>"  }</a:t>
            </a:r>
            <a:endParaRPr lang="en-US" sz="2400" dirty="0"/>
          </a:p>
          <a:p>
            <a:r>
              <a:rPr lang="en-US" sz="2400" dirty="0"/>
              <a:t>    void display() {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("Car Model: " + model</a:t>
            </a:r>
            <a:r>
              <a:rPr lang="en-US" sz="2400" dirty="0" smtClean="0"/>
              <a:t>);}</a:t>
            </a:r>
            <a:endParaRPr lang="en-US" sz="2400" dirty="0"/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lang="en-US" sz="2400" dirty="0"/>
          </a:p>
          <a:p>
            <a:r>
              <a:rPr lang="en-US" sz="2400" dirty="0"/>
              <a:t>        Car </a:t>
            </a:r>
            <a:r>
              <a:rPr lang="en-US" sz="2400" dirty="0" err="1"/>
              <a:t>myCar</a:t>
            </a:r>
            <a:r>
              <a:rPr lang="en-US" sz="2400" dirty="0"/>
              <a:t> = new Car(); </a:t>
            </a:r>
            <a:r>
              <a:rPr lang="en-US" sz="2400" b="1" dirty="0"/>
              <a:t>// Calls the default constructor</a:t>
            </a:r>
            <a:endParaRPr lang="en-US" sz="2400" b="1" dirty="0"/>
          </a:p>
          <a:p>
            <a:r>
              <a:rPr lang="en-US" sz="2400" dirty="0"/>
              <a:t>        </a:t>
            </a:r>
            <a:r>
              <a:rPr lang="en-US" sz="2400" dirty="0" err="1"/>
              <a:t>myCar.display</a:t>
            </a:r>
            <a:r>
              <a:rPr lang="en-US" sz="2400" dirty="0"/>
              <a:t>();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}}</a:t>
            </a:r>
            <a:endParaRPr lang="en-US" sz="2400" dirty="0"/>
          </a:p>
          <a:p>
            <a:r>
              <a:rPr lang="en-US" sz="2400" dirty="0" err="1" smtClean="0"/>
              <a:t>Output:</a:t>
            </a:r>
            <a:r>
              <a:rPr lang="en-US" sz="2400" dirty="0" err="1"/>
              <a:t>Car</a:t>
            </a:r>
            <a:r>
              <a:rPr lang="en-US" sz="2400" dirty="0"/>
              <a:t> Model: Unknown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24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b) Parameterized Constructor</a:t>
            </a:r>
            <a:endParaRPr lang="en-US" sz="3600" b="1" dirty="0"/>
          </a:p>
          <a:p>
            <a:r>
              <a:rPr lang="en-US" sz="3600" dirty="0"/>
              <a:t>A constructor that takes arguments to initialize an object with specific values.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78219" y="1845917"/>
            <a:ext cx="10258097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class Car {</a:t>
            </a:r>
            <a:endParaRPr lang="en-US" sz="2400" dirty="0"/>
          </a:p>
          <a:p>
            <a:r>
              <a:rPr lang="en-US" sz="2400" dirty="0"/>
              <a:t>    String model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/>
              <a:t>// Parameterized Constructor</a:t>
            </a:r>
            <a:endParaRPr lang="en-US" sz="2400" b="1" dirty="0"/>
          </a:p>
          <a:p>
            <a:r>
              <a:rPr lang="en-US" sz="2400" dirty="0"/>
              <a:t>    Car(String </a:t>
            </a:r>
            <a:r>
              <a:rPr lang="en-US" sz="2400" dirty="0" err="1"/>
              <a:t>modelName</a:t>
            </a:r>
            <a:r>
              <a:rPr lang="en-US" sz="2400" dirty="0"/>
              <a:t>) {</a:t>
            </a:r>
            <a:endParaRPr lang="en-US" sz="2400" dirty="0"/>
          </a:p>
          <a:p>
            <a:r>
              <a:rPr lang="en-US" sz="2400" dirty="0"/>
              <a:t>        model = </a:t>
            </a:r>
            <a:r>
              <a:rPr lang="en-US" sz="2400" dirty="0" err="1" smtClean="0"/>
              <a:t>modelName</a:t>
            </a:r>
            <a:r>
              <a:rPr lang="en-US" sz="2400" dirty="0" smtClean="0"/>
              <a:t>; }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void display() {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("Car Model: " + model);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lang="en-US" sz="2400" dirty="0"/>
          </a:p>
          <a:p>
            <a:r>
              <a:rPr lang="en-US" sz="2400" dirty="0"/>
              <a:t>        Car </a:t>
            </a:r>
            <a:r>
              <a:rPr lang="en-US" sz="2400" dirty="0" err="1"/>
              <a:t>myCar</a:t>
            </a:r>
            <a:r>
              <a:rPr lang="en-US" sz="2400" dirty="0"/>
              <a:t> = new Car("Toyota"); </a:t>
            </a:r>
            <a:r>
              <a:rPr lang="en-US" sz="2400" b="1" dirty="0"/>
              <a:t>// Calls the parameterized constructor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myCar.display</a:t>
            </a:r>
            <a:r>
              <a:rPr lang="en-US" sz="2400" b="1" dirty="0"/>
              <a:t>();</a:t>
            </a:r>
            <a:endParaRPr lang="en-US" sz="2400" b="1" dirty="0"/>
          </a:p>
          <a:p>
            <a:r>
              <a:rPr lang="en-US" sz="2400" dirty="0"/>
              <a:t>    </a:t>
            </a:r>
            <a:r>
              <a:rPr lang="en-US" sz="2400" dirty="0" smtClean="0"/>
              <a:t>}}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 rot="20248450">
            <a:off x="7947258" y="1908757"/>
            <a:ext cx="4229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to use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When </a:t>
            </a:r>
            <a:r>
              <a:rPr lang="en-US" sz="2400" dirty="0"/>
              <a:t>different objects need different values during initialization.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607267" y="5626168"/>
            <a:ext cx="5213134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Output:</a:t>
            </a:r>
            <a:endParaRPr lang="en-US" sz="3200" dirty="0"/>
          </a:p>
          <a:p>
            <a:r>
              <a:rPr lang="en-US" sz="3200" dirty="0"/>
              <a:t>Car Model: Toyota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611" y="75465"/>
            <a:ext cx="7350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c) Copy Constructor (User-Defined in Java)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6611" y="660240"/>
            <a:ext cx="12015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Java does not provide a built-in copy constructor, but we can create one manually. It initializes a new object by copying values from another object.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76611" y="2335065"/>
            <a:ext cx="85417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Car {</a:t>
            </a:r>
            <a:endParaRPr lang="en-US" sz="2000" dirty="0"/>
          </a:p>
          <a:p>
            <a:r>
              <a:rPr lang="en-US" sz="2000" dirty="0"/>
              <a:t>    String model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b="1" dirty="0"/>
              <a:t>    // Parameterized Constructor</a:t>
            </a:r>
            <a:endParaRPr lang="en-US" sz="2000" b="1" dirty="0"/>
          </a:p>
          <a:p>
            <a:r>
              <a:rPr lang="en-US" sz="2000" dirty="0"/>
              <a:t>    Car(String </a:t>
            </a:r>
            <a:r>
              <a:rPr lang="en-US" sz="2000" dirty="0" err="1"/>
              <a:t>modelName</a:t>
            </a:r>
            <a:r>
              <a:rPr lang="en-US" sz="2000" dirty="0"/>
              <a:t>) {</a:t>
            </a:r>
            <a:endParaRPr lang="en-US" sz="2000" dirty="0"/>
          </a:p>
          <a:p>
            <a:r>
              <a:rPr lang="en-US" sz="2000" dirty="0"/>
              <a:t>        model = </a:t>
            </a:r>
            <a:r>
              <a:rPr lang="en-US" sz="2000" dirty="0" err="1"/>
              <a:t>modelName</a:t>
            </a:r>
            <a:r>
              <a:rPr lang="en-US" sz="2000" dirty="0" smtClean="0"/>
              <a:t>; }</a:t>
            </a:r>
            <a:endParaRPr lang="en-US" sz="2000" dirty="0"/>
          </a:p>
          <a:p>
            <a:r>
              <a:rPr lang="en-US" sz="2000" b="1" dirty="0"/>
              <a:t>    // Copy Constructor</a:t>
            </a:r>
            <a:endParaRPr lang="en-US" sz="2000" b="1" dirty="0"/>
          </a:p>
          <a:p>
            <a:r>
              <a:rPr lang="en-US" sz="2000" dirty="0"/>
              <a:t>    Car(Car </a:t>
            </a:r>
            <a:r>
              <a:rPr lang="en-US" sz="2000" dirty="0" err="1"/>
              <a:t>oldCar</a:t>
            </a:r>
            <a:r>
              <a:rPr lang="en-US" sz="2000" dirty="0"/>
              <a:t>) {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this.model</a:t>
            </a:r>
            <a:r>
              <a:rPr lang="en-US" sz="2000" dirty="0"/>
              <a:t> = </a:t>
            </a:r>
            <a:r>
              <a:rPr lang="en-US" sz="2000" dirty="0" err="1"/>
              <a:t>oldCar.model</a:t>
            </a:r>
            <a:r>
              <a:rPr lang="en-US" sz="2000" dirty="0" smtClean="0"/>
              <a:t>;  }</a:t>
            </a:r>
            <a:endParaRPr lang="en-US" sz="2000" dirty="0"/>
          </a:p>
          <a:p>
            <a:r>
              <a:rPr lang="en-US" sz="2000" dirty="0"/>
              <a:t>    void display() {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("Car Model: " + model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r>
              <a:rPr lang="en-US" sz="2000" dirty="0" smtClean="0"/>
              <a:t>  }public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endParaRPr lang="en-US" sz="2000" dirty="0"/>
          </a:p>
          <a:p>
            <a:r>
              <a:rPr lang="en-US" sz="2000" dirty="0"/>
              <a:t>        Car car1 = new Car("Ford");</a:t>
            </a:r>
            <a:endParaRPr lang="en-US" sz="2000" dirty="0"/>
          </a:p>
          <a:p>
            <a:r>
              <a:rPr lang="en-US" sz="2000" dirty="0"/>
              <a:t>        Car car2 = new Car(car1); </a:t>
            </a:r>
            <a:r>
              <a:rPr lang="en-US" sz="2000" b="1" dirty="0"/>
              <a:t>// Calls the copy constructor</a:t>
            </a:r>
            <a:endParaRPr lang="en-US" sz="2000" b="1" dirty="0"/>
          </a:p>
          <a:p>
            <a:r>
              <a:rPr lang="en-US" sz="2000" dirty="0"/>
              <a:t>        car2.display();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658308" y="5401628"/>
            <a:ext cx="325143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/>
              <a:t>Output</a:t>
            </a:r>
            <a:endParaRPr lang="en-US" sz="3200" dirty="0" smtClean="0"/>
          </a:p>
          <a:p>
            <a:r>
              <a:rPr lang="en-US" sz="3200" dirty="0" smtClean="0"/>
              <a:t>Car </a:t>
            </a:r>
            <a:r>
              <a:rPr lang="en-US" sz="3200" dirty="0"/>
              <a:t>Model: Ford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1003300" y="6546850"/>
              <a:ext cx="1270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1003300" y="65468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6664"/>
            <a:ext cx="1188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Importance of Constructors in Java</a:t>
            </a:r>
            <a:endParaRPr lang="en-US" sz="2800" b="1" dirty="0"/>
          </a:p>
          <a:p>
            <a:r>
              <a:rPr lang="en-US" sz="2800" dirty="0"/>
              <a:t>✅ </a:t>
            </a:r>
            <a:r>
              <a:rPr lang="en-US" sz="2800" b="1" dirty="0"/>
              <a:t>Automatic Object Initialization:</a:t>
            </a:r>
            <a:r>
              <a:rPr lang="en-US" sz="2800" dirty="0"/>
              <a:t> Eliminates the need to manually assign values after object creation.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Encapsulation &amp; Abstraction:</a:t>
            </a:r>
            <a:r>
              <a:rPr lang="en-US" sz="2800" dirty="0"/>
              <a:t> Hides the initialization logic from the user.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Code Reusability:</a:t>
            </a:r>
            <a:r>
              <a:rPr lang="en-US" sz="2800" dirty="0"/>
              <a:t> Helps avoid redundant code by initializing objects in one place.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Supports Overloading:</a:t>
            </a:r>
            <a:r>
              <a:rPr lang="en-US" sz="2800" dirty="0"/>
              <a:t> Multiple constructors allow flexibility in object creation.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Ensures Object Integrity:</a:t>
            </a:r>
            <a:r>
              <a:rPr lang="en-US" sz="2800" dirty="0"/>
              <a:t> Prevents uninitialized objects by forcing default or specific values at the time of creation.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68"/>
            <a:ext cx="37643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/>
              <a:t>Access Modifiers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736054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Access modifiers in Java define the visibility and accessibility of classes, methods, and variables. They control which parts of the program can access a particular piece of code.</a:t>
            </a:r>
            <a:endParaRPr lang="en-US" sz="28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1986456"/>
          <a:ext cx="10515600" cy="40660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229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Modifier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Same Class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Same Package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Subclass (Different Package)</a:t>
                      </a:r>
                      <a:endParaRPr lang="en-US" sz="20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Other Classes (Different Package)</a:t>
                      </a:r>
                      <a:endParaRPr lang="en-US" sz="20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public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✅ Yes</a:t>
                      </a:r>
                      <a:endParaRPr lang="en-US" sz="2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protected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❌ No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default (No modifier)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❌ No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❌ No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private</a:t>
                      </a:r>
                      <a:endParaRPr lang="en-US" sz="28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✅ Yes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❌ No</a:t>
                      </a:r>
                      <a:endParaRPr lang="en-US" sz="2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❌ No</a:t>
                      </a:r>
                      <a:endParaRPr lang="en-US" sz="2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❌ No</a:t>
                      </a:r>
                      <a:endParaRPr lang="en-US" sz="2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36550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// </a:t>
            </a:r>
            <a:r>
              <a:rPr lang="en-US" sz="2000" dirty="0">
                <a:solidFill>
                  <a:srgbClr val="00B0F0"/>
                </a:solidFill>
              </a:rPr>
              <a:t>Define a class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/>
              <a:t>class Car {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// State (attributes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en-US" sz="2000" b="1" dirty="0">
                <a:solidFill>
                  <a:srgbClr val="FF0000"/>
                </a:solidFill>
              </a:rPr>
              <a:t> represents data(value)of an object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    String color;</a:t>
            </a:r>
            <a:endParaRPr lang="en-US" sz="2000" b="1" dirty="0"/>
          </a:p>
          <a:p>
            <a:r>
              <a:rPr lang="en-US" sz="2000" b="1" dirty="0"/>
              <a:t>    String model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// Behavior (methods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</a:t>
            </a:r>
            <a:r>
              <a:rPr lang="en-US" sz="2000" b="1" dirty="0">
                <a:solidFill>
                  <a:srgbClr val="FF0000"/>
                </a:solidFill>
                <a:latin typeface="Inter"/>
              </a:rPr>
              <a:t> the actions or functionality that the object can perform</a:t>
            </a:r>
            <a:r>
              <a:rPr lang="en-US" sz="2000" b="1" dirty="0">
                <a:latin typeface="Inter"/>
              </a:rPr>
              <a:t>.</a:t>
            </a:r>
            <a:r>
              <a:rPr lang="en-US" sz="2000" b="1" dirty="0"/>
              <a:t> </a:t>
            </a:r>
            <a:endParaRPr lang="en-US" sz="2000" b="1" dirty="0"/>
          </a:p>
          <a:p>
            <a:r>
              <a:rPr lang="en-US" sz="2000" b="1" dirty="0"/>
              <a:t>    void start() </a:t>
            </a:r>
            <a:r>
              <a:rPr lang="en-US" sz="2000" dirty="0"/>
              <a:t>{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("Car is starting</a:t>
            </a:r>
            <a:r>
              <a:rPr lang="en-US" sz="2000" dirty="0" smtClean="0"/>
              <a:t>...");}</a:t>
            </a:r>
            <a:endParaRPr lang="en-US" sz="2000" dirty="0"/>
          </a:p>
          <a:p>
            <a:r>
              <a:rPr lang="en-US" sz="2000" dirty="0"/>
              <a:t>    void stop() {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("Car is stopping</a:t>
            </a:r>
            <a:r>
              <a:rPr lang="en-US" sz="2000" dirty="0" smtClean="0"/>
              <a:t>...");}}</a:t>
            </a: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// Create an object of the Car class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/>
              <a:t>public class Main {</a:t>
            </a:r>
            <a:endParaRPr lang="en-US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        </a:t>
            </a:r>
            <a:r>
              <a:rPr lang="en-US" sz="2000" b="1" dirty="0">
                <a:solidFill>
                  <a:srgbClr val="00B0F0"/>
                </a:solidFill>
              </a:rPr>
              <a:t>// Creating an object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dirty="0"/>
              <a:t>        Car </a:t>
            </a:r>
            <a:r>
              <a:rPr lang="en-US" sz="2000" b="1" dirty="0" err="1"/>
              <a:t>myCar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b="1" dirty="0"/>
              <a:t> Car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rgbClr val="00B0F0"/>
                </a:solidFill>
              </a:rPr>
              <a:t>//</a:t>
            </a:r>
            <a:r>
              <a:rPr lang="en-US" sz="2000" b="1" dirty="0">
                <a:solidFill>
                  <a:srgbClr val="00B0F0"/>
                </a:solidFill>
              </a:rPr>
              <a:t>The constructor Car() is called to initialize the object's fields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r>
              <a:rPr lang="en-US" sz="2000" b="1" dirty="0"/>
              <a:t>        </a:t>
            </a:r>
            <a:r>
              <a:rPr lang="en-US" sz="2000" b="1" dirty="0">
                <a:solidFill>
                  <a:srgbClr val="00B0F0"/>
                </a:solidFill>
              </a:rPr>
              <a:t>// Setting </a:t>
            </a:r>
            <a:r>
              <a:rPr lang="en-US" sz="2000" b="1" dirty="0" smtClean="0">
                <a:solidFill>
                  <a:srgbClr val="00B0F0"/>
                </a:solidFill>
              </a:rPr>
              <a:t>state </a:t>
            </a:r>
            <a:r>
              <a:rPr lang="en-US" sz="2000" b="1" dirty="0"/>
              <a:t>means updating or changing this condition</a:t>
            </a:r>
            <a:r>
              <a:rPr lang="en-US" sz="2000" b="1" dirty="0" smtClean="0"/>
              <a:t>.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dirty="0"/>
              <a:t>        </a:t>
            </a:r>
            <a:r>
              <a:rPr lang="en-US" sz="2000" b="1" dirty="0" err="1"/>
              <a:t>myCar.color</a:t>
            </a:r>
            <a:r>
              <a:rPr lang="en-US" sz="2000" b="1" dirty="0"/>
              <a:t> = "Red";</a:t>
            </a:r>
            <a:endParaRPr lang="en-US" sz="2000" b="1" dirty="0"/>
          </a:p>
          <a:p>
            <a:r>
              <a:rPr lang="en-US" sz="2000" b="1" dirty="0"/>
              <a:t>        </a:t>
            </a:r>
            <a:r>
              <a:rPr lang="en-US" sz="2000" b="1" dirty="0" err="1"/>
              <a:t>myCar.model</a:t>
            </a:r>
            <a:r>
              <a:rPr lang="en-US" sz="2000" b="1" dirty="0"/>
              <a:t> = "Tesla</a:t>
            </a:r>
            <a:r>
              <a:rPr lang="en-US" sz="2000" dirty="0" smtClean="0"/>
              <a:t>";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00B0F0"/>
                </a:solidFill>
              </a:rPr>
              <a:t>// Accessing behavior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/>
              <a:t>        </a:t>
            </a:r>
            <a:r>
              <a:rPr lang="en-US" sz="2000" dirty="0" err="1"/>
              <a:t>myCar.start</a:t>
            </a:r>
            <a:r>
              <a:rPr lang="en-US" sz="2000" dirty="0"/>
              <a:t>();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myCar.stop</a:t>
            </a:r>
            <a:r>
              <a:rPr lang="en-US" sz="2000" dirty="0"/>
              <a:t>();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}}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606" y="830309"/>
            <a:ext cx="674764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Encapsulation</a:t>
            </a:r>
            <a:r>
              <a:rPr lang="en-US" sz="3200" dirty="0"/>
              <a:t> </a:t>
            </a:r>
            <a:r>
              <a:rPr lang="en-US" sz="3200" dirty="0" smtClean="0"/>
              <a:t>It </a:t>
            </a:r>
            <a:r>
              <a:rPr lang="en-US" sz="3200" dirty="0"/>
              <a:t>refers to the concept of </a:t>
            </a:r>
            <a:r>
              <a:rPr lang="en-US" sz="3200" b="1" dirty="0"/>
              <a:t>bundling</a:t>
            </a:r>
            <a:r>
              <a:rPr lang="en-US" sz="3200" dirty="0"/>
              <a:t> the data (variables) and methods (functions) that operate on the data into a </a:t>
            </a:r>
            <a:r>
              <a:rPr lang="en-US" sz="3200" b="1" dirty="0"/>
              <a:t>single unit or class</a:t>
            </a:r>
            <a:r>
              <a:rPr lang="en-US" sz="3200" dirty="0"/>
              <a:t>. It also hides the internal details of the object and only exposes the necessary functionality to the outside world.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62606" y="217354"/>
            <a:ext cx="3276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Encapsulation </a:t>
            </a:r>
            <a:endParaRPr lang="en-US" sz="4000" b="1" dirty="0"/>
          </a:p>
        </p:txBody>
      </p:sp>
      <p:sp>
        <p:nvSpPr>
          <p:cNvPr id="4" name="AutoShape 2" descr="Encapsulation in Java (with Realtime Example) - Scientech E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4" descr="Encapsulation in Java (with Realtime Example) - Scientech Eas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37" y="160337"/>
            <a:ext cx="5203715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5574" y="4421153"/>
            <a:ext cx="120364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 simple terms, </a:t>
            </a:r>
            <a:r>
              <a:rPr lang="en-US" sz="3200" b="1" dirty="0"/>
              <a:t>encapsulation</a:t>
            </a:r>
            <a:r>
              <a:rPr lang="en-US" sz="3200" dirty="0"/>
              <a:t> is the process of </a:t>
            </a:r>
            <a:r>
              <a:rPr lang="en-US" sz="3200" b="1" dirty="0"/>
              <a:t>restricting direct access</a:t>
            </a:r>
            <a:r>
              <a:rPr lang="en-US" sz="3200" dirty="0"/>
              <a:t> to some of the object's components and protecting the object's state by making variables </a:t>
            </a:r>
            <a:r>
              <a:rPr lang="en-US" sz="3200" b="1" dirty="0"/>
              <a:t>private</a:t>
            </a:r>
            <a:r>
              <a:rPr lang="en-US" sz="3200" dirty="0"/>
              <a:t> and providing </a:t>
            </a:r>
            <a:r>
              <a:rPr lang="en-US" sz="3200" b="1" dirty="0"/>
              <a:t>public methods</a:t>
            </a:r>
            <a:r>
              <a:rPr lang="en-US" sz="3200" dirty="0"/>
              <a:t> to access and update them.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88" y="0"/>
            <a:ext cx="9876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Encapsulation </a:t>
            </a:r>
            <a:r>
              <a:rPr lang="en-US" sz="4000" dirty="0"/>
              <a:t>is typically implemented in Java: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7788" y="707886"/>
            <a:ext cx="116086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Private Variables</a:t>
            </a:r>
            <a:r>
              <a:rPr lang="en-US" sz="2800" dirty="0"/>
              <a:t>: The data members of a class are </a:t>
            </a:r>
            <a:r>
              <a:rPr lang="en-US" sz="2800" dirty="0">
                <a:solidFill>
                  <a:srgbClr val="00B0F0"/>
                </a:solidFill>
              </a:rPr>
              <a:t>declared private</a:t>
            </a:r>
            <a:r>
              <a:rPr lang="en-US" sz="2800" dirty="0"/>
              <a:t>. This means they cannot be accessed directly from outside the class.</a:t>
            </a:r>
            <a:endParaRPr lang="en-US" sz="2800" dirty="0"/>
          </a:p>
          <a:p>
            <a:r>
              <a:rPr lang="en-US" sz="2800" b="1" dirty="0"/>
              <a:t>Public Methods</a:t>
            </a:r>
            <a:r>
              <a:rPr lang="en-US" sz="2800" dirty="0"/>
              <a:t>: Public methods, </a:t>
            </a:r>
            <a:r>
              <a:rPr lang="en-US" sz="2800" dirty="0">
                <a:solidFill>
                  <a:srgbClr val="00B0F0"/>
                </a:solidFill>
              </a:rPr>
              <a:t>often called getters and setters</a:t>
            </a:r>
            <a:r>
              <a:rPr lang="en-US" sz="2800" dirty="0"/>
              <a:t>, are provided to access and modify the private data members. These methods can include validation or other logic to ensure the integrity of the data.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069572">
            <a:off x="3744632" y="3309212"/>
            <a:ext cx="3826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The End 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64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Class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792" y="732604"/>
            <a:ext cx="123991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A class is group of objects that has common properties and characterizes   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A class is a </a:t>
            </a:r>
            <a:r>
              <a:rPr lang="en-US" sz="3200" dirty="0">
                <a:solidFill>
                  <a:srgbClr val="00B0F0"/>
                </a:solidFill>
              </a:rPr>
              <a:t>description, blueprint ,design </a:t>
            </a:r>
            <a:r>
              <a:rPr lang="en-US" sz="3200" dirty="0"/>
              <a:t>or template for creating an object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Class is a blueprint for creating objects, and it encapsulates data (attributes) and behavior (methods) into a single unit.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This new datatype can be used  to create object</a:t>
            </a:r>
            <a:endParaRPr lang="en-US" sz="3200" dirty="0"/>
          </a:p>
          <a:p>
            <a:r>
              <a:rPr lang="en-US" sz="3200" b="1" dirty="0"/>
              <a:t>Example</a:t>
            </a:r>
            <a:r>
              <a:rPr lang="en-US" sz="3200" dirty="0"/>
              <a:t> </a:t>
            </a:r>
            <a:r>
              <a:rPr lang="en-US" sz="3200" dirty="0" err="1"/>
              <a:t>Person,Car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"/>
          <a:stretch>
            <a:fillRect/>
          </a:stretch>
        </p:blipFill>
        <p:spPr>
          <a:xfrm>
            <a:off x="4362138" y="3687580"/>
            <a:ext cx="6310859" cy="317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44" y="195943"/>
            <a:ext cx="9530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Difference Between  Classes and Objects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3407" y="1020878"/>
          <a:ext cx="11615683" cy="48813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30921"/>
                <a:gridCol w="4037959"/>
                <a:gridCol w="564680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Aspect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rgbClr val="FF0000"/>
                          </a:solidFill>
                          <a:effectLst/>
                        </a:rPr>
                        <a:t>Class</a:t>
                      </a:r>
                      <a:endParaRPr lang="en-US" sz="2800" b="1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Object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Nature</a:t>
                      </a:r>
                      <a:endParaRPr lang="en-US" sz="20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Logical entity (blueprint)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Physical entity (instance)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Memory Allocation</a:t>
                      </a:r>
                      <a:endParaRPr lang="en-US" sz="20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 memory is allocated for a class.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Memory is allocated when an object is created.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Existence</a:t>
                      </a:r>
                      <a:endParaRPr lang="en-US" sz="20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Exists only in code as a definition.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Exists in memory during program execution.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372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Declaration</a:t>
                      </a:r>
                      <a:endParaRPr lang="en-US" sz="20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class can only be declared once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Objects can be created many times as per requirement.</a:t>
                      </a:r>
                      <a:endParaRPr lang="en-US" sz="20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Car</a:t>
                      </a:r>
                      <a:r>
                        <a:rPr lang="en-US" sz="2400">
                          <a:effectLst/>
                        </a:rPr>
                        <a:t> class defines attributes and methods.</a:t>
                      </a:r>
                      <a:endParaRPr lang="en-US" sz="20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myCar</a:t>
                      </a:r>
                      <a:r>
                        <a:rPr lang="en-US" sz="2400" dirty="0">
                          <a:effectLst/>
                        </a:rPr>
                        <a:t> is an object of the </a:t>
                      </a:r>
                      <a:r>
                        <a:rPr lang="en-US" sz="1800" dirty="0">
                          <a:effectLst/>
                        </a:rPr>
                        <a:t>Car</a:t>
                      </a:r>
                      <a:r>
                        <a:rPr lang="en-US" sz="2400" dirty="0">
                          <a:effectLst/>
                        </a:rPr>
                        <a:t> class</a:t>
                      </a:r>
                      <a:endParaRPr lang="en-US" sz="2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4" y="489619"/>
            <a:ext cx="1218655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002060"/>
              </a:buClr>
              <a:buFont typeface="Wingdings 2" panose="05020102010507070707" pitchFamily="18" charset="2"/>
              <a:buChar char="E"/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Declaration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"/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a simple class declaration is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5270" lvl="1" indent="0" algn="just"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modifiers</a:t>
            </a:r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class </a:t>
            </a:r>
            <a:r>
              <a:rPr lang="en-US" sz="3600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class-name </a:t>
            </a:r>
            <a:endParaRPr lang="en-US" sz="3600" b="1" i="1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55270" lvl="1" indent="0" algn="just"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{ </a:t>
            </a:r>
            <a:endParaRPr lang="en-US" sz="36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55270" lvl="1" indent="0" algn="just"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	  body </a:t>
            </a:r>
            <a:endParaRPr lang="en-US" sz="36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55270" lvl="1" indent="0" algn="just"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}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"/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optional modifiers may be one or more of the three keywords {</a:t>
            </a:r>
            <a:r>
              <a:rPr lang="en-US" sz="36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public, abstract, final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"/>
              <a:defRPr/>
            </a:pPr>
            <a:r>
              <a:rPr lang="en-US" sz="3600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Class-name is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valid identifier, and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"/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is a sequence of declarations of variables, constructors, and 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65" y="22609"/>
            <a:ext cx="60905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en-US" sz="4000" b="1" dirty="0">
                <a:solidFill>
                  <a:srgbClr val="FF0000"/>
                </a:solidFill>
                <a:latin typeface="Cambria" panose="02040503050406030204" pitchFamily="18" charset="0"/>
              </a:rPr>
              <a:t>Class Modifiers</a:t>
            </a:r>
            <a:endParaRPr lang="en-GB" altLang="en-US" sz="40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5082" y="939527"/>
          <a:ext cx="11966918" cy="4785360"/>
        </p:xfrm>
        <a:graphic>
          <a:graphicData uri="http://schemas.openxmlformats.org/drawingml/2006/table">
            <a:tbl>
              <a:tblPr/>
              <a:tblGrid>
                <a:gridCol w="1675890"/>
                <a:gridCol w="5809726"/>
                <a:gridCol w="448130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/>
                        </a:rPr>
                        <a:t>Modifier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/>
                        </a:rPr>
                        <a:t>Description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Example</a:t>
                      </a:r>
                      <a:endParaRPr lang="en-US" sz="28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128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public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The class is accessible from anywhere.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public class MyClass {}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default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The class is accessible only within the same package.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class MyClass {}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final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The class cannot be </a:t>
                      </a:r>
                      <a:r>
                        <a:rPr lang="en-US" sz="3200" dirty="0" err="1">
                          <a:effectLst/>
                        </a:rPr>
                        <a:t>subclassed</a:t>
                      </a:r>
                      <a:r>
                        <a:rPr lang="en-US" sz="3200" dirty="0">
                          <a:effectLst/>
                        </a:rPr>
                        <a:t>.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final class MyFinalClass {}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abstract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The class cannot be instantiated and may contain abstract methods.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abstract class </a:t>
                      </a:r>
                      <a:r>
                        <a:rPr lang="en-US" sz="3200" dirty="0" err="1">
                          <a:effectLst/>
                        </a:rPr>
                        <a:t>MyAbstractClass</a:t>
                      </a:r>
                      <a:r>
                        <a:rPr lang="en-US" sz="3200" dirty="0">
                          <a:effectLst/>
                        </a:rPr>
                        <a:t> {}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020" y="24361"/>
            <a:ext cx="3837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Is Methods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051" y="732247"/>
            <a:ext cx="630140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 </a:t>
            </a:r>
            <a:r>
              <a:rPr lang="en-US" sz="2400" dirty="0" err="1" smtClean="0"/>
              <a:t>hugeStatemnet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public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static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 smtClean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void</a:t>
            </a:r>
            <a:r>
              <a:rPr lang="en-US" sz="2400" b="1" dirty="0" smtClean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 smtClean="0">
                <a:solidFill>
                  <a:srgbClr val="88C0D0"/>
                </a:solidFill>
                <a:latin typeface="Times New Roman" panose="02020603050405020304"/>
                <a:ea typeface="Times New Roman" panose="02020603050405020304"/>
              </a:rPr>
              <a:t>main</a:t>
            </a:r>
            <a:r>
              <a:rPr lang="en-US" sz="2400" b="1" dirty="0" smtClean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(</a:t>
            </a:r>
            <a:r>
              <a:rPr lang="en-US" sz="2400" b="1" dirty="0" smtClean="0">
                <a:solidFill>
                  <a:srgbClr val="88C0D0"/>
                </a:solidFill>
                <a:latin typeface="Times New Roman" panose="02020603050405020304"/>
                <a:ea typeface="Times New Roman" panose="02020603050405020304"/>
              </a:rPr>
              <a:t>String</a:t>
            </a:r>
            <a:r>
              <a:rPr lang="en-US" sz="2400" b="1" dirty="0" smtClean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[] </a:t>
            </a:r>
            <a:r>
              <a:rPr lang="en-US" sz="2400" b="1" dirty="0" err="1" smtClean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rgs</a:t>
            </a:r>
            <a:r>
              <a:rPr lang="en-US" sz="2400" b="1" dirty="0" smtClean="0">
                <a:solidFill>
                  <a:srgbClr val="81A1C1"/>
                </a:solidFill>
                <a:latin typeface="Times New Roman" panose="02020603050405020304"/>
                <a:ea typeface="Times New Roman" panose="02020603050405020304"/>
              </a:rPr>
              <a:t>){</a:t>
            </a:r>
            <a:r>
              <a:rPr lang="en-US" sz="2400" b="1" dirty="0" smtClean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</a:rPr>
              <a:t>args</a:t>
            </a:r>
            <a:endParaRPr lang="en-US" sz="2400" dirty="0" smtClean="0"/>
          </a:p>
          <a:p>
            <a:r>
              <a:rPr lang="en-US" sz="2400" dirty="0" smtClean="0"/>
              <a:t>Statement 1;</a:t>
            </a:r>
            <a:endParaRPr lang="en-US" sz="2400" dirty="0" smtClean="0"/>
          </a:p>
          <a:p>
            <a:r>
              <a:rPr lang="en-US" sz="2400" dirty="0"/>
              <a:t>Statement </a:t>
            </a:r>
            <a:r>
              <a:rPr lang="en-US" sz="2400" dirty="0" smtClean="0"/>
              <a:t>  2;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3;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4;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5;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6;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7;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8;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9; </a:t>
            </a:r>
            <a:endParaRPr lang="en-US" sz="2400" dirty="0"/>
          </a:p>
          <a:p>
            <a:r>
              <a:rPr lang="en-US" sz="2400" dirty="0"/>
              <a:t>Statement   </a:t>
            </a:r>
            <a:r>
              <a:rPr lang="en-US" sz="2400" dirty="0" smtClean="0"/>
              <a:t>10; </a:t>
            </a:r>
            <a:endParaRPr lang="en-US" sz="2400" dirty="0" smtClean="0"/>
          </a:p>
          <a:p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/>
              <a:t>Statement   </a:t>
            </a:r>
            <a:r>
              <a:rPr lang="en-US" sz="2400" dirty="0" smtClean="0"/>
              <a:t>1000; </a:t>
            </a:r>
            <a:endParaRPr lang="en-US" sz="2400" dirty="0"/>
          </a:p>
          <a:p>
            <a:r>
              <a:rPr lang="en-US" sz="2400" dirty="0" smtClean="0"/>
              <a:t>}}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5486400" y="894522"/>
            <a:ext cx="5824330" cy="21866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How we will manages  huge  statements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148470" y="3677477"/>
            <a:ext cx="5744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create a code 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-reusable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-easily managed</a:t>
            </a:r>
            <a:endParaRPr lang="en-US" sz="32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34*230"/>
  <p:tag name="TABLE_ENDDRAG_RECT" val="12*273*934*230"/>
</p:tagLst>
</file>

<file path=ppt/tags/tag2.xml><?xml version="1.0" encoding="utf-8"?>
<p:tagLst xmlns:p="http://schemas.openxmlformats.org/presentationml/2006/main">
  <p:tag name="TABLE_ENDDRAG_ORIGIN_RECT" val="913*490"/>
  <p:tag name="TABLE_ENDDRAG_RECT" val="12*11*913*49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20834</Words>
  <Application>WPS Slides</Application>
  <PresentationFormat>Widescreen</PresentationFormat>
  <Paragraphs>804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Arial</vt:lpstr>
      <vt:lpstr>SimSun</vt:lpstr>
      <vt:lpstr>Wingdings</vt:lpstr>
      <vt:lpstr>Inter</vt:lpstr>
      <vt:lpstr>Ethiopic Addis</vt:lpstr>
      <vt:lpstr>Calibri</vt:lpstr>
      <vt:lpstr>Times New Roman</vt:lpstr>
      <vt:lpstr>Wingdings 2</vt:lpstr>
      <vt:lpstr>Times New Roman</vt:lpstr>
      <vt:lpstr>Cambria Math</vt:lpstr>
      <vt:lpstr>Cambria</vt:lpstr>
      <vt:lpstr>Calibri Light</vt:lpstr>
      <vt:lpstr>Microsoft YaHei</vt:lpstr>
      <vt:lpstr>Arial Unicode MS</vt:lpstr>
      <vt:lpstr>var(--ds-font-family-code)</vt:lpstr>
      <vt:lpstr>Arial Unicode MS</vt:lpstr>
      <vt:lpstr>Arial Black</vt:lpstr>
      <vt:lpstr>Calibri</vt:lpstr>
      <vt:lpstr>DeepSeek-CJK-patch</vt:lpstr>
      <vt:lpstr>JetBrains Mono</vt:lpstr>
      <vt:lpstr>ti</vt:lpstr>
      <vt:lpstr>Office Theme</vt:lpstr>
      <vt:lpstr>Debre Birhan University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Zerihun Agonafir</dc:creator>
  <cp:lastModifiedBy>zeris</cp:lastModifiedBy>
  <cp:revision>160</cp:revision>
  <dcterms:created xsi:type="dcterms:W3CDTF">2025-03-09T02:08:00Z</dcterms:created>
  <dcterms:modified xsi:type="dcterms:W3CDTF">2025-04-02T07:28:23Z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5C83EFEFC0164E80837DCFB74F6592E5_12</vt:lpwstr>
  </property>
  <property fmtid="{D5CDD505-2E9C-101B-9397-08002B2CF9AE}" pid="3" name="KSOProductBuildVer">
    <vt:lpwstr>1033-12.2.0.20782</vt:lpwstr>
  </property>
</Properties>
</file>