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3" r:id="rId18"/>
    <p:sldId id="271" r:id="rId19"/>
    <p:sldId id="272" r:id="rId20"/>
    <p:sldId id="273" r:id="rId21"/>
    <p:sldId id="274" r:id="rId22"/>
    <p:sldId id="294" r:id="rId23"/>
    <p:sldId id="295" r:id="rId24"/>
    <p:sldId id="296" r:id="rId25"/>
    <p:sldId id="298" r:id="rId26"/>
    <p:sldId id="300" r:id="rId27"/>
    <p:sldId id="301" r:id="rId28"/>
    <p:sldId id="302" r:id="rId29"/>
    <p:sldId id="303" r:id="rId30"/>
    <p:sldId id="304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8" y="64"/>
      </p:cViewPr>
      <p:guideLst>
        <p:guide orient="horz" pos="2155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E004-2A8B-4F40-BB76-C193613E0A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9047-43E6-47BF-9291-3D20CEF2E5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957"/>
          </a:xfrm>
        </p:spPr>
        <p:txBody>
          <a:bodyPr/>
          <a:lstStyle/>
          <a:p>
            <a:r>
              <a:rPr lang="en-US" dirty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76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Java Environment setup</a:t>
            </a:r>
            <a:endParaRPr lang="en-US" sz="5400" dirty="0"/>
          </a:p>
        </p:txBody>
      </p:sp>
      <p:sp>
        <p:nvSpPr>
          <p:cNvPr id="4" name="Subtitle 2"/>
          <p:cNvSpPr txBox="1"/>
          <p:nvPr/>
        </p:nvSpPr>
        <p:spPr>
          <a:xfrm>
            <a:off x="7391400" y="5735637"/>
            <a:ext cx="4800600" cy="92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Prepared by:-Zerihun T</a:t>
            </a:r>
            <a:r>
              <a:rPr lang="en-US" sz="5400" dirty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Check up JDK installed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" y="699492"/>
            <a:ext cx="118567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Arial" panose="020B0604020202020204" pitchFamily="34" charset="0"/>
              </a:rPr>
              <a:t>Assuming you are working in Windows environment, checking whether JDK is installed or not is quite simple: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Open up command prompt (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cmd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). ...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</a:rPr>
              <a:t>Check the version </a:t>
            </a:r>
            <a:r>
              <a:rPr lang="en-US" sz="4000" b="1" i="0" dirty="0">
                <a:solidFill>
                  <a:srgbClr val="00B0F0"/>
                </a:solidFill>
                <a:effectLst/>
                <a:latin typeface="-apple-system"/>
              </a:rPr>
              <a:t>java –version </a:t>
            </a:r>
            <a:endParaRPr lang="en-US" sz="4000" b="1" i="0" dirty="0">
              <a:solidFill>
                <a:srgbClr val="00B0F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Once the command prompt opens up (the typical "black screen"), type in the command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javac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9159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Editor Download, Install and Configure IntelliJ Idea Idle or NetBeans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3587"/>
          <a:stretch>
            <a:fillRect/>
          </a:stretch>
        </p:blipFill>
        <p:spPr>
          <a:xfrm>
            <a:off x="728995" y="1112520"/>
            <a:ext cx="5960338" cy="4632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33" y="1209440"/>
            <a:ext cx="5849166" cy="42773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1" y="133039"/>
            <a:ext cx="4601217" cy="4458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97" y="461697"/>
            <a:ext cx="7173326" cy="3801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6380" y="8831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Java Syntax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1725" y="88314"/>
            <a:ext cx="5360275" cy="2254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757" y="1011644"/>
            <a:ext cx="119032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Every line of code that runs in Java </a:t>
            </a:r>
            <a:endParaRPr lang="en-US" sz="3200" dirty="0"/>
          </a:p>
          <a:p>
            <a:r>
              <a:rPr lang="en-US" sz="3200" dirty="0"/>
              <a:t>must be inside a </a:t>
            </a:r>
            <a:r>
              <a:rPr lang="en-US" sz="3200" dirty="0">
                <a:solidFill>
                  <a:schemeClr val="accent2"/>
                </a:solidFill>
              </a:rPr>
              <a:t>class</a:t>
            </a:r>
            <a:endParaRPr lang="en-US" sz="3200" dirty="0">
              <a:solidFill>
                <a:schemeClr val="accent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 class should always start with </a:t>
            </a:r>
            <a:endParaRPr lang="en-US" sz="3200" dirty="0"/>
          </a:p>
          <a:p>
            <a:r>
              <a:rPr lang="en-US" sz="3200" dirty="0">
                <a:solidFill>
                  <a:schemeClr val="accent2"/>
                </a:solidFill>
              </a:rPr>
              <a:t>uppercase</a:t>
            </a:r>
            <a:r>
              <a:rPr lang="en-US" sz="3200" dirty="0"/>
              <a:t> first letter.(</a:t>
            </a:r>
            <a:r>
              <a:rPr lang="en-US" sz="3200" dirty="0">
                <a:solidFill>
                  <a:srgbClr val="00B0F0"/>
                </a:solidFill>
              </a:rPr>
              <a:t>Java is case sensitive </a:t>
            </a:r>
            <a:r>
              <a:rPr lang="en-US" sz="3200" dirty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The main method </a:t>
            </a:r>
            <a:r>
              <a:rPr lang="en-US" sz="3200" dirty="0">
                <a:solidFill>
                  <a:srgbClr val="00B0F0"/>
                </a:solidFill>
              </a:rPr>
              <a:t>public static </a:t>
            </a:r>
            <a:r>
              <a:rPr lang="en-US" sz="3200" dirty="0"/>
              <a:t>void main</a:t>
            </a:r>
            <a:r>
              <a:rPr lang="en-US" sz="3200" dirty="0">
                <a:solidFill>
                  <a:srgbClr val="FF0000"/>
                </a:solidFill>
              </a:rPr>
              <a:t>(String [] </a:t>
            </a:r>
            <a:r>
              <a:rPr lang="en-US" sz="3200" dirty="0" err="1">
                <a:solidFill>
                  <a:srgbClr val="FF0000"/>
                </a:solidFill>
              </a:rPr>
              <a:t>args</a:t>
            </a:r>
            <a:r>
              <a:rPr lang="en-US" sz="3200" dirty="0"/>
              <a:t>) every java should have at least one main method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Any code inside the </a:t>
            </a:r>
            <a:r>
              <a:rPr lang="en-US" sz="3200" dirty="0">
                <a:solidFill>
                  <a:srgbClr val="00B0F0"/>
                </a:solidFill>
              </a:rPr>
              <a:t>main() </a:t>
            </a:r>
            <a:r>
              <a:rPr lang="en-US" sz="3200" dirty="0"/>
              <a:t>method will be </a:t>
            </a:r>
            <a:r>
              <a:rPr lang="en-US" sz="3200" dirty="0" err="1"/>
              <a:t>excuted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Every java statement code end with semicolon.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3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Java Output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7346" y="601206"/>
            <a:ext cx="11795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displaying data or results to the console or other output streams. The most common way to produce output in Java is by using the </a:t>
            </a:r>
            <a:r>
              <a:rPr lang="en-US" sz="2400" b="1" dirty="0" err="1"/>
              <a:t>System.out</a:t>
            </a:r>
            <a:r>
              <a:rPr lang="en-US" sz="2400" b="1" dirty="0"/>
              <a:t> </a:t>
            </a:r>
            <a:r>
              <a:rPr lang="en-US" sz="2400" dirty="0"/>
              <a:t>object, which provides methods like </a:t>
            </a:r>
            <a:r>
              <a:rPr lang="en-US" sz="2400" b="1" dirty="0"/>
              <a:t>print(), </a:t>
            </a:r>
            <a:r>
              <a:rPr lang="en-US" sz="2400" b="1" dirty="0" err="1"/>
              <a:t>println</a:t>
            </a:r>
            <a:r>
              <a:rPr lang="en-US" sz="2400" b="1" dirty="0"/>
              <a:t>(), and </a:t>
            </a:r>
            <a:r>
              <a:rPr lang="en-US" sz="2400" b="1" dirty="0" err="1"/>
              <a:t>printf</a:t>
            </a:r>
            <a:r>
              <a:rPr lang="en-US" sz="2400" b="1" dirty="0"/>
              <a:t>()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0316" y="1908215"/>
            <a:ext cx="119943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 err="1"/>
              <a:t>System.out.println</a:t>
            </a:r>
            <a:r>
              <a:rPr lang="en-US" sz="2800" b="1" dirty="0"/>
              <a:t>()</a:t>
            </a:r>
            <a:endParaRPr lang="en-US" sz="2800" b="1" dirty="0"/>
          </a:p>
          <a:p>
            <a:r>
              <a:rPr lang="en-US" sz="2800" dirty="0"/>
              <a:t>Prints a line of text to the console and adds a newline character (\n) at the end.</a:t>
            </a:r>
            <a:endParaRPr lang="en-US" sz="2800" dirty="0"/>
          </a:p>
          <a:p>
            <a:r>
              <a:rPr lang="en-US" sz="2800" dirty="0"/>
              <a:t>Useful for displaying output and moving to the next line.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46" y="3381861"/>
            <a:ext cx="121146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b="1" dirty="0" err="1"/>
              <a:t>System.out.print</a:t>
            </a:r>
            <a:r>
              <a:rPr lang="en-US" sz="2800" b="1" dirty="0"/>
              <a:t>()</a:t>
            </a:r>
            <a:endParaRPr lang="en-US" sz="2800" b="1" dirty="0"/>
          </a:p>
          <a:p>
            <a:r>
              <a:rPr lang="en-US" sz="2800" dirty="0"/>
              <a:t>Prints text to the console without adding a newline character.</a:t>
            </a:r>
            <a:endParaRPr lang="en-US" sz="2800" dirty="0"/>
          </a:p>
          <a:p>
            <a:r>
              <a:rPr lang="en-US" sz="2800" dirty="0"/>
              <a:t>Useful for printing multiple items on the same line.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7346" y="4759066"/>
            <a:ext cx="119943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</a:t>
            </a:r>
            <a:r>
              <a:rPr lang="en-US" sz="2800" b="1" dirty="0" err="1"/>
              <a:t>System.out.printf</a:t>
            </a:r>
            <a:r>
              <a:rPr lang="en-US" sz="2800" b="1" dirty="0"/>
              <a:t>()</a:t>
            </a:r>
            <a:endParaRPr lang="en-US" sz="2800" b="1" dirty="0"/>
          </a:p>
          <a:p>
            <a:r>
              <a:rPr lang="en-US" sz="2800" dirty="0"/>
              <a:t>Used for formatted output, similar to </a:t>
            </a:r>
            <a:r>
              <a:rPr lang="en-US" sz="2800" dirty="0" err="1"/>
              <a:t>printf</a:t>
            </a:r>
            <a:r>
              <a:rPr lang="en-US" sz="2800" dirty="0"/>
              <a:t> in C.</a:t>
            </a:r>
            <a:endParaRPr lang="en-US" sz="2800" dirty="0"/>
          </a:p>
          <a:p>
            <a:r>
              <a:rPr lang="en-US" sz="2800" dirty="0"/>
              <a:t>Allows you to specify placeholders for variables and control formatting.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" y="6115922"/>
            <a:ext cx="11513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 </a:t>
            </a:r>
            <a:r>
              <a:rPr lang="en-US" sz="2400" b="1" dirty="0"/>
              <a:t>Concatenation in Output</a:t>
            </a:r>
            <a:endParaRPr lang="en-US" sz="2400" b="1" dirty="0"/>
          </a:p>
          <a:p>
            <a:r>
              <a:rPr lang="en-US" sz="2400" dirty="0"/>
              <a:t>You can combine strings and variables using the + operator.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"/>
            <a:ext cx="672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 Programming comments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06695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Java, comments are non-executable lines of text used to explain or document code. They are ignored by the compiler and are meant for developers to understand the code better. Java </a:t>
            </a:r>
            <a:r>
              <a:rPr lang="en-US" sz="2400"/>
              <a:t>supports two </a:t>
            </a:r>
            <a:r>
              <a:rPr lang="en-US" sz="2400" dirty="0"/>
              <a:t>types of comments: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07024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Single-Line Comments</a:t>
            </a:r>
            <a:endParaRPr lang="en-US" sz="2800" b="1" dirty="0"/>
          </a:p>
          <a:p>
            <a:r>
              <a:rPr lang="en-US" sz="2800" dirty="0"/>
              <a:t>Starts with // and continues until the end of the line.</a:t>
            </a:r>
            <a:endParaRPr lang="en-US" sz="2800" dirty="0"/>
          </a:p>
          <a:p>
            <a:r>
              <a:rPr lang="en-US" sz="2800" dirty="0"/>
              <a:t>Used for short explanations or notes.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" y="3399739"/>
            <a:ext cx="11917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Multi-Line Comments</a:t>
            </a:r>
            <a:endParaRPr lang="en-US" sz="2800" b="1" dirty="0"/>
          </a:p>
          <a:p>
            <a:r>
              <a:rPr lang="en-US" sz="2800" dirty="0"/>
              <a:t>Starts with /* and ends with */.</a:t>
            </a:r>
            <a:endParaRPr lang="en-US" sz="2800" dirty="0"/>
          </a:p>
          <a:p>
            <a:r>
              <a:rPr lang="en-US" sz="2800" dirty="0"/>
              <a:t>Can span multiple lines.</a:t>
            </a:r>
            <a:endParaRPr lang="en-US" sz="2800" dirty="0"/>
          </a:p>
          <a:p>
            <a:r>
              <a:rPr lang="en-US" sz="2800" dirty="0"/>
              <a:t>Used for longer explanations or commenting out blocks of code.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945" y="3503041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/>
              <a:t>Exercise1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469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Example:-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716" y="1324005"/>
            <a:ext cx="8317251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package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Introduction;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HelloWorld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anose="020B0604020202020204" pitchFamily="34" charset="0"/>
              </a:rPr>
              <a:t>main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args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)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System.</a:t>
            </a:r>
            <a:r>
              <a:rPr kumimoji="0" lang="en-US" sz="28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anose="020B0604020202020204" pitchFamily="34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anose="020B0604020202020204" pitchFamily="34" charset="0"/>
              </a:rPr>
              <a:t>"hello World"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}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84" y="4210926"/>
            <a:ext cx="124143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Output </a:t>
            </a:r>
            <a:endParaRPr lang="en-US" sz="4000" b="1" i="1" u="sng" dirty="0"/>
          </a:p>
          <a:p>
            <a:r>
              <a:rPr lang="en-US" sz="4000" dirty="0"/>
              <a:t>1.Write a class named  </a:t>
            </a:r>
            <a:r>
              <a:rPr lang="en-US" sz="4000" b="1" dirty="0"/>
              <a:t>greet</a:t>
            </a:r>
            <a:r>
              <a:rPr lang="en-US" sz="4000" dirty="0"/>
              <a:t> that gets a name as input and </a:t>
            </a:r>
            <a:r>
              <a:rPr lang="en-US" sz="4000" b="1" dirty="0"/>
              <a:t>prints ”</a:t>
            </a:r>
            <a:r>
              <a:rPr lang="en-US" sz="4000" dirty="0"/>
              <a:t>Hello, your name” .</a:t>
            </a:r>
            <a:endParaRPr lang="en-US" sz="4000" b="1" i="1" u="sng" dirty="0"/>
          </a:p>
          <a:p>
            <a:r>
              <a:rPr lang="en-US" sz="4000" dirty="0"/>
              <a:t>2.“This is my first Java program!”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591" y="115987"/>
            <a:ext cx="324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Variable?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4591" y="838835"/>
            <a:ext cx="587141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Key Concepts of Variables</a:t>
            </a:r>
            <a:endParaRPr lang="en-US" sz="3600" b="1" dirty="0"/>
          </a:p>
          <a:p>
            <a:r>
              <a:rPr lang="en-US" sz="2400" b="1" dirty="0"/>
              <a:t>Name (Identifier):</a:t>
            </a:r>
            <a:endParaRPr lang="en-US" sz="2400" b="1" dirty="0"/>
          </a:p>
          <a:p>
            <a:r>
              <a:rPr lang="en-US" sz="2400" dirty="0"/>
              <a:t>A unique name given to the variable.</a:t>
            </a:r>
            <a:endParaRPr lang="en-US" sz="2400" dirty="0"/>
          </a:p>
          <a:p>
            <a:r>
              <a:rPr lang="en-US" sz="2400" dirty="0"/>
              <a:t>Follows specific naming rules (e.g., cannot start with a number, cannot use reserved keywords).</a:t>
            </a:r>
            <a:endParaRPr lang="en-US" sz="2400" dirty="0"/>
          </a:p>
          <a:p>
            <a:r>
              <a:rPr lang="en-US" sz="2400" b="1" dirty="0"/>
              <a:t>Data Type:</a:t>
            </a:r>
            <a:endParaRPr lang="en-US" sz="2400" b="1" dirty="0"/>
          </a:p>
          <a:p>
            <a:r>
              <a:rPr lang="en-US" sz="2400" dirty="0"/>
              <a:t>Defines the type of data the variable can store (e.g., int, double, String).</a:t>
            </a:r>
            <a:endParaRPr lang="en-US" sz="2400" dirty="0"/>
          </a:p>
          <a:p>
            <a:r>
              <a:rPr lang="en-US" sz="2400" b="1" dirty="0"/>
              <a:t>Value:</a:t>
            </a:r>
            <a:endParaRPr lang="en-US" sz="2400" b="1" dirty="0"/>
          </a:p>
          <a:p>
            <a:r>
              <a:rPr lang="en-US" sz="2400" dirty="0"/>
              <a:t>The actual data stored in the variable.</a:t>
            </a:r>
            <a:endParaRPr lang="en-US" sz="2400" dirty="0"/>
          </a:p>
          <a:p>
            <a:r>
              <a:rPr lang="en-US" sz="2400" b="1" dirty="0"/>
              <a:t>Scope:</a:t>
            </a:r>
            <a:endParaRPr lang="en-US" sz="2400" b="1" dirty="0"/>
          </a:p>
          <a:p>
            <a:r>
              <a:rPr lang="en-US" sz="2400" dirty="0"/>
              <a:t>The region of the program where the variable is accessible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050" y="115987"/>
            <a:ext cx="604486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dirty="0">
                <a:solidFill>
                  <a:srgbClr val="00B0F0"/>
                </a:solidFill>
              </a:rPr>
              <a:t>Local Variables</a:t>
            </a:r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400" dirty="0"/>
              <a:t>Declared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method</a:t>
            </a:r>
            <a:r>
              <a:rPr lang="en-US" sz="2400" dirty="0"/>
              <a:t>, constructor, or block.</a:t>
            </a:r>
            <a:endParaRPr lang="en-US" sz="2400" dirty="0"/>
          </a:p>
          <a:p>
            <a:r>
              <a:rPr lang="en-US" sz="2400" dirty="0"/>
              <a:t>Must be initialized before use.</a:t>
            </a:r>
            <a:endParaRPr lang="en-US" sz="2400" dirty="0"/>
          </a:p>
          <a:p>
            <a:r>
              <a:rPr lang="en-US" sz="2400" dirty="0"/>
              <a:t>Scope is limited to the block in which they are declared.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0593" y="2316162"/>
            <a:ext cx="58393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 </a:t>
            </a:r>
            <a:r>
              <a:rPr lang="en-US" sz="3600" dirty="0"/>
              <a:t>Instance</a:t>
            </a:r>
            <a:r>
              <a:rPr lang="en-US" sz="2800" dirty="0"/>
              <a:t> Variables</a:t>
            </a:r>
            <a:endParaRPr lang="en-US" sz="3200" dirty="0"/>
          </a:p>
          <a:p>
            <a:r>
              <a:rPr lang="en-US" sz="2400" dirty="0"/>
              <a:t>Declared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class but outside any method.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Belong to an instance of the class (object).</a:t>
            </a:r>
            <a:endParaRPr lang="en-US" sz="2400" dirty="0"/>
          </a:p>
          <a:p>
            <a:r>
              <a:rPr lang="en-US" sz="2400" dirty="0"/>
              <a:t>Initialized with default values if not explicitly assigned (e.g., 0 for int, null for String).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5050" y="4655440"/>
            <a:ext cx="6096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 Static Variables</a:t>
            </a:r>
            <a:endParaRPr lang="en-US" sz="2800" dirty="0"/>
          </a:p>
          <a:p>
            <a:r>
              <a:rPr lang="en-US" sz="2000" dirty="0"/>
              <a:t>Declared with the </a:t>
            </a:r>
            <a:r>
              <a:rPr lang="en-US" sz="2000" b="1" dirty="0"/>
              <a:t>static keyword inside a class </a:t>
            </a:r>
            <a:r>
              <a:rPr lang="en-US" sz="2000" dirty="0"/>
              <a:t>but outside any method.</a:t>
            </a:r>
            <a:endParaRPr lang="en-US" sz="2000" dirty="0"/>
          </a:p>
          <a:p>
            <a:r>
              <a:rPr lang="en-US" sz="2000" dirty="0"/>
              <a:t>Belong to the class rather than any specific instance.</a:t>
            </a:r>
            <a:endParaRPr lang="en-US" sz="2000" dirty="0"/>
          </a:p>
          <a:p>
            <a:r>
              <a:rPr lang="en-US" sz="2000" dirty="0"/>
              <a:t>Shared across all instances of the class.</a:t>
            </a:r>
            <a:endParaRPr lang="en-US" sz="2000" dirty="0"/>
          </a:p>
          <a:p>
            <a:r>
              <a:rPr lang="en-US" sz="2000" dirty="0"/>
              <a:t>Initialized with default values if not explicitly assigned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0" y="685800"/>
            <a:ext cx="6115050" cy="5577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/>
          <p:cNvGraphicFramePr>
            <a:graphicFrameLocks noGrp="1"/>
          </p:cNvGraphicFramePr>
          <p:nvPr/>
        </p:nvGraphicFramePr>
        <p:xfrm>
          <a:off x="259081" y="847957"/>
          <a:ext cx="11180858" cy="5162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199"/>
                <a:gridCol w="3872973"/>
                <a:gridCol w="1307964"/>
                <a:gridCol w="1292087"/>
                <a:gridCol w="3488635"/>
              </a:tblGrid>
              <a:tr h="843441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effectLst/>
                        </a:rPr>
                        <a:t>Data Type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84344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String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Sequence of characters (text)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Variable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null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String name = "Alice";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  <a:tr h="843441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Whole numbers (integers)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4 bytes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age = 25;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  <a:tr h="84344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float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Single-precision decimal numbers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 bytes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0.0f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float price = 19.99f;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  <a:tr h="84344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char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Single character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2 bytes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\u0000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char grade = 'A';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  <a:tr h="843441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boolean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 or false values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JVM-defined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false</a:t>
                      </a:r>
                      <a:endParaRPr lang="en-US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boolean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isJavaFun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true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120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Summary Table of Data Types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" y="-54442"/>
            <a:ext cx="3977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Declaring variable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" y="627026"/>
            <a:ext cx="116205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data_type</a:t>
            </a:r>
            <a:r>
              <a:rPr lang="en-US" sz="3200" dirty="0"/>
              <a:t> </a:t>
            </a:r>
            <a:r>
              <a:rPr lang="en-US" sz="3200" dirty="0" err="1"/>
              <a:t>variable_name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F0"/>
                </a:solidFill>
              </a:rPr>
              <a:t>// Declaration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 err="1"/>
              <a:t>data_type</a:t>
            </a:r>
            <a:r>
              <a:rPr lang="en-US" sz="3200" dirty="0"/>
              <a:t> </a:t>
            </a:r>
            <a:r>
              <a:rPr lang="en-US" sz="3200" dirty="0" err="1"/>
              <a:t>variable_name</a:t>
            </a:r>
            <a:r>
              <a:rPr lang="en-US" sz="3200" dirty="0"/>
              <a:t> = value; </a:t>
            </a:r>
            <a:r>
              <a:rPr lang="en-US" sz="3200" dirty="0">
                <a:solidFill>
                  <a:srgbClr val="00B0F0"/>
                </a:solidFill>
              </a:rPr>
              <a:t>// Declaration with initialization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" y="1704244"/>
            <a:ext cx="119100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Rules for Declaring Variables</a:t>
            </a:r>
            <a:endParaRPr lang="en-US" sz="2800" b="1" u="sng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Variable names must start with a letter, underscore (_), or dollar sign ($).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Subsequent characters can be letters, digits, underscores, or dollar signs.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Variable names are case-sensitive start lower case letter and </a:t>
            </a:r>
            <a:r>
              <a:rPr lang="en-US" sz="2800" dirty="0" err="1"/>
              <a:t>canot</a:t>
            </a:r>
            <a:r>
              <a:rPr lang="en-US" sz="2800" dirty="0"/>
              <a:t> contain whitespace (e.g., age and Age are different).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Reserved keywords (e.g., int, class, public) cannot be used as variable names.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Use meaningful and descriptive names (e.g., </a:t>
            </a:r>
            <a:r>
              <a:rPr lang="en-US" sz="2800" dirty="0" err="1"/>
              <a:t>userAge</a:t>
            </a:r>
            <a:r>
              <a:rPr lang="en-US" sz="2800" dirty="0"/>
              <a:t> instead of a).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628257"/>
            <a:ext cx="119100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Key Points to Remember</a:t>
            </a:r>
            <a:endParaRPr lang="en-US" sz="3200" b="1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Always declare variables before using them.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Local variables (inside methods) must be initialized before use.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Instance and static variables are initialized with default values if not explicitly assigned.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 meaningful variable names for better readability.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1191994"/>
            <a:ext cx="115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Download and Install JDK(Java Development Kit)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Setup Java Environment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Download, Install and Configure IntelliJ Idea Idle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01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Java Environment setup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01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Java data type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709919"/>
            <a:ext cx="1219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1.Primitive Data(Intrinsic or Bulit-in data </a:t>
            </a:r>
            <a:r>
              <a:rPr lang="en-US" sz="2800" b="1"/>
              <a:t>) </a:t>
            </a:r>
            <a:r>
              <a:rPr lang="en-US" sz="2800"/>
              <a:t>: </a:t>
            </a:r>
            <a:r>
              <a:rPr lang="en-US" sz="2800" dirty="0"/>
              <a:t>Basic data types that store simple values</a:t>
            </a:r>
            <a:r>
              <a:rPr lang="en-US" sz="2800"/>
              <a:t>.</a:t>
            </a:r>
            <a:r>
              <a:rPr lang="en-US" sz="2800" b="0" i="0">
                <a:solidFill>
                  <a:srgbClr val="333333"/>
                </a:solidFill>
                <a:effectLst/>
                <a:latin typeface="Raleway" pitchFamily="2" charset="0"/>
              </a:rPr>
              <a:t> </a:t>
            </a:r>
            <a:endParaRPr lang="en-US" sz="2800">
              <a:solidFill>
                <a:srgbClr val="333333"/>
              </a:solidFill>
              <a:latin typeface="Raleway" pitchFamily="2" charset="0"/>
            </a:endParaRPr>
          </a:p>
          <a:p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2.Non-Primitive(Derived or Reference Types</a:t>
            </a:r>
            <a:r>
              <a:rPr lang="en-US" sz="2800" dirty="0"/>
              <a:t>): Complex data types that store references to object. :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Raleway" pitchFamily="2" charset="0"/>
              </a:rPr>
              <a:t>These are created by the users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685" y="2641362"/>
            <a:ext cx="7972926" cy="42166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6814" y="398323"/>
            <a:ext cx="10249266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public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class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Variable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public static void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  <a:cs typeface="Arial" panose="020B0604020202020204" pitchFamily="34" charset="0"/>
              </a:rPr>
              <a:t>main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(String[]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args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)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    static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int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age=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  <a:cs typeface="Arial" panose="020B0604020202020204" pitchFamily="34" charset="0"/>
              </a:rPr>
              <a:t>25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   static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  <a:cs typeface="Arial" panose="020B0604020202020204" pitchFamily="34" charset="0"/>
              </a:rPr>
              <a:t>double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height=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  <a:cs typeface="Arial" panose="020B0604020202020204" pitchFamily="34" charset="0"/>
              </a:rPr>
              <a:t>1.75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System.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anose="020B0604020202020204" pitchFamily="34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anose="020B0604020202020204" pitchFamily="34" charset="0"/>
              </a:rPr>
              <a:t>"age: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+ age);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System.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  <a:cs typeface="Arial" panose="020B0604020202020204" pitchFamily="34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  <a:cs typeface="Arial" panose="020B0604020202020204" pitchFamily="34" charset="0"/>
              </a:rPr>
              <a:t>"Height  "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+ height);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cs typeface="Arial" panose="020B0604020202020204" pitchFamily="34" charset="0"/>
              </a:rPr>
              <a:t>    }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691" y="-137795"/>
            <a:ext cx="40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 on variable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052560" y="800137"/>
            <a:ext cx="2269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u="sng" dirty="0"/>
              <a:t>Output</a:t>
            </a:r>
            <a:endParaRPr lang="en-US" sz="2800" b="1" i="1" u="sng" dirty="0"/>
          </a:p>
          <a:p>
            <a:r>
              <a:rPr lang="en-US" dirty="0"/>
              <a:t>age: 25</a:t>
            </a:r>
            <a:endParaRPr lang="en-US" dirty="0"/>
          </a:p>
          <a:p>
            <a:r>
              <a:rPr lang="en-US" dirty="0"/>
              <a:t>Height: 1.75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65248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Exercise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4691" y="3011579"/>
            <a:ext cx="96161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Declare class name </a:t>
            </a:r>
            <a:r>
              <a:rPr lang="en-US" sz="2400" b="1" dirty="0" err="1"/>
              <a:t>VariableExample</a:t>
            </a:r>
            <a:r>
              <a:rPr lang="en-US" sz="2400" b="1" dirty="0"/>
              <a:t> </a:t>
            </a:r>
            <a:endParaRPr lang="en-US" sz="2400" b="1" dirty="0"/>
          </a:p>
          <a:p>
            <a:r>
              <a:rPr lang="en-US" sz="2400" dirty="0"/>
              <a:t>// Instance Variable (belongs to an object)</a:t>
            </a:r>
            <a:endParaRPr lang="en-US" sz="2400" dirty="0"/>
          </a:p>
          <a:p>
            <a:r>
              <a:rPr lang="en-US" sz="2400" dirty="0"/>
              <a:t>    String </a:t>
            </a:r>
            <a:r>
              <a:rPr lang="en-US" sz="2400" dirty="0" err="1"/>
              <a:t>instanceVar</a:t>
            </a:r>
            <a:r>
              <a:rPr lang="en-US" sz="2400" dirty="0"/>
              <a:t> = "I am an instance variable";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// Static Variable (belongs to the class)</a:t>
            </a:r>
            <a:endParaRPr lang="en-US" sz="2400" dirty="0"/>
          </a:p>
          <a:p>
            <a:r>
              <a:rPr lang="en-US" sz="2400" dirty="0"/>
              <a:t>    static String </a:t>
            </a:r>
            <a:r>
              <a:rPr lang="en-US" sz="2400" dirty="0" err="1"/>
              <a:t>staticVar</a:t>
            </a:r>
            <a:r>
              <a:rPr lang="en-US" sz="2400" dirty="0"/>
              <a:t> = "I am a static variable";</a:t>
            </a:r>
            <a:endParaRPr lang="en-US" sz="2400" dirty="0"/>
          </a:p>
          <a:p>
            <a:r>
              <a:rPr lang="en-US" sz="2400" dirty="0"/>
              <a:t>    public void display() {</a:t>
            </a:r>
            <a:endParaRPr lang="en-US" sz="2400" dirty="0"/>
          </a:p>
          <a:p>
            <a:r>
              <a:rPr lang="en-US" sz="2400" dirty="0"/>
              <a:t>        // Local Variable (declared inside a method)</a:t>
            </a:r>
            <a:endParaRPr lang="en-US" sz="2400" dirty="0"/>
          </a:p>
          <a:p>
            <a:r>
              <a:rPr lang="en-US" sz="2400" dirty="0"/>
              <a:t>Under main method</a:t>
            </a:r>
            <a:endParaRPr lang="en-US" sz="2400" dirty="0"/>
          </a:p>
          <a:p>
            <a:r>
              <a:rPr lang="en-US" sz="2400" dirty="0"/>
              <a:t> // Creating an object of the 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19209" y="3377045"/>
            <a:ext cx="3273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Output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826827" y="4157668"/>
            <a:ext cx="56665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Local Variable: 100</a:t>
            </a:r>
            <a:endParaRPr lang="en-US" sz="2800" dirty="0"/>
          </a:p>
          <a:p>
            <a:r>
              <a:rPr lang="en-US" sz="2800" dirty="0"/>
              <a:t>Instance Variable: I am an instance variable</a:t>
            </a:r>
            <a:endParaRPr lang="en-US" sz="2800" dirty="0"/>
          </a:p>
          <a:p>
            <a:r>
              <a:rPr lang="en-US" sz="2800" dirty="0"/>
              <a:t>Static Variable: I am a static variable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1990705" cy="95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sz="2800" b="1"/>
              <a:t>Access Modifiers in Java</a:t>
            </a:r>
            <a:r>
              <a:rPr lang="en-US" sz="2800" b="1"/>
              <a:t>     </a:t>
            </a:r>
            <a:r>
              <a:rPr sz="2400"/>
              <a:t>.</a:t>
            </a:r>
            <a:r>
              <a:rPr lang="en-US" altLang="en-US" sz="3200"/>
              <a:t>Java provides four types of access modifiers:</a:t>
            </a:r>
            <a:endParaRPr lang="en-US" altLang="en-US" sz="32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sz="2400"/>
              <a:t> </a:t>
            </a:r>
            <a:endParaRPr sz="2400"/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212725" y="793115"/>
          <a:ext cx="11979275" cy="3143250"/>
        </p:xfrm>
        <a:graphic>
          <a:graphicData uri="http://schemas.openxmlformats.org/drawingml/2006/table">
            <a:tbl>
              <a:tblPr/>
              <a:tblGrid>
                <a:gridCol w="2796540"/>
                <a:gridCol w="1995170"/>
                <a:gridCol w="2395855"/>
                <a:gridCol w="2395855"/>
                <a:gridCol w="2395855"/>
              </a:tblGrid>
              <a:tr h="628650"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3200" b="1">
                          <a:solidFill>
                            <a:srgbClr val="00B0F0"/>
                          </a:solidFill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Modifier</a:t>
                      </a:r>
                      <a:endParaRPr sz="3200" b="1">
                        <a:solidFill>
                          <a:srgbClr val="00B0F0"/>
                        </a:solidFill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Class</a:t>
                      </a:r>
                      <a:endParaRPr sz="2800" b="1">
                        <a:solidFill>
                          <a:srgbClr val="00B0F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Package</a:t>
                      </a:r>
                      <a:endParaRPr sz="2800" b="1">
                        <a:solidFill>
                          <a:srgbClr val="00B0F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Subclass</a:t>
                      </a:r>
                      <a:endParaRPr sz="2800" b="1">
                        <a:solidFill>
                          <a:srgbClr val="00B0F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World (Other Packages)</a:t>
                      </a:r>
                      <a:endParaRPr sz="2000" b="1">
                        <a:solidFill>
                          <a:srgbClr val="00B0F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06730">
                <a:tc>
                  <a:txBody>
                    <a:bodyPr/>
                    <a:p>
                      <a:pPr marL="40005" indent="0" algn="l"/>
                      <a:r>
                        <a:rPr sz="32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private</a:t>
                      </a:r>
                      <a:endParaRPr sz="32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94410">
                <a:tc>
                  <a:txBody>
                    <a:bodyPr/>
                    <a:p>
                      <a:pPr marL="40005" indent="0" algn="l"/>
                      <a:r>
                        <a:rPr sz="32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default (No modifier)</a:t>
                      </a:r>
                      <a:endParaRPr sz="32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6730">
                <a:tc>
                  <a:txBody>
                    <a:bodyPr/>
                    <a:p>
                      <a:pPr marL="40005" indent="0" algn="l"/>
                      <a:r>
                        <a:rPr sz="32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protected</a:t>
                      </a:r>
                      <a:endParaRPr sz="32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❌ No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6730">
                <a:tc>
                  <a:txBody>
                    <a:bodyPr/>
                    <a:p>
                      <a:pPr marL="40005" indent="0" algn="l"/>
                      <a:r>
                        <a:rPr sz="32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public</a:t>
                      </a:r>
                      <a:endParaRPr sz="32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Yes</a:t>
                      </a:r>
                      <a:endParaRPr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✅ Y</a:t>
                      </a:r>
                      <a:r>
                        <a:rPr lang="en-US" sz="280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es</a:t>
                      </a:r>
                      <a:endParaRPr lang="en-US" sz="280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>
            <p:custDataLst>
              <p:tags r:id="rId2"/>
            </p:custDataLst>
          </p:nvPr>
        </p:nvGraphicFramePr>
        <p:xfrm>
          <a:off x="123825" y="4570730"/>
          <a:ext cx="12070080" cy="2066925"/>
        </p:xfrm>
        <a:graphic>
          <a:graphicData uri="http://schemas.openxmlformats.org/drawingml/2006/table">
            <a:tbl>
              <a:tblPr/>
              <a:tblGrid>
                <a:gridCol w="2297430"/>
                <a:gridCol w="1091565"/>
                <a:gridCol w="2710815"/>
                <a:gridCol w="5970270"/>
              </a:tblGrid>
              <a:tr h="375285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Modifier</a:t>
                      </a:r>
                      <a:endParaRPr lang="en-US" sz="2800" b="1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Class</a:t>
                      </a:r>
                      <a:endParaRPr sz="2800" b="1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Method/Variable</a:t>
                      </a:r>
                      <a:endParaRPr sz="2800" b="1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Access Level</a:t>
                      </a:r>
                      <a:endParaRPr sz="2800" b="1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private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❌ No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Only within the same class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353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default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Same package only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3751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protected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❌ No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S</a:t>
                      </a:r>
                      <a:r>
                        <a:rPr sz="20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ame package + subclasses in other packages</a:t>
                      </a:r>
                      <a:endParaRPr sz="20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353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public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✅ Yes</a:t>
                      </a:r>
                      <a:endParaRPr sz="2400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Javanese Text" panose="02000000000000000000" charset="0"/>
                          <a:ea typeface="SimSun" panose="02010600030101010101" pitchFamily="2" charset="-122"/>
                          <a:cs typeface="Javanese Text" panose="02000000000000000000" charset="0"/>
                        </a:rPr>
                        <a:t>Accessible everywhere</a:t>
                      </a:r>
                      <a:endParaRPr sz="2400" b="1">
                        <a:latin typeface="Javanese Text" panose="02000000000000000000" charset="0"/>
                        <a:ea typeface="SimSun" panose="02010600030101010101" pitchFamily="2" charset="-122"/>
                        <a:cs typeface="Javanese Text" panose="02000000000000000000" charset="0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39725" y="3936365"/>
            <a:ext cx="12070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Access modifiers in Java control the visibility and accessibility of classes, methods, and variables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710" y="0"/>
            <a:ext cx="587629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00B0F0"/>
                </a:solidFill>
              </a:rPr>
              <a:t>1. Private (Most Restrictive)</a:t>
            </a:r>
            <a:endParaRPr sz="3600" b="1">
              <a:solidFill>
                <a:srgbClr val="00B0F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795" y="1691005"/>
            <a:ext cx="5875020" cy="47313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package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DataScience.Modifiers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class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PrivateDemo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private int </a:t>
            </a:r>
            <a:r>
              <a:rPr lang="en-US"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</a:t>
            </a:r>
            <a:r>
              <a:rPr lang="en-US"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= </a:t>
            </a:r>
            <a:r>
              <a:rPr sz="20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10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Private variable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private void 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display</a:t>
            </a:r>
            <a:r>
              <a:rPr lang="en-US"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(){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Private method   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System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sz="20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out</a:t>
            </a:r>
            <a:r>
              <a:rPr lang="en-US" sz="20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..println(</a:t>
            </a:r>
            <a:r>
              <a:rPr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"Data: "</a:t>
            </a:r>
            <a:r>
              <a:rPr lang="en-US"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</a:t>
            </a:r>
            <a:r>
              <a:rPr lang="en-US"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2000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 sz="2000">
                <a:sym typeface="+mn-ea"/>
              </a:rPr>
              <a:t>(String[] args) {</a:t>
            </a:r>
            <a:endParaRPr lang="en-US" altLang="en-US" sz="2000">
              <a:sym typeface="+mn-ea"/>
            </a:endParaRPr>
          </a:p>
          <a:p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PrivateDemo obj </a:t>
            </a:r>
            <a:r>
              <a:rPr lang="en-US" altLang="en-US" sz="2000">
                <a:sym typeface="+mn-ea"/>
              </a:rPr>
              <a:t>= 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new </a:t>
            </a:r>
            <a:r>
              <a:rPr lang="en-US" altLang="en-US" sz="2000">
                <a:sym typeface="+mn-ea"/>
              </a:rPr>
              <a:t>PrivateDemo();</a:t>
            </a:r>
            <a:endParaRPr sz="2000">
              <a:solidFill>
                <a:srgbClr val="0033B3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2000">
                <a:sym typeface="+mn-ea"/>
              </a:rPr>
              <a:t>obj.display(); // ✅ Allowed inside the same class</a:t>
            </a:r>
            <a:endParaRPr lang="en-US" altLang="en-US" sz="2000">
              <a:sym typeface="+mn-ea"/>
            </a:endParaRPr>
          </a:p>
          <a:p>
            <a:r>
              <a:rPr lang="en-US" altLang="en-US" sz="2000">
                <a:sym typeface="+mn-ea"/>
              </a:rPr>
              <a:t>}}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class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Another 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 sz="2000">
                <a:sym typeface="+mn-ea"/>
              </a:rPr>
              <a:t>(String[] args) {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PrivateDemo  obj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 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new </a:t>
            </a:r>
            <a:r>
              <a:rPr lang="en-US" altLang="en-US" sz="2000">
                <a:sym typeface="+mn-ea"/>
              </a:rPr>
              <a:t>PrivateDemo ();</a:t>
            </a:r>
            <a:endParaRPr sz="2000">
              <a:solidFill>
                <a:srgbClr val="0033B3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//obj.data = 20; 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Courier New" panose="02070309020205020404"/>
                <a:cs typeface="Times New Roman" panose="02020603050405020304" charset="0"/>
              </a:rPr>
              <a:t>❌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Error: data has private access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 // obj.display(); 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Courier New" panose="02070309020205020404"/>
                <a:cs typeface="Times New Roman" panose="02020603050405020304" charset="0"/>
              </a:rPr>
              <a:t>❌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Error: display() is private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}}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9093200" y="5055235"/>
            <a:ext cx="2436495" cy="59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</a:rPr>
              <a:t>OutPut is:- 200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449695" y="1496695"/>
            <a:ext cx="5080000" cy="4156075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>
            <a:noAutofit/>
          </a:bodyPr>
          <a:p>
            <a:r>
              <a:rPr lang="en-US"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ackage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DataScience.Modifiers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class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DefaultDemo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int </a:t>
            </a:r>
            <a:r>
              <a:rPr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 </a:t>
            </a:r>
            <a:r>
              <a:rPr lang="en-US"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</a:t>
            </a:r>
            <a:r>
              <a:rPr sz="20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200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Default access modifier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void 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display</a:t>
            </a:r>
            <a:r>
              <a:rPr lang="en-US"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(){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Default method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System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.</a:t>
            </a:r>
            <a:r>
              <a:rPr sz="20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out</a:t>
            </a:r>
            <a:r>
              <a:rPr lang="en-US" sz="20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..println(</a:t>
            </a:r>
            <a:r>
              <a:rPr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"Data: "</a:t>
            </a:r>
            <a:r>
              <a:rPr lang="en-US"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+</a:t>
            </a:r>
            <a:r>
              <a:rPr sz="20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 </a:t>
            </a:r>
            <a:r>
              <a:rPr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data</a:t>
            </a:r>
            <a:r>
              <a:rPr lang="en-US" sz="20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)</a:t>
            </a:r>
            <a:endParaRPr sz="2000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Another class in the same package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}}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class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Test 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 sz="2000">
                <a:sym typeface="+mn-ea"/>
              </a:rPr>
              <a:t>(String[] args){ </a:t>
            </a:r>
            <a:endParaRPr sz="20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DefaultDemo obj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=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sz="20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new </a:t>
            </a:r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DefaultDemo</a:t>
            </a:r>
            <a:endParaRPr sz="2000">
              <a:solidFill>
                <a:srgbClr val="0033B3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obj</a:t>
            </a:r>
            <a:r>
              <a:rPr lang="en-US" sz="20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display</a:t>
            </a:r>
            <a:r>
              <a:rPr lang="en-US" sz="20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()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/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 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Courier New" panose="02070309020205020404"/>
                <a:cs typeface="Times New Roman" panose="02020603050405020304" charset="0"/>
              </a:rPr>
              <a:t>✅</a:t>
            </a:r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Allowed (same package)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0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</a:t>
            </a:r>
            <a:endParaRPr sz="20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941695" y="-42545"/>
            <a:ext cx="609600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3600" b="1">
                <a:solidFill>
                  <a:srgbClr val="00B0F0"/>
                </a:solidFill>
              </a:rPr>
              <a:t>2. Default (Package-Private)</a:t>
            </a:r>
            <a:endParaRPr sz="3600" b="1">
              <a:solidFill>
                <a:srgbClr val="00B0F0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425190" y="6022340"/>
            <a:ext cx="243649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</a:rPr>
              <a:t>OutPut is:- 100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449695" y="602298"/>
            <a:ext cx="5080000" cy="706755"/>
          </a:xfrm>
          <a:prstGeom prst="rect">
            <a:avLst/>
          </a:prstGeom>
        </p:spPr>
        <p:txBody>
          <a:bodyPr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sz="2000"/>
              <a:t>No modifier means default access</a:t>
            </a:r>
            <a:endParaRPr sz="2000"/>
          </a:p>
          <a:p>
            <a:pPr marL="342900" indent="-342900">
              <a:buFont typeface="Wingdings" panose="05000000000000000000" charset="0"/>
              <a:buChar char="ü"/>
            </a:pPr>
            <a:r>
              <a:rPr sz="2000"/>
              <a:t>.</a:t>
            </a:r>
            <a:r>
              <a:rPr sz="2000">
                <a:sym typeface="+mn-ea"/>
              </a:rPr>
              <a:t>Accessible only within the same packag</a:t>
            </a:r>
            <a:endParaRPr sz="200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449695" y="5958205"/>
            <a:ext cx="617855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/>
              <a:t>Note: If Example is in a different package, Testcannot access its members.</a:t>
            </a:r>
            <a:endParaRPr sz="2000"/>
          </a:p>
        </p:txBody>
      </p:sp>
      <p:sp>
        <p:nvSpPr>
          <p:cNvPr id="19" name="Text Box 18"/>
          <p:cNvSpPr txBox="1"/>
          <p:nvPr/>
        </p:nvSpPr>
        <p:spPr>
          <a:xfrm>
            <a:off x="137795" y="673100"/>
            <a:ext cx="631190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sz="2000"/>
              <a:t>Can be accessed only within the same class.</a:t>
            </a:r>
            <a:endParaRPr sz="20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2000"/>
              <a:t>Not accessible outside the class (not even by subclasses</a:t>
            </a:r>
            <a:r>
              <a:rPr lang="en-US" altLang="en-US"/>
              <a:t>).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5250" y="0"/>
            <a:ext cx="341820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4000">
                <a:solidFill>
                  <a:srgbClr val="00B0F0"/>
                </a:solidFill>
              </a:rPr>
              <a:t>3.</a:t>
            </a:r>
            <a:r>
              <a:rPr sz="4000">
                <a:solidFill>
                  <a:srgbClr val="00B0F0"/>
                </a:solidFill>
              </a:rPr>
              <a:t>Protected</a:t>
            </a:r>
            <a:endParaRPr sz="4000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06680" y="523240"/>
            <a:ext cx="624205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sz="2000"/>
              <a:t>Accessible within the same package</a:t>
            </a:r>
            <a:endParaRPr sz="200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en-US" sz="2000"/>
              <a:t>Accessible in subclasses (even if in different packages).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190500" y="1207770"/>
            <a:ext cx="5788025" cy="230695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package</a:t>
            </a:r>
            <a:r>
              <a:rPr lang="en-US" altLang="en-US" sz="2400">
                <a:sym typeface="+mn-ea"/>
              </a:rPr>
              <a:t>DataScience.Modifiers.Pakage1;</a:t>
            </a:r>
            <a:endParaRPr lang="en-US" altLang="en-US" sz="2400"/>
          </a:p>
          <a:p>
            <a:r>
              <a:rPr sz="2400">
                <a:solidFill>
                  <a:srgbClr val="FF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</a:t>
            </a:r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class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ProtectedDemo 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 //not default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protected int </a:t>
            </a:r>
            <a:r>
              <a:rPr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 </a:t>
            </a:r>
            <a:r>
              <a:rPr lang="en-US"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 </a:t>
            </a:r>
            <a:r>
              <a:rPr sz="24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10</a:t>
            </a:r>
            <a:r>
              <a:rPr lang="en-US" sz="24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400">
              <a:solidFill>
                <a:srgbClr val="1750EB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void </a:t>
            </a:r>
            <a:r>
              <a:rPr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display</a:t>
            </a:r>
            <a:r>
              <a:rPr lang="en-US"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(){</a:t>
            </a:r>
            <a:endParaRPr sz="2400">
              <a:solidFill>
                <a:srgbClr val="00627A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System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sz="24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out</a:t>
            </a:r>
            <a:r>
              <a:rPr lang="en-US" sz="24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lang="en-US" altLang="en-US" sz="2400">
                <a:sym typeface="+mn-ea"/>
              </a:rPr>
              <a:t>println(</a:t>
            </a:r>
            <a:r>
              <a:rPr sz="24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"Data: " </a:t>
            </a:r>
            <a:r>
              <a:rPr lang="en-US" sz="24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</a:t>
            </a:r>
            <a:r>
              <a:rPr lang="en-US"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 lang="en-US" sz="2400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}}</a:t>
            </a:r>
            <a:endParaRPr lang="en-US" sz="2400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8750" y="3535680"/>
            <a:ext cx="6509385" cy="25698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package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DataScience.Modifiers.Pakege2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import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DataScience.Modifiers.Pakage1.ProtectedDemo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class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Test </a:t>
            </a:r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extends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ProtectedDemo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 sz="2400">
                <a:sym typeface="+mn-ea"/>
              </a:rPr>
              <a:t>(String[] args) {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Test obj 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 </a:t>
            </a:r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new </a:t>
            </a:r>
            <a:r>
              <a:rPr lang="en-US" altLang="en-US" sz="2400">
                <a:sym typeface="+mn-ea"/>
              </a:rPr>
              <a:t>Test();</a:t>
            </a:r>
            <a:endParaRPr sz="2400">
              <a:solidFill>
                <a:srgbClr val="0033B3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obj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display</a:t>
            </a:r>
            <a:r>
              <a:rPr lang="en-US"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()</a:t>
            </a:r>
            <a:r>
              <a:rPr sz="24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</a:t>
            </a:r>
            <a:r>
              <a:rPr sz="2400" i="1">
                <a:solidFill>
                  <a:srgbClr val="8C8C8C"/>
                </a:solidFill>
                <a:latin typeface="Times New Roman" panose="02020603050405020304" charset="0"/>
                <a:ea typeface="Courier New" panose="02070309020205020404"/>
                <a:cs typeface="Times New Roman" panose="02020603050405020304" charset="0"/>
              </a:rPr>
              <a:t>✅</a:t>
            </a:r>
            <a:r>
              <a:rPr sz="24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sz="2400" i="1">
                <a:solidFill>
                  <a:srgbClr val="FF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Allowed (public access)</a:t>
            </a:r>
            <a:endParaRPr sz="24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endParaRPr lang="en-US" sz="24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6105525"/>
            <a:ext cx="695261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000" b="1"/>
              <a:t>🚨 Note:protected members cannot be accessed directly from a different package unless it's via inheritance</a:t>
            </a:r>
            <a:endParaRPr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6445250" y="95250"/>
            <a:ext cx="653986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4000">
                <a:solidFill>
                  <a:srgbClr val="00B0F0"/>
                </a:solidFill>
              </a:rPr>
              <a:t>4.</a:t>
            </a:r>
            <a:r>
              <a:rPr sz="4000">
                <a:solidFill>
                  <a:srgbClr val="00B0F0"/>
                </a:solidFill>
              </a:rPr>
              <a:t> Public (Least Restrictive)</a:t>
            </a:r>
            <a:endParaRPr sz="1600"/>
          </a:p>
        </p:txBody>
      </p:sp>
      <p:sp>
        <p:nvSpPr>
          <p:cNvPr id="12" name="Text Box 11"/>
          <p:cNvSpPr txBox="1"/>
          <p:nvPr/>
        </p:nvSpPr>
        <p:spPr>
          <a:xfrm>
            <a:off x="6667500" y="7067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/>
              <a:buChar char="•"/>
            </a:pPr>
            <a:r>
              <a:rPr sz="3600">
                <a:sym typeface="+mn-ea"/>
              </a:rPr>
              <a:t>Accessible everywhere.</a:t>
            </a:r>
            <a:endParaRPr lang="en-US" sz="3600"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123815" y="5705475"/>
            <a:ext cx="237299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n>
                  <a:solidFill>
                    <a:sysClr val="windowText" lastClr="000000"/>
                  </a:solidFill>
                </a:ln>
              </a:rPr>
              <a:t>OutPut is:- 10</a:t>
            </a: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033260" y="1392555"/>
            <a:ext cx="5080000" cy="19380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package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PublicExample1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class </a:t>
            </a:r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Example 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endParaRPr sz="24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int </a:t>
            </a:r>
            <a:r>
              <a:rPr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 </a:t>
            </a:r>
            <a:r>
              <a:rPr lang="en-US"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</a:t>
            </a:r>
            <a:r>
              <a:rPr sz="24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100</a:t>
            </a:r>
            <a:r>
              <a:rPr lang="en-US" sz="2400">
                <a:solidFill>
                  <a:srgbClr val="1750EB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endParaRPr sz="2400">
              <a:solidFill>
                <a:srgbClr val="1750EB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void </a:t>
            </a:r>
            <a:r>
              <a:rPr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display</a:t>
            </a:r>
            <a:r>
              <a:rPr lang="en-US" sz="24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(){</a:t>
            </a:r>
            <a:endParaRPr sz="2400">
              <a:solidFill>
                <a:srgbClr val="00627A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System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sz="24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out</a:t>
            </a:r>
            <a:r>
              <a:rPr lang="en-US" sz="24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.</a:t>
            </a:r>
            <a:r>
              <a:rPr lang="en-US" altLang="en-US" sz="2400">
                <a:sym typeface="+mn-ea"/>
              </a:rPr>
              <a:t>println(</a:t>
            </a:r>
            <a:r>
              <a:rPr sz="24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"Data: " </a:t>
            </a:r>
            <a:r>
              <a:rPr lang="en-US" sz="24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data</a:t>
            </a:r>
            <a:r>
              <a:rPr lang="en-US" sz="2400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 lang="en-US" sz="2400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9875" y="0"/>
            <a:ext cx="9873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00B0F0"/>
                </a:solidFill>
              </a:rPr>
              <a:t>Scannr Class</a:t>
            </a:r>
            <a:endParaRPr lang="en-US" sz="4000" b="1">
              <a:solidFill>
                <a:srgbClr val="00B0F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905" y="626745"/>
            <a:ext cx="12063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ü"/>
            </a:pPr>
            <a:r>
              <a:rPr lang="en-US" sz="3200"/>
              <a:t>Entering Information frome the Console</a:t>
            </a:r>
            <a:endParaRPr lang="en-US" sz="3200"/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altLang="en-US" sz="3200"/>
              <a:t>The Scanner class in Java is used to take input from the user. It is part of the java.util package.</a:t>
            </a:r>
            <a:endParaRPr lang="en-US" alt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0" y="2195195"/>
            <a:ext cx="12085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Before using the Scanner class, import it:</a:t>
            </a:r>
            <a:endParaRPr lang="en-US" altLang="en-US" sz="3200"/>
          </a:p>
          <a:p>
            <a:r>
              <a:rPr lang="en-US" altLang="en-US" sz="3200">
                <a:solidFill>
                  <a:srgbClr val="00B0F0"/>
                </a:solidFill>
              </a:rPr>
              <a:t>import </a:t>
            </a:r>
            <a:r>
              <a:rPr lang="en-US" altLang="en-US" sz="3200"/>
              <a:t>java.util.Scanner;</a:t>
            </a:r>
            <a:endParaRPr lang="en-US" alt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459105" y="3271520"/>
            <a:ext cx="1028700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800" b="1" i="0">
                <a:solidFill>
                  <a:srgbClr val="00B0F0"/>
                </a:solidFill>
                <a:latin typeface="DeepSeek-CJK-patch"/>
                <a:ea typeface="DeepSeek-CJK-patch"/>
              </a:rPr>
              <a:t>Creating a Scanner Object</a:t>
            </a:r>
            <a:endParaRPr sz="2800" b="1" i="0">
              <a:solidFill>
                <a:srgbClr val="00B0F0"/>
              </a:solidFill>
              <a:latin typeface="DeepSeek-CJK-patch"/>
              <a:ea typeface="DeepSeek-CJK-patch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9875" y="3793490"/>
            <a:ext cx="119221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// For reading from console (System.in)</a:t>
            </a:r>
            <a:endParaRPr lang="en-US" altLang="en-US" sz="2800"/>
          </a:p>
          <a:p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 </a:t>
            </a:r>
            <a:r>
              <a:rPr lang="en-US" altLang="en-US" sz="2800"/>
              <a:t>scanner = new </a:t>
            </a:r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</a:t>
            </a:r>
            <a:r>
              <a:rPr lang="en-US" altLang="en-US" sz="2800"/>
              <a:t>(</a:t>
            </a:r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altLang="en-US" sz="2800"/>
              <a:t>.in);</a:t>
            </a:r>
            <a:endParaRPr lang="en-US" altLang="en-US" sz="2800"/>
          </a:p>
          <a:p>
            <a:r>
              <a:rPr lang="en-US" altLang="en-US" sz="2800"/>
              <a:t>// For reading from a string</a:t>
            </a:r>
            <a:endParaRPr lang="en-US" altLang="en-US" sz="2800"/>
          </a:p>
          <a:p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 </a:t>
            </a:r>
            <a:r>
              <a:rPr lang="en-US" altLang="en-US" sz="2800"/>
              <a:t>stringScanner = new </a:t>
            </a:r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</a:t>
            </a:r>
            <a:r>
              <a:rPr lang="en-US" altLang="en-US" sz="2800"/>
              <a:t>("Hello World 123");</a:t>
            </a:r>
            <a:endParaRPr lang="en-US" altLang="en-US" sz="2800"/>
          </a:p>
          <a:p>
            <a:r>
              <a:rPr lang="en-US" altLang="en-US" sz="2800"/>
              <a:t>// For reading from a file</a:t>
            </a:r>
            <a:endParaRPr lang="en-US" altLang="en-US" sz="2800"/>
          </a:p>
          <a:p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 </a:t>
            </a:r>
            <a:r>
              <a:rPr lang="en-US" altLang="en-US" sz="2800"/>
              <a:t>fileScanner = new </a:t>
            </a:r>
            <a:r>
              <a:rPr lang="en-US" alt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Scanner</a:t>
            </a:r>
            <a:r>
              <a:rPr lang="en-US" altLang="en-US" sz="2800"/>
              <a:t>(new File("input.txt"));</a:t>
            </a:r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0500" y="0"/>
            <a:ext cx="1035050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266700">
              <a:spcBef>
                <a:spcPts val="500"/>
              </a:spcBef>
              <a:spcAft>
                <a:spcPts val="500"/>
              </a:spcAft>
            </a:pPr>
            <a:r>
              <a:rPr sz="4000" b="1">
                <a:latin typeface="SimSun" panose="02010600030101010101" pitchFamily="2" charset="-122"/>
                <a:ea typeface="SimSun" panose="02010600030101010101" pitchFamily="2" charset="-122"/>
              </a:rPr>
              <a:t>2 Methods of</a:t>
            </a:r>
            <a:r>
              <a:rPr sz="4000" b="1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sz="4000" b="1">
                <a:solidFill>
                  <a:srgbClr val="00B0F0"/>
                </a:solidFill>
                <a:latin typeface="Courier New" panose="02070309020205020404"/>
                <a:ea typeface="SimSun" panose="02010600030101010101" pitchFamily="2" charset="-122"/>
              </a:rPr>
              <a:t>Scanner</a:t>
            </a:r>
            <a:r>
              <a:rPr sz="4000" b="1">
                <a:latin typeface="SimSun" panose="02010600030101010101" pitchFamily="2" charset="-122"/>
                <a:ea typeface="SimSun" panose="02010600030101010101" pitchFamily="2" charset="-122"/>
              </a:rPr>
              <a:t> Cla</a:t>
            </a:r>
            <a:r>
              <a:rPr lang="en-US" sz="4000" b="1">
                <a:latin typeface="SimSun" panose="02010600030101010101" pitchFamily="2" charset="-122"/>
                <a:ea typeface="SimSun" panose="02010600030101010101" pitchFamily="2" charset="-122"/>
              </a:rPr>
              <a:t>ss</a:t>
            </a:r>
            <a:endParaRPr sz="2900" b="1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190500" y="725805"/>
          <a:ext cx="12001500" cy="4005580"/>
        </p:xfrm>
        <a:graphic>
          <a:graphicData uri="http://schemas.openxmlformats.org/drawingml/2006/table">
            <a:tbl>
              <a:tblPr/>
              <a:tblGrid>
                <a:gridCol w="3206115"/>
                <a:gridCol w="8795385"/>
              </a:tblGrid>
              <a:tr h="384810">
                <a:tc>
                  <a:txBody>
                    <a:bodyPr/>
                    <a:p>
                      <a:pPr marL="40005" indent="0" algn="ctr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Method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ctr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Description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55955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single word</a:t>
                      </a: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(stops at space)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55955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nextLine()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full line</a:t>
                      </a: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(including spaces)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6735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nextInt()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an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integer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nextDouble()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double </a:t>
                      </a: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(decimal number)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nextBoolean()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boolean </a:t>
                      </a: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(true/false)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nextFloat()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float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nextLong()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long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integer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4810">
                <a:tc>
                  <a:txBody>
                    <a:bodyPr/>
                    <a:p>
                      <a:pPr marL="40005" indent="0" algn="l"/>
                      <a:r>
                        <a:rPr sz="36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nextByte()</a:t>
                      </a:r>
                      <a:endParaRPr sz="36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8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Reads a </a:t>
                      </a:r>
                      <a:r>
                        <a:rPr sz="2800" b="1">
                          <a:solidFill>
                            <a:srgbClr val="00B0F0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byte</a:t>
                      </a:r>
                      <a:endParaRPr sz="28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9545" y="1283335"/>
            <a:ext cx="5574665" cy="39693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r>
              <a:rPr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import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java.util.Scanner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Import Scanner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class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ScannerDemo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;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{</a:t>
            </a:r>
            <a:endParaRPr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>
                <a:sym typeface="+mn-ea"/>
              </a:rPr>
              <a:t>(String[] args) {</a:t>
            </a:r>
            <a:endParaRPr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//For reading from console (System.in)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    // Create Scanner object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   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Scanner scanner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=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new </a:t>
            </a:r>
            <a:r>
              <a:rPr lang="en-US" altLang="en-US">
                <a:sym typeface="+mn-ea"/>
              </a:rPr>
              <a:t>Scanner(System.in);</a:t>
            </a:r>
            <a:endParaRPr lang="en-US" altLang="en-US"/>
          </a:p>
          <a:p>
            <a:r>
              <a:rPr lang="en-US" altLang="en-US">
                <a:sym typeface="+mn-ea"/>
              </a:rPr>
              <a:t>System.out.print(“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Enter your name: "</a:t>
            </a:r>
            <a:r>
              <a:rPr lang="en-US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>
                <a:sym typeface="+mn-ea"/>
              </a:rPr>
              <a:t>       String name = scanner.nextLine()</a:t>
            </a:r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Read a String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   </a:t>
            </a:r>
            <a:r>
              <a:rPr lang="en-US" altLang="en-US">
                <a:sym typeface="+mn-ea"/>
              </a:rPr>
              <a:t>System.out.print("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"Enter your age: "</a:t>
            </a:r>
            <a:r>
              <a:rPr lang="en-US" altLang="en-US">
                <a:sym typeface="+mn-ea"/>
              </a:rPr>
              <a:t>:);</a:t>
            </a:r>
            <a:endParaRPr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int 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age</a:t>
            </a:r>
            <a:r>
              <a:rPr lang="en-US" altLang="en-US">
                <a:sym typeface="+mn-ea"/>
              </a:rPr>
              <a:t>= scanner.nextInt(); </a:t>
            </a:r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Read an Integer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>
                <a:sym typeface="+mn-ea"/>
              </a:rPr>
              <a:t>System.out.println(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"Hello " </a:t>
            </a:r>
            <a:r>
              <a:rPr lang="en-US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name 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", you are " </a:t>
            </a:r>
            <a:r>
              <a:rPr lang="en-US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age 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</a:t>
            </a:r>
            <a:r>
              <a:rPr lang="en-US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+</a:t>
            </a:r>
            <a:r>
              <a:rPr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years old."</a:t>
            </a:r>
            <a:r>
              <a:rPr lang="en-US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>
                <a:sym typeface="+mn-ea"/>
              </a:rPr>
              <a:t>scanner.close();</a:t>
            </a:r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Close scanner (best practice)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endParaRPr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0"/>
            <a:ext cx="10286365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/>
              <a:t>Basic Example: </a:t>
            </a:r>
            <a:endParaRPr sz="3600" b="1"/>
          </a:p>
          <a:p>
            <a:r>
              <a:rPr sz="3600" b="1"/>
              <a:t>Taking User Input</a:t>
            </a:r>
            <a:r>
              <a:rPr lang="en-US" sz="3600" b="1"/>
              <a:t> Program1 </a:t>
            </a:r>
            <a:endParaRPr 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6489700" y="84455"/>
            <a:ext cx="5867400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/>
              <a:t>Example: Reading Different Data Types</a:t>
            </a:r>
            <a:endParaRPr sz="3600"/>
          </a:p>
        </p:txBody>
      </p:sp>
      <p:sp>
        <p:nvSpPr>
          <p:cNvPr id="7" name="Text Box 6"/>
          <p:cNvSpPr txBox="1"/>
          <p:nvPr/>
        </p:nvSpPr>
        <p:spPr>
          <a:xfrm>
            <a:off x="5744210" y="1283335"/>
            <a:ext cx="6447790" cy="482981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wrap="square">
            <a:noAutofit/>
          </a:bodyPr>
          <a:p>
            <a:r>
              <a:rPr lang="en-US"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</a:t>
            </a:r>
            <a:r>
              <a:rPr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ublic class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InputExample 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public static void </a:t>
            </a:r>
            <a:r>
              <a:rPr sz="1600">
                <a:solidFill>
                  <a:srgbClr val="00627A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main</a:t>
            </a:r>
            <a:r>
              <a:rPr lang="en-US" altLang="en-US" sz="1600">
                <a:sym typeface="+mn-ea"/>
              </a:rPr>
              <a:t>(String[] args) {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Scanner scanner </a:t>
            </a:r>
            <a:r>
              <a:rPr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new </a:t>
            </a:r>
            <a:r>
              <a:rPr lang="en-US"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(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System</a:t>
            </a:r>
            <a:r>
              <a:rPr sz="16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in</a:t>
            </a:r>
            <a:r>
              <a:rPr lang="en-US" sz="16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 sz="1600" i="1">
              <a:solidFill>
                <a:srgbClr val="871094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"Enter an integer: "</a:t>
            </a:r>
            <a:r>
              <a:rPr lang="en-US"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int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num 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=</a:t>
            </a:r>
            <a:r>
              <a:rPr lang="en-US" altLang="en-US" sz="1600">
                <a:sym typeface="+mn-ea"/>
              </a:rPr>
              <a:t>scanner.nextInt();//</a:t>
            </a:r>
            <a:r>
              <a:rPr sz="16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Reads an </a:t>
            </a:r>
            <a:r>
              <a:rPr sz="1600" b="1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integer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  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"Enter a decimal number: "</a:t>
            </a:r>
            <a:r>
              <a:rPr lang="en-US"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1600">
                <a:solidFill>
                  <a:srgbClr val="0033B3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double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price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=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</a:t>
            </a:r>
            <a:r>
              <a:rPr lang="en-US" altLang="en-US" sz="1600">
                <a:sym typeface="+mn-ea"/>
              </a:rPr>
              <a:t> scanner.nextDouble();//</a:t>
            </a:r>
            <a:r>
              <a:rPr sz="16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Reads a </a:t>
            </a:r>
            <a:r>
              <a:rPr sz="1600" b="1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double</a:t>
            </a:r>
            <a:endParaRPr lang="en-US" altLang="en-US" sz="1600"/>
          </a:p>
          <a:p>
            <a:r>
              <a:rPr lang="en-US" altLang="en-US" sz="1600">
                <a:sym typeface="+mn-ea"/>
              </a:rPr>
              <a:t>     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"Enter a word: "</a:t>
            </a:r>
            <a:r>
              <a:rPr lang="en-US"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);</a:t>
            </a:r>
            <a:endParaRPr sz="1600"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String word = scanner.next();</a:t>
            </a:r>
            <a:r>
              <a:rPr sz="16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</a:t>
            </a:r>
            <a:r>
              <a:rPr sz="16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Reads a </a:t>
            </a:r>
            <a:r>
              <a:rPr sz="1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single word</a:t>
            </a:r>
            <a:r>
              <a:rPr sz="16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(stops at space)</a:t>
            </a:r>
            <a:endParaRPr sz="16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sz="16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        </a:t>
            </a:r>
            <a:r>
              <a:rPr lang="en-US" altLang="en-US" sz="1600">
                <a:sym typeface="+mn-ea"/>
              </a:rPr>
              <a:t>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"Enter a full sentence: "</a:t>
            </a:r>
            <a:r>
              <a:rPr lang="en-US"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67D17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          </a:t>
            </a:r>
            <a:r>
              <a:rPr lang="en-US" altLang="en-US">
                <a:sym typeface="+mn-ea"/>
              </a:rPr>
              <a:t>scanner.nextLine();();</a:t>
            </a:r>
            <a:r>
              <a:rPr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</a:t>
            </a:r>
            <a:r>
              <a:rPr sz="14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Reads a </a:t>
            </a:r>
            <a:r>
              <a:rPr sz="1400" b="1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full line</a:t>
            </a:r>
            <a:r>
              <a:rPr sz="14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(including spaces</a:t>
            </a:r>
            <a:r>
              <a:rPr lang="en-US" altLang="en-US" sz="1600">
                <a:sym typeface="+mn-ea"/>
              </a:rPr>
              <a:t> String sentence = scanner.nextLine()</a:t>
            </a:r>
            <a:r>
              <a:rPr sz="16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// </a:t>
            </a:r>
            <a:r>
              <a:rPr sz="16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R</a:t>
            </a:r>
            <a:r>
              <a:rPr sz="12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eads a </a:t>
            </a:r>
            <a:r>
              <a:rPr sz="1200" b="1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full line</a:t>
            </a:r>
            <a:r>
              <a:rPr sz="1200" b="1"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 (including spaces)</a:t>
            </a:r>
            <a:endParaRPr sz="1200" b="1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sz="1600" i="1">
              <a:solidFill>
                <a:srgbClr val="8C8C8C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System.out.print(</a:t>
            </a:r>
            <a:r>
              <a:rPr sz="1600" i="1">
                <a:solidFill>
                  <a:srgbClr val="871094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t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"Integer: "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num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"Double: "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price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"Word: "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word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System.out.print(</a:t>
            </a:r>
            <a:r>
              <a:rPr sz="1600">
                <a:solidFill>
                  <a:srgbClr val="067D17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"Sentence: " </a:t>
            </a:r>
            <a:r>
              <a:rPr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sentence</a:t>
            </a:r>
            <a:r>
              <a:rPr lang="en-US" sz="1600">
                <a:solidFill>
                  <a:srgbClr val="000000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</a:rPr>
              <a:t>)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  <a:p>
            <a:r>
              <a:rPr lang="en-US" altLang="en-US" sz="1600">
                <a:sym typeface="+mn-ea"/>
              </a:rPr>
              <a:t>scanner.close();</a:t>
            </a:r>
            <a:r>
              <a:rPr sz="1600" i="1">
                <a:solidFill>
                  <a:srgbClr val="8C8C8C"/>
                </a:solidFill>
                <a:latin typeface="Times New Roman" panose="02020603050405020304" charset="0"/>
                <a:ea typeface="JetBrains Mono"/>
                <a:cs typeface="Times New Roman" panose="02020603050405020304" charset="0"/>
                <a:sym typeface="+mn-ea"/>
              </a:rPr>
              <a:t> Close scanner (best practice)</a:t>
            </a:r>
            <a:endParaRPr sz="1600">
              <a:solidFill>
                <a:srgbClr val="000000"/>
              </a:solidFill>
              <a:latin typeface="Times New Roman" panose="02020603050405020304" charset="0"/>
              <a:ea typeface="JetBrains Mon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Download and Install JDK(Java Development Kit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612" y="369332"/>
            <a:ext cx="6344535" cy="2772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141493"/>
            <a:ext cx="8964276" cy="35945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07080" y="5760720"/>
            <a:ext cx="873252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750" y="102870"/>
            <a:ext cx="11095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/>
              <a:t>Categories of Java Keywords</a:t>
            </a:r>
            <a:endParaRPr lang="en-US" sz="4000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353060" y="809625"/>
          <a:ext cx="11977370" cy="6090285"/>
        </p:xfrm>
        <a:graphic>
          <a:graphicData uri="http://schemas.openxmlformats.org/drawingml/2006/table">
            <a:tbl>
              <a:tblPr/>
              <a:tblGrid>
                <a:gridCol w="3021965"/>
                <a:gridCol w="8955405"/>
              </a:tblGrid>
              <a:tr h="325120">
                <a:tc>
                  <a:txBody>
                    <a:bodyPr/>
                    <a:p>
                      <a:pPr marL="40005" indent="0" algn="ctr"/>
                      <a:r>
                        <a: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Category</a:t>
                      </a:r>
                      <a:endParaRPr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40005" indent="0" algn="ctr"/>
                      <a:r>
                        <a: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Keywords</a:t>
                      </a:r>
                      <a:endParaRPr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Data Types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byte, short, int, long, float, double, char, boolean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055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Control Flow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if, else, switch, case, default, while, do, for, break, continue, return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Access Modifiers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private, protected, public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Class &amp; Object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class, interface, enum, abstract, extends, implements, new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1190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Exception Handling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try, catch, finally, throw, throws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055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Object &amp; Memory Management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super, this, static, final, void, synchronized, volatile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7180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Package Management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import, package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Thread Management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synchronized, volatile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Boolean Values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true, false, null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30555"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Others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marL="40005" indent="0" algn="l"/>
                      <a:r>
                        <a:rPr sz="2400" b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instanceof, native, strictfp, transient, assert, default, goto, const (reserved but not used)</a:t>
                      </a:r>
                      <a:endParaRPr sz="2400" b="1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61436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5400" dirty="0"/>
              <a:t>Setup Java Environment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09550" y="861894"/>
            <a:ext cx="551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Steps1:-Search environment</a:t>
            </a:r>
            <a:endParaRPr lang="en-US" sz="2400" dirty="0"/>
          </a:p>
          <a:p>
            <a:r>
              <a:rPr lang="en-US" sz="2400" dirty="0"/>
              <a:t>Click edit system Environment variables 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0" y="1060952"/>
            <a:ext cx="3915321" cy="4458322"/>
            <a:chOff x="6096000" y="1060952"/>
            <a:chExt cx="3915321" cy="44583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0" y="1060952"/>
              <a:ext cx="3915321" cy="445832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8327731" y="4414396"/>
              <a:ext cx="149352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5423" y="1219200"/>
            <a:ext cx="9529217" cy="5338195"/>
            <a:chOff x="925423" y="1219200"/>
            <a:chExt cx="9529217" cy="5338195"/>
          </a:xfrm>
        </p:grpSpPr>
        <p:grpSp>
          <p:nvGrpSpPr>
            <p:cNvPr id="10" name="Group 9"/>
            <p:cNvGrpSpPr/>
            <p:nvPr/>
          </p:nvGrpSpPr>
          <p:grpSpPr>
            <a:xfrm>
              <a:off x="925423" y="1219200"/>
              <a:ext cx="9529217" cy="5338195"/>
              <a:chOff x="1611223" y="239644"/>
              <a:chExt cx="10016897" cy="55252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11223" y="239644"/>
                <a:ext cx="5830114" cy="5525271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1783080" y="3059668"/>
                <a:ext cx="9845040" cy="1512332"/>
                <a:chOff x="1783080" y="3059668"/>
                <a:chExt cx="9845040" cy="1512332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783080" y="4221480"/>
                  <a:ext cx="3947160" cy="35052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7863840" y="3059668"/>
                  <a:ext cx="37642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2"/>
                      </a:solidFill>
                    </a:rPr>
                    <a:t>Double Click on the path</a:t>
                  </a:r>
                  <a:endParaRPr lang="en-US" sz="2800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7" name="Straight Arrow Connector 6"/>
                <p:cNvCxnSpPr>
                  <a:stCxn id="5" idx="1"/>
                </p:cNvCxnSpPr>
                <p:nvPr/>
              </p:nvCxnSpPr>
              <p:spPr>
                <a:xfrm flipH="1">
                  <a:off x="2255520" y="3321278"/>
                  <a:ext cx="5608320" cy="1075462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Oval 1"/>
            <p:cNvSpPr/>
            <p:nvPr/>
          </p:nvSpPr>
          <p:spPr>
            <a:xfrm>
              <a:off x="4674742" y="5609690"/>
              <a:ext cx="914400" cy="49557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57" y="1082040"/>
            <a:ext cx="5782482" cy="51918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511040" y="1280160"/>
            <a:ext cx="1264920" cy="1036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14" y="658771"/>
            <a:ext cx="5496692" cy="5144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544" y="190379"/>
            <a:ext cx="861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Paste C:\Program Files\Java\jdk-23\bin</a:t>
            </a:r>
            <a:endParaRPr lang="en-US" sz="3200" dirty="0"/>
          </a:p>
        </p:txBody>
      </p:sp>
      <p:sp>
        <p:nvSpPr>
          <p:cNvPr id="2" name="Arrow: Right 1"/>
          <p:cNvSpPr/>
          <p:nvPr/>
        </p:nvSpPr>
        <p:spPr>
          <a:xfrm>
            <a:off x="5887844" y="3429000"/>
            <a:ext cx="949770" cy="485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3096" y="775154"/>
            <a:ext cx="110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Click</a:t>
            </a:r>
            <a:endParaRPr lang="en-US" sz="2800" b="1" dirty="0"/>
          </a:p>
        </p:txBody>
      </p:sp>
      <p:sp>
        <p:nvSpPr>
          <p:cNvPr id="11" name="Oval 10"/>
          <p:cNvSpPr/>
          <p:nvPr/>
        </p:nvSpPr>
        <p:spPr>
          <a:xfrm>
            <a:off x="6848877" y="2494722"/>
            <a:ext cx="3726357" cy="447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652" y="2941984"/>
            <a:ext cx="110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Paste 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262" y="547285"/>
            <a:ext cx="5953956" cy="576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753" y="547285"/>
            <a:ext cx="6039693" cy="568721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444240" y="5057677"/>
            <a:ext cx="1222624" cy="72689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5087" y="5159515"/>
            <a:ext cx="1103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Click</a:t>
            </a:r>
            <a:endParaRPr lang="en-US" sz="2800" b="1" dirty="0"/>
          </a:p>
        </p:txBody>
      </p:sp>
      <p:sp>
        <p:nvSpPr>
          <p:cNvPr id="10" name="Oval 9"/>
          <p:cNvSpPr/>
          <p:nvPr/>
        </p:nvSpPr>
        <p:spPr>
          <a:xfrm>
            <a:off x="7728005" y="2763078"/>
            <a:ext cx="4874812" cy="11827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25339" y="3041374"/>
            <a:ext cx="36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name as you Want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6153" y="698112"/>
            <a:ext cx="6039693" cy="55633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37624" y="3361560"/>
            <a:ext cx="638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the Bin up to slash Line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025348" y="3479800"/>
            <a:ext cx="2832652" cy="406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63" y="-37623"/>
            <a:ext cx="638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the Bin up to slash Line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785" y="652075"/>
            <a:ext cx="5944430" cy="5553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0548"/>
            <a:ext cx="444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Ok and Finalize</a:t>
            </a:r>
            <a:endParaRPr 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43*234"/>
  <p:tag name="TABLE_ENDDRAG_RECT" val="16*62*943*234"/>
</p:tagLst>
</file>

<file path=ppt/tags/tag2.xml><?xml version="1.0" encoding="utf-8"?>
<p:tagLst xmlns:p="http://schemas.openxmlformats.org/presentationml/2006/main">
  <p:tag name="TABLE_ENDDRAG_ORIGIN_RECT" val="950*235"/>
  <p:tag name="TABLE_ENDDRAG_RECT" val="9*359*950*235"/>
</p:tagLst>
</file>

<file path=ppt/tags/tag3.xml><?xml version="1.0" encoding="utf-8"?>
<p:tagLst xmlns:p="http://schemas.openxmlformats.org/presentationml/2006/main">
  <p:tag name="TABLE_ENDDRAG_ORIGIN_RECT" val="944*288"/>
  <p:tag name="TABLE_ENDDRAG_RECT" val="15*115*945*288"/>
</p:tagLst>
</file>

<file path=ppt/tags/tag4.xml><?xml version="1.0" encoding="utf-8"?>
<p:tagLst xmlns:p="http://schemas.openxmlformats.org/presentationml/2006/main">
  <p:tag name="TABLE_ENDDRAG_ORIGIN_RECT" val="943*401"/>
  <p:tag name="TABLE_ENDDRAG_RECT" val="26*63*943*4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11286</Words>
  <Application>WPS Slides</Application>
  <PresentationFormat>Widescreen</PresentationFormat>
  <Paragraphs>556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7" baseType="lpstr">
      <vt:lpstr>Arial</vt:lpstr>
      <vt:lpstr>SimSun</vt:lpstr>
      <vt:lpstr>Wingdings</vt:lpstr>
      <vt:lpstr>-apple-system</vt:lpstr>
      <vt:lpstr>Ethiopic Addis</vt:lpstr>
      <vt:lpstr>Calibri Light</vt:lpstr>
      <vt:lpstr>Calibri</vt:lpstr>
      <vt:lpstr>Microsoft YaHei</vt:lpstr>
      <vt:lpstr>Arial Unicode MS</vt:lpstr>
      <vt:lpstr>JetBrains Mono</vt:lpstr>
      <vt:lpstr>Raleway</vt:lpstr>
      <vt:lpstr>Times New Roman</vt:lpstr>
      <vt:lpstr>Inter</vt:lpstr>
      <vt:lpstr>Cambria</vt:lpstr>
      <vt:lpstr>Times New Roman</vt:lpstr>
      <vt:lpstr>Showcard Gothic</vt:lpstr>
      <vt:lpstr>Javanese Text</vt:lpstr>
      <vt:lpstr>Courier New</vt:lpstr>
      <vt:lpstr>ti</vt:lpstr>
      <vt:lpstr>Arial</vt:lpstr>
      <vt:lpstr>Wingdings</vt:lpstr>
      <vt:lpstr>tim</vt:lpstr>
      <vt:lpstr>times</vt:lpstr>
      <vt:lpstr>DeepSeek-CJK-patch</vt:lpstr>
      <vt:lpstr>Calibri</vt:lpstr>
      <vt:lpstr>等线</vt:lpstr>
      <vt:lpstr>Office Theme</vt:lpstr>
      <vt:lpstr>Lab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Zerish Tsegaye</dc:creator>
  <cp:lastModifiedBy>zeris</cp:lastModifiedBy>
  <cp:revision>31</cp:revision>
  <dcterms:created xsi:type="dcterms:W3CDTF">2025-03-09T18:43:00Z</dcterms:created>
  <dcterms:modified xsi:type="dcterms:W3CDTF">2025-04-02T12:35:17Z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CF60D816B229420CAD2E1488E6AEC6E3_12</vt:lpwstr>
  </property>
  <property fmtid="{D5CDD505-2E9C-101B-9397-08002B2CF9AE}" pid="3" name="KSOProductBuildVer">
    <vt:lpwstr>1033-12.2.0.20782</vt:lpwstr>
  </property>
</Properties>
</file>