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01" r:id="rId2"/>
    <p:sldId id="302" r:id="rId3"/>
    <p:sldId id="311" r:id="rId4"/>
    <p:sldId id="304" r:id="rId5"/>
    <p:sldId id="257" r:id="rId6"/>
    <p:sldId id="292" r:id="rId7"/>
    <p:sldId id="306" r:id="rId8"/>
    <p:sldId id="325" r:id="rId9"/>
    <p:sldId id="309" r:id="rId10"/>
    <p:sldId id="310" r:id="rId11"/>
    <p:sldId id="330" r:id="rId12"/>
    <p:sldId id="312" r:id="rId13"/>
    <p:sldId id="326" r:id="rId14"/>
    <p:sldId id="316" r:id="rId15"/>
    <p:sldId id="317" r:id="rId16"/>
    <p:sldId id="323" r:id="rId17"/>
    <p:sldId id="344" r:id="rId18"/>
    <p:sldId id="347" r:id="rId19"/>
    <p:sldId id="327" r:id="rId20"/>
    <p:sldId id="319" r:id="rId21"/>
    <p:sldId id="345" r:id="rId22"/>
    <p:sldId id="346" r:id="rId23"/>
    <p:sldId id="328" r:id="rId24"/>
    <p:sldId id="321" r:id="rId25"/>
    <p:sldId id="348" r:id="rId26"/>
    <p:sldId id="353" r:id="rId27"/>
    <p:sldId id="329" r:id="rId28"/>
    <p:sldId id="331" r:id="rId29"/>
    <p:sldId id="332" r:id="rId30"/>
    <p:sldId id="334" r:id="rId31"/>
    <p:sldId id="333" r:id="rId32"/>
    <p:sldId id="350" r:id="rId33"/>
    <p:sldId id="335" r:id="rId34"/>
    <p:sldId id="351" r:id="rId35"/>
    <p:sldId id="336" r:id="rId36"/>
    <p:sldId id="320" r:id="rId37"/>
    <p:sldId id="337" r:id="rId38"/>
    <p:sldId id="349" r:id="rId39"/>
    <p:sldId id="340" r:id="rId40"/>
    <p:sldId id="352" r:id="rId41"/>
    <p:sldId id="32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4C0F8-9C5F-4AAB-A8E5-6A8D4EA33139}" type="datetimeFigureOut">
              <a:rPr lang="en-US" smtClean="0"/>
              <a:t>4/23/2025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36E28-E0C9-4449-B45E-8BAFA88A8D61}" type="slidenum">
              <a:rPr lang="en-US" smtClean="0"/>
              <a:t>‹#›</a:t>
            </a:fld>
            <a:endParaRPr lang="en-US"/>
          </a:p>
        </p:txBody>
      </p:sp>
    </p:spTree>
    <p:extLst>
      <p:ext uri="{BB962C8B-B14F-4D97-AF65-F5344CB8AC3E}">
        <p14:creationId xmlns:p14="http://schemas.microsoft.com/office/powerpoint/2010/main" val="51897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Helvetica" charset="0"/>
                <a:ea typeface="MS PGothic" pitchFamily="34" charset="-128"/>
              </a:defRPr>
            </a:lvl1pPr>
            <a:lvl2pPr marL="702756" indent="-270291">
              <a:defRPr sz="1500">
                <a:solidFill>
                  <a:schemeClr val="tx1"/>
                </a:solidFill>
                <a:latin typeface="Helvetica" charset="0"/>
                <a:ea typeface="MS PGothic" pitchFamily="34" charset="-128"/>
              </a:defRPr>
            </a:lvl2pPr>
            <a:lvl3pPr marL="1081164" indent="-216233">
              <a:defRPr sz="1500">
                <a:solidFill>
                  <a:schemeClr val="tx1"/>
                </a:solidFill>
                <a:latin typeface="Helvetica" charset="0"/>
                <a:ea typeface="MS PGothic" pitchFamily="34" charset="-128"/>
              </a:defRPr>
            </a:lvl3pPr>
            <a:lvl4pPr marL="1513629" indent="-216233">
              <a:defRPr sz="1500">
                <a:solidFill>
                  <a:schemeClr val="tx1"/>
                </a:solidFill>
                <a:latin typeface="Helvetica" charset="0"/>
                <a:ea typeface="MS PGothic" pitchFamily="34" charset="-128"/>
              </a:defRPr>
            </a:lvl4pPr>
            <a:lvl5pPr marL="1946095" indent="-216233">
              <a:defRPr sz="1500">
                <a:solidFill>
                  <a:schemeClr val="tx1"/>
                </a:solidFill>
                <a:latin typeface="Helvetica" charset="0"/>
                <a:ea typeface="MS PGothic" pitchFamily="34" charset="-128"/>
              </a:defRPr>
            </a:lvl5pPr>
            <a:lvl6pPr marL="2378560" indent="-216233" eaLnBrk="0" fontAlgn="base" hangingPunct="0">
              <a:spcBef>
                <a:spcPct val="0"/>
              </a:spcBef>
              <a:spcAft>
                <a:spcPct val="0"/>
              </a:spcAft>
              <a:defRPr sz="1500">
                <a:solidFill>
                  <a:schemeClr val="tx1"/>
                </a:solidFill>
                <a:latin typeface="Helvetica" charset="0"/>
                <a:ea typeface="MS PGothic" pitchFamily="34" charset="-128"/>
              </a:defRPr>
            </a:lvl6pPr>
            <a:lvl7pPr marL="2811026" indent="-216233" eaLnBrk="0" fontAlgn="base" hangingPunct="0">
              <a:spcBef>
                <a:spcPct val="0"/>
              </a:spcBef>
              <a:spcAft>
                <a:spcPct val="0"/>
              </a:spcAft>
              <a:defRPr sz="1500">
                <a:solidFill>
                  <a:schemeClr val="tx1"/>
                </a:solidFill>
                <a:latin typeface="Helvetica" charset="0"/>
                <a:ea typeface="MS PGothic" pitchFamily="34" charset="-128"/>
              </a:defRPr>
            </a:lvl7pPr>
            <a:lvl8pPr marL="3243491" indent="-216233" eaLnBrk="0" fontAlgn="base" hangingPunct="0">
              <a:spcBef>
                <a:spcPct val="0"/>
              </a:spcBef>
              <a:spcAft>
                <a:spcPct val="0"/>
              </a:spcAft>
              <a:defRPr sz="1500">
                <a:solidFill>
                  <a:schemeClr val="tx1"/>
                </a:solidFill>
                <a:latin typeface="Helvetica" charset="0"/>
                <a:ea typeface="MS PGothic" pitchFamily="34" charset="-128"/>
              </a:defRPr>
            </a:lvl8pPr>
            <a:lvl9pPr marL="3675957" indent="-216233" eaLnBrk="0" fontAlgn="base" hangingPunct="0">
              <a:spcBef>
                <a:spcPct val="0"/>
              </a:spcBef>
              <a:spcAft>
                <a:spcPct val="0"/>
              </a:spcAft>
              <a:defRPr sz="1500">
                <a:solidFill>
                  <a:schemeClr val="tx1"/>
                </a:solidFill>
                <a:latin typeface="Helvetica" charset="0"/>
                <a:ea typeface="MS PGothic" pitchFamily="34" charset="-128"/>
              </a:defRPr>
            </a:lvl9pPr>
          </a:lstStyle>
          <a:p>
            <a:fld id="{87BBE997-7A07-4CC6-A9AE-99F156FF8127}" type="slidenum">
              <a:rPr lang="en-US" sz="1100">
                <a:latin typeface="Times New Roman" pitchFamily="18" charset="0"/>
              </a:rPr>
              <a:pPr/>
              <a:t>1</a:t>
            </a:fld>
            <a:endParaRPr lang="en-US" sz="1100">
              <a:latin typeface="Times New Roman" pitchFamily="18"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4C6614-E7D2-48C5-843F-F580D08D482C}"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4C6614-E7D2-48C5-843F-F580D08D482C}"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C6614-E7D2-48C5-843F-F580D08D482C}"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C6614-E7D2-48C5-843F-F580D08D482C}"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29EFF-722A-46BD-A0CB-59EC06911D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3324225"/>
            <a:ext cx="7772400" cy="1470025"/>
          </a:xfrm>
        </p:spPr>
        <p:txBody>
          <a:bodyPr/>
          <a:lstStyle/>
          <a:p>
            <a:r>
              <a:rPr lang="en-US" dirty="0"/>
              <a:t>Classification </a:t>
            </a:r>
          </a:p>
        </p:txBody>
      </p:sp>
      <p:sp>
        <p:nvSpPr>
          <p:cNvPr id="15362" name="TextBox 3"/>
          <p:cNvSpPr txBox="1">
            <a:spLocks noChangeArrowheads="1"/>
          </p:cNvSpPr>
          <p:nvPr/>
        </p:nvSpPr>
        <p:spPr bwMode="auto">
          <a:xfrm>
            <a:off x="3187700" y="2082800"/>
            <a:ext cx="2768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lgn="ctr"/>
            <a:r>
              <a:rPr lang="en-GB" sz="3600" dirty="0"/>
              <a:t>Chapter 2- part 2</a:t>
            </a:r>
          </a:p>
        </p:txBody>
      </p:sp>
      <p:sp>
        <p:nvSpPr>
          <p:cNvPr id="153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r>
              <a:rPr lang="en-US" sz="1200">
                <a:solidFill>
                  <a:srgbClr val="898989"/>
                </a:solidFill>
              </a:rPr>
              <a:t>Slide 3- </a:t>
            </a:r>
            <a:fld id="{A8B3FB6C-B876-4E66-BCFB-F8775BC0ED78}" type="slidenum">
              <a:rPr lang="en-US" sz="1200">
                <a:solidFill>
                  <a:srgbClr val="898989"/>
                </a:solidFill>
              </a:rPr>
              <a:pPr/>
              <a:t>1</a:t>
            </a:fld>
            <a:endParaRPr lang="en-US" sz="1200">
              <a:solidFill>
                <a:srgbClr val="898989"/>
              </a:solidFill>
            </a:endParaRPr>
          </a:p>
        </p:txBody>
      </p:sp>
    </p:spTree>
    <p:extLst>
      <p:ext uri="{BB962C8B-B14F-4D97-AF65-F5344CB8AC3E}">
        <p14:creationId xmlns:p14="http://schemas.microsoft.com/office/powerpoint/2010/main" val="253720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One-versus-rest</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b="1" dirty="0"/>
              <a:t>One-versus-rest</a:t>
            </a:r>
            <a:r>
              <a:rPr lang="en-US" sz="2400" dirty="0"/>
              <a:t>: at this stage, we start by considering each label as an independent label and consider the rest combined as only one label. With 3-classes, we will have three classifiers. </a:t>
            </a:r>
          </a:p>
          <a:p>
            <a:pPr algn="just"/>
            <a:r>
              <a:rPr lang="en-US" sz="2400" dirty="0"/>
              <a:t>In general, for N labels, we will have </a:t>
            </a:r>
            <a:r>
              <a:rPr lang="en-US" sz="2400" b="1" dirty="0"/>
              <a:t>N</a:t>
            </a:r>
            <a:r>
              <a:rPr lang="en-US" sz="2400" dirty="0"/>
              <a:t> binary classifiers.</a:t>
            </a:r>
          </a:p>
          <a:p>
            <a:pPr algn="just"/>
            <a:r>
              <a:rPr lang="en-US" sz="2400" dirty="0"/>
              <a:t/>
            </a:r>
            <a:br>
              <a:rPr lang="en-US" sz="2400" dirty="0"/>
            </a:b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636" y="3581400"/>
            <a:ext cx="6115963"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516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Multi-Label Classification</a:t>
            </a:r>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400" dirty="0"/>
              <a:t>In multi-label classification tasks, we try to predict 0 or more classes for each input example. </a:t>
            </a:r>
          </a:p>
          <a:p>
            <a:pPr algn="just"/>
            <a:r>
              <a:rPr lang="en-US" sz="2400" dirty="0"/>
              <a:t>In this case, there is no mutual exclusion because the input example can have more than one label. </a:t>
            </a:r>
          </a:p>
          <a:p>
            <a:pPr algn="just"/>
            <a:r>
              <a:rPr lang="en-US" sz="2400" dirty="0"/>
              <a:t>Such a scenario can be observed in different domains, such as auto-tagging in Natural Language Processing, where a given text can contain multiple topics. </a:t>
            </a:r>
          </a:p>
          <a:p>
            <a:pPr algn="just"/>
            <a:r>
              <a:rPr lang="en-US" sz="2400" dirty="0"/>
              <a:t>Similarly to computer vision, an image can contain multiple objects, as illustrated below: the model predicted that the image contains: a plane, a boat, a truck, and a dog.</a:t>
            </a:r>
          </a:p>
          <a:p>
            <a:pPr marL="0" indent="0" algn="just">
              <a:buNone/>
            </a:pPr>
            <a:r>
              <a:rPr lang="en-US" sz="2400" dirty="0"/>
              <a:t/>
            </a:r>
            <a:br>
              <a:rPr lang="en-US" sz="2400" dirty="0"/>
            </a:br>
            <a:endParaRPr lang="en-US" sz="2400" dirty="0"/>
          </a:p>
        </p:txBody>
      </p:sp>
    </p:spTree>
    <p:extLst>
      <p:ext uri="{BB962C8B-B14F-4D97-AF65-F5344CB8AC3E}">
        <p14:creationId xmlns:p14="http://schemas.microsoft.com/office/powerpoint/2010/main" val="399581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Multi-label example</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6387" y="1828800"/>
            <a:ext cx="6348413"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90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Con’t…</a:t>
            </a: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400" dirty="0"/>
              <a:t>It is not possible to use multi-class or binary classification models to perform multi-label classification. </a:t>
            </a:r>
          </a:p>
          <a:p>
            <a:pPr algn="just"/>
            <a:r>
              <a:rPr lang="en-US" sz="2400" dirty="0"/>
              <a:t>However, most algorithms used for those standard classification tasks have their specialized versions for multi-label classification. </a:t>
            </a:r>
          </a:p>
          <a:p>
            <a:pPr marL="0" indent="0" algn="just">
              <a:buNone/>
            </a:pPr>
            <a:r>
              <a:rPr lang="en-US" sz="2400" dirty="0"/>
              <a:t>We can use: </a:t>
            </a:r>
          </a:p>
          <a:p>
            <a:pPr algn="just"/>
            <a:r>
              <a:rPr lang="en-US" sz="2400" dirty="0"/>
              <a:t>Multi-label Decision Trees</a:t>
            </a:r>
          </a:p>
          <a:p>
            <a:pPr algn="just"/>
            <a:r>
              <a:rPr lang="en-US" sz="2400" dirty="0"/>
              <a:t>Multi-label Gradient Boosting</a:t>
            </a:r>
          </a:p>
          <a:p>
            <a:pPr algn="just"/>
            <a:r>
              <a:rPr lang="en-US" sz="2400" dirty="0"/>
              <a:t>Multi-label Random Forests</a:t>
            </a:r>
          </a:p>
        </p:txBody>
      </p:sp>
    </p:spTree>
    <p:extLst>
      <p:ext uri="{BB962C8B-B14F-4D97-AF65-F5344CB8AC3E}">
        <p14:creationId xmlns:p14="http://schemas.microsoft.com/office/powerpoint/2010/main" val="58302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t>Imbalanced Classification</a:t>
            </a:r>
          </a:p>
        </p:txBody>
      </p:sp>
      <p:sp>
        <p:nvSpPr>
          <p:cNvPr id="3" name="Content Placeholder 2"/>
          <p:cNvSpPr>
            <a:spLocks noGrp="1"/>
          </p:cNvSpPr>
          <p:nvPr>
            <p:ph idx="1"/>
          </p:nvPr>
        </p:nvSpPr>
        <p:spPr>
          <a:xfrm>
            <a:off x="228600" y="1600200"/>
            <a:ext cx="8839200" cy="4724400"/>
          </a:xfrm>
        </p:spPr>
        <p:txBody>
          <a:bodyPr>
            <a:noAutofit/>
          </a:bodyPr>
          <a:lstStyle/>
          <a:p>
            <a:pPr algn="just"/>
            <a:r>
              <a:rPr lang="en-US" sz="2400" dirty="0"/>
              <a:t>For the imbalanced classification, the number of examples is unevenly distributed in each class, meaning that we can have more of one class than the others in the training data. </a:t>
            </a:r>
          </a:p>
          <a:p>
            <a:pPr algn="just"/>
            <a:r>
              <a:rPr lang="en-US" sz="2400" dirty="0"/>
              <a:t>Let’s consider the following 3-class classification scenario where the training data contains: 60% of trucks, 25% of planes, and 15% of boats. </a:t>
            </a:r>
          </a:p>
          <a:p>
            <a:pPr algn="just"/>
            <a:r>
              <a:rPr lang="en-US" sz="2400" dirty="0"/>
              <a:t>Using conventional predictive models such as Decision Trees, LR, etc. could not be effective here, because they might be biased toward predicting the class with the highest number of observations, and considering those with fewer numbers as noise.</a:t>
            </a:r>
          </a:p>
          <a:p>
            <a:pPr algn="just"/>
            <a:r>
              <a:rPr lang="en-US" sz="2400" dirty="0"/>
              <a:t>We can use multiple approaches to tackle the imbalance problem in a dataset. </a:t>
            </a:r>
          </a:p>
        </p:txBody>
      </p:sp>
    </p:spTree>
    <p:extLst>
      <p:ext uri="{BB962C8B-B14F-4D97-AF65-F5344CB8AC3E}">
        <p14:creationId xmlns:p14="http://schemas.microsoft.com/office/powerpoint/2010/main" val="2687632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fontAlgn="base"/>
            <a:r>
              <a:rPr lang="en-US" sz="4000" dirty="0"/>
              <a:t>KNN</a:t>
            </a:r>
          </a:p>
        </p:txBody>
      </p:sp>
      <p:sp>
        <p:nvSpPr>
          <p:cNvPr id="3" name="Content Placeholder 2"/>
          <p:cNvSpPr>
            <a:spLocks noGrp="1"/>
          </p:cNvSpPr>
          <p:nvPr>
            <p:ph idx="1"/>
          </p:nvPr>
        </p:nvSpPr>
        <p:spPr>
          <a:xfrm>
            <a:off x="457200" y="1295400"/>
            <a:ext cx="8229600" cy="4830763"/>
          </a:xfrm>
        </p:spPr>
        <p:txBody>
          <a:bodyPr>
            <a:normAutofit/>
          </a:bodyPr>
          <a:lstStyle/>
          <a:p>
            <a:pPr algn="just" fontAlgn="base"/>
            <a:r>
              <a:rPr lang="en-US" sz="2400" dirty="0"/>
              <a:t>K-nearest neighbor  is a supervised lazy learner algorithm used in machine learning because it does not build a model during training. </a:t>
            </a:r>
          </a:p>
          <a:p>
            <a:pPr algn="just" fontAlgn="base"/>
            <a:r>
              <a:rPr lang="en-US" sz="2400" dirty="0"/>
              <a:t>Instead, KNN simply stores all the training data and makes predictions by comparing new data points to the stored dataset. </a:t>
            </a:r>
          </a:p>
          <a:p>
            <a:pPr algn="just" fontAlgn="base"/>
            <a:r>
              <a:rPr lang="en-US" sz="2400" dirty="0"/>
              <a:t>Since no actual model is built, the training phase is fast, but predictions can be slow. </a:t>
            </a:r>
          </a:p>
          <a:p>
            <a:pPr algn="just" fontAlgn="base"/>
            <a:r>
              <a:rPr lang="en-US" sz="2400" dirty="0"/>
              <a:t>After storing its training data, a KNN algorithm compares it with test data and measures the degree of similarity between these data sets. </a:t>
            </a:r>
          </a:p>
          <a:p>
            <a:pPr algn="just" fontAlgn="base"/>
            <a:endParaRPr lang="en-US" sz="2400" dirty="0"/>
          </a:p>
        </p:txBody>
      </p:sp>
    </p:spTree>
    <p:extLst>
      <p:ext uri="{BB962C8B-B14F-4D97-AF65-F5344CB8AC3E}">
        <p14:creationId xmlns:p14="http://schemas.microsoft.com/office/powerpoint/2010/main" val="183047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Con’t…</a:t>
            </a:r>
          </a:p>
        </p:txBody>
      </p:sp>
      <p:sp>
        <p:nvSpPr>
          <p:cNvPr id="3" name="Content Placeholder 2"/>
          <p:cNvSpPr>
            <a:spLocks noGrp="1"/>
          </p:cNvSpPr>
          <p:nvPr>
            <p:ph idx="1"/>
          </p:nvPr>
        </p:nvSpPr>
        <p:spPr>
          <a:xfrm>
            <a:off x="457200" y="1371600"/>
            <a:ext cx="8229600" cy="4754563"/>
          </a:xfrm>
        </p:spPr>
        <p:txBody>
          <a:bodyPr>
            <a:normAutofit/>
          </a:bodyPr>
          <a:lstStyle/>
          <a:p>
            <a:pPr algn="just" fontAlgn="base"/>
            <a:r>
              <a:rPr lang="en-US" sz="2400" dirty="0"/>
              <a:t>The algorithm then stores all instances that correspond with the training data. </a:t>
            </a:r>
          </a:p>
          <a:p>
            <a:pPr algn="just" fontAlgn="base"/>
            <a:r>
              <a:rPr lang="en-US" sz="2400" dirty="0"/>
              <a:t>Next, the algorithm attempts to predict the likelihood that future data might correspond to the dataset it compiled. </a:t>
            </a:r>
          </a:p>
          <a:p>
            <a:pPr algn="just" fontAlgn="base"/>
            <a:r>
              <a:rPr lang="en-US" sz="2400" dirty="0"/>
              <a:t>KNN works by finding the distances between a query and all the examples in the data, selecting the specified number of examples (K) closest to the query, then votes for the most frequent label (in the case of classification) or averages the labels (in the case of regression)</a:t>
            </a:r>
          </a:p>
          <a:p>
            <a:pPr algn="just" fontAlgn="base"/>
            <a:r>
              <a:rPr lang="en-US" sz="2400" dirty="0"/>
              <a:t>Choosing the right K for a set of data is done by trying several Ks and picking the one that works best.</a:t>
            </a:r>
          </a:p>
        </p:txBody>
      </p:sp>
    </p:spTree>
    <p:extLst>
      <p:ext uri="{BB962C8B-B14F-4D97-AF65-F5344CB8AC3E}">
        <p14:creationId xmlns:p14="http://schemas.microsoft.com/office/powerpoint/2010/main" val="354808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Pros and cons of KNN</a:t>
            </a:r>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2400" b="1" dirty="0"/>
              <a:t>Advantages :</a:t>
            </a:r>
          </a:p>
          <a:p>
            <a:r>
              <a:rPr lang="en-US" sz="2400" dirty="0"/>
              <a:t>Easy and simple machine learning model.</a:t>
            </a:r>
          </a:p>
          <a:p>
            <a:r>
              <a:rPr lang="en-US" sz="2400" dirty="0"/>
              <a:t>Few hyper-parameters to tune.</a:t>
            </a:r>
          </a:p>
          <a:p>
            <a:pPr marL="0" indent="0">
              <a:buNone/>
            </a:pPr>
            <a:r>
              <a:rPr lang="en-US" sz="2400" b="1" dirty="0"/>
              <a:t>Disadvantages :</a:t>
            </a:r>
          </a:p>
          <a:p>
            <a:r>
              <a:rPr lang="en-US" sz="2400" dirty="0"/>
              <a:t>k should be wisely selected.</a:t>
            </a:r>
          </a:p>
          <a:p>
            <a:r>
              <a:rPr lang="en-US" sz="2400" dirty="0"/>
              <a:t>Large computation cost during runtime if sample size is large.</a:t>
            </a:r>
          </a:p>
          <a:p>
            <a:r>
              <a:rPr lang="en-US" sz="2400" dirty="0"/>
              <a:t>Proper scaling should be provided for fair treatment among features.</a:t>
            </a:r>
          </a:p>
          <a:p>
            <a:pPr fontAlgn="base"/>
            <a:endParaRPr lang="en-US" sz="2400" dirty="0"/>
          </a:p>
        </p:txBody>
      </p:sp>
    </p:spTree>
    <p:extLst>
      <p:ext uri="{BB962C8B-B14F-4D97-AF65-F5344CB8AC3E}">
        <p14:creationId xmlns:p14="http://schemas.microsoft.com/office/powerpoint/2010/main" val="1205085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t>Applications of KNN classifier</a:t>
            </a:r>
          </a:p>
        </p:txBody>
      </p:sp>
      <p:sp>
        <p:nvSpPr>
          <p:cNvPr id="3" name="Content Placeholder 2"/>
          <p:cNvSpPr>
            <a:spLocks noGrp="1"/>
          </p:cNvSpPr>
          <p:nvPr>
            <p:ph idx="1"/>
          </p:nvPr>
        </p:nvSpPr>
        <p:spPr>
          <a:xfrm>
            <a:off x="457200" y="1371600"/>
            <a:ext cx="8229600" cy="4754563"/>
          </a:xfrm>
        </p:spPr>
        <p:txBody>
          <a:bodyPr>
            <a:normAutofit/>
          </a:bodyPr>
          <a:lstStyle/>
          <a:p>
            <a:pPr algn="l">
              <a:spcAft>
                <a:spcPts val="1500"/>
              </a:spcAft>
              <a:buFont typeface="Arial" panose="020B0604020202020204" pitchFamily="34" charset="0"/>
              <a:buChar char="•"/>
            </a:pPr>
            <a:r>
              <a:rPr lang="en-US" sz="2400" b="1" i="0" dirty="0">
                <a:effectLst/>
              </a:rPr>
              <a:t>Text categorization</a:t>
            </a:r>
            <a:r>
              <a:rPr lang="en-US" sz="2400" b="0" i="0" dirty="0">
                <a:effectLst/>
              </a:rPr>
              <a:t>: Classifying documents into predefined topics</a:t>
            </a:r>
          </a:p>
          <a:p>
            <a:pPr algn="l">
              <a:spcAft>
                <a:spcPts val="1500"/>
              </a:spcAft>
              <a:buFont typeface="Arial" panose="020B0604020202020204" pitchFamily="34" charset="0"/>
              <a:buChar char="•"/>
            </a:pPr>
            <a:r>
              <a:rPr lang="en-US" sz="2400" b="1" i="0" dirty="0">
                <a:effectLst/>
              </a:rPr>
              <a:t>Image classification</a:t>
            </a:r>
            <a:r>
              <a:rPr lang="en-US" sz="2400" b="0" i="0" dirty="0">
                <a:effectLst/>
              </a:rPr>
              <a:t>: Identifying objects or scenes in images</a:t>
            </a:r>
          </a:p>
          <a:p>
            <a:pPr algn="l">
              <a:spcAft>
                <a:spcPts val="1500"/>
              </a:spcAft>
              <a:buFont typeface="Arial" panose="020B0604020202020204" pitchFamily="34" charset="0"/>
              <a:buChar char="•"/>
            </a:pPr>
            <a:r>
              <a:rPr lang="en-US" sz="2400" b="1" i="0" dirty="0">
                <a:effectLst/>
              </a:rPr>
              <a:t>Customer segmentation</a:t>
            </a:r>
            <a:r>
              <a:rPr lang="en-US" sz="2400" b="0" i="0" dirty="0">
                <a:effectLst/>
              </a:rPr>
              <a:t>: Grouping customers based on purchasing behavior</a:t>
            </a:r>
          </a:p>
          <a:p>
            <a:pPr fontAlgn="base"/>
            <a:endParaRPr lang="en-US" sz="2400" dirty="0"/>
          </a:p>
        </p:txBody>
      </p:sp>
    </p:spTree>
    <p:extLst>
      <p:ext uri="{BB962C8B-B14F-4D97-AF65-F5344CB8AC3E}">
        <p14:creationId xmlns:p14="http://schemas.microsoft.com/office/powerpoint/2010/main" val="2431710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NAÏVE BEYES</a:t>
            </a:r>
          </a:p>
        </p:txBody>
      </p:sp>
      <p:sp>
        <p:nvSpPr>
          <p:cNvPr id="3" name="Content Placeholder 2"/>
          <p:cNvSpPr>
            <a:spLocks noGrp="1"/>
          </p:cNvSpPr>
          <p:nvPr>
            <p:ph idx="1"/>
          </p:nvPr>
        </p:nvSpPr>
        <p:spPr>
          <a:xfrm>
            <a:off x="457200" y="1447800"/>
            <a:ext cx="8229600" cy="4678363"/>
          </a:xfrm>
        </p:spPr>
        <p:txBody>
          <a:bodyPr>
            <a:normAutofit lnSpcReduction="10000"/>
          </a:bodyPr>
          <a:lstStyle/>
          <a:p>
            <a:pPr algn="just" fontAlgn="base"/>
            <a:r>
              <a:rPr lang="en-US" sz="2400" dirty="0"/>
              <a:t>It is a classification technique based on Bayes’ Theorem with an independence assumption among predictors. </a:t>
            </a:r>
          </a:p>
          <a:p>
            <a:pPr algn="just" fontAlgn="base"/>
            <a:r>
              <a:rPr lang="en-US" sz="2400" dirty="0"/>
              <a:t>Naive Bayes classifier assumes that the presence of a particular feature in a class is unrelated to the presence of any other feature.</a:t>
            </a:r>
          </a:p>
          <a:p>
            <a:pPr algn="just" fontAlgn="base"/>
            <a:r>
              <a:rPr lang="en-US" sz="2400" dirty="0"/>
              <a:t>Naïve Bayes are simple probabilistic classifiers that apply Bayes’ theorem. </a:t>
            </a:r>
          </a:p>
          <a:p>
            <a:pPr algn="just" fontAlgn="base"/>
            <a:r>
              <a:rPr lang="en-US" sz="2400" dirty="0"/>
              <a:t>This theorem is based on the probability of a hypothesis, given the data and some prior knowledge. </a:t>
            </a:r>
          </a:p>
          <a:p>
            <a:pPr algn="just" fontAlgn="base"/>
            <a:r>
              <a:rPr lang="en-US" sz="2400" dirty="0"/>
              <a:t>The naive Bayes classifier assumes that all features in the input data are independent of each other, which is often not true in real-world scenarios. </a:t>
            </a:r>
          </a:p>
        </p:txBody>
      </p:sp>
    </p:spTree>
    <p:extLst>
      <p:ext uri="{BB962C8B-B14F-4D97-AF65-F5344CB8AC3E}">
        <p14:creationId xmlns:p14="http://schemas.microsoft.com/office/powerpoint/2010/main" val="200364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274638"/>
            <a:ext cx="8229600" cy="868362"/>
          </a:xfrm>
        </p:spPr>
        <p:txBody>
          <a:bodyPr>
            <a:normAutofit/>
          </a:bodyPr>
          <a:lstStyle/>
          <a:p>
            <a:pPr eaLnBrk="1" hangingPunct="1"/>
            <a:r>
              <a:rPr lang="en-GB" sz="4000" dirty="0"/>
              <a:t>Classification </a:t>
            </a:r>
          </a:p>
        </p:txBody>
      </p:sp>
      <p:sp>
        <p:nvSpPr>
          <p:cNvPr id="17410" name="Content Placeholder 2"/>
          <p:cNvSpPr>
            <a:spLocks noGrp="1"/>
          </p:cNvSpPr>
          <p:nvPr>
            <p:ph idx="1"/>
          </p:nvPr>
        </p:nvSpPr>
        <p:spPr>
          <a:xfrm>
            <a:off x="457200" y="1219200"/>
            <a:ext cx="8229600" cy="5181600"/>
          </a:xfrm>
        </p:spPr>
        <p:txBody>
          <a:bodyPr>
            <a:noAutofit/>
          </a:bodyPr>
          <a:lstStyle/>
          <a:p>
            <a:pPr lvl="0" algn="just"/>
            <a:r>
              <a:rPr lang="en-US" sz="2400" dirty="0"/>
              <a:t>Classification is a supervised machine learning method where the model tries to predict the correct label of a given input data. </a:t>
            </a:r>
          </a:p>
          <a:p>
            <a:pPr lvl="0" algn="just"/>
            <a:r>
              <a:rPr lang="en-US" sz="2400" dirty="0"/>
              <a:t>In classification, the model is fully trained using the training data, and then it is evaluated on test data before being used to perform prediction on new unseen data.</a:t>
            </a:r>
          </a:p>
          <a:p>
            <a:r>
              <a:rPr lang="en-US" sz="2400" dirty="0"/>
              <a:t>The prediction task is a </a:t>
            </a:r>
            <a:r>
              <a:rPr lang="en-US" sz="2400" b="1" i="1" dirty="0"/>
              <a:t>classification</a:t>
            </a:r>
            <a:r>
              <a:rPr lang="en-US" sz="2400" dirty="0"/>
              <a:t> when the target variable is discrete such as identification of the underlying sentiment of a piece of text. </a:t>
            </a:r>
          </a:p>
          <a:p>
            <a:r>
              <a:rPr lang="en-US" sz="2400" dirty="0"/>
              <a:t>When the target variable is continuous such as prediction of the salary of a person given their education degree, previous work experience, geographical location, and level of seniority it is regression.</a:t>
            </a:r>
          </a:p>
          <a:p>
            <a:r>
              <a:rPr lang="en-US" sz="2400" dirty="0"/>
              <a:t/>
            </a:r>
            <a:br>
              <a:rPr lang="en-US" sz="2400" dirty="0"/>
            </a:br>
            <a:endParaRPr lang="en-US" sz="2400" dirty="0"/>
          </a:p>
        </p:txBody>
      </p:sp>
      <p:sp>
        <p:nvSpPr>
          <p:cNvPr id="174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r>
              <a:rPr lang="en-US" sz="1200">
                <a:solidFill>
                  <a:srgbClr val="898989"/>
                </a:solidFill>
              </a:rPr>
              <a:t>Slide 3- </a:t>
            </a:r>
            <a:fld id="{B1D88FC4-195D-4925-B213-40FFDA2121C7}" type="slidenum">
              <a:rPr lang="en-US" sz="1200">
                <a:solidFill>
                  <a:srgbClr val="898989"/>
                </a:solidFill>
              </a:rPr>
              <a:pPr/>
              <a:t>2</a:t>
            </a:fld>
            <a:endParaRPr lang="en-US" sz="1200">
              <a:solidFill>
                <a:srgbClr val="898989"/>
              </a:solidFill>
            </a:endParaRPr>
          </a:p>
        </p:txBody>
      </p:sp>
    </p:spTree>
    <p:extLst>
      <p:ext uri="{BB962C8B-B14F-4D97-AF65-F5344CB8AC3E}">
        <p14:creationId xmlns:p14="http://schemas.microsoft.com/office/powerpoint/2010/main" val="397490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Con’t…</a:t>
            </a:r>
          </a:p>
        </p:txBody>
      </p:sp>
      <p:sp>
        <p:nvSpPr>
          <p:cNvPr id="3" name="Content Placeholder 2"/>
          <p:cNvSpPr>
            <a:spLocks noGrp="1"/>
          </p:cNvSpPr>
          <p:nvPr>
            <p:ph idx="1"/>
          </p:nvPr>
        </p:nvSpPr>
        <p:spPr>
          <a:xfrm>
            <a:off x="457200" y="1295400"/>
            <a:ext cx="8229600" cy="4830763"/>
          </a:xfrm>
        </p:spPr>
        <p:txBody>
          <a:bodyPr>
            <a:normAutofit/>
          </a:bodyPr>
          <a:lstStyle/>
          <a:p>
            <a:pPr algn="just" fontAlgn="base"/>
            <a:r>
              <a:rPr lang="en-US" sz="2400" dirty="0"/>
              <a:t>However, despite this simplifying assumption, the naive Bayes classifier is widely used because of its efficiency and good performance in many real-world applications.</a:t>
            </a:r>
          </a:p>
          <a:p>
            <a:pPr algn="just" fontAlgn="base"/>
            <a:r>
              <a:rPr lang="en-US" sz="2400" dirty="0"/>
              <a:t>It involves using a kernel function to estimate the probability density function of the input data, allowing the classifier to improve its performance in complex scenarios where the data distribution is not well-defined. </a:t>
            </a:r>
          </a:p>
          <a:p>
            <a:pPr algn="just" fontAlgn="base"/>
            <a:r>
              <a:rPr lang="en-US" sz="2400" dirty="0"/>
              <a:t>As a result, the naive Bayes classifier is a powerful tool in machine learning, particularly in text classification, spam filtering, and sentiment analysis, among others.</a:t>
            </a:r>
          </a:p>
        </p:txBody>
      </p:sp>
    </p:spTree>
    <p:extLst>
      <p:ext uri="{BB962C8B-B14F-4D97-AF65-F5344CB8AC3E}">
        <p14:creationId xmlns:p14="http://schemas.microsoft.com/office/powerpoint/2010/main" val="117030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Pros and cons of naïve </a:t>
            </a:r>
            <a:r>
              <a:rPr lang="en-US" sz="4000" dirty="0" err="1"/>
              <a:t>bayes</a:t>
            </a:r>
            <a:endParaRPr lang="en-US" sz="4000" dirty="0"/>
          </a:p>
        </p:txBody>
      </p:sp>
      <p:sp>
        <p:nvSpPr>
          <p:cNvPr id="3" name="Content Placeholder 2"/>
          <p:cNvSpPr>
            <a:spLocks noGrp="1"/>
          </p:cNvSpPr>
          <p:nvPr>
            <p:ph idx="1"/>
          </p:nvPr>
        </p:nvSpPr>
        <p:spPr>
          <a:xfrm>
            <a:off x="457200" y="1447800"/>
            <a:ext cx="8229600" cy="4953000"/>
          </a:xfrm>
        </p:spPr>
        <p:txBody>
          <a:bodyPr>
            <a:normAutofit/>
          </a:bodyPr>
          <a:lstStyle/>
          <a:p>
            <a:pPr marL="0" indent="0" fontAlgn="base">
              <a:buNone/>
            </a:pPr>
            <a:r>
              <a:rPr lang="en-US" sz="2400" b="1" dirty="0"/>
              <a:t>Advantages:</a:t>
            </a:r>
          </a:p>
          <a:p>
            <a:pPr fontAlgn="base"/>
            <a:r>
              <a:rPr lang="en-US" sz="2400" dirty="0"/>
              <a:t>Easy to implement and computationally efficient.</a:t>
            </a:r>
          </a:p>
          <a:p>
            <a:pPr fontAlgn="base"/>
            <a:r>
              <a:rPr lang="en-US" sz="2400" dirty="0"/>
              <a:t>Effective in cases with a large number of features.</a:t>
            </a:r>
          </a:p>
          <a:p>
            <a:pPr fontAlgn="base"/>
            <a:r>
              <a:rPr lang="en-US" sz="2400" dirty="0"/>
              <a:t>Performs well even with limited training data.</a:t>
            </a:r>
          </a:p>
          <a:p>
            <a:pPr fontAlgn="base"/>
            <a:r>
              <a:rPr lang="en-US" sz="2400" dirty="0"/>
              <a:t>It performs well in the presence of categorical features.</a:t>
            </a:r>
          </a:p>
          <a:p>
            <a:pPr marL="0" indent="0" fontAlgn="base">
              <a:buNone/>
            </a:pPr>
            <a:r>
              <a:rPr lang="en-US" sz="2400" b="1" dirty="0" smtClean="0"/>
              <a:t>Disadvantages</a:t>
            </a:r>
            <a:r>
              <a:rPr lang="en-US" sz="2400" b="1" dirty="0"/>
              <a:t>:</a:t>
            </a:r>
          </a:p>
          <a:p>
            <a:pPr fontAlgn="base"/>
            <a:r>
              <a:rPr lang="en-US" sz="2400" dirty="0"/>
              <a:t>Assumes that features are independent, which may not always hold in real-world data.</a:t>
            </a:r>
          </a:p>
          <a:p>
            <a:pPr fontAlgn="base"/>
            <a:r>
              <a:rPr lang="en-US" sz="2400" dirty="0"/>
              <a:t>Can be influenced by irrelevant attributes.</a:t>
            </a:r>
          </a:p>
          <a:p>
            <a:pPr fontAlgn="base"/>
            <a:r>
              <a:rPr lang="en-US" sz="2400" dirty="0"/>
              <a:t>May assign zero probability to unseen events, leading to poor generalization.</a:t>
            </a:r>
          </a:p>
          <a:p>
            <a:pPr algn="just" fontAlgn="base"/>
            <a:endParaRPr lang="en-US" sz="2400" dirty="0"/>
          </a:p>
        </p:txBody>
      </p:sp>
    </p:spTree>
    <p:extLst>
      <p:ext uri="{BB962C8B-B14F-4D97-AF65-F5344CB8AC3E}">
        <p14:creationId xmlns:p14="http://schemas.microsoft.com/office/powerpoint/2010/main" val="150056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fontScale="90000"/>
          </a:bodyPr>
          <a:lstStyle/>
          <a:p>
            <a:pPr fontAlgn="base"/>
            <a:r>
              <a:rPr lang="en-US" dirty="0"/>
              <a:t>Applications of Naive Bayes Classifier</a:t>
            </a:r>
          </a:p>
        </p:txBody>
      </p:sp>
      <p:sp>
        <p:nvSpPr>
          <p:cNvPr id="3" name="Content Placeholder 2"/>
          <p:cNvSpPr>
            <a:spLocks noGrp="1"/>
          </p:cNvSpPr>
          <p:nvPr>
            <p:ph idx="1"/>
          </p:nvPr>
        </p:nvSpPr>
        <p:spPr>
          <a:xfrm>
            <a:off x="457200" y="990600"/>
            <a:ext cx="8229600" cy="5135563"/>
          </a:xfrm>
        </p:spPr>
        <p:txBody>
          <a:bodyPr>
            <a:normAutofit/>
          </a:bodyPr>
          <a:lstStyle/>
          <a:p>
            <a:pPr fontAlgn="base">
              <a:tabLst>
                <a:tab pos="3832225" algn="l"/>
              </a:tabLst>
            </a:pPr>
            <a:r>
              <a:rPr lang="en-US" sz="2400" b="1" dirty="0"/>
              <a:t>Spam Email Filtering</a:t>
            </a:r>
            <a:r>
              <a:rPr lang="en-US" sz="2400" dirty="0"/>
              <a:t>: Classifies emails as spam or non-spam based on features.</a:t>
            </a:r>
          </a:p>
          <a:p>
            <a:pPr fontAlgn="base"/>
            <a:r>
              <a:rPr lang="en-US" sz="2400" b="1" dirty="0"/>
              <a:t>Text Classification</a:t>
            </a:r>
            <a:r>
              <a:rPr lang="en-US" sz="2400" dirty="0"/>
              <a:t>: Used in sentiment analysis, document categorization, and topic classification.</a:t>
            </a:r>
          </a:p>
          <a:p>
            <a:pPr fontAlgn="base"/>
            <a:r>
              <a:rPr lang="en-US" sz="2400" b="1" dirty="0"/>
              <a:t>Medical Diagnosis:</a:t>
            </a:r>
            <a:r>
              <a:rPr lang="en-US" sz="2400" dirty="0"/>
              <a:t> Helps in predicting the likelihood of a disease based on symptoms.</a:t>
            </a:r>
          </a:p>
          <a:p>
            <a:pPr fontAlgn="base"/>
            <a:r>
              <a:rPr lang="en-US" sz="2400" b="1" dirty="0"/>
              <a:t>Credit Scoring:</a:t>
            </a:r>
            <a:r>
              <a:rPr lang="en-US" sz="2400" dirty="0"/>
              <a:t> Evaluates creditworthiness of individuals for loan approval.</a:t>
            </a:r>
          </a:p>
          <a:p>
            <a:pPr fontAlgn="base"/>
            <a:r>
              <a:rPr lang="en-US" sz="2400" b="1" dirty="0"/>
              <a:t>Weather Prediction</a:t>
            </a:r>
            <a:r>
              <a:rPr lang="en-US" sz="2400" dirty="0"/>
              <a:t>: Classifies weather conditions based on various factors.</a:t>
            </a:r>
          </a:p>
          <a:p>
            <a:pPr algn="just" fontAlgn="base"/>
            <a:endParaRPr lang="en-US" sz="2400" dirty="0"/>
          </a:p>
        </p:txBody>
      </p:sp>
    </p:spTree>
    <p:extLst>
      <p:ext uri="{BB962C8B-B14F-4D97-AF65-F5344CB8AC3E}">
        <p14:creationId xmlns:p14="http://schemas.microsoft.com/office/powerpoint/2010/main" val="158405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Logistic regression</a:t>
            </a:r>
          </a:p>
        </p:txBody>
      </p:sp>
      <p:sp>
        <p:nvSpPr>
          <p:cNvPr id="3" name="Content Placeholder 2"/>
          <p:cNvSpPr>
            <a:spLocks noGrp="1"/>
          </p:cNvSpPr>
          <p:nvPr>
            <p:ph idx="1"/>
          </p:nvPr>
        </p:nvSpPr>
        <p:spPr>
          <a:xfrm>
            <a:off x="457200" y="1143000"/>
            <a:ext cx="8229600" cy="4983163"/>
          </a:xfrm>
        </p:spPr>
        <p:txBody>
          <a:bodyPr>
            <a:normAutofit/>
          </a:bodyPr>
          <a:lstStyle/>
          <a:p>
            <a:pPr algn="just" fontAlgn="base"/>
            <a:r>
              <a:rPr lang="en-US" sz="2400" dirty="0"/>
              <a:t>Logistic regression is the right algorithm to start with classification algorithms. </a:t>
            </a:r>
          </a:p>
          <a:p>
            <a:pPr algn="just" fontAlgn="base"/>
            <a:r>
              <a:rPr lang="en-US" sz="2400" dirty="0"/>
              <a:t>Even though, the name ‘Regression’ comes up, it is not a regression model, but a classification model. </a:t>
            </a:r>
          </a:p>
          <a:p>
            <a:pPr algn="just" fontAlgn="base"/>
            <a:r>
              <a:rPr lang="en-US" sz="2400" dirty="0"/>
              <a:t>It uses a logistic function to frame binary output model. </a:t>
            </a:r>
          </a:p>
          <a:p>
            <a:pPr algn="just" fontAlgn="base"/>
            <a:r>
              <a:rPr lang="en-US" sz="2400" dirty="0"/>
              <a:t>The output of the logistic regression will be a probability (0≤x≤1), and can be used to predict the binary 0 or 1 as the output ( if x&lt;0.5, output= 0, else output=1).</a:t>
            </a:r>
          </a:p>
          <a:p>
            <a:pPr algn="just" fontAlgn="base"/>
            <a:r>
              <a:rPr lang="en-US" sz="2400" dirty="0"/>
              <a:t>It also calculates the linear output, followed by a stashing function over the regression output. </a:t>
            </a:r>
          </a:p>
          <a:p>
            <a:pPr algn="just" fontAlgn="base"/>
            <a:r>
              <a:rPr lang="en-US" sz="2400" dirty="0"/>
              <a:t>Sigmoid function is the frequently used logistic function.</a:t>
            </a:r>
          </a:p>
        </p:txBody>
      </p:sp>
    </p:spTree>
    <p:extLst>
      <p:ext uri="{BB962C8B-B14F-4D97-AF65-F5344CB8AC3E}">
        <p14:creationId xmlns:p14="http://schemas.microsoft.com/office/powerpoint/2010/main" val="2003648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Pros and cons of logistic regression</a:t>
            </a:r>
          </a:p>
        </p:txBody>
      </p:sp>
      <p:sp>
        <p:nvSpPr>
          <p:cNvPr id="3" name="Content Placeholder 2"/>
          <p:cNvSpPr>
            <a:spLocks noGrp="1"/>
          </p:cNvSpPr>
          <p:nvPr>
            <p:ph idx="1"/>
          </p:nvPr>
        </p:nvSpPr>
        <p:spPr>
          <a:xfrm>
            <a:off x="457200" y="1143000"/>
            <a:ext cx="8229600" cy="4983163"/>
          </a:xfrm>
        </p:spPr>
        <p:txBody>
          <a:bodyPr>
            <a:noAutofit/>
          </a:bodyPr>
          <a:lstStyle/>
          <a:p>
            <a:pPr marL="0" indent="0" algn="just">
              <a:buNone/>
            </a:pPr>
            <a:r>
              <a:rPr lang="en-US" sz="2400" b="1" dirty="0"/>
              <a:t>Advantages :</a:t>
            </a:r>
          </a:p>
          <a:p>
            <a:pPr algn="just"/>
            <a:r>
              <a:rPr lang="en-US" sz="2400" dirty="0"/>
              <a:t>Easy, fast and simple classification method.</a:t>
            </a:r>
          </a:p>
          <a:p>
            <a:pPr algn="just"/>
            <a:r>
              <a:rPr lang="en-US" sz="2400" dirty="0"/>
              <a:t>Can be used for multiclass classifications also.</a:t>
            </a:r>
          </a:p>
          <a:p>
            <a:pPr algn="just"/>
            <a:r>
              <a:rPr lang="en-US" sz="2400" dirty="0"/>
              <a:t>Loss function is always convex.</a:t>
            </a:r>
          </a:p>
          <a:p>
            <a:pPr marL="0" indent="0" algn="just">
              <a:buNone/>
            </a:pPr>
            <a:r>
              <a:rPr lang="en-US" sz="2400" b="1" dirty="0"/>
              <a:t>Disadvantages :</a:t>
            </a:r>
          </a:p>
          <a:p>
            <a:pPr algn="just"/>
            <a:r>
              <a:rPr lang="en-US" sz="2400" dirty="0"/>
              <a:t>Can’t be applied on non-linear classification problems.</a:t>
            </a:r>
          </a:p>
          <a:p>
            <a:pPr algn="just"/>
            <a:r>
              <a:rPr lang="en-US" sz="2400" dirty="0"/>
              <a:t>Proper selection of features is required.</a:t>
            </a:r>
          </a:p>
          <a:p>
            <a:pPr algn="just"/>
            <a:r>
              <a:rPr lang="en-US" sz="2400" dirty="0"/>
              <a:t>Good signal to noise ratio is expected.</a:t>
            </a:r>
          </a:p>
          <a:p>
            <a:pPr algn="just"/>
            <a:r>
              <a:rPr lang="en-US" sz="2400" dirty="0"/>
              <a:t>Co-linearity and outliers decrease the accuracy of LR model.</a:t>
            </a:r>
          </a:p>
          <a:p>
            <a:pPr lvl="1" algn="just">
              <a:buFont typeface="Arial" pitchFamily="34" charset="0"/>
              <a:buChar char="•"/>
            </a:pPr>
            <a:endParaRPr lang="en-US" sz="1800" dirty="0"/>
          </a:p>
        </p:txBody>
      </p:sp>
    </p:spTree>
    <p:extLst>
      <p:ext uri="{BB962C8B-B14F-4D97-AF65-F5344CB8AC3E}">
        <p14:creationId xmlns:p14="http://schemas.microsoft.com/office/powerpoint/2010/main" val="4048102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Applications of LR</a:t>
            </a:r>
          </a:p>
        </p:txBody>
      </p:sp>
      <p:sp>
        <p:nvSpPr>
          <p:cNvPr id="3" name="Content Placeholder 2"/>
          <p:cNvSpPr>
            <a:spLocks noGrp="1"/>
          </p:cNvSpPr>
          <p:nvPr>
            <p:ph idx="1"/>
          </p:nvPr>
        </p:nvSpPr>
        <p:spPr>
          <a:xfrm>
            <a:off x="457200" y="1143000"/>
            <a:ext cx="8458200" cy="5257799"/>
          </a:xfrm>
        </p:spPr>
        <p:txBody>
          <a:bodyPr>
            <a:noAutofit/>
          </a:bodyPr>
          <a:lstStyle/>
          <a:p>
            <a:pPr algn="just">
              <a:spcBef>
                <a:spcPts val="0"/>
              </a:spcBef>
            </a:pPr>
            <a:r>
              <a:rPr lang="en-US" sz="2400" i="0" dirty="0">
                <a:effectLst/>
                <a:latin typeface="Source Sans Pro" panose="020B0503030403020204" pitchFamily="34" charset="0"/>
              </a:rPr>
              <a:t>Credit Scoring in Finance:  </a:t>
            </a:r>
            <a:r>
              <a:rPr lang="en-US" sz="2400" dirty="0">
                <a:latin typeface="Source Sans Pro" panose="020B0503030403020204" pitchFamily="34" charset="0"/>
              </a:rPr>
              <a:t>it </a:t>
            </a:r>
            <a:r>
              <a:rPr lang="en-US" sz="2400" i="0" dirty="0">
                <a:effectLst/>
                <a:latin typeface="Source Sans Pro" panose="020B0503030403020204" pitchFamily="34" charset="0"/>
              </a:rPr>
              <a:t>helps banks predict loan defaults with high accuracy and making safer lending decisions, minimizing financial risks.</a:t>
            </a:r>
          </a:p>
          <a:p>
            <a:pPr algn="just">
              <a:spcBef>
                <a:spcPts val="0"/>
              </a:spcBef>
            </a:pPr>
            <a:r>
              <a:rPr lang="en-US" sz="2400" i="0" dirty="0">
                <a:effectLst/>
                <a:latin typeface="Source Sans Pro" panose="020B0503030403020204" pitchFamily="34" charset="0"/>
              </a:rPr>
              <a:t>Disease Prediction in Healthcare: it enhances the precision of blood tests, aiding in the early detection of gene-related diseases.</a:t>
            </a:r>
          </a:p>
          <a:p>
            <a:pPr algn="just">
              <a:spcBef>
                <a:spcPts val="0"/>
              </a:spcBef>
            </a:pPr>
            <a:r>
              <a:rPr lang="en-US" sz="2400" i="0" dirty="0">
                <a:effectLst/>
                <a:latin typeface="Source Sans Pro" panose="020B0503030403020204" pitchFamily="34" charset="0"/>
              </a:rPr>
              <a:t>Text Classification in Natural Language Processing: In natural language processing, logistic regression is invaluable.</a:t>
            </a:r>
          </a:p>
          <a:p>
            <a:pPr algn="just">
              <a:spcBef>
                <a:spcPts val="0"/>
              </a:spcBef>
            </a:pPr>
            <a:r>
              <a:rPr lang="en-US" sz="2400" i="0" dirty="0">
                <a:effectLst/>
                <a:latin typeface="Source Sans Pro" panose="020B0503030403020204" pitchFamily="34" charset="0"/>
              </a:rPr>
              <a:t> It shines in tasks like toxic speech detection, topic classification, and email sorting. It's also adept at converting PDF and OCR text into usable formats.</a:t>
            </a:r>
          </a:p>
          <a:p>
            <a:pPr algn="just">
              <a:spcBef>
                <a:spcPts val="0"/>
              </a:spcBef>
              <a:buFont typeface="Wingdings" panose="05000000000000000000" pitchFamily="2" charset="2"/>
              <a:buChar char="v"/>
            </a:pPr>
            <a:r>
              <a:rPr lang="en-US" sz="2400" i="0" dirty="0">
                <a:effectLst/>
                <a:latin typeface="Arial" panose="020B0604020202020204" pitchFamily="34" charset="0"/>
              </a:rPr>
              <a:t>OCR stands for "Optical Character Recognition." It is a technology that recognizes text within a digital image. </a:t>
            </a:r>
            <a:endParaRPr lang="en-US" sz="2400" i="0" dirty="0">
              <a:effectLst/>
              <a:latin typeface="Source Sans Pro" panose="020B0503030403020204" pitchFamily="34" charset="0"/>
            </a:endParaRPr>
          </a:p>
          <a:p>
            <a:pPr algn="just">
              <a:spcAft>
                <a:spcPts val="3000"/>
              </a:spcAft>
            </a:pPr>
            <a:endParaRPr lang="en-US" sz="2400" i="0" dirty="0">
              <a:effectLst/>
              <a:latin typeface="Source Sans Pro" panose="020B0503030403020204" pitchFamily="34" charset="0"/>
            </a:endParaRPr>
          </a:p>
          <a:p>
            <a:pPr algn="just"/>
            <a:r>
              <a:rPr lang="en-US" sz="2400" dirty="0"/>
              <a:t/>
            </a:r>
            <a:br>
              <a:rPr lang="en-US" sz="2400" dirty="0"/>
            </a:br>
            <a:endParaRPr lang="en-US" sz="2400" i="0" dirty="0">
              <a:effectLst/>
              <a:latin typeface="Source Sans Pro" panose="020B0503030403020204" pitchFamily="34" charset="0"/>
            </a:endParaRPr>
          </a:p>
          <a:p>
            <a:pPr algn="just">
              <a:spcBef>
                <a:spcPts val="0"/>
              </a:spcBef>
            </a:pPr>
            <a:endParaRPr lang="en-US" sz="2400" i="0" dirty="0">
              <a:effectLst/>
              <a:latin typeface="Source Sans Pro" panose="020B0503030403020204" pitchFamily="34" charset="0"/>
            </a:endParaRPr>
          </a:p>
          <a:p>
            <a:pPr lvl="1" algn="just">
              <a:spcBef>
                <a:spcPts val="0"/>
              </a:spcBef>
              <a:buFont typeface="Arial" pitchFamily="34" charset="0"/>
              <a:buChar char="•"/>
            </a:pPr>
            <a:endParaRPr lang="en-US" sz="2400" dirty="0"/>
          </a:p>
        </p:txBody>
      </p:sp>
    </p:spTree>
    <p:extLst>
      <p:ext uri="{BB962C8B-B14F-4D97-AF65-F5344CB8AC3E}">
        <p14:creationId xmlns:p14="http://schemas.microsoft.com/office/powerpoint/2010/main" val="295427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spcBef>
                <a:spcPts val="0"/>
              </a:spcBef>
            </a:pPr>
            <a:r>
              <a:rPr lang="en-US" sz="2400" dirty="0"/>
              <a:t>Customer Churn Prediction in Business: Businesses, especially in telecom and subscription services, employ logistic regression for customer churn prediction. </a:t>
            </a:r>
          </a:p>
          <a:p>
            <a:pPr algn="just">
              <a:spcBef>
                <a:spcPts val="0"/>
              </a:spcBef>
            </a:pPr>
            <a:r>
              <a:rPr lang="en-US" sz="2400" dirty="0"/>
              <a:t>For instance, Booking.com uses it to forecast user behavior, like travel date changes, without needing specific user data.</a:t>
            </a:r>
          </a:p>
          <a:p>
            <a:endParaRPr lang="en-US" sz="2400" dirty="0"/>
          </a:p>
        </p:txBody>
      </p:sp>
    </p:spTree>
    <p:extLst>
      <p:ext uri="{BB962C8B-B14F-4D97-AF65-F5344CB8AC3E}">
        <p14:creationId xmlns:p14="http://schemas.microsoft.com/office/powerpoint/2010/main" val="2891086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fontAlgn="base"/>
            <a:r>
              <a:rPr lang="en-US" sz="4000" dirty="0"/>
              <a:t>Decision tree</a:t>
            </a:r>
          </a:p>
        </p:txBody>
      </p:sp>
      <p:sp>
        <p:nvSpPr>
          <p:cNvPr id="3" name="Content Placeholder 2"/>
          <p:cNvSpPr>
            <a:spLocks noGrp="1"/>
          </p:cNvSpPr>
          <p:nvPr>
            <p:ph idx="1"/>
          </p:nvPr>
        </p:nvSpPr>
        <p:spPr>
          <a:xfrm>
            <a:off x="457200" y="1219200"/>
            <a:ext cx="8229600" cy="4906963"/>
          </a:xfrm>
        </p:spPr>
        <p:txBody>
          <a:bodyPr>
            <a:normAutofit/>
          </a:bodyPr>
          <a:lstStyle/>
          <a:p>
            <a:pPr algn="just" fontAlgn="base"/>
            <a:r>
              <a:rPr lang="en-US" sz="2400" dirty="0"/>
              <a:t>It is a classification algorithm that uses a process of division to split data into increasingly specific categories. </a:t>
            </a:r>
          </a:p>
          <a:p>
            <a:pPr algn="just" fontAlgn="base"/>
            <a:r>
              <a:rPr lang="en-US" sz="2400" dirty="0"/>
              <a:t>It's called a decision tree because the classification process resembles a tree's branches when represented graphically.</a:t>
            </a:r>
          </a:p>
          <a:p>
            <a:pPr algn="just" fontAlgn="base"/>
            <a:r>
              <a:rPr lang="en-US" sz="2400" dirty="0"/>
              <a:t> The algorithm works on a supervised model and requires high-quality data to produce good results.</a:t>
            </a:r>
          </a:p>
          <a:p>
            <a:pPr algn="just" fontAlgn="base"/>
            <a:r>
              <a:rPr lang="en-US" sz="2400" dirty="0"/>
              <a:t>A decision tree splits data into increasingly specific groups based on key features. </a:t>
            </a:r>
          </a:p>
          <a:p>
            <a:pPr algn="just" fontAlgn="base"/>
            <a:r>
              <a:rPr lang="en-US" sz="2400" dirty="0"/>
              <a:t>It uses if-then rules to divide the dataset, resembling the branching structure of a tree. </a:t>
            </a:r>
          </a:p>
          <a:p>
            <a:pPr algn="just" fontAlgn="base"/>
            <a:r>
              <a:rPr lang="en-US" sz="2400" dirty="0"/>
              <a:t>At each "branch," the algorithm decides based on the most important feature until it arrives at a decision.</a:t>
            </a:r>
          </a:p>
        </p:txBody>
      </p:sp>
    </p:spTree>
    <p:extLst>
      <p:ext uri="{BB962C8B-B14F-4D97-AF65-F5344CB8AC3E}">
        <p14:creationId xmlns:p14="http://schemas.microsoft.com/office/powerpoint/2010/main" val="1642622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a:t>Structure of a Decision Tree</a:t>
            </a:r>
          </a:p>
        </p:txBody>
      </p:sp>
      <p:sp>
        <p:nvSpPr>
          <p:cNvPr id="3" name="Content Placeholder 2"/>
          <p:cNvSpPr>
            <a:spLocks noGrp="1"/>
          </p:cNvSpPr>
          <p:nvPr>
            <p:ph idx="1"/>
          </p:nvPr>
        </p:nvSpPr>
        <p:spPr>
          <a:xfrm>
            <a:off x="457200" y="1447800"/>
            <a:ext cx="8229600" cy="4678363"/>
          </a:xfrm>
        </p:spPr>
        <p:txBody>
          <a:bodyPr>
            <a:normAutofit/>
          </a:bodyPr>
          <a:lstStyle/>
          <a:p>
            <a:pPr algn="just" fontAlgn="base"/>
            <a:r>
              <a:rPr lang="en-US" sz="2400" b="1" dirty="0"/>
              <a:t>Root Node</a:t>
            </a:r>
            <a:r>
              <a:rPr lang="en-US" sz="2400" dirty="0"/>
              <a:t>: Represents the entire dataset and the initial decision to be made.</a:t>
            </a:r>
          </a:p>
          <a:p>
            <a:pPr algn="just" fontAlgn="base"/>
            <a:r>
              <a:rPr lang="en-US" sz="2400" b="1" dirty="0"/>
              <a:t>Internal Nodes</a:t>
            </a:r>
            <a:r>
              <a:rPr lang="en-US" sz="2400" dirty="0"/>
              <a:t>: Represent decisions or tests on attributes. Each internal node has one or more branches.</a:t>
            </a:r>
          </a:p>
          <a:p>
            <a:pPr algn="just" fontAlgn="base"/>
            <a:r>
              <a:rPr lang="en-US" sz="2400" b="1" dirty="0"/>
              <a:t>Branches</a:t>
            </a:r>
            <a:r>
              <a:rPr lang="en-US" sz="2400" dirty="0"/>
              <a:t>: Represent the outcome of a decision or test, leading to another node.</a:t>
            </a:r>
          </a:p>
          <a:p>
            <a:pPr algn="just" fontAlgn="base"/>
            <a:r>
              <a:rPr lang="en-US" sz="2400" b="1" dirty="0"/>
              <a:t>Leaf Nodes</a:t>
            </a:r>
            <a:r>
              <a:rPr lang="en-US" sz="2400" dirty="0"/>
              <a:t>: Represent the final decision or prediction. No further splits occur at these nodes.</a:t>
            </a:r>
          </a:p>
        </p:txBody>
      </p:sp>
    </p:spTree>
    <p:extLst>
      <p:ext uri="{BB962C8B-B14F-4D97-AF65-F5344CB8AC3E}">
        <p14:creationId xmlns:p14="http://schemas.microsoft.com/office/powerpoint/2010/main" val="651290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fontAlgn="base"/>
            <a:r>
              <a:rPr lang="en-US" b="1" dirty="0"/>
              <a:t>Pros and cons of decision tree</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marL="0" indent="0" fontAlgn="base">
              <a:buNone/>
            </a:pPr>
            <a:r>
              <a:rPr lang="en-US" sz="2400" b="1" dirty="0"/>
              <a:t>Advantages:</a:t>
            </a:r>
          </a:p>
          <a:p>
            <a:pPr fontAlgn="base"/>
            <a:r>
              <a:rPr lang="en-US" sz="2400" b="1" dirty="0"/>
              <a:t>Simplicity and Interpretability</a:t>
            </a:r>
            <a:r>
              <a:rPr lang="en-US" sz="2400" dirty="0"/>
              <a:t>: Decision trees are easy to understand and interpret. The visual representation closely mirrors human decision-making processes.</a:t>
            </a:r>
          </a:p>
          <a:p>
            <a:pPr fontAlgn="base"/>
            <a:r>
              <a:rPr lang="en-US" sz="2400" b="1" dirty="0"/>
              <a:t>Versatility</a:t>
            </a:r>
            <a:r>
              <a:rPr lang="en-US" sz="2400" dirty="0"/>
              <a:t>: Can be used for both classification and regression tasks.</a:t>
            </a:r>
          </a:p>
          <a:p>
            <a:pPr fontAlgn="base"/>
            <a:r>
              <a:rPr lang="en-US" sz="2400" b="1" dirty="0"/>
              <a:t>No Need for Feature Scaling</a:t>
            </a:r>
            <a:r>
              <a:rPr lang="en-US" sz="2400" dirty="0"/>
              <a:t>: Decision trees do not require normalization or scaling of the data.</a:t>
            </a:r>
          </a:p>
          <a:p>
            <a:pPr fontAlgn="base"/>
            <a:r>
              <a:rPr lang="en-US" sz="2400" b="1" dirty="0"/>
              <a:t>Handles Non-linear Relationships</a:t>
            </a:r>
            <a:r>
              <a:rPr lang="en-US" sz="2400" dirty="0"/>
              <a:t>: Capable of capturing non-linear relationships between features and target variables.</a:t>
            </a:r>
          </a:p>
          <a:p>
            <a:pPr marL="0" indent="0" fontAlgn="base">
              <a:buNone/>
            </a:pPr>
            <a:r>
              <a:rPr lang="en-US" sz="2400" b="1" dirty="0"/>
              <a:t>Disadvantages:</a:t>
            </a:r>
          </a:p>
          <a:p>
            <a:pPr fontAlgn="base"/>
            <a:r>
              <a:rPr lang="en-US" sz="2400" b="1" dirty="0"/>
              <a:t>Over-fitting</a:t>
            </a:r>
            <a:r>
              <a:rPr lang="en-US" sz="2400" dirty="0"/>
              <a:t>: Decision trees can easily over-fit the training data, especially if they are deep with many nodes.</a:t>
            </a:r>
          </a:p>
          <a:p>
            <a:pPr fontAlgn="base"/>
            <a:r>
              <a:rPr lang="en-US" sz="2400" b="1" dirty="0"/>
              <a:t>Instability</a:t>
            </a:r>
            <a:r>
              <a:rPr lang="en-US" sz="2400" dirty="0"/>
              <a:t>: Small variations in the data can result in a completely different tree being generated.</a:t>
            </a:r>
          </a:p>
          <a:p>
            <a:pPr fontAlgn="base"/>
            <a:r>
              <a:rPr lang="en-US" sz="2400" b="1" dirty="0"/>
              <a:t>Bias towards Features with More Levels</a:t>
            </a:r>
            <a:r>
              <a:rPr lang="en-US" sz="2400" dirty="0"/>
              <a:t>: Features with more levels can dominate the tree structure.</a:t>
            </a:r>
          </a:p>
        </p:txBody>
      </p:sp>
    </p:spTree>
    <p:extLst>
      <p:ext uri="{BB962C8B-B14F-4D97-AF65-F5344CB8AC3E}">
        <p14:creationId xmlns:p14="http://schemas.microsoft.com/office/powerpoint/2010/main" val="199667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For instance, an algorithm can learn to predict whether a given email is spam or no spam, as illustrated below.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958" y="1524000"/>
            <a:ext cx="7612083"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713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Applications of decision tree</a:t>
            </a:r>
          </a:p>
        </p:txBody>
      </p:sp>
      <p:sp>
        <p:nvSpPr>
          <p:cNvPr id="3" name="Content Placeholder 2"/>
          <p:cNvSpPr>
            <a:spLocks noGrp="1"/>
          </p:cNvSpPr>
          <p:nvPr>
            <p:ph idx="1"/>
          </p:nvPr>
        </p:nvSpPr>
        <p:spPr>
          <a:xfrm>
            <a:off x="457200" y="1447800"/>
            <a:ext cx="8229600" cy="4678363"/>
          </a:xfrm>
        </p:spPr>
        <p:txBody>
          <a:bodyPr>
            <a:normAutofit/>
          </a:bodyPr>
          <a:lstStyle/>
          <a:p>
            <a:pPr algn="just" fontAlgn="base"/>
            <a:r>
              <a:rPr lang="en-US" sz="2400" b="1" dirty="0"/>
              <a:t>Business Decision Making</a:t>
            </a:r>
            <a:r>
              <a:rPr lang="en-US" sz="2400" dirty="0"/>
              <a:t>: Used in strategic planning and resource allocation.</a:t>
            </a:r>
          </a:p>
          <a:p>
            <a:pPr algn="just" fontAlgn="base"/>
            <a:r>
              <a:rPr lang="en-US" sz="2400" b="1" dirty="0"/>
              <a:t>Healthcare</a:t>
            </a:r>
            <a:r>
              <a:rPr lang="en-US" sz="2400" dirty="0"/>
              <a:t>: Assists in diagnosing diseases and suggesting treatment plans.</a:t>
            </a:r>
          </a:p>
          <a:p>
            <a:pPr algn="just" fontAlgn="base"/>
            <a:r>
              <a:rPr lang="en-US" sz="2400" b="1" dirty="0"/>
              <a:t>Finance</a:t>
            </a:r>
            <a:r>
              <a:rPr lang="en-US" sz="2400" dirty="0"/>
              <a:t>: Helps in credit scoring and risk assessment.</a:t>
            </a:r>
          </a:p>
          <a:p>
            <a:pPr algn="just" fontAlgn="base"/>
            <a:r>
              <a:rPr lang="en-US" sz="2400" b="1" dirty="0"/>
              <a:t>Marketing</a:t>
            </a:r>
            <a:r>
              <a:rPr lang="en-US" sz="2400" dirty="0"/>
              <a:t>: Used to segment customers and predict customer behavior.</a:t>
            </a:r>
          </a:p>
          <a:p>
            <a:pPr algn="just" fontAlgn="base"/>
            <a:endParaRPr lang="en-US" sz="2400" dirty="0"/>
          </a:p>
        </p:txBody>
      </p:sp>
    </p:spTree>
    <p:extLst>
      <p:ext uri="{BB962C8B-B14F-4D97-AF65-F5344CB8AC3E}">
        <p14:creationId xmlns:p14="http://schemas.microsoft.com/office/powerpoint/2010/main" val="3806074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fontAlgn="base"/>
            <a:r>
              <a:rPr lang="en-US" dirty="0"/>
              <a:t>Random forest</a:t>
            </a:r>
          </a:p>
        </p:txBody>
      </p:sp>
      <p:sp>
        <p:nvSpPr>
          <p:cNvPr id="3" name="Content Placeholder 2"/>
          <p:cNvSpPr>
            <a:spLocks noGrp="1"/>
          </p:cNvSpPr>
          <p:nvPr>
            <p:ph idx="1"/>
          </p:nvPr>
        </p:nvSpPr>
        <p:spPr>
          <a:xfrm>
            <a:off x="457200" y="1219200"/>
            <a:ext cx="8229600" cy="4906963"/>
          </a:xfrm>
        </p:spPr>
        <p:txBody>
          <a:bodyPr>
            <a:noAutofit/>
          </a:bodyPr>
          <a:lstStyle/>
          <a:p>
            <a:pPr algn="just" fontAlgn="base"/>
            <a:r>
              <a:rPr lang="en-US" sz="2400" dirty="0"/>
              <a:t>Random forest is an ensemble classifier, i.e. a combining classifier that uses and combines many decision tree classifiers. </a:t>
            </a:r>
          </a:p>
          <a:p>
            <a:pPr algn="just" fontAlgn="base"/>
            <a:r>
              <a:rPr lang="en-US" sz="2400" dirty="0"/>
              <a:t>Ensemble is usually done using the concept of bagging with different feature sets. </a:t>
            </a:r>
          </a:p>
          <a:p>
            <a:pPr algn="just" fontAlgn="base"/>
            <a:r>
              <a:rPr lang="en-US" sz="2400" dirty="0"/>
              <a:t>The reason for using large number of trees in random forest is to train the trees enough such that contribution from each feature comes in a number of models. </a:t>
            </a:r>
          </a:p>
          <a:p>
            <a:pPr algn="just" fontAlgn="base"/>
            <a:r>
              <a:rPr lang="en-US" sz="2400" dirty="0"/>
              <a:t>After the random forest is generated by combining the trees, majority vote is applied to combine the output of the different trees </a:t>
            </a:r>
          </a:p>
        </p:txBody>
      </p:sp>
    </p:spTree>
    <p:extLst>
      <p:ext uri="{BB962C8B-B14F-4D97-AF65-F5344CB8AC3E}">
        <p14:creationId xmlns:p14="http://schemas.microsoft.com/office/powerpoint/2010/main" val="1996678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E7AB373-54FD-40B7-4806-299B5237500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A6DA837-0221-8A3E-8643-7780F7634D43}"/>
              </a:ext>
            </a:extLst>
          </p:cNvPr>
          <p:cNvSpPr>
            <a:spLocks noGrp="1"/>
          </p:cNvSpPr>
          <p:nvPr>
            <p:ph type="title"/>
          </p:nvPr>
        </p:nvSpPr>
        <p:spPr>
          <a:xfrm>
            <a:off x="457200" y="274638"/>
            <a:ext cx="8229600" cy="944562"/>
          </a:xfrm>
        </p:spPr>
        <p:txBody>
          <a:bodyPr>
            <a:normAutofit/>
          </a:bodyPr>
          <a:lstStyle/>
          <a:p>
            <a:pPr fontAlgn="base"/>
            <a:r>
              <a:rPr lang="en-US" sz="4000" dirty="0" err="1"/>
              <a:t>Con’t</a:t>
            </a:r>
            <a:r>
              <a:rPr lang="en-US" sz="4000" dirty="0"/>
              <a:t>…</a:t>
            </a:r>
          </a:p>
        </p:txBody>
      </p:sp>
      <p:sp>
        <p:nvSpPr>
          <p:cNvPr id="3" name="Content Placeholder 2">
            <a:extLst>
              <a:ext uri="{FF2B5EF4-FFF2-40B4-BE49-F238E27FC236}">
                <a16:creationId xmlns="" xmlns:a16="http://schemas.microsoft.com/office/drawing/2014/main" id="{60497ABE-AAE6-772E-F049-71F358FB4D2A}"/>
              </a:ext>
            </a:extLst>
          </p:cNvPr>
          <p:cNvSpPr>
            <a:spLocks noGrp="1"/>
          </p:cNvSpPr>
          <p:nvPr>
            <p:ph idx="1"/>
          </p:nvPr>
        </p:nvSpPr>
        <p:spPr>
          <a:xfrm>
            <a:off x="457200" y="1219200"/>
            <a:ext cx="8229600" cy="4906963"/>
          </a:xfrm>
        </p:spPr>
        <p:txBody>
          <a:bodyPr>
            <a:noAutofit/>
          </a:bodyPr>
          <a:lstStyle/>
          <a:p>
            <a:pPr algn="just" fontAlgn="base"/>
            <a:r>
              <a:rPr lang="en-US" sz="2400" dirty="0"/>
              <a:t>In random forest each tree is constructed using a different bootstrap sample from the original data. </a:t>
            </a:r>
          </a:p>
          <a:p>
            <a:pPr algn="just" fontAlgn="base"/>
            <a:r>
              <a:rPr lang="en-US" sz="2400" dirty="0"/>
              <a:t>The samples left out of the bootstrap and not used in the construction of the </a:t>
            </a:r>
            <a:r>
              <a:rPr lang="en-US" sz="2400" dirty="0" err="1"/>
              <a:t>i-th</a:t>
            </a:r>
            <a:r>
              <a:rPr lang="en-US" sz="2400" dirty="0"/>
              <a:t> tree can be used to measure the performance of the model. </a:t>
            </a:r>
          </a:p>
          <a:p>
            <a:pPr algn="just" fontAlgn="base"/>
            <a:r>
              <a:rPr lang="en-US" sz="2400" dirty="0"/>
              <a:t>At the end of the run, predictions for each such sample evaluated each time are tallied, and the final prediction for that sample is obtained by taking a vote. </a:t>
            </a:r>
          </a:p>
          <a:p>
            <a:pPr algn="just" fontAlgn="base"/>
            <a:r>
              <a:rPr lang="en-US" sz="2400" dirty="0"/>
              <a:t>The total error rate of predictions for such samples is termed as out-of-bag (OOB) error rate. </a:t>
            </a:r>
          </a:p>
        </p:txBody>
      </p:sp>
    </p:spTree>
    <p:extLst>
      <p:ext uri="{BB962C8B-B14F-4D97-AF65-F5344CB8AC3E}">
        <p14:creationId xmlns:p14="http://schemas.microsoft.com/office/powerpoint/2010/main" val="3862680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a:t>Pros and cons of Random forest</a:t>
            </a:r>
          </a:p>
        </p:txBody>
      </p:sp>
      <p:sp>
        <p:nvSpPr>
          <p:cNvPr id="3" name="Content Placeholder 2"/>
          <p:cNvSpPr>
            <a:spLocks noGrp="1"/>
          </p:cNvSpPr>
          <p:nvPr>
            <p:ph idx="1"/>
          </p:nvPr>
        </p:nvSpPr>
        <p:spPr>
          <a:xfrm>
            <a:off x="457200" y="1447800"/>
            <a:ext cx="8229600" cy="4953000"/>
          </a:xfrm>
        </p:spPr>
        <p:txBody>
          <a:bodyPr>
            <a:normAutofit/>
          </a:bodyPr>
          <a:lstStyle/>
          <a:p>
            <a:pPr marL="0" indent="0" algn="just" fontAlgn="base">
              <a:buNone/>
            </a:pPr>
            <a:r>
              <a:rPr lang="en-US" sz="2400" b="1" dirty="0"/>
              <a:t>Advantages:</a:t>
            </a:r>
          </a:p>
          <a:p>
            <a:pPr algn="just" fontAlgn="base"/>
            <a:r>
              <a:rPr lang="en-US" sz="2400" b="1" dirty="0"/>
              <a:t>Efficiency</a:t>
            </a:r>
            <a:r>
              <a:rPr lang="en-US" sz="2400" dirty="0"/>
              <a:t>: It runs efficiently on large and expansive data sets. </a:t>
            </a:r>
          </a:p>
          <a:p>
            <a:pPr algn="just" fontAlgn="base"/>
            <a:r>
              <a:rPr lang="en-US" sz="2400" b="1" dirty="0"/>
              <a:t>Robustness</a:t>
            </a:r>
            <a:r>
              <a:rPr lang="en-US" sz="2400" dirty="0"/>
              <a:t>: It has a robust method for estimating missing data and maintains precision when a large proportion of the data is absent. </a:t>
            </a:r>
          </a:p>
          <a:p>
            <a:pPr algn="just" fontAlgn="base"/>
            <a:r>
              <a:rPr lang="en-US" sz="2400" b="1" dirty="0"/>
              <a:t>Balancing</a:t>
            </a:r>
            <a:r>
              <a:rPr lang="en-US" sz="2400" dirty="0"/>
              <a:t>: It has powerful techniques for balancing errors in a class population of unbalanced data sets. </a:t>
            </a:r>
          </a:p>
          <a:p>
            <a:pPr algn="just" fontAlgn="base"/>
            <a:r>
              <a:rPr lang="en-US" sz="2400" b="1" dirty="0"/>
              <a:t>Can be used again</a:t>
            </a:r>
            <a:r>
              <a:rPr lang="en-US" sz="2400" dirty="0"/>
              <a:t>: Generated forests can be saved for future use on other data. </a:t>
            </a:r>
          </a:p>
          <a:p>
            <a:pPr algn="just" fontAlgn="base"/>
            <a:r>
              <a:rPr lang="en-US" sz="2400" dirty="0"/>
              <a:t>Random forest algorithm can be used </a:t>
            </a:r>
            <a:r>
              <a:rPr lang="en-US" sz="2400" b="1" dirty="0"/>
              <a:t>to solve both classification and regression problems.</a:t>
            </a:r>
          </a:p>
        </p:txBody>
      </p:sp>
    </p:spTree>
    <p:extLst>
      <p:ext uri="{BB962C8B-B14F-4D97-AF65-F5344CB8AC3E}">
        <p14:creationId xmlns:p14="http://schemas.microsoft.com/office/powerpoint/2010/main" val="1992024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DE62875-E396-7714-7E51-266AAA522EA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BFE7932-223C-F98A-3B56-3D3C57D0230A}"/>
              </a:ext>
            </a:extLst>
          </p:cNvPr>
          <p:cNvSpPr>
            <a:spLocks noGrp="1"/>
          </p:cNvSpPr>
          <p:nvPr>
            <p:ph type="title"/>
          </p:nvPr>
        </p:nvSpPr>
        <p:spPr/>
        <p:txBody>
          <a:bodyPr>
            <a:normAutofit/>
          </a:bodyPr>
          <a:lstStyle/>
          <a:p>
            <a:pPr fontAlgn="base"/>
            <a:r>
              <a:rPr lang="en-US" sz="4000" dirty="0" err="1"/>
              <a:t>Con’t</a:t>
            </a:r>
            <a:r>
              <a:rPr lang="en-US" sz="4000" dirty="0"/>
              <a:t>…</a:t>
            </a:r>
          </a:p>
        </p:txBody>
      </p:sp>
      <p:sp>
        <p:nvSpPr>
          <p:cNvPr id="3" name="Content Placeholder 2">
            <a:extLst>
              <a:ext uri="{FF2B5EF4-FFF2-40B4-BE49-F238E27FC236}">
                <a16:creationId xmlns="" xmlns:a16="http://schemas.microsoft.com/office/drawing/2014/main" id="{F5906868-CA52-4473-1D5F-4AFF148A16C1}"/>
              </a:ext>
            </a:extLst>
          </p:cNvPr>
          <p:cNvSpPr>
            <a:spLocks noGrp="1"/>
          </p:cNvSpPr>
          <p:nvPr>
            <p:ph idx="1"/>
          </p:nvPr>
        </p:nvSpPr>
        <p:spPr>
          <a:xfrm>
            <a:off x="457200" y="1447800"/>
            <a:ext cx="8229600" cy="4953000"/>
          </a:xfrm>
        </p:spPr>
        <p:txBody>
          <a:bodyPr>
            <a:normAutofit/>
          </a:bodyPr>
          <a:lstStyle/>
          <a:p>
            <a:pPr marL="0" indent="0" algn="just" fontAlgn="base">
              <a:buNone/>
            </a:pPr>
            <a:r>
              <a:rPr lang="en-US" sz="2400" b="1" dirty="0"/>
              <a:t>Dis-Advantages:</a:t>
            </a:r>
          </a:p>
          <a:p>
            <a:pPr algn="just" fontAlgn="base"/>
            <a:r>
              <a:rPr lang="en-US" sz="2400" b="1" dirty="0"/>
              <a:t>Complexity</a:t>
            </a:r>
            <a:r>
              <a:rPr lang="en-US" sz="2400" dirty="0"/>
              <a:t>: This model, because it combines a number of decision tree models, is not as easy to understand as a decision tree model. </a:t>
            </a:r>
          </a:p>
          <a:p>
            <a:pPr algn="just" fontAlgn="base"/>
            <a:r>
              <a:rPr lang="en-US" sz="2400" b="1" dirty="0"/>
              <a:t>Expensive</a:t>
            </a:r>
            <a:r>
              <a:rPr lang="en-US" sz="2400" dirty="0"/>
              <a:t>: It is computationally much more expensive than a simple model like decision tree. </a:t>
            </a:r>
            <a:endParaRPr lang="en-US" sz="2400" b="1" dirty="0"/>
          </a:p>
        </p:txBody>
      </p:sp>
    </p:spTree>
    <p:extLst>
      <p:ext uri="{BB962C8B-B14F-4D97-AF65-F5344CB8AC3E}">
        <p14:creationId xmlns:p14="http://schemas.microsoft.com/office/powerpoint/2010/main" val="2195771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a:t>Applications of random forest</a:t>
            </a:r>
          </a:p>
        </p:txBody>
      </p:sp>
      <p:sp>
        <p:nvSpPr>
          <p:cNvPr id="3" name="Content Placeholder 2"/>
          <p:cNvSpPr>
            <a:spLocks noGrp="1"/>
          </p:cNvSpPr>
          <p:nvPr>
            <p:ph idx="1"/>
          </p:nvPr>
        </p:nvSpPr>
        <p:spPr>
          <a:xfrm>
            <a:off x="457200" y="1600200"/>
            <a:ext cx="8229600" cy="4525963"/>
          </a:xfrm>
        </p:spPr>
        <p:txBody>
          <a:bodyPr>
            <a:noAutofit/>
          </a:bodyPr>
          <a:lstStyle/>
          <a:p>
            <a:pPr algn="just" fontAlgn="base">
              <a:buFont typeface="Arial" panose="020B0604020202020204" pitchFamily="34" charset="0"/>
              <a:buChar char="•"/>
            </a:pPr>
            <a:r>
              <a:rPr lang="en-US" sz="2400" i="0" dirty="0">
                <a:effectLst/>
              </a:rPr>
              <a:t>Banking </a:t>
            </a:r>
            <a:r>
              <a:rPr lang="en-US" sz="2400" i="0" dirty="0" smtClean="0">
                <a:effectLst/>
              </a:rPr>
              <a:t>Industry: Credit </a:t>
            </a:r>
            <a:r>
              <a:rPr lang="en-US" sz="2400" i="0" dirty="0">
                <a:effectLst/>
              </a:rPr>
              <a:t>Card Fraud Detection</a:t>
            </a:r>
            <a:r>
              <a:rPr lang="en-US" sz="2400" dirty="0"/>
              <a:t>, </a:t>
            </a:r>
            <a:r>
              <a:rPr lang="en-US" sz="2400" i="0" dirty="0">
                <a:effectLst/>
              </a:rPr>
              <a:t>Customer Segmentation</a:t>
            </a:r>
            <a:r>
              <a:rPr lang="en-US" sz="2400" dirty="0"/>
              <a:t>, </a:t>
            </a:r>
            <a:r>
              <a:rPr lang="en-US" sz="2400" i="0" dirty="0">
                <a:effectLst/>
              </a:rPr>
              <a:t>Predicting Loan Defaults on LendingClub.com</a:t>
            </a:r>
          </a:p>
          <a:p>
            <a:pPr algn="just" fontAlgn="base">
              <a:buFont typeface="Arial" panose="020B0604020202020204" pitchFamily="34" charset="0"/>
              <a:buChar char="•"/>
            </a:pPr>
            <a:r>
              <a:rPr lang="en-US" sz="2400" i="0" dirty="0">
                <a:effectLst/>
              </a:rPr>
              <a:t>Healthcare and </a:t>
            </a:r>
            <a:r>
              <a:rPr lang="en-US" sz="2400" i="0" dirty="0" smtClean="0">
                <a:effectLst/>
              </a:rPr>
              <a:t>Medicine: Cardiovascular </a:t>
            </a:r>
            <a:r>
              <a:rPr lang="en-US" sz="2400" i="0" dirty="0">
                <a:effectLst/>
              </a:rPr>
              <a:t>Disease Prediction</a:t>
            </a:r>
            <a:r>
              <a:rPr lang="en-US" sz="2400" dirty="0"/>
              <a:t>, </a:t>
            </a:r>
            <a:r>
              <a:rPr lang="en-US" sz="2400" i="0" dirty="0">
                <a:effectLst/>
              </a:rPr>
              <a:t>Diabetes Prediction</a:t>
            </a:r>
            <a:r>
              <a:rPr lang="en-US" sz="2400" dirty="0"/>
              <a:t>, </a:t>
            </a:r>
            <a:r>
              <a:rPr lang="en-US" sz="2400" i="0" dirty="0">
                <a:effectLst/>
              </a:rPr>
              <a:t>Breast Cancer Prediction</a:t>
            </a:r>
          </a:p>
          <a:p>
            <a:pPr algn="just" fontAlgn="base">
              <a:buFont typeface="Arial" panose="020B0604020202020204" pitchFamily="34" charset="0"/>
              <a:buChar char="•"/>
            </a:pPr>
            <a:r>
              <a:rPr lang="en-US" sz="2400" i="0" dirty="0">
                <a:effectLst/>
              </a:rPr>
              <a:t>Stock </a:t>
            </a:r>
            <a:r>
              <a:rPr lang="en-US" sz="2400" i="0" dirty="0" smtClean="0">
                <a:effectLst/>
              </a:rPr>
              <a:t>Market: Stock </a:t>
            </a:r>
            <a:r>
              <a:rPr lang="en-US" sz="2400" i="0" dirty="0">
                <a:effectLst/>
              </a:rPr>
              <a:t>Market Prediction</a:t>
            </a:r>
            <a:r>
              <a:rPr lang="en-US" sz="2400" dirty="0"/>
              <a:t>, </a:t>
            </a:r>
            <a:r>
              <a:rPr lang="en-US" sz="2400" i="0" dirty="0">
                <a:effectLst/>
              </a:rPr>
              <a:t>Stock Market Sentiment Analysis</a:t>
            </a:r>
            <a:r>
              <a:rPr lang="en-US" sz="2400" dirty="0"/>
              <a:t>, </a:t>
            </a:r>
            <a:r>
              <a:rPr lang="en-US" sz="2400" i="0" dirty="0">
                <a:effectLst/>
              </a:rPr>
              <a:t>Bitcoin Price Detection</a:t>
            </a:r>
          </a:p>
          <a:p>
            <a:pPr algn="just" fontAlgn="base">
              <a:buFont typeface="Arial" panose="020B0604020202020204" pitchFamily="34" charset="0"/>
              <a:buChar char="•"/>
            </a:pPr>
            <a:r>
              <a:rPr lang="en-US" sz="2400" i="0" dirty="0" smtClean="0">
                <a:effectLst/>
              </a:rPr>
              <a:t>E-Commerce: Product </a:t>
            </a:r>
            <a:r>
              <a:rPr lang="en-US" sz="2400" i="0" dirty="0">
                <a:effectLst/>
              </a:rPr>
              <a:t>recommendation</a:t>
            </a:r>
            <a:r>
              <a:rPr lang="en-US" sz="2400" u="none" strike="noStrike" dirty="0"/>
              <a:t>, </a:t>
            </a:r>
            <a:r>
              <a:rPr lang="en-US" sz="2400" i="0" dirty="0">
                <a:effectLst/>
              </a:rPr>
              <a:t>Price Optimization</a:t>
            </a:r>
            <a:r>
              <a:rPr lang="en-US" sz="2400" dirty="0"/>
              <a:t>, </a:t>
            </a:r>
            <a:r>
              <a:rPr lang="en-US" sz="2400" i="0" dirty="0">
                <a:effectLst/>
              </a:rPr>
              <a:t>Search Ranking</a:t>
            </a:r>
          </a:p>
          <a:p>
            <a:pPr algn="just" fontAlgn="base"/>
            <a:endParaRPr lang="en-US" sz="2400" dirty="0"/>
          </a:p>
        </p:txBody>
      </p:sp>
    </p:spTree>
    <p:extLst>
      <p:ext uri="{BB962C8B-B14F-4D97-AF65-F5344CB8AC3E}">
        <p14:creationId xmlns:p14="http://schemas.microsoft.com/office/powerpoint/2010/main" val="1992024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Support vector machine (SVM)</a:t>
            </a:r>
            <a:endParaRPr lang="en-US" sz="4000" dirty="0"/>
          </a:p>
        </p:txBody>
      </p:sp>
      <p:sp>
        <p:nvSpPr>
          <p:cNvPr id="3" name="Content Placeholder 2"/>
          <p:cNvSpPr>
            <a:spLocks noGrp="1"/>
          </p:cNvSpPr>
          <p:nvPr>
            <p:ph idx="1"/>
          </p:nvPr>
        </p:nvSpPr>
        <p:spPr>
          <a:xfrm>
            <a:off x="228600" y="1295400"/>
            <a:ext cx="8686800" cy="5181600"/>
          </a:xfrm>
        </p:spPr>
        <p:txBody>
          <a:bodyPr>
            <a:noAutofit/>
          </a:bodyPr>
          <a:lstStyle/>
          <a:p>
            <a:pPr algn="just" fontAlgn="base"/>
            <a:r>
              <a:rPr lang="en-US" sz="2200" dirty="0" smtClean="0"/>
              <a:t>SVM a </a:t>
            </a:r>
            <a:r>
              <a:rPr lang="en-US" sz="2200" dirty="0"/>
              <a:t>simple algorithm </a:t>
            </a:r>
            <a:r>
              <a:rPr lang="en-US" sz="2200" dirty="0" smtClean="0"/>
              <a:t>used </a:t>
            </a:r>
            <a:r>
              <a:rPr lang="en-US" sz="2200" dirty="0" smtClean="0"/>
              <a:t>for </a:t>
            </a:r>
            <a:r>
              <a:rPr lang="en-US" sz="2200" dirty="0"/>
              <a:t>classification or regression activities. </a:t>
            </a:r>
          </a:p>
          <a:p>
            <a:pPr algn="just" fontAlgn="base"/>
            <a:r>
              <a:rPr lang="en-US" sz="2200" dirty="0"/>
              <a:t>They work by finding hyper-planes within a data distribution, which you can visualize as a line separating two different classes of data. </a:t>
            </a:r>
          </a:p>
          <a:p>
            <a:pPr algn="just" fontAlgn="base"/>
            <a:r>
              <a:rPr lang="en-US" sz="2200" dirty="0"/>
              <a:t>There are often many hyper-planes capable of separating the data, and the algorithm can select the optimum line of separation. </a:t>
            </a:r>
          </a:p>
          <a:p>
            <a:pPr algn="just" fontAlgn="base"/>
            <a:r>
              <a:rPr lang="en-US" sz="2200" dirty="0"/>
              <a:t>In the SVM model, the optimum hyper-plane is the dividing line that offers the greatest margin between the different classes.</a:t>
            </a:r>
          </a:p>
          <a:p>
            <a:pPr algn="just" fontAlgn="base"/>
            <a:r>
              <a:rPr lang="en-US" sz="2200" dirty="0"/>
              <a:t>If the data is not linearly separable in 2 dimensions, SVMs can project the data into higher dimensions using a technique called the kernel trick, allows them to create a hyper-plane in this transformed space. </a:t>
            </a:r>
          </a:p>
          <a:p>
            <a:pPr algn="just" fontAlgn="base"/>
            <a:r>
              <a:rPr lang="en-US" sz="2200" dirty="0"/>
              <a:t>This makes SVMs good at handling complex, non-linearly separable data.</a:t>
            </a:r>
          </a:p>
        </p:txBody>
      </p:sp>
    </p:spTree>
    <p:extLst>
      <p:ext uri="{BB962C8B-B14F-4D97-AF65-F5344CB8AC3E}">
        <p14:creationId xmlns:p14="http://schemas.microsoft.com/office/powerpoint/2010/main" val="3221378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fontAlgn="base"/>
            <a:r>
              <a:rPr lang="en-US" sz="4000" dirty="0"/>
              <a:t>Pros and cons of SVM</a:t>
            </a:r>
          </a:p>
        </p:txBody>
      </p:sp>
      <p:sp>
        <p:nvSpPr>
          <p:cNvPr id="3" name="Content Placeholder 2"/>
          <p:cNvSpPr>
            <a:spLocks noGrp="1"/>
          </p:cNvSpPr>
          <p:nvPr>
            <p:ph idx="1"/>
          </p:nvPr>
        </p:nvSpPr>
        <p:spPr>
          <a:xfrm>
            <a:off x="457200" y="1143000"/>
            <a:ext cx="8229600" cy="5257799"/>
          </a:xfrm>
        </p:spPr>
        <p:txBody>
          <a:bodyPr>
            <a:noAutofit/>
          </a:bodyPr>
          <a:lstStyle/>
          <a:p>
            <a:pPr marL="0" indent="0" fontAlgn="base">
              <a:buNone/>
            </a:pPr>
            <a:r>
              <a:rPr lang="en-US" sz="2200" b="1" dirty="0"/>
              <a:t>Advantages:</a:t>
            </a:r>
          </a:p>
          <a:p>
            <a:pPr fontAlgn="base"/>
            <a:r>
              <a:rPr lang="en-US" sz="2200" dirty="0"/>
              <a:t>SVM can be used for both classification and regression. </a:t>
            </a:r>
          </a:p>
          <a:p>
            <a:pPr fontAlgn="base"/>
            <a:r>
              <a:rPr lang="en-US" sz="2200" dirty="0"/>
              <a:t>It is robust, i.e. not much impacted by data with noise or outliers. </a:t>
            </a:r>
          </a:p>
          <a:p>
            <a:pPr fontAlgn="base"/>
            <a:r>
              <a:rPr lang="en-US" sz="2200" dirty="0"/>
              <a:t>The prediction results using this model are very promising.</a:t>
            </a:r>
          </a:p>
          <a:p>
            <a:pPr marL="0" indent="0" fontAlgn="base">
              <a:buNone/>
            </a:pPr>
            <a:r>
              <a:rPr lang="en-US" sz="2200" b="1" dirty="0"/>
              <a:t>Disadvantages:</a:t>
            </a:r>
          </a:p>
          <a:p>
            <a:pPr fontAlgn="base"/>
            <a:r>
              <a:rPr lang="en-US" sz="2200" dirty="0"/>
              <a:t>SVM is applicable only for binary classification, i.e. when there are only two classes in the problem domain. </a:t>
            </a:r>
          </a:p>
          <a:p>
            <a:pPr fontAlgn="base"/>
            <a:r>
              <a:rPr lang="en-US" sz="2200" dirty="0"/>
              <a:t>The SVM model is very complex – almost like a black box when it deals with a high-dimensional data set. </a:t>
            </a:r>
          </a:p>
          <a:p>
            <a:pPr fontAlgn="base"/>
            <a:r>
              <a:rPr lang="en-US" sz="2200" dirty="0"/>
              <a:t>Hence, it is very difficult and close to impossible to understand the model in such cases. </a:t>
            </a:r>
          </a:p>
          <a:p>
            <a:pPr fontAlgn="base"/>
            <a:r>
              <a:rPr lang="en-US" sz="2200" dirty="0"/>
              <a:t>It is slow for a large dataset, i.e. a data set with either a large number of features or a large number of instances. </a:t>
            </a:r>
          </a:p>
          <a:p>
            <a:pPr fontAlgn="base"/>
            <a:r>
              <a:rPr lang="en-US" sz="2200" dirty="0"/>
              <a:t>It is quite memory-intensive</a:t>
            </a:r>
          </a:p>
        </p:txBody>
      </p:sp>
    </p:spTree>
    <p:extLst>
      <p:ext uri="{BB962C8B-B14F-4D97-AF65-F5344CB8AC3E}">
        <p14:creationId xmlns:p14="http://schemas.microsoft.com/office/powerpoint/2010/main" val="201522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fontAlgn="base"/>
            <a:r>
              <a:rPr lang="en-US" sz="4000" dirty="0"/>
              <a:t>Applications of SVM</a:t>
            </a:r>
          </a:p>
        </p:txBody>
      </p:sp>
      <p:sp>
        <p:nvSpPr>
          <p:cNvPr id="3" name="Content Placeholder 2"/>
          <p:cNvSpPr>
            <a:spLocks noGrp="1"/>
          </p:cNvSpPr>
          <p:nvPr>
            <p:ph idx="1"/>
          </p:nvPr>
        </p:nvSpPr>
        <p:spPr>
          <a:xfrm>
            <a:off x="457200" y="1143000"/>
            <a:ext cx="8229600" cy="5181599"/>
          </a:xfrm>
        </p:spPr>
        <p:txBody>
          <a:bodyPr>
            <a:noAutofit/>
          </a:bodyPr>
          <a:lstStyle/>
          <a:p>
            <a:pPr algn="just" fontAlgn="base">
              <a:spcBef>
                <a:spcPts val="0"/>
              </a:spcBef>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Face detection – classify parts of the image as a face and non-face</a:t>
            </a:r>
          </a:p>
          <a:p>
            <a:pPr algn="just" fontAlgn="base">
              <a:spcBef>
                <a:spcPts val="0"/>
              </a:spcBef>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Text and hypertext categorization –They use training data to classify documents into different categories. </a:t>
            </a:r>
          </a:p>
          <a:p>
            <a:pPr algn="just" fontAlgn="base">
              <a:spcBef>
                <a:spcPts val="0"/>
              </a:spcBef>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It categorizes on the basis of the score generated and then compares with the threshold value.</a:t>
            </a:r>
          </a:p>
          <a:p>
            <a:pPr algn="just" fontAlgn="base">
              <a:spcBef>
                <a:spcPts val="0"/>
              </a:spcBef>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Classification of images – Use of SVMs provides better search accuracy for image classification</a:t>
            </a:r>
          </a:p>
          <a:p>
            <a:pPr algn="just" fontAlgn="base">
              <a:spcBef>
                <a:spcPts val="0"/>
              </a:spcBef>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Bioinformatics – It includes protein classification and cancer classification. Can identify the classification of genes, patients on the basis of genes and other biological problems.</a:t>
            </a:r>
          </a:p>
          <a:p>
            <a:pPr algn="just" fontAlgn="base">
              <a:spcBef>
                <a:spcPts val="0"/>
              </a:spcBef>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Handwriting recognition – We use SVMs to recognize handwritten characters used widely.</a:t>
            </a:r>
          </a:p>
          <a:p>
            <a:pPr algn="just" fontAlgn="base"/>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700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fontAlgn="base"/>
            <a:r>
              <a:rPr lang="en-US" sz="4000" dirty="0"/>
              <a:t>Evaluation metrics</a:t>
            </a:r>
          </a:p>
        </p:txBody>
      </p:sp>
      <p:sp>
        <p:nvSpPr>
          <p:cNvPr id="3" name="Content Placeholder 2"/>
          <p:cNvSpPr>
            <a:spLocks noGrp="1"/>
          </p:cNvSpPr>
          <p:nvPr>
            <p:ph idx="1"/>
          </p:nvPr>
        </p:nvSpPr>
        <p:spPr>
          <a:xfrm>
            <a:off x="457200" y="1143000"/>
            <a:ext cx="8229600" cy="5029199"/>
          </a:xfrm>
        </p:spPr>
        <p:txBody>
          <a:bodyPr>
            <a:noAutofit/>
          </a:bodyPr>
          <a:lstStyle/>
          <a:p>
            <a:pPr algn="just" fontAlgn="base"/>
            <a:r>
              <a:rPr lang="en-US" sz="2400" b="0" i="0" dirty="0">
                <a:effectLst/>
                <a:latin typeface="Times New Roman" panose="02020603050405020304" pitchFamily="18" charset="0"/>
                <a:cs typeface="Times New Roman" panose="02020603050405020304" pitchFamily="18" charset="0"/>
              </a:rPr>
              <a:t>There are many ways for measuring classification performance. Accuracy, confusion matrix, precision, f1 score and recall are some of the most popular metrics. </a:t>
            </a:r>
          </a:p>
          <a:p>
            <a:pPr marL="0" indent="0" algn="just">
              <a:buNone/>
            </a:pPr>
            <a:r>
              <a:rPr lang="en-US" sz="2400" i="0" dirty="0">
                <a:effectLst/>
                <a:latin typeface="Times New Roman" panose="02020603050405020304" pitchFamily="18" charset="0"/>
                <a:cs typeface="Times New Roman" panose="02020603050405020304" pitchFamily="18" charset="0"/>
              </a:rPr>
              <a:t>Accuracy</a:t>
            </a:r>
          </a:p>
          <a:p>
            <a:pPr algn="just">
              <a:lnSpc>
                <a:spcPts val="2700"/>
              </a:lnSpc>
            </a:pPr>
            <a:r>
              <a:rPr lang="en-US" sz="2400" b="0" i="0" dirty="0">
                <a:effectLst/>
                <a:latin typeface="Times New Roman" panose="02020603050405020304" pitchFamily="18" charset="0"/>
                <a:cs typeface="Times New Roman" panose="02020603050405020304" pitchFamily="18" charset="0"/>
              </a:rPr>
              <a:t>Accuracy simply measures how often the classifier correctly predicts. </a:t>
            </a:r>
          </a:p>
          <a:p>
            <a:pPr algn="just">
              <a:lnSpc>
                <a:spcPts val="2700"/>
              </a:lnSpc>
            </a:pPr>
            <a:r>
              <a:rPr lang="en-US" sz="2400" b="0" i="0" dirty="0">
                <a:effectLst/>
                <a:latin typeface="Times New Roman" panose="02020603050405020304" pitchFamily="18" charset="0"/>
                <a:cs typeface="Times New Roman" panose="02020603050405020304" pitchFamily="18" charset="0"/>
              </a:rPr>
              <a:t>We can define accuracy as the ratio of the number of correct predictions and the total number of predictions</a:t>
            </a:r>
          </a:p>
          <a:p>
            <a:pPr algn="just">
              <a:lnSpc>
                <a:spcPts val="2700"/>
              </a:lnSpc>
            </a:pPr>
            <a:endParaRPr lang="en-US" sz="2400" b="0" i="0" dirty="0">
              <a:effectLst/>
              <a:latin typeface="Times New Roman" panose="02020603050405020304" pitchFamily="18" charset="0"/>
              <a:cs typeface="Times New Roman" panose="02020603050405020304" pitchFamily="18" charset="0"/>
            </a:endParaRPr>
          </a:p>
          <a:p>
            <a:pPr algn="just" fontAlgn="base"/>
            <a:endParaRPr lang="en-US" sz="2400" dirty="0">
              <a:latin typeface="Times New Roman" panose="02020603050405020304" pitchFamily="18" charset="0"/>
              <a:cs typeface="Times New Roman" panose="02020603050405020304" pitchFamily="18" charset="0"/>
            </a:endParaRPr>
          </a:p>
          <a:p>
            <a:pPr algn="just" fontAlgn="base"/>
            <a:endParaRPr lang="en-US" sz="2400" dirty="0">
              <a:latin typeface="Times New Roman" panose="02020603050405020304" pitchFamily="18" charset="0"/>
              <a:cs typeface="Times New Roman" panose="02020603050405020304" pitchFamily="18" charset="0"/>
            </a:endParaRPr>
          </a:p>
          <a:p>
            <a:pPr algn="just" fontAlgn="base"/>
            <a:endParaRPr lang="en-US" sz="2400" dirty="0">
              <a:latin typeface="Times New Roman" panose="02020603050405020304" pitchFamily="18" charset="0"/>
              <a:cs typeface="Times New Roman" panose="02020603050405020304" pitchFamily="18" charset="0"/>
            </a:endParaRPr>
          </a:p>
          <a:p>
            <a:pPr algn="just" fontAlgn="base"/>
            <a:endParaRPr lang="en-US" sz="2400" dirty="0">
              <a:latin typeface="Times New Roman" panose="02020603050405020304" pitchFamily="18" charset="0"/>
              <a:cs typeface="Times New Roman" panose="02020603050405020304" pitchFamily="18" charset="0"/>
            </a:endParaRPr>
          </a:p>
          <a:p>
            <a:pPr algn="just" fontAlgn="base"/>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C6DCBABD-AA6B-A049-5D7C-1AB208EB0DA7}"/>
              </a:ext>
            </a:extLst>
          </p:cNvPr>
          <p:cNvPicPr>
            <a:picLocks noChangeAspect="1"/>
          </p:cNvPicPr>
          <p:nvPr/>
        </p:nvPicPr>
        <p:blipFill>
          <a:blip r:embed="rId2"/>
          <a:stretch>
            <a:fillRect/>
          </a:stretch>
        </p:blipFill>
        <p:spPr>
          <a:xfrm>
            <a:off x="990600" y="4800601"/>
            <a:ext cx="6362700" cy="1166812"/>
          </a:xfrm>
          <a:prstGeom prst="rect">
            <a:avLst/>
          </a:prstGeom>
        </p:spPr>
      </p:pic>
    </p:spTree>
    <p:extLst>
      <p:ext uri="{BB962C8B-B14F-4D97-AF65-F5344CB8AC3E}">
        <p14:creationId xmlns:p14="http://schemas.microsoft.com/office/powerpoint/2010/main" val="293622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57200" y="274638"/>
            <a:ext cx="8229600" cy="868362"/>
          </a:xfrm>
        </p:spPr>
        <p:txBody>
          <a:bodyPr/>
          <a:lstStyle/>
          <a:p>
            <a:pPr eaLnBrk="1" hangingPunct="1"/>
            <a:r>
              <a:rPr lang="en-US" dirty="0"/>
              <a:t>Types of </a:t>
            </a:r>
            <a:r>
              <a:rPr lang="en-US" sz="4000" dirty="0"/>
              <a:t>classification</a:t>
            </a:r>
            <a:endParaRPr lang="en-US" dirty="0"/>
          </a:p>
        </p:txBody>
      </p:sp>
      <p:sp>
        <p:nvSpPr>
          <p:cNvPr id="6147" name="Rectangle 3"/>
          <p:cNvSpPr>
            <a:spLocks noGrp="1" noChangeArrowheads="1"/>
          </p:cNvSpPr>
          <p:nvPr>
            <p:ph type="body" idx="4294967295"/>
          </p:nvPr>
        </p:nvSpPr>
        <p:spPr>
          <a:xfrm>
            <a:off x="571500" y="1447800"/>
            <a:ext cx="8369300" cy="4876800"/>
          </a:xfrm>
        </p:spPr>
        <p:txBody>
          <a:bodyPr rtlCol="0">
            <a:normAutofit/>
          </a:bodyPr>
          <a:lstStyle/>
          <a:p>
            <a:pPr algn="just"/>
            <a:r>
              <a:rPr lang="en-US" sz="2400" dirty="0"/>
              <a:t>There are four main classification tasks in Machine learning: binary, multi-class, multi-label, and imbalanced classifications. </a:t>
            </a:r>
          </a:p>
          <a:p>
            <a:pPr algn="just"/>
            <a:r>
              <a:rPr lang="en-US" sz="2400" dirty="0"/>
              <a:t>In a binary classification task, the goal is to classify the input data into two mutually exclusive categories. </a:t>
            </a:r>
          </a:p>
          <a:p>
            <a:pPr algn="just"/>
            <a:r>
              <a:rPr lang="en-US" sz="2400" dirty="0"/>
              <a:t>The training data in such a situation is labeled in a binary format: true and false; positive and negative; O and 1; spam and not spam, etc. depending on the problem being tackled. </a:t>
            </a:r>
          </a:p>
          <a:p>
            <a:pPr algn="just"/>
            <a:r>
              <a:rPr lang="en-US" sz="2400" dirty="0"/>
              <a:t>For instance, we might want to detect whether a given image is a truck or a boat. </a:t>
            </a:r>
          </a:p>
        </p:txBody>
      </p:sp>
    </p:spTree>
    <p:extLst>
      <p:ext uri="{BB962C8B-B14F-4D97-AF65-F5344CB8AC3E}">
        <p14:creationId xmlns:p14="http://schemas.microsoft.com/office/powerpoint/2010/main" val="1755913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E783F8-35DE-37A5-780A-86840770B4B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F6B0D5C-8224-9958-D7A1-6AD0B8E8859A}"/>
              </a:ext>
            </a:extLst>
          </p:cNvPr>
          <p:cNvSpPr>
            <a:spLocks noGrp="1"/>
          </p:cNvSpPr>
          <p:nvPr>
            <p:ph type="title"/>
          </p:nvPr>
        </p:nvSpPr>
        <p:spPr>
          <a:xfrm>
            <a:off x="457200" y="274638"/>
            <a:ext cx="8229600" cy="792162"/>
          </a:xfrm>
        </p:spPr>
        <p:txBody>
          <a:bodyPr>
            <a:normAutofit/>
          </a:bodyPr>
          <a:lstStyle/>
          <a:p>
            <a:pPr fontAlgn="base"/>
            <a:r>
              <a:rPr lang="en-US" sz="4000" dirty="0"/>
              <a:t>Evaluation metrics</a:t>
            </a:r>
          </a:p>
        </p:txBody>
      </p:sp>
      <p:sp>
        <p:nvSpPr>
          <p:cNvPr id="3" name="Content Placeholder 2">
            <a:extLst>
              <a:ext uri="{FF2B5EF4-FFF2-40B4-BE49-F238E27FC236}">
                <a16:creationId xmlns="" xmlns:a16="http://schemas.microsoft.com/office/drawing/2014/main" id="{304544D0-19A1-3118-49DE-56A6724D26B7}"/>
              </a:ext>
            </a:extLst>
          </p:cNvPr>
          <p:cNvSpPr>
            <a:spLocks noGrp="1"/>
          </p:cNvSpPr>
          <p:nvPr>
            <p:ph idx="1"/>
          </p:nvPr>
        </p:nvSpPr>
        <p:spPr>
          <a:xfrm>
            <a:off x="457200" y="1219200"/>
            <a:ext cx="8229600" cy="4800600"/>
          </a:xfrm>
        </p:spPr>
        <p:txBody>
          <a:bodyPr>
            <a:noAutofit/>
          </a:bodyPr>
          <a:lstStyle/>
          <a:p>
            <a:pPr algn="just" fontAlgn="base"/>
            <a:r>
              <a:rPr lang="en-US" sz="2400" dirty="0"/>
              <a:t>Precision: </a:t>
            </a:r>
            <a:r>
              <a:rPr lang="en-US" sz="2400" kern="0" dirty="0">
                <a:effectLst/>
                <a:latin typeface="Times New Roman" panose="02020603050405020304" pitchFamily="18" charset="0"/>
                <a:ea typeface="Calibri" panose="020F0502020204030204" pitchFamily="34" charset="0"/>
              </a:rPr>
              <a:t>The proportion of true positive predictions among all positive predictions.</a:t>
            </a:r>
            <a:endParaRPr lang="en-US" sz="2400" i="0" dirty="0">
              <a:effectLst/>
              <a:latin typeface="Inter"/>
            </a:endParaRPr>
          </a:p>
          <a:p>
            <a:pPr algn="just" fontAlgn="base"/>
            <a:endParaRPr lang="en-US" sz="2400" dirty="0">
              <a:solidFill>
                <a:srgbClr val="383838"/>
              </a:solidFill>
              <a:latin typeface="Inter"/>
            </a:endParaRPr>
          </a:p>
          <a:p>
            <a:pPr marL="0" indent="0" algn="just" fontAlgn="base">
              <a:buNone/>
            </a:pPr>
            <a:endParaRPr lang="en-US" sz="2400" dirty="0">
              <a:solidFill>
                <a:srgbClr val="383838"/>
              </a:solidFill>
              <a:latin typeface="Inter"/>
            </a:endParaRPr>
          </a:p>
          <a:p>
            <a:pPr algn="just" fontAlgn="base"/>
            <a:r>
              <a:rPr lang="en-US" sz="2400" i="0" dirty="0">
                <a:solidFill>
                  <a:srgbClr val="383838"/>
                </a:solidFill>
                <a:effectLst/>
              </a:rPr>
              <a:t>Recall : </a:t>
            </a:r>
            <a:r>
              <a:rPr lang="en-US" sz="2400" dirty="0">
                <a:effectLst/>
                <a:ea typeface="Calibri" panose="020F0502020204030204" pitchFamily="34" charset="0"/>
                <a:cs typeface="Times New Roman" panose="02020603050405020304" pitchFamily="18" charset="0"/>
              </a:rPr>
              <a:t>The proportion of true positives among all actual positive instances</a:t>
            </a:r>
            <a:r>
              <a:rPr lang="en-US" i="0" dirty="0">
                <a:effectLst/>
              </a:rPr>
              <a:t>.</a:t>
            </a:r>
          </a:p>
          <a:p>
            <a:pPr algn="just" fontAlgn="base"/>
            <a:endParaRPr lang="en-US" sz="2400" dirty="0">
              <a:solidFill>
                <a:srgbClr val="383838"/>
              </a:solidFill>
              <a:latin typeface="Inter"/>
            </a:endParaRPr>
          </a:p>
          <a:p>
            <a:pPr marL="0" indent="0" algn="just" fontAlgn="base">
              <a:buNone/>
            </a:pPr>
            <a:endParaRPr lang="en-US" sz="1400" i="0" dirty="0">
              <a:solidFill>
                <a:srgbClr val="383838"/>
              </a:solidFill>
              <a:effectLst/>
              <a:latin typeface="Inter"/>
            </a:endParaRPr>
          </a:p>
          <a:p>
            <a:pPr algn="just" fontAlgn="base"/>
            <a:r>
              <a:rPr lang="en-US" sz="2400" i="0" dirty="0">
                <a:solidFill>
                  <a:srgbClr val="383838"/>
                </a:solidFill>
                <a:effectLst/>
              </a:rPr>
              <a:t>F1 </a:t>
            </a:r>
            <a:r>
              <a:rPr lang="en-US" sz="2400" i="0" dirty="0" smtClean="0">
                <a:solidFill>
                  <a:srgbClr val="383838"/>
                </a:solidFill>
                <a:effectLst/>
              </a:rPr>
              <a:t>Score: </a:t>
            </a:r>
            <a:r>
              <a:rPr lang="en-US" sz="2400" i="0" dirty="0">
                <a:solidFill>
                  <a:srgbClr val="383838"/>
                </a:solidFill>
                <a:effectLst/>
              </a:rPr>
              <a:t>is the harmonic mean of precision and recall</a:t>
            </a:r>
            <a:r>
              <a:rPr lang="en-US" sz="2400" i="0" dirty="0">
                <a:solidFill>
                  <a:srgbClr val="383838"/>
                </a:solidFill>
                <a:effectLst/>
                <a:latin typeface="Inter"/>
              </a:rPr>
              <a:t>.</a:t>
            </a:r>
            <a:endParaRPr lang="en-US" sz="4000" dirty="0">
              <a:solidFill>
                <a:srgbClr val="383838"/>
              </a:solidFill>
              <a:latin typeface="Inter"/>
            </a:endParaRPr>
          </a:p>
          <a:p>
            <a:pPr algn="just" fontAlgn="base"/>
            <a:endParaRPr lang="en-US" sz="4000" dirty="0">
              <a:solidFill>
                <a:srgbClr val="383838"/>
              </a:solidFill>
              <a:latin typeface="Inter"/>
            </a:endParaRPr>
          </a:p>
          <a:p>
            <a:pPr algn="just" fontAlgn="base"/>
            <a:endParaRPr lang="en-US" sz="2400" dirty="0">
              <a:solidFill>
                <a:srgbClr val="383838"/>
              </a:solidFill>
              <a:latin typeface="Inter"/>
            </a:endParaRPr>
          </a:p>
          <a:p>
            <a:pPr algn="just" fontAlgn="base"/>
            <a:endParaRPr lang="en-US" sz="2400" dirty="0">
              <a:solidFill>
                <a:srgbClr val="383838"/>
              </a:solidFill>
              <a:latin typeface="Inter"/>
            </a:endParaRPr>
          </a:p>
          <a:p>
            <a:pPr algn="just" fontAlgn="base"/>
            <a:endParaRPr lang="en-US" sz="2400" dirty="0">
              <a:solidFill>
                <a:srgbClr val="383838"/>
              </a:solidFill>
              <a:latin typeface="Inter"/>
            </a:endParaRPr>
          </a:p>
          <a:p>
            <a:pPr algn="just" fontAlgn="base"/>
            <a:endParaRPr lang="en-US" sz="2400" dirty="0">
              <a:solidFill>
                <a:srgbClr val="383838"/>
              </a:solidFill>
              <a:latin typeface="Inter"/>
            </a:endParaRPr>
          </a:p>
          <a:p>
            <a:pPr algn="just" fontAlgn="base"/>
            <a:endParaRPr lang="en-US" sz="2400" dirty="0">
              <a:solidFill>
                <a:srgbClr val="383838"/>
              </a:solidFill>
              <a:latin typeface="Inter"/>
            </a:endParaRPr>
          </a:p>
          <a:p>
            <a:pPr algn="just" fontAlgn="base"/>
            <a:endParaRPr lang="en-US" sz="2400" dirty="0"/>
          </a:p>
        </p:txBody>
      </p:sp>
      <p:pic>
        <p:nvPicPr>
          <p:cNvPr id="7" name="Picture 6">
            <a:extLst>
              <a:ext uri="{FF2B5EF4-FFF2-40B4-BE49-F238E27FC236}">
                <a16:creationId xmlns="" xmlns:a16="http://schemas.microsoft.com/office/drawing/2014/main" id="{74EF4A3B-B1B3-C97F-6A5C-FE3B942E50AE}"/>
              </a:ext>
            </a:extLst>
          </p:cNvPr>
          <p:cNvPicPr>
            <a:picLocks noChangeAspect="1"/>
          </p:cNvPicPr>
          <p:nvPr/>
        </p:nvPicPr>
        <p:blipFill>
          <a:blip r:embed="rId2"/>
          <a:stretch>
            <a:fillRect/>
          </a:stretch>
        </p:blipFill>
        <p:spPr>
          <a:xfrm>
            <a:off x="1219200" y="2144315"/>
            <a:ext cx="4905375" cy="809625"/>
          </a:xfrm>
          <a:prstGeom prst="rect">
            <a:avLst/>
          </a:prstGeom>
        </p:spPr>
      </p:pic>
      <p:pic>
        <p:nvPicPr>
          <p:cNvPr id="11" name="Picture 10">
            <a:extLst>
              <a:ext uri="{FF2B5EF4-FFF2-40B4-BE49-F238E27FC236}">
                <a16:creationId xmlns="" xmlns:a16="http://schemas.microsoft.com/office/drawing/2014/main" id="{C1973671-27A7-E06D-58F1-2F0A2A82A62B}"/>
              </a:ext>
            </a:extLst>
          </p:cNvPr>
          <p:cNvPicPr>
            <a:picLocks noChangeAspect="1"/>
          </p:cNvPicPr>
          <p:nvPr/>
        </p:nvPicPr>
        <p:blipFill>
          <a:blip r:embed="rId3"/>
          <a:stretch>
            <a:fillRect/>
          </a:stretch>
        </p:blipFill>
        <p:spPr>
          <a:xfrm>
            <a:off x="3429000" y="3606230"/>
            <a:ext cx="4314825" cy="694479"/>
          </a:xfrm>
          <a:prstGeom prst="rect">
            <a:avLst/>
          </a:prstGeom>
        </p:spPr>
      </p:pic>
      <p:pic>
        <p:nvPicPr>
          <p:cNvPr id="15" name="Picture 14">
            <a:extLst>
              <a:ext uri="{FF2B5EF4-FFF2-40B4-BE49-F238E27FC236}">
                <a16:creationId xmlns="" xmlns:a16="http://schemas.microsoft.com/office/drawing/2014/main" id="{E1786737-4E4F-824F-89E2-08F86A49BCCF}"/>
              </a:ext>
            </a:extLst>
          </p:cNvPr>
          <p:cNvPicPr>
            <a:picLocks noChangeAspect="1"/>
          </p:cNvPicPr>
          <p:nvPr/>
        </p:nvPicPr>
        <p:blipFill>
          <a:blip r:embed="rId4"/>
          <a:stretch>
            <a:fillRect/>
          </a:stretch>
        </p:blipFill>
        <p:spPr>
          <a:xfrm>
            <a:off x="1446847" y="4953000"/>
            <a:ext cx="5276850" cy="891162"/>
          </a:xfrm>
          <a:prstGeom prst="rect">
            <a:avLst/>
          </a:prstGeom>
        </p:spPr>
      </p:pic>
    </p:spTree>
    <p:extLst>
      <p:ext uri="{BB962C8B-B14F-4D97-AF65-F5344CB8AC3E}">
        <p14:creationId xmlns:p14="http://schemas.microsoft.com/office/powerpoint/2010/main" val="808289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scene3d>
              <a:camera prst="orthographicFront"/>
              <a:lightRig rig="threePt" dir="t"/>
            </a:scene3d>
            <a:sp3d extrusionH="57150">
              <a:bevelT w="38100" h="38100" prst="slope"/>
            </a:sp3d>
          </a:bodyPr>
          <a:lstStyle/>
          <a:p>
            <a:pPr marL="0" indent="0">
              <a:buNone/>
            </a:pPr>
            <a:r>
              <a:rPr lang="en-US" dirty="0">
                <a:solidFill>
                  <a:srgbClr val="00B0F0"/>
                </a:solidFill>
              </a:rPr>
              <a:t>                     </a:t>
            </a:r>
          </a:p>
          <a:p>
            <a:endParaRPr lang="en-US" dirty="0">
              <a:solidFill>
                <a:srgbClr val="00B0F0"/>
              </a:solidFill>
            </a:endParaRPr>
          </a:p>
          <a:p>
            <a:endParaRPr lang="en-US" dirty="0">
              <a:solidFill>
                <a:srgbClr val="00B0F0"/>
              </a:solidFill>
            </a:endParaRPr>
          </a:p>
          <a:p>
            <a:pPr marL="0" indent="0">
              <a:buNone/>
            </a:pPr>
            <a:r>
              <a:rPr lang="en-US" sz="4000" dirty="0">
                <a:ln w="18415" cmpd="sng">
                  <a:solidFill>
                    <a:srgbClr val="FFFFFF"/>
                  </a:solidFill>
                  <a:prstDash val="solid"/>
                </a:ln>
                <a:solidFill>
                  <a:srgbClr val="00B0F0"/>
                </a:solidFill>
                <a:effectLst>
                  <a:outerShdw blurRad="63500" dir="3600000" algn="tl" rotWithShape="0">
                    <a:srgbClr val="000000">
                      <a:alpha val="70000"/>
                    </a:srgbClr>
                  </a:outerShdw>
                </a:effectLst>
                <a:latin typeface="+mj-lt"/>
              </a:rPr>
              <a:t>                                  Thanks </a:t>
            </a:r>
          </a:p>
          <a:p>
            <a:endParaRPr lang="en-US" dirty="0">
              <a:solidFill>
                <a:srgbClr val="00B0F0"/>
              </a:solidFill>
            </a:endParaRPr>
          </a:p>
        </p:txBody>
      </p:sp>
    </p:spTree>
    <p:extLst>
      <p:ext uri="{BB962C8B-B14F-4D97-AF65-F5344CB8AC3E}">
        <p14:creationId xmlns:p14="http://schemas.microsoft.com/office/powerpoint/2010/main" val="273585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a:t>
            </a:r>
            <a:endParaRPr lang="en-US" sz="40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696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Algorithms for binary classification </a:t>
            </a:r>
          </a:p>
        </p:txBody>
      </p:sp>
      <p:sp>
        <p:nvSpPr>
          <p:cNvPr id="3" name="Content Placeholder 2"/>
          <p:cNvSpPr>
            <a:spLocks noGrp="1"/>
          </p:cNvSpPr>
          <p:nvPr>
            <p:ph idx="1"/>
          </p:nvPr>
        </p:nvSpPr>
        <p:spPr/>
        <p:txBody>
          <a:bodyPr>
            <a:normAutofit/>
          </a:bodyPr>
          <a:lstStyle/>
          <a:p>
            <a:pPr algn="just"/>
            <a:r>
              <a:rPr lang="en-US" sz="2400" dirty="0"/>
              <a:t>Logistic Regression and Support Vector Machines algorithms are natively designed for binary classifications. </a:t>
            </a:r>
          </a:p>
          <a:p>
            <a:pPr algn="just"/>
            <a:r>
              <a:rPr lang="en-US" sz="2400" dirty="0"/>
              <a:t>However, other algorithms such as K-Nearest Neighbors and Decision Trees can also be used for binary classification. </a:t>
            </a:r>
          </a:p>
        </p:txBody>
      </p:sp>
    </p:spTree>
    <p:extLst>
      <p:ext uri="{BB962C8B-B14F-4D97-AF65-F5344CB8AC3E}">
        <p14:creationId xmlns:p14="http://schemas.microsoft.com/office/powerpoint/2010/main" val="182562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Multi-Class Classification</a:t>
            </a:r>
          </a:p>
        </p:txBody>
      </p:sp>
      <p:sp>
        <p:nvSpPr>
          <p:cNvPr id="3" name="Content Placeholder 2"/>
          <p:cNvSpPr>
            <a:spLocks noGrp="1"/>
          </p:cNvSpPr>
          <p:nvPr>
            <p:ph idx="1"/>
          </p:nvPr>
        </p:nvSpPr>
        <p:spPr>
          <a:xfrm>
            <a:off x="457200" y="1295400"/>
            <a:ext cx="8229600" cy="5257800"/>
          </a:xfrm>
        </p:spPr>
        <p:txBody>
          <a:bodyPr>
            <a:normAutofit/>
          </a:bodyPr>
          <a:lstStyle/>
          <a:p>
            <a:pPr algn="just"/>
            <a:r>
              <a:rPr lang="en-US" sz="2400" dirty="0"/>
              <a:t>The multi-class classification, on the other hand, has at least two mutually exclusive class labels, where the goal is to predict to which class a given input example belongs to. </a:t>
            </a:r>
          </a:p>
          <a:p>
            <a:pPr algn="just"/>
            <a:r>
              <a:rPr lang="en-US" sz="2400" dirty="0"/>
              <a:t>In the following case, the model correctly classified the image to be a plane. </a:t>
            </a:r>
          </a:p>
          <a:p>
            <a:pPr marL="0" indent="0" algn="just">
              <a:buNone/>
            </a:pPr>
            <a:r>
              <a:rPr lang="en-US" sz="2400" dirty="0"/>
              <a:t/>
            </a:r>
            <a:br>
              <a:rPr lang="en-US" sz="2400" dirty="0"/>
            </a:b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6172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48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4000" dirty="0"/>
              <a:t>Algorithms for multi-class Classification</a:t>
            </a: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400" dirty="0"/>
              <a:t>Most of the binary classification algorithms can be also used for multi-class classification. </a:t>
            </a:r>
          </a:p>
          <a:p>
            <a:pPr algn="just"/>
            <a:r>
              <a:rPr lang="en-US" sz="2400" dirty="0"/>
              <a:t>These algorithms include but are not limited to:</a:t>
            </a:r>
          </a:p>
          <a:p>
            <a:pPr algn="just"/>
            <a:r>
              <a:rPr lang="en-US" sz="2400" dirty="0"/>
              <a:t>Random Forest, Naive Bayes , K-Nearest Neighbors ,Gradient Boosting , SVM, Logistic Regression.</a:t>
            </a:r>
          </a:p>
          <a:p>
            <a:pPr algn="just"/>
            <a:r>
              <a:rPr lang="en-US" sz="2400" i="1" dirty="0"/>
              <a:t>SVM and Logistic Regression do not support multi-class classification by default.</a:t>
            </a:r>
          </a:p>
          <a:p>
            <a:pPr algn="just"/>
            <a:r>
              <a:rPr lang="en-US" sz="2400" i="1" dirty="0"/>
              <a:t>However, we can apply binary transformation approaches such as one-versus-one and one-versus-all to adapt native binary classification algorithms for multi-class classification tasks.</a:t>
            </a:r>
            <a:endParaRPr lang="en-US" sz="2400" dirty="0"/>
          </a:p>
        </p:txBody>
      </p:sp>
    </p:spTree>
    <p:extLst>
      <p:ext uri="{BB962C8B-B14F-4D97-AF65-F5344CB8AC3E}">
        <p14:creationId xmlns:p14="http://schemas.microsoft.com/office/powerpoint/2010/main" val="358236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a:t>One-versus-one</a:t>
            </a:r>
          </a:p>
        </p:txBody>
      </p:sp>
      <p:sp>
        <p:nvSpPr>
          <p:cNvPr id="3" name="Content Placeholder 2"/>
          <p:cNvSpPr>
            <a:spLocks noGrp="1"/>
          </p:cNvSpPr>
          <p:nvPr>
            <p:ph idx="1"/>
          </p:nvPr>
        </p:nvSpPr>
        <p:spPr>
          <a:xfrm>
            <a:off x="457200" y="1066800"/>
            <a:ext cx="8229600" cy="5410200"/>
          </a:xfrm>
        </p:spPr>
        <p:txBody>
          <a:bodyPr>
            <a:noAutofit/>
          </a:bodyPr>
          <a:lstStyle/>
          <a:p>
            <a:pPr algn="just"/>
            <a:r>
              <a:rPr lang="en-US" sz="2400" dirty="0"/>
              <a:t>This strategy trains as many classifiers as there are pairs of labels. It works best for SVM and other kernel-based algorithms. </a:t>
            </a:r>
          </a:p>
          <a:p>
            <a:pPr algn="just"/>
            <a:r>
              <a:rPr lang="en-US" sz="2400" dirty="0"/>
              <a:t> If we have a 3-class classification, we will have three pairs of labels, thus three classifiers, as shown below. </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00400"/>
            <a:ext cx="6553200"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52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3353</TotalTime>
  <Words>2311</Words>
  <Application>Microsoft Office PowerPoint</Application>
  <PresentationFormat>On-screen Show (4:3)</PresentationFormat>
  <Paragraphs>237</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Classification </vt:lpstr>
      <vt:lpstr>Classification </vt:lpstr>
      <vt:lpstr>For instance, an algorithm can learn to predict whether a given email is spam or no spam, as illustrated below. </vt:lpstr>
      <vt:lpstr>Types of classification</vt:lpstr>
      <vt:lpstr>Example</vt:lpstr>
      <vt:lpstr>Algorithms for binary classification </vt:lpstr>
      <vt:lpstr>Multi-Class Classification</vt:lpstr>
      <vt:lpstr>Algorithms for multi-class Classification</vt:lpstr>
      <vt:lpstr>One-versus-one</vt:lpstr>
      <vt:lpstr>One-versus-rest</vt:lpstr>
      <vt:lpstr>Multi-Label Classification</vt:lpstr>
      <vt:lpstr>Multi-label example</vt:lpstr>
      <vt:lpstr>Con’t…</vt:lpstr>
      <vt:lpstr>Imbalanced Classification</vt:lpstr>
      <vt:lpstr>KNN</vt:lpstr>
      <vt:lpstr>Con’t…</vt:lpstr>
      <vt:lpstr>Pros and cons of KNN</vt:lpstr>
      <vt:lpstr>Applications of KNN classifier</vt:lpstr>
      <vt:lpstr>NAÏVE BEYES</vt:lpstr>
      <vt:lpstr>Con’t…</vt:lpstr>
      <vt:lpstr>Pros and cons of naïve bayes</vt:lpstr>
      <vt:lpstr>Applications of Naive Bayes Classifier</vt:lpstr>
      <vt:lpstr>Logistic regression</vt:lpstr>
      <vt:lpstr>Pros and cons of logistic regression</vt:lpstr>
      <vt:lpstr>Applications of LR</vt:lpstr>
      <vt:lpstr>Con’t…</vt:lpstr>
      <vt:lpstr>Decision tree</vt:lpstr>
      <vt:lpstr>Structure of a Decision Tree</vt:lpstr>
      <vt:lpstr>Pros and cons of decision tree</vt:lpstr>
      <vt:lpstr>Applications of decision tree</vt:lpstr>
      <vt:lpstr>Random forest</vt:lpstr>
      <vt:lpstr>Con’t…</vt:lpstr>
      <vt:lpstr>Pros and cons of Random forest</vt:lpstr>
      <vt:lpstr>Con’t…</vt:lpstr>
      <vt:lpstr>Applications of random forest</vt:lpstr>
      <vt:lpstr>Support vector machine (SVM)</vt:lpstr>
      <vt:lpstr>Pros and cons of SVM</vt:lpstr>
      <vt:lpstr>Applications of SVM</vt:lpstr>
      <vt:lpstr>Evaluation metrics</vt:lpstr>
      <vt:lpstr>Evaluation metrics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creator>Merhawi</dc:creator>
  <cp:lastModifiedBy>Solomon Dubale</cp:lastModifiedBy>
  <cp:revision>154</cp:revision>
  <dcterms:created xsi:type="dcterms:W3CDTF">2014-01-06T09:02:14Z</dcterms:created>
  <dcterms:modified xsi:type="dcterms:W3CDTF">2025-04-23T14:04:20Z</dcterms:modified>
</cp:coreProperties>
</file>