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01" r:id="rId2"/>
    <p:sldId id="302" r:id="rId3"/>
    <p:sldId id="311" r:id="rId4"/>
    <p:sldId id="344" r:id="rId5"/>
    <p:sldId id="304" r:id="rId6"/>
    <p:sldId id="257" r:id="rId7"/>
    <p:sldId id="292" r:id="rId8"/>
    <p:sldId id="306" r:id="rId9"/>
    <p:sldId id="325" r:id="rId10"/>
    <p:sldId id="309" r:id="rId11"/>
    <p:sldId id="310" r:id="rId12"/>
    <p:sldId id="330" r:id="rId13"/>
    <p:sldId id="312" r:id="rId14"/>
    <p:sldId id="326" r:id="rId15"/>
    <p:sldId id="316" r:id="rId16"/>
    <p:sldId id="317" r:id="rId17"/>
    <p:sldId id="323" r:id="rId18"/>
    <p:sldId id="319" r:id="rId19"/>
    <p:sldId id="320" r:id="rId20"/>
    <p:sldId id="327" r:id="rId21"/>
    <p:sldId id="328" r:id="rId22"/>
    <p:sldId id="321" r:id="rId23"/>
    <p:sldId id="329" r:id="rId24"/>
    <p:sldId id="331" r:id="rId25"/>
    <p:sldId id="332" r:id="rId26"/>
    <p:sldId id="334" r:id="rId27"/>
    <p:sldId id="333" r:id="rId28"/>
    <p:sldId id="335" r:id="rId29"/>
    <p:sldId id="336" r:id="rId30"/>
    <p:sldId id="337" r:id="rId31"/>
    <p:sldId id="338" r:id="rId32"/>
    <p:sldId id="340" r:id="rId33"/>
    <p:sldId id="339" r:id="rId34"/>
    <p:sldId id="341" r:id="rId35"/>
    <p:sldId id="342" r:id="rId36"/>
    <p:sldId id="343" r:id="rId37"/>
    <p:sldId id="32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A4C0F8-9C5F-4AAB-A8E5-6A8D4EA33139}" type="datetimeFigureOut">
              <a:rPr lang="en-US" smtClean="0"/>
              <a:t>4/23/2025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C36E28-E0C9-4449-B45E-8BAFA88A8D61}" type="slidenum">
              <a:rPr lang="en-US" smtClean="0"/>
              <a:t>‹#›</a:t>
            </a:fld>
            <a:endParaRPr lang="en-US"/>
          </a:p>
        </p:txBody>
      </p:sp>
    </p:spTree>
    <p:extLst>
      <p:ext uri="{BB962C8B-B14F-4D97-AF65-F5344CB8AC3E}">
        <p14:creationId xmlns:p14="http://schemas.microsoft.com/office/powerpoint/2010/main" val="518976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500">
                <a:solidFill>
                  <a:schemeClr val="tx1"/>
                </a:solidFill>
                <a:latin typeface="Helvetica" charset="0"/>
                <a:ea typeface="MS PGothic" pitchFamily="34" charset="-128"/>
              </a:defRPr>
            </a:lvl1pPr>
            <a:lvl2pPr marL="702756" indent="-270291">
              <a:defRPr sz="1500">
                <a:solidFill>
                  <a:schemeClr val="tx1"/>
                </a:solidFill>
                <a:latin typeface="Helvetica" charset="0"/>
                <a:ea typeface="MS PGothic" pitchFamily="34" charset="-128"/>
              </a:defRPr>
            </a:lvl2pPr>
            <a:lvl3pPr marL="1081164" indent="-216233">
              <a:defRPr sz="1500">
                <a:solidFill>
                  <a:schemeClr val="tx1"/>
                </a:solidFill>
                <a:latin typeface="Helvetica" charset="0"/>
                <a:ea typeface="MS PGothic" pitchFamily="34" charset="-128"/>
              </a:defRPr>
            </a:lvl3pPr>
            <a:lvl4pPr marL="1513629" indent="-216233">
              <a:defRPr sz="1500">
                <a:solidFill>
                  <a:schemeClr val="tx1"/>
                </a:solidFill>
                <a:latin typeface="Helvetica" charset="0"/>
                <a:ea typeface="MS PGothic" pitchFamily="34" charset="-128"/>
              </a:defRPr>
            </a:lvl4pPr>
            <a:lvl5pPr marL="1946095" indent="-216233">
              <a:defRPr sz="1500">
                <a:solidFill>
                  <a:schemeClr val="tx1"/>
                </a:solidFill>
                <a:latin typeface="Helvetica" charset="0"/>
                <a:ea typeface="MS PGothic" pitchFamily="34" charset="-128"/>
              </a:defRPr>
            </a:lvl5pPr>
            <a:lvl6pPr marL="2378560" indent="-216233" eaLnBrk="0" fontAlgn="base" hangingPunct="0">
              <a:spcBef>
                <a:spcPct val="0"/>
              </a:spcBef>
              <a:spcAft>
                <a:spcPct val="0"/>
              </a:spcAft>
              <a:defRPr sz="1500">
                <a:solidFill>
                  <a:schemeClr val="tx1"/>
                </a:solidFill>
                <a:latin typeface="Helvetica" charset="0"/>
                <a:ea typeface="MS PGothic" pitchFamily="34" charset="-128"/>
              </a:defRPr>
            </a:lvl6pPr>
            <a:lvl7pPr marL="2811026" indent="-216233" eaLnBrk="0" fontAlgn="base" hangingPunct="0">
              <a:spcBef>
                <a:spcPct val="0"/>
              </a:spcBef>
              <a:spcAft>
                <a:spcPct val="0"/>
              </a:spcAft>
              <a:defRPr sz="1500">
                <a:solidFill>
                  <a:schemeClr val="tx1"/>
                </a:solidFill>
                <a:latin typeface="Helvetica" charset="0"/>
                <a:ea typeface="MS PGothic" pitchFamily="34" charset="-128"/>
              </a:defRPr>
            </a:lvl7pPr>
            <a:lvl8pPr marL="3243491" indent="-216233" eaLnBrk="0" fontAlgn="base" hangingPunct="0">
              <a:spcBef>
                <a:spcPct val="0"/>
              </a:spcBef>
              <a:spcAft>
                <a:spcPct val="0"/>
              </a:spcAft>
              <a:defRPr sz="1500">
                <a:solidFill>
                  <a:schemeClr val="tx1"/>
                </a:solidFill>
                <a:latin typeface="Helvetica" charset="0"/>
                <a:ea typeface="MS PGothic" pitchFamily="34" charset="-128"/>
              </a:defRPr>
            </a:lvl8pPr>
            <a:lvl9pPr marL="3675957" indent="-216233" eaLnBrk="0" fontAlgn="base" hangingPunct="0">
              <a:spcBef>
                <a:spcPct val="0"/>
              </a:spcBef>
              <a:spcAft>
                <a:spcPct val="0"/>
              </a:spcAft>
              <a:defRPr sz="1500">
                <a:solidFill>
                  <a:schemeClr val="tx1"/>
                </a:solidFill>
                <a:latin typeface="Helvetica" charset="0"/>
                <a:ea typeface="MS PGothic" pitchFamily="34" charset="-128"/>
              </a:defRPr>
            </a:lvl9pPr>
          </a:lstStyle>
          <a:p>
            <a:fld id="{87BBE997-7A07-4CC6-A9AE-99F156FF8127}" type="slidenum">
              <a:rPr lang="en-US" sz="1100">
                <a:latin typeface="Times New Roman" pitchFamily="18" charset="0"/>
              </a:rPr>
              <a:pPr/>
              <a:t>1</a:t>
            </a:fld>
            <a:endParaRPr lang="en-US" sz="1100">
              <a:latin typeface="Times New Roman" pitchFamily="18" charset="0"/>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xfrm>
            <a:off x="913805" y="4343704"/>
            <a:ext cx="5030391" cy="411389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4C6614-E7D2-48C5-843F-F580D08D482C}"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4C6614-E7D2-48C5-843F-F580D08D482C}"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4C6614-E7D2-48C5-843F-F580D08D482C}"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4C6614-E7D2-48C5-843F-F580D08D482C}"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4C6614-E7D2-48C5-843F-F580D08D482C}"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4C6614-E7D2-48C5-843F-F580D08D482C}"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4C6614-E7D2-48C5-843F-F580D08D482C}" type="datetimeFigureOut">
              <a:rPr lang="en-US" smtClean="0"/>
              <a:pPr/>
              <a:t>4/23/2025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4C6614-E7D2-48C5-843F-F580D08D482C}" type="datetimeFigureOut">
              <a:rPr lang="en-US" smtClean="0"/>
              <a:pPr/>
              <a:t>4/23/2025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C6614-E7D2-48C5-843F-F580D08D482C}" type="datetimeFigureOut">
              <a:rPr lang="en-US" smtClean="0"/>
              <a:pPr/>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4C6614-E7D2-48C5-843F-F580D08D482C}"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4C6614-E7D2-48C5-843F-F580D08D482C}"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29EFF-722A-46BD-A0CB-59EC06911DC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4C6614-E7D2-48C5-843F-F580D08D482C}" type="datetimeFigureOut">
              <a:rPr lang="en-US" smtClean="0"/>
              <a:pPr/>
              <a:t>4/23/2025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29EFF-722A-46BD-A0CB-59EC06911DC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geeksforgeeks.org/python-implementation-of-polynomial-regress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geeksforgeeks.org/machine-learning/"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geeksforgeeks.org/machine-learni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n.wikipedia.org/wiki/Mean_squared_error"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n.wikipedia.org/wiki/Root-mean-square_deviation"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en.wikipedia.org/wiki/Mean_absolute_error"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ml-multiple-linear-regression-using-python/" TargetMode="External"/><Relationship Id="rId2" Type="http://schemas.openxmlformats.org/officeDocument/2006/relationships/hyperlink" Target="https://www.geeksforgeeks.org/simple-linear-regression-using-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685800" y="3324225"/>
            <a:ext cx="7772400" cy="1470025"/>
          </a:xfrm>
        </p:spPr>
        <p:txBody>
          <a:bodyPr/>
          <a:lstStyle/>
          <a:p>
            <a:r>
              <a:rPr lang="en-US" dirty="0" smtClean="0"/>
              <a:t>Supervised </a:t>
            </a:r>
            <a:r>
              <a:rPr lang="en-US" dirty="0"/>
              <a:t>learning</a:t>
            </a:r>
            <a:endParaRPr lang="en-US" dirty="0" smtClean="0"/>
          </a:p>
        </p:txBody>
      </p:sp>
      <p:sp>
        <p:nvSpPr>
          <p:cNvPr id="15362" name="TextBox 3"/>
          <p:cNvSpPr txBox="1">
            <a:spLocks noChangeArrowheads="1"/>
          </p:cNvSpPr>
          <p:nvPr/>
        </p:nvSpPr>
        <p:spPr bwMode="auto">
          <a:xfrm>
            <a:off x="3187700" y="2082800"/>
            <a:ext cx="2768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charset="0"/>
                <a:ea typeface="MS PGothic" pitchFamily="34" charset="-128"/>
              </a:defRPr>
            </a:lvl1pPr>
            <a:lvl2pPr marL="742950" indent="-285750">
              <a:defRPr sz="1600">
                <a:solidFill>
                  <a:schemeClr val="tx1"/>
                </a:solidFill>
                <a:latin typeface="Helvetica" charset="0"/>
                <a:ea typeface="MS PGothic" pitchFamily="34" charset="-128"/>
              </a:defRPr>
            </a:lvl2pPr>
            <a:lvl3pPr marL="1143000" indent="-228600">
              <a:defRPr sz="1600">
                <a:solidFill>
                  <a:schemeClr val="tx1"/>
                </a:solidFill>
                <a:latin typeface="Helvetica" charset="0"/>
                <a:ea typeface="MS PGothic" pitchFamily="34" charset="-128"/>
              </a:defRPr>
            </a:lvl3pPr>
            <a:lvl4pPr marL="1600200" indent="-228600">
              <a:defRPr sz="1600">
                <a:solidFill>
                  <a:schemeClr val="tx1"/>
                </a:solidFill>
                <a:latin typeface="Helvetica" charset="0"/>
                <a:ea typeface="MS PGothic" pitchFamily="34" charset="-128"/>
              </a:defRPr>
            </a:lvl4pPr>
            <a:lvl5pPr marL="2057400" indent="-228600">
              <a:defRPr sz="1600">
                <a:solidFill>
                  <a:schemeClr val="tx1"/>
                </a:solidFill>
                <a:latin typeface="Helvetica"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charset="0"/>
                <a:ea typeface="MS PGothic" pitchFamily="34" charset="-128"/>
              </a:defRPr>
            </a:lvl9pPr>
          </a:lstStyle>
          <a:p>
            <a:pPr algn="ctr"/>
            <a:r>
              <a:rPr lang="en-GB" sz="3600" dirty="0" smtClean="0"/>
              <a:t>Chapter 2</a:t>
            </a:r>
            <a:endParaRPr lang="en-GB" sz="3600" dirty="0"/>
          </a:p>
        </p:txBody>
      </p:sp>
      <p:sp>
        <p:nvSpPr>
          <p:cNvPr id="1536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ea typeface="MS PGothic" pitchFamily="34" charset="-128"/>
              </a:defRPr>
            </a:lvl1pPr>
            <a:lvl2pPr marL="742950" indent="-285750">
              <a:defRPr sz="1600">
                <a:solidFill>
                  <a:schemeClr val="tx1"/>
                </a:solidFill>
                <a:latin typeface="Helvetica" charset="0"/>
                <a:ea typeface="MS PGothic" pitchFamily="34" charset="-128"/>
              </a:defRPr>
            </a:lvl2pPr>
            <a:lvl3pPr marL="1143000" indent="-228600">
              <a:defRPr sz="1600">
                <a:solidFill>
                  <a:schemeClr val="tx1"/>
                </a:solidFill>
                <a:latin typeface="Helvetica" charset="0"/>
                <a:ea typeface="MS PGothic" pitchFamily="34" charset="-128"/>
              </a:defRPr>
            </a:lvl3pPr>
            <a:lvl4pPr marL="1600200" indent="-228600">
              <a:defRPr sz="1600">
                <a:solidFill>
                  <a:schemeClr val="tx1"/>
                </a:solidFill>
                <a:latin typeface="Helvetica" charset="0"/>
                <a:ea typeface="MS PGothic" pitchFamily="34" charset="-128"/>
              </a:defRPr>
            </a:lvl4pPr>
            <a:lvl5pPr marL="2057400" indent="-228600">
              <a:defRPr sz="1600">
                <a:solidFill>
                  <a:schemeClr val="tx1"/>
                </a:solidFill>
                <a:latin typeface="Helvetica"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charset="0"/>
                <a:ea typeface="MS PGothic" pitchFamily="34" charset="-128"/>
              </a:defRPr>
            </a:lvl9pPr>
          </a:lstStyle>
          <a:p>
            <a:fld id="{A8B3FB6C-B876-4E66-BCFB-F8775BC0ED78}" type="slidenum">
              <a:rPr lang="en-US" sz="1200" smtClean="0">
                <a:solidFill>
                  <a:srgbClr val="898989"/>
                </a:solidFill>
              </a:rPr>
              <a:pPr/>
              <a:t>1</a:t>
            </a:fld>
            <a:endParaRPr lang="en-US" sz="1200" dirty="0">
              <a:solidFill>
                <a:srgbClr val="898989"/>
              </a:solidFill>
            </a:endParaRPr>
          </a:p>
        </p:txBody>
      </p:sp>
    </p:spTree>
    <p:extLst>
      <p:ext uri="{BB962C8B-B14F-4D97-AF65-F5344CB8AC3E}">
        <p14:creationId xmlns:p14="http://schemas.microsoft.com/office/powerpoint/2010/main" val="2537202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Con’t…</a:t>
            </a:r>
            <a:endParaRPr lang="en-US" sz="4000" dirty="0"/>
          </a:p>
        </p:txBody>
      </p:sp>
      <p:sp>
        <p:nvSpPr>
          <p:cNvPr id="3" name="Content Placeholder 2"/>
          <p:cNvSpPr>
            <a:spLocks noGrp="1"/>
          </p:cNvSpPr>
          <p:nvPr>
            <p:ph idx="1"/>
          </p:nvPr>
        </p:nvSpPr>
        <p:spPr>
          <a:xfrm>
            <a:off x="457200" y="1447800"/>
            <a:ext cx="8229600" cy="4800600"/>
          </a:xfrm>
        </p:spPr>
        <p:txBody>
          <a:bodyPr>
            <a:noAutofit/>
          </a:bodyPr>
          <a:lstStyle/>
          <a:p>
            <a:pPr marL="0" indent="0" algn="just">
              <a:buNone/>
            </a:pPr>
            <a:r>
              <a:rPr lang="en-US" sz="2000" dirty="0"/>
              <a:t>In the above diagram,</a:t>
            </a:r>
          </a:p>
          <a:p>
            <a:pPr algn="just"/>
            <a:r>
              <a:rPr lang="en-US" sz="2000" dirty="0"/>
              <a:t>x is our dependent variable which is plotted on the x-axis and y is the dependent variable which is plotted on the y-axis.</a:t>
            </a:r>
          </a:p>
          <a:p>
            <a:pPr algn="just"/>
            <a:r>
              <a:rPr lang="en-US" sz="2000" dirty="0"/>
              <a:t>Black dots are the data points </a:t>
            </a:r>
            <a:r>
              <a:rPr lang="en-US" sz="2000" dirty="0" err="1"/>
              <a:t>i.e</a:t>
            </a:r>
            <a:r>
              <a:rPr lang="en-US" sz="2000" dirty="0"/>
              <a:t> the actual values.</a:t>
            </a:r>
          </a:p>
          <a:p>
            <a:pPr algn="just"/>
            <a:r>
              <a:rPr lang="en-US" sz="2000" dirty="0" err="1"/>
              <a:t>b</a:t>
            </a:r>
            <a:r>
              <a:rPr lang="en-US" sz="2000" baseline="-25000" dirty="0" err="1"/>
              <a:t>o</a:t>
            </a:r>
            <a:r>
              <a:rPr lang="en-US" sz="2000" dirty="0"/>
              <a:t> is the intercept which is 10 and b</a:t>
            </a:r>
            <a:r>
              <a:rPr lang="en-US" sz="2000" baseline="-25000" dirty="0"/>
              <a:t>1</a:t>
            </a:r>
            <a:r>
              <a:rPr lang="en-US" sz="2000" dirty="0"/>
              <a:t> is the slope of the x </a:t>
            </a:r>
            <a:r>
              <a:rPr lang="en-US" sz="2000" dirty="0" smtClean="0"/>
              <a:t>variable</a:t>
            </a:r>
            <a:r>
              <a:rPr lang="en-US" sz="2000" dirty="0"/>
              <a:t> </a:t>
            </a:r>
            <a:r>
              <a:rPr lang="en-US" sz="2000" dirty="0" smtClean="0"/>
              <a:t>and e is error.</a:t>
            </a:r>
            <a:endParaRPr lang="en-US" sz="2000" dirty="0"/>
          </a:p>
          <a:p>
            <a:pPr algn="just"/>
            <a:r>
              <a:rPr lang="en-US" sz="2000" dirty="0"/>
              <a:t>The blue line is the best fit line predicted by the model </a:t>
            </a:r>
            <a:r>
              <a:rPr lang="en-US" sz="2000" dirty="0" err="1"/>
              <a:t>i.e</a:t>
            </a:r>
            <a:r>
              <a:rPr lang="en-US" sz="2000" dirty="0"/>
              <a:t> the predicted values lie on the blue line</a:t>
            </a:r>
            <a:r>
              <a:rPr lang="en-US" sz="2000" dirty="0" smtClean="0"/>
              <a:t>.</a:t>
            </a:r>
          </a:p>
          <a:p>
            <a:pPr algn="just"/>
            <a:r>
              <a:rPr lang="en-US" sz="2000" b="1" dirty="0"/>
              <a:t>The vertical distance between the data point and the regression line is known as error or residual.</a:t>
            </a:r>
            <a:r>
              <a:rPr lang="en-US" sz="2000" dirty="0"/>
              <a:t> </a:t>
            </a:r>
            <a:endParaRPr lang="en-US" sz="2000" dirty="0" smtClean="0"/>
          </a:p>
          <a:p>
            <a:pPr algn="just"/>
            <a:r>
              <a:rPr lang="en-US" sz="2000" dirty="0" smtClean="0"/>
              <a:t>Each </a:t>
            </a:r>
            <a:r>
              <a:rPr lang="en-US" sz="2000" dirty="0"/>
              <a:t>data point has one residual and the sum of all the differences is known as</a:t>
            </a:r>
            <a:r>
              <a:rPr lang="en-US" sz="2000" b="1" dirty="0"/>
              <a:t> the Sum of Residuals/Errors. </a:t>
            </a:r>
            <a:endParaRPr lang="en-US" sz="2000" dirty="0"/>
          </a:p>
        </p:txBody>
      </p:sp>
    </p:spTree>
    <p:extLst>
      <p:ext uri="{BB962C8B-B14F-4D97-AF65-F5344CB8AC3E}">
        <p14:creationId xmlns:p14="http://schemas.microsoft.com/office/powerpoint/2010/main" val="786526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pPr marL="0" indent="0">
              <a:buNone/>
            </a:pPr>
            <a:r>
              <a:rPr lang="en-US" sz="2400" b="1" u="sng" dirty="0"/>
              <a:t>Mathematical Approach:</a:t>
            </a:r>
            <a:endParaRPr lang="en-US" sz="2400" dirty="0"/>
          </a:p>
          <a:p>
            <a:r>
              <a:rPr lang="en-US" sz="2400" dirty="0"/>
              <a:t>Residual/Error = Actual values – Predicted Values</a:t>
            </a:r>
          </a:p>
          <a:p>
            <a:r>
              <a:rPr lang="en-US" sz="2400" dirty="0"/>
              <a:t>Sum of Residuals/Errors = Sum(Actual- Predicted Values)</a:t>
            </a:r>
          </a:p>
          <a:p>
            <a:r>
              <a:rPr lang="en-US" sz="2400" dirty="0"/>
              <a:t>Square of Sum of Residuals/Errors = (Sum(Actual- Predicted Values))</a:t>
            </a:r>
            <a:r>
              <a:rPr lang="en-US" sz="2400" baseline="30000" dirty="0"/>
              <a:t>2</a:t>
            </a:r>
            <a:endParaRPr lang="en-US" sz="2400" dirty="0"/>
          </a:p>
          <a:p>
            <a:r>
              <a:rPr lang="en-US" sz="2400" dirty="0" err="1"/>
              <a:t>i.e</a:t>
            </a: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00823"/>
            <a:ext cx="2533650" cy="60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5163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Polynomial regression</a:t>
            </a:r>
          </a:p>
        </p:txBody>
      </p:sp>
      <p:sp>
        <p:nvSpPr>
          <p:cNvPr id="3" name="Content Placeholder 2"/>
          <p:cNvSpPr>
            <a:spLocks noGrp="1"/>
          </p:cNvSpPr>
          <p:nvPr>
            <p:ph idx="1"/>
          </p:nvPr>
        </p:nvSpPr>
        <p:spPr>
          <a:xfrm>
            <a:off x="457200" y="1371600"/>
            <a:ext cx="8229600" cy="4754563"/>
          </a:xfrm>
        </p:spPr>
        <p:txBody>
          <a:bodyPr>
            <a:normAutofit/>
          </a:bodyPr>
          <a:lstStyle/>
          <a:p>
            <a:pPr algn="just" fontAlgn="base"/>
            <a:r>
              <a:rPr lang="en-US" sz="2400" u="sng" dirty="0">
                <a:hlinkClick r:id="rId2"/>
              </a:rPr>
              <a:t>Polynomial regression</a:t>
            </a:r>
            <a:r>
              <a:rPr lang="en-US" sz="2400" dirty="0"/>
              <a:t> is an extension of linear regression that models the relationship between the dependent variable and the independent variable(s) as an n-</a:t>
            </a:r>
            <a:r>
              <a:rPr lang="en-US" sz="2400" dirty="0" err="1"/>
              <a:t>th</a:t>
            </a:r>
            <a:r>
              <a:rPr lang="en-US" sz="2400" dirty="0"/>
              <a:t> degree polynomial. The equation for polynomial regression is:</a:t>
            </a:r>
          </a:p>
          <a:p>
            <a:pPr algn="just" fontAlgn="base"/>
            <a:r>
              <a:rPr lang="en-US" sz="2400" dirty="0"/>
              <a:t>y=a0+a1x+a2x2+a3x3+….+</a:t>
            </a:r>
            <a:r>
              <a:rPr lang="en-US" sz="2400" dirty="0" err="1" smtClean="0"/>
              <a:t>anxn</a:t>
            </a:r>
            <a:endParaRPr lang="en-US" sz="2400" dirty="0"/>
          </a:p>
          <a:p>
            <a:pPr algn="just" fontAlgn="base"/>
            <a:r>
              <a:rPr lang="en-US" sz="2400" dirty="0"/>
              <a:t>where </a:t>
            </a:r>
            <a:r>
              <a:rPr lang="en-US" sz="2400" b="1" dirty="0"/>
              <a:t>y</a:t>
            </a:r>
            <a:r>
              <a:rPr lang="en-US" sz="2400" dirty="0"/>
              <a:t> is dependent </a:t>
            </a:r>
            <a:r>
              <a:rPr lang="en-US" sz="2400" dirty="0" smtClean="0"/>
              <a:t>variable </a:t>
            </a:r>
            <a:r>
              <a:rPr lang="en-US" sz="2400" b="1" dirty="0" smtClean="0"/>
              <a:t>x</a:t>
            </a:r>
            <a:r>
              <a:rPr lang="en-US" sz="2400" b="1" dirty="0"/>
              <a:t> </a:t>
            </a:r>
            <a:r>
              <a:rPr lang="en-US" sz="2400" dirty="0"/>
              <a:t>is the independent variable </a:t>
            </a:r>
            <a:r>
              <a:rPr lang="en-US" sz="2400" dirty="0" smtClean="0"/>
              <a:t>and  </a:t>
            </a:r>
            <a:r>
              <a:rPr lang="en-US" sz="2400" b="1" dirty="0" smtClean="0"/>
              <a:t>a</a:t>
            </a:r>
            <a:r>
              <a:rPr lang="en-US" sz="2400" b="1" baseline="-25000" dirty="0" smtClean="0"/>
              <a:t>0</a:t>
            </a:r>
            <a:r>
              <a:rPr lang="en-US" sz="2400" b="1" dirty="0" smtClean="0"/>
              <a:t>,a</a:t>
            </a:r>
            <a:r>
              <a:rPr lang="en-US" sz="2400" b="1" baseline="-25000" dirty="0" smtClean="0"/>
              <a:t>1</a:t>
            </a:r>
            <a:r>
              <a:rPr lang="en-US" sz="2400" b="1" dirty="0" smtClean="0"/>
              <a:t>,a</a:t>
            </a:r>
            <a:r>
              <a:rPr lang="en-US" sz="2400" b="1" baseline="-25000" dirty="0" smtClean="0"/>
              <a:t>2</a:t>
            </a:r>
            <a:r>
              <a:rPr lang="en-US" sz="2400" b="1" dirty="0" smtClean="0"/>
              <a:t>,a</a:t>
            </a:r>
            <a:r>
              <a:rPr lang="en-US" sz="2400" b="1" baseline="-25000" dirty="0" smtClean="0"/>
              <a:t>3</a:t>
            </a:r>
            <a:r>
              <a:rPr lang="en-US" sz="2400" b="1" dirty="0" smtClean="0"/>
              <a:t>,a</a:t>
            </a:r>
            <a:r>
              <a:rPr lang="en-US" sz="2400" b="1" baseline="-25000" dirty="0" smtClean="0"/>
              <a:t>n</a:t>
            </a:r>
            <a:r>
              <a:rPr lang="en-US" sz="2400" dirty="0"/>
              <a:t> are the coefficients.</a:t>
            </a:r>
          </a:p>
          <a:p>
            <a:pPr algn="just" fontAlgn="base"/>
            <a:r>
              <a:rPr lang="en-US" sz="2400" dirty="0"/>
              <a:t>Polynomial Regression is useful for modeling non-linear relationships where the data points form a curve.</a:t>
            </a:r>
          </a:p>
        </p:txBody>
      </p:sp>
    </p:spTree>
    <p:extLst>
      <p:ext uri="{BB962C8B-B14F-4D97-AF65-F5344CB8AC3E}">
        <p14:creationId xmlns:p14="http://schemas.microsoft.com/office/powerpoint/2010/main" val="39958117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4000" dirty="0" smtClean="0"/>
              <a:t>Linear Vs Polynomial </a:t>
            </a:r>
            <a:r>
              <a:rPr lang="en-US" sz="4000" dirty="0"/>
              <a:t>Regression</a:t>
            </a:r>
          </a:p>
        </p:txBody>
      </p:sp>
      <p:sp>
        <p:nvSpPr>
          <p:cNvPr id="3" name="Content Placeholder 2"/>
          <p:cNvSpPr>
            <a:spLocks noGrp="1"/>
          </p:cNvSpPr>
          <p:nvPr>
            <p:ph idx="1"/>
          </p:nvPr>
        </p:nvSpPr>
        <p:spPr>
          <a:xfrm>
            <a:off x="457200" y="1295400"/>
            <a:ext cx="8229600" cy="4830763"/>
          </a:xfrm>
        </p:spPr>
        <p:txBody>
          <a:bodyPr>
            <a:normAutofit/>
          </a:bodyPr>
          <a:lstStyle/>
          <a:p>
            <a:pPr algn="just"/>
            <a:endParaRPr lang="en-US" sz="2400"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09700"/>
            <a:ext cx="8229599"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09049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Linear regression</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marL="0" indent="0" algn="just" fontAlgn="base">
              <a:buNone/>
            </a:pPr>
            <a:r>
              <a:rPr lang="en-US" sz="2400" b="1" dirty="0">
                <a:solidFill>
                  <a:srgbClr val="FF0000"/>
                </a:solidFill>
              </a:rPr>
              <a:t>Advantages:</a:t>
            </a:r>
            <a:endParaRPr lang="en-US" sz="2400" dirty="0">
              <a:solidFill>
                <a:srgbClr val="FF0000"/>
              </a:solidFill>
            </a:endParaRPr>
          </a:p>
          <a:p>
            <a:pPr algn="just" fontAlgn="base"/>
            <a:r>
              <a:rPr lang="en-US" sz="2400" b="1" dirty="0"/>
              <a:t>Simplicity</a:t>
            </a:r>
            <a:r>
              <a:rPr lang="en-US" sz="2400" dirty="0"/>
              <a:t>: Easy to implement and interpret.</a:t>
            </a:r>
          </a:p>
          <a:p>
            <a:pPr algn="just" fontAlgn="base"/>
            <a:r>
              <a:rPr lang="en-US" sz="2400" b="1" dirty="0"/>
              <a:t>Efficiency</a:t>
            </a:r>
            <a:r>
              <a:rPr lang="en-US" sz="2400" dirty="0"/>
              <a:t>: Requires fewer computational resources.</a:t>
            </a:r>
          </a:p>
          <a:p>
            <a:pPr algn="just" fontAlgn="base"/>
            <a:r>
              <a:rPr lang="en-US" sz="2400" b="1" dirty="0"/>
              <a:t>Robustness</a:t>
            </a:r>
            <a:r>
              <a:rPr lang="en-US" sz="2400" dirty="0"/>
              <a:t>: Less prone to </a:t>
            </a:r>
            <a:r>
              <a:rPr lang="en-US" sz="2400" dirty="0" smtClean="0"/>
              <a:t>over-fitting </a:t>
            </a:r>
            <a:r>
              <a:rPr lang="en-US" sz="2400" dirty="0"/>
              <a:t>with large datasets.</a:t>
            </a:r>
          </a:p>
          <a:p>
            <a:pPr marL="0" indent="0" algn="just" fontAlgn="base">
              <a:buNone/>
            </a:pPr>
            <a:r>
              <a:rPr lang="en-US" sz="2400" b="1" dirty="0">
                <a:solidFill>
                  <a:srgbClr val="FF0000"/>
                </a:solidFill>
              </a:rPr>
              <a:t>Disadvantages:</a:t>
            </a:r>
            <a:endParaRPr lang="en-US" sz="2400" dirty="0">
              <a:solidFill>
                <a:srgbClr val="FF0000"/>
              </a:solidFill>
            </a:endParaRPr>
          </a:p>
          <a:p>
            <a:pPr algn="just" fontAlgn="base"/>
            <a:r>
              <a:rPr lang="en-US" sz="2400" b="1" dirty="0"/>
              <a:t>Limited Flexibility</a:t>
            </a:r>
            <a:r>
              <a:rPr lang="en-US" sz="2400" dirty="0"/>
              <a:t>: Cannot model non-linear relationships.</a:t>
            </a:r>
          </a:p>
          <a:p>
            <a:pPr algn="just" fontAlgn="base"/>
            <a:r>
              <a:rPr lang="en-US" sz="2400" b="1" dirty="0" smtClean="0"/>
              <a:t>Under-fitting</a:t>
            </a:r>
            <a:r>
              <a:rPr lang="en-US" sz="2400" dirty="0"/>
              <a:t>: May not capture the complexity of the data if the true relationship is non-linear.</a:t>
            </a:r>
          </a:p>
        </p:txBody>
      </p:sp>
    </p:spTree>
    <p:extLst>
      <p:ext uri="{BB962C8B-B14F-4D97-AF65-F5344CB8AC3E}">
        <p14:creationId xmlns:p14="http://schemas.microsoft.com/office/powerpoint/2010/main" val="5830267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Pros and cons of </a:t>
            </a:r>
            <a:r>
              <a:rPr lang="en-US" dirty="0" smtClean="0"/>
              <a:t>polynomial regression</a:t>
            </a:r>
            <a:endParaRPr lang="en-US" dirty="0"/>
          </a:p>
        </p:txBody>
      </p:sp>
      <p:sp>
        <p:nvSpPr>
          <p:cNvPr id="3" name="Content Placeholder 2"/>
          <p:cNvSpPr>
            <a:spLocks noGrp="1"/>
          </p:cNvSpPr>
          <p:nvPr>
            <p:ph idx="1"/>
          </p:nvPr>
        </p:nvSpPr>
        <p:spPr>
          <a:xfrm>
            <a:off x="457200" y="1600200"/>
            <a:ext cx="8382000" cy="4525963"/>
          </a:xfrm>
        </p:spPr>
        <p:txBody>
          <a:bodyPr>
            <a:noAutofit/>
          </a:bodyPr>
          <a:lstStyle/>
          <a:p>
            <a:pPr marL="0" indent="0" fontAlgn="base">
              <a:buNone/>
            </a:pPr>
            <a:r>
              <a:rPr lang="en-US" sz="2400" b="1" dirty="0">
                <a:solidFill>
                  <a:srgbClr val="FF0000"/>
                </a:solidFill>
              </a:rPr>
              <a:t>Advantages</a:t>
            </a:r>
            <a:r>
              <a:rPr lang="en-US" sz="2400" b="1" dirty="0"/>
              <a:t>:</a:t>
            </a:r>
            <a:endParaRPr lang="en-US" sz="2400" dirty="0"/>
          </a:p>
          <a:p>
            <a:pPr fontAlgn="base"/>
            <a:r>
              <a:rPr lang="en-US" sz="2400" b="1" dirty="0"/>
              <a:t>Flexibility</a:t>
            </a:r>
            <a:r>
              <a:rPr lang="en-US" sz="2400" dirty="0"/>
              <a:t>: Can model a wide range of relationships.</a:t>
            </a:r>
          </a:p>
          <a:p>
            <a:pPr fontAlgn="base"/>
            <a:r>
              <a:rPr lang="en-US" sz="2400" b="1" dirty="0"/>
              <a:t>Better Fit</a:t>
            </a:r>
            <a:r>
              <a:rPr lang="en-US" sz="2400" dirty="0"/>
              <a:t>: Can capture non-linear trends in the data.</a:t>
            </a:r>
          </a:p>
          <a:p>
            <a:pPr marL="0" indent="0" fontAlgn="base">
              <a:buNone/>
            </a:pPr>
            <a:r>
              <a:rPr lang="en-US" sz="2400" b="1" dirty="0">
                <a:solidFill>
                  <a:srgbClr val="FF0000"/>
                </a:solidFill>
              </a:rPr>
              <a:t>Disadvantages:</a:t>
            </a:r>
            <a:endParaRPr lang="en-US" sz="2400" dirty="0">
              <a:solidFill>
                <a:srgbClr val="FF0000"/>
              </a:solidFill>
            </a:endParaRPr>
          </a:p>
          <a:p>
            <a:pPr fontAlgn="base"/>
            <a:r>
              <a:rPr lang="en-US" sz="2400" b="1" dirty="0"/>
              <a:t>Complexity</a:t>
            </a:r>
            <a:r>
              <a:rPr lang="en-US" sz="2400" dirty="0"/>
              <a:t>: More complex and harder to interpret.</a:t>
            </a:r>
          </a:p>
          <a:p>
            <a:pPr fontAlgn="base"/>
            <a:r>
              <a:rPr lang="en-US" sz="2400" b="1" dirty="0" smtClean="0"/>
              <a:t>Over fitting</a:t>
            </a:r>
            <a:r>
              <a:rPr lang="en-US" sz="2400" dirty="0" smtClean="0"/>
              <a:t>: </a:t>
            </a:r>
            <a:r>
              <a:rPr lang="en-US" sz="2400" dirty="0"/>
              <a:t>Prone to </a:t>
            </a:r>
            <a:r>
              <a:rPr lang="en-US" sz="2400" dirty="0" smtClean="0"/>
              <a:t>over-fitting</a:t>
            </a:r>
            <a:r>
              <a:rPr lang="en-US" sz="2400" dirty="0"/>
              <a:t>, especially with higher-degree polynomials.</a:t>
            </a:r>
          </a:p>
          <a:p>
            <a:pPr fontAlgn="base"/>
            <a:r>
              <a:rPr lang="en-US" sz="2400" b="1" dirty="0"/>
              <a:t>Sensitivity to Outliers</a:t>
            </a:r>
            <a:r>
              <a:rPr lang="en-US" sz="2400" dirty="0"/>
              <a:t>: More sensitive to outliers compared to linear regression.</a:t>
            </a:r>
          </a:p>
        </p:txBody>
      </p:sp>
    </p:spTree>
    <p:extLst>
      <p:ext uri="{BB962C8B-B14F-4D97-AF65-F5344CB8AC3E}">
        <p14:creationId xmlns:p14="http://schemas.microsoft.com/office/powerpoint/2010/main" val="26876326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rmAutofit fontScale="90000"/>
          </a:bodyPr>
          <a:lstStyle/>
          <a:p>
            <a:pPr fontAlgn="base"/>
            <a:r>
              <a:rPr lang="en-US" dirty="0"/>
              <a:t>When to Use Linear Regression vs. Polynomial Regression</a:t>
            </a:r>
          </a:p>
        </p:txBody>
      </p:sp>
      <p:sp>
        <p:nvSpPr>
          <p:cNvPr id="3" name="Content Placeholder 2"/>
          <p:cNvSpPr>
            <a:spLocks noGrp="1"/>
          </p:cNvSpPr>
          <p:nvPr>
            <p:ph idx="1"/>
          </p:nvPr>
        </p:nvSpPr>
        <p:spPr>
          <a:xfrm>
            <a:off x="457200" y="1524000"/>
            <a:ext cx="8229600" cy="4602163"/>
          </a:xfrm>
        </p:spPr>
        <p:txBody>
          <a:bodyPr>
            <a:normAutofit/>
          </a:bodyPr>
          <a:lstStyle/>
          <a:p>
            <a:pPr fontAlgn="base"/>
            <a:r>
              <a:rPr lang="en-US" sz="2400" dirty="0" smtClean="0"/>
              <a:t>Choosing </a:t>
            </a:r>
            <a:r>
              <a:rPr lang="en-US" sz="2400" dirty="0"/>
              <a:t>between linear and polynomial regression depends on the nature of your data and the relationship between the variables you are analyzing. </a:t>
            </a:r>
            <a:endParaRPr lang="en-US" sz="2400" dirty="0" smtClean="0"/>
          </a:p>
          <a:p>
            <a:pPr fontAlgn="base"/>
            <a:r>
              <a:rPr lang="en-US" sz="2400" dirty="0" smtClean="0"/>
              <a:t>Here </a:t>
            </a:r>
            <a:r>
              <a:rPr lang="en-US" sz="2400" dirty="0"/>
              <a:t>are some scenarios to help you decide when to use each method:</a:t>
            </a:r>
          </a:p>
          <a:p>
            <a:pPr marL="0" indent="0" fontAlgn="base">
              <a:buNone/>
            </a:pPr>
            <a:r>
              <a:rPr lang="en-US" sz="2400" b="1" dirty="0">
                <a:solidFill>
                  <a:srgbClr val="FF0000"/>
                </a:solidFill>
              </a:rPr>
              <a:t>Linear Regression</a:t>
            </a:r>
          </a:p>
          <a:p>
            <a:pPr fontAlgn="base"/>
            <a:r>
              <a:rPr lang="en-US" sz="2400" dirty="0"/>
              <a:t>When the relationship between variables is linear.</a:t>
            </a:r>
          </a:p>
          <a:p>
            <a:pPr fontAlgn="base"/>
            <a:r>
              <a:rPr lang="en-US" sz="2400" dirty="0"/>
              <a:t>When simplicity and interpretability are crucial.</a:t>
            </a:r>
          </a:p>
          <a:p>
            <a:pPr fontAlgn="base"/>
            <a:r>
              <a:rPr lang="en-US" sz="2400" dirty="0"/>
              <a:t>With smaller datasets to avoid </a:t>
            </a:r>
            <a:r>
              <a:rPr lang="en-US" sz="2400" dirty="0" smtClean="0"/>
              <a:t>over-fitting</a:t>
            </a:r>
            <a:r>
              <a:rPr lang="en-US" sz="2400" dirty="0"/>
              <a:t>.</a:t>
            </a:r>
          </a:p>
          <a:p>
            <a:pPr fontAlgn="base"/>
            <a:r>
              <a:rPr lang="en-US" sz="2400" dirty="0"/>
              <a:t>For initial analysis to understand basic trends.</a:t>
            </a:r>
          </a:p>
        </p:txBody>
      </p:sp>
    </p:spTree>
    <p:extLst>
      <p:ext uri="{BB962C8B-B14F-4D97-AF65-F5344CB8AC3E}">
        <p14:creationId xmlns:p14="http://schemas.microsoft.com/office/powerpoint/2010/main" val="18304732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Real life examples of linear</a:t>
            </a:r>
            <a:endParaRPr lang="en-US" sz="4000" dirty="0"/>
          </a:p>
        </p:txBody>
      </p:sp>
      <p:sp>
        <p:nvSpPr>
          <p:cNvPr id="3" name="Content Placeholder 2"/>
          <p:cNvSpPr>
            <a:spLocks noGrp="1"/>
          </p:cNvSpPr>
          <p:nvPr>
            <p:ph idx="1"/>
          </p:nvPr>
        </p:nvSpPr>
        <p:spPr>
          <a:xfrm>
            <a:off x="457200" y="1447800"/>
            <a:ext cx="8229600" cy="4678363"/>
          </a:xfrm>
        </p:spPr>
        <p:txBody>
          <a:bodyPr>
            <a:normAutofit/>
          </a:bodyPr>
          <a:lstStyle/>
          <a:p>
            <a:pPr marL="0" indent="0" algn="just">
              <a:buNone/>
            </a:pPr>
            <a:r>
              <a:rPr lang="en-US" sz="2400" dirty="0">
                <a:solidFill>
                  <a:srgbClr val="FF0000"/>
                </a:solidFill>
              </a:rPr>
              <a:t>Scenario</a:t>
            </a:r>
            <a:r>
              <a:rPr lang="en-US" sz="2400" dirty="0"/>
              <a:t>: Predicting house prices based on square footage and </a:t>
            </a:r>
            <a:r>
              <a:rPr lang="en-US" sz="2400" dirty="0" smtClean="0"/>
              <a:t>location.(real estate pricing prediction).</a:t>
            </a:r>
          </a:p>
          <a:p>
            <a:pPr algn="just">
              <a:buFont typeface="Wingdings" pitchFamily="2" charset="2"/>
              <a:buChar char="v"/>
            </a:pPr>
            <a:r>
              <a:rPr lang="en-US" sz="2400" b="1" dirty="0"/>
              <a:t>Problem</a:t>
            </a:r>
            <a:r>
              <a:rPr lang="en-US" sz="2400" dirty="0"/>
              <a:t>: Predict the selling price of houses based on features like size, location, and number of bedrooms</a:t>
            </a:r>
            <a:r>
              <a:rPr lang="en-US" sz="2400" dirty="0" smtClean="0"/>
              <a:t>.</a:t>
            </a:r>
          </a:p>
          <a:p>
            <a:pPr algn="just"/>
            <a:r>
              <a:rPr lang="en-US" sz="2400" dirty="0">
                <a:solidFill>
                  <a:srgbClr val="FF0000"/>
                </a:solidFill>
              </a:rPr>
              <a:t>Why Use Linear Regression</a:t>
            </a:r>
            <a:r>
              <a:rPr lang="en-US" sz="2400" dirty="0"/>
              <a:t>: The relationship between house prices and their size/location is often </a:t>
            </a:r>
            <a:r>
              <a:rPr lang="en-US" sz="2400" dirty="0" smtClean="0"/>
              <a:t>linear.</a:t>
            </a:r>
          </a:p>
          <a:p>
            <a:pPr algn="just"/>
            <a:r>
              <a:rPr lang="en-US" sz="2400" dirty="0" smtClean="0"/>
              <a:t>As </a:t>
            </a:r>
            <a:r>
              <a:rPr lang="en-US" sz="2400" dirty="0"/>
              <a:t>the </a:t>
            </a:r>
            <a:r>
              <a:rPr lang="en-US" sz="2400" dirty="0" smtClean="0"/>
              <a:t>size or number of bedrooms </a:t>
            </a:r>
            <a:r>
              <a:rPr lang="en-US" sz="2400" dirty="0"/>
              <a:t>increases, the price generally increases proportionally. </a:t>
            </a:r>
            <a:endParaRPr lang="en-US" sz="2400" dirty="0" smtClean="0"/>
          </a:p>
          <a:p>
            <a:pPr algn="just"/>
            <a:r>
              <a:rPr lang="en-US" sz="2400" dirty="0" smtClean="0"/>
              <a:t>Linear </a:t>
            </a:r>
            <a:r>
              <a:rPr lang="en-US" sz="2400" dirty="0"/>
              <a:t>regression provides a straightforward model that is easy to interpret and works well with this type of data.</a:t>
            </a:r>
          </a:p>
        </p:txBody>
      </p:sp>
    </p:spTree>
    <p:extLst>
      <p:ext uri="{BB962C8B-B14F-4D97-AF65-F5344CB8AC3E}">
        <p14:creationId xmlns:p14="http://schemas.microsoft.com/office/powerpoint/2010/main" val="35480850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Con’t…</a:t>
            </a:r>
            <a:endParaRPr lang="en-US" sz="4000" dirty="0"/>
          </a:p>
        </p:txBody>
      </p:sp>
      <p:sp>
        <p:nvSpPr>
          <p:cNvPr id="3" name="Content Placeholder 2"/>
          <p:cNvSpPr>
            <a:spLocks noGrp="1"/>
          </p:cNvSpPr>
          <p:nvPr>
            <p:ph idx="1"/>
          </p:nvPr>
        </p:nvSpPr>
        <p:spPr>
          <a:xfrm>
            <a:off x="457200" y="1143000"/>
            <a:ext cx="8229600" cy="4983163"/>
          </a:xfrm>
        </p:spPr>
        <p:txBody>
          <a:bodyPr>
            <a:normAutofit/>
          </a:bodyPr>
          <a:lstStyle/>
          <a:p>
            <a:pPr marL="0" indent="0" algn="just" fontAlgn="base">
              <a:buNone/>
            </a:pPr>
            <a:r>
              <a:rPr lang="en-US" sz="2400" dirty="0">
                <a:solidFill>
                  <a:srgbClr val="FF0000"/>
                </a:solidFill>
              </a:rPr>
              <a:t>Scenario</a:t>
            </a:r>
            <a:r>
              <a:rPr lang="en-US" sz="2400" dirty="0"/>
              <a:t>: Predicting </a:t>
            </a:r>
            <a:r>
              <a:rPr lang="en-US" sz="2400" dirty="0" smtClean="0"/>
              <a:t>next month’s sale of retail store based </a:t>
            </a:r>
            <a:r>
              <a:rPr lang="en-US" sz="2400" dirty="0"/>
              <a:t>on </a:t>
            </a:r>
            <a:r>
              <a:rPr lang="en-US" sz="2400" dirty="0" smtClean="0"/>
              <a:t>advertising quality/budget and </a:t>
            </a:r>
            <a:r>
              <a:rPr lang="en-US" sz="2400" dirty="0"/>
              <a:t>location</a:t>
            </a:r>
            <a:r>
              <a:rPr lang="en-US" sz="2400" dirty="0" smtClean="0"/>
              <a:t>.(</a:t>
            </a:r>
            <a:r>
              <a:rPr lang="en-US" sz="2400" dirty="0"/>
              <a:t>Sales Forecasting for a Retail Store</a:t>
            </a:r>
            <a:r>
              <a:rPr lang="en-US" sz="2400" dirty="0" smtClean="0"/>
              <a:t>).</a:t>
            </a:r>
          </a:p>
          <a:p>
            <a:pPr algn="just" fontAlgn="base">
              <a:buFont typeface="Wingdings" pitchFamily="2" charset="2"/>
              <a:buChar char="v"/>
            </a:pPr>
            <a:r>
              <a:rPr lang="en-US" sz="2400" b="1" dirty="0" smtClean="0"/>
              <a:t>Problem</a:t>
            </a:r>
            <a:r>
              <a:rPr lang="en-US" sz="2400" dirty="0"/>
              <a:t>: Estimate next month’s sales based on historical sales data, taking into account factors like advertising budget, seasonality, and store </a:t>
            </a:r>
            <a:r>
              <a:rPr lang="en-US" sz="2400" dirty="0" smtClean="0"/>
              <a:t>location.</a:t>
            </a:r>
          </a:p>
          <a:p>
            <a:pPr algn="just" fontAlgn="base"/>
            <a:r>
              <a:rPr lang="en-US" sz="2400" b="1" dirty="0" smtClean="0">
                <a:solidFill>
                  <a:srgbClr val="FF0000"/>
                </a:solidFill>
              </a:rPr>
              <a:t>Why </a:t>
            </a:r>
            <a:r>
              <a:rPr lang="en-US" sz="2400" b="1" dirty="0">
                <a:solidFill>
                  <a:srgbClr val="FF0000"/>
                </a:solidFill>
              </a:rPr>
              <a:t>Linear Regression</a:t>
            </a:r>
            <a:r>
              <a:rPr lang="en-US" sz="2400" dirty="0"/>
              <a:t>: It provides a straightforward model to understand how different factors linearly impact sales, aiding </a:t>
            </a:r>
            <a:r>
              <a:rPr lang="en-US" sz="2400" dirty="0" smtClean="0"/>
              <a:t>in </a:t>
            </a:r>
            <a:r>
              <a:rPr lang="en-US" sz="2400" dirty="0"/>
              <a:t>budget planning and marketing strategies</a:t>
            </a:r>
            <a:r>
              <a:rPr lang="en-US" sz="2400" dirty="0" smtClean="0"/>
              <a:t>.</a:t>
            </a:r>
          </a:p>
          <a:p>
            <a:pPr algn="just" fontAlgn="base"/>
            <a:r>
              <a:rPr lang="en-US" sz="2400" dirty="0" smtClean="0"/>
              <a:t>Similarly, the above factors have linear relationship with sale’s of the store.</a:t>
            </a:r>
          </a:p>
          <a:p>
            <a:pPr algn="just" fontAlgn="base"/>
            <a:endParaRPr lang="en-US" sz="2400" dirty="0"/>
          </a:p>
        </p:txBody>
      </p:sp>
    </p:spTree>
    <p:extLst>
      <p:ext uri="{BB962C8B-B14F-4D97-AF65-F5344CB8AC3E}">
        <p14:creationId xmlns:p14="http://schemas.microsoft.com/office/powerpoint/2010/main" val="11703062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dirty="0" smtClean="0"/>
              <a:t>When to use polynomial</a:t>
            </a:r>
            <a:endParaRPr lang="en-US" sz="4000" dirty="0"/>
          </a:p>
        </p:txBody>
      </p:sp>
      <p:sp>
        <p:nvSpPr>
          <p:cNvPr id="3" name="Content Placeholder 2"/>
          <p:cNvSpPr>
            <a:spLocks noGrp="1"/>
          </p:cNvSpPr>
          <p:nvPr>
            <p:ph idx="1"/>
          </p:nvPr>
        </p:nvSpPr>
        <p:spPr>
          <a:xfrm>
            <a:off x="457200" y="1447800"/>
            <a:ext cx="8229600" cy="4678363"/>
          </a:xfrm>
        </p:spPr>
        <p:txBody>
          <a:bodyPr>
            <a:normAutofit/>
          </a:bodyPr>
          <a:lstStyle/>
          <a:p>
            <a:pPr marL="0" indent="0" fontAlgn="base">
              <a:buNone/>
            </a:pPr>
            <a:r>
              <a:rPr lang="en-US" sz="2400" b="1" dirty="0">
                <a:solidFill>
                  <a:srgbClr val="FF0000"/>
                </a:solidFill>
              </a:rPr>
              <a:t>Polynomial Regression</a:t>
            </a:r>
          </a:p>
          <a:p>
            <a:pPr fontAlgn="base"/>
            <a:r>
              <a:rPr lang="en-US" sz="2400" dirty="0"/>
              <a:t>When the relationship between variables is non-linear.</a:t>
            </a:r>
          </a:p>
          <a:p>
            <a:pPr fontAlgn="base"/>
            <a:r>
              <a:rPr lang="en-US" sz="2400" dirty="0"/>
              <a:t>To capture more complex relationships in large datasets.</a:t>
            </a:r>
          </a:p>
          <a:p>
            <a:pPr fontAlgn="base"/>
            <a:r>
              <a:rPr lang="en-US" sz="2400" dirty="0"/>
              <a:t>When flexibility is needed to fit a wider range of data shapes.</a:t>
            </a:r>
          </a:p>
          <a:p>
            <a:pPr fontAlgn="base"/>
            <a:r>
              <a:rPr lang="en-US" sz="2400" dirty="0"/>
              <a:t>With careful consideration of the polynomial degree to avoid </a:t>
            </a:r>
            <a:r>
              <a:rPr lang="en-US" sz="2400" dirty="0" smtClean="0"/>
              <a:t>over-fitting.</a:t>
            </a:r>
            <a:endParaRPr lang="en-US" sz="2400" dirty="0"/>
          </a:p>
        </p:txBody>
      </p:sp>
    </p:spTree>
    <p:extLst>
      <p:ext uri="{BB962C8B-B14F-4D97-AF65-F5344CB8AC3E}">
        <p14:creationId xmlns:p14="http://schemas.microsoft.com/office/powerpoint/2010/main" val="3221378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normAutofit/>
          </a:bodyPr>
          <a:lstStyle/>
          <a:p>
            <a:pPr eaLnBrk="1" hangingPunct="1"/>
            <a:r>
              <a:rPr lang="en-GB" sz="4000" dirty="0" smtClean="0"/>
              <a:t>Machine Learning (ML)</a:t>
            </a:r>
            <a:endParaRPr lang="en-GB" sz="4000" dirty="0" smtClean="0"/>
          </a:p>
        </p:txBody>
      </p:sp>
      <p:sp>
        <p:nvSpPr>
          <p:cNvPr id="17410" name="Content Placeholder 2"/>
          <p:cNvSpPr>
            <a:spLocks noGrp="1"/>
          </p:cNvSpPr>
          <p:nvPr>
            <p:ph idx="1"/>
          </p:nvPr>
        </p:nvSpPr>
        <p:spPr>
          <a:xfrm>
            <a:off x="457200" y="1676400"/>
            <a:ext cx="8229600" cy="4449763"/>
          </a:xfrm>
        </p:spPr>
        <p:txBody>
          <a:bodyPr>
            <a:normAutofit/>
          </a:bodyPr>
          <a:lstStyle/>
          <a:p>
            <a:pPr lvl="0" algn="just"/>
            <a:r>
              <a:rPr lang="en-US" sz="2400" b="1" dirty="0" smtClean="0"/>
              <a:t>ML</a:t>
            </a:r>
            <a:r>
              <a:rPr lang="en-US" sz="2400" dirty="0"/>
              <a:t> is a branch of </a:t>
            </a:r>
            <a:r>
              <a:rPr lang="en-US" sz="2400" dirty="0" smtClean="0"/>
              <a:t>AI that </a:t>
            </a:r>
            <a:r>
              <a:rPr lang="en-US" sz="2400" dirty="0"/>
              <a:t>focuses on the development of algorithms and statistical models that can learn from and make predictions on data. </a:t>
            </a:r>
            <a:endParaRPr lang="en-US" sz="2400" dirty="0" smtClean="0"/>
          </a:p>
          <a:p>
            <a:pPr lvl="0" algn="just"/>
            <a:r>
              <a:rPr lang="en-US" sz="2400" dirty="0" smtClean="0"/>
              <a:t>There are 3 main types of ML namely supervised, unsupervised and reinforcement.(semi-supervised).</a:t>
            </a:r>
          </a:p>
          <a:p>
            <a:pPr algn="just"/>
            <a:r>
              <a:rPr lang="en-US" sz="2400" dirty="0" smtClean="0"/>
              <a:t>Supervised ML is </a:t>
            </a:r>
            <a:r>
              <a:rPr lang="en-US" sz="2400" dirty="0"/>
              <a:t>a type of machine learning where the algorithm learns from </a:t>
            </a:r>
            <a:r>
              <a:rPr lang="en-US" sz="2400" dirty="0" smtClean="0"/>
              <a:t>labeled </a:t>
            </a:r>
            <a:r>
              <a:rPr lang="en-US" sz="2400" dirty="0"/>
              <a:t>data.  </a:t>
            </a:r>
            <a:endParaRPr lang="en-US" sz="2400" dirty="0" smtClean="0"/>
          </a:p>
          <a:p>
            <a:pPr algn="just"/>
            <a:r>
              <a:rPr lang="en-US" sz="2400" dirty="0" smtClean="0"/>
              <a:t>Labeled </a:t>
            </a:r>
            <a:r>
              <a:rPr lang="en-US" sz="2400" dirty="0"/>
              <a:t>data means the dataset whose respective target value is already known. </a:t>
            </a:r>
            <a:endParaRPr lang="en-US" sz="2400" dirty="0" smtClean="0"/>
          </a:p>
          <a:p>
            <a:pPr lvl="0" algn="just"/>
            <a:endParaRPr lang="en-US" sz="2400" dirty="0"/>
          </a:p>
        </p:txBody>
      </p:sp>
      <p:sp>
        <p:nvSpPr>
          <p:cNvPr id="1741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charset="0"/>
                <a:ea typeface="MS PGothic" pitchFamily="34" charset="-128"/>
              </a:defRPr>
            </a:lvl1pPr>
            <a:lvl2pPr marL="742950" indent="-285750">
              <a:defRPr sz="1600">
                <a:solidFill>
                  <a:schemeClr val="tx1"/>
                </a:solidFill>
                <a:latin typeface="Helvetica" charset="0"/>
                <a:ea typeface="MS PGothic" pitchFamily="34" charset="-128"/>
              </a:defRPr>
            </a:lvl2pPr>
            <a:lvl3pPr marL="1143000" indent="-228600">
              <a:defRPr sz="1600">
                <a:solidFill>
                  <a:schemeClr val="tx1"/>
                </a:solidFill>
                <a:latin typeface="Helvetica" charset="0"/>
                <a:ea typeface="MS PGothic" pitchFamily="34" charset="-128"/>
              </a:defRPr>
            </a:lvl3pPr>
            <a:lvl4pPr marL="1600200" indent="-228600">
              <a:defRPr sz="1600">
                <a:solidFill>
                  <a:schemeClr val="tx1"/>
                </a:solidFill>
                <a:latin typeface="Helvetica" charset="0"/>
                <a:ea typeface="MS PGothic" pitchFamily="34" charset="-128"/>
              </a:defRPr>
            </a:lvl4pPr>
            <a:lvl5pPr marL="2057400" indent="-228600">
              <a:defRPr sz="1600">
                <a:solidFill>
                  <a:schemeClr val="tx1"/>
                </a:solidFill>
                <a:latin typeface="Helvetica" charset="0"/>
                <a:ea typeface="MS PGothic" pitchFamily="34" charset="-128"/>
              </a:defRPr>
            </a:lvl5pPr>
            <a:lvl6pPr marL="2514600" indent="-228600" eaLnBrk="0" fontAlgn="base" hangingPunct="0">
              <a:spcBef>
                <a:spcPct val="0"/>
              </a:spcBef>
              <a:spcAft>
                <a:spcPct val="0"/>
              </a:spcAft>
              <a:defRPr sz="1600">
                <a:solidFill>
                  <a:schemeClr val="tx1"/>
                </a:solidFill>
                <a:latin typeface="Helvetica" charset="0"/>
                <a:ea typeface="MS PGothic" pitchFamily="34" charset="-128"/>
              </a:defRPr>
            </a:lvl6pPr>
            <a:lvl7pPr marL="2971800" indent="-228600" eaLnBrk="0" fontAlgn="base" hangingPunct="0">
              <a:spcBef>
                <a:spcPct val="0"/>
              </a:spcBef>
              <a:spcAft>
                <a:spcPct val="0"/>
              </a:spcAft>
              <a:defRPr sz="1600">
                <a:solidFill>
                  <a:schemeClr val="tx1"/>
                </a:solidFill>
                <a:latin typeface="Helvetica" charset="0"/>
                <a:ea typeface="MS PGothic" pitchFamily="34" charset="-128"/>
              </a:defRPr>
            </a:lvl7pPr>
            <a:lvl8pPr marL="3429000" indent="-228600" eaLnBrk="0" fontAlgn="base" hangingPunct="0">
              <a:spcBef>
                <a:spcPct val="0"/>
              </a:spcBef>
              <a:spcAft>
                <a:spcPct val="0"/>
              </a:spcAft>
              <a:defRPr sz="1600">
                <a:solidFill>
                  <a:schemeClr val="tx1"/>
                </a:solidFill>
                <a:latin typeface="Helvetica" charset="0"/>
                <a:ea typeface="MS PGothic" pitchFamily="34" charset="-128"/>
              </a:defRPr>
            </a:lvl8pPr>
            <a:lvl9pPr marL="3886200" indent="-228600" eaLnBrk="0" fontAlgn="base" hangingPunct="0">
              <a:spcBef>
                <a:spcPct val="0"/>
              </a:spcBef>
              <a:spcAft>
                <a:spcPct val="0"/>
              </a:spcAft>
              <a:defRPr sz="1600">
                <a:solidFill>
                  <a:schemeClr val="tx1"/>
                </a:solidFill>
                <a:latin typeface="Helvetica" charset="0"/>
                <a:ea typeface="MS PGothic" pitchFamily="34" charset="-128"/>
              </a:defRPr>
            </a:lvl9pPr>
          </a:lstStyle>
          <a:p>
            <a:r>
              <a:rPr lang="en-US" sz="1200" dirty="0">
                <a:solidFill>
                  <a:srgbClr val="898989"/>
                </a:solidFill>
              </a:rPr>
              <a:t>Slide </a:t>
            </a:r>
            <a:fld id="{B1D88FC4-195D-4925-B213-40FFDA2121C7}" type="slidenum">
              <a:rPr lang="en-US" sz="1200" smtClean="0">
                <a:solidFill>
                  <a:srgbClr val="898989"/>
                </a:solidFill>
              </a:rPr>
              <a:pPr/>
              <a:t>2</a:t>
            </a:fld>
            <a:endParaRPr lang="en-US" sz="1200" dirty="0">
              <a:solidFill>
                <a:srgbClr val="898989"/>
              </a:solidFill>
            </a:endParaRPr>
          </a:p>
        </p:txBody>
      </p:sp>
    </p:spTree>
    <p:extLst>
      <p:ext uri="{BB962C8B-B14F-4D97-AF65-F5344CB8AC3E}">
        <p14:creationId xmlns:p14="http://schemas.microsoft.com/office/powerpoint/2010/main" val="3974903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Real life examples of polynomial</a:t>
            </a:r>
            <a:endParaRPr lang="en-US" dirty="0"/>
          </a:p>
        </p:txBody>
      </p:sp>
      <p:sp>
        <p:nvSpPr>
          <p:cNvPr id="3" name="Content Placeholder 2"/>
          <p:cNvSpPr>
            <a:spLocks noGrp="1"/>
          </p:cNvSpPr>
          <p:nvPr>
            <p:ph idx="1"/>
          </p:nvPr>
        </p:nvSpPr>
        <p:spPr>
          <a:xfrm>
            <a:off x="457200" y="1447800"/>
            <a:ext cx="8229600" cy="4678363"/>
          </a:xfrm>
        </p:spPr>
        <p:txBody>
          <a:bodyPr>
            <a:normAutofit/>
          </a:bodyPr>
          <a:lstStyle/>
          <a:p>
            <a:pPr marL="0" indent="0" algn="just" fontAlgn="base">
              <a:buNone/>
            </a:pPr>
            <a:r>
              <a:rPr lang="en-US" sz="2400" dirty="0">
                <a:solidFill>
                  <a:srgbClr val="FF0000"/>
                </a:solidFill>
              </a:rPr>
              <a:t>Scenario</a:t>
            </a:r>
            <a:r>
              <a:rPr lang="en-US" sz="2400" dirty="0"/>
              <a:t>: </a:t>
            </a:r>
            <a:r>
              <a:rPr lang="en-US" sz="2400" dirty="0" smtClean="0"/>
              <a:t>Agricultural </a:t>
            </a:r>
            <a:r>
              <a:rPr lang="en-US" sz="2400" dirty="0"/>
              <a:t>Yield Prediction Based on Environmental </a:t>
            </a:r>
            <a:r>
              <a:rPr lang="en-US" sz="2400" dirty="0" smtClean="0"/>
              <a:t>Conditions</a:t>
            </a:r>
            <a:r>
              <a:rPr lang="en-US" sz="2400" dirty="0"/>
              <a:t>.</a:t>
            </a:r>
            <a:endParaRPr lang="en-US" sz="2400" dirty="0" smtClean="0"/>
          </a:p>
          <a:p>
            <a:pPr algn="just" fontAlgn="base">
              <a:buFont typeface="Wingdings" pitchFamily="2" charset="2"/>
              <a:buChar char="v"/>
            </a:pPr>
            <a:r>
              <a:rPr lang="en-US" sz="2400" b="1" dirty="0" smtClean="0"/>
              <a:t>Problem</a:t>
            </a:r>
            <a:r>
              <a:rPr lang="en-US" sz="2400" dirty="0"/>
              <a:t>: Predict the crop yield based on variables such as temperature, rainfall, and soil quality, where the relationship between these factors and yield is not </a:t>
            </a:r>
            <a:r>
              <a:rPr lang="en-US" sz="2400" dirty="0" smtClean="0"/>
              <a:t>linear.</a:t>
            </a:r>
          </a:p>
          <a:p>
            <a:pPr algn="just" fontAlgn="base"/>
            <a:r>
              <a:rPr lang="en-US" sz="2400" b="1" dirty="0" smtClean="0">
                <a:solidFill>
                  <a:srgbClr val="FF0000"/>
                </a:solidFill>
              </a:rPr>
              <a:t>Why </a:t>
            </a:r>
            <a:r>
              <a:rPr lang="en-US" sz="2400" b="1" dirty="0">
                <a:solidFill>
                  <a:srgbClr val="FF0000"/>
                </a:solidFill>
              </a:rPr>
              <a:t>Polynomial Regression</a:t>
            </a:r>
            <a:r>
              <a:rPr lang="en-US" sz="2400" dirty="0"/>
              <a:t>: Environmental factors often have a non-linear impact on crop yields. Polynomial regression can model these complex relationships more effectively than linear regression.</a:t>
            </a:r>
          </a:p>
          <a:p>
            <a:pPr algn="just"/>
            <a:r>
              <a:rPr lang="en-US" sz="2400" dirty="0"/>
              <a:t/>
            </a:r>
            <a:br>
              <a:rPr lang="en-US" sz="2400" dirty="0"/>
            </a:br>
            <a:endParaRPr lang="en-US" sz="2400" dirty="0"/>
          </a:p>
        </p:txBody>
      </p:sp>
    </p:spTree>
    <p:extLst>
      <p:ext uri="{BB962C8B-B14F-4D97-AF65-F5344CB8AC3E}">
        <p14:creationId xmlns:p14="http://schemas.microsoft.com/office/powerpoint/2010/main" val="20036484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smtClean="0"/>
              <a:t>Con’t…</a:t>
            </a:r>
            <a:endParaRPr lang="en-US" sz="4000" dirty="0"/>
          </a:p>
        </p:txBody>
      </p:sp>
      <p:sp>
        <p:nvSpPr>
          <p:cNvPr id="3" name="Content Placeholder 2"/>
          <p:cNvSpPr>
            <a:spLocks noGrp="1"/>
          </p:cNvSpPr>
          <p:nvPr>
            <p:ph idx="1"/>
          </p:nvPr>
        </p:nvSpPr>
        <p:spPr>
          <a:xfrm>
            <a:off x="457200" y="1447800"/>
            <a:ext cx="8229600" cy="4678363"/>
          </a:xfrm>
        </p:spPr>
        <p:txBody>
          <a:bodyPr>
            <a:normAutofit/>
          </a:bodyPr>
          <a:lstStyle/>
          <a:p>
            <a:pPr marL="0" indent="0" algn="just" fontAlgn="base">
              <a:buNone/>
            </a:pPr>
            <a:r>
              <a:rPr lang="en-US" sz="2400" dirty="0">
                <a:solidFill>
                  <a:srgbClr val="FF0000"/>
                </a:solidFill>
              </a:rPr>
              <a:t>Scenario</a:t>
            </a:r>
            <a:r>
              <a:rPr lang="en-US" sz="2400" dirty="0"/>
              <a:t>: </a:t>
            </a:r>
            <a:r>
              <a:rPr lang="en-US" sz="2400" dirty="0" smtClean="0"/>
              <a:t>Modeling </a:t>
            </a:r>
            <a:r>
              <a:rPr lang="en-US" sz="2400" dirty="0"/>
              <a:t>Electricity Consumption in Relation to </a:t>
            </a:r>
            <a:r>
              <a:rPr lang="en-US" sz="2400" dirty="0" smtClean="0"/>
              <a:t>Temperature</a:t>
            </a:r>
            <a:endParaRPr lang="en-US" sz="2400" dirty="0"/>
          </a:p>
          <a:p>
            <a:pPr algn="just" fontAlgn="base">
              <a:buFont typeface="Wingdings" pitchFamily="2" charset="2"/>
              <a:buChar char="v"/>
            </a:pPr>
            <a:r>
              <a:rPr lang="en-US" sz="2400" b="1" dirty="0" smtClean="0"/>
              <a:t>Problem</a:t>
            </a:r>
            <a:r>
              <a:rPr lang="en-US" sz="2400" dirty="0"/>
              <a:t>: Forecast the electricity consumption of a city based on the temperature, where consumption increases during extreme cold and hot temperatures but drops at moderate </a:t>
            </a:r>
            <a:r>
              <a:rPr lang="en-US" sz="2400" dirty="0" smtClean="0"/>
              <a:t>temperatures.</a:t>
            </a:r>
          </a:p>
          <a:p>
            <a:pPr algn="just" fontAlgn="base"/>
            <a:r>
              <a:rPr lang="en-US" sz="2400" b="1" dirty="0" smtClean="0">
                <a:solidFill>
                  <a:srgbClr val="FF0000"/>
                </a:solidFill>
              </a:rPr>
              <a:t>Why </a:t>
            </a:r>
            <a:r>
              <a:rPr lang="en-US" sz="2400" b="1" dirty="0">
                <a:solidFill>
                  <a:srgbClr val="FF0000"/>
                </a:solidFill>
              </a:rPr>
              <a:t>Polynomial Regression</a:t>
            </a:r>
            <a:r>
              <a:rPr lang="en-US" sz="2400" dirty="0"/>
              <a:t>: The relationship between temperature and electricity consumption is likely to be non-linear (U-shaped curve), making polynomial regression a better fit for capturing these dynamics.</a:t>
            </a:r>
          </a:p>
        </p:txBody>
      </p:sp>
    </p:spTree>
    <p:extLst>
      <p:ext uri="{BB962C8B-B14F-4D97-AF65-F5344CB8AC3E}">
        <p14:creationId xmlns:p14="http://schemas.microsoft.com/office/powerpoint/2010/main" val="20036484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Assumptions of Linear </a:t>
            </a:r>
            <a:r>
              <a:rPr lang="en-US" dirty="0" smtClean="0"/>
              <a:t>and polynomial Regression</a:t>
            </a:r>
            <a:endParaRPr lang="en-US" dirty="0"/>
          </a:p>
        </p:txBody>
      </p:sp>
      <p:sp>
        <p:nvSpPr>
          <p:cNvPr id="3" name="Content Placeholder 2"/>
          <p:cNvSpPr>
            <a:spLocks noGrp="1"/>
          </p:cNvSpPr>
          <p:nvPr>
            <p:ph idx="1"/>
          </p:nvPr>
        </p:nvSpPr>
        <p:spPr/>
        <p:txBody>
          <a:bodyPr>
            <a:noAutofit/>
          </a:bodyPr>
          <a:lstStyle/>
          <a:p>
            <a:pPr marL="457200" lvl="1" indent="0">
              <a:buNone/>
            </a:pPr>
            <a:endParaRPr lang="en-US" dirty="0" smtClean="0"/>
          </a:p>
          <a:p>
            <a:pPr lvl="1"/>
            <a:endParaRPr lang="en-US" dirty="0"/>
          </a:p>
          <a:p>
            <a:pPr lvl="1"/>
            <a:endParaRPr lang="en-US" dirty="0" smtClean="0"/>
          </a:p>
          <a:p>
            <a:pPr lvl="1"/>
            <a:endParaRPr lang="en-US" dirty="0"/>
          </a:p>
          <a:p>
            <a:pPr lvl="1"/>
            <a:r>
              <a:rPr lang="en-US" sz="3600" dirty="0" smtClean="0">
                <a:solidFill>
                  <a:srgbClr val="FF0000"/>
                </a:solidFill>
              </a:rPr>
              <a:t>Reading assignment</a:t>
            </a:r>
            <a:endParaRPr lang="en-US" sz="3600" dirty="0">
              <a:solidFill>
                <a:srgbClr val="FF0000"/>
              </a:solidFill>
            </a:endParaRPr>
          </a:p>
        </p:txBody>
      </p:sp>
    </p:spTree>
    <p:extLst>
      <p:ext uri="{BB962C8B-B14F-4D97-AF65-F5344CB8AC3E}">
        <p14:creationId xmlns:p14="http://schemas.microsoft.com/office/powerpoint/2010/main" val="40481023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4000" dirty="0"/>
              <a:t>Regularization in Machine Learning</a:t>
            </a:r>
          </a:p>
        </p:txBody>
      </p:sp>
      <p:sp>
        <p:nvSpPr>
          <p:cNvPr id="3" name="Content Placeholder 2"/>
          <p:cNvSpPr>
            <a:spLocks noGrp="1"/>
          </p:cNvSpPr>
          <p:nvPr>
            <p:ph idx="1"/>
          </p:nvPr>
        </p:nvSpPr>
        <p:spPr>
          <a:xfrm>
            <a:off x="457200" y="1447800"/>
            <a:ext cx="8229600" cy="4678363"/>
          </a:xfrm>
        </p:spPr>
        <p:txBody>
          <a:bodyPr>
            <a:normAutofit/>
          </a:bodyPr>
          <a:lstStyle/>
          <a:p>
            <a:pPr algn="just" fontAlgn="base"/>
            <a:r>
              <a:rPr lang="en-US" sz="2400" dirty="0"/>
              <a:t>While developing machine learning models you must have encountered a situation in which the training accuracy of the model is high but the validation accuracy or the testing accuracy is low. </a:t>
            </a:r>
            <a:endParaRPr lang="en-US" sz="2400" dirty="0" smtClean="0"/>
          </a:p>
          <a:p>
            <a:pPr algn="just" fontAlgn="base"/>
            <a:r>
              <a:rPr lang="en-US" sz="2400" dirty="0" smtClean="0"/>
              <a:t>This </a:t>
            </a:r>
            <a:r>
              <a:rPr lang="en-US" sz="2400" dirty="0"/>
              <a:t>is the case which is popularly known as </a:t>
            </a:r>
            <a:r>
              <a:rPr lang="en-US" sz="2400" dirty="0" smtClean="0"/>
              <a:t>over-fitting </a:t>
            </a:r>
            <a:r>
              <a:rPr lang="en-US" sz="2400" dirty="0"/>
              <a:t>in the domain of </a:t>
            </a:r>
            <a:r>
              <a:rPr lang="en-US" sz="2400" u="sng" dirty="0">
                <a:hlinkClick r:id="rId2"/>
              </a:rPr>
              <a:t>machine learning</a:t>
            </a:r>
            <a:r>
              <a:rPr lang="en-US" sz="2400" u="sng" dirty="0" smtClean="0">
                <a:hlinkClick r:id="rId2"/>
              </a:rPr>
              <a:t>.</a:t>
            </a:r>
            <a:endParaRPr lang="en-US" sz="2400" u="sng" dirty="0" smtClean="0"/>
          </a:p>
          <a:p>
            <a:pPr algn="just" fontAlgn="base"/>
            <a:r>
              <a:rPr lang="en-US" sz="2400" dirty="0" smtClean="0"/>
              <a:t>Powerful technique </a:t>
            </a:r>
            <a:r>
              <a:rPr lang="en-US" sz="2400" dirty="0"/>
              <a:t>known as Regularization in Python, </a:t>
            </a:r>
            <a:r>
              <a:rPr lang="en-US" sz="2400" dirty="0" smtClean="0"/>
              <a:t>helps </a:t>
            </a:r>
            <a:r>
              <a:rPr lang="en-US" sz="2400" dirty="0"/>
              <a:t>to mitigate the problem of </a:t>
            </a:r>
            <a:r>
              <a:rPr lang="en-US" sz="2400" dirty="0" smtClean="0"/>
              <a:t>over-fitting</a:t>
            </a:r>
            <a:r>
              <a:rPr lang="en-US" sz="2400" dirty="0"/>
              <a:t>. </a:t>
            </a:r>
            <a:endParaRPr lang="en-US" sz="2400" dirty="0" smtClean="0"/>
          </a:p>
          <a:p>
            <a:pPr algn="just" fontAlgn="base"/>
            <a:endParaRPr lang="en-US" sz="2400" dirty="0"/>
          </a:p>
        </p:txBody>
      </p:sp>
    </p:spTree>
    <p:extLst>
      <p:ext uri="{BB962C8B-B14F-4D97-AF65-F5344CB8AC3E}">
        <p14:creationId xmlns:p14="http://schemas.microsoft.com/office/powerpoint/2010/main" val="16426225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fontAlgn="base"/>
            <a:r>
              <a:rPr lang="en-US" sz="4000" dirty="0" smtClean="0"/>
              <a:t>Con’t…</a:t>
            </a:r>
            <a:endParaRPr lang="en-US" sz="4000" dirty="0"/>
          </a:p>
        </p:txBody>
      </p:sp>
      <p:sp>
        <p:nvSpPr>
          <p:cNvPr id="3" name="Content Placeholder 2"/>
          <p:cNvSpPr>
            <a:spLocks noGrp="1"/>
          </p:cNvSpPr>
          <p:nvPr>
            <p:ph idx="1"/>
          </p:nvPr>
        </p:nvSpPr>
        <p:spPr>
          <a:xfrm>
            <a:off x="457200" y="1295400"/>
            <a:ext cx="8229600" cy="4830763"/>
          </a:xfrm>
        </p:spPr>
        <p:txBody>
          <a:bodyPr>
            <a:normAutofit/>
          </a:bodyPr>
          <a:lstStyle/>
          <a:p>
            <a:pPr algn="just" fontAlgn="base"/>
            <a:endParaRPr lang="en-US" sz="2400" dirty="0" smtClean="0"/>
          </a:p>
          <a:p>
            <a:pPr algn="just" fontAlgn="base"/>
            <a:r>
              <a:rPr lang="en-US" sz="2400" dirty="0" smtClean="0"/>
              <a:t>Regularization </a:t>
            </a:r>
            <a:r>
              <a:rPr lang="en-US" sz="2400" dirty="0"/>
              <a:t>introduces a penalty for more complex models, effectively reducing their complexity and encouraging the model to learn more generalized patterns. </a:t>
            </a:r>
            <a:endParaRPr lang="en-US" sz="2400" dirty="0" smtClean="0"/>
          </a:p>
          <a:p>
            <a:pPr algn="just" fontAlgn="base"/>
            <a:r>
              <a:rPr lang="en-US" sz="2400" dirty="0" smtClean="0"/>
              <a:t>i.e</a:t>
            </a:r>
            <a:r>
              <a:rPr lang="en-US" sz="2400" dirty="0"/>
              <a:t>. it assign penalty  term to the loss function, discouraging the model from assigning too much importance to individual features or coefficients</a:t>
            </a:r>
            <a:r>
              <a:rPr lang="en-US" sz="2400" dirty="0" smtClean="0"/>
              <a:t>.</a:t>
            </a:r>
          </a:p>
          <a:p>
            <a:pPr algn="just" fontAlgn="base"/>
            <a:r>
              <a:rPr lang="en-US" sz="2400" dirty="0" smtClean="0"/>
              <a:t>This method strikes a balance between under-fitting and over-fitting, where under-fitting occurs when the model is too simple to capture the underlying trends in the data, leading to both training and validation accuracy being low.</a:t>
            </a:r>
          </a:p>
          <a:p>
            <a:pPr algn="just" fontAlgn="base"/>
            <a:endParaRPr lang="en-US" sz="2400" dirty="0"/>
          </a:p>
        </p:txBody>
      </p:sp>
    </p:spTree>
    <p:extLst>
      <p:ext uri="{BB962C8B-B14F-4D97-AF65-F5344CB8AC3E}">
        <p14:creationId xmlns:p14="http://schemas.microsoft.com/office/powerpoint/2010/main" val="6512909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4000" dirty="0" smtClean="0"/>
              <a:t>Over-fitting</a:t>
            </a:r>
            <a:endParaRPr lang="en-US" sz="4000" dirty="0"/>
          </a:p>
        </p:txBody>
      </p:sp>
      <p:sp>
        <p:nvSpPr>
          <p:cNvPr id="3" name="Content Placeholder 2"/>
          <p:cNvSpPr>
            <a:spLocks noGrp="1"/>
          </p:cNvSpPr>
          <p:nvPr>
            <p:ph idx="1"/>
          </p:nvPr>
        </p:nvSpPr>
        <p:spPr>
          <a:xfrm>
            <a:off x="457200" y="1447800"/>
            <a:ext cx="8229600" cy="4678363"/>
          </a:xfrm>
        </p:spPr>
        <p:txBody>
          <a:bodyPr>
            <a:normAutofit/>
          </a:bodyPr>
          <a:lstStyle/>
          <a:p>
            <a:pPr algn="just" fontAlgn="base"/>
            <a:r>
              <a:rPr lang="en-US" sz="2400" b="1" dirty="0" smtClean="0"/>
              <a:t>Over-fitting</a:t>
            </a:r>
            <a:r>
              <a:rPr lang="en-US" sz="2400" dirty="0"/>
              <a:t> is a phenomenon that occurs when a </a:t>
            </a:r>
            <a:r>
              <a:rPr lang="en-US" sz="2400" u="sng" dirty="0">
                <a:hlinkClick r:id="rId2"/>
              </a:rPr>
              <a:t>Machine Learning</a:t>
            </a:r>
            <a:r>
              <a:rPr lang="en-US" sz="2400" dirty="0"/>
              <a:t> model is constrained to the training set and not able to perform well on unseen data. </a:t>
            </a:r>
            <a:endParaRPr lang="en-US" sz="2400" dirty="0" smtClean="0"/>
          </a:p>
          <a:p>
            <a:pPr algn="just" fontAlgn="base"/>
            <a:r>
              <a:rPr lang="en-US" sz="2400" dirty="0" smtClean="0"/>
              <a:t>That </a:t>
            </a:r>
            <a:r>
              <a:rPr lang="en-US" sz="2400" dirty="0"/>
              <a:t>is when our model learns the noise in the training data as well. </a:t>
            </a:r>
            <a:endParaRPr lang="en-US" sz="2400" dirty="0" smtClean="0"/>
          </a:p>
          <a:p>
            <a:pPr algn="just" fontAlgn="base"/>
            <a:r>
              <a:rPr lang="en-US" sz="2400" dirty="0" smtClean="0"/>
              <a:t>This </a:t>
            </a:r>
            <a:r>
              <a:rPr lang="en-US" sz="2400" dirty="0"/>
              <a:t>is the case when our model memorizes the training data instead of learning the patterns in it</a:t>
            </a:r>
            <a:r>
              <a:rPr lang="en-US" sz="2400" dirty="0" smtClean="0"/>
              <a:t>.</a:t>
            </a:r>
            <a:endParaRPr lang="en-US" sz="2400" dirty="0"/>
          </a:p>
        </p:txBody>
      </p:sp>
    </p:spTree>
    <p:extLst>
      <p:ext uri="{BB962C8B-B14F-4D97-AF65-F5344CB8AC3E}">
        <p14:creationId xmlns:p14="http://schemas.microsoft.com/office/powerpoint/2010/main" val="19966788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4000" dirty="0" smtClean="0"/>
              <a:t>Under-fitting</a:t>
            </a:r>
            <a:endParaRPr lang="en-US" sz="4000" dirty="0"/>
          </a:p>
        </p:txBody>
      </p:sp>
      <p:sp>
        <p:nvSpPr>
          <p:cNvPr id="3" name="Content Placeholder 2"/>
          <p:cNvSpPr>
            <a:spLocks noGrp="1"/>
          </p:cNvSpPr>
          <p:nvPr>
            <p:ph idx="1"/>
          </p:nvPr>
        </p:nvSpPr>
        <p:spPr>
          <a:xfrm>
            <a:off x="457200" y="1447800"/>
            <a:ext cx="8229600" cy="4678363"/>
          </a:xfrm>
        </p:spPr>
        <p:txBody>
          <a:bodyPr>
            <a:normAutofit/>
          </a:bodyPr>
          <a:lstStyle/>
          <a:p>
            <a:pPr algn="just" fontAlgn="base"/>
            <a:r>
              <a:rPr lang="en-US" sz="2400" b="1" dirty="0" smtClean="0"/>
              <a:t>Under-fitting</a:t>
            </a:r>
            <a:r>
              <a:rPr lang="en-US" sz="2400" dirty="0"/>
              <a:t> on the other hand is the case when our model is not able to learn even the basic patterns available in the dataset. </a:t>
            </a:r>
            <a:endParaRPr lang="en-US" sz="2400" dirty="0" smtClean="0"/>
          </a:p>
          <a:p>
            <a:pPr algn="just" fontAlgn="base"/>
            <a:r>
              <a:rPr lang="en-US" sz="2400" dirty="0" smtClean="0"/>
              <a:t>In </a:t>
            </a:r>
            <a:r>
              <a:rPr lang="en-US" sz="2400" dirty="0"/>
              <a:t>the case of the </a:t>
            </a:r>
            <a:r>
              <a:rPr lang="en-US" sz="2400" dirty="0" smtClean="0"/>
              <a:t>under-fitting </a:t>
            </a:r>
            <a:r>
              <a:rPr lang="en-US" sz="2400" dirty="0"/>
              <a:t>model is unable to perform well even on the training data hence we cannot expect it to perform well on the validation data. </a:t>
            </a:r>
            <a:endParaRPr lang="en-US" sz="2400" dirty="0" smtClean="0"/>
          </a:p>
          <a:p>
            <a:pPr algn="just" fontAlgn="base"/>
            <a:r>
              <a:rPr lang="en-US" sz="2400" dirty="0" smtClean="0"/>
              <a:t>This </a:t>
            </a:r>
            <a:r>
              <a:rPr lang="en-US" sz="2400" dirty="0"/>
              <a:t>is the case when we are supposed to increase the complexity of the model or add more features to the feature set.</a:t>
            </a:r>
          </a:p>
        </p:txBody>
      </p:sp>
    </p:spTree>
    <p:extLst>
      <p:ext uri="{BB962C8B-B14F-4D97-AF65-F5344CB8AC3E}">
        <p14:creationId xmlns:p14="http://schemas.microsoft.com/office/powerpoint/2010/main" val="38060743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fontAlgn="base"/>
            <a:r>
              <a:rPr lang="en-US" sz="4000" dirty="0"/>
              <a:t>Bias and </a:t>
            </a:r>
            <a:r>
              <a:rPr lang="en-US" sz="4000" dirty="0" smtClean="0"/>
              <a:t>Variance</a:t>
            </a:r>
            <a:endParaRPr lang="en-US" sz="4000" dirty="0"/>
          </a:p>
        </p:txBody>
      </p:sp>
      <p:sp>
        <p:nvSpPr>
          <p:cNvPr id="3" name="Content Placeholder 2"/>
          <p:cNvSpPr>
            <a:spLocks noGrp="1"/>
          </p:cNvSpPr>
          <p:nvPr>
            <p:ph idx="1"/>
          </p:nvPr>
        </p:nvSpPr>
        <p:spPr>
          <a:xfrm>
            <a:off x="457200" y="1219200"/>
            <a:ext cx="8229600" cy="4906963"/>
          </a:xfrm>
        </p:spPr>
        <p:txBody>
          <a:bodyPr>
            <a:normAutofit/>
          </a:bodyPr>
          <a:lstStyle/>
          <a:p>
            <a:pPr algn="just" fontAlgn="base"/>
            <a:r>
              <a:rPr lang="en-US" sz="2400" b="1" dirty="0" smtClean="0"/>
              <a:t>Bias</a:t>
            </a:r>
            <a:r>
              <a:rPr lang="en-US" sz="2400" dirty="0"/>
              <a:t> refers to the errors which occur when we try to fit a statistical model on real-world data which does not fit perfectly well on some mathematical model. </a:t>
            </a:r>
            <a:endParaRPr lang="en-US" sz="2400" dirty="0" smtClean="0"/>
          </a:p>
          <a:p>
            <a:pPr algn="just" fontAlgn="base"/>
            <a:r>
              <a:rPr lang="en-US" sz="2400" dirty="0" smtClean="0"/>
              <a:t>If </a:t>
            </a:r>
            <a:r>
              <a:rPr lang="en-US" sz="2400" dirty="0"/>
              <a:t>we use a way too simplistic a model to fit the data then we are more probably face the situation of </a:t>
            </a:r>
            <a:r>
              <a:rPr lang="en-US" sz="2400" b="1" dirty="0"/>
              <a:t>High Bias</a:t>
            </a:r>
            <a:r>
              <a:rPr lang="en-US" sz="2400" dirty="0"/>
              <a:t> which refers to the case when the model is unable to learn the patterns in the data at hand and hence performs poorly.</a:t>
            </a:r>
          </a:p>
          <a:p>
            <a:pPr algn="just" fontAlgn="base"/>
            <a:r>
              <a:rPr lang="en-US" sz="2400" b="1" dirty="0"/>
              <a:t>Variance</a:t>
            </a:r>
            <a:r>
              <a:rPr lang="en-US" sz="2400" dirty="0"/>
              <a:t> implies the error value that occurs when we try to make predictions by using data that is not previously seen by the model. </a:t>
            </a:r>
            <a:endParaRPr lang="en-US" sz="2400" dirty="0" smtClean="0"/>
          </a:p>
          <a:p>
            <a:pPr algn="just" fontAlgn="base"/>
            <a:r>
              <a:rPr lang="en-US" sz="2400" dirty="0" smtClean="0"/>
              <a:t>There </a:t>
            </a:r>
            <a:r>
              <a:rPr lang="en-US" sz="2400" dirty="0"/>
              <a:t>is a situation known as </a:t>
            </a:r>
            <a:r>
              <a:rPr lang="en-US" sz="2400" b="1" dirty="0"/>
              <a:t>high variance</a:t>
            </a:r>
            <a:r>
              <a:rPr lang="en-US" sz="2400" dirty="0"/>
              <a:t> that occurs when the model learns noise that is present in the data.</a:t>
            </a:r>
          </a:p>
        </p:txBody>
      </p:sp>
    </p:spTree>
    <p:extLst>
      <p:ext uri="{BB962C8B-B14F-4D97-AF65-F5344CB8AC3E}">
        <p14:creationId xmlns:p14="http://schemas.microsoft.com/office/powerpoint/2010/main" val="19966788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4000" dirty="0"/>
              <a:t>Bias Variance tradeoff</a:t>
            </a:r>
          </a:p>
        </p:txBody>
      </p:sp>
      <p:sp>
        <p:nvSpPr>
          <p:cNvPr id="3" name="Content Placeholder 2"/>
          <p:cNvSpPr>
            <a:spLocks noGrp="1"/>
          </p:cNvSpPr>
          <p:nvPr>
            <p:ph idx="1"/>
          </p:nvPr>
        </p:nvSpPr>
        <p:spPr>
          <a:xfrm>
            <a:off x="457200" y="1447800"/>
            <a:ext cx="8229600" cy="4953000"/>
          </a:xfrm>
        </p:spPr>
        <p:txBody>
          <a:bodyPr>
            <a:normAutofit lnSpcReduction="10000"/>
          </a:bodyPr>
          <a:lstStyle/>
          <a:p>
            <a:pPr algn="just" fontAlgn="base"/>
            <a:r>
              <a:rPr lang="en-US" sz="2400" dirty="0" smtClean="0"/>
              <a:t>The </a:t>
            </a:r>
            <a:r>
              <a:rPr lang="en-US" sz="2400" dirty="0"/>
              <a:t>bias-variance tradeoff is a fundamental concept in machine learning. It refers to the balance between bias and variance, which affect predictive model performance. </a:t>
            </a:r>
            <a:endParaRPr lang="en-US" sz="2400" dirty="0" smtClean="0"/>
          </a:p>
          <a:p>
            <a:pPr algn="just" fontAlgn="base">
              <a:buFont typeface="Wingdings" pitchFamily="2" charset="2"/>
              <a:buChar char="v"/>
            </a:pPr>
            <a:r>
              <a:rPr lang="en-US" sz="2400" dirty="0" smtClean="0"/>
              <a:t>Finding </a:t>
            </a:r>
            <a:r>
              <a:rPr lang="en-US" sz="2400" dirty="0"/>
              <a:t>the right tradeoff is crucial for creating models that generalize well to new data.</a:t>
            </a:r>
          </a:p>
          <a:p>
            <a:pPr algn="just" fontAlgn="base"/>
            <a:r>
              <a:rPr lang="en-US" sz="2400" dirty="0"/>
              <a:t>The bias-variance tradeoff demonstrates the inverse relationship between bias and variance. </a:t>
            </a:r>
            <a:endParaRPr lang="en-US" sz="2400" dirty="0" smtClean="0"/>
          </a:p>
          <a:p>
            <a:pPr algn="just" fontAlgn="base"/>
            <a:r>
              <a:rPr lang="en-US" sz="2400" dirty="0" smtClean="0"/>
              <a:t>When </a:t>
            </a:r>
            <a:r>
              <a:rPr lang="en-US" sz="2400" dirty="0"/>
              <a:t>one decreases, the other tends to increase, and vice versa.</a:t>
            </a:r>
          </a:p>
          <a:p>
            <a:pPr algn="just" fontAlgn="base"/>
            <a:r>
              <a:rPr lang="en-US" sz="2400" dirty="0"/>
              <a:t>Finding the right balance </a:t>
            </a:r>
            <a:r>
              <a:rPr lang="en-US" sz="2400" dirty="0" smtClean="0"/>
              <a:t>is also important. </a:t>
            </a:r>
          </a:p>
          <a:p>
            <a:pPr algn="just" fontAlgn="base"/>
            <a:r>
              <a:rPr lang="en-US" sz="2400" dirty="0" smtClean="0"/>
              <a:t>An </a:t>
            </a:r>
            <a:r>
              <a:rPr lang="en-US" sz="2400" dirty="0"/>
              <a:t>overly simple model with high bias won’t capture the underlying patterns, while an overly complex model with high variance will fit the noise in the data.</a:t>
            </a:r>
          </a:p>
        </p:txBody>
      </p:sp>
    </p:spTree>
    <p:extLst>
      <p:ext uri="{BB962C8B-B14F-4D97-AF65-F5344CB8AC3E}">
        <p14:creationId xmlns:p14="http://schemas.microsoft.com/office/powerpoint/2010/main" val="19920242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fontAlgn="base"/>
            <a:r>
              <a:rPr lang="en-US" sz="4000" dirty="0"/>
              <a:t>Benefits of Regularization</a:t>
            </a:r>
          </a:p>
        </p:txBody>
      </p:sp>
      <p:sp>
        <p:nvSpPr>
          <p:cNvPr id="3" name="Content Placeholder 2"/>
          <p:cNvSpPr>
            <a:spLocks noGrp="1"/>
          </p:cNvSpPr>
          <p:nvPr>
            <p:ph idx="1"/>
          </p:nvPr>
        </p:nvSpPr>
        <p:spPr>
          <a:xfrm>
            <a:off x="457200" y="1219200"/>
            <a:ext cx="8229600" cy="4906963"/>
          </a:xfrm>
        </p:spPr>
        <p:txBody>
          <a:bodyPr>
            <a:noAutofit/>
          </a:bodyPr>
          <a:lstStyle/>
          <a:p>
            <a:pPr algn="just" fontAlgn="base"/>
            <a:r>
              <a:rPr lang="en-US" sz="2400" dirty="0"/>
              <a:t>Regularization improves model generalization by reducing </a:t>
            </a:r>
            <a:r>
              <a:rPr lang="en-US" sz="2400" dirty="0" smtClean="0"/>
              <a:t>over-fitting</a:t>
            </a:r>
            <a:r>
              <a:rPr lang="en-US" sz="2400" dirty="0"/>
              <a:t>. Regularized models learn underlying patterns, while </a:t>
            </a:r>
            <a:r>
              <a:rPr lang="en-US" sz="2400" dirty="0" smtClean="0"/>
              <a:t>over-fit </a:t>
            </a:r>
            <a:r>
              <a:rPr lang="en-US" sz="2400" dirty="0"/>
              <a:t>models memorize noise in training data.</a:t>
            </a:r>
          </a:p>
          <a:p>
            <a:pPr algn="just" fontAlgn="base"/>
            <a:r>
              <a:rPr lang="en-US" sz="2400" dirty="0"/>
              <a:t>Regularization techniques such as L1 (Lasso) L1 regularization simplifies models and improves interpretability by reducing coefficients of less important features to zero.</a:t>
            </a:r>
          </a:p>
          <a:p>
            <a:pPr algn="just" fontAlgn="base"/>
            <a:r>
              <a:rPr lang="en-US" sz="2400" dirty="0"/>
              <a:t>Regularization improves model performance by preventing excessive weighting of outliers or irrelevant features.</a:t>
            </a:r>
          </a:p>
          <a:p>
            <a:pPr algn="just" fontAlgn="base"/>
            <a:r>
              <a:rPr lang="en-US" sz="2400" dirty="0"/>
              <a:t>Regularization makes models stable across different subsets of the data. </a:t>
            </a:r>
            <a:endParaRPr lang="en-US" sz="2400" dirty="0" smtClean="0"/>
          </a:p>
          <a:p>
            <a:pPr algn="just" fontAlgn="base"/>
            <a:r>
              <a:rPr lang="en-US" sz="2400" dirty="0" smtClean="0"/>
              <a:t>It </a:t>
            </a:r>
            <a:r>
              <a:rPr lang="en-US" sz="2400" dirty="0"/>
              <a:t>reduces the sensitivity of model outputs to minor changes in the training set.</a:t>
            </a:r>
          </a:p>
          <a:p>
            <a:pPr marL="0" indent="0" algn="just">
              <a:buNone/>
            </a:pPr>
            <a:r>
              <a:rPr lang="en-US" sz="2400" dirty="0"/>
              <a:t/>
            </a:r>
            <a:br>
              <a:rPr lang="en-US" sz="2400" dirty="0"/>
            </a:br>
            <a:endParaRPr lang="en-US" sz="2400" dirty="0"/>
          </a:p>
        </p:txBody>
      </p:sp>
    </p:spTree>
    <p:extLst>
      <p:ext uri="{BB962C8B-B14F-4D97-AF65-F5344CB8AC3E}">
        <p14:creationId xmlns:p14="http://schemas.microsoft.com/office/powerpoint/2010/main" val="19920242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ML</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marL="0" indent="0" algn="just">
              <a:buNone/>
            </a:pPr>
            <a:r>
              <a:rPr lang="en-US" sz="2400" dirty="0"/>
              <a:t>Supervised learning has two types</a:t>
            </a:r>
            <a:r>
              <a:rPr lang="en-US" sz="2400" dirty="0" smtClean="0"/>
              <a:t>:</a:t>
            </a:r>
          </a:p>
          <a:p>
            <a:pPr fontAlgn="base"/>
            <a:r>
              <a:rPr lang="en-US" sz="2400" b="1" dirty="0"/>
              <a:t>Classification</a:t>
            </a:r>
            <a:r>
              <a:rPr lang="en-US" sz="2400" dirty="0"/>
              <a:t>: It predicts the class of the dataset based on the independent input variable. </a:t>
            </a:r>
            <a:endParaRPr lang="en-US" sz="2400" dirty="0" smtClean="0"/>
          </a:p>
          <a:p>
            <a:pPr fontAlgn="base"/>
            <a:r>
              <a:rPr lang="en-US" sz="2400" dirty="0" smtClean="0"/>
              <a:t>Class </a:t>
            </a:r>
            <a:r>
              <a:rPr lang="en-US" sz="2400" dirty="0"/>
              <a:t>is the categorical or discrete </a:t>
            </a:r>
            <a:r>
              <a:rPr lang="en-US" sz="2400" dirty="0" smtClean="0"/>
              <a:t>values like whether the image is </a:t>
            </a:r>
            <a:r>
              <a:rPr lang="en-US" sz="2400" dirty="0"/>
              <a:t>a cat or dog?</a:t>
            </a:r>
          </a:p>
          <a:p>
            <a:pPr fontAlgn="base"/>
            <a:r>
              <a:rPr lang="en-US" sz="2400" b="1" dirty="0"/>
              <a:t>Regression</a:t>
            </a:r>
            <a:r>
              <a:rPr lang="en-US" sz="2400" dirty="0"/>
              <a:t>: It predicts the continuous output variables based on the independent input variable. </a:t>
            </a:r>
            <a:endParaRPr lang="en-US" sz="2400" dirty="0" smtClean="0"/>
          </a:p>
          <a:p>
            <a:pPr fontAlgn="base"/>
            <a:r>
              <a:rPr lang="en-US" sz="2400" dirty="0" smtClean="0"/>
              <a:t>Such as the </a:t>
            </a:r>
            <a:r>
              <a:rPr lang="en-US" sz="2400" dirty="0"/>
              <a:t>prediction of house prices based on different parameters like house age, distance from the main road, location, area, etc.</a:t>
            </a:r>
          </a:p>
          <a:p>
            <a:pPr algn="just"/>
            <a:endParaRPr lang="en-US" sz="2400" dirty="0"/>
          </a:p>
        </p:txBody>
      </p:sp>
    </p:spTree>
    <p:extLst>
      <p:ext uri="{BB962C8B-B14F-4D97-AF65-F5344CB8AC3E}">
        <p14:creationId xmlns:p14="http://schemas.microsoft.com/office/powerpoint/2010/main" val="11247135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fontAlgn="base"/>
            <a:r>
              <a:rPr lang="en-US" dirty="0" smtClean="0"/>
              <a:t>Con’t…</a:t>
            </a:r>
            <a:endParaRPr lang="en-US" dirty="0"/>
          </a:p>
        </p:txBody>
      </p:sp>
      <p:sp>
        <p:nvSpPr>
          <p:cNvPr id="3" name="Content Placeholder 2"/>
          <p:cNvSpPr>
            <a:spLocks noGrp="1"/>
          </p:cNvSpPr>
          <p:nvPr>
            <p:ph idx="1"/>
          </p:nvPr>
        </p:nvSpPr>
        <p:spPr>
          <a:xfrm>
            <a:off x="457200" y="1143001"/>
            <a:ext cx="8229600" cy="4648200"/>
          </a:xfrm>
        </p:spPr>
        <p:txBody>
          <a:bodyPr>
            <a:noAutofit/>
          </a:bodyPr>
          <a:lstStyle/>
          <a:p>
            <a:pPr fontAlgn="base"/>
            <a:r>
              <a:rPr lang="en-US" sz="2400" dirty="0"/>
              <a:t>Regularization prevents models from becoming overly complex, which is especially important when dealing with limited data or noisy environments.</a:t>
            </a:r>
          </a:p>
          <a:p>
            <a:pPr fontAlgn="base"/>
            <a:r>
              <a:rPr lang="en-US" sz="2400" dirty="0"/>
              <a:t>Regularization can help handle </a:t>
            </a:r>
            <a:r>
              <a:rPr lang="en-US" sz="2400" dirty="0" smtClean="0"/>
              <a:t>multi-</a:t>
            </a:r>
            <a:r>
              <a:rPr lang="en-US" sz="2400" dirty="0" err="1" smtClean="0"/>
              <a:t>collinearity</a:t>
            </a:r>
            <a:r>
              <a:rPr lang="en-US" sz="2400" dirty="0" smtClean="0"/>
              <a:t> </a:t>
            </a:r>
            <a:r>
              <a:rPr lang="en-US" sz="2400" dirty="0"/>
              <a:t>(high correlation between features) by reducing the magnitudes of correlated coefficients.</a:t>
            </a:r>
          </a:p>
          <a:p>
            <a:pPr fontAlgn="base"/>
            <a:r>
              <a:rPr lang="en-US" sz="2400" dirty="0"/>
              <a:t>Regularization introduces </a:t>
            </a:r>
            <a:r>
              <a:rPr lang="en-US" sz="2400" dirty="0" smtClean="0"/>
              <a:t>hyper-parameters </a:t>
            </a:r>
            <a:r>
              <a:rPr lang="en-US" sz="2400" dirty="0"/>
              <a:t>(e.g., alpha or lambda) that control the strength of regularization. This allows fine-tuning models to achieve the right balance between bias and variance.</a:t>
            </a:r>
          </a:p>
          <a:p>
            <a:pPr fontAlgn="base"/>
            <a:r>
              <a:rPr lang="en-US" sz="2400" dirty="0"/>
              <a:t>Regularization promotes consistent model performance across different datasets. It reduces the risk of dramatic performance changes when encountering new data.</a:t>
            </a:r>
            <a:br>
              <a:rPr lang="en-US" sz="2400" dirty="0"/>
            </a:br>
            <a:endParaRPr lang="en-US" sz="2400" dirty="0"/>
          </a:p>
          <a:p>
            <a:r>
              <a:rPr lang="en-US" sz="2400" dirty="0"/>
              <a:t/>
            </a:r>
            <a:br>
              <a:rPr lang="en-US" sz="2400" dirty="0"/>
            </a:br>
            <a:endParaRPr lang="en-US" sz="2400" dirty="0"/>
          </a:p>
        </p:txBody>
      </p:sp>
    </p:spTree>
    <p:extLst>
      <p:ext uri="{BB962C8B-B14F-4D97-AF65-F5344CB8AC3E}">
        <p14:creationId xmlns:p14="http://schemas.microsoft.com/office/powerpoint/2010/main" val="2015224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1"/>
            <a:ext cx="8229600" cy="4648200"/>
          </a:xfrm>
        </p:spPr>
        <p:txBody>
          <a:bodyPr>
            <a:noAutofit/>
          </a:bodyPr>
          <a:lstStyle/>
          <a:p>
            <a:pPr fontAlgn="base"/>
            <a:endParaRPr 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3" y="809625"/>
            <a:ext cx="8601075"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0670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fontAlgn="base"/>
            <a:r>
              <a:rPr lang="en-US" sz="4000" dirty="0" smtClean="0"/>
              <a:t>Evaluation metrics</a:t>
            </a:r>
            <a:endParaRPr lang="en-US" sz="4000" dirty="0"/>
          </a:p>
        </p:txBody>
      </p:sp>
      <p:sp>
        <p:nvSpPr>
          <p:cNvPr id="3" name="Content Placeholder 2"/>
          <p:cNvSpPr>
            <a:spLocks noGrp="1"/>
          </p:cNvSpPr>
          <p:nvPr>
            <p:ph idx="1"/>
          </p:nvPr>
        </p:nvSpPr>
        <p:spPr>
          <a:xfrm>
            <a:off x="457200" y="1523999"/>
            <a:ext cx="8229600" cy="4267201"/>
          </a:xfrm>
        </p:spPr>
        <p:txBody>
          <a:bodyPr>
            <a:noAutofit/>
          </a:bodyPr>
          <a:lstStyle/>
          <a:p>
            <a:pPr fontAlgn="base"/>
            <a:r>
              <a:rPr lang="en-US" sz="2400" dirty="0"/>
              <a:t>There are three error metrics that are commonly used for evaluating and reporting the performance of a regression model; they are:</a:t>
            </a:r>
          </a:p>
          <a:p>
            <a:pPr fontAlgn="base"/>
            <a:r>
              <a:rPr lang="en-US" sz="2400" dirty="0"/>
              <a:t>Mean Squared Error (MSE).</a:t>
            </a:r>
          </a:p>
          <a:p>
            <a:pPr fontAlgn="base"/>
            <a:r>
              <a:rPr lang="en-US" sz="2400" dirty="0"/>
              <a:t>Root Mean Squared Error (RMSE).</a:t>
            </a:r>
          </a:p>
          <a:p>
            <a:pPr fontAlgn="base"/>
            <a:r>
              <a:rPr lang="en-US" sz="2400" dirty="0"/>
              <a:t>Mean Absolute Error (MAE)</a:t>
            </a:r>
          </a:p>
        </p:txBody>
      </p:sp>
    </p:spTree>
    <p:extLst>
      <p:ext uri="{BB962C8B-B14F-4D97-AF65-F5344CB8AC3E}">
        <p14:creationId xmlns:p14="http://schemas.microsoft.com/office/powerpoint/2010/main" val="29362232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fontAlgn="base"/>
            <a:r>
              <a:rPr lang="en-US" sz="4000" dirty="0" smtClean="0"/>
              <a:t>MSE</a:t>
            </a:r>
            <a:endParaRPr lang="en-US" sz="4000" dirty="0"/>
          </a:p>
        </p:txBody>
      </p:sp>
      <p:sp>
        <p:nvSpPr>
          <p:cNvPr id="3" name="Content Placeholder 2"/>
          <p:cNvSpPr>
            <a:spLocks noGrp="1"/>
          </p:cNvSpPr>
          <p:nvPr>
            <p:ph idx="1"/>
          </p:nvPr>
        </p:nvSpPr>
        <p:spPr>
          <a:xfrm>
            <a:off x="457200" y="990600"/>
            <a:ext cx="8229600" cy="4876800"/>
          </a:xfrm>
        </p:spPr>
        <p:txBody>
          <a:bodyPr>
            <a:noAutofit/>
          </a:bodyPr>
          <a:lstStyle/>
          <a:p>
            <a:pPr fontAlgn="base"/>
            <a:r>
              <a:rPr lang="en-US" sz="2400" dirty="0">
                <a:hlinkClick r:id="rId2"/>
              </a:rPr>
              <a:t>Mean Squared </a:t>
            </a:r>
            <a:r>
              <a:rPr lang="en-US" sz="2400" dirty="0" smtClean="0">
                <a:hlinkClick r:id="rId2"/>
              </a:rPr>
              <a:t>Error</a:t>
            </a:r>
            <a:r>
              <a:rPr lang="en-US" sz="2400" dirty="0"/>
              <a:t> </a:t>
            </a:r>
            <a:r>
              <a:rPr lang="en-US" sz="2400" dirty="0" smtClean="0"/>
              <a:t>is </a:t>
            </a:r>
            <a:r>
              <a:rPr lang="en-US" sz="2400" dirty="0"/>
              <a:t>a popular error metric for regression problems.</a:t>
            </a:r>
          </a:p>
          <a:p>
            <a:pPr fontAlgn="base"/>
            <a:r>
              <a:rPr lang="en-US" sz="2400" dirty="0" smtClean="0"/>
              <a:t>The </a:t>
            </a:r>
            <a:r>
              <a:rPr lang="en-US" sz="2400" dirty="0"/>
              <a:t>MSE is calculated as the mean or average of the squared differences between predicted and expected target values in a dataset</a:t>
            </a:r>
            <a:r>
              <a:rPr lang="en-US" sz="2400" dirty="0" smtClean="0"/>
              <a:t>.</a:t>
            </a:r>
          </a:p>
          <a:p>
            <a:pPr fontAlgn="base"/>
            <a:endParaRPr lang="en-US" sz="2400" dirty="0"/>
          </a:p>
          <a:p>
            <a:pPr fontAlgn="base"/>
            <a:endParaRPr lang="en-US" sz="2400" dirty="0" smtClean="0"/>
          </a:p>
          <a:p>
            <a:pPr fontAlgn="base"/>
            <a:r>
              <a:rPr lang="en-US" sz="2400" dirty="0"/>
              <a:t>Where </a:t>
            </a:r>
            <a:r>
              <a:rPr lang="en-US" sz="2400" i="1" dirty="0" smtClean="0"/>
              <a:t>Y</a:t>
            </a:r>
            <a:r>
              <a:rPr lang="en-US" sz="1600" i="1" dirty="0" smtClean="0"/>
              <a:t>i</a:t>
            </a:r>
            <a:r>
              <a:rPr lang="en-US" sz="2400" dirty="0"/>
              <a:t> is the </a:t>
            </a:r>
            <a:r>
              <a:rPr lang="en-US" sz="2400" dirty="0" err="1"/>
              <a:t>i’th</a:t>
            </a:r>
            <a:r>
              <a:rPr lang="en-US" sz="2400" dirty="0"/>
              <a:t> expected value in the dataset and </a:t>
            </a:r>
            <a:r>
              <a:rPr lang="en-US" sz="2400" i="1" dirty="0"/>
              <a:t> </a:t>
            </a:r>
            <a:r>
              <a:rPr lang="en-US" sz="2400" i="1" dirty="0" smtClean="0"/>
              <a:t>second Y</a:t>
            </a:r>
            <a:r>
              <a:rPr lang="en-US" sz="1600" i="1" dirty="0" smtClean="0"/>
              <a:t>i </a:t>
            </a:r>
            <a:r>
              <a:rPr lang="en-US" sz="2400" dirty="0"/>
              <a:t> is the </a:t>
            </a:r>
            <a:r>
              <a:rPr lang="en-US" sz="2400" dirty="0" err="1"/>
              <a:t>i’th</a:t>
            </a:r>
            <a:r>
              <a:rPr lang="en-US" sz="2400" dirty="0"/>
              <a:t> predicted value. </a:t>
            </a:r>
            <a:endParaRPr lang="en-US" sz="2400" dirty="0" smtClean="0"/>
          </a:p>
          <a:p>
            <a:pPr fontAlgn="base"/>
            <a:r>
              <a:rPr lang="en-US" sz="2400" dirty="0"/>
              <a:t>Squaring the errors will guarantee that we do not have any negative values — so the lowest score we can get is 0 — and it also gives more weight to larger differences.</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8350" y="2743200"/>
            <a:ext cx="4448175" cy="1138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0670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pPr fontAlgn="base"/>
            <a:r>
              <a:rPr lang="en-US" sz="4000" dirty="0"/>
              <a:t>RMSE</a:t>
            </a:r>
          </a:p>
        </p:txBody>
      </p:sp>
      <p:sp>
        <p:nvSpPr>
          <p:cNvPr id="3" name="Content Placeholder 2"/>
          <p:cNvSpPr>
            <a:spLocks noGrp="1"/>
          </p:cNvSpPr>
          <p:nvPr>
            <p:ph idx="1"/>
          </p:nvPr>
        </p:nvSpPr>
        <p:spPr>
          <a:xfrm>
            <a:off x="457200" y="990600"/>
            <a:ext cx="8229600" cy="4800601"/>
          </a:xfrm>
        </p:spPr>
        <p:txBody>
          <a:bodyPr>
            <a:noAutofit/>
          </a:bodyPr>
          <a:lstStyle/>
          <a:p>
            <a:pPr algn="just" fontAlgn="base"/>
            <a:r>
              <a:rPr lang="en-US" sz="2400" dirty="0"/>
              <a:t>The </a:t>
            </a:r>
            <a:r>
              <a:rPr lang="en-US" sz="2400" dirty="0">
                <a:hlinkClick r:id="rId2"/>
              </a:rPr>
              <a:t>Root Mean Squared Error</a:t>
            </a:r>
            <a:r>
              <a:rPr lang="en-US" sz="2400" dirty="0"/>
              <a:t>, or RMSE, is an extension of the mean squared error</a:t>
            </a:r>
            <a:r>
              <a:rPr lang="en-US" sz="2400" dirty="0" smtClean="0"/>
              <a:t>.</a:t>
            </a:r>
          </a:p>
          <a:p>
            <a:pPr algn="just" fontAlgn="base"/>
            <a:r>
              <a:rPr lang="en-US" sz="2400" dirty="0"/>
              <a:t>Importantly, the square root of the error is calculated, which means that the units of the RMSE are the same as the original units of the target value that is being predicted.</a:t>
            </a:r>
          </a:p>
          <a:p>
            <a:pPr algn="just" fontAlgn="base"/>
            <a:r>
              <a:rPr lang="en-US" sz="2400" dirty="0" smtClean="0"/>
              <a:t>It is </a:t>
            </a:r>
            <a:r>
              <a:rPr lang="en-US" sz="2400" dirty="0"/>
              <a:t>common to use MSE </a:t>
            </a:r>
            <a:r>
              <a:rPr lang="en-US" sz="2400" dirty="0" smtClean="0"/>
              <a:t>to </a:t>
            </a:r>
            <a:r>
              <a:rPr lang="en-US" sz="2400" dirty="0"/>
              <a:t>train a regression predictive model, and to use RMSE to evaluate and report its performance</a:t>
            </a:r>
            <a:r>
              <a:rPr lang="en-US" sz="2400" dirty="0" smtClean="0"/>
              <a:t>. </a:t>
            </a:r>
            <a:r>
              <a:rPr lang="en-US" sz="2400" dirty="0">
                <a:solidFill>
                  <a:srgbClr val="FF0000"/>
                </a:solidFill>
              </a:rPr>
              <a:t>RMSE = </a:t>
            </a:r>
            <a:r>
              <a:rPr lang="en-US" sz="2400" dirty="0" err="1">
                <a:solidFill>
                  <a:srgbClr val="FF0000"/>
                </a:solidFill>
              </a:rPr>
              <a:t>sqrt</a:t>
            </a:r>
            <a:r>
              <a:rPr lang="en-US" sz="2400" dirty="0">
                <a:solidFill>
                  <a:srgbClr val="FF0000"/>
                </a:solidFill>
              </a:rPr>
              <a:t>(MSE</a:t>
            </a:r>
            <a:r>
              <a:rPr lang="en-US" sz="2400" dirty="0" smtClean="0">
                <a:solidFill>
                  <a:srgbClr val="FF0000"/>
                </a:solidFill>
              </a:rPr>
              <a:t>)</a:t>
            </a:r>
          </a:p>
          <a:p>
            <a:pPr algn="just" fontAlgn="base"/>
            <a:r>
              <a:rPr lang="en-US" sz="2400" dirty="0" smtClean="0"/>
              <a:t>The closer to </a:t>
            </a:r>
            <a:r>
              <a:rPr lang="en-US" sz="2400" dirty="0"/>
              <a:t>0, the better the model’s performance.</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724400"/>
            <a:ext cx="49720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57916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fontAlgn="base"/>
            <a:r>
              <a:rPr lang="en-US" dirty="0" smtClean="0"/>
              <a:t>MAE</a:t>
            </a:r>
            <a:endParaRPr lang="en-US" dirty="0"/>
          </a:p>
        </p:txBody>
      </p:sp>
      <p:sp>
        <p:nvSpPr>
          <p:cNvPr id="3" name="Content Placeholder 2"/>
          <p:cNvSpPr>
            <a:spLocks noGrp="1"/>
          </p:cNvSpPr>
          <p:nvPr>
            <p:ph idx="1"/>
          </p:nvPr>
        </p:nvSpPr>
        <p:spPr>
          <a:xfrm>
            <a:off x="457200" y="1143000"/>
            <a:ext cx="8458200" cy="4648201"/>
          </a:xfrm>
        </p:spPr>
        <p:txBody>
          <a:bodyPr>
            <a:noAutofit/>
          </a:bodyPr>
          <a:lstStyle/>
          <a:p>
            <a:pPr fontAlgn="base"/>
            <a:r>
              <a:rPr lang="en-US" sz="2400" dirty="0">
                <a:hlinkClick r:id="rId2"/>
              </a:rPr>
              <a:t>Mean Absolute Error</a:t>
            </a:r>
            <a:r>
              <a:rPr lang="en-US" sz="2400" dirty="0"/>
              <a:t>, or MAE, is a popular metric because, like RMSE, the units of the error score match the units of the target value that is being predicted.</a:t>
            </a:r>
          </a:p>
          <a:p>
            <a:pPr fontAlgn="base"/>
            <a:r>
              <a:rPr lang="en-US" sz="2400" dirty="0"/>
              <a:t>Unlike the RMSE, the changes in MAE are linear and therefore intuitive.</a:t>
            </a:r>
          </a:p>
          <a:p>
            <a:pPr fontAlgn="base"/>
            <a:r>
              <a:rPr lang="en-US" sz="2400" dirty="0"/>
              <a:t>MSE and RMSE punish larger errors more than smaller errors, inflating or magnifying the mean error </a:t>
            </a:r>
            <a:r>
              <a:rPr lang="en-US" sz="2400" dirty="0" smtClean="0"/>
              <a:t>score due </a:t>
            </a:r>
            <a:r>
              <a:rPr lang="en-US" sz="2400" dirty="0"/>
              <a:t>to the square of the error value. </a:t>
            </a:r>
            <a:endParaRPr lang="en-US" sz="2400" dirty="0" smtClean="0"/>
          </a:p>
          <a:p>
            <a:pPr fontAlgn="base"/>
            <a:r>
              <a:rPr lang="en-US" sz="2400" dirty="0" smtClean="0"/>
              <a:t>The </a:t>
            </a:r>
            <a:r>
              <a:rPr lang="en-US" sz="2400" dirty="0"/>
              <a:t>MAE does not give more or less weight to different types of errors and instead the scores increase linearly with increases in error.</a:t>
            </a:r>
          </a:p>
        </p:txBody>
      </p:sp>
    </p:spTree>
    <p:extLst>
      <p:ext uri="{BB962C8B-B14F-4D97-AF65-F5344CB8AC3E}">
        <p14:creationId xmlns:p14="http://schemas.microsoft.com/office/powerpoint/2010/main" val="55579165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pPr fontAlgn="base"/>
            <a:r>
              <a:rPr lang="en-US" sz="4000" dirty="0" smtClean="0"/>
              <a:t>Con’t…</a:t>
            </a:r>
            <a:endParaRPr lang="en-US" sz="4000" dirty="0"/>
          </a:p>
        </p:txBody>
      </p:sp>
      <p:sp>
        <p:nvSpPr>
          <p:cNvPr id="3" name="Content Placeholder 2"/>
          <p:cNvSpPr>
            <a:spLocks noGrp="1"/>
          </p:cNvSpPr>
          <p:nvPr>
            <p:ph idx="1"/>
          </p:nvPr>
        </p:nvSpPr>
        <p:spPr>
          <a:xfrm>
            <a:off x="457200" y="1295400"/>
            <a:ext cx="8229600" cy="4876799"/>
          </a:xfrm>
        </p:spPr>
        <p:txBody>
          <a:bodyPr>
            <a:noAutofit/>
          </a:bodyPr>
          <a:lstStyle/>
          <a:p>
            <a:pPr fontAlgn="base"/>
            <a:r>
              <a:rPr lang="en-US" sz="2400" dirty="0"/>
              <a:t>As its name suggests, the MAE score is calculated as the average of the absolute error values. </a:t>
            </a:r>
            <a:endParaRPr lang="en-US" sz="2400" dirty="0" smtClean="0"/>
          </a:p>
          <a:p>
            <a:pPr fontAlgn="base"/>
            <a:r>
              <a:rPr lang="en-US" sz="2400" dirty="0" smtClean="0"/>
              <a:t>Absolute </a:t>
            </a:r>
            <a:r>
              <a:rPr lang="en-US" sz="2400" dirty="0"/>
              <a:t>or </a:t>
            </a:r>
            <a:r>
              <a:rPr lang="en-US" sz="2400" i="1" dirty="0"/>
              <a:t>abs()</a:t>
            </a:r>
            <a:r>
              <a:rPr lang="en-US" sz="2400" dirty="0"/>
              <a:t> is a mathematical function that simply makes a number positive. </a:t>
            </a:r>
            <a:endParaRPr lang="en-US" sz="2400" dirty="0" smtClean="0"/>
          </a:p>
          <a:p>
            <a:pPr fontAlgn="base"/>
            <a:r>
              <a:rPr lang="en-US" sz="2400" dirty="0" smtClean="0"/>
              <a:t>Therefore</a:t>
            </a:r>
            <a:r>
              <a:rPr lang="en-US" sz="2400" dirty="0"/>
              <a:t>, the difference between an expected and predicted value may be positive or negative and is forced to be positive when calculating the MAE.</a:t>
            </a:r>
          </a:p>
          <a:p>
            <a:pPr fontAlgn="base"/>
            <a:r>
              <a:rPr lang="en-US" sz="2400" dirty="0"/>
              <a:t>The MAE can be calculated as follows</a:t>
            </a:r>
            <a:r>
              <a:rPr lang="en-US" sz="2400" dirty="0" smtClean="0"/>
              <a:t>:</a:t>
            </a:r>
          </a:p>
          <a:p>
            <a:pPr fontAlgn="base"/>
            <a:endParaRPr lang="en-US" sz="2400" dirty="0" smtClean="0"/>
          </a:p>
          <a:p>
            <a:pPr fontAlgn="base"/>
            <a:endParaRPr lang="en-US" sz="24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717288"/>
            <a:ext cx="3876675"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47087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scene3d>
              <a:camera prst="orthographicFront"/>
              <a:lightRig rig="threePt" dir="t"/>
            </a:scene3d>
            <a:sp3d extrusionH="57150">
              <a:bevelT w="38100" h="38100" prst="slope"/>
            </a:sp3d>
          </a:bodyPr>
          <a:lstStyle/>
          <a:p>
            <a:pPr marL="0" indent="0">
              <a:buNone/>
            </a:pPr>
            <a:r>
              <a:rPr lang="en-US" dirty="0" smtClean="0">
                <a:solidFill>
                  <a:srgbClr val="00B0F0"/>
                </a:solidFill>
              </a:rPr>
              <a:t>                     </a:t>
            </a:r>
          </a:p>
          <a:p>
            <a:endParaRPr lang="en-US" dirty="0">
              <a:solidFill>
                <a:srgbClr val="00B0F0"/>
              </a:solidFill>
            </a:endParaRPr>
          </a:p>
          <a:p>
            <a:endParaRPr lang="en-US" dirty="0" smtClean="0">
              <a:solidFill>
                <a:srgbClr val="00B0F0"/>
              </a:solidFill>
            </a:endParaRPr>
          </a:p>
          <a:p>
            <a:pPr marL="0" indent="0">
              <a:buNone/>
            </a:pPr>
            <a:r>
              <a:rPr lang="en-US" sz="4000" dirty="0">
                <a:ln w="18415" cmpd="sng">
                  <a:solidFill>
                    <a:srgbClr val="FFFFFF"/>
                  </a:solidFill>
                  <a:prstDash val="solid"/>
                </a:ln>
                <a:solidFill>
                  <a:srgbClr val="00B0F0"/>
                </a:solidFill>
                <a:effectLst>
                  <a:outerShdw blurRad="63500" dir="3600000" algn="tl" rotWithShape="0">
                    <a:srgbClr val="000000">
                      <a:alpha val="70000"/>
                    </a:srgbClr>
                  </a:outerShdw>
                </a:effectLst>
                <a:latin typeface="+mj-lt"/>
              </a:rPr>
              <a:t> </a:t>
            </a:r>
            <a:r>
              <a:rPr lang="en-US" sz="4000" dirty="0" smtClean="0">
                <a:ln w="18415" cmpd="sng">
                  <a:solidFill>
                    <a:srgbClr val="FFFFFF"/>
                  </a:solidFill>
                  <a:prstDash val="solid"/>
                </a:ln>
                <a:solidFill>
                  <a:srgbClr val="00B0F0"/>
                </a:solidFill>
                <a:effectLst>
                  <a:outerShdw blurRad="63500" dir="3600000" algn="tl" rotWithShape="0">
                    <a:srgbClr val="000000">
                      <a:alpha val="70000"/>
                    </a:srgbClr>
                  </a:outerShdw>
                </a:effectLst>
                <a:latin typeface="+mj-lt"/>
              </a:rPr>
              <a:t>                                 Thanks </a:t>
            </a:r>
            <a:endParaRPr lang="en-US" sz="4000" dirty="0">
              <a:ln w="18415" cmpd="sng">
                <a:solidFill>
                  <a:srgbClr val="FFFFFF"/>
                </a:solidFill>
                <a:prstDash val="solid"/>
              </a:ln>
              <a:solidFill>
                <a:srgbClr val="00B0F0"/>
              </a:solidFill>
              <a:effectLst>
                <a:outerShdw blurRad="63500" dir="3600000" algn="tl" rotWithShape="0">
                  <a:srgbClr val="000000">
                    <a:alpha val="70000"/>
                  </a:srgbClr>
                </a:outerShdw>
              </a:effectLst>
              <a:latin typeface="+mj-lt"/>
            </a:endParaRPr>
          </a:p>
          <a:p>
            <a:endParaRPr lang="en-US" dirty="0">
              <a:solidFill>
                <a:srgbClr val="00B0F0"/>
              </a:solidFill>
            </a:endParaRPr>
          </a:p>
        </p:txBody>
      </p:sp>
    </p:spTree>
    <p:extLst>
      <p:ext uri="{BB962C8B-B14F-4D97-AF65-F5344CB8AC3E}">
        <p14:creationId xmlns:p14="http://schemas.microsoft.com/office/powerpoint/2010/main" val="27358551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Con’t…</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7696199"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74266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a:xfrm>
            <a:off x="457200" y="274638"/>
            <a:ext cx="8229600" cy="868362"/>
          </a:xfrm>
        </p:spPr>
        <p:txBody>
          <a:bodyPr/>
          <a:lstStyle/>
          <a:p>
            <a:pPr eaLnBrk="1" hangingPunct="1"/>
            <a:r>
              <a:rPr lang="en-US" dirty="0" smtClean="0"/>
              <a:t>Regression </a:t>
            </a:r>
          </a:p>
        </p:txBody>
      </p:sp>
      <p:sp>
        <p:nvSpPr>
          <p:cNvPr id="6147" name="Rectangle 3"/>
          <p:cNvSpPr>
            <a:spLocks noGrp="1" noChangeArrowheads="1"/>
          </p:cNvSpPr>
          <p:nvPr>
            <p:ph type="body" idx="4294967295"/>
          </p:nvPr>
        </p:nvSpPr>
        <p:spPr>
          <a:xfrm>
            <a:off x="571500" y="1143000"/>
            <a:ext cx="8369300" cy="5181600"/>
          </a:xfrm>
        </p:spPr>
        <p:txBody>
          <a:bodyPr rtlCol="0">
            <a:normAutofit/>
          </a:bodyPr>
          <a:lstStyle/>
          <a:p>
            <a:pPr algn="just"/>
            <a:r>
              <a:rPr lang="en-US" sz="2800" dirty="0" smtClean="0"/>
              <a:t>Regression is </a:t>
            </a:r>
            <a:r>
              <a:rPr lang="en-US" sz="2800" dirty="0"/>
              <a:t>basically finding the ‘</a:t>
            </a:r>
            <a:r>
              <a:rPr lang="en-US" sz="2800" b="1" dirty="0"/>
              <a:t>best fit line</a:t>
            </a:r>
            <a:r>
              <a:rPr lang="en-US" sz="2800" dirty="0"/>
              <a:t>’ that passes through the maximum number of data points in the training data as possible. </a:t>
            </a:r>
            <a:endParaRPr lang="en-US" sz="2800" dirty="0" smtClean="0"/>
          </a:p>
          <a:p>
            <a:pPr algn="just"/>
            <a:r>
              <a:rPr lang="en-US" sz="2800" dirty="0" smtClean="0"/>
              <a:t>This line used to </a:t>
            </a:r>
            <a:r>
              <a:rPr lang="en-US" sz="2800" dirty="0"/>
              <a:t>predict values for our new data point. </a:t>
            </a:r>
            <a:endParaRPr lang="en-US" sz="2800" dirty="0" smtClean="0"/>
          </a:p>
          <a:p>
            <a:pPr algn="just"/>
            <a:r>
              <a:rPr lang="en-US" sz="2800" dirty="0" smtClean="0"/>
              <a:t>This </a:t>
            </a:r>
            <a:r>
              <a:rPr lang="en-US" sz="2800" dirty="0"/>
              <a:t>best fit line is also called regression equation. </a:t>
            </a:r>
            <a:endParaRPr lang="en-US" sz="2800" dirty="0" smtClean="0"/>
          </a:p>
          <a:p>
            <a:pPr algn="just"/>
            <a:r>
              <a:rPr lang="en-US" sz="2800" dirty="0"/>
              <a:t>There are number of regressions but for this class we will focus on linear and </a:t>
            </a:r>
            <a:r>
              <a:rPr lang="en-US" sz="2800" dirty="0" smtClean="0"/>
              <a:t>polynomial </a:t>
            </a:r>
            <a:r>
              <a:rPr lang="en-US" sz="2800" dirty="0"/>
              <a:t>regression. </a:t>
            </a:r>
            <a:endParaRPr lang="en-US" sz="2800" dirty="0" smtClean="0"/>
          </a:p>
        </p:txBody>
      </p:sp>
    </p:spTree>
    <p:extLst>
      <p:ext uri="{BB962C8B-B14F-4D97-AF65-F5344CB8AC3E}">
        <p14:creationId xmlns:p14="http://schemas.microsoft.com/office/powerpoint/2010/main" val="1755913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Various regressions</a:t>
            </a:r>
            <a:endParaRPr lang="en-US" sz="4000" dirty="0"/>
          </a:p>
        </p:txBody>
      </p:sp>
      <p:sp>
        <p:nvSpPr>
          <p:cNvPr id="3" name="Content Placeholder 2"/>
          <p:cNvSpPr>
            <a:spLocks noGrp="1"/>
          </p:cNvSpPr>
          <p:nvPr>
            <p:ph idx="1"/>
          </p:nvPr>
        </p:nvSpPr>
        <p:spPr>
          <a:xfrm>
            <a:off x="457200" y="1219200"/>
            <a:ext cx="8229600" cy="5257800"/>
          </a:xfrm>
        </p:spPr>
        <p:txBody>
          <a:bodyPr>
            <a:normAutofit/>
          </a:bodyPr>
          <a:lstStyle/>
          <a:p>
            <a:pPr algn="just"/>
            <a:endParaRPr lang="en-US" dirty="0" smtClean="0"/>
          </a:p>
          <a:p>
            <a:pPr algn="just"/>
            <a:r>
              <a:rPr lang="en-US" dirty="0"/>
              <a:t>In case of linear regression we aim to find a </a:t>
            </a:r>
            <a:r>
              <a:rPr lang="en-US" b="1" dirty="0"/>
              <a:t>straight best fit line (linear equation)</a:t>
            </a:r>
            <a:r>
              <a:rPr lang="en-US" dirty="0"/>
              <a:t> and in case </a:t>
            </a:r>
            <a:r>
              <a:rPr lang="en-US" dirty="0" smtClean="0"/>
              <a:t>of polynomial </a:t>
            </a:r>
            <a:r>
              <a:rPr lang="en-US" dirty="0"/>
              <a:t>regression we </a:t>
            </a:r>
            <a:r>
              <a:rPr lang="en-US" dirty="0" smtClean="0"/>
              <a:t>will find </a:t>
            </a:r>
            <a:r>
              <a:rPr lang="en-US" dirty="0"/>
              <a:t>a </a:t>
            </a:r>
            <a:r>
              <a:rPr lang="en-US" b="1" dirty="0"/>
              <a:t>curved best fit line (non linear equation)</a:t>
            </a:r>
            <a:r>
              <a:rPr lang="en-US" dirty="0"/>
              <a:t>.</a:t>
            </a:r>
          </a:p>
          <a:p>
            <a:pPr algn="just"/>
            <a:r>
              <a:rPr lang="en-US" dirty="0" smtClean="0"/>
              <a:t>If you </a:t>
            </a:r>
            <a:r>
              <a:rPr lang="en-US" dirty="0"/>
              <a:t>have more than one feature based on which you want to make predictions, there is </a:t>
            </a:r>
            <a:r>
              <a:rPr lang="en-US" b="1" dirty="0"/>
              <a:t>multiple linear regression</a:t>
            </a:r>
            <a:r>
              <a:rPr lang="en-US" dirty="0"/>
              <a:t> rather than simple linear regression. </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How regression work?</a:t>
            </a:r>
            <a:endParaRPr lang="en-US" sz="4000" dirty="0"/>
          </a:p>
        </p:txBody>
      </p:sp>
      <p:sp>
        <p:nvSpPr>
          <p:cNvPr id="3" name="Content Placeholder 2"/>
          <p:cNvSpPr>
            <a:spLocks noGrp="1"/>
          </p:cNvSpPr>
          <p:nvPr>
            <p:ph idx="1"/>
          </p:nvPr>
        </p:nvSpPr>
        <p:spPr/>
        <p:txBody>
          <a:bodyPr>
            <a:normAutofit/>
          </a:bodyPr>
          <a:lstStyle/>
          <a:p>
            <a:pPr algn="just"/>
            <a:r>
              <a:rPr lang="en-US" sz="2400" dirty="0"/>
              <a:t>A regression dataset has a set of </a:t>
            </a:r>
            <a:r>
              <a:rPr lang="en-US" sz="2400" b="1" dirty="0"/>
              <a:t>features</a:t>
            </a:r>
            <a:r>
              <a:rPr lang="en-US" sz="2400" dirty="0"/>
              <a:t>, that are called the </a:t>
            </a:r>
            <a:r>
              <a:rPr lang="en-US" sz="2400" b="1" dirty="0"/>
              <a:t>independent variable</a:t>
            </a:r>
            <a:r>
              <a:rPr lang="en-US" sz="2400" dirty="0"/>
              <a:t>, these are used to make predictions. </a:t>
            </a:r>
            <a:endParaRPr lang="en-US" sz="2400" dirty="0" smtClean="0"/>
          </a:p>
          <a:p>
            <a:pPr algn="just"/>
            <a:r>
              <a:rPr lang="en-US" sz="2400" dirty="0" smtClean="0"/>
              <a:t>Secondly </a:t>
            </a:r>
            <a:r>
              <a:rPr lang="en-US" sz="2400" dirty="0"/>
              <a:t>it has a </a:t>
            </a:r>
            <a:r>
              <a:rPr lang="en-US" sz="2400" b="1" dirty="0"/>
              <a:t>target</a:t>
            </a:r>
            <a:r>
              <a:rPr lang="en-US" sz="2400" dirty="0"/>
              <a:t> column or the outcome which is the </a:t>
            </a:r>
            <a:r>
              <a:rPr lang="en-US" sz="2400" b="1" dirty="0"/>
              <a:t>dependent variable</a:t>
            </a:r>
            <a:r>
              <a:rPr lang="en-US" sz="2400" dirty="0"/>
              <a:t> that the model is trying to predict. </a:t>
            </a:r>
            <a:endParaRPr lang="en-US" sz="2400" dirty="0" smtClean="0"/>
          </a:p>
          <a:p>
            <a:pPr algn="just"/>
            <a:r>
              <a:rPr lang="en-US" sz="2400" dirty="0" smtClean="0"/>
              <a:t>So</a:t>
            </a:r>
            <a:r>
              <a:rPr lang="en-US" sz="2400" dirty="0"/>
              <a:t>, after the model is trained and is ready, given certain new </a:t>
            </a:r>
            <a:r>
              <a:rPr lang="en-US" sz="2400" dirty="0" smtClean="0"/>
              <a:t>data points </a:t>
            </a:r>
            <a:r>
              <a:rPr lang="en-US" sz="2400" dirty="0"/>
              <a:t>of the independent </a:t>
            </a:r>
            <a:r>
              <a:rPr lang="en-US" sz="2400" dirty="0" smtClean="0"/>
              <a:t>variables the </a:t>
            </a:r>
            <a:r>
              <a:rPr lang="en-US" sz="2400" dirty="0"/>
              <a:t>model will give a outcome of the dependent variable </a:t>
            </a:r>
            <a:r>
              <a:rPr lang="en-US" sz="2400" dirty="0" smtClean="0"/>
              <a:t> </a:t>
            </a:r>
            <a:r>
              <a:rPr lang="en-US" sz="2400" dirty="0"/>
              <a:t>with certain accuracy.</a:t>
            </a:r>
          </a:p>
        </p:txBody>
      </p:sp>
    </p:spTree>
    <p:extLst>
      <p:ext uri="{BB962C8B-B14F-4D97-AF65-F5344CB8AC3E}">
        <p14:creationId xmlns:p14="http://schemas.microsoft.com/office/powerpoint/2010/main" val="1825628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Linear regression</a:t>
            </a:r>
            <a:endParaRPr lang="en-US" sz="4000" dirty="0"/>
          </a:p>
        </p:txBody>
      </p:sp>
      <p:sp>
        <p:nvSpPr>
          <p:cNvPr id="3" name="Content Placeholder 2"/>
          <p:cNvSpPr>
            <a:spLocks noGrp="1"/>
          </p:cNvSpPr>
          <p:nvPr>
            <p:ph idx="1"/>
          </p:nvPr>
        </p:nvSpPr>
        <p:spPr>
          <a:xfrm>
            <a:off x="457200" y="1219200"/>
            <a:ext cx="8229600" cy="5135563"/>
          </a:xfrm>
        </p:spPr>
        <p:txBody>
          <a:bodyPr>
            <a:normAutofit/>
          </a:bodyPr>
          <a:lstStyle/>
          <a:p>
            <a:pPr algn="just" fontAlgn="base"/>
            <a:r>
              <a:rPr lang="en-US" sz="2000" dirty="0"/>
              <a:t>Linear regression is a </a:t>
            </a:r>
            <a:r>
              <a:rPr lang="en-US" sz="2000" dirty="0" smtClean="0"/>
              <a:t>supervised ML</a:t>
            </a:r>
            <a:r>
              <a:rPr lang="en-US" sz="2000" dirty="0"/>
              <a:t> algorithm that </a:t>
            </a:r>
            <a:r>
              <a:rPr lang="en-US" sz="2000" b="1" dirty="0" smtClean="0"/>
              <a:t>finds the best fit linear line between the independent </a:t>
            </a:r>
            <a:r>
              <a:rPr lang="en-US" sz="2000" b="1" dirty="0"/>
              <a:t>and dependent variable</a:t>
            </a:r>
            <a:r>
              <a:rPr lang="en-US" sz="2000" dirty="0"/>
              <a:t> </a:t>
            </a:r>
            <a:r>
              <a:rPr lang="en-US" sz="2000" dirty="0" smtClean="0"/>
              <a:t>i.e. </a:t>
            </a:r>
            <a:r>
              <a:rPr lang="en-US" sz="2000" dirty="0"/>
              <a:t>it finds the linear relationship between the dependent and independent variable</a:t>
            </a:r>
            <a:r>
              <a:rPr lang="en-US" sz="2000" dirty="0" smtClean="0"/>
              <a:t>.</a:t>
            </a:r>
          </a:p>
          <a:p>
            <a:pPr marL="0" indent="0" algn="just" fontAlgn="base">
              <a:buNone/>
            </a:pPr>
            <a:endParaRPr lang="en-US" sz="2000" dirty="0"/>
          </a:p>
          <a:p>
            <a:pPr algn="just" fontAlgn="base"/>
            <a:r>
              <a:rPr lang="en-US" sz="2000" dirty="0"/>
              <a:t>When there is only one independent feature, it is known as </a:t>
            </a:r>
            <a:r>
              <a:rPr lang="en-US" sz="2000" u="sng" dirty="0">
                <a:hlinkClick r:id="rId2"/>
              </a:rPr>
              <a:t>Simple Linear </a:t>
            </a:r>
            <a:r>
              <a:rPr lang="en-US" sz="2000" u="sng" dirty="0" smtClean="0">
                <a:hlinkClick r:id="rId2"/>
              </a:rPr>
              <a:t>Regression</a:t>
            </a:r>
            <a:r>
              <a:rPr lang="en-US" sz="2000" dirty="0" smtClean="0"/>
              <a:t>, when </a:t>
            </a:r>
            <a:r>
              <a:rPr lang="en-US" sz="2000" dirty="0"/>
              <a:t>there are more than one feature, it is known as </a:t>
            </a:r>
            <a:r>
              <a:rPr lang="en-US" sz="2000" u="sng" dirty="0">
                <a:hlinkClick r:id="rId3"/>
              </a:rPr>
              <a:t>Multiple Linear Regression</a:t>
            </a:r>
            <a:r>
              <a:rPr lang="en-US" sz="2000" dirty="0" smtClean="0"/>
              <a:t>.</a:t>
            </a:r>
          </a:p>
          <a:p>
            <a:pPr algn="just" fontAlgn="base"/>
            <a:endParaRPr lang="en-US" sz="2000" dirty="0" smtClean="0"/>
          </a:p>
          <a:p>
            <a:pPr algn="just" fontAlgn="base"/>
            <a:r>
              <a:rPr lang="en-US" sz="2000" dirty="0">
                <a:solidFill>
                  <a:srgbClr val="FF0000"/>
                </a:solidFill>
              </a:rPr>
              <a:t>A Linear Regression model’s main aim is to find the best fit linear line and the optimal values of intercept and coefficients such that the error is minimized</a:t>
            </a:r>
            <a:r>
              <a:rPr lang="en-US" sz="2000" dirty="0" smtClean="0">
                <a:solidFill>
                  <a:srgbClr val="FF0000"/>
                </a:solidFill>
              </a:rPr>
              <a:t>.</a:t>
            </a:r>
          </a:p>
          <a:p>
            <a:pPr algn="just" fontAlgn="base"/>
            <a:r>
              <a:rPr lang="en-US" sz="2000" dirty="0"/>
              <a:t>Error is the difference between the actual value and Predicted value and the goal is to reduce this difference.</a:t>
            </a:r>
            <a:endParaRPr lang="en-US" sz="2000" dirty="0" smtClean="0">
              <a:solidFill>
                <a:srgbClr val="FF0000"/>
              </a:solidFill>
            </a:endParaRPr>
          </a:p>
          <a:p>
            <a:pPr algn="just" fontAlgn="base"/>
            <a:endParaRPr lang="en-US" sz="2000" dirty="0"/>
          </a:p>
        </p:txBody>
      </p:sp>
    </p:spTree>
    <p:extLst>
      <p:ext uri="{BB962C8B-B14F-4D97-AF65-F5344CB8AC3E}">
        <p14:creationId xmlns:p14="http://schemas.microsoft.com/office/powerpoint/2010/main" val="24114877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smtClean="0"/>
              <a:t>Equations </a:t>
            </a:r>
            <a:endParaRPr lang="en-US" sz="4000" dirty="0"/>
          </a:p>
        </p:txBody>
      </p:sp>
      <p:sp>
        <p:nvSpPr>
          <p:cNvPr id="3" name="Content Placeholder 2"/>
          <p:cNvSpPr>
            <a:spLocks noGrp="1"/>
          </p:cNvSpPr>
          <p:nvPr>
            <p:ph idx="1"/>
          </p:nvPr>
        </p:nvSpPr>
        <p:spPr>
          <a:xfrm>
            <a:off x="457200" y="1143000"/>
            <a:ext cx="8229600" cy="4983163"/>
          </a:xfrm>
        </p:spPr>
        <p:txBody>
          <a:bodyPr>
            <a:normAutofit/>
          </a:bodyPr>
          <a:lstStyle/>
          <a:p>
            <a:pPr algn="just"/>
            <a:r>
              <a:rPr lang="en-US" sz="2400" u="sng" dirty="0"/>
              <a:t>Equation of Simple Linear Regression</a:t>
            </a:r>
            <a:r>
              <a:rPr lang="en-US" sz="2400" dirty="0"/>
              <a:t>, where </a:t>
            </a:r>
            <a:r>
              <a:rPr lang="en-US" sz="2400" dirty="0" err="1"/>
              <a:t>b</a:t>
            </a:r>
            <a:r>
              <a:rPr lang="en-US" sz="2400" baseline="-25000" dirty="0" err="1"/>
              <a:t>o</a:t>
            </a:r>
            <a:r>
              <a:rPr lang="en-US" sz="2400" baseline="-25000" dirty="0"/>
              <a:t> </a:t>
            </a:r>
            <a:r>
              <a:rPr lang="en-US" sz="2400" dirty="0"/>
              <a:t>is the </a:t>
            </a:r>
            <a:r>
              <a:rPr lang="en-US" sz="2400" dirty="0" smtClean="0"/>
              <a:t>y intercept</a:t>
            </a:r>
            <a:r>
              <a:rPr lang="en-US" sz="2400" dirty="0"/>
              <a:t>, b</a:t>
            </a:r>
            <a:r>
              <a:rPr lang="en-US" sz="2400" baseline="-25000" dirty="0"/>
              <a:t>1</a:t>
            </a:r>
            <a:r>
              <a:rPr lang="en-US" sz="2400" dirty="0"/>
              <a:t> is coefficient or slope, x is the independent variable and y is the dependent variable</a:t>
            </a:r>
            <a:r>
              <a:rPr lang="en-US" sz="2400" dirty="0" smtClean="0"/>
              <a:t>.</a:t>
            </a:r>
            <a:r>
              <a:rPr lang="en-US" sz="2400" dirty="0"/>
              <a:t> Y = b0 + </a:t>
            </a:r>
            <a:r>
              <a:rPr lang="en-US" sz="2400" dirty="0" smtClean="0"/>
              <a:t>b</a:t>
            </a:r>
            <a:r>
              <a:rPr lang="en-US" sz="2400" baseline="-25000" dirty="0" smtClean="0"/>
              <a:t>1</a:t>
            </a:r>
            <a:r>
              <a:rPr lang="en-US" sz="2400" dirty="0" smtClean="0"/>
              <a:t>x+e</a:t>
            </a:r>
          </a:p>
          <a:p>
            <a:pPr algn="just"/>
            <a:r>
              <a:rPr lang="en-US" sz="2400" u="sng" dirty="0"/>
              <a:t>Equation of Multiple Linear Regression</a:t>
            </a:r>
            <a:r>
              <a:rPr lang="en-US" sz="2400" dirty="0"/>
              <a:t>, where </a:t>
            </a:r>
            <a:r>
              <a:rPr lang="en-US" sz="2400" dirty="0" err="1"/>
              <a:t>bo</a:t>
            </a:r>
            <a:r>
              <a:rPr lang="en-US" sz="2400" dirty="0"/>
              <a:t> is the intercept, b</a:t>
            </a:r>
            <a:r>
              <a:rPr lang="en-US" sz="2400" baseline="-25000" dirty="0"/>
              <a:t>1</a:t>
            </a:r>
            <a:r>
              <a:rPr lang="en-US" sz="2400" dirty="0"/>
              <a:t>,b</a:t>
            </a:r>
            <a:r>
              <a:rPr lang="en-US" sz="2400" baseline="-25000" dirty="0"/>
              <a:t>2</a:t>
            </a:r>
            <a:r>
              <a:rPr lang="en-US" sz="2400" dirty="0"/>
              <a:t>,b</a:t>
            </a:r>
            <a:r>
              <a:rPr lang="en-US" sz="2400" baseline="-25000" dirty="0"/>
              <a:t>3</a:t>
            </a:r>
            <a:r>
              <a:rPr lang="en-US" sz="2400" dirty="0"/>
              <a:t>,b</a:t>
            </a:r>
            <a:r>
              <a:rPr lang="en-US" sz="2400" baseline="-25000" dirty="0"/>
              <a:t>4</a:t>
            </a:r>
            <a:r>
              <a:rPr lang="en-US" sz="2400" dirty="0"/>
              <a:t>…,</a:t>
            </a:r>
            <a:r>
              <a:rPr lang="en-US" sz="2400" dirty="0" err="1"/>
              <a:t>b</a:t>
            </a:r>
            <a:r>
              <a:rPr lang="en-US" sz="2400" baseline="-25000" dirty="0" err="1"/>
              <a:t>n</a:t>
            </a:r>
            <a:r>
              <a:rPr lang="en-US" sz="2400" dirty="0"/>
              <a:t> are coefficients or slopes of the independent variables </a:t>
            </a:r>
            <a:r>
              <a:rPr lang="en-US" sz="2400" dirty="0" smtClean="0"/>
              <a:t>x</a:t>
            </a:r>
            <a:r>
              <a:rPr lang="en-US" sz="2400" baseline="-25000" dirty="0" smtClean="0"/>
              <a:t>1</a:t>
            </a:r>
            <a:r>
              <a:rPr lang="en-US" sz="2400" dirty="0" smtClean="0"/>
              <a:t>,x</a:t>
            </a:r>
            <a:r>
              <a:rPr lang="en-US" sz="2400" baseline="-25000" dirty="0" smtClean="0"/>
              <a:t>2</a:t>
            </a:r>
            <a:r>
              <a:rPr lang="en-US" sz="2400" dirty="0" smtClean="0"/>
              <a:t>,x</a:t>
            </a:r>
            <a:r>
              <a:rPr lang="en-US" sz="2400" baseline="-25000" dirty="0" smtClean="0"/>
              <a:t>3</a:t>
            </a:r>
            <a:r>
              <a:rPr lang="en-US" sz="2400" dirty="0" smtClean="0"/>
              <a:t>,x</a:t>
            </a:r>
            <a:r>
              <a:rPr lang="en-US" sz="2400" baseline="-25000" dirty="0" smtClean="0"/>
              <a:t>4</a:t>
            </a:r>
            <a:r>
              <a:rPr lang="en-US" sz="2400" dirty="0" smtClean="0"/>
              <a:t>…,</a:t>
            </a:r>
            <a:r>
              <a:rPr lang="en-US" sz="2400" dirty="0" err="1" smtClean="0"/>
              <a:t>x</a:t>
            </a:r>
            <a:r>
              <a:rPr lang="en-US" sz="2400" baseline="-25000" dirty="0" err="1" smtClean="0"/>
              <a:t>n</a:t>
            </a:r>
            <a:r>
              <a:rPr lang="en-US" sz="2400" dirty="0"/>
              <a:t> and y is the dependent variable</a:t>
            </a:r>
            <a:r>
              <a:rPr lang="en-US" sz="2400" dirty="0" smtClean="0"/>
              <a:t>.</a:t>
            </a:r>
            <a:r>
              <a:rPr lang="en-US" sz="2400" dirty="0"/>
              <a:t> Y = b0 + </a:t>
            </a:r>
            <a:r>
              <a:rPr lang="en-US" sz="2400" dirty="0" smtClean="0"/>
              <a:t>b</a:t>
            </a:r>
            <a:r>
              <a:rPr lang="en-US" sz="2400" baseline="-25000" dirty="0" smtClean="0"/>
              <a:t>1</a:t>
            </a:r>
            <a:r>
              <a:rPr lang="en-US" sz="2400" dirty="0" smtClean="0"/>
              <a:t>x+b</a:t>
            </a:r>
            <a:r>
              <a:rPr lang="en-US" sz="2400" baseline="-25000" dirty="0" smtClean="0"/>
              <a:t>2</a:t>
            </a:r>
            <a:r>
              <a:rPr lang="en-US" sz="2400" dirty="0" smtClean="0"/>
              <a:t>x</a:t>
            </a:r>
            <a:r>
              <a:rPr lang="en-US" sz="2400" baseline="-25000" dirty="0" smtClean="0"/>
              <a:t>2+</a:t>
            </a:r>
            <a:r>
              <a:rPr lang="en-US" sz="2400" dirty="0" smtClean="0"/>
              <a:t>b</a:t>
            </a:r>
            <a:r>
              <a:rPr lang="en-US" sz="2400" baseline="-25000" dirty="0" smtClean="0"/>
              <a:t>3</a:t>
            </a:r>
            <a:r>
              <a:rPr lang="en-US" sz="2400" dirty="0" smtClean="0"/>
              <a:t>x</a:t>
            </a:r>
            <a:r>
              <a:rPr lang="en-US" sz="2400" baseline="-25000" dirty="0" smtClean="0"/>
              <a:t>3+………..+</a:t>
            </a:r>
            <a:r>
              <a:rPr lang="en-US" sz="2400" dirty="0"/>
              <a:t> </a:t>
            </a:r>
            <a:r>
              <a:rPr lang="en-US" sz="2400" dirty="0" err="1" smtClean="0"/>
              <a:t>b</a:t>
            </a:r>
            <a:r>
              <a:rPr lang="en-US" sz="2400" baseline="-25000" dirty="0" err="1" smtClean="0"/>
              <a:t>n</a:t>
            </a:r>
            <a:r>
              <a:rPr lang="en-US" sz="2400" dirty="0"/>
              <a:t> </a:t>
            </a:r>
            <a:r>
              <a:rPr lang="en-US" sz="2400" dirty="0" err="1"/>
              <a:t>x</a:t>
            </a:r>
            <a:r>
              <a:rPr lang="en-US" sz="2400" baseline="-25000" dirty="0" err="1"/>
              <a:t>n</a:t>
            </a:r>
            <a:r>
              <a:rPr lang="en-US" sz="2400" dirty="0" smtClean="0"/>
              <a:t> +e</a:t>
            </a:r>
            <a:endParaRPr lang="en-US" sz="2400" dirty="0"/>
          </a:p>
          <a:p>
            <a:pPr algn="just"/>
            <a:endParaRPr lang="en-US" sz="2400" dirty="0"/>
          </a:p>
        </p:txBody>
      </p:sp>
      <p:pic>
        <p:nvPicPr>
          <p:cNvPr id="2050" name="Picture 2" descr="linear regression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612" y="4038600"/>
            <a:ext cx="2886075" cy="2266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3673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2192</TotalTime>
  <Words>1530</Words>
  <Application>Microsoft Office PowerPoint</Application>
  <PresentationFormat>On-screen Show (4:3)</PresentationFormat>
  <Paragraphs>189</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Supervised learning</vt:lpstr>
      <vt:lpstr>Machine Learning (ML)</vt:lpstr>
      <vt:lpstr>Supervised ML</vt:lpstr>
      <vt:lpstr>Con’t…</vt:lpstr>
      <vt:lpstr>Regression </vt:lpstr>
      <vt:lpstr>Various regressions</vt:lpstr>
      <vt:lpstr>How regression work?</vt:lpstr>
      <vt:lpstr>Linear regression</vt:lpstr>
      <vt:lpstr>Equations </vt:lpstr>
      <vt:lpstr>Con’t…</vt:lpstr>
      <vt:lpstr>Con’t…</vt:lpstr>
      <vt:lpstr>Polynomial regression</vt:lpstr>
      <vt:lpstr>Linear Vs Polynomial Regression</vt:lpstr>
      <vt:lpstr>Pros and cons of Linear regression</vt:lpstr>
      <vt:lpstr>Pros and cons of polynomial regression</vt:lpstr>
      <vt:lpstr>When to Use Linear Regression vs. Polynomial Regression</vt:lpstr>
      <vt:lpstr>Real life examples of linear</vt:lpstr>
      <vt:lpstr>Con’t…</vt:lpstr>
      <vt:lpstr>When to use polynomial</vt:lpstr>
      <vt:lpstr>Real life examples of polynomial</vt:lpstr>
      <vt:lpstr>Con’t…</vt:lpstr>
      <vt:lpstr>Assumptions of Linear and polynomial Regression</vt:lpstr>
      <vt:lpstr>Regularization in Machine Learning</vt:lpstr>
      <vt:lpstr>Con’t…</vt:lpstr>
      <vt:lpstr>Over-fitting</vt:lpstr>
      <vt:lpstr>Under-fitting</vt:lpstr>
      <vt:lpstr>Bias and Variance</vt:lpstr>
      <vt:lpstr>Bias Variance tradeoff</vt:lpstr>
      <vt:lpstr>Benefits of Regularization</vt:lpstr>
      <vt:lpstr>Con’t…</vt:lpstr>
      <vt:lpstr>PowerPoint Presentation</vt:lpstr>
      <vt:lpstr>Evaluation metrics</vt:lpstr>
      <vt:lpstr>MSE</vt:lpstr>
      <vt:lpstr>RMSE</vt:lpstr>
      <vt:lpstr>MAE</vt:lpstr>
      <vt:lpstr>Con’t…</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Databases</dc:title>
  <dc:creator>Merhawi</dc:creator>
  <cp:lastModifiedBy>Solomon Dubale</cp:lastModifiedBy>
  <cp:revision>150</cp:revision>
  <dcterms:created xsi:type="dcterms:W3CDTF">2014-01-06T09:02:14Z</dcterms:created>
  <dcterms:modified xsi:type="dcterms:W3CDTF">2025-04-23T13:50:36Z</dcterms:modified>
</cp:coreProperties>
</file>