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4"/>
  </p:notesMasterIdLst>
  <p:sldIdLst>
    <p:sldId id="301" r:id="rId2"/>
    <p:sldId id="302" r:id="rId3"/>
    <p:sldId id="353" r:id="rId4"/>
    <p:sldId id="304" r:id="rId5"/>
    <p:sldId id="292" r:id="rId6"/>
    <p:sldId id="306" r:id="rId7"/>
    <p:sldId id="376" r:id="rId8"/>
    <p:sldId id="325" r:id="rId9"/>
    <p:sldId id="309" r:id="rId10"/>
    <p:sldId id="330" r:id="rId11"/>
    <p:sldId id="326" r:id="rId12"/>
    <p:sldId id="316" r:id="rId13"/>
    <p:sldId id="317" r:id="rId14"/>
    <p:sldId id="323" r:id="rId15"/>
    <p:sldId id="344" r:id="rId16"/>
    <p:sldId id="347" r:id="rId17"/>
    <p:sldId id="377" r:id="rId18"/>
    <p:sldId id="327" r:id="rId19"/>
    <p:sldId id="319" r:id="rId20"/>
    <p:sldId id="345" r:id="rId21"/>
    <p:sldId id="346" r:id="rId22"/>
    <p:sldId id="328" r:id="rId23"/>
    <p:sldId id="321" r:id="rId24"/>
    <p:sldId id="348" r:id="rId25"/>
    <p:sldId id="329" r:id="rId26"/>
    <p:sldId id="331" r:id="rId27"/>
    <p:sldId id="332" r:id="rId28"/>
    <p:sldId id="334" r:id="rId29"/>
    <p:sldId id="333" r:id="rId30"/>
    <p:sldId id="350" r:id="rId31"/>
    <p:sldId id="335" r:id="rId32"/>
    <p:sldId id="351" r:id="rId33"/>
    <p:sldId id="336" r:id="rId34"/>
    <p:sldId id="358" r:id="rId35"/>
    <p:sldId id="359" r:id="rId36"/>
    <p:sldId id="360" r:id="rId37"/>
    <p:sldId id="361" r:id="rId38"/>
    <p:sldId id="362" r:id="rId39"/>
    <p:sldId id="364" r:id="rId40"/>
    <p:sldId id="365" r:id="rId41"/>
    <p:sldId id="378" r:id="rId42"/>
    <p:sldId id="366" r:id="rId43"/>
    <p:sldId id="372" r:id="rId44"/>
    <p:sldId id="373" r:id="rId45"/>
    <p:sldId id="374" r:id="rId46"/>
    <p:sldId id="367" r:id="rId47"/>
    <p:sldId id="368" r:id="rId48"/>
    <p:sldId id="369" r:id="rId49"/>
    <p:sldId id="370" r:id="rId50"/>
    <p:sldId id="371" r:id="rId51"/>
    <p:sldId id="375" r:id="rId52"/>
    <p:sldId id="324" r:id="rId5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85" autoAdjust="0"/>
    <p:restoredTop sz="94660"/>
  </p:normalViewPr>
  <p:slideViewPr>
    <p:cSldViewPr>
      <p:cViewPr varScale="1">
        <p:scale>
          <a:sx n="69" d="100"/>
          <a:sy n="69" d="100"/>
        </p:scale>
        <p:origin x="-1356"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8A4C0F8-9C5F-4AAB-A8E5-6A8D4EA33139}" type="datetimeFigureOut">
              <a:rPr lang="en-US" smtClean="0"/>
              <a:t>4/23/2025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7C36E28-E0C9-4449-B45E-8BAFA88A8D61}" type="slidenum">
              <a:rPr lang="en-US" smtClean="0"/>
              <a:t>‹#›</a:t>
            </a:fld>
            <a:endParaRPr lang="en-US"/>
          </a:p>
        </p:txBody>
      </p:sp>
    </p:spTree>
    <p:extLst>
      <p:ext uri="{BB962C8B-B14F-4D97-AF65-F5344CB8AC3E}">
        <p14:creationId xmlns:p14="http://schemas.microsoft.com/office/powerpoint/2010/main" val="5189764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500">
                <a:solidFill>
                  <a:schemeClr val="tx1"/>
                </a:solidFill>
                <a:latin typeface="Helvetica" charset="0"/>
                <a:ea typeface="MS PGothic" pitchFamily="34" charset="-128"/>
              </a:defRPr>
            </a:lvl1pPr>
            <a:lvl2pPr marL="702756" indent="-270291">
              <a:defRPr sz="1500">
                <a:solidFill>
                  <a:schemeClr val="tx1"/>
                </a:solidFill>
                <a:latin typeface="Helvetica" charset="0"/>
                <a:ea typeface="MS PGothic" pitchFamily="34" charset="-128"/>
              </a:defRPr>
            </a:lvl2pPr>
            <a:lvl3pPr marL="1081164" indent="-216233">
              <a:defRPr sz="1500">
                <a:solidFill>
                  <a:schemeClr val="tx1"/>
                </a:solidFill>
                <a:latin typeface="Helvetica" charset="0"/>
                <a:ea typeface="MS PGothic" pitchFamily="34" charset="-128"/>
              </a:defRPr>
            </a:lvl3pPr>
            <a:lvl4pPr marL="1513629" indent="-216233">
              <a:defRPr sz="1500">
                <a:solidFill>
                  <a:schemeClr val="tx1"/>
                </a:solidFill>
                <a:latin typeface="Helvetica" charset="0"/>
                <a:ea typeface="MS PGothic" pitchFamily="34" charset="-128"/>
              </a:defRPr>
            </a:lvl4pPr>
            <a:lvl5pPr marL="1946095" indent="-216233">
              <a:defRPr sz="1500">
                <a:solidFill>
                  <a:schemeClr val="tx1"/>
                </a:solidFill>
                <a:latin typeface="Helvetica" charset="0"/>
                <a:ea typeface="MS PGothic" pitchFamily="34" charset="-128"/>
              </a:defRPr>
            </a:lvl5pPr>
            <a:lvl6pPr marL="2378560" indent="-216233" eaLnBrk="0" fontAlgn="base" hangingPunct="0">
              <a:spcBef>
                <a:spcPct val="0"/>
              </a:spcBef>
              <a:spcAft>
                <a:spcPct val="0"/>
              </a:spcAft>
              <a:defRPr sz="1500">
                <a:solidFill>
                  <a:schemeClr val="tx1"/>
                </a:solidFill>
                <a:latin typeface="Helvetica" charset="0"/>
                <a:ea typeface="MS PGothic" pitchFamily="34" charset="-128"/>
              </a:defRPr>
            </a:lvl6pPr>
            <a:lvl7pPr marL="2811026" indent="-216233" eaLnBrk="0" fontAlgn="base" hangingPunct="0">
              <a:spcBef>
                <a:spcPct val="0"/>
              </a:spcBef>
              <a:spcAft>
                <a:spcPct val="0"/>
              </a:spcAft>
              <a:defRPr sz="1500">
                <a:solidFill>
                  <a:schemeClr val="tx1"/>
                </a:solidFill>
                <a:latin typeface="Helvetica" charset="0"/>
                <a:ea typeface="MS PGothic" pitchFamily="34" charset="-128"/>
              </a:defRPr>
            </a:lvl7pPr>
            <a:lvl8pPr marL="3243491" indent="-216233" eaLnBrk="0" fontAlgn="base" hangingPunct="0">
              <a:spcBef>
                <a:spcPct val="0"/>
              </a:spcBef>
              <a:spcAft>
                <a:spcPct val="0"/>
              </a:spcAft>
              <a:defRPr sz="1500">
                <a:solidFill>
                  <a:schemeClr val="tx1"/>
                </a:solidFill>
                <a:latin typeface="Helvetica" charset="0"/>
                <a:ea typeface="MS PGothic" pitchFamily="34" charset="-128"/>
              </a:defRPr>
            </a:lvl8pPr>
            <a:lvl9pPr marL="3675957" indent="-216233" eaLnBrk="0" fontAlgn="base" hangingPunct="0">
              <a:spcBef>
                <a:spcPct val="0"/>
              </a:spcBef>
              <a:spcAft>
                <a:spcPct val="0"/>
              </a:spcAft>
              <a:defRPr sz="1500">
                <a:solidFill>
                  <a:schemeClr val="tx1"/>
                </a:solidFill>
                <a:latin typeface="Helvetica" charset="0"/>
                <a:ea typeface="MS PGothic" pitchFamily="34" charset="-128"/>
              </a:defRPr>
            </a:lvl9pPr>
          </a:lstStyle>
          <a:p>
            <a:fld id="{87BBE997-7A07-4CC6-A9AE-99F156FF8127}" type="slidenum">
              <a:rPr lang="en-US" sz="1100">
                <a:latin typeface="Times New Roman" pitchFamily="18" charset="0"/>
              </a:rPr>
              <a:pPr/>
              <a:t>1</a:t>
            </a:fld>
            <a:endParaRPr lang="en-US" sz="1100">
              <a:latin typeface="Times New Roman" pitchFamily="18" charset="0"/>
            </a:endParaRPr>
          </a:p>
        </p:txBody>
      </p:sp>
      <p:sp>
        <p:nvSpPr>
          <p:cNvPr id="16386" name="Rectangle 2"/>
          <p:cNvSpPr>
            <a:spLocks noGrp="1" noRot="1" noChangeAspect="1" noChangeArrowheads="1" noTextEdit="1"/>
          </p:cNvSpPr>
          <p:nvPr>
            <p:ph type="sldImg"/>
          </p:nvPr>
        </p:nvSpPr>
        <p:spPr>
          <a:ln/>
        </p:spPr>
      </p:sp>
      <p:sp>
        <p:nvSpPr>
          <p:cNvPr id="16387" name="Rectangle 3"/>
          <p:cNvSpPr>
            <a:spLocks noGrp="1" noChangeArrowheads="1"/>
          </p:cNvSpPr>
          <p:nvPr>
            <p:ph type="body" idx="1"/>
          </p:nvPr>
        </p:nvSpPr>
        <p:spPr>
          <a:xfrm>
            <a:off x="913805" y="4343704"/>
            <a:ext cx="5030391" cy="411389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7C36E28-E0C9-4449-B45E-8BAFA88A8D61}" type="slidenum">
              <a:rPr lang="en-US" smtClean="0"/>
              <a:t>14</a:t>
            </a:fld>
            <a:endParaRPr lang="en-US"/>
          </a:p>
        </p:txBody>
      </p:sp>
    </p:spTree>
    <p:extLst>
      <p:ext uri="{BB962C8B-B14F-4D97-AF65-F5344CB8AC3E}">
        <p14:creationId xmlns:p14="http://schemas.microsoft.com/office/powerpoint/2010/main" val="29448057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3D4C6614-E7D2-48C5-843F-F580D08D482C}" type="datetimeFigureOut">
              <a:rPr lang="en-US" smtClean="0"/>
              <a:pPr/>
              <a:t>4/23/2025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429EFF-722A-46BD-A0CB-59EC06911DC1}"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D4C6614-E7D2-48C5-843F-F580D08D482C}" type="datetimeFigureOut">
              <a:rPr lang="en-US" smtClean="0"/>
              <a:pPr/>
              <a:t>4/23/2025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429EFF-722A-46BD-A0CB-59EC06911DC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D4C6614-E7D2-48C5-843F-F580D08D482C}" type="datetimeFigureOut">
              <a:rPr lang="en-US" smtClean="0"/>
              <a:pPr/>
              <a:t>4/23/2025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429EFF-722A-46BD-A0CB-59EC06911DC1}"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D4C6614-E7D2-48C5-843F-F580D08D482C}" type="datetimeFigureOut">
              <a:rPr lang="en-US" smtClean="0"/>
              <a:pPr/>
              <a:t>4/23/2025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429EFF-722A-46BD-A0CB-59EC06911DC1}"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D4C6614-E7D2-48C5-843F-F580D08D482C}" type="datetimeFigureOut">
              <a:rPr lang="en-US" smtClean="0"/>
              <a:pPr/>
              <a:t>4/23/2025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429EFF-722A-46BD-A0CB-59EC06911DC1}"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D4C6614-E7D2-48C5-843F-F580D08D482C}" type="datetimeFigureOut">
              <a:rPr lang="en-US" smtClean="0"/>
              <a:pPr/>
              <a:t>4/23/2025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429EFF-722A-46BD-A0CB-59EC06911DC1}"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D4C6614-E7D2-48C5-843F-F580D08D482C}" type="datetimeFigureOut">
              <a:rPr lang="en-US" smtClean="0"/>
              <a:pPr/>
              <a:t>4/23/2025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9429EFF-722A-46BD-A0CB-59EC06911DC1}"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D4C6614-E7D2-48C5-843F-F580D08D482C}" type="datetimeFigureOut">
              <a:rPr lang="en-US" smtClean="0"/>
              <a:pPr/>
              <a:t>4/23/2025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9429EFF-722A-46BD-A0CB-59EC06911DC1}"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4C6614-E7D2-48C5-843F-F580D08D482C}" type="datetimeFigureOut">
              <a:rPr lang="en-US" smtClean="0"/>
              <a:pPr/>
              <a:t>4/23/2025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9429EFF-722A-46BD-A0CB-59EC06911DC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D4C6614-E7D2-48C5-843F-F580D08D482C}" type="datetimeFigureOut">
              <a:rPr lang="en-US" smtClean="0"/>
              <a:pPr/>
              <a:t>4/23/2025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429EFF-722A-46BD-A0CB-59EC06911DC1}"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D4C6614-E7D2-48C5-843F-F580D08D482C}" type="datetimeFigureOut">
              <a:rPr lang="en-US" smtClean="0"/>
              <a:pPr/>
              <a:t>4/23/2025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429EFF-722A-46BD-A0CB-59EC06911DC1}"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D4C6614-E7D2-48C5-843F-F580D08D482C}" type="datetimeFigureOut">
              <a:rPr lang="en-US" smtClean="0"/>
              <a:pPr/>
              <a:t>4/23/2025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9429EFF-722A-46BD-A0CB-59EC06911DC1}"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s://codinginfinite.com/recommendation-system-in-machine-learning/"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datacamp.com/blog/yolo-object-detection-explained"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s://www.geeksforgeeks.org/singular-value-decomposition-svd/" TargetMode="External"/><Relationship Id="rId2" Type="http://schemas.openxmlformats.org/officeDocument/2006/relationships/hyperlink" Target="https://www.geeksforgeeks.org/principal-component-analysis-pca/" TargetMode="External"/><Relationship Id="rId1" Type="http://schemas.openxmlformats.org/officeDocument/2006/relationships/slideLayout" Target="../slideLayouts/slideLayout2.xml"/><Relationship Id="rId4" Type="http://schemas.openxmlformats.org/officeDocument/2006/relationships/hyperlink" Target="https://www.geeksforgeeks.org/videos/linear-discriminant-analysis-lda-implementation-machine-learning/"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hyperlink" Target="https://www.geeksforgeeks.org/what-is-reinforcement-learning/" TargetMode="External"/><Relationship Id="rId2" Type="http://schemas.openxmlformats.org/officeDocument/2006/relationships/hyperlink" Target="https://www.geeksforgeeks.org/markov-decision-process/" TargetMode="Externa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ChangeArrowheads="1"/>
          </p:cNvSpPr>
          <p:nvPr>
            <p:ph type="ctrTitle"/>
          </p:nvPr>
        </p:nvSpPr>
        <p:spPr>
          <a:xfrm>
            <a:off x="685800" y="3324225"/>
            <a:ext cx="7772400" cy="1470025"/>
          </a:xfrm>
        </p:spPr>
        <p:txBody>
          <a:bodyPr>
            <a:normAutofit/>
          </a:bodyPr>
          <a:lstStyle/>
          <a:p>
            <a:r>
              <a:rPr lang="en-US" sz="4000" dirty="0">
                <a:effectLst/>
                <a:latin typeface="Times New Roman" panose="02020603050405020304" pitchFamily="18" charset="0"/>
                <a:ea typeface="Calibri" panose="020F0502020204030204" pitchFamily="34" charset="0"/>
              </a:rPr>
              <a:t>Unsupervised learning</a:t>
            </a:r>
            <a:r>
              <a:rPr lang="en-US" sz="4000" dirty="0"/>
              <a:t> </a:t>
            </a:r>
          </a:p>
        </p:txBody>
      </p:sp>
      <p:sp>
        <p:nvSpPr>
          <p:cNvPr id="15362" name="TextBox 3"/>
          <p:cNvSpPr txBox="1">
            <a:spLocks noChangeArrowheads="1"/>
          </p:cNvSpPr>
          <p:nvPr/>
        </p:nvSpPr>
        <p:spPr bwMode="auto">
          <a:xfrm>
            <a:off x="3187700" y="2082800"/>
            <a:ext cx="276860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Helvetica" charset="0"/>
                <a:ea typeface="MS PGothic" pitchFamily="34" charset="-128"/>
              </a:defRPr>
            </a:lvl1pPr>
            <a:lvl2pPr marL="742950" indent="-285750">
              <a:defRPr sz="1600">
                <a:solidFill>
                  <a:schemeClr val="tx1"/>
                </a:solidFill>
                <a:latin typeface="Helvetica" charset="0"/>
                <a:ea typeface="MS PGothic" pitchFamily="34" charset="-128"/>
              </a:defRPr>
            </a:lvl2pPr>
            <a:lvl3pPr marL="1143000" indent="-228600">
              <a:defRPr sz="1600">
                <a:solidFill>
                  <a:schemeClr val="tx1"/>
                </a:solidFill>
                <a:latin typeface="Helvetica" charset="0"/>
                <a:ea typeface="MS PGothic" pitchFamily="34" charset="-128"/>
              </a:defRPr>
            </a:lvl3pPr>
            <a:lvl4pPr marL="1600200" indent="-228600">
              <a:defRPr sz="1600">
                <a:solidFill>
                  <a:schemeClr val="tx1"/>
                </a:solidFill>
                <a:latin typeface="Helvetica" charset="0"/>
                <a:ea typeface="MS PGothic" pitchFamily="34" charset="-128"/>
              </a:defRPr>
            </a:lvl4pPr>
            <a:lvl5pPr marL="2057400" indent="-228600">
              <a:defRPr sz="1600">
                <a:solidFill>
                  <a:schemeClr val="tx1"/>
                </a:solidFill>
                <a:latin typeface="Helvetica" charset="0"/>
                <a:ea typeface="MS PGothic" pitchFamily="34" charset="-128"/>
              </a:defRPr>
            </a:lvl5pPr>
            <a:lvl6pPr marL="2514600" indent="-228600" eaLnBrk="0" fontAlgn="base" hangingPunct="0">
              <a:spcBef>
                <a:spcPct val="0"/>
              </a:spcBef>
              <a:spcAft>
                <a:spcPct val="0"/>
              </a:spcAft>
              <a:defRPr sz="1600">
                <a:solidFill>
                  <a:schemeClr val="tx1"/>
                </a:solidFill>
                <a:latin typeface="Helvetica" charset="0"/>
                <a:ea typeface="MS PGothic" pitchFamily="34" charset="-128"/>
              </a:defRPr>
            </a:lvl6pPr>
            <a:lvl7pPr marL="2971800" indent="-228600" eaLnBrk="0" fontAlgn="base" hangingPunct="0">
              <a:spcBef>
                <a:spcPct val="0"/>
              </a:spcBef>
              <a:spcAft>
                <a:spcPct val="0"/>
              </a:spcAft>
              <a:defRPr sz="1600">
                <a:solidFill>
                  <a:schemeClr val="tx1"/>
                </a:solidFill>
                <a:latin typeface="Helvetica" charset="0"/>
                <a:ea typeface="MS PGothic" pitchFamily="34" charset="-128"/>
              </a:defRPr>
            </a:lvl7pPr>
            <a:lvl8pPr marL="3429000" indent="-228600" eaLnBrk="0" fontAlgn="base" hangingPunct="0">
              <a:spcBef>
                <a:spcPct val="0"/>
              </a:spcBef>
              <a:spcAft>
                <a:spcPct val="0"/>
              </a:spcAft>
              <a:defRPr sz="1600">
                <a:solidFill>
                  <a:schemeClr val="tx1"/>
                </a:solidFill>
                <a:latin typeface="Helvetica" charset="0"/>
                <a:ea typeface="MS PGothic" pitchFamily="34" charset="-128"/>
              </a:defRPr>
            </a:lvl8pPr>
            <a:lvl9pPr marL="3886200" indent="-228600" eaLnBrk="0" fontAlgn="base" hangingPunct="0">
              <a:spcBef>
                <a:spcPct val="0"/>
              </a:spcBef>
              <a:spcAft>
                <a:spcPct val="0"/>
              </a:spcAft>
              <a:defRPr sz="1600">
                <a:solidFill>
                  <a:schemeClr val="tx1"/>
                </a:solidFill>
                <a:latin typeface="Helvetica" charset="0"/>
                <a:ea typeface="MS PGothic" pitchFamily="34" charset="-128"/>
              </a:defRPr>
            </a:lvl9pPr>
          </a:lstStyle>
          <a:p>
            <a:pPr algn="ctr"/>
            <a:r>
              <a:rPr lang="en-GB" sz="4400" dirty="0"/>
              <a:t>Chapter 3</a:t>
            </a:r>
          </a:p>
        </p:txBody>
      </p:sp>
      <p:sp>
        <p:nvSpPr>
          <p:cNvPr id="15363"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charset="0"/>
                <a:ea typeface="MS PGothic" pitchFamily="34" charset="-128"/>
              </a:defRPr>
            </a:lvl1pPr>
            <a:lvl2pPr marL="742950" indent="-285750">
              <a:defRPr sz="1600">
                <a:solidFill>
                  <a:schemeClr val="tx1"/>
                </a:solidFill>
                <a:latin typeface="Helvetica" charset="0"/>
                <a:ea typeface="MS PGothic" pitchFamily="34" charset="-128"/>
              </a:defRPr>
            </a:lvl2pPr>
            <a:lvl3pPr marL="1143000" indent="-228600">
              <a:defRPr sz="1600">
                <a:solidFill>
                  <a:schemeClr val="tx1"/>
                </a:solidFill>
                <a:latin typeface="Helvetica" charset="0"/>
                <a:ea typeface="MS PGothic" pitchFamily="34" charset="-128"/>
              </a:defRPr>
            </a:lvl3pPr>
            <a:lvl4pPr marL="1600200" indent="-228600">
              <a:defRPr sz="1600">
                <a:solidFill>
                  <a:schemeClr val="tx1"/>
                </a:solidFill>
                <a:latin typeface="Helvetica" charset="0"/>
                <a:ea typeface="MS PGothic" pitchFamily="34" charset="-128"/>
              </a:defRPr>
            </a:lvl4pPr>
            <a:lvl5pPr marL="2057400" indent="-228600">
              <a:defRPr sz="1600">
                <a:solidFill>
                  <a:schemeClr val="tx1"/>
                </a:solidFill>
                <a:latin typeface="Helvetica" charset="0"/>
                <a:ea typeface="MS PGothic" pitchFamily="34" charset="-128"/>
              </a:defRPr>
            </a:lvl5pPr>
            <a:lvl6pPr marL="2514600" indent="-228600" eaLnBrk="0" fontAlgn="base" hangingPunct="0">
              <a:spcBef>
                <a:spcPct val="0"/>
              </a:spcBef>
              <a:spcAft>
                <a:spcPct val="0"/>
              </a:spcAft>
              <a:defRPr sz="1600">
                <a:solidFill>
                  <a:schemeClr val="tx1"/>
                </a:solidFill>
                <a:latin typeface="Helvetica" charset="0"/>
                <a:ea typeface="MS PGothic" pitchFamily="34" charset="-128"/>
              </a:defRPr>
            </a:lvl6pPr>
            <a:lvl7pPr marL="2971800" indent="-228600" eaLnBrk="0" fontAlgn="base" hangingPunct="0">
              <a:spcBef>
                <a:spcPct val="0"/>
              </a:spcBef>
              <a:spcAft>
                <a:spcPct val="0"/>
              </a:spcAft>
              <a:defRPr sz="1600">
                <a:solidFill>
                  <a:schemeClr val="tx1"/>
                </a:solidFill>
                <a:latin typeface="Helvetica" charset="0"/>
                <a:ea typeface="MS PGothic" pitchFamily="34" charset="-128"/>
              </a:defRPr>
            </a:lvl7pPr>
            <a:lvl8pPr marL="3429000" indent="-228600" eaLnBrk="0" fontAlgn="base" hangingPunct="0">
              <a:spcBef>
                <a:spcPct val="0"/>
              </a:spcBef>
              <a:spcAft>
                <a:spcPct val="0"/>
              </a:spcAft>
              <a:defRPr sz="1600">
                <a:solidFill>
                  <a:schemeClr val="tx1"/>
                </a:solidFill>
                <a:latin typeface="Helvetica" charset="0"/>
                <a:ea typeface="MS PGothic" pitchFamily="34" charset="-128"/>
              </a:defRPr>
            </a:lvl8pPr>
            <a:lvl9pPr marL="3886200" indent="-228600" eaLnBrk="0" fontAlgn="base" hangingPunct="0">
              <a:spcBef>
                <a:spcPct val="0"/>
              </a:spcBef>
              <a:spcAft>
                <a:spcPct val="0"/>
              </a:spcAft>
              <a:defRPr sz="1600">
                <a:solidFill>
                  <a:schemeClr val="tx1"/>
                </a:solidFill>
                <a:latin typeface="Helvetica" charset="0"/>
                <a:ea typeface="MS PGothic" pitchFamily="34" charset="-128"/>
              </a:defRPr>
            </a:lvl9pPr>
          </a:lstStyle>
          <a:p>
            <a:r>
              <a:rPr lang="en-US" sz="1200">
                <a:solidFill>
                  <a:srgbClr val="898989"/>
                </a:solidFill>
              </a:rPr>
              <a:t>Slide 3- </a:t>
            </a:r>
            <a:fld id="{A8B3FB6C-B876-4E66-BCFB-F8775BC0ED78}" type="slidenum">
              <a:rPr lang="en-US" sz="1200">
                <a:solidFill>
                  <a:srgbClr val="898989"/>
                </a:solidFill>
              </a:rPr>
              <a:pPr/>
              <a:t>1</a:t>
            </a:fld>
            <a:endParaRPr lang="en-US" sz="1200">
              <a:solidFill>
                <a:srgbClr val="898989"/>
              </a:solidFill>
            </a:endParaRPr>
          </a:p>
        </p:txBody>
      </p:sp>
    </p:spTree>
    <p:extLst>
      <p:ext uri="{BB962C8B-B14F-4D97-AF65-F5344CB8AC3E}">
        <p14:creationId xmlns:p14="http://schemas.microsoft.com/office/powerpoint/2010/main" val="25372026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Pros and cons of k-means</a:t>
            </a:r>
          </a:p>
        </p:txBody>
      </p:sp>
      <p:sp>
        <p:nvSpPr>
          <p:cNvPr id="3" name="Content Placeholder 2"/>
          <p:cNvSpPr>
            <a:spLocks noGrp="1"/>
          </p:cNvSpPr>
          <p:nvPr>
            <p:ph idx="1"/>
          </p:nvPr>
        </p:nvSpPr>
        <p:spPr>
          <a:xfrm>
            <a:off x="304800" y="1524000"/>
            <a:ext cx="8686800" cy="5059362"/>
          </a:xfrm>
        </p:spPr>
        <p:txBody>
          <a:bodyPr>
            <a:noAutofit/>
          </a:bodyPr>
          <a:lstStyle/>
          <a:p>
            <a:pPr marL="0" indent="0" algn="just">
              <a:buNone/>
            </a:pPr>
            <a:r>
              <a:rPr lang="en-US" sz="2400" b="0" i="0" dirty="0">
                <a:effectLst/>
              </a:rPr>
              <a:t>Advantages: </a:t>
            </a:r>
          </a:p>
          <a:p>
            <a:pPr algn="just"/>
            <a:r>
              <a:rPr lang="en-US" sz="2400" dirty="0"/>
              <a:t>It </a:t>
            </a:r>
            <a:r>
              <a:rPr lang="en-US" sz="2400" b="0" i="0" dirty="0">
                <a:effectLst/>
              </a:rPr>
              <a:t>is very easy to understand and implement.</a:t>
            </a:r>
          </a:p>
          <a:p>
            <a:pPr algn="just"/>
            <a:r>
              <a:rPr lang="en-US" sz="2400" dirty="0"/>
              <a:t>It </a:t>
            </a:r>
            <a:r>
              <a:rPr lang="en-US" sz="2400" b="0" i="0" dirty="0">
                <a:effectLst/>
              </a:rPr>
              <a:t>is efficient, Robust, and Flexible</a:t>
            </a:r>
          </a:p>
          <a:p>
            <a:pPr algn="just"/>
            <a:r>
              <a:rPr lang="en-US" sz="2400" b="0" i="0" dirty="0">
                <a:effectLst/>
              </a:rPr>
              <a:t>If data sets are distinct and spherical clusters, then give the best results</a:t>
            </a:r>
          </a:p>
          <a:p>
            <a:pPr marL="0" indent="0" algn="just">
              <a:buNone/>
            </a:pPr>
            <a:r>
              <a:rPr lang="en-US" sz="2400" b="0" i="0" dirty="0">
                <a:effectLst/>
              </a:rPr>
              <a:t>Disadvantages:</a:t>
            </a:r>
          </a:p>
          <a:p>
            <a:pPr algn="just"/>
            <a:r>
              <a:rPr lang="en-US" sz="2400" b="0" i="0" dirty="0">
                <a:effectLst/>
              </a:rPr>
              <a:t>Needs prior specification for the number of cluster centers that is the value of K.</a:t>
            </a:r>
          </a:p>
          <a:p>
            <a:pPr algn="just"/>
            <a:r>
              <a:rPr lang="en-US" sz="2400" b="0" i="0" dirty="0">
                <a:effectLst/>
              </a:rPr>
              <a:t>It cannot handle outliers and noisy data, as the centroids get deflected</a:t>
            </a:r>
          </a:p>
          <a:p>
            <a:pPr algn="just"/>
            <a:r>
              <a:rPr lang="en-US" sz="2400" b="0" i="0" dirty="0">
                <a:effectLst/>
              </a:rPr>
              <a:t>It does not work well with a very large set of </a:t>
            </a:r>
            <a:r>
              <a:rPr lang="en-US" sz="2400" b="0" i="0" dirty="0" smtClean="0">
                <a:effectLst/>
              </a:rPr>
              <a:t>datasets</a:t>
            </a:r>
            <a:endParaRPr lang="en-US" sz="2400" b="0" i="0" dirty="0">
              <a:effectLst/>
            </a:endParaRPr>
          </a:p>
          <a:p>
            <a:pPr marL="0" indent="0" algn="just">
              <a:buNone/>
            </a:pPr>
            <a:endParaRPr lang="en-US" sz="2400" b="0" i="0" dirty="0">
              <a:effectLst/>
            </a:endParaRPr>
          </a:p>
        </p:txBody>
      </p:sp>
    </p:spTree>
    <p:extLst>
      <p:ext uri="{BB962C8B-B14F-4D97-AF65-F5344CB8AC3E}">
        <p14:creationId xmlns:p14="http://schemas.microsoft.com/office/powerpoint/2010/main" val="39958117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4000" i="0" dirty="0">
                <a:solidFill>
                  <a:srgbClr val="242424"/>
                </a:solidFill>
                <a:effectLst/>
              </a:rPr>
              <a:t>Hierarchical Clustering</a:t>
            </a:r>
            <a:endParaRPr lang="en-US" sz="4000" dirty="0"/>
          </a:p>
        </p:txBody>
      </p:sp>
      <p:sp>
        <p:nvSpPr>
          <p:cNvPr id="3" name="Content Placeholder 2"/>
          <p:cNvSpPr>
            <a:spLocks noGrp="1"/>
          </p:cNvSpPr>
          <p:nvPr>
            <p:ph idx="1"/>
          </p:nvPr>
        </p:nvSpPr>
        <p:spPr>
          <a:xfrm>
            <a:off x="457200" y="1295400"/>
            <a:ext cx="8229600" cy="4830763"/>
          </a:xfrm>
        </p:spPr>
        <p:txBody>
          <a:bodyPr>
            <a:normAutofit/>
          </a:bodyPr>
          <a:lstStyle/>
          <a:p>
            <a:pPr algn="just"/>
            <a:r>
              <a:rPr lang="en-US" sz="2400" b="0" i="0" dirty="0">
                <a:effectLst/>
              </a:rPr>
              <a:t>Hierarchical Clustering creates a hierarchy of clusters. </a:t>
            </a:r>
          </a:p>
          <a:p>
            <a:pPr algn="just"/>
            <a:r>
              <a:rPr lang="en-US" sz="2400" b="0" i="0" dirty="0">
                <a:effectLst/>
              </a:rPr>
              <a:t>It either starts with all points as individual clusters and merges them (agglomerative) or starts with one cluster and splits it (divisive). </a:t>
            </a:r>
          </a:p>
          <a:p>
            <a:pPr algn="just"/>
            <a:r>
              <a:rPr lang="en-US" sz="2400" b="0" i="0" dirty="0">
                <a:effectLst/>
              </a:rPr>
              <a:t>Hierarchical Agglomerative Clustering (HAC) is a clustering algorithm that builds nested clusters by repeatedly merging or splitting them. </a:t>
            </a:r>
          </a:p>
          <a:p>
            <a:pPr algn="just"/>
            <a:r>
              <a:rPr lang="en-US" sz="2400" b="0" i="0" dirty="0">
                <a:effectLst/>
              </a:rPr>
              <a:t>This hierarchical structure can be visualized using a dendrogram, a tree-like diagram that records the sequences of merges or splits.</a:t>
            </a:r>
            <a:endParaRPr lang="en-US" sz="4000" dirty="0"/>
          </a:p>
        </p:txBody>
      </p:sp>
    </p:spTree>
    <p:extLst>
      <p:ext uri="{BB962C8B-B14F-4D97-AF65-F5344CB8AC3E}">
        <p14:creationId xmlns:p14="http://schemas.microsoft.com/office/powerpoint/2010/main" val="5830267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pPr marL="0" indent="0">
              <a:lnSpc>
                <a:spcPts val="1800"/>
              </a:lnSpc>
              <a:buNone/>
            </a:pPr>
            <a:r>
              <a:rPr lang="en-US" sz="4000" i="0" dirty="0">
                <a:effectLst/>
              </a:rPr>
              <a:t/>
            </a:r>
            <a:br>
              <a:rPr lang="en-US" sz="4000" i="0" dirty="0">
                <a:effectLst/>
              </a:rPr>
            </a:br>
            <a:r>
              <a:rPr lang="en-US" sz="4000" i="0" dirty="0">
                <a:effectLst/>
              </a:rPr>
              <a:t>Process of HC:</a:t>
            </a:r>
          </a:p>
        </p:txBody>
      </p:sp>
      <p:sp>
        <p:nvSpPr>
          <p:cNvPr id="3" name="Content Placeholder 2"/>
          <p:cNvSpPr>
            <a:spLocks noGrp="1"/>
          </p:cNvSpPr>
          <p:nvPr>
            <p:ph idx="1"/>
          </p:nvPr>
        </p:nvSpPr>
        <p:spPr>
          <a:xfrm>
            <a:off x="228600" y="1143000"/>
            <a:ext cx="8839200" cy="5440362"/>
          </a:xfrm>
        </p:spPr>
        <p:txBody>
          <a:bodyPr>
            <a:noAutofit/>
          </a:bodyPr>
          <a:lstStyle/>
          <a:p>
            <a:pPr algn="just">
              <a:lnSpc>
                <a:spcPct val="150000"/>
              </a:lnSpc>
              <a:buFont typeface="+mj-lt"/>
              <a:buAutoNum type="arabicPeriod"/>
            </a:pPr>
            <a:r>
              <a:rPr lang="en-US" sz="2400" b="1" i="0" dirty="0">
                <a:effectLst/>
              </a:rPr>
              <a:t>Initialization</a:t>
            </a:r>
            <a:r>
              <a:rPr lang="en-US" sz="2400" b="0" i="0" dirty="0">
                <a:effectLst/>
              </a:rPr>
              <a:t>: Start with each data point as its own cluster.</a:t>
            </a:r>
          </a:p>
          <a:p>
            <a:pPr algn="just">
              <a:lnSpc>
                <a:spcPct val="150000"/>
              </a:lnSpc>
              <a:buFont typeface="+mj-lt"/>
              <a:buAutoNum type="arabicPeriod"/>
            </a:pPr>
            <a:r>
              <a:rPr lang="en-US" sz="2400" b="1" i="0" dirty="0">
                <a:effectLst/>
              </a:rPr>
              <a:t>Merging</a:t>
            </a:r>
            <a:r>
              <a:rPr lang="en-US" sz="2400" b="0" i="0" dirty="0">
                <a:effectLst/>
              </a:rPr>
              <a:t>: At each step, merge the two clusters that are closest to each other based on a chosen distance metric and linkage criteria.</a:t>
            </a:r>
          </a:p>
          <a:p>
            <a:pPr algn="just">
              <a:lnSpc>
                <a:spcPct val="150000"/>
              </a:lnSpc>
              <a:buFont typeface="+mj-lt"/>
              <a:buAutoNum type="arabicPeriod"/>
            </a:pPr>
            <a:r>
              <a:rPr lang="en-US" sz="2400" b="1" i="0" dirty="0">
                <a:effectLst/>
              </a:rPr>
              <a:t>Stopping</a:t>
            </a:r>
            <a:r>
              <a:rPr lang="en-US" sz="2400" b="0" i="0" dirty="0">
                <a:effectLst/>
              </a:rPr>
              <a:t>: Continue this process until all points are merged into a single cluster or a predefined stopping criterion is met.</a:t>
            </a:r>
          </a:p>
        </p:txBody>
      </p:sp>
    </p:spTree>
    <p:extLst>
      <p:ext uri="{BB962C8B-B14F-4D97-AF65-F5344CB8AC3E}">
        <p14:creationId xmlns:p14="http://schemas.microsoft.com/office/powerpoint/2010/main" val="26876326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020762"/>
          </a:xfrm>
        </p:spPr>
        <p:txBody>
          <a:bodyPr>
            <a:normAutofit/>
          </a:bodyPr>
          <a:lstStyle/>
          <a:p>
            <a:pPr fontAlgn="base"/>
            <a:r>
              <a:rPr lang="en-US" sz="4000" dirty="0"/>
              <a:t>Pros and cons of HC</a:t>
            </a:r>
          </a:p>
        </p:txBody>
      </p:sp>
      <p:sp>
        <p:nvSpPr>
          <p:cNvPr id="3" name="Content Placeholder 2"/>
          <p:cNvSpPr>
            <a:spLocks noGrp="1"/>
          </p:cNvSpPr>
          <p:nvPr>
            <p:ph idx="1"/>
          </p:nvPr>
        </p:nvSpPr>
        <p:spPr>
          <a:xfrm>
            <a:off x="457200" y="1447800"/>
            <a:ext cx="8458200" cy="5257800"/>
          </a:xfrm>
        </p:spPr>
        <p:txBody>
          <a:bodyPr>
            <a:normAutofit/>
          </a:bodyPr>
          <a:lstStyle/>
          <a:p>
            <a:pPr marL="0" indent="0" algn="l" fontAlgn="base">
              <a:spcBef>
                <a:spcPts val="0"/>
              </a:spcBef>
              <a:buNone/>
            </a:pPr>
            <a:r>
              <a:rPr lang="en-US" sz="2400" b="0" i="0" dirty="0">
                <a:effectLst/>
              </a:rPr>
              <a:t>Advantages :</a:t>
            </a:r>
          </a:p>
          <a:p>
            <a:pPr algn="l" fontAlgn="base">
              <a:spcBef>
                <a:spcPts val="0"/>
              </a:spcBef>
              <a:buFont typeface="Arial" panose="020B0604020202020204" pitchFamily="34" charset="0"/>
              <a:buChar char="•"/>
            </a:pPr>
            <a:r>
              <a:rPr lang="en-US" sz="2400" b="0" i="0" dirty="0">
                <a:effectLst/>
              </a:rPr>
              <a:t>The ability to handle non-convex clusters and clusters of different sizes and densities.</a:t>
            </a:r>
          </a:p>
          <a:p>
            <a:pPr algn="l" fontAlgn="base">
              <a:spcBef>
                <a:spcPts val="0"/>
              </a:spcBef>
              <a:buFont typeface="Arial" panose="020B0604020202020204" pitchFamily="34" charset="0"/>
              <a:buChar char="•"/>
            </a:pPr>
            <a:r>
              <a:rPr lang="en-US" sz="2400" b="0" i="0" dirty="0">
                <a:effectLst/>
              </a:rPr>
              <a:t>The ability to handle missing data and noisy data.</a:t>
            </a:r>
          </a:p>
          <a:p>
            <a:pPr algn="l" fontAlgn="base">
              <a:spcBef>
                <a:spcPts val="0"/>
              </a:spcBef>
              <a:buFont typeface="Arial" panose="020B0604020202020204" pitchFamily="34" charset="0"/>
              <a:buChar char="•"/>
            </a:pPr>
            <a:r>
              <a:rPr lang="en-US" sz="2400" b="0" i="0" dirty="0">
                <a:effectLst/>
              </a:rPr>
              <a:t>The ability to reveal the hierarchical structure of the data, which can be useful for understanding the relationships among the clusters.</a:t>
            </a:r>
          </a:p>
          <a:p>
            <a:pPr marL="0" indent="0" algn="l" fontAlgn="base">
              <a:spcBef>
                <a:spcPts val="0"/>
              </a:spcBef>
              <a:buNone/>
            </a:pPr>
            <a:r>
              <a:rPr lang="en-US" sz="2400" dirty="0"/>
              <a:t>Dis advantages:</a:t>
            </a:r>
          </a:p>
          <a:p>
            <a:pPr algn="l" fontAlgn="base">
              <a:spcBef>
                <a:spcPts val="0"/>
              </a:spcBef>
              <a:buFont typeface="Arial" panose="020B0604020202020204" pitchFamily="34" charset="0"/>
              <a:buChar char="•"/>
            </a:pPr>
            <a:r>
              <a:rPr lang="en-US" sz="2400" b="0" i="0" dirty="0">
                <a:effectLst/>
              </a:rPr>
              <a:t>The need for a criterion to stop the clustering process and determine the final number of clusters.</a:t>
            </a:r>
          </a:p>
          <a:p>
            <a:pPr algn="l" fontAlgn="base">
              <a:spcBef>
                <a:spcPts val="0"/>
              </a:spcBef>
              <a:buFont typeface="Arial" panose="020B0604020202020204" pitchFamily="34" charset="0"/>
              <a:buChar char="•"/>
            </a:pPr>
            <a:r>
              <a:rPr lang="en-US" sz="2400" b="0" i="0" dirty="0">
                <a:effectLst/>
              </a:rPr>
              <a:t>The computational cost and memory requirements of the method can be high, especially for large datasets.</a:t>
            </a:r>
          </a:p>
          <a:p>
            <a:pPr algn="l" fontAlgn="base">
              <a:spcBef>
                <a:spcPts val="0"/>
              </a:spcBef>
              <a:buFont typeface="Arial" panose="020B0604020202020204" pitchFamily="34" charset="0"/>
              <a:buChar char="•"/>
            </a:pPr>
            <a:r>
              <a:rPr lang="en-US" sz="2400" b="0" i="0" dirty="0">
                <a:effectLst/>
              </a:rPr>
              <a:t>The results can be sensitive to the initial conditions, linkage criterion, and distance metric used.</a:t>
            </a:r>
          </a:p>
          <a:p>
            <a:pPr marL="0" indent="0" algn="l" fontAlgn="base">
              <a:spcBef>
                <a:spcPts val="0"/>
              </a:spcBef>
              <a:buNone/>
            </a:pPr>
            <a:endParaRPr lang="en-US" sz="2400" b="0" i="0" dirty="0">
              <a:effectLst/>
            </a:endParaRPr>
          </a:p>
        </p:txBody>
      </p:sp>
    </p:spTree>
    <p:extLst>
      <p:ext uri="{BB962C8B-B14F-4D97-AF65-F5344CB8AC3E}">
        <p14:creationId xmlns:p14="http://schemas.microsoft.com/office/powerpoint/2010/main" val="18304732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a:bodyPr>
          <a:lstStyle/>
          <a:p>
            <a:r>
              <a:rPr lang="en-US" sz="4000" dirty="0">
                <a:effectLst/>
                <a:ea typeface="Calibri" panose="020F0502020204030204" pitchFamily="34" charset="0"/>
              </a:rPr>
              <a:t>Association rule learning</a:t>
            </a:r>
            <a:endParaRPr lang="en-US" sz="8000" b="1" dirty="0"/>
          </a:p>
        </p:txBody>
      </p:sp>
      <p:sp>
        <p:nvSpPr>
          <p:cNvPr id="3" name="Content Placeholder 2"/>
          <p:cNvSpPr>
            <a:spLocks noGrp="1"/>
          </p:cNvSpPr>
          <p:nvPr>
            <p:ph idx="1"/>
          </p:nvPr>
        </p:nvSpPr>
        <p:spPr>
          <a:xfrm>
            <a:off x="457200" y="1752600"/>
            <a:ext cx="8229600" cy="4724400"/>
          </a:xfrm>
        </p:spPr>
        <p:txBody>
          <a:bodyPr>
            <a:normAutofit/>
          </a:bodyPr>
          <a:lstStyle/>
          <a:p>
            <a:pPr algn="just" fontAlgn="base"/>
            <a:r>
              <a:rPr lang="en-US" sz="2400" dirty="0" smtClean="0"/>
              <a:t>Association rule </a:t>
            </a:r>
            <a:r>
              <a:rPr lang="en-US" sz="2400" dirty="0"/>
              <a:t>mining finds interesting association or correlation relationships among a large set of data items.</a:t>
            </a:r>
            <a:endParaRPr lang="en-US" sz="2400" dirty="0" smtClean="0"/>
          </a:p>
          <a:p>
            <a:pPr algn="just" fontAlgn="base"/>
            <a:r>
              <a:rPr lang="en-US" sz="2400" dirty="0" smtClean="0"/>
              <a:t>Each </a:t>
            </a:r>
            <a:r>
              <a:rPr lang="en-US" sz="2400" dirty="0"/>
              <a:t>association rule is written in the form Antecedent -&gt; </a:t>
            </a:r>
            <a:r>
              <a:rPr lang="en-US" sz="2400" dirty="0" smtClean="0"/>
              <a:t>Consequent.</a:t>
            </a:r>
          </a:p>
          <a:p>
            <a:pPr algn="just" fontAlgn="base"/>
            <a:r>
              <a:rPr lang="en-US" sz="2400" dirty="0" smtClean="0"/>
              <a:t>Here</a:t>
            </a:r>
            <a:r>
              <a:rPr lang="en-US" sz="2400" dirty="0"/>
              <a:t>, Consequent is a set of items more likely to be bought by the consumers if they buy items in the Antecedent set.</a:t>
            </a:r>
          </a:p>
        </p:txBody>
      </p:sp>
    </p:spTree>
    <p:extLst>
      <p:ext uri="{BB962C8B-B14F-4D97-AF65-F5344CB8AC3E}">
        <p14:creationId xmlns:p14="http://schemas.microsoft.com/office/powerpoint/2010/main" val="35480850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Con’t…</a:t>
            </a:r>
            <a:endParaRPr lang="en-US" sz="4000" dirty="0"/>
          </a:p>
        </p:txBody>
      </p:sp>
      <p:sp>
        <p:nvSpPr>
          <p:cNvPr id="3" name="Content Placeholder 2"/>
          <p:cNvSpPr>
            <a:spLocks noGrp="1"/>
          </p:cNvSpPr>
          <p:nvPr>
            <p:ph idx="1"/>
          </p:nvPr>
        </p:nvSpPr>
        <p:spPr>
          <a:xfrm>
            <a:off x="457200" y="1371600"/>
            <a:ext cx="8229600" cy="4754563"/>
          </a:xfrm>
        </p:spPr>
        <p:txBody>
          <a:bodyPr>
            <a:normAutofit/>
          </a:bodyPr>
          <a:lstStyle/>
          <a:p>
            <a:pPr marL="0" indent="0" algn="just">
              <a:buNone/>
            </a:pPr>
            <a:r>
              <a:rPr lang="en-US" sz="2400" dirty="0"/>
              <a:t>Bread-&gt; </a:t>
            </a:r>
            <a:r>
              <a:rPr lang="en-US" sz="2400" dirty="0" smtClean="0"/>
              <a:t>Butter</a:t>
            </a:r>
          </a:p>
          <a:p>
            <a:pPr algn="just"/>
            <a:r>
              <a:rPr lang="en-US" sz="2400" dirty="0"/>
              <a:t>The above rule suggests that when a consumer buys Bread, he is more likely to buy Butter. </a:t>
            </a:r>
            <a:endParaRPr lang="en-US" sz="2400" dirty="0" smtClean="0"/>
          </a:p>
          <a:p>
            <a:pPr algn="just"/>
            <a:r>
              <a:rPr lang="en-US" sz="2400" dirty="0" smtClean="0"/>
              <a:t> </a:t>
            </a:r>
            <a:r>
              <a:rPr lang="en-US" sz="2400" dirty="0"/>
              <a:t>In a similar manner, the antecedent and consequent can have more than one item too. </a:t>
            </a:r>
          </a:p>
          <a:p>
            <a:pPr algn="just"/>
            <a:r>
              <a:rPr lang="en-US" sz="2400" dirty="0"/>
              <a:t>{Bread, Butter}-&gt; {Milk, Coffee</a:t>
            </a:r>
            <a:r>
              <a:rPr lang="en-US" sz="2400" dirty="0" smtClean="0"/>
              <a:t>}</a:t>
            </a:r>
          </a:p>
          <a:p>
            <a:pPr algn="just"/>
            <a:r>
              <a:rPr lang="en-US" sz="2400" dirty="0" smtClean="0"/>
              <a:t>The </a:t>
            </a:r>
            <a:r>
              <a:rPr lang="en-US" sz="2400" dirty="0"/>
              <a:t>importance of any association rule depends on metrics such as lift, support, and confidence. </a:t>
            </a:r>
          </a:p>
          <a:p>
            <a:pPr marL="0" indent="0" algn="just">
              <a:buNone/>
            </a:pPr>
            <a:endParaRPr lang="en-US" sz="2400" dirty="0"/>
          </a:p>
        </p:txBody>
      </p:sp>
    </p:spTree>
    <p:extLst>
      <p:ext uri="{BB962C8B-B14F-4D97-AF65-F5344CB8AC3E}">
        <p14:creationId xmlns:p14="http://schemas.microsoft.com/office/powerpoint/2010/main" val="12050852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smtClean="0"/>
              <a:t/>
            </a:r>
            <a:br>
              <a:rPr lang="en-US" sz="3600" dirty="0" smtClean="0"/>
            </a:br>
            <a:r>
              <a:rPr lang="en-US" sz="3600" dirty="0" smtClean="0"/>
              <a:t>Suppose </a:t>
            </a:r>
            <a:r>
              <a:rPr lang="en-US" sz="3600" dirty="0"/>
              <a:t>we have a store’s sales data with five transactions as shown below.</a:t>
            </a:r>
            <a:br>
              <a:rPr lang="en-US" sz="3600" dirty="0"/>
            </a:br>
            <a:endParaRPr lang="en-US" sz="3600" b="1" dirty="0"/>
          </a:p>
        </p:txBody>
      </p:sp>
      <p:sp>
        <p:nvSpPr>
          <p:cNvPr id="3" name="Content Placeholder 2"/>
          <p:cNvSpPr>
            <a:spLocks noGrp="1"/>
          </p:cNvSpPr>
          <p:nvPr>
            <p:ph idx="1"/>
          </p:nvPr>
        </p:nvSpPr>
        <p:spPr>
          <a:xfrm>
            <a:off x="381000" y="1219200"/>
            <a:ext cx="8229600" cy="5562600"/>
          </a:xfrm>
        </p:spPr>
        <p:txBody>
          <a:bodyPr>
            <a:noAutofit/>
          </a:bodyPr>
          <a:lstStyle/>
          <a:p>
            <a:pPr algn="just" fontAlgn="base"/>
            <a:endParaRPr lang="en-US" sz="1100" dirty="0"/>
          </a:p>
          <a:p>
            <a:pPr algn="just" fontAlgn="base"/>
            <a:endParaRPr lang="en-US" sz="800" dirty="0"/>
          </a:p>
          <a:p>
            <a:pPr algn="just" fontAlgn="base"/>
            <a:endParaRPr lang="en-US" sz="800" dirty="0"/>
          </a:p>
          <a:p>
            <a:pPr algn="just" fontAlgn="base"/>
            <a:endParaRPr lang="en-US" sz="800" dirty="0"/>
          </a:p>
          <a:p>
            <a:pPr algn="just" fontAlgn="base"/>
            <a:endParaRPr lang="en-US" sz="800" dirty="0"/>
          </a:p>
          <a:p>
            <a:pPr algn="just" fontAlgn="base"/>
            <a:endParaRPr lang="en-US" sz="800" dirty="0"/>
          </a:p>
          <a:p>
            <a:pPr algn="just" fontAlgn="base"/>
            <a:endParaRPr lang="en-US" sz="800" dirty="0" smtClean="0"/>
          </a:p>
          <a:p>
            <a:pPr algn="just"/>
            <a:endParaRPr lang="en-US" sz="800" b="1" dirty="0" smtClean="0"/>
          </a:p>
          <a:p>
            <a:pPr algn="just"/>
            <a:endParaRPr lang="en-US" sz="800" b="1" dirty="0"/>
          </a:p>
          <a:p>
            <a:pPr algn="just"/>
            <a:endParaRPr lang="en-US" sz="800" b="1" dirty="0" smtClean="0"/>
          </a:p>
          <a:p>
            <a:pPr algn="just"/>
            <a:endParaRPr lang="en-US" sz="800" b="1" dirty="0"/>
          </a:p>
          <a:p>
            <a:pPr algn="just"/>
            <a:endParaRPr lang="en-US" sz="800" b="1" dirty="0" smtClean="0"/>
          </a:p>
          <a:p>
            <a:pPr algn="just"/>
            <a:endParaRPr lang="en-US" sz="800" b="1" dirty="0"/>
          </a:p>
          <a:p>
            <a:pPr marL="0" indent="0" algn="just">
              <a:buNone/>
            </a:pPr>
            <a:endParaRPr lang="en-US" sz="1200" b="1" dirty="0" smtClean="0"/>
          </a:p>
          <a:p>
            <a:pPr marL="0" indent="0" algn="just">
              <a:buNone/>
            </a:pPr>
            <a:endParaRPr lang="en-US" sz="1200" b="1" dirty="0"/>
          </a:p>
          <a:p>
            <a:pPr marL="0" indent="0" algn="just">
              <a:buNone/>
            </a:pPr>
            <a:endParaRPr lang="en-US" sz="1600" b="1" dirty="0"/>
          </a:p>
          <a:p>
            <a:pPr algn="just" fontAlgn="base"/>
            <a:endParaRPr lang="en-US" sz="1900" dirty="0"/>
          </a:p>
        </p:txBody>
      </p:sp>
      <p:graphicFrame>
        <p:nvGraphicFramePr>
          <p:cNvPr id="4" name="Table 3"/>
          <p:cNvGraphicFramePr>
            <a:graphicFrameLocks noGrp="1"/>
          </p:cNvGraphicFramePr>
          <p:nvPr>
            <p:extLst>
              <p:ext uri="{D42A27DB-BD31-4B8C-83A1-F6EECF244321}">
                <p14:modId xmlns:p14="http://schemas.microsoft.com/office/powerpoint/2010/main" val="2306388550"/>
              </p:ext>
            </p:extLst>
          </p:nvPr>
        </p:nvGraphicFramePr>
        <p:xfrm>
          <a:off x="609600" y="2362200"/>
          <a:ext cx="8045206" cy="2194560"/>
        </p:xfrm>
        <a:graphic>
          <a:graphicData uri="http://schemas.openxmlformats.org/drawingml/2006/table">
            <a:tbl>
              <a:tblPr/>
              <a:tblGrid>
                <a:gridCol w="4022603"/>
                <a:gridCol w="4022603"/>
              </a:tblGrid>
              <a:tr h="355600">
                <a:tc>
                  <a:txBody>
                    <a:bodyPr/>
                    <a:lstStyle/>
                    <a:p>
                      <a:pPr latinLnBrk="0"/>
                      <a:r>
                        <a:rPr lang="en-US" dirty="0">
                          <a:effectLst/>
                        </a:rPr>
                        <a:t>Transaction ID</a:t>
                      </a:r>
                    </a:p>
                  </a:txBody>
                  <a:tcPr anchor="ctr">
                    <a:lnL>
                      <a:noFill/>
                    </a:lnL>
                    <a:lnR>
                      <a:noFill/>
                    </a:lnR>
                    <a:lnT>
                      <a:noFill/>
                    </a:lnT>
                    <a:lnB>
                      <a:noFill/>
                    </a:lnB>
                  </a:tcPr>
                </a:tc>
                <a:tc>
                  <a:txBody>
                    <a:bodyPr/>
                    <a:lstStyle/>
                    <a:p>
                      <a:pPr latinLnBrk="0"/>
                      <a:r>
                        <a:rPr lang="en-US">
                          <a:effectLst/>
                        </a:rPr>
                        <a:t>Items</a:t>
                      </a:r>
                    </a:p>
                  </a:txBody>
                  <a:tcPr anchor="ctr">
                    <a:lnL>
                      <a:noFill/>
                    </a:lnL>
                    <a:lnR>
                      <a:noFill/>
                    </a:lnR>
                    <a:lnT>
                      <a:noFill/>
                    </a:lnT>
                    <a:lnB>
                      <a:noFill/>
                    </a:lnB>
                  </a:tcPr>
                </a:tc>
              </a:tr>
              <a:tr h="355600">
                <a:tc>
                  <a:txBody>
                    <a:bodyPr/>
                    <a:lstStyle/>
                    <a:p>
                      <a:pPr latinLnBrk="0"/>
                      <a:r>
                        <a:rPr lang="en-US">
                          <a:effectLst/>
                        </a:rPr>
                        <a:t>T1</a:t>
                      </a:r>
                    </a:p>
                  </a:txBody>
                  <a:tcPr anchor="ctr">
                    <a:lnL>
                      <a:noFill/>
                    </a:lnL>
                    <a:lnR>
                      <a:noFill/>
                    </a:lnR>
                    <a:lnT>
                      <a:noFill/>
                    </a:lnT>
                    <a:lnB>
                      <a:noFill/>
                    </a:lnB>
                  </a:tcPr>
                </a:tc>
                <a:tc>
                  <a:txBody>
                    <a:bodyPr/>
                    <a:lstStyle/>
                    <a:p>
                      <a:pPr latinLnBrk="0"/>
                      <a:r>
                        <a:rPr lang="en-US">
                          <a:effectLst/>
                        </a:rPr>
                        <a:t>Milk, Bread, Coffee, Tea</a:t>
                      </a:r>
                    </a:p>
                  </a:txBody>
                  <a:tcPr anchor="ctr">
                    <a:lnL>
                      <a:noFill/>
                    </a:lnL>
                    <a:lnR>
                      <a:noFill/>
                    </a:lnR>
                    <a:lnT>
                      <a:noFill/>
                    </a:lnT>
                    <a:lnB>
                      <a:noFill/>
                    </a:lnB>
                  </a:tcPr>
                </a:tc>
              </a:tr>
              <a:tr h="355600">
                <a:tc>
                  <a:txBody>
                    <a:bodyPr/>
                    <a:lstStyle/>
                    <a:p>
                      <a:pPr latinLnBrk="0"/>
                      <a:r>
                        <a:rPr lang="en-US" dirty="0">
                          <a:effectLst/>
                        </a:rPr>
                        <a:t>T2</a:t>
                      </a:r>
                    </a:p>
                  </a:txBody>
                  <a:tcPr anchor="ctr">
                    <a:lnL>
                      <a:noFill/>
                    </a:lnL>
                    <a:lnR>
                      <a:noFill/>
                    </a:lnR>
                    <a:lnT>
                      <a:noFill/>
                    </a:lnT>
                    <a:lnB>
                      <a:noFill/>
                    </a:lnB>
                  </a:tcPr>
                </a:tc>
                <a:tc>
                  <a:txBody>
                    <a:bodyPr/>
                    <a:lstStyle/>
                    <a:p>
                      <a:pPr latinLnBrk="0"/>
                      <a:r>
                        <a:rPr lang="en-US">
                          <a:effectLst/>
                        </a:rPr>
                        <a:t>Milk, Bread</a:t>
                      </a:r>
                    </a:p>
                  </a:txBody>
                  <a:tcPr anchor="ctr">
                    <a:lnL>
                      <a:noFill/>
                    </a:lnL>
                    <a:lnR>
                      <a:noFill/>
                    </a:lnR>
                    <a:lnT>
                      <a:noFill/>
                    </a:lnT>
                    <a:lnB>
                      <a:noFill/>
                    </a:lnB>
                  </a:tcPr>
                </a:tc>
              </a:tr>
              <a:tr h="355600">
                <a:tc>
                  <a:txBody>
                    <a:bodyPr/>
                    <a:lstStyle/>
                    <a:p>
                      <a:pPr latinLnBrk="0"/>
                      <a:r>
                        <a:rPr lang="en-US">
                          <a:effectLst/>
                        </a:rPr>
                        <a:t>T3</a:t>
                      </a:r>
                    </a:p>
                  </a:txBody>
                  <a:tcPr anchor="ctr">
                    <a:lnL>
                      <a:noFill/>
                    </a:lnL>
                    <a:lnR>
                      <a:noFill/>
                    </a:lnR>
                    <a:lnT>
                      <a:noFill/>
                    </a:lnT>
                    <a:lnB>
                      <a:noFill/>
                    </a:lnB>
                  </a:tcPr>
                </a:tc>
                <a:tc>
                  <a:txBody>
                    <a:bodyPr/>
                    <a:lstStyle/>
                    <a:p>
                      <a:pPr latinLnBrk="0"/>
                      <a:r>
                        <a:rPr lang="en-US">
                          <a:effectLst/>
                        </a:rPr>
                        <a:t>Milk, Coffee</a:t>
                      </a:r>
                    </a:p>
                  </a:txBody>
                  <a:tcPr anchor="ctr">
                    <a:lnL>
                      <a:noFill/>
                    </a:lnL>
                    <a:lnR>
                      <a:noFill/>
                    </a:lnR>
                    <a:lnT>
                      <a:noFill/>
                    </a:lnT>
                    <a:lnB>
                      <a:noFill/>
                    </a:lnB>
                  </a:tcPr>
                </a:tc>
              </a:tr>
              <a:tr h="355600">
                <a:tc>
                  <a:txBody>
                    <a:bodyPr/>
                    <a:lstStyle/>
                    <a:p>
                      <a:pPr latinLnBrk="0"/>
                      <a:r>
                        <a:rPr lang="en-US" dirty="0" smtClean="0">
                          <a:effectLst/>
                        </a:rPr>
                        <a:t>T4</a:t>
                      </a:r>
                      <a:endParaRPr lang="en-US" dirty="0">
                        <a:effectLst/>
                      </a:endParaRPr>
                    </a:p>
                  </a:txBody>
                  <a:tcPr anchor="ctr">
                    <a:lnL>
                      <a:noFill/>
                    </a:lnL>
                    <a:lnR>
                      <a:noFill/>
                    </a:lnR>
                    <a:lnT>
                      <a:noFill/>
                    </a:lnT>
                    <a:lnB>
                      <a:noFill/>
                    </a:lnB>
                  </a:tcPr>
                </a:tc>
                <a:tc>
                  <a:txBody>
                    <a:bodyPr/>
                    <a:lstStyle/>
                    <a:p>
                      <a:pPr latinLnBrk="0"/>
                      <a:r>
                        <a:rPr lang="en-US">
                          <a:effectLst/>
                        </a:rPr>
                        <a:t>Bread, Ketchup</a:t>
                      </a:r>
                    </a:p>
                  </a:txBody>
                  <a:tcPr anchor="ctr">
                    <a:lnL>
                      <a:noFill/>
                    </a:lnL>
                    <a:lnR>
                      <a:noFill/>
                    </a:lnR>
                    <a:lnT>
                      <a:noFill/>
                    </a:lnT>
                    <a:lnB>
                      <a:noFill/>
                    </a:lnB>
                  </a:tcPr>
                </a:tc>
              </a:tr>
              <a:tr h="355600">
                <a:tc>
                  <a:txBody>
                    <a:bodyPr/>
                    <a:lstStyle/>
                    <a:p>
                      <a:pPr latinLnBrk="0"/>
                      <a:r>
                        <a:rPr lang="en-US" dirty="0">
                          <a:effectLst/>
                        </a:rPr>
                        <a:t>T5</a:t>
                      </a:r>
                    </a:p>
                  </a:txBody>
                  <a:tcPr anchor="ctr">
                    <a:lnL>
                      <a:noFill/>
                    </a:lnL>
                    <a:lnR>
                      <a:noFill/>
                    </a:lnR>
                    <a:lnT>
                      <a:noFill/>
                    </a:lnT>
                    <a:lnB>
                      <a:noFill/>
                    </a:lnB>
                  </a:tcPr>
                </a:tc>
                <a:tc>
                  <a:txBody>
                    <a:bodyPr/>
                    <a:lstStyle/>
                    <a:p>
                      <a:pPr latinLnBrk="0"/>
                      <a:r>
                        <a:rPr lang="en-US" dirty="0">
                          <a:effectLst/>
                        </a:rPr>
                        <a:t>Milk, Tea, Sugar</a:t>
                      </a:r>
                    </a:p>
                  </a:txBody>
                  <a:tcPr anchor="ctr">
                    <a:lnL>
                      <a:noFill/>
                    </a:lnL>
                    <a:lnR>
                      <a:noFill/>
                    </a:lnR>
                    <a:lnT>
                      <a:noFill/>
                    </a:lnT>
                    <a:lnB>
                      <a:noFill/>
                    </a:lnB>
                  </a:tcPr>
                </a:tc>
              </a:tr>
            </a:tbl>
          </a:graphicData>
        </a:graphic>
      </p:graphicFrame>
    </p:spTree>
    <p:extLst>
      <p:ext uri="{BB962C8B-B14F-4D97-AF65-F5344CB8AC3E}">
        <p14:creationId xmlns:p14="http://schemas.microsoft.com/office/powerpoint/2010/main" val="24317101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normAutofit/>
          </a:bodyPr>
          <a:lstStyle/>
          <a:p>
            <a:pPr algn="just"/>
            <a:r>
              <a:rPr lang="en-US" sz="2400" dirty="0"/>
              <a:t>An </a:t>
            </a:r>
            <a:r>
              <a:rPr lang="en-US" sz="2400" dirty="0" err="1"/>
              <a:t>itemset</a:t>
            </a:r>
            <a:r>
              <a:rPr lang="en-US" sz="2400" dirty="0"/>
              <a:t> is a set containing one or more items in the transaction dataset. For instance, {Milk}, {Milk, Bread}, {Tea, Ketchup}, and {Milk, Tea, Coffee} are all </a:t>
            </a:r>
            <a:r>
              <a:rPr lang="en-US" sz="2400" dirty="0" err="1"/>
              <a:t>itemsets</a:t>
            </a:r>
            <a:r>
              <a:rPr lang="en-US" sz="2400" dirty="0"/>
              <a:t>. </a:t>
            </a:r>
          </a:p>
          <a:p>
            <a:pPr algn="just"/>
            <a:r>
              <a:rPr lang="en-US" sz="2400" dirty="0"/>
              <a:t>An </a:t>
            </a:r>
            <a:r>
              <a:rPr lang="en-US" sz="2400" dirty="0" err="1"/>
              <a:t>itemset</a:t>
            </a:r>
            <a:r>
              <a:rPr lang="en-US" sz="2400" dirty="0"/>
              <a:t> can also be an empty set or can contain certain items even if they are not present together in the transaction dataset.</a:t>
            </a:r>
          </a:p>
          <a:p>
            <a:pPr algn="just" fontAlgn="base"/>
            <a:r>
              <a:rPr lang="en-US" sz="2400" dirty="0"/>
              <a:t>The empty </a:t>
            </a:r>
            <a:r>
              <a:rPr lang="en-US" sz="2400" dirty="0" err="1"/>
              <a:t>itemset</a:t>
            </a:r>
            <a:r>
              <a:rPr lang="en-US" sz="2400" dirty="0"/>
              <a:t> will always appear in all transactions (as it contains nothing), so it has the highest frequency (which is the total number of transactions). However, this is not useful for mining associations, as it doesn't contribute any insights.</a:t>
            </a:r>
          </a:p>
          <a:p>
            <a:endParaRPr lang="en-US" sz="2400" dirty="0"/>
          </a:p>
        </p:txBody>
      </p:sp>
    </p:spTree>
    <p:extLst>
      <p:ext uri="{BB962C8B-B14F-4D97-AF65-F5344CB8AC3E}">
        <p14:creationId xmlns:p14="http://schemas.microsoft.com/office/powerpoint/2010/main" val="2391936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Support Count of an </a:t>
            </a:r>
            <a:r>
              <a:rPr lang="en-US" sz="4000" dirty="0" smtClean="0"/>
              <a:t>Item-set</a:t>
            </a:r>
            <a:endParaRPr lang="en-US" sz="4000" dirty="0"/>
          </a:p>
        </p:txBody>
      </p:sp>
      <p:sp>
        <p:nvSpPr>
          <p:cNvPr id="3" name="Content Placeholder 2"/>
          <p:cNvSpPr>
            <a:spLocks noGrp="1"/>
          </p:cNvSpPr>
          <p:nvPr>
            <p:ph idx="1"/>
          </p:nvPr>
        </p:nvSpPr>
        <p:spPr>
          <a:xfrm>
            <a:off x="457200" y="1447800"/>
            <a:ext cx="8229600" cy="4678363"/>
          </a:xfrm>
        </p:spPr>
        <p:txBody>
          <a:bodyPr>
            <a:normAutofit/>
          </a:bodyPr>
          <a:lstStyle/>
          <a:p>
            <a:pPr algn="just"/>
            <a:r>
              <a:rPr lang="en-US" sz="2400" b="1" dirty="0" smtClean="0"/>
              <a:t>The </a:t>
            </a:r>
            <a:r>
              <a:rPr lang="en-US" sz="2400" b="1" dirty="0"/>
              <a:t>support count of an item set is the frequency of an item in the transaction data.</a:t>
            </a:r>
            <a:r>
              <a:rPr lang="en-US" sz="2400" dirty="0"/>
              <a:t> </a:t>
            </a:r>
            <a:endParaRPr lang="en-US" sz="2400" dirty="0" smtClean="0"/>
          </a:p>
          <a:p>
            <a:pPr algn="just"/>
            <a:r>
              <a:rPr lang="en-US" sz="2400" dirty="0" smtClean="0"/>
              <a:t>We </a:t>
            </a:r>
            <a:r>
              <a:rPr lang="en-US" sz="2400" dirty="0"/>
              <a:t>calculate the support count of an </a:t>
            </a:r>
            <a:r>
              <a:rPr lang="en-US" sz="2400" dirty="0" err="1"/>
              <a:t>itemset</a:t>
            </a:r>
            <a:r>
              <a:rPr lang="en-US" sz="2400" dirty="0"/>
              <a:t> as the total number of transactions in the transaction dataset in which a particular </a:t>
            </a:r>
            <a:r>
              <a:rPr lang="en-US" sz="2400" dirty="0" err="1"/>
              <a:t>itemset</a:t>
            </a:r>
            <a:r>
              <a:rPr lang="en-US" sz="2400" dirty="0"/>
              <a:t> is present. </a:t>
            </a:r>
            <a:endParaRPr lang="en-US" sz="2400" dirty="0" smtClean="0"/>
          </a:p>
          <a:p>
            <a:pPr algn="just"/>
            <a:r>
              <a:rPr lang="en-US" sz="2400" dirty="0" smtClean="0"/>
              <a:t>example</a:t>
            </a:r>
            <a:r>
              <a:rPr lang="en-US" sz="2400" dirty="0"/>
              <a:t>, </a:t>
            </a:r>
            <a:r>
              <a:rPr lang="en-US" sz="2400" dirty="0" smtClean="0"/>
              <a:t>The </a:t>
            </a:r>
            <a:r>
              <a:rPr lang="en-US" sz="2400" dirty="0"/>
              <a:t>support count of {Milk} in our dataset is 4 as milk is present in 4 transactions. </a:t>
            </a:r>
          </a:p>
          <a:p>
            <a:pPr algn="just"/>
            <a:r>
              <a:rPr lang="en-US" sz="2400" dirty="0"/>
              <a:t>Support count of {Milk, Bread} is 2 as milk and bread are present together in two transactions.</a:t>
            </a:r>
          </a:p>
          <a:p>
            <a:pPr algn="just"/>
            <a:r>
              <a:rPr lang="en-US" sz="2400" dirty="0"/>
              <a:t>The support count of {Milk, Ketchup} is 0 as Milk and Ketchup aren’t present together in any transaction</a:t>
            </a:r>
          </a:p>
        </p:txBody>
      </p:sp>
    </p:spTree>
    <p:extLst>
      <p:ext uri="{BB962C8B-B14F-4D97-AF65-F5344CB8AC3E}">
        <p14:creationId xmlns:p14="http://schemas.microsoft.com/office/powerpoint/2010/main" val="20036484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4000" dirty="0"/>
              <a:t>Con’t…</a:t>
            </a:r>
          </a:p>
        </p:txBody>
      </p:sp>
      <p:sp>
        <p:nvSpPr>
          <p:cNvPr id="3" name="Content Placeholder 2"/>
          <p:cNvSpPr>
            <a:spLocks noGrp="1"/>
          </p:cNvSpPr>
          <p:nvPr>
            <p:ph idx="1"/>
          </p:nvPr>
        </p:nvSpPr>
        <p:spPr>
          <a:xfrm>
            <a:off x="457200" y="1143000"/>
            <a:ext cx="8229600" cy="5486400"/>
          </a:xfrm>
        </p:spPr>
        <p:txBody>
          <a:bodyPr>
            <a:noAutofit/>
          </a:bodyPr>
          <a:lstStyle/>
          <a:p>
            <a:pPr algn="just"/>
            <a:r>
              <a:rPr lang="en-US" sz="2400" dirty="0"/>
              <a:t>Minimum Support </a:t>
            </a:r>
            <a:r>
              <a:rPr lang="en-US" sz="2400" dirty="0" smtClean="0"/>
              <a:t>Count: the </a:t>
            </a:r>
            <a:r>
              <a:rPr lang="en-US" sz="2400" dirty="0"/>
              <a:t>frequency of an </a:t>
            </a:r>
            <a:r>
              <a:rPr lang="en-US" sz="2400" dirty="0" smtClean="0"/>
              <a:t>item-set </a:t>
            </a:r>
            <a:r>
              <a:rPr lang="en-US" sz="2400" dirty="0"/>
              <a:t>at which it becomes relevant enough to be included in the association mining process. </a:t>
            </a:r>
            <a:endParaRPr lang="en-US" sz="2400" dirty="0" smtClean="0"/>
          </a:p>
          <a:p>
            <a:pPr algn="just"/>
            <a:r>
              <a:rPr lang="en-US" sz="2400" dirty="0" smtClean="0"/>
              <a:t>For </a:t>
            </a:r>
            <a:r>
              <a:rPr lang="en-US" sz="2400" dirty="0"/>
              <a:t>example, if we define the minimum support count as 2 then we will include </a:t>
            </a:r>
            <a:r>
              <a:rPr lang="en-US" sz="2400" dirty="0" smtClean="0"/>
              <a:t>item-sets</a:t>
            </a:r>
            <a:r>
              <a:rPr lang="en-US" sz="2400" dirty="0"/>
              <a:t> {Milk} and {Milk, Bread} in our analysis as their support count is greater than 2. </a:t>
            </a:r>
          </a:p>
          <a:p>
            <a:pPr algn="just"/>
            <a:r>
              <a:rPr lang="en-US" sz="2400" dirty="0" smtClean="0"/>
              <a:t>On </a:t>
            </a:r>
            <a:r>
              <a:rPr lang="en-US" sz="2400" dirty="0"/>
              <a:t>the other hand, we won’t include the </a:t>
            </a:r>
            <a:r>
              <a:rPr lang="en-US" sz="2400" dirty="0" smtClean="0"/>
              <a:t>item-set</a:t>
            </a:r>
            <a:r>
              <a:rPr lang="en-US" sz="2400" dirty="0"/>
              <a:t> {Milk, Ketchup} in our analysis as it has a support count of 0 which is less than the minimum support count.</a:t>
            </a:r>
          </a:p>
          <a:p>
            <a:pPr algn="just"/>
            <a:r>
              <a:rPr lang="en-US" sz="2400" dirty="0" smtClean="0"/>
              <a:t>A </a:t>
            </a:r>
            <a:r>
              <a:rPr lang="en-US" sz="2400" dirty="0"/>
              <a:t>frequent </a:t>
            </a:r>
            <a:r>
              <a:rPr lang="en-US" sz="2400" dirty="0" smtClean="0"/>
              <a:t>item-set </a:t>
            </a:r>
            <a:r>
              <a:rPr lang="en-US" sz="2400" dirty="0"/>
              <a:t>is an </a:t>
            </a:r>
            <a:r>
              <a:rPr lang="en-US" sz="2400" dirty="0" smtClean="0"/>
              <a:t>item-set </a:t>
            </a:r>
            <a:r>
              <a:rPr lang="en-US" sz="2400" dirty="0"/>
              <a:t>with support greater than minimum support or support count greater than minimum support count. </a:t>
            </a:r>
          </a:p>
          <a:p>
            <a:pPr algn="just"/>
            <a:r>
              <a:rPr lang="en-US" sz="2400" dirty="0"/>
              <a:t>In our example, {Milk} and {Milk, Bread}  are frequent </a:t>
            </a:r>
            <a:r>
              <a:rPr lang="en-US" sz="2400" dirty="0" smtClean="0"/>
              <a:t>item-sets </a:t>
            </a:r>
            <a:r>
              <a:rPr lang="en-US" sz="2400" dirty="0"/>
              <a:t>whereas {Milk, Ketchup} isn’t a frequent </a:t>
            </a:r>
            <a:r>
              <a:rPr lang="en-US" sz="2400" dirty="0" smtClean="0"/>
              <a:t>item-set</a:t>
            </a:r>
            <a:r>
              <a:rPr lang="en-US" sz="2400" dirty="0"/>
              <a:t>.</a:t>
            </a:r>
          </a:p>
        </p:txBody>
      </p:sp>
    </p:spTree>
    <p:extLst>
      <p:ext uri="{BB962C8B-B14F-4D97-AF65-F5344CB8AC3E}">
        <p14:creationId xmlns:p14="http://schemas.microsoft.com/office/powerpoint/2010/main" val="11703062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a:xfrm>
            <a:off x="457200" y="274638"/>
            <a:ext cx="8229600" cy="868362"/>
          </a:xfrm>
        </p:spPr>
        <p:txBody>
          <a:bodyPr>
            <a:normAutofit/>
          </a:bodyPr>
          <a:lstStyle/>
          <a:p>
            <a:pPr eaLnBrk="1" hangingPunct="1"/>
            <a:r>
              <a:rPr lang="en-US" sz="4000" dirty="0">
                <a:effectLst/>
                <a:latin typeface="Times New Roman" panose="02020603050405020304" pitchFamily="18" charset="0"/>
                <a:ea typeface="Calibri" panose="020F0502020204030204" pitchFamily="34" charset="0"/>
              </a:rPr>
              <a:t>Unsupervised learning</a:t>
            </a:r>
            <a:r>
              <a:rPr lang="en-US" sz="4000" dirty="0"/>
              <a:t> </a:t>
            </a:r>
            <a:endParaRPr lang="en-GB" sz="4000" dirty="0"/>
          </a:p>
        </p:txBody>
      </p:sp>
      <p:sp>
        <p:nvSpPr>
          <p:cNvPr id="17410" name="Content Placeholder 2"/>
          <p:cNvSpPr>
            <a:spLocks noGrp="1"/>
          </p:cNvSpPr>
          <p:nvPr>
            <p:ph idx="1"/>
          </p:nvPr>
        </p:nvSpPr>
        <p:spPr>
          <a:xfrm>
            <a:off x="457200" y="1752600"/>
            <a:ext cx="8229600" cy="4648200"/>
          </a:xfrm>
        </p:spPr>
        <p:txBody>
          <a:bodyPr>
            <a:noAutofit/>
          </a:bodyPr>
          <a:lstStyle/>
          <a:p>
            <a:pPr lvl="0" algn="just"/>
            <a:r>
              <a:rPr lang="en-US" sz="2400" b="0" i="0" dirty="0">
                <a:effectLst/>
              </a:rPr>
              <a:t>Unsupervised learning is a type of machine learning where the model is trained on un-labelled data. </a:t>
            </a:r>
          </a:p>
          <a:p>
            <a:pPr lvl="0" algn="just"/>
            <a:r>
              <a:rPr lang="en-US" sz="2400" b="0" i="0" dirty="0">
                <a:effectLst/>
              </a:rPr>
              <a:t>Unlike supervised learning, where the model learns from input-output pairs, unsupervised learning finds hidden patterns or intrinsic structures in input data. </a:t>
            </a:r>
          </a:p>
          <a:p>
            <a:pPr lvl="0" algn="just"/>
            <a:r>
              <a:rPr lang="en-US" sz="2400" b="0" i="0" dirty="0">
                <a:effectLst/>
              </a:rPr>
              <a:t>The primary types of unsupervised learning are clustering and dimensionality reduction.</a:t>
            </a:r>
            <a:endParaRPr lang="en-US" sz="2400" dirty="0"/>
          </a:p>
        </p:txBody>
      </p:sp>
      <p:sp>
        <p:nvSpPr>
          <p:cNvPr id="17411"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charset="0"/>
                <a:ea typeface="MS PGothic" pitchFamily="34" charset="-128"/>
              </a:defRPr>
            </a:lvl1pPr>
            <a:lvl2pPr marL="742950" indent="-285750">
              <a:defRPr sz="1600">
                <a:solidFill>
                  <a:schemeClr val="tx1"/>
                </a:solidFill>
                <a:latin typeface="Helvetica" charset="0"/>
                <a:ea typeface="MS PGothic" pitchFamily="34" charset="-128"/>
              </a:defRPr>
            </a:lvl2pPr>
            <a:lvl3pPr marL="1143000" indent="-228600">
              <a:defRPr sz="1600">
                <a:solidFill>
                  <a:schemeClr val="tx1"/>
                </a:solidFill>
                <a:latin typeface="Helvetica" charset="0"/>
                <a:ea typeface="MS PGothic" pitchFamily="34" charset="-128"/>
              </a:defRPr>
            </a:lvl3pPr>
            <a:lvl4pPr marL="1600200" indent="-228600">
              <a:defRPr sz="1600">
                <a:solidFill>
                  <a:schemeClr val="tx1"/>
                </a:solidFill>
                <a:latin typeface="Helvetica" charset="0"/>
                <a:ea typeface="MS PGothic" pitchFamily="34" charset="-128"/>
              </a:defRPr>
            </a:lvl4pPr>
            <a:lvl5pPr marL="2057400" indent="-228600">
              <a:defRPr sz="1600">
                <a:solidFill>
                  <a:schemeClr val="tx1"/>
                </a:solidFill>
                <a:latin typeface="Helvetica" charset="0"/>
                <a:ea typeface="MS PGothic" pitchFamily="34" charset="-128"/>
              </a:defRPr>
            </a:lvl5pPr>
            <a:lvl6pPr marL="2514600" indent="-228600" eaLnBrk="0" fontAlgn="base" hangingPunct="0">
              <a:spcBef>
                <a:spcPct val="0"/>
              </a:spcBef>
              <a:spcAft>
                <a:spcPct val="0"/>
              </a:spcAft>
              <a:defRPr sz="1600">
                <a:solidFill>
                  <a:schemeClr val="tx1"/>
                </a:solidFill>
                <a:latin typeface="Helvetica" charset="0"/>
                <a:ea typeface="MS PGothic" pitchFamily="34" charset="-128"/>
              </a:defRPr>
            </a:lvl6pPr>
            <a:lvl7pPr marL="2971800" indent="-228600" eaLnBrk="0" fontAlgn="base" hangingPunct="0">
              <a:spcBef>
                <a:spcPct val="0"/>
              </a:spcBef>
              <a:spcAft>
                <a:spcPct val="0"/>
              </a:spcAft>
              <a:defRPr sz="1600">
                <a:solidFill>
                  <a:schemeClr val="tx1"/>
                </a:solidFill>
                <a:latin typeface="Helvetica" charset="0"/>
                <a:ea typeface="MS PGothic" pitchFamily="34" charset="-128"/>
              </a:defRPr>
            </a:lvl7pPr>
            <a:lvl8pPr marL="3429000" indent="-228600" eaLnBrk="0" fontAlgn="base" hangingPunct="0">
              <a:spcBef>
                <a:spcPct val="0"/>
              </a:spcBef>
              <a:spcAft>
                <a:spcPct val="0"/>
              </a:spcAft>
              <a:defRPr sz="1600">
                <a:solidFill>
                  <a:schemeClr val="tx1"/>
                </a:solidFill>
                <a:latin typeface="Helvetica" charset="0"/>
                <a:ea typeface="MS PGothic" pitchFamily="34" charset="-128"/>
              </a:defRPr>
            </a:lvl8pPr>
            <a:lvl9pPr marL="3886200" indent="-228600" eaLnBrk="0" fontAlgn="base" hangingPunct="0">
              <a:spcBef>
                <a:spcPct val="0"/>
              </a:spcBef>
              <a:spcAft>
                <a:spcPct val="0"/>
              </a:spcAft>
              <a:defRPr sz="1600">
                <a:solidFill>
                  <a:schemeClr val="tx1"/>
                </a:solidFill>
                <a:latin typeface="Helvetica" charset="0"/>
                <a:ea typeface="MS PGothic" pitchFamily="34" charset="-128"/>
              </a:defRPr>
            </a:lvl9pPr>
          </a:lstStyle>
          <a:p>
            <a:r>
              <a:rPr lang="en-US" sz="1200">
                <a:solidFill>
                  <a:srgbClr val="898989"/>
                </a:solidFill>
              </a:rPr>
              <a:t>Slide 3- </a:t>
            </a:r>
            <a:fld id="{B1D88FC4-195D-4925-B213-40FFDA2121C7}" type="slidenum">
              <a:rPr lang="en-US" sz="1200">
                <a:solidFill>
                  <a:srgbClr val="898989"/>
                </a:solidFill>
              </a:rPr>
              <a:pPr/>
              <a:t>2</a:t>
            </a:fld>
            <a:endParaRPr lang="en-US" sz="1200">
              <a:solidFill>
                <a:srgbClr val="898989"/>
              </a:solidFill>
            </a:endParaRPr>
          </a:p>
        </p:txBody>
      </p:sp>
    </p:spTree>
    <p:extLst>
      <p:ext uri="{BB962C8B-B14F-4D97-AF65-F5344CB8AC3E}">
        <p14:creationId xmlns:p14="http://schemas.microsoft.com/office/powerpoint/2010/main" val="3974903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rmAutofit fontScale="90000"/>
          </a:bodyPr>
          <a:lstStyle/>
          <a:p>
            <a:r>
              <a:rPr lang="en-US" dirty="0"/>
              <a:t>Lift, Support, and Confidence in Association Rule Mining</a:t>
            </a:r>
          </a:p>
        </p:txBody>
      </p:sp>
      <p:sp>
        <p:nvSpPr>
          <p:cNvPr id="3" name="Content Placeholder 2"/>
          <p:cNvSpPr>
            <a:spLocks noGrp="1"/>
          </p:cNvSpPr>
          <p:nvPr>
            <p:ph idx="1"/>
          </p:nvPr>
        </p:nvSpPr>
        <p:spPr>
          <a:xfrm>
            <a:off x="457200" y="1295400"/>
            <a:ext cx="8229600" cy="5181600"/>
          </a:xfrm>
        </p:spPr>
        <p:txBody>
          <a:bodyPr>
            <a:noAutofit/>
          </a:bodyPr>
          <a:lstStyle/>
          <a:p>
            <a:pPr algn="just"/>
            <a:r>
              <a:rPr lang="en-US" sz="2400" dirty="0" smtClean="0"/>
              <a:t>Lift</a:t>
            </a:r>
            <a:r>
              <a:rPr lang="en-US" sz="2400" dirty="0"/>
              <a:t>, support, and confidence are the three metrics that we use to evaluate any rule in association rule mining. </a:t>
            </a:r>
            <a:endParaRPr lang="en-US" sz="2400" dirty="0" smtClean="0"/>
          </a:p>
          <a:p>
            <a:pPr algn="just"/>
            <a:r>
              <a:rPr lang="en-US" sz="2400" dirty="0" smtClean="0"/>
              <a:t>The </a:t>
            </a:r>
            <a:r>
              <a:rPr lang="en-US" sz="2400" dirty="0"/>
              <a:t>support of an </a:t>
            </a:r>
            <a:r>
              <a:rPr lang="en-US" sz="2400" dirty="0" smtClean="0"/>
              <a:t>item-set </a:t>
            </a:r>
            <a:r>
              <a:rPr lang="en-US" sz="2400" dirty="0"/>
              <a:t>is defined as the probability that the </a:t>
            </a:r>
            <a:r>
              <a:rPr lang="en-US" sz="2400" dirty="0" smtClean="0"/>
              <a:t>item-set </a:t>
            </a:r>
            <a:r>
              <a:rPr lang="en-US" sz="2400" dirty="0"/>
              <a:t>is present in a transaction. </a:t>
            </a:r>
            <a:endParaRPr lang="en-US" sz="2400" dirty="0" smtClean="0"/>
          </a:p>
          <a:p>
            <a:pPr algn="just"/>
            <a:r>
              <a:rPr lang="en-US" sz="2400" dirty="0" smtClean="0"/>
              <a:t>We </a:t>
            </a:r>
            <a:r>
              <a:rPr lang="en-US" sz="2400" dirty="0"/>
              <a:t>calculate the support of an </a:t>
            </a:r>
            <a:r>
              <a:rPr lang="en-US" sz="2400" dirty="0" smtClean="0"/>
              <a:t>item-set </a:t>
            </a:r>
            <a:r>
              <a:rPr lang="en-US" sz="2400" dirty="0"/>
              <a:t>as the support count of the </a:t>
            </a:r>
            <a:r>
              <a:rPr lang="en-US" sz="2400" dirty="0" smtClean="0"/>
              <a:t>item-set </a:t>
            </a:r>
            <a:r>
              <a:rPr lang="en-US" sz="2400" dirty="0"/>
              <a:t>divided by the total number of transactions in the dataset.</a:t>
            </a:r>
          </a:p>
          <a:p>
            <a:pPr algn="just"/>
            <a:r>
              <a:rPr lang="en-US" sz="2400" dirty="0"/>
              <a:t>For example, </a:t>
            </a:r>
            <a:r>
              <a:rPr lang="en-US" sz="2400" dirty="0" smtClean="0"/>
              <a:t>the </a:t>
            </a:r>
            <a:r>
              <a:rPr lang="en-US" sz="2400" dirty="0"/>
              <a:t>support count of {Milk} in our dataset is 4. Hence, its support will be ⅘=0.8.</a:t>
            </a:r>
          </a:p>
          <a:p>
            <a:pPr algn="just"/>
            <a:r>
              <a:rPr lang="en-US" sz="2400" dirty="0"/>
              <a:t>Support count of {Milk, Bread} is 2. Hence, its support will be ⅖ = 0.4.</a:t>
            </a:r>
          </a:p>
          <a:p>
            <a:pPr algn="just"/>
            <a:r>
              <a:rPr lang="en-US" sz="2400" dirty="0"/>
              <a:t>The support count of {Milk, Ketchup} is </a:t>
            </a:r>
            <a:r>
              <a:rPr lang="en-US" sz="2400" dirty="0" smtClean="0"/>
              <a:t>0</a:t>
            </a:r>
            <a:r>
              <a:rPr lang="en-US" sz="2400" dirty="0"/>
              <a:t>,</a:t>
            </a:r>
            <a:r>
              <a:rPr lang="en-US" sz="2400" dirty="0" smtClean="0"/>
              <a:t> </a:t>
            </a:r>
            <a:r>
              <a:rPr lang="en-US" sz="2400" dirty="0"/>
              <a:t>its support will be 0.</a:t>
            </a:r>
          </a:p>
        </p:txBody>
      </p:sp>
    </p:spTree>
    <p:extLst>
      <p:ext uri="{BB962C8B-B14F-4D97-AF65-F5344CB8AC3E}">
        <p14:creationId xmlns:p14="http://schemas.microsoft.com/office/powerpoint/2010/main" val="15005617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838200"/>
          </a:xfrm>
        </p:spPr>
        <p:txBody>
          <a:bodyPr>
            <a:normAutofit/>
          </a:bodyPr>
          <a:lstStyle/>
          <a:p>
            <a:r>
              <a:rPr lang="en-US" sz="4000" dirty="0"/>
              <a:t>Minimum </a:t>
            </a:r>
            <a:r>
              <a:rPr lang="en-US" sz="4000" dirty="0" smtClean="0"/>
              <a:t>Support and confidence</a:t>
            </a:r>
            <a:endParaRPr lang="en-US" sz="4000" dirty="0"/>
          </a:p>
        </p:txBody>
      </p:sp>
      <p:sp>
        <p:nvSpPr>
          <p:cNvPr id="3" name="Content Placeholder 2"/>
          <p:cNvSpPr>
            <a:spLocks noGrp="1"/>
          </p:cNvSpPr>
          <p:nvPr>
            <p:ph idx="1"/>
          </p:nvPr>
        </p:nvSpPr>
        <p:spPr>
          <a:xfrm>
            <a:off x="457200" y="1219200"/>
            <a:ext cx="8229600" cy="5410200"/>
          </a:xfrm>
        </p:spPr>
        <p:txBody>
          <a:bodyPr>
            <a:normAutofit fontScale="92500" lnSpcReduction="10000"/>
          </a:bodyPr>
          <a:lstStyle/>
          <a:p>
            <a:pPr algn="just"/>
            <a:r>
              <a:rPr lang="en-US" sz="2400" dirty="0" smtClean="0"/>
              <a:t>Minimum support </a:t>
            </a:r>
            <a:r>
              <a:rPr lang="en-US" sz="2400" dirty="0"/>
              <a:t>as the minimum probability of an item set that qualifies it for the analysis process in association rule mining. </a:t>
            </a:r>
          </a:p>
          <a:p>
            <a:pPr algn="just"/>
            <a:r>
              <a:rPr lang="en-US" sz="2400" dirty="0"/>
              <a:t>For example, if we define the minimum support as 0.4 then we will include </a:t>
            </a:r>
            <a:r>
              <a:rPr lang="en-US" sz="2400" dirty="0" err="1"/>
              <a:t>itemsets</a:t>
            </a:r>
            <a:r>
              <a:rPr lang="en-US" sz="2400" dirty="0"/>
              <a:t> {Milk} and {Milk, Bread} in our analysis as their support is greater than or equal to 0.4. </a:t>
            </a:r>
            <a:endParaRPr lang="en-US" sz="2400" dirty="0" smtClean="0"/>
          </a:p>
          <a:p>
            <a:pPr algn="just"/>
            <a:r>
              <a:rPr lang="en-US" sz="2400" dirty="0" smtClean="0"/>
              <a:t>On </a:t>
            </a:r>
            <a:r>
              <a:rPr lang="en-US" sz="2400" dirty="0"/>
              <a:t>the other hand, we won’t include the </a:t>
            </a:r>
            <a:r>
              <a:rPr lang="en-US" sz="2400" dirty="0" err="1"/>
              <a:t>itemset</a:t>
            </a:r>
            <a:r>
              <a:rPr lang="en-US" sz="2400" dirty="0"/>
              <a:t> {Milk, Ketchup} in our analysis as it has a support of 0 which is less than the minimum support</a:t>
            </a:r>
            <a:r>
              <a:rPr lang="en-US" sz="2400" dirty="0" smtClean="0"/>
              <a:t>.</a:t>
            </a:r>
            <a:endParaRPr lang="en-US" sz="2400" dirty="0"/>
          </a:p>
          <a:p>
            <a:pPr algn="just"/>
            <a:r>
              <a:rPr lang="en-US" sz="2400" dirty="0"/>
              <a:t>While support is defined for a dataset, lift and confidence are defined for an association rule. </a:t>
            </a:r>
            <a:endParaRPr lang="en-US" sz="2400" dirty="0" smtClean="0"/>
          </a:p>
          <a:p>
            <a:pPr algn="just"/>
            <a:r>
              <a:rPr lang="en-US" sz="2400" dirty="0" smtClean="0"/>
              <a:t>If </a:t>
            </a:r>
            <a:r>
              <a:rPr lang="en-US" sz="2400" dirty="0"/>
              <a:t>we are given an association rule A-&gt;C where A and C are two </a:t>
            </a:r>
            <a:r>
              <a:rPr lang="en-US" sz="2400" dirty="0" err="1"/>
              <a:t>itemsets</a:t>
            </a:r>
            <a:r>
              <a:rPr lang="en-US" sz="2400" dirty="0"/>
              <a:t>, the confidence of the A-&gt;C is defined as “Support of {A ∪ C} divided by Support of A”. </a:t>
            </a:r>
            <a:endParaRPr lang="en-US" sz="2400" dirty="0" smtClean="0"/>
          </a:p>
          <a:p>
            <a:pPr algn="just"/>
            <a:r>
              <a:rPr lang="en-US" sz="2400" dirty="0" smtClean="0"/>
              <a:t>Here</a:t>
            </a:r>
            <a:r>
              <a:rPr lang="en-US" sz="2400" dirty="0"/>
              <a:t>, A is the antecedent </a:t>
            </a:r>
            <a:r>
              <a:rPr lang="en-US" sz="2400" dirty="0" err="1"/>
              <a:t>itemset</a:t>
            </a:r>
            <a:r>
              <a:rPr lang="en-US" sz="2400" dirty="0"/>
              <a:t> and C is the consequent </a:t>
            </a:r>
            <a:r>
              <a:rPr lang="en-US" sz="2400" dirty="0" err="1"/>
              <a:t>itemset</a:t>
            </a:r>
            <a:r>
              <a:rPr lang="en-US" sz="2400" dirty="0"/>
              <a:t>.</a:t>
            </a:r>
          </a:p>
          <a:p>
            <a:pPr algn="just"/>
            <a:r>
              <a:rPr lang="en-US" sz="2400" dirty="0"/>
              <a:t>Confidence (A-&gt;C)=Support({A ∪ C})/ Support (A)</a:t>
            </a:r>
          </a:p>
        </p:txBody>
      </p:sp>
    </p:spTree>
    <p:extLst>
      <p:ext uri="{BB962C8B-B14F-4D97-AF65-F5344CB8AC3E}">
        <p14:creationId xmlns:p14="http://schemas.microsoft.com/office/powerpoint/2010/main" val="15840531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4000" dirty="0" smtClean="0"/>
              <a:t>Con’t…</a:t>
            </a:r>
            <a:endParaRPr lang="en-US" sz="4000" dirty="0"/>
          </a:p>
        </p:txBody>
      </p:sp>
      <p:sp>
        <p:nvSpPr>
          <p:cNvPr id="3" name="Content Placeholder 2"/>
          <p:cNvSpPr>
            <a:spLocks noGrp="1"/>
          </p:cNvSpPr>
          <p:nvPr>
            <p:ph idx="1"/>
          </p:nvPr>
        </p:nvSpPr>
        <p:spPr>
          <a:xfrm>
            <a:off x="457200" y="1143000"/>
            <a:ext cx="8229600" cy="5486400"/>
          </a:xfrm>
        </p:spPr>
        <p:txBody>
          <a:bodyPr>
            <a:normAutofit lnSpcReduction="10000"/>
          </a:bodyPr>
          <a:lstStyle/>
          <a:p>
            <a:pPr algn="just"/>
            <a:r>
              <a:rPr lang="en-US" sz="2400" dirty="0"/>
              <a:t>For example, if we are given the association rule {Milk, Bread}-&gt; {Coffee}, we will calculate the confidence of this rule as follows.</a:t>
            </a:r>
          </a:p>
          <a:p>
            <a:pPr algn="just"/>
            <a:r>
              <a:rPr lang="en-US" sz="2400" dirty="0" err="1" smtClean="0"/>
              <a:t>Here,The</a:t>
            </a:r>
            <a:r>
              <a:rPr lang="en-US" sz="2400" dirty="0" smtClean="0"/>
              <a:t> </a:t>
            </a:r>
            <a:r>
              <a:rPr lang="en-US" sz="2400" dirty="0"/>
              <a:t>antecedent </a:t>
            </a:r>
            <a:r>
              <a:rPr lang="en-US" sz="2400" dirty="0" err="1"/>
              <a:t>itemset</a:t>
            </a:r>
            <a:r>
              <a:rPr lang="en-US" sz="2400" dirty="0"/>
              <a:t> is {Milk, </a:t>
            </a:r>
            <a:r>
              <a:rPr lang="en-US" sz="2400" dirty="0" smtClean="0"/>
              <a:t>Bread} and the consequent </a:t>
            </a:r>
            <a:r>
              <a:rPr lang="en-US" sz="2400" dirty="0" err="1"/>
              <a:t>itemset</a:t>
            </a:r>
            <a:r>
              <a:rPr lang="en-US" sz="2400" dirty="0"/>
              <a:t> is {Coffee}.</a:t>
            </a:r>
          </a:p>
          <a:p>
            <a:pPr algn="just"/>
            <a:r>
              <a:rPr lang="en-US" sz="2400" dirty="0"/>
              <a:t>First, we will find the union of </a:t>
            </a:r>
            <a:r>
              <a:rPr lang="en-US" sz="2400" dirty="0" err="1"/>
              <a:t>itemsets</a:t>
            </a:r>
            <a:r>
              <a:rPr lang="en-US" sz="2400" dirty="0"/>
              <a:t> in antecedent and consequent.  The union set will be {Milk, Bread, Coffee}.</a:t>
            </a:r>
          </a:p>
          <a:p>
            <a:pPr algn="just"/>
            <a:r>
              <a:rPr lang="en-US" sz="2400" dirty="0"/>
              <a:t>The </a:t>
            </a:r>
            <a:r>
              <a:rPr lang="en-US" sz="2400" dirty="0" err="1"/>
              <a:t>itemset</a:t>
            </a:r>
            <a:r>
              <a:rPr lang="en-US" sz="2400" dirty="0"/>
              <a:t> {Milk, Bread, Coffee} is present in only one transaction out of five transactions. Hence, the support of {Milk, Bread, Coffee} is ⅕=0.2.</a:t>
            </a:r>
          </a:p>
          <a:p>
            <a:pPr algn="just"/>
            <a:r>
              <a:rPr lang="en-US" sz="2400" dirty="0"/>
              <a:t>The </a:t>
            </a:r>
            <a:r>
              <a:rPr lang="en-US" sz="2400" dirty="0" err="1"/>
              <a:t>itemset</a:t>
            </a:r>
            <a:r>
              <a:rPr lang="en-US" sz="2400" dirty="0"/>
              <a:t> {Milk, Bread} is present in two transactions out of five transactions. Hence, the support of {Milk, Bread} is ⅖  =0.4.</a:t>
            </a:r>
          </a:p>
          <a:p>
            <a:pPr algn="just"/>
            <a:r>
              <a:rPr lang="en-US" sz="2400" dirty="0"/>
              <a:t>Confidence ({Milk, Bread}-&gt; {Coffee})=Support({Milk, Bread, Coffee})/ Support ({Milk, Bread}) =0.2/0.4 =0.5</a:t>
            </a:r>
          </a:p>
        </p:txBody>
      </p:sp>
    </p:spTree>
    <p:extLst>
      <p:ext uri="{BB962C8B-B14F-4D97-AF65-F5344CB8AC3E}">
        <p14:creationId xmlns:p14="http://schemas.microsoft.com/office/powerpoint/2010/main" val="20036484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4000" dirty="0"/>
              <a:t>L</a:t>
            </a:r>
            <a:r>
              <a:rPr lang="en-US" sz="4000" dirty="0" smtClean="0"/>
              <a:t>ift</a:t>
            </a:r>
            <a:endParaRPr lang="en-US" sz="4000" dirty="0"/>
          </a:p>
        </p:txBody>
      </p:sp>
      <p:sp>
        <p:nvSpPr>
          <p:cNvPr id="3" name="Content Placeholder 2"/>
          <p:cNvSpPr>
            <a:spLocks noGrp="1"/>
          </p:cNvSpPr>
          <p:nvPr>
            <p:ph idx="1"/>
          </p:nvPr>
        </p:nvSpPr>
        <p:spPr>
          <a:xfrm>
            <a:off x="457200" y="1295400"/>
            <a:ext cx="8229600" cy="4830763"/>
          </a:xfrm>
        </p:spPr>
        <p:txBody>
          <a:bodyPr>
            <a:noAutofit/>
          </a:bodyPr>
          <a:lstStyle/>
          <a:p>
            <a:pPr algn="just"/>
            <a:r>
              <a:rPr lang="en-US" sz="2400" dirty="0" smtClean="0"/>
              <a:t>The </a:t>
            </a:r>
            <a:r>
              <a:rPr lang="en-US" sz="2400" dirty="0"/>
              <a:t>metric lift defines the strength of an association </a:t>
            </a:r>
            <a:r>
              <a:rPr lang="en-US" sz="2400" dirty="0" smtClean="0"/>
              <a:t>rule. </a:t>
            </a:r>
          </a:p>
          <a:p>
            <a:pPr algn="just"/>
            <a:r>
              <a:rPr lang="en-US" sz="2400" dirty="0" smtClean="0"/>
              <a:t>It is the </a:t>
            </a:r>
            <a:r>
              <a:rPr lang="en-US" sz="2400" dirty="0"/>
              <a:t>ratio of the observed support measure and expected support if antecedent and consequent </a:t>
            </a:r>
            <a:r>
              <a:rPr lang="en-US" sz="2400" dirty="0" err="1"/>
              <a:t>itemsets</a:t>
            </a:r>
            <a:r>
              <a:rPr lang="en-US" sz="2400" dirty="0"/>
              <a:t> are independent of each other. </a:t>
            </a:r>
            <a:endParaRPr lang="en-US" sz="2400" dirty="0" smtClean="0"/>
          </a:p>
          <a:p>
            <a:pPr algn="just"/>
            <a:r>
              <a:rPr lang="en-US" sz="2400" dirty="0" smtClean="0"/>
              <a:t>For </a:t>
            </a:r>
            <a:r>
              <a:rPr lang="en-US" sz="2400" dirty="0"/>
              <a:t>instance, if we have an association rule A-&gt; C, the lift is defined as </a:t>
            </a:r>
          </a:p>
          <a:p>
            <a:pPr algn="just"/>
            <a:r>
              <a:rPr lang="en-US" sz="2400" dirty="0"/>
              <a:t>Lift (A-&gt;C)=Support({A ∪ C})/ (Support (A)*Support (C))For example, if we have the association rule {Milk, Bread}-&gt; {Coffee}, we will calculate the lift of this rule as follows.</a:t>
            </a:r>
          </a:p>
          <a:p>
            <a:pPr algn="just"/>
            <a:r>
              <a:rPr lang="en-US" sz="2400" dirty="0"/>
              <a:t>The antecedent </a:t>
            </a:r>
            <a:r>
              <a:rPr lang="en-US" sz="2400" dirty="0" err="1"/>
              <a:t>itemset</a:t>
            </a:r>
            <a:r>
              <a:rPr lang="en-US" sz="2400" dirty="0"/>
              <a:t> is {Milk, </a:t>
            </a:r>
            <a:r>
              <a:rPr lang="en-US" sz="2400" dirty="0" smtClean="0"/>
              <a:t>Bread} and the </a:t>
            </a:r>
            <a:r>
              <a:rPr lang="en-US" sz="2400" dirty="0"/>
              <a:t>consequent </a:t>
            </a:r>
            <a:r>
              <a:rPr lang="en-US" sz="2400" dirty="0" err="1"/>
              <a:t>itemset</a:t>
            </a:r>
            <a:r>
              <a:rPr lang="en-US" sz="2400" dirty="0"/>
              <a:t> is {Coffee</a:t>
            </a:r>
            <a:r>
              <a:rPr lang="en-US" sz="2400" dirty="0" smtClean="0"/>
              <a:t>}.</a:t>
            </a:r>
            <a:endParaRPr lang="en-US" sz="2400" dirty="0"/>
          </a:p>
        </p:txBody>
      </p:sp>
    </p:spTree>
    <p:extLst>
      <p:ext uri="{BB962C8B-B14F-4D97-AF65-F5344CB8AC3E}">
        <p14:creationId xmlns:p14="http://schemas.microsoft.com/office/powerpoint/2010/main" val="40481023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dirty="0" smtClean="0"/>
              <a:t>Con’t…</a:t>
            </a:r>
            <a:endParaRPr lang="en-US" dirty="0"/>
          </a:p>
        </p:txBody>
      </p:sp>
      <p:sp>
        <p:nvSpPr>
          <p:cNvPr id="3" name="Content Placeholder 2"/>
          <p:cNvSpPr>
            <a:spLocks noGrp="1"/>
          </p:cNvSpPr>
          <p:nvPr>
            <p:ph idx="1"/>
          </p:nvPr>
        </p:nvSpPr>
        <p:spPr>
          <a:xfrm>
            <a:off x="457200" y="1143000"/>
            <a:ext cx="8458200" cy="5257799"/>
          </a:xfrm>
        </p:spPr>
        <p:txBody>
          <a:bodyPr>
            <a:noAutofit/>
          </a:bodyPr>
          <a:lstStyle/>
          <a:p>
            <a:pPr algn="just"/>
            <a:r>
              <a:rPr lang="en-US" sz="2400" dirty="0"/>
              <a:t>First, we will find the union of </a:t>
            </a:r>
            <a:r>
              <a:rPr lang="en-US" sz="2400" dirty="0" err="1"/>
              <a:t>itemsets</a:t>
            </a:r>
            <a:r>
              <a:rPr lang="en-US" sz="2400" dirty="0"/>
              <a:t> in antecedent and consequent.  The union set will be {Milk, Bread, Coffee}.</a:t>
            </a:r>
          </a:p>
          <a:p>
            <a:pPr algn="just"/>
            <a:r>
              <a:rPr lang="en-US" sz="2400" dirty="0"/>
              <a:t>The </a:t>
            </a:r>
            <a:r>
              <a:rPr lang="en-US" sz="2400" dirty="0" err="1"/>
              <a:t>itemset</a:t>
            </a:r>
            <a:r>
              <a:rPr lang="en-US" sz="2400" dirty="0"/>
              <a:t> {Milk, Bread, Coffee} is present in only one transaction out of five transactions. Hence, the support of {Milk, Bread, Coffee} is ⅕=0.2.</a:t>
            </a:r>
          </a:p>
          <a:p>
            <a:pPr algn="just"/>
            <a:r>
              <a:rPr lang="en-US" sz="2400" dirty="0"/>
              <a:t>The </a:t>
            </a:r>
            <a:r>
              <a:rPr lang="en-US" sz="2400" dirty="0" err="1"/>
              <a:t>itemset</a:t>
            </a:r>
            <a:r>
              <a:rPr lang="en-US" sz="2400" dirty="0"/>
              <a:t> {Milk, Bread} is present in two transactions out of five transactions. Hence, the support of {Milk, Bread} is ⅖  =0.4.</a:t>
            </a:r>
          </a:p>
          <a:p>
            <a:pPr algn="just"/>
            <a:r>
              <a:rPr lang="en-US" sz="2400" dirty="0"/>
              <a:t>The </a:t>
            </a:r>
            <a:r>
              <a:rPr lang="en-US" sz="2400" dirty="0" err="1"/>
              <a:t>itemset</a:t>
            </a:r>
            <a:r>
              <a:rPr lang="en-US" sz="2400" dirty="0"/>
              <a:t> {Coffee} is present in two transactions out of five transactions. Hence, the support of {Coffee} is ⅖  =0.4.</a:t>
            </a:r>
          </a:p>
          <a:p>
            <a:pPr algn="just"/>
            <a:r>
              <a:rPr lang="en-US" sz="2400" dirty="0"/>
              <a:t>Lift=support of  {Milk, Bread, Coffee}/support of {Milk, Bread} *  support of {Coffee} i.e. 0.2/0.4*0.4=1.25.</a:t>
            </a:r>
          </a:p>
        </p:txBody>
      </p:sp>
    </p:spTree>
    <p:extLst>
      <p:ext uri="{BB962C8B-B14F-4D97-AF65-F5344CB8AC3E}">
        <p14:creationId xmlns:p14="http://schemas.microsoft.com/office/powerpoint/2010/main" val="29542759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pPr fontAlgn="base"/>
            <a:r>
              <a:rPr lang="en-US" sz="4000" dirty="0" smtClean="0"/>
              <a:t>Con’t…</a:t>
            </a:r>
            <a:endParaRPr lang="en-US" sz="4000" dirty="0"/>
          </a:p>
        </p:txBody>
      </p:sp>
      <p:sp>
        <p:nvSpPr>
          <p:cNvPr id="3" name="Content Placeholder 2"/>
          <p:cNvSpPr>
            <a:spLocks noGrp="1"/>
          </p:cNvSpPr>
          <p:nvPr>
            <p:ph idx="1"/>
          </p:nvPr>
        </p:nvSpPr>
        <p:spPr>
          <a:xfrm>
            <a:off x="457200" y="1219200"/>
            <a:ext cx="8229600" cy="5257800"/>
          </a:xfrm>
        </p:spPr>
        <p:txBody>
          <a:bodyPr>
            <a:normAutofit fontScale="92500" lnSpcReduction="10000"/>
          </a:bodyPr>
          <a:lstStyle/>
          <a:p>
            <a:pPr algn="just" fontAlgn="base"/>
            <a:r>
              <a:rPr lang="en-US" sz="2400" dirty="0"/>
              <a:t>Lift({Milk, Bread}-&gt;{Coffee})=Support({Milk, Bread, Coffee})/(Support({Milk, Bread})*Support ({Coffee})) =0.2/(0.4*0.4) =0.2/0.16 =</a:t>
            </a:r>
            <a:r>
              <a:rPr lang="en-US" sz="2400" dirty="0" smtClean="0"/>
              <a:t>1.25</a:t>
            </a:r>
          </a:p>
          <a:p>
            <a:pPr algn="just"/>
            <a:r>
              <a:rPr lang="en-US" sz="2400" b="1" dirty="0"/>
              <a:t>If the lift for an association rule is less than 1, the antecedent and consequents are substitutes for each other.</a:t>
            </a:r>
            <a:r>
              <a:rPr lang="en-US" sz="2400" dirty="0"/>
              <a:t> I.e. Increase in the frequency of the antecedent </a:t>
            </a:r>
            <a:r>
              <a:rPr lang="en-US" sz="2400" dirty="0" err="1"/>
              <a:t>itemset</a:t>
            </a:r>
            <a:r>
              <a:rPr lang="en-US" sz="2400" dirty="0"/>
              <a:t> leads to a decrease in the frequency of the consequent </a:t>
            </a:r>
            <a:r>
              <a:rPr lang="en-US" sz="2400" dirty="0" err="1"/>
              <a:t>itemset</a:t>
            </a:r>
            <a:r>
              <a:rPr lang="en-US" sz="2400" dirty="0"/>
              <a:t> and vice versa.</a:t>
            </a:r>
          </a:p>
          <a:p>
            <a:pPr algn="just"/>
            <a:r>
              <a:rPr lang="en-US" sz="2400" b="1" dirty="0"/>
              <a:t>If the lift for an association rule is greater than 1, the antecedent and consequents are dependent on each other.</a:t>
            </a:r>
            <a:r>
              <a:rPr lang="en-US" sz="2400" dirty="0"/>
              <a:t> I.e. Increase in the frequency of the antecedent </a:t>
            </a:r>
            <a:r>
              <a:rPr lang="en-US" sz="2400" dirty="0" err="1"/>
              <a:t>itemset</a:t>
            </a:r>
            <a:r>
              <a:rPr lang="en-US" sz="2400" dirty="0"/>
              <a:t> leads to an increase in the frequency of the consequent </a:t>
            </a:r>
            <a:r>
              <a:rPr lang="en-US" sz="2400" dirty="0" err="1"/>
              <a:t>itemset</a:t>
            </a:r>
            <a:r>
              <a:rPr lang="en-US" sz="2400" dirty="0"/>
              <a:t> and vice versa.</a:t>
            </a:r>
          </a:p>
          <a:p>
            <a:pPr algn="just"/>
            <a:r>
              <a:rPr lang="en-US" sz="2400" b="1" dirty="0"/>
              <a:t>If the lift for an association rule is equal to 1, the antecedent and consequents are independent of each other.</a:t>
            </a:r>
            <a:r>
              <a:rPr lang="en-US" sz="2400" dirty="0"/>
              <a:t> </a:t>
            </a:r>
            <a:endParaRPr lang="en-US" sz="2400" dirty="0" smtClean="0"/>
          </a:p>
          <a:p>
            <a:pPr algn="just"/>
            <a:r>
              <a:rPr lang="en-US" sz="2400" dirty="0" smtClean="0"/>
              <a:t>The </a:t>
            </a:r>
            <a:r>
              <a:rPr lang="en-US" sz="2400" dirty="0"/>
              <a:t>frequency of the antecedent items doesn’t affect the frequency of the consequent </a:t>
            </a:r>
            <a:r>
              <a:rPr lang="en-US" sz="2400" dirty="0" err="1"/>
              <a:t>itemset</a:t>
            </a:r>
            <a:r>
              <a:rPr lang="en-US" sz="2400" dirty="0"/>
              <a:t> and vice versa.</a:t>
            </a:r>
          </a:p>
          <a:p>
            <a:pPr algn="just" fontAlgn="base"/>
            <a:endParaRPr lang="en-US" sz="2400" dirty="0"/>
          </a:p>
        </p:txBody>
      </p:sp>
    </p:spTree>
    <p:extLst>
      <p:ext uri="{BB962C8B-B14F-4D97-AF65-F5344CB8AC3E}">
        <p14:creationId xmlns:p14="http://schemas.microsoft.com/office/powerpoint/2010/main" val="16426225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a:bodyPr>
          <a:lstStyle/>
          <a:p>
            <a:r>
              <a:rPr lang="en-US" sz="4000" dirty="0"/>
              <a:t>Association Rule Mining Algorithms</a:t>
            </a:r>
          </a:p>
        </p:txBody>
      </p:sp>
      <p:sp>
        <p:nvSpPr>
          <p:cNvPr id="3" name="Content Placeholder 2"/>
          <p:cNvSpPr>
            <a:spLocks noGrp="1"/>
          </p:cNvSpPr>
          <p:nvPr>
            <p:ph idx="1"/>
          </p:nvPr>
        </p:nvSpPr>
        <p:spPr>
          <a:xfrm>
            <a:off x="457200" y="1447800"/>
            <a:ext cx="8229600" cy="4953000"/>
          </a:xfrm>
        </p:spPr>
        <p:txBody>
          <a:bodyPr>
            <a:normAutofit lnSpcReduction="10000"/>
          </a:bodyPr>
          <a:lstStyle/>
          <a:p>
            <a:pPr algn="just"/>
            <a:r>
              <a:rPr lang="en-US" sz="2400" dirty="0" smtClean="0"/>
              <a:t>Apriori </a:t>
            </a:r>
            <a:r>
              <a:rPr lang="en-US" sz="2400" dirty="0"/>
              <a:t>algorithm: Apriori algorithm is one of the earliest and most commonly used algorithms for association rule mining. </a:t>
            </a:r>
            <a:endParaRPr lang="en-US" sz="2400" dirty="0" smtClean="0"/>
          </a:p>
          <a:p>
            <a:pPr algn="just"/>
            <a:r>
              <a:rPr lang="en-US" sz="2400" dirty="0" smtClean="0"/>
              <a:t>It </a:t>
            </a:r>
            <a:r>
              <a:rPr lang="en-US" sz="2400" dirty="0"/>
              <a:t>uses a breadth-first search strategy to generate frequent item sets and then generates association rules from these item sets.</a:t>
            </a:r>
          </a:p>
          <a:p>
            <a:pPr algn="just"/>
            <a:r>
              <a:rPr lang="en-US" sz="2400" dirty="0"/>
              <a:t>FP-Growth Algorithm: FP-Growth is another popular algorithm for association rule mining. </a:t>
            </a:r>
            <a:endParaRPr lang="en-US" sz="2400" dirty="0" smtClean="0"/>
          </a:p>
          <a:p>
            <a:pPr algn="just"/>
            <a:r>
              <a:rPr lang="en-US" sz="2400" dirty="0" smtClean="0"/>
              <a:t>It </a:t>
            </a:r>
            <a:r>
              <a:rPr lang="en-US" sz="2400" dirty="0"/>
              <a:t>is faster than the Apriori algorithm and uses a depth-first search strategy to generate frequent </a:t>
            </a:r>
            <a:r>
              <a:rPr lang="en-US" sz="2400" dirty="0" err="1"/>
              <a:t>itemsets</a:t>
            </a:r>
            <a:r>
              <a:rPr lang="en-US" sz="2400" dirty="0"/>
              <a:t>.</a:t>
            </a:r>
          </a:p>
          <a:p>
            <a:pPr algn="just"/>
            <a:r>
              <a:rPr lang="en-US" sz="2400" dirty="0" err="1"/>
              <a:t>Eclat</a:t>
            </a:r>
            <a:r>
              <a:rPr lang="en-US" sz="2400" dirty="0"/>
              <a:t> Algorithm: </a:t>
            </a:r>
            <a:r>
              <a:rPr lang="en-US" sz="2400" dirty="0" smtClean="0"/>
              <a:t>(Equivalence </a:t>
            </a:r>
            <a:r>
              <a:rPr lang="en-US" sz="2400" dirty="0"/>
              <a:t>Class Clustering and Bottom-up Lattice Traversal) is a vertical algorithm that works by counting the intersections of </a:t>
            </a:r>
            <a:r>
              <a:rPr lang="en-US" sz="2400" dirty="0" err="1"/>
              <a:t>itemsets</a:t>
            </a:r>
            <a:r>
              <a:rPr lang="en-US" sz="2400" dirty="0"/>
              <a:t>. </a:t>
            </a:r>
            <a:endParaRPr lang="en-US" sz="2400" dirty="0" smtClean="0"/>
          </a:p>
          <a:p>
            <a:pPr algn="just"/>
            <a:r>
              <a:rPr lang="en-US" sz="2400" dirty="0" smtClean="0"/>
              <a:t>It </a:t>
            </a:r>
            <a:r>
              <a:rPr lang="en-US" sz="2400" dirty="0"/>
              <a:t>is efficient and scalable and can handle very large datasets</a:t>
            </a:r>
            <a:r>
              <a:rPr lang="en-US" sz="2400" dirty="0" smtClean="0"/>
              <a:t>.</a:t>
            </a:r>
            <a:endParaRPr lang="en-US" sz="2400" dirty="0"/>
          </a:p>
        </p:txBody>
      </p:sp>
    </p:spTree>
    <p:extLst>
      <p:ext uri="{BB962C8B-B14F-4D97-AF65-F5344CB8AC3E}">
        <p14:creationId xmlns:p14="http://schemas.microsoft.com/office/powerpoint/2010/main" val="6512909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pPr fontAlgn="base"/>
            <a:r>
              <a:rPr lang="en-US" sz="4000" dirty="0" smtClean="0"/>
              <a:t>Con’t…</a:t>
            </a:r>
            <a:endParaRPr lang="en-US" sz="4000" dirty="0"/>
          </a:p>
        </p:txBody>
      </p:sp>
      <p:sp>
        <p:nvSpPr>
          <p:cNvPr id="3" name="Content Placeholder 2"/>
          <p:cNvSpPr>
            <a:spLocks noGrp="1"/>
          </p:cNvSpPr>
          <p:nvPr>
            <p:ph idx="1"/>
          </p:nvPr>
        </p:nvSpPr>
        <p:spPr>
          <a:xfrm>
            <a:off x="457200" y="1066800"/>
            <a:ext cx="8229600" cy="5562600"/>
          </a:xfrm>
        </p:spPr>
        <p:txBody>
          <a:bodyPr>
            <a:normAutofit/>
          </a:bodyPr>
          <a:lstStyle/>
          <a:p>
            <a:pPr algn="just"/>
            <a:r>
              <a:rPr lang="en-US" sz="2400" dirty="0"/>
              <a:t>CARMA (Classification Association Rules based on Multiple Associations): </a:t>
            </a:r>
            <a:r>
              <a:rPr lang="en-US" sz="2400" dirty="0" smtClean="0"/>
              <a:t>uses </a:t>
            </a:r>
            <a:r>
              <a:rPr lang="en-US" sz="2400" dirty="0"/>
              <a:t>a single pass to construct a list of </a:t>
            </a:r>
            <a:r>
              <a:rPr lang="en-US" sz="2400" dirty="0" err="1"/>
              <a:t>itemsets</a:t>
            </a:r>
            <a:r>
              <a:rPr lang="en-US" sz="2400" dirty="0"/>
              <a:t> of all potentially frequent </a:t>
            </a:r>
            <a:r>
              <a:rPr lang="en-US" sz="2400" dirty="0" err="1"/>
              <a:t>itemsets</a:t>
            </a:r>
            <a:r>
              <a:rPr lang="en-US" sz="2400" dirty="0"/>
              <a:t> for every transaction. </a:t>
            </a:r>
            <a:endParaRPr lang="en-US" sz="2400" dirty="0" smtClean="0"/>
          </a:p>
          <a:p>
            <a:pPr algn="just"/>
            <a:r>
              <a:rPr lang="en-US" sz="2400" dirty="0" smtClean="0"/>
              <a:t>Then</a:t>
            </a:r>
            <a:r>
              <a:rPr lang="en-US" sz="2400" dirty="0"/>
              <a:t>, for each transaction being processed, we can specify any support threshold. </a:t>
            </a:r>
            <a:endParaRPr lang="en-US" sz="2400" dirty="0" smtClean="0"/>
          </a:p>
          <a:p>
            <a:pPr algn="just"/>
            <a:r>
              <a:rPr lang="en-US" sz="2400" dirty="0" smtClean="0"/>
              <a:t>As </a:t>
            </a:r>
            <a:r>
              <a:rPr lang="en-US" sz="2400" dirty="0"/>
              <a:t>each transaction is read, the </a:t>
            </a:r>
            <a:r>
              <a:rPr lang="en-US" sz="2400" dirty="0" err="1"/>
              <a:t>itemset</a:t>
            </a:r>
            <a:r>
              <a:rPr lang="en-US" sz="2400" dirty="0"/>
              <a:t> is updated. </a:t>
            </a:r>
            <a:endParaRPr lang="en-US" sz="2400" dirty="0" smtClean="0"/>
          </a:p>
          <a:p>
            <a:pPr algn="just"/>
            <a:r>
              <a:rPr lang="en-US" sz="2400" dirty="0" smtClean="0"/>
              <a:t>Next</a:t>
            </a:r>
            <a:r>
              <a:rPr lang="en-US" sz="2400" dirty="0"/>
              <a:t>, the algorithm determines the precise support of all </a:t>
            </a:r>
            <a:r>
              <a:rPr lang="en-US" sz="2400" dirty="0" err="1"/>
              <a:t>itemsets</a:t>
            </a:r>
            <a:r>
              <a:rPr lang="en-US" sz="2400" dirty="0"/>
              <a:t> and prunes away all infrequent </a:t>
            </a:r>
            <a:r>
              <a:rPr lang="en-US" sz="2400" dirty="0" err="1"/>
              <a:t>itemsets</a:t>
            </a:r>
            <a:r>
              <a:rPr lang="en-US" sz="2400" dirty="0"/>
              <a:t> and their supersets. </a:t>
            </a:r>
            <a:endParaRPr lang="en-US" sz="2400" dirty="0" smtClean="0"/>
          </a:p>
          <a:p>
            <a:pPr algn="just"/>
            <a:r>
              <a:rPr lang="en-US" sz="2400" dirty="0" smtClean="0"/>
              <a:t>It </a:t>
            </a:r>
            <a:r>
              <a:rPr lang="en-US" sz="2400" dirty="0"/>
              <a:t>reduces the time needed for generating frequent </a:t>
            </a:r>
            <a:r>
              <a:rPr lang="en-US" sz="2400" dirty="0" err="1"/>
              <a:t>itemsets</a:t>
            </a:r>
            <a:r>
              <a:rPr lang="en-US" sz="2400" dirty="0"/>
              <a:t> and makes processing more efficient. </a:t>
            </a:r>
            <a:endParaRPr lang="en-US" sz="2400" dirty="0" smtClean="0"/>
          </a:p>
          <a:p>
            <a:pPr algn="just"/>
            <a:r>
              <a:rPr lang="en-US" sz="2400" dirty="0" smtClean="0"/>
              <a:t>Finally</a:t>
            </a:r>
            <a:r>
              <a:rPr lang="en-US" sz="2400" dirty="0"/>
              <a:t>, the frequent association rules are generated from the updated list of frequent </a:t>
            </a:r>
            <a:r>
              <a:rPr lang="en-US" sz="2400" dirty="0" err="1"/>
              <a:t>itemsets</a:t>
            </a:r>
            <a:r>
              <a:rPr lang="en-US" sz="2400" dirty="0"/>
              <a:t>.</a:t>
            </a:r>
          </a:p>
        </p:txBody>
      </p:sp>
    </p:spTree>
    <p:extLst>
      <p:ext uri="{BB962C8B-B14F-4D97-AF65-F5344CB8AC3E}">
        <p14:creationId xmlns:p14="http://schemas.microsoft.com/office/powerpoint/2010/main" val="19966788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990600"/>
          </a:xfrm>
        </p:spPr>
        <p:txBody>
          <a:bodyPr>
            <a:normAutofit fontScale="90000"/>
          </a:bodyPr>
          <a:lstStyle/>
          <a:p>
            <a:r>
              <a:rPr lang="en-US" dirty="0" smtClean="0"/>
              <a:t/>
            </a:r>
            <a:br>
              <a:rPr lang="en-US" dirty="0" smtClean="0"/>
            </a:br>
            <a:r>
              <a:rPr lang="en-US" dirty="0"/>
              <a:t/>
            </a:r>
            <a:br>
              <a:rPr lang="en-US" dirty="0"/>
            </a:br>
            <a:r>
              <a:rPr lang="en-US" dirty="0" smtClean="0"/>
              <a:t>Applications </a:t>
            </a:r>
            <a:r>
              <a:rPr lang="en-US" dirty="0"/>
              <a:t>of Association Rule Mining</a:t>
            </a:r>
            <a:br>
              <a:rPr lang="en-US" dirty="0"/>
            </a:br>
            <a:r>
              <a:rPr lang="en-US" dirty="0"/>
              <a:t/>
            </a:r>
            <a:br>
              <a:rPr lang="en-US" dirty="0"/>
            </a:br>
            <a:endParaRPr lang="en-US" dirty="0"/>
          </a:p>
        </p:txBody>
      </p:sp>
      <p:sp>
        <p:nvSpPr>
          <p:cNvPr id="3" name="Content Placeholder 2"/>
          <p:cNvSpPr>
            <a:spLocks noGrp="1"/>
          </p:cNvSpPr>
          <p:nvPr>
            <p:ph idx="1"/>
          </p:nvPr>
        </p:nvSpPr>
        <p:spPr>
          <a:xfrm>
            <a:off x="457200" y="1371600"/>
            <a:ext cx="8229600" cy="5334000"/>
          </a:xfrm>
        </p:spPr>
        <p:txBody>
          <a:bodyPr>
            <a:noAutofit/>
          </a:bodyPr>
          <a:lstStyle/>
          <a:p>
            <a:pPr algn="just"/>
            <a:r>
              <a:rPr lang="en-US" sz="2400" b="1" dirty="0"/>
              <a:t>Market Basket Analysis</a:t>
            </a:r>
            <a:r>
              <a:rPr lang="en-US" sz="2400" dirty="0"/>
              <a:t>: </a:t>
            </a:r>
            <a:r>
              <a:rPr lang="en-US" sz="2400" dirty="0" smtClean="0"/>
              <a:t>to </a:t>
            </a:r>
            <a:r>
              <a:rPr lang="en-US" sz="2400" dirty="0"/>
              <a:t>identify patterns in sales data. </a:t>
            </a:r>
            <a:endParaRPr lang="en-US" sz="2400" dirty="0" smtClean="0"/>
          </a:p>
          <a:p>
            <a:pPr algn="just"/>
            <a:r>
              <a:rPr lang="en-US" sz="2400" dirty="0" smtClean="0"/>
              <a:t>Retailers </a:t>
            </a:r>
            <a:r>
              <a:rPr lang="en-US" sz="2400" dirty="0"/>
              <a:t>can use this information to create targeted marketing campaigns and promotions that increase sales.</a:t>
            </a:r>
          </a:p>
          <a:p>
            <a:pPr algn="just"/>
            <a:r>
              <a:rPr lang="en-US" sz="2400" b="1" dirty="0"/>
              <a:t>Customer Relationship Management (CRM)</a:t>
            </a:r>
            <a:r>
              <a:rPr lang="en-US" sz="2400" dirty="0"/>
              <a:t>: Businesses can use association rule mining to identify patterns in customer behavior. </a:t>
            </a:r>
            <a:endParaRPr lang="en-US" sz="2400" dirty="0" smtClean="0"/>
          </a:p>
          <a:p>
            <a:pPr algn="just"/>
            <a:r>
              <a:rPr lang="en-US" sz="2400" dirty="0" smtClean="0"/>
              <a:t>It </a:t>
            </a:r>
            <a:r>
              <a:rPr lang="en-US" sz="2400" dirty="0" smtClean="0"/>
              <a:t>improve </a:t>
            </a:r>
            <a:r>
              <a:rPr lang="en-US" sz="2400" dirty="0"/>
              <a:t>customer retention and increase customer loyalty.</a:t>
            </a:r>
          </a:p>
          <a:p>
            <a:pPr algn="just"/>
            <a:r>
              <a:rPr lang="en-US" sz="2400" b="1" dirty="0"/>
              <a:t>Healthcare</a:t>
            </a:r>
            <a:r>
              <a:rPr lang="en-US" sz="2400" dirty="0"/>
              <a:t>: </a:t>
            </a:r>
            <a:r>
              <a:rPr lang="en-US" sz="2400" dirty="0" smtClean="0"/>
              <a:t>to </a:t>
            </a:r>
            <a:r>
              <a:rPr lang="en-US" sz="2400" dirty="0"/>
              <a:t>identify patterns in patient data, such as risk factors for certain diseases or conditions. </a:t>
            </a:r>
            <a:endParaRPr lang="en-US" sz="2400" dirty="0" smtClean="0"/>
          </a:p>
          <a:p>
            <a:pPr algn="just"/>
            <a:r>
              <a:rPr lang="en-US" sz="2400" dirty="0" smtClean="0"/>
              <a:t>This </a:t>
            </a:r>
            <a:r>
              <a:rPr lang="en-US" sz="2400" dirty="0"/>
              <a:t>information can be used to develop more effective treatments and interventions</a:t>
            </a:r>
            <a:r>
              <a:rPr lang="en-US" sz="2400" dirty="0" smtClean="0"/>
              <a:t>.</a:t>
            </a:r>
          </a:p>
          <a:p>
            <a:pPr algn="just"/>
            <a:r>
              <a:rPr lang="en-US" sz="2400" b="1" dirty="0"/>
              <a:t>Fraud Detection</a:t>
            </a:r>
            <a:r>
              <a:rPr lang="en-US" sz="2400" dirty="0"/>
              <a:t>: </a:t>
            </a:r>
            <a:r>
              <a:rPr lang="en-US" sz="2400" dirty="0" smtClean="0"/>
              <a:t>to </a:t>
            </a:r>
            <a:r>
              <a:rPr lang="en-US" sz="2400" dirty="0"/>
              <a:t>detect fraudulent activity, such as credit card fraud or insurance fraud. </a:t>
            </a:r>
          </a:p>
          <a:p>
            <a:pPr algn="just"/>
            <a:endParaRPr lang="en-US" sz="2400" dirty="0"/>
          </a:p>
        </p:txBody>
      </p:sp>
    </p:spTree>
    <p:extLst>
      <p:ext uri="{BB962C8B-B14F-4D97-AF65-F5344CB8AC3E}">
        <p14:creationId xmlns:p14="http://schemas.microsoft.com/office/powerpoint/2010/main" val="38060743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a:bodyPr>
          <a:lstStyle/>
          <a:p>
            <a:pPr fontAlgn="base"/>
            <a:r>
              <a:rPr lang="en-US" b="1" dirty="0" smtClean="0"/>
              <a:t>Con’t…</a:t>
            </a:r>
            <a:endParaRPr lang="en-US" b="1" dirty="0"/>
          </a:p>
        </p:txBody>
      </p:sp>
      <p:sp>
        <p:nvSpPr>
          <p:cNvPr id="3" name="Content Placeholder 2"/>
          <p:cNvSpPr>
            <a:spLocks noGrp="1"/>
          </p:cNvSpPr>
          <p:nvPr>
            <p:ph idx="1"/>
          </p:nvPr>
        </p:nvSpPr>
        <p:spPr>
          <a:xfrm>
            <a:off x="457200" y="1219200"/>
            <a:ext cx="8229600" cy="4906963"/>
          </a:xfrm>
        </p:spPr>
        <p:txBody>
          <a:bodyPr>
            <a:noAutofit/>
          </a:bodyPr>
          <a:lstStyle/>
          <a:p>
            <a:pPr algn="just"/>
            <a:r>
              <a:rPr lang="en-US" sz="2400" dirty="0" smtClean="0"/>
              <a:t>The </a:t>
            </a:r>
            <a:r>
              <a:rPr lang="en-US" sz="2400" dirty="0"/>
              <a:t>algorithm can identify patterns in the data that indicate fraudulent behavior, allowing businesses to take appropriate action</a:t>
            </a:r>
            <a:r>
              <a:rPr lang="en-US" sz="2400" dirty="0" smtClean="0"/>
              <a:t>.</a:t>
            </a:r>
            <a:endParaRPr lang="en-US" sz="2400" b="1" dirty="0" smtClean="0"/>
          </a:p>
          <a:p>
            <a:pPr algn="just"/>
            <a:r>
              <a:rPr lang="en-US" sz="2400" b="1" dirty="0" smtClean="0"/>
              <a:t>Recommender </a:t>
            </a:r>
            <a:r>
              <a:rPr lang="en-US" sz="2400" b="1" dirty="0"/>
              <a:t>Systems</a:t>
            </a:r>
            <a:r>
              <a:rPr lang="en-US" sz="2400" dirty="0"/>
              <a:t>: </a:t>
            </a:r>
            <a:r>
              <a:rPr lang="en-US" sz="2400" dirty="0" smtClean="0"/>
              <a:t>can be applied in</a:t>
            </a:r>
            <a:r>
              <a:rPr lang="en-US" sz="2400" dirty="0"/>
              <a:t> </a:t>
            </a:r>
            <a:r>
              <a:rPr lang="en-US" sz="2400" dirty="0">
                <a:hlinkClick r:id="rId2"/>
              </a:rPr>
              <a:t>recommender systems</a:t>
            </a:r>
            <a:r>
              <a:rPr lang="en-US" sz="2400" dirty="0"/>
              <a:t> to suggest products or services based on a customer’s previous purchases or browsing history as in market basket analysis. </a:t>
            </a:r>
          </a:p>
          <a:p>
            <a:pPr algn="just"/>
            <a:r>
              <a:rPr lang="en-US" sz="2400" b="1" dirty="0"/>
              <a:t>Social Network </a:t>
            </a:r>
            <a:r>
              <a:rPr lang="en-US" sz="2400" b="1" dirty="0" smtClean="0"/>
              <a:t>Analysis: </a:t>
            </a:r>
            <a:r>
              <a:rPr lang="en-US" sz="2400" dirty="0" smtClean="0"/>
              <a:t>to </a:t>
            </a:r>
            <a:r>
              <a:rPr lang="en-US" sz="2400" dirty="0"/>
              <a:t>identify patterns in social networks, such as groups of people with similar interests or behaviors. We can use this information to develop more effective social media marketing campaigns.</a:t>
            </a:r>
          </a:p>
        </p:txBody>
      </p:sp>
    </p:spTree>
    <p:extLst>
      <p:ext uri="{BB962C8B-B14F-4D97-AF65-F5344CB8AC3E}">
        <p14:creationId xmlns:p14="http://schemas.microsoft.com/office/powerpoint/2010/main" val="19966788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D634EE14-9B96-94EB-2914-3D588A467ADF}"/>
            </a:ext>
          </a:extLst>
        </p:cNvPr>
        <p:cNvGrpSpPr/>
        <p:nvPr/>
      </p:nvGrpSpPr>
      <p:grpSpPr>
        <a:xfrm>
          <a:off x="0" y="0"/>
          <a:ext cx="0" cy="0"/>
          <a:chOff x="0" y="0"/>
          <a:chExt cx="0" cy="0"/>
        </a:xfrm>
      </p:grpSpPr>
      <p:sp>
        <p:nvSpPr>
          <p:cNvPr id="2" name="Title 1">
            <a:extLst>
              <a:ext uri="{FF2B5EF4-FFF2-40B4-BE49-F238E27FC236}">
                <a16:creationId xmlns="" xmlns:a16="http://schemas.microsoft.com/office/drawing/2014/main" id="{AD308A46-0B17-B81F-DBD5-0D930D5F3470}"/>
              </a:ext>
            </a:extLst>
          </p:cNvPr>
          <p:cNvSpPr>
            <a:spLocks noGrp="1"/>
          </p:cNvSpPr>
          <p:nvPr>
            <p:ph type="title"/>
          </p:nvPr>
        </p:nvSpPr>
        <p:spPr>
          <a:xfrm>
            <a:off x="457200" y="76200"/>
            <a:ext cx="8229600" cy="1219200"/>
          </a:xfrm>
        </p:spPr>
        <p:txBody>
          <a:bodyPr>
            <a:normAutofit/>
          </a:bodyPr>
          <a:lstStyle/>
          <a:p>
            <a:pPr>
              <a:lnSpc>
                <a:spcPts val="1800"/>
              </a:lnSpc>
            </a:pPr>
            <a:r>
              <a:rPr lang="en-US" sz="4000" dirty="0">
                <a:effectLst/>
                <a:ea typeface="Calibri" panose="020F0502020204030204" pitchFamily="34" charset="0"/>
              </a:rPr>
              <a:t>Unsupervised learning</a:t>
            </a:r>
            <a:r>
              <a:rPr lang="en-US" sz="4000" dirty="0"/>
              <a:t> application </a:t>
            </a:r>
            <a:r>
              <a:rPr lang="en-US" sz="4000" dirty="0" smtClean="0"/>
              <a:t/>
            </a:r>
            <a:br>
              <a:rPr lang="en-US" sz="4000" dirty="0" smtClean="0"/>
            </a:br>
            <a:r>
              <a:rPr lang="en-US" sz="4000" dirty="0" smtClean="0"/>
              <a:t/>
            </a:r>
            <a:br>
              <a:rPr lang="en-US" sz="4000" dirty="0" smtClean="0"/>
            </a:br>
            <a:r>
              <a:rPr lang="en-US" sz="4000" dirty="0" smtClean="0"/>
              <a:t>areas</a:t>
            </a:r>
            <a:endParaRPr lang="en-US" sz="4000" b="1" i="0" dirty="0">
              <a:solidFill>
                <a:srgbClr val="242424"/>
              </a:solidFill>
              <a:effectLst/>
            </a:endParaRPr>
          </a:p>
        </p:txBody>
      </p:sp>
      <p:sp>
        <p:nvSpPr>
          <p:cNvPr id="3" name="Content Placeholder 2">
            <a:extLst>
              <a:ext uri="{FF2B5EF4-FFF2-40B4-BE49-F238E27FC236}">
                <a16:creationId xmlns="" xmlns:a16="http://schemas.microsoft.com/office/drawing/2014/main" id="{F622991C-A48A-0E9F-CC58-DB88162E4F58}"/>
              </a:ext>
            </a:extLst>
          </p:cNvPr>
          <p:cNvSpPr>
            <a:spLocks noGrp="1"/>
          </p:cNvSpPr>
          <p:nvPr>
            <p:ph idx="1"/>
          </p:nvPr>
        </p:nvSpPr>
        <p:spPr>
          <a:xfrm>
            <a:off x="228600" y="1143000"/>
            <a:ext cx="8686800" cy="5257800"/>
          </a:xfrm>
        </p:spPr>
        <p:txBody>
          <a:bodyPr>
            <a:noAutofit/>
          </a:bodyPr>
          <a:lstStyle/>
          <a:p>
            <a:pPr marL="0" indent="0" algn="just">
              <a:spcBef>
                <a:spcPts val="0"/>
              </a:spcBef>
            </a:pPr>
            <a:r>
              <a:rPr lang="en-US" sz="2400" i="0" dirty="0" smtClean="0">
                <a:effectLst/>
              </a:rPr>
              <a:t>There  are </a:t>
            </a:r>
            <a:r>
              <a:rPr lang="en-US" sz="2400" i="0" dirty="0">
                <a:effectLst/>
              </a:rPr>
              <a:t>several valuable unsupervised learning use cases at the enterprise level. some common use cases in the real-world include: </a:t>
            </a:r>
          </a:p>
          <a:p>
            <a:pPr algn="just">
              <a:spcAft>
                <a:spcPts val="900"/>
              </a:spcAft>
              <a:buFont typeface="Arial" panose="020B0604020202020204" pitchFamily="34" charset="0"/>
              <a:buChar char="•"/>
            </a:pPr>
            <a:r>
              <a:rPr lang="en-US" sz="2400" i="0" dirty="0">
                <a:effectLst/>
              </a:rPr>
              <a:t>Image and video analysis. Visual Perception tasks such as </a:t>
            </a:r>
            <a:r>
              <a:rPr lang="en-US" sz="2400" i="0" u="none" strike="noStrike" dirty="0">
                <a:effectLst/>
                <a:hlinkClick r:id="rId2">
                  <a:extLst>
                    <a:ext uri="{A12FA001-AC4F-418D-AE19-62706E023703}">
                      <ahyp:hlinkClr xmlns="" xmlns:ahyp="http://schemas.microsoft.com/office/drawing/2018/hyperlinkcolor" val="tx"/>
                    </a:ext>
                  </a:extLst>
                </a:hlinkClick>
              </a:rPr>
              <a:t>object recognition</a:t>
            </a:r>
            <a:r>
              <a:rPr lang="en-US" sz="2400" i="0" dirty="0">
                <a:effectLst/>
              </a:rPr>
              <a:t> leverage unsupervised learning.</a:t>
            </a:r>
          </a:p>
          <a:p>
            <a:pPr algn="just">
              <a:spcAft>
                <a:spcPts val="900"/>
              </a:spcAft>
              <a:buFont typeface="Arial" panose="020B0604020202020204" pitchFamily="34" charset="0"/>
              <a:buChar char="•"/>
            </a:pPr>
            <a:r>
              <a:rPr lang="en-US" sz="2400" i="0" dirty="0">
                <a:effectLst/>
              </a:rPr>
              <a:t>Anomaly detection. Unsupervised learning is used to identify data points, events, and/or observations that deviate from a dataset's normal behavior.</a:t>
            </a:r>
          </a:p>
          <a:p>
            <a:pPr algn="just">
              <a:spcAft>
                <a:spcPts val="900"/>
              </a:spcAft>
              <a:buFont typeface="Arial" panose="020B0604020202020204" pitchFamily="34" charset="0"/>
              <a:buChar char="•"/>
            </a:pPr>
            <a:r>
              <a:rPr lang="en-US" sz="2400" i="0" dirty="0">
                <a:effectLst/>
              </a:rPr>
              <a:t>Customer segmentation. Interesting buyer persona profiles can be created using unsupervised learning. </a:t>
            </a:r>
          </a:p>
          <a:p>
            <a:pPr algn="just">
              <a:spcAft>
                <a:spcPts val="900"/>
              </a:spcAft>
              <a:buFont typeface="Arial" panose="020B0604020202020204" pitchFamily="34" charset="0"/>
              <a:buChar char="•"/>
            </a:pPr>
            <a:r>
              <a:rPr lang="en-US" sz="2400" i="0" dirty="0">
                <a:effectLst/>
              </a:rPr>
              <a:t>Recommendation Engines. Past purchase behavior coupled with unsupervised learning can be used to help businesses discover data trends</a:t>
            </a:r>
            <a:endParaRPr lang="en-US" sz="2400" dirty="0"/>
          </a:p>
        </p:txBody>
      </p:sp>
    </p:spTree>
    <p:extLst>
      <p:ext uri="{BB962C8B-B14F-4D97-AF65-F5344CB8AC3E}">
        <p14:creationId xmlns:p14="http://schemas.microsoft.com/office/powerpoint/2010/main" val="11587418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1E7AB373-54FD-40B7-4806-299B52375000}"/>
            </a:ext>
          </a:extLst>
        </p:cNvPr>
        <p:cNvGrpSpPr/>
        <p:nvPr/>
      </p:nvGrpSpPr>
      <p:grpSpPr>
        <a:xfrm>
          <a:off x="0" y="0"/>
          <a:ext cx="0" cy="0"/>
          <a:chOff x="0" y="0"/>
          <a:chExt cx="0" cy="0"/>
        </a:xfrm>
      </p:grpSpPr>
      <p:sp>
        <p:nvSpPr>
          <p:cNvPr id="2" name="Title 1">
            <a:extLst>
              <a:ext uri="{FF2B5EF4-FFF2-40B4-BE49-F238E27FC236}">
                <a16:creationId xmlns="" xmlns:a16="http://schemas.microsoft.com/office/drawing/2014/main" id="{FA6DA837-0221-8A3E-8643-7780F7634D43}"/>
              </a:ext>
            </a:extLst>
          </p:cNvPr>
          <p:cNvSpPr>
            <a:spLocks noGrp="1"/>
          </p:cNvSpPr>
          <p:nvPr>
            <p:ph type="title"/>
          </p:nvPr>
        </p:nvSpPr>
        <p:spPr>
          <a:xfrm>
            <a:off x="457200" y="76200"/>
            <a:ext cx="8229600" cy="990600"/>
          </a:xfrm>
        </p:spPr>
        <p:txBody>
          <a:bodyPr>
            <a:normAutofit fontScale="90000"/>
          </a:bodyPr>
          <a:lstStyle/>
          <a:p>
            <a:r>
              <a:rPr lang="en-US" dirty="0"/>
              <a:t>Advantages of Association Rule Mining</a:t>
            </a:r>
          </a:p>
        </p:txBody>
      </p:sp>
      <p:sp>
        <p:nvSpPr>
          <p:cNvPr id="3" name="Content Placeholder 2">
            <a:extLst>
              <a:ext uri="{FF2B5EF4-FFF2-40B4-BE49-F238E27FC236}">
                <a16:creationId xmlns="" xmlns:a16="http://schemas.microsoft.com/office/drawing/2014/main" id="{60497ABE-AAE6-772E-F049-71F358FB4D2A}"/>
              </a:ext>
            </a:extLst>
          </p:cNvPr>
          <p:cNvSpPr>
            <a:spLocks noGrp="1"/>
          </p:cNvSpPr>
          <p:nvPr>
            <p:ph idx="1"/>
          </p:nvPr>
        </p:nvSpPr>
        <p:spPr>
          <a:xfrm>
            <a:off x="457200" y="1143000"/>
            <a:ext cx="8229600" cy="4754563"/>
          </a:xfrm>
        </p:spPr>
        <p:txBody>
          <a:bodyPr>
            <a:noAutofit/>
          </a:bodyPr>
          <a:lstStyle/>
          <a:p>
            <a:pPr algn="just"/>
            <a:r>
              <a:rPr lang="en-US" sz="2400" b="1" dirty="0"/>
              <a:t>Pattern Discovery</a:t>
            </a:r>
            <a:r>
              <a:rPr lang="en-US" sz="2400" dirty="0"/>
              <a:t>: </a:t>
            </a:r>
            <a:r>
              <a:rPr lang="en-US" sz="2400" dirty="0" smtClean="0"/>
              <a:t>discovering </a:t>
            </a:r>
            <a:r>
              <a:rPr lang="en-US" sz="2400" dirty="0"/>
              <a:t>hidden patterns and relationships among the data that may not be immediately apparent to human analysts. </a:t>
            </a:r>
            <a:endParaRPr lang="en-US" sz="2400" dirty="0" smtClean="0"/>
          </a:p>
          <a:p>
            <a:pPr algn="just"/>
            <a:r>
              <a:rPr lang="en-US" sz="2400" dirty="0" smtClean="0"/>
              <a:t>This </a:t>
            </a:r>
            <a:r>
              <a:rPr lang="en-US" sz="2400" dirty="0"/>
              <a:t>can provide insights into customer behavior, market trends, and other important aspects of a business.</a:t>
            </a:r>
          </a:p>
          <a:p>
            <a:pPr algn="just"/>
            <a:r>
              <a:rPr lang="en-US" sz="2400" b="1" dirty="0"/>
              <a:t>Efficient Data Analysis</a:t>
            </a:r>
            <a:r>
              <a:rPr lang="en-US" sz="2400" dirty="0"/>
              <a:t>: Association rule mining is an efficient way to analyze large datasets and identify patterns that might otherwise be difficult to discern</a:t>
            </a:r>
            <a:r>
              <a:rPr lang="en-US" sz="2400" dirty="0" smtClean="0"/>
              <a:t>.</a:t>
            </a:r>
          </a:p>
          <a:p>
            <a:pPr algn="just"/>
            <a:r>
              <a:rPr lang="en-US" sz="2400" dirty="0" smtClean="0"/>
              <a:t> </a:t>
            </a:r>
            <a:r>
              <a:rPr lang="en-US" sz="2400" dirty="0"/>
              <a:t>It can quickly sift through vast amounts of data and identify important relationships and correlations</a:t>
            </a:r>
            <a:r>
              <a:rPr lang="en-US" sz="2400" dirty="0" smtClean="0"/>
              <a:t>.</a:t>
            </a:r>
            <a:endParaRPr lang="en-US" sz="2400" dirty="0"/>
          </a:p>
        </p:txBody>
      </p:sp>
    </p:spTree>
    <p:extLst>
      <p:ext uri="{BB962C8B-B14F-4D97-AF65-F5344CB8AC3E}">
        <p14:creationId xmlns:p14="http://schemas.microsoft.com/office/powerpoint/2010/main" val="386268025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base"/>
            <a:r>
              <a:rPr lang="en-US" sz="4000" dirty="0" smtClean="0"/>
              <a:t>Con’t…</a:t>
            </a:r>
            <a:endParaRPr lang="en-US" sz="4000" dirty="0"/>
          </a:p>
        </p:txBody>
      </p:sp>
      <p:sp>
        <p:nvSpPr>
          <p:cNvPr id="3" name="Content Placeholder 2"/>
          <p:cNvSpPr>
            <a:spLocks noGrp="1"/>
          </p:cNvSpPr>
          <p:nvPr>
            <p:ph idx="1"/>
          </p:nvPr>
        </p:nvSpPr>
        <p:spPr>
          <a:xfrm>
            <a:off x="457200" y="1447800"/>
            <a:ext cx="8229600" cy="4953000"/>
          </a:xfrm>
        </p:spPr>
        <p:txBody>
          <a:bodyPr>
            <a:normAutofit/>
          </a:bodyPr>
          <a:lstStyle/>
          <a:p>
            <a:pPr algn="just"/>
            <a:r>
              <a:rPr lang="en-US" sz="2400" b="1" dirty="0"/>
              <a:t>Effective Decision-Making</a:t>
            </a:r>
            <a:r>
              <a:rPr lang="en-US" sz="2400" dirty="0"/>
              <a:t>: We can use association rule mining to make better decisions by providing insights into customer behavior, market trends, and product sales. </a:t>
            </a:r>
            <a:endParaRPr lang="en-US" sz="2400" dirty="0" smtClean="0"/>
          </a:p>
          <a:p>
            <a:pPr algn="just"/>
            <a:r>
              <a:rPr lang="en-US" sz="2400" dirty="0" smtClean="0"/>
              <a:t>This </a:t>
            </a:r>
            <a:r>
              <a:rPr lang="en-US" sz="2400" dirty="0"/>
              <a:t>information can be used to improve marketing strategies, product development, and other areas of the business.</a:t>
            </a:r>
          </a:p>
          <a:p>
            <a:pPr algn="just"/>
            <a:r>
              <a:rPr lang="en-US" sz="2400" b="1" dirty="0"/>
              <a:t>Improved Customer Experience</a:t>
            </a:r>
            <a:r>
              <a:rPr lang="en-US" sz="2400" dirty="0"/>
              <a:t>: By understanding the sales pattern and customer behavior, businesses can tailor their offerings and services to meet the needs and preferences of their customers. </a:t>
            </a:r>
            <a:endParaRPr lang="en-US" sz="2400" dirty="0" smtClean="0"/>
          </a:p>
          <a:p>
            <a:pPr algn="just"/>
            <a:r>
              <a:rPr lang="en-US" sz="2400" dirty="0" smtClean="0"/>
              <a:t>This </a:t>
            </a:r>
            <a:r>
              <a:rPr lang="en-US" sz="2400" dirty="0"/>
              <a:t>can lead to a better overall customer experience and increased customer loyalty.</a:t>
            </a:r>
          </a:p>
        </p:txBody>
      </p:sp>
    </p:spTree>
    <p:extLst>
      <p:ext uri="{BB962C8B-B14F-4D97-AF65-F5344CB8AC3E}">
        <p14:creationId xmlns:p14="http://schemas.microsoft.com/office/powerpoint/2010/main" val="19920242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CDE62875-E396-7714-7E51-266AAA522EA4}"/>
            </a:ext>
          </a:extLst>
        </p:cNvPr>
        <p:cNvGrpSpPr/>
        <p:nvPr/>
      </p:nvGrpSpPr>
      <p:grpSpPr>
        <a:xfrm>
          <a:off x="0" y="0"/>
          <a:ext cx="0" cy="0"/>
          <a:chOff x="0" y="0"/>
          <a:chExt cx="0" cy="0"/>
        </a:xfrm>
      </p:grpSpPr>
      <p:sp>
        <p:nvSpPr>
          <p:cNvPr id="2" name="Title 1">
            <a:extLst>
              <a:ext uri="{FF2B5EF4-FFF2-40B4-BE49-F238E27FC236}">
                <a16:creationId xmlns="" xmlns:a16="http://schemas.microsoft.com/office/drawing/2014/main" id="{8BFE7932-223C-F98A-3B56-3D3C57D0230A}"/>
              </a:ext>
            </a:extLst>
          </p:cNvPr>
          <p:cNvSpPr>
            <a:spLocks noGrp="1"/>
          </p:cNvSpPr>
          <p:nvPr>
            <p:ph type="title"/>
          </p:nvPr>
        </p:nvSpPr>
        <p:spPr/>
        <p:txBody>
          <a:bodyPr>
            <a:normAutofit fontScale="90000"/>
          </a:bodyPr>
          <a:lstStyle/>
          <a:p>
            <a:r>
              <a:rPr lang="en-US" dirty="0"/>
              <a:t>Disadvantages of Association Rule Mining </a:t>
            </a:r>
          </a:p>
        </p:txBody>
      </p:sp>
      <p:sp>
        <p:nvSpPr>
          <p:cNvPr id="3" name="Content Placeholder 2">
            <a:extLst>
              <a:ext uri="{FF2B5EF4-FFF2-40B4-BE49-F238E27FC236}">
                <a16:creationId xmlns="" xmlns:a16="http://schemas.microsoft.com/office/drawing/2014/main" id="{F5906868-CA52-4473-1D5F-4AFF148A16C1}"/>
              </a:ext>
            </a:extLst>
          </p:cNvPr>
          <p:cNvSpPr>
            <a:spLocks noGrp="1"/>
          </p:cNvSpPr>
          <p:nvPr>
            <p:ph idx="1"/>
          </p:nvPr>
        </p:nvSpPr>
        <p:spPr>
          <a:xfrm>
            <a:off x="457200" y="1447800"/>
            <a:ext cx="8229600" cy="4953000"/>
          </a:xfrm>
        </p:spPr>
        <p:txBody>
          <a:bodyPr>
            <a:normAutofit lnSpcReduction="10000"/>
          </a:bodyPr>
          <a:lstStyle/>
          <a:p>
            <a:pPr algn="just"/>
            <a:r>
              <a:rPr lang="en-US" sz="2400" b="1" dirty="0"/>
              <a:t>False Discoveries</a:t>
            </a:r>
            <a:r>
              <a:rPr lang="en-US" sz="2400" dirty="0"/>
              <a:t>: </a:t>
            </a:r>
            <a:r>
              <a:rPr lang="en-US" sz="2400" dirty="0" smtClean="0"/>
              <a:t>can </a:t>
            </a:r>
            <a:r>
              <a:rPr lang="en-US" sz="2400" dirty="0"/>
              <a:t>generate a large number of rules. </a:t>
            </a:r>
            <a:endParaRPr lang="en-US" sz="2400" dirty="0" smtClean="0"/>
          </a:p>
          <a:p>
            <a:pPr algn="just">
              <a:buFont typeface="Wingdings" pitchFamily="2" charset="2"/>
              <a:buChar char="ü"/>
            </a:pPr>
            <a:r>
              <a:rPr lang="en-US" sz="2400" dirty="0" smtClean="0"/>
              <a:t>Here</a:t>
            </a:r>
            <a:r>
              <a:rPr lang="en-US" sz="2400" dirty="0"/>
              <a:t>, all the rules may not be meaningful or useful. </a:t>
            </a:r>
            <a:endParaRPr lang="en-US" sz="2400" dirty="0" smtClean="0"/>
          </a:p>
          <a:p>
            <a:pPr algn="just">
              <a:buFont typeface="Wingdings" pitchFamily="2" charset="2"/>
              <a:buChar char="ü"/>
            </a:pPr>
            <a:r>
              <a:rPr lang="en-US" sz="2400" dirty="0" smtClean="0"/>
              <a:t>Some </a:t>
            </a:r>
            <a:r>
              <a:rPr lang="en-US" sz="2400" dirty="0"/>
              <a:t>of these rules may be spurious or coincidental, and may not represent actual patterns or relationships in the data.</a:t>
            </a:r>
          </a:p>
          <a:p>
            <a:pPr algn="just"/>
            <a:r>
              <a:rPr lang="en-US" sz="2400" b="1" dirty="0"/>
              <a:t>Limited Scope</a:t>
            </a:r>
            <a:r>
              <a:rPr lang="en-US" sz="2400" dirty="0"/>
              <a:t>: Association rule mining is primarily designed to identify binary relationships between variables, and may not be able to detect more complex patterns or relationships. </a:t>
            </a:r>
            <a:endParaRPr lang="en-US" sz="2400" dirty="0" smtClean="0"/>
          </a:p>
          <a:p>
            <a:pPr algn="just">
              <a:buFont typeface="Wingdings" pitchFamily="2" charset="2"/>
              <a:buChar char="ü"/>
            </a:pPr>
            <a:r>
              <a:rPr lang="en-US" sz="2400" dirty="0" smtClean="0"/>
              <a:t>It </a:t>
            </a:r>
            <a:r>
              <a:rPr lang="en-US" sz="2400" dirty="0"/>
              <a:t>may also miss important relationships that are not captured by the data.</a:t>
            </a:r>
          </a:p>
          <a:p>
            <a:pPr algn="just"/>
            <a:r>
              <a:rPr lang="en-US" sz="2400" b="1" dirty="0"/>
              <a:t>Data Quality Issues</a:t>
            </a:r>
            <a:r>
              <a:rPr lang="en-US" sz="2400" dirty="0"/>
              <a:t>: We need high-quality, reliable data to produce accurate results for association rule mining. </a:t>
            </a:r>
            <a:endParaRPr lang="en-US" sz="2400" dirty="0" smtClean="0"/>
          </a:p>
          <a:p>
            <a:pPr algn="just">
              <a:buFont typeface="Wingdings" pitchFamily="2" charset="2"/>
              <a:buChar char="ü"/>
            </a:pPr>
            <a:r>
              <a:rPr lang="en-US" sz="2400" dirty="0" smtClean="0"/>
              <a:t>If </a:t>
            </a:r>
            <a:r>
              <a:rPr lang="en-US" sz="2400" dirty="0"/>
              <a:t>the data is incomplete, inaccurate, or inconsistent, the rules generated by the algorithm may be unreliable or misleading.</a:t>
            </a:r>
          </a:p>
          <a:p>
            <a:pPr marL="0" indent="0" algn="just">
              <a:buNone/>
            </a:pPr>
            <a:endParaRPr lang="en-US" sz="2400" b="1" dirty="0"/>
          </a:p>
        </p:txBody>
      </p:sp>
    </p:spTree>
    <p:extLst>
      <p:ext uri="{BB962C8B-B14F-4D97-AF65-F5344CB8AC3E}">
        <p14:creationId xmlns:p14="http://schemas.microsoft.com/office/powerpoint/2010/main" val="219577179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base"/>
            <a:r>
              <a:rPr lang="en-US" b="1" dirty="0" smtClean="0"/>
              <a:t>Con’t…</a:t>
            </a:r>
            <a:endParaRPr lang="en-US" b="1" dirty="0"/>
          </a:p>
        </p:txBody>
      </p:sp>
      <p:sp>
        <p:nvSpPr>
          <p:cNvPr id="3" name="Content Placeholder 2"/>
          <p:cNvSpPr>
            <a:spLocks noGrp="1"/>
          </p:cNvSpPr>
          <p:nvPr>
            <p:ph idx="1"/>
          </p:nvPr>
        </p:nvSpPr>
        <p:spPr>
          <a:xfrm>
            <a:off x="457200" y="1447800"/>
            <a:ext cx="8229600" cy="4678363"/>
          </a:xfrm>
        </p:spPr>
        <p:txBody>
          <a:bodyPr>
            <a:noAutofit/>
          </a:bodyPr>
          <a:lstStyle/>
          <a:p>
            <a:r>
              <a:rPr lang="en-US" sz="2400" b="1" dirty="0"/>
              <a:t>Computationally Intensive</a:t>
            </a:r>
            <a:r>
              <a:rPr lang="en-US" sz="2400" dirty="0"/>
              <a:t>: Algorithms in association rule mining can be computationally intensive, particularly when dealing with large datasets. </a:t>
            </a:r>
            <a:endParaRPr lang="en-US" sz="2400" dirty="0" smtClean="0"/>
          </a:p>
          <a:p>
            <a:pPr>
              <a:buFont typeface="Wingdings" pitchFamily="2" charset="2"/>
              <a:buChar char="ü"/>
            </a:pPr>
            <a:r>
              <a:rPr lang="en-US" sz="2400" dirty="0" smtClean="0"/>
              <a:t>This </a:t>
            </a:r>
            <a:r>
              <a:rPr lang="en-US" sz="2400" dirty="0"/>
              <a:t>can lead to long processing times and require significant computing resources.</a:t>
            </a:r>
          </a:p>
          <a:p>
            <a:r>
              <a:rPr lang="en-US" sz="2400" b="1" dirty="0"/>
              <a:t>Interpretation Issues</a:t>
            </a:r>
            <a:r>
              <a:rPr lang="en-US" sz="2400" dirty="0"/>
              <a:t>: The rules generated by association rule mining algorithms can be difficult to interpret, particularly if they involve complex or abstract concepts. </a:t>
            </a:r>
            <a:endParaRPr lang="en-US" sz="2400" dirty="0" smtClean="0"/>
          </a:p>
          <a:p>
            <a:pPr>
              <a:buFont typeface="Wingdings" pitchFamily="2" charset="2"/>
              <a:buChar char="ü"/>
            </a:pPr>
            <a:r>
              <a:rPr lang="en-US" sz="2400" dirty="0" smtClean="0"/>
              <a:t>This </a:t>
            </a:r>
            <a:r>
              <a:rPr lang="en-US" sz="2400" dirty="0"/>
              <a:t>can make it challenging for analysts to understand and apply the insights generated by the algorithm.</a:t>
            </a:r>
          </a:p>
        </p:txBody>
      </p:sp>
    </p:spTree>
    <p:extLst>
      <p:ext uri="{BB962C8B-B14F-4D97-AF65-F5344CB8AC3E}">
        <p14:creationId xmlns:p14="http://schemas.microsoft.com/office/powerpoint/2010/main" val="199202425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4000" dirty="0"/>
              <a:t>Monte Carlo prediction </a:t>
            </a:r>
          </a:p>
        </p:txBody>
      </p:sp>
      <p:sp>
        <p:nvSpPr>
          <p:cNvPr id="3" name="Content Placeholder 2"/>
          <p:cNvSpPr>
            <a:spLocks noGrp="1"/>
          </p:cNvSpPr>
          <p:nvPr>
            <p:ph idx="1"/>
          </p:nvPr>
        </p:nvSpPr>
        <p:spPr>
          <a:xfrm>
            <a:off x="457200" y="1143000"/>
            <a:ext cx="8458200" cy="5410200"/>
          </a:xfrm>
        </p:spPr>
        <p:txBody>
          <a:bodyPr>
            <a:normAutofit/>
          </a:bodyPr>
          <a:lstStyle/>
          <a:p>
            <a:pPr algn="just"/>
            <a:r>
              <a:rPr lang="en-US" sz="2400" dirty="0"/>
              <a:t>A Monte Carlo simulation is a computational technique that uses random sampling to model and analyze complex systems or processes. </a:t>
            </a:r>
            <a:endParaRPr lang="en-US" sz="2400" dirty="0" smtClean="0"/>
          </a:p>
          <a:p>
            <a:pPr algn="just"/>
            <a:r>
              <a:rPr lang="en-US" sz="2400" dirty="0"/>
              <a:t>This model contains various input variables or parameters varying within certain ranges</a:t>
            </a:r>
            <a:r>
              <a:rPr lang="en-US" sz="2400" dirty="0" smtClean="0"/>
              <a:t>.</a:t>
            </a:r>
          </a:p>
          <a:p>
            <a:pPr algn="just"/>
            <a:r>
              <a:rPr lang="en-US" sz="2400" dirty="0" smtClean="0"/>
              <a:t> </a:t>
            </a:r>
            <a:r>
              <a:rPr lang="en-US" sz="2400" dirty="0"/>
              <a:t>By randomly sampling the values for these variables, you can generate many simulations or iterations, each representing a possible system outcome</a:t>
            </a:r>
            <a:r>
              <a:rPr lang="en-US" sz="2400" dirty="0" smtClean="0"/>
              <a:t>.</a:t>
            </a:r>
          </a:p>
          <a:p>
            <a:pPr algn="just"/>
            <a:r>
              <a:rPr lang="en-US" sz="2400" dirty="0"/>
              <a:t>For each iteration, the model is run using the sampled values, and the resulting outputs or outcomes are recorded. </a:t>
            </a:r>
            <a:endParaRPr lang="en-US" sz="2400" dirty="0" smtClean="0"/>
          </a:p>
          <a:p>
            <a:pPr algn="just"/>
            <a:r>
              <a:rPr lang="en-US" sz="2400" dirty="0"/>
              <a:t>These outputs could be numerical values, statistical measures, or other relevant information based on the system being simulated.</a:t>
            </a:r>
          </a:p>
        </p:txBody>
      </p:sp>
    </p:spTree>
    <p:extLst>
      <p:ext uri="{BB962C8B-B14F-4D97-AF65-F5344CB8AC3E}">
        <p14:creationId xmlns:p14="http://schemas.microsoft.com/office/powerpoint/2010/main" val="318880449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dirty="0" smtClean="0"/>
              <a:t>Con’t…</a:t>
            </a:r>
            <a:endParaRPr lang="en-US" dirty="0"/>
          </a:p>
        </p:txBody>
      </p:sp>
      <p:sp>
        <p:nvSpPr>
          <p:cNvPr id="3" name="Content Placeholder 2"/>
          <p:cNvSpPr>
            <a:spLocks noGrp="1"/>
          </p:cNvSpPr>
          <p:nvPr>
            <p:ph idx="1"/>
          </p:nvPr>
        </p:nvSpPr>
        <p:spPr>
          <a:xfrm>
            <a:off x="457200" y="1143000"/>
            <a:ext cx="8458200" cy="5410200"/>
          </a:xfrm>
        </p:spPr>
        <p:txBody>
          <a:bodyPr>
            <a:normAutofit lnSpcReduction="10000"/>
          </a:bodyPr>
          <a:lstStyle/>
          <a:p>
            <a:pPr algn="just"/>
            <a:r>
              <a:rPr lang="en-US" sz="2400" dirty="0" smtClean="0"/>
              <a:t>By </a:t>
            </a:r>
            <a:r>
              <a:rPr lang="en-US" sz="2400" dirty="0"/>
              <a:t>collecting data from multiple iterations, you can analyze the distribution of outcomes and conclude the behavior and characteristics of the system</a:t>
            </a:r>
            <a:r>
              <a:rPr lang="en-US" sz="2400" dirty="0" smtClean="0"/>
              <a:t>.</a:t>
            </a:r>
          </a:p>
          <a:p>
            <a:pPr algn="just" fontAlgn="base"/>
            <a:r>
              <a:rPr lang="en-US" sz="2400" dirty="0"/>
              <a:t>Monte Carlo simulations are particularly useful when dealing with complex systems with high uncertainty or randomness. </a:t>
            </a:r>
            <a:endParaRPr lang="en-US" sz="2400" dirty="0" smtClean="0"/>
          </a:p>
          <a:p>
            <a:pPr algn="just" fontAlgn="base"/>
            <a:r>
              <a:rPr lang="en-US" sz="2400" dirty="0" smtClean="0"/>
              <a:t>They </a:t>
            </a:r>
            <a:r>
              <a:rPr lang="en-US" sz="2400" dirty="0"/>
              <a:t>are widely applied in various fields, such as finance, engineering, physics, economics, and risk analysis, among others.</a:t>
            </a:r>
          </a:p>
          <a:p>
            <a:pPr algn="just" fontAlgn="base"/>
            <a:r>
              <a:rPr lang="en-US" sz="2400" dirty="0"/>
              <a:t>Monte Carlo simulations provide valuable insights by allowing analysts to explore various possible outcomes and their associated probabilities. </a:t>
            </a:r>
            <a:endParaRPr lang="en-US" sz="2400" dirty="0" smtClean="0"/>
          </a:p>
          <a:p>
            <a:pPr algn="just" fontAlgn="base"/>
            <a:r>
              <a:rPr lang="en-US" sz="2400" dirty="0" smtClean="0"/>
              <a:t>They </a:t>
            </a:r>
            <a:r>
              <a:rPr lang="en-US" sz="2400" dirty="0"/>
              <a:t>help identify potential risks, optimize strategies, and make informed decisions based on the statistical analysis of the simulated data.</a:t>
            </a:r>
          </a:p>
          <a:p>
            <a:pPr algn="just"/>
            <a:endParaRPr lang="en-US" sz="2400" dirty="0"/>
          </a:p>
        </p:txBody>
      </p:sp>
    </p:spTree>
    <p:extLst>
      <p:ext uri="{BB962C8B-B14F-4D97-AF65-F5344CB8AC3E}">
        <p14:creationId xmlns:p14="http://schemas.microsoft.com/office/powerpoint/2010/main" val="402936329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4000" dirty="0" smtClean="0"/>
              <a:t>Dimension reduction</a:t>
            </a:r>
            <a:endParaRPr lang="en-US" sz="4000" dirty="0"/>
          </a:p>
        </p:txBody>
      </p:sp>
      <p:sp>
        <p:nvSpPr>
          <p:cNvPr id="3" name="Content Placeholder 2"/>
          <p:cNvSpPr>
            <a:spLocks noGrp="1"/>
          </p:cNvSpPr>
          <p:nvPr>
            <p:ph idx="1"/>
          </p:nvPr>
        </p:nvSpPr>
        <p:spPr>
          <a:xfrm>
            <a:off x="457200" y="1143000"/>
            <a:ext cx="8458200" cy="5410200"/>
          </a:xfrm>
        </p:spPr>
        <p:txBody>
          <a:bodyPr>
            <a:normAutofit/>
          </a:bodyPr>
          <a:lstStyle/>
          <a:p>
            <a:pPr algn="just"/>
            <a:r>
              <a:rPr lang="en-US" sz="2400" dirty="0"/>
              <a:t>While working with machine learning models, we often encounter datasets with a large number of features. </a:t>
            </a:r>
            <a:endParaRPr lang="en-US" sz="2400" dirty="0" smtClean="0"/>
          </a:p>
          <a:p>
            <a:pPr algn="just"/>
            <a:r>
              <a:rPr lang="en-US" sz="2400" dirty="0" smtClean="0"/>
              <a:t>These </a:t>
            </a:r>
            <a:r>
              <a:rPr lang="en-US" sz="2400" dirty="0"/>
              <a:t>datasets can lead to problems such as increased computation time and </a:t>
            </a:r>
            <a:r>
              <a:rPr lang="en-US" sz="2400" dirty="0" err="1"/>
              <a:t>overfitting</a:t>
            </a:r>
            <a:r>
              <a:rPr lang="en-US" sz="2400" dirty="0"/>
              <a:t>. </a:t>
            </a:r>
            <a:endParaRPr lang="en-US" sz="2400" dirty="0" smtClean="0"/>
          </a:p>
          <a:p>
            <a:pPr algn="just"/>
            <a:r>
              <a:rPr lang="en-US" sz="2400" dirty="0" smtClean="0"/>
              <a:t>To </a:t>
            </a:r>
            <a:r>
              <a:rPr lang="en-US" sz="2400" dirty="0"/>
              <a:t>address these issues, we use dimensionality reduction techniques</a:t>
            </a:r>
            <a:r>
              <a:rPr lang="en-US" sz="2400" dirty="0" smtClean="0"/>
              <a:t>.</a:t>
            </a:r>
          </a:p>
          <a:p>
            <a:pPr algn="just"/>
            <a:r>
              <a:rPr lang="en-US" sz="2400" dirty="0"/>
              <a:t>There are several techniques for dimensionality reduction, including </a:t>
            </a:r>
            <a:r>
              <a:rPr lang="en-US" sz="2400" b="1" u="sng" dirty="0">
                <a:hlinkClick r:id="rId2"/>
              </a:rPr>
              <a:t>principal component analysis (PCA)</a:t>
            </a:r>
            <a:r>
              <a:rPr lang="en-US" sz="2400" dirty="0"/>
              <a:t>, </a:t>
            </a:r>
            <a:r>
              <a:rPr lang="en-US" sz="2400" b="1" u="sng" dirty="0">
                <a:hlinkClick r:id="rId3"/>
              </a:rPr>
              <a:t>singular value decomposition (SVD)</a:t>
            </a:r>
            <a:r>
              <a:rPr lang="en-US" sz="2400" dirty="0"/>
              <a:t>, and </a:t>
            </a:r>
            <a:r>
              <a:rPr lang="en-US" sz="2400" b="1" u="sng" dirty="0">
                <a:hlinkClick r:id="rId4"/>
              </a:rPr>
              <a:t>linear discriminant analysis (LDA)</a:t>
            </a:r>
            <a:r>
              <a:rPr lang="en-US" sz="2400" dirty="0"/>
              <a:t>. Each technique uses a different method to project the data onto a lower-dimensional space while preserving important information.</a:t>
            </a:r>
          </a:p>
        </p:txBody>
      </p:sp>
    </p:spTree>
    <p:extLst>
      <p:ext uri="{BB962C8B-B14F-4D97-AF65-F5344CB8AC3E}">
        <p14:creationId xmlns:p14="http://schemas.microsoft.com/office/powerpoint/2010/main" val="379841507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89038"/>
          </a:xfrm>
        </p:spPr>
        <p:txBody>
          <a:bodyPr>
            <a:normAutofit fontScale="90000"/>
          </a:bodyPr>
          <a:lstStyle/>
          <a:p>
            <a:r>
              <a:rPr lang="en-US" dirty="0" smtClean="0"/>
              <a:t>Factor analysis </a:t>
            </a:r>
            <a:r>
              <a:rPr lang="en-US" dirty="0"/>
              <a:t>and Singular value decomposition (SVD)</a:t>
            </a:r>
          </a:p>
        </p:txBody>
      </p:sp>
      <p:sp>
        <p:nvSpPr>
          <p:cNvPr id="3" name="Content Placeholder 2"/>
          <p:cNvSpPr>
            <a:spLocks noGrp="1"/>
          </p:cNvSpPr>
          <p:nvPr>
            <p:ph idx="1"/>
          </p:nvPr>
        </p:nvSpPr>
        <p:spPr>
          <a:xfrm>
            <a:off x="457200" y="1524000"/>
            <a:ext cx="8458200" cy="5029200"/>
          </a:xfrm>
        </p:spPr>
        <p:txBody>
          <a:bodyPr>
            <a:normAutofit/>
          </a:bodyPr>
          <a:lstStyle/>
          <a:p>
            <a:pPr algn="just"/>
            <a:endParaRPr lang="en-US" sz="2400" dirty="0" smtClean="0"/>
          </a:p>
          <a:p>
            <a:pPr algn="just"/>
            <a:r>
              <a:rPr lang="en-US" sz="2400" dirty="0" smtClean="0"/>
              <a:t>Factor </a:t>
            </a:r>
            <a:r>
              <a:rPr lang="en-US" sz="2400" dirty="0"/>
              <a:t>analysis and Singular Value Decomposition (SVD) are both used for dimensionality reduction and identifying underlying structures in </a:t>
            </a:r>
            <a:r>
              <a:rPr lang="en-US" sz="2400" dirty="0" smtClean="0"/>
              <a:t>data but SVD </a:t>
            </a:r>
            <a:r>
              <a:rPr lang="en-US" sz="2400" dirty="0"/>
              <a:t>is a more general linear algebra technique that can be used to perform factor analysis, among other applications. </a:t>
            </a:r>
            <a:endParaRPr lang="en-US" sz="2400" dirty="0" smtClean="0"/>
          </a:p>
          <a:p>
            <a:pPr algn="just"/>
            <a:r>
              <a:rPr lang="en-US" sz="2400" b="1" dirty="0"/>
              <a:t>SVD (Singular Value Decomposition)</a:t>
            </a:r>
            <a:r>
              <a:rPr lang="en-US" sz="2400" dirty="0"/>
              <a:t> is a method used in linear algebra to decompose a matrix into three simpler matrices, making it easier to analyze and manipulate.</a:t>
            </a:r>
          </a:p>
        </p:txBody>
      </p:sp>
    </p:spTree>
    <p:extLst>
      <p:ext uri="{BB962C8B-B14F-4D97-AF65-F5344CB8AC3E}">
        <p14:creationId xmlns:p14="http://schemas.microsoft.com/office/powerpoint/2010/main" val="379841507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90600"/>
          </a:xfrm>
        </p:spPr>
        <p:txBody>
          <a:bodyPr>
            <a:normAutofit fontScale="90000"/>
          </a:bodyPr>
          <a:lstStyle/>
          <a:p>
            <a:r>
              <a:rPr lang="en-US" dirty="0" smtClean="0"/>
              <a:t>Principal components </a:t>
            </a:r>
            <a:r>
              <a:rPr lang="en-US" dirty="0" smtClean="0"/>
              <a:t>analysis (PCA)</a:t>
            </a:r>
            <a:endParaRPr lang="en-US" dirty="0"/>
          </a:p>
        </p:txBody>
      </p:sp>
      <p:sp>
        <p:nvSpPr>
          <p:cNvPr id="3" name="Content Placeholder 2"/>
          <p:cNvSpPr>
            <a:spLocks noGrp="1"/>
          </p:cNvSpPr>
          <p:nvPr>
            <p:ph idx="1"/>
          </p:nvPr>
        </p:nvSpPr>
        <p:spPr>
          <a:xfrm>
            <a:off x="457200" y="1066800"/>
            <a:ext cx="8229600" cy="5562600"/>
          </a:xfrm>
        </p:spPr>
        <p:txBody>
          <a:bodyPr>
            <a:noAutofit/>
          </a:bodyPr>
          <a:lstStyle/>
          <a:p>
            <a:pPr algn="just"/>
            <a:r>
              <a:rPr lang="en-US" sz="2400" dirty="0" smtClean="0"/>
              <a:t>PCA </a:t>
            </a:r>
            <a:r>
              <a:rPr lang="en-US" sz="2400" dirty="0"/>
              <a:t>is one </a:t>
            </a:r>
            <a:r>
              <a:rPr lang="en-US" sz="2400" dirty="0" smtClean="0"/>
              <a:t>of </a:t>
            </a:r>
            <a:r>
              <a:rPr lang="en-US" sz="2400" dirty="0"/>
              <a:t>techniques for taking high-dimensional data, and using the dependencies between the variables to represent it in a more tractable, lower-dimensional form, without losing too much information. </a:t>
            </a:r>
            <a:endParaRPr lang="en-US" sz="2400" dirty="0"/>
          </a:p>
          <a:p>
            <a:pPr algn="just"/>
            <a:r>
              <a:rPr lang="en-US" sz="2400" dirty="0" smtClean="0"/>
              <a:t>It is the simplest </a:t>
            </a:r>
            <a:r>
              <a:rPr lang="en-US" sz="2400" dirty="0"/>
              <a:t>and most robust ways of doing </a:t>
            </a:r>
            <a:r>
              <a:rPr lang="en-US" sz="2400" dirty="0" smtClean="0"/>
              <a:t>such dimensionality </a:t>
            </a:r>
            <a:r>
              <a:rPr lang="en-US" sz="2400" dirty="0"/>
              <a:t>reduction</a:t>
            </a:r>
            <a:r>
              <a:rPr lang="en-US" sz="2400" dirty="0" smtClean="0"/>
              <a:t>.</a:t>
            </a:r>
          </a:p>
          <a:p>
            <a:pPr algn="just"/>
            <a:r>
              <a:rPr lang="en-US" sz="2400" dirty="0" smtClean="0"/>
              <a:t>It reduce </a:t>
            </a:r>
            <a:r>
              <a:rPr lang="en-US" sz="2400" dirty="0"/>
              <a:t>the dimensionality of a data set while retaining as much information as possible</a:t>
            </a:r>
            <a:r>
              <a:rPr lang="en-US" sz="2400" dirty="0" smtClean="0"/>
              <a:t>.</a:t>
            </a:r>
          </a:p>
          <a:p>
            <a:pPr algn="just"/>
            <a:r>
              <a:rPr lang="en-US" sz="2400" dirty="0" smtClean="0"/>
              <a:t> </a:t>
            </a:r>
            <a:r>
              <a:rPr lang="en-US" sz="2400" dirty="0"/>
              <a:t>This is achieved by keeping the principal components with the largest variance and ignoring the lower variance components, which are assumed to contain the noise of the dataset. </a:t>
            </a:r>
            <a:endParaRPr lang="en-US" sz="2400" dirty="0" smtClean="0"/>
          </a:p>
          <a:p>
            <a:pPr algn="just"/>
            <a:r>
              <a:rPr lang="en-US" sz="2400" dirty="0" smtClean="0"/>
              <a:t>PCA </a:t>
            </a:r>
            <a:r>
              <a:rPr lang="en-US" sz="2400" dirty="0"/>
              <a:t>is sensitive to the relative scaling of the original variables; hence, data normalization is a crucial preprocessing step.</a:t>
            </a:r>
          </a:p>
          <a:p>
            <a:pPr algn="just"/>
            <a:endParaRPr lang="en-US" sz="2400" dirty="0"/>
          </a:p>
        </p:txBody>
      </p:sp>
    </p:spTree>
    <p:extLst>
      <p:ext uri="{BB962C8B-B14F-4D97-AF65-F5344CB8AC3E}">
        <p14:creationId xmlns:p14="http://schemas.microsoft.com/office/powerpoint/2010/main" val="88190546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Applications</a:t>
            </a:r>
            <a:r>
              <a:rPr lang="en-US" dirty="0"/>
              <a:t> of PCA</a:t>
            </a:r>
          </a:p>
        </p:txBody>
      </p:sp>
      <p:sp>
        <p:nvSpPr>
          <p:cNvPr id="3" name="Content Placeholder 2"/>
          <p:cNvSpPr>
            <a:spLocks noGrp="1"/>
          </p:cNvSpPr>
          <p:nvPr>
            <p:ph idx="1"/>
          </p:nvPr>
        </p:nvSpPr>
        <p:spPr>
          <a:xfrm>
            <a:off x="457200" y="1524000"/>
            <a:ext cx="8229600" cy="4602163"/>
          </a:xfrm>
        </p:spPr>
        <p:txBody>
          <a:bodyPr>
            <a:normAutofit/>
          </a:bodyPr>
          <a:lstStyle/>
          <a:p>
            <a:pPr algn="just"/>
            <a:r>
              <a:rPr lang="en-US" sz="2400" dirty="0" smtClean="0"/>
              <a:t>Quantitative </a:t>
            </a:r>
            <a:r>
              <a:rPr lang="en-US" sz="2400" dirty="0"/>
              <a:t>finance: for risk management and portfolio optimization.</a:t>
            </a:r>
          </a:p>
          <a:p>
            <a:pPr algn="just"/>
            <a:r>
              <a:rPr lang="en-US" sz="2400" dirty="0"/>
              <a:t>Image processing: for </a:t>
            </a:r>
            <a:r>
              <a:rPr lang="en-US" sz="2400" dirty="0" smtClean="0"/>
              <a:t>facial recognition</a:t>
            </a:r>
            <a:r>
              <a:rPr lang="en-US" sz="2400" dirty="0"/>
              <a:t> and image compression.</a:t>
            </a:r>
          </a:p>
          <a:p>
            <a:pPr algn="just"/>
            <a:r>
              <a:rPr lang="en-US" sz="2400" dirty="0"/>
              <a:t>Genomics: for reducing the dimensionality of genetic data.</a:t>
            </a:r>
          </a:p>
          <a:p>
            <a:pPr algn="just"/>
            <a:r>
              <a:rPr lang="en-US" sz="2400" dirty="0"/>
              <a:t>Signal processing: for signal de-noising and data compression.</a:t>
            </a:r>
          </a:p>
          <a:p>
            <a:pPr algn="just"/>
            <a:endParaRPr lang="en-US" sz="2400" dirty="0"/>
          </a:p>
        </p:txBody>
      </p:sp>
    </p:spTree>
    <p:extLst>
      <p:ext uri="{BB962C8B-B14F-4D97-AF65-F5344CB8AC3E}">
        <p14:creationId xmlns:p14="http://schemas.microsoft.com/office/powerpoint/2010/main" val="18171796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2"/>
          <p:cNvSpPr>
            <a:spLocks noGrp="1" noChangeArrowheads="1"/>
          </p:cNvSpPr>
          <p:nvPr>
            <p:ph type="title"/>
          </p:nvPr>
        </p:nvSpPr>
        <p:spPr>
          <a:xfrm>
            <a:off x="457200" y="0"/>
            <a:ext cx="8229600" cy="1143000"/>
          </a:xfrm>
        </p:spPr>
        <p:txBody>
          <a:bodyPr>
            <a:normAutofit fontScale="90000"/>
          </a:bodyPr>
          <a:lstStyle/>
          <a:p>
            <a:pPr>
              <a:lnSpc>
                <a:spcPts val="2250"/>
              </a:lnSpc>
            </a:pPr>
            <a:r>
              <a:rPr lang="en-US" i="0" dirty="0" smtClean="0">
                <a:solidFill>
                  <a:srgbClr val="242424"/>
                </a:solidFill>
                <a:effectLst/>
              </a:rPr>
              <a:t/>
            </a:r>
            <a:br>
              <a:rPr lang="en-US" i="0" dirty="0" smtClean="0">
                <a:solidFill>
                  <a:srgbClr val="242424"/>
                </a:solidFill>
                <a:effectLst/>
              </a:rPr>
            </a:br>
            <a:r>
              <a:rPr lang="en-US" i="0" dirty="0" smtClean="0">
                <a:solidFill>
                  <a:srgbClr val="242424"/>
                </a:solidFill>
                <a:effectLst/>
              </a:rPr>
              <a:t>Types </a:t>
            </a:r>
            <a:r>
              <a:rPr lang="en-US" i="0" dirty="0">
                <a:solidFill>
                  <a:srgbClr val="242424"/>
                </a:solidFill>
                <a:effectLst/>
              </a:rPr>
              <a:t>of </a:t>
            </a:r>
            <a:r>
              <a:rPr lang="en-US" i="0" dirty="0" smtClean="0">
                <a:solidFill>
                  <a:srgbClr val="242424"/>
                </a:solidFill>
                <a:effectLst/>
              </a:rPr>
              <a:t>Unsupervised </a:t>
            </a:r>
            <a:br>
              <a:rPr lang="en-US" i="0" dirty="0" smtClean="0">
                <a:solidFill>
                  <a:srgbClr val="242424"/>
                </a:solidFill>
                <a:effectLst/>
              </a:rPr>
            </a:br>
            <a:r>
              <a:rPr lang="en-US" dirty="0">
                <a:solidFill>
                  <a:srgbClr val="242424"/>
                </a:solidFill>
              </a:rPr>
              <a:t/>
            </a:r>
            <a:br>
              <a:rPr lang="en-US" dirty="0">
                <a:solidFill>
                  <a:srgbClr val="242424"/>
                </a:solidFill>
              </a:rPr>
            </a:br>
            <a:r>
              <a:rPr lang="en-US" i="0" dirty="0" smtClean="0">
                <a:solidFill>
                  <a:srgbClr val="242424"/>
                </a:solidFill>
                <a:effectLst/>
              </a:rPr>
              <a:t>Learning</a:t>
            </a:r>
            <a:endParaRPr lang="en-US" i="0" dirty="0">
              <a:solidFill>
                <a:srgbClr val="242424"/>
              </a:solidFill>
              <a:effectLst/>
            </a:endParaRPr>
          </a:p>
        </p:txBody>
      </p:sp>
      <p:sp>
        <p:nvSpPr>
          <p:cNvPr id="6147" name="Rectangle 3"/>
          <p:cNvSpPr>
            <a:spLocks noGrp="1" noChangeArrowheads="1"/>
          </p:cNvSpPr>
          <p:nvPr>
            <p:ph type="body" idx="4294967295"/>
          </p:nvPr>
        </p:nvSpPr>
        <p:spPr>
          <a:xfrm>
            <a:off x="571500" y="1143000"/>
            <a:ext cx="8369300" cy="5181600"/>
          </a:xfrm>
        </p:spPr>
        <p:txBody>
          <a:bodyPr rtlCol="0">
            <a:normAutofit/>
          </a:bodyPr>
          <a:lstStyle/>
          <a:p>
            <a:pPr algn="just">
              <a:lnSpc>
                <a:spcPts val="2400"/>
              </a:lnSpc>
              <a:buFont typeface="+mj-lt"/>
              <a:buAutoNum type="arabicPeriod"/>
            </a:pPr>
            <a:r>
              <a:rPr lang="en-US" sz="2400" i="0" dirty="0">
                <a:effectLst/>
              </a:rPr>
              <a:t>Clustering: - Grouping data points into distinct clusters such that points in the same cluster are more similar to each other than to those in other clusters.</a:t>
            </a:r>
          </a:p>
          <a:p>
            <a:pPr algn="just">
              <a:lnSpc>
                <a:spcPts val="2400"/>
              </a:lnSpc>
              <a:buFont typeface="Wingdings" panose="05000000000000000000" pitchFamily="2" charset="2"/>
              <a:buChar char="Ø"/>
            </a:pPr>
            <a:r>
              <a:rPr lang="en-US" sz="2400" i="0" dirty="0">
                <a:effectLst/>
              </a:rPr>
              <a:t>Points in the same group are more similar to each other than to those in other </a:t>
            </a:r>
            <a:r>
              <a:rPr lang="en-US" sz="2400" i="0" dirty="0" smtClean="0">
                <a:effectLst/>
              </a:rPr>
              <a:t>groups. </a:t>
            </a:r>
            <a:r>
              <a:rPr lang="en-US" sz="2400" i="0" dirty="0" err="1" smtClean="0">
                <a:effectLst/>
              </a:rPr>
              <a:t>Eg</a:t>
            </a:r>
            <a:r>
              <a:rPr lang="en-US" sz="2400" i="0" dirty="0" smtClean="0">
                <a:effectLst/>
              </a:rPr>
              <a:t>. K-Means </a:t>
            </a:r>
            <a:r>
              <a:rPr lang="en-US" sz="2400" i="0" dirty="0">
                <a:effectLst/>
              </a:rPr>
              <a:t>and Hierarchical Agglomerative Clustering (HAC)</a:t>
            </a:r>
          </a:p>
          <a:p>
            <a:pPr marL="0" indent="0" algn="just">
              <a:lnSpc>
                <a:spcPts val="2400"/>
              </a:lnSpc>
              <a:buNone/>
            </a:pPr>
            <a:r>
              <a:rPr lang="en-US" sz="2400" dirty="0"/>
              <a:t>2. </a:t>
            </a:r>
            <a:r>
              <a:rPr lang="en-US" sz="2400" i="0" dirty="0">
                <a:effectLst/>
              </a:rPr>
              <a:t>Dimensionality Reduction: - Reducing the number of features while retaining significant information. </a:t>
            </a:r>
            <a:r>
              <a:rPr lang="en-US" sz="2400" dirty="0" smtClean="0"/>
              <a:t>E.g. </a:t>
            </a:r>
            <a:r>
              <a:rPr lang="en-US" sz="2400" i="0" dirty="0" smtClean="0">
                <a:effectLst/>
              </a:rPr>
              <a:t>Principal </a:t>
            </a:r>
            <a:r>
              <a:rPr lang="en-US" sz="2400" i="0" dirty="0">
                <a:effectLst/>
              </a:rPr>
              <a:t>Component Analysis (PCA)</a:t>
            </a:r>
          </a:p>
          <a:p>
            <a:pPr marL="0" indent="0" algn="just">
              <a:lnSpc>
                <a:spcPts val="2400"/>
              </a:lnSpc>
              <a:buNone/>
            </a:pPr>
            <a:r>
              <a:rPr lang="en-US" sz="2400" i="0" dirty="0">
                <a:effectLst/>
              </a:rPr>
              <a:t>3. </a:t>
            </a:r>
            <a:r>
              <a:rPr lang="en-US" sz="2400" dirty="0">
                <a:effectLst/>
                <a:ea typeface="Calibri" panose="020F0502020204030204" pitchFamily="34" charset="0"/>
              </a:rPr>
              <a:t>Association rule learning : - </a:t>
            </a:r>
            <a:r>
              <a:rPr lang="en-US" sz="2400" i="0" dirty="0">
                <a:effectLst/>
              </a:rPr>
              <a:t> type of unsupervised machine learning takes a rule-based approach to discovering interesting relationships between features in a given dataset. </a:t>
            </a:r>
          </a:p>
          <a:p>
            <a:pPr algn="just">
              <a:lnSpc>
                <a:spcPts val="2400"/>
              </a:lnSpc>
              <a:buFont typeface="Wingdings" panose="05000000000000000000" pitchFamily="2" charset="2"/>
              <a:buChar char="Ø"/>
            </a:pPr>
            <a:r>
              <a:rPr lang="en-US" sz="2400" i="0" dirty="0">
                <a:effectLst/>
              </a:rPr>
              <a:t>It works by using a measure of interest to identify strong rules found within a dataset. </a:t>
            </a:r>
            <a:r>
              <a:rPr lang="en-US" sz="2400" dirty="0"/>
              <a:t> </a:t>
            </a:r>
            <a:r>
              <a:rPr lang="en-US" sz="2400" dirty="0" smtClean="0"/>
              <a:t>E.g. </a:t>
            </a:r>
            <a:r>
              <a:rPr lang="en-US" sz="2400" dirty="0" smtClean="0">
                <a:effectLst/>
                <a:ea typeface="Calibri" panose="020F0502020204030204" pitchFamily="34" charset="0"/>
                <a:cs typeface="Times New Roman" panose="02020603050405020304" pitchFamily="18" charset="0"/>
              </a:rPr>
              <a:t>Apriori </a:t>
            </a:r>
            <a:r>
              <a:rPr lang="en-US" sz="2400" dirty="0">
                <a:effectLst/>
                <a:ea typeface="Calibri" panose="020F0502020204030204" pitchFamily="34" charset="0"/>
                <a:cs typeface="Times New Roman" panose="02020603050405020304" pitchFamily="18" charset="0"/>
              </a:rPr>
              <a:t>algorithm </a:t>
            </a:r>
          </a:p>
          <a:p>
            <a:pPr marL="0" indent="0" algn="just">
              <a:lnSpc>
                <a:spcPts val="2400"/>
              </a:lnSpc>
              <a:buNone/>
            </a:pPr>
            <a:endParaRPr lang="en-US" sz="2400" i="0" dirty="0">
              <a:effectLst/>
            </a:endParaRPr>
          </a:p>
        </p:txBody>
      </p:sp>
    </p:spTree>
    <p:extLst>
      <p:ext uri="{BB962C8B-B14F-4D97-AF65-F5344CB8AC3E}">
        <p14:creationId xmlns:p14="http://schemas.microsoft.com/office/powerpoint/2010/main" val="175591329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a:t>Advantages and Disadvantages of PCA</a:t>
            </a:r>
          </a:p>
        </p:txBody>
      </p:sp>
      <p:sp>
        <p:nvSpPr>
          <p:cNvPr id="3" name="Content Placeholder 2"/>
          <p:cNvSpPr>
            <a:spLocks noGrp="1"/>
          </p:cNvSpPr>
          <p:nvPr>
            <p:ph idx="1"/>
          </p:nvPr>
        </p:nvSpPr>
        <p:spPr>
          <a:xfrm>
            <a:off x="457200" y="1143000"/>
            <a:ext cx="8229600" cy="5410200"/>
          </a:xfrm>
        </p:spPr>
        <p:txBody>
          <a:bodyPr>
            <a:noAutofit/>
          </a:bodyPr>
          <a:lstStyle/>
          <a:p>
            <a:pPr marL="0" indent="0" algn="just">
              <a:buNone/>
            </a:pPr>
            <a:r>
              <a:rPr lang="en-US" sz="2400" dirty="0" smtClean="0"/>
              <a:t>Advantages</a:t>
            </a:r>
            <a:r>
              <a:rPr lang="en-US" sz="2400" dirty="0"/>
              <a:t>:</a:t>
            </a:r>
          </a:p>
          <a:p>
            <a:pPr algn="just"/>
            <a:r>
              <a:rPr lang="en-US" sz="2400" dirty="0"/>
              <a:t>Removal of </a:t>
            </a:r>
            <a:r>
              <a:rPr lang="en-US" sz="2400" dirty="0" smtClean="0"/>
              <a:t>multi-</a:t>
            </a:r>
            <a:r>
              <a:rPr lang="en-US" sz="2400" dirty="0" err="1" smtClean="0"/>
              <a:t>collinearity</a:t>
            </a:r>
            <a:r>
              <a:rPr lang="en-US" sz="2400" dirty="0"/>
              <a:t>: </a:t>
            </a:r>
            <a:r>
              <a:rPr lang="en-US" sz="2400" dirty="0" smtClean="0"/>
              <a:t>by </a:t>
            </a:r>
            <a:r>
              <a:rPr lang="en-US" sz="2400" dirty="0"/>
              <a:t>transforming the original variables into a new set of variables that are uncorrelated.</a:t>
            </a:r>
          </a:p>
          <a:p>
            <a:pPr algn="just"/>
            <a:r>
              <a:rPr lang="en-US" sz="2400" dirty="0"/>
              <a:t>Reduction of </a:t>
            </a:r>
            <a:r>
              <a:rPr lang="en-US" sz="2400" dirty="0" smtClean="0"/>
              <a:t>over-fitting</a:t>
            </a:r>
            <a:r>
              <a:rPr lang="en-US" sz="2400" dirty="0"/>
              <a:t>: </a:t>
            </a:r>
            <a:r>
              <a:rPr lang="en-US" sz="2400" dirty="0" smtClean="0"/>
              <a:t>which </a:t>
            </a:r>
            <a:r>
              <a:rPr lang="en-US" sz="2400" dirty="0"/>
              <a:t>can help </a:t>
            </a:r>
            <a:r>
              <a:rPr lang="en-US" sz="2400" dirty="0" smtClean="0"/>
              <a:t>to reduce </a:t>
            </a:r>
            <a:r>
              <a:rPr lang="en-US" sz="2400" dirty="0"/>
              <a:t>the chances of </a:t>
            </a:r>
            <a:r>
              <a:rPr lang="en-US" sz="2400" dirty="0" smtClean="0"/>
              <a:t>over-fitting </a:t>
            </a:r>
            <a:r>
              <a:rPr lang="en-US" sz="2400" dirty="0"/>
              <a:t>in a predictive model.</a:t>
            </a:r>
          </a:p>
          <a:p>
            <a:pPr algn="just"/>
            <a:r>
              <a:rPr lang="en-US" sz="2400" dirty="0"/>
              <a:t>Improvement in </a:t>
            </a:r>
            <a:r>
              <a:rPr lang="en-US" sz="2400" dirty="0" smtClean="0"/>
              <a:t>visualization: High dimensional data</a:t>
            </a:r>
            <a:r>
              <a:rPr lang="en-US" sz="2400" dirty="0"/>
              <a:t> can be difficult to visualize, but PCA can make this visualization easier by reducing the number of dimensions</a:t>
            </a:r>
            <a:r>
              <a:rPr lang="en-US" sz="2400" dirty="0" smtClean="0"/>
              <a:t>.</a:t>
            </a:r>
            <a:endParaRPr lang="en-US" sz="2400" dirty="0"/>
          </a:p>
        </p:txBody>
      </p:sp>
    </p:spTree>
    <p:extLst>
      <p:ext uri="{BB962C8B-B14F-4D97-AF65-F5344CB8AC3E}">
        <p14:creationId xmlns:p14="http://schemas.microsoft.com/office/powerpoint/2010/main" val="23024026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Con’t</a:t>
            </a:r>
            <a:r>
              <a:rPr lang="en-US" dirty="0" smtClean="0"/>
              <a:t>…</a:t>
            </a:r>
            <a:endParaRPr lang="en-US" dirty="0"/>
          </a:p>
        </p:txBody>
      </p:sp>
      <p:sp>
        <p:nvSpPr>
          <p:cNvPr id="3" name="Content Placeholder 2"/>
          <p:cNvSpPr>
            <a:spLocks noGrp="1"/>
          </p:cNvSpPr>
          <p:nvPr>
            <p:ph idx="1"/>
          </p:nvPr>
        </p:nvSpPr>
        <p:spPr/>
        <p:txBody>
          <a:bodyPr>
            <a:normAutofit/>
          </a:bodyPr>
          <a:lstStyle/>
          <a:p>
            <a:pPr marL="0" indent="0" algn="just">
              <a:buNone/>
            </a:pPr>
            <a:r>
              <a:rPr lang="en-US" sz="2400" dirty="0"/>
              <a:t>Disadvantages:</a:t>
            </a:r>
          </a:p>
          <a:p>
            <a:pPr algn="just"/>
            <a:r>
              <a:rPr lang="en-US" sz="2400" dirty="0"/>
              <a:t>Interpretability: The principal components are linear combinations of the original variables and may not be easily interpretable.</a:t>
            </a:r>
          </a:p>
          <a:p>
            <a:pPr algn="just"/>
            <a:r>
              <a:rPr lang="en-US" sz="2400" dirty="0"/>
              <a:t>Sensitivity to scaling: sensitive to the scaling of the variables, means that the results can vary depending on how the data was scaled.</a:t>
            </a:r>
          </a:p>
          <a:p>
            <a:pPr algn="just"/>
            <a:r>
              <a:rPr lang="en-US" sz="2400" dirty="0"/>
              <a:t>Data loss: While reducing dimensionality, some information is inevitably lost, which might be important depending on the context.</a:t>
            </a:r>
          </a:p>
          <a:p>
            <a:pPr algn="just"/>
            <a:endParaRPr lang="en-US" sz="2400" dirty="0"/>
          </a:p>
          <a:p>
            <a:endParaRPr lang="en-US" sz="2400" dirty="0"/>
          </a:p>
        </p:txBody>
      </p:sp>
    </p:spTree>
    <p:extLst>
      <p:ext uri="{BB962C8B-B14F-4D97-AF65-F5344CB8AC3E}">
        <p14:creationId xmlns:p14="http://schemas.microsoft.com/office/powerpoint/2010/main" val="123751478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sz="4000" dirty="0"/>
              <a:t>Nonlinear</a:t>
            </a:r>
            <a:r>
              <a:rPr lang="en-US" dirty="0"/>
              <a:t> dimensionality reduction</a:t>
            </a:r>
          </a:p>
        </p:txBody>
      </p:sp>
      <p:sp>
        <p:nvSpPr>
          <p:cNvPr id="3" name="Content Placeholder 2"/>
          <p:cNvSpPr>
            <a:spLocks noGrp="1"/>
          </p:cNvSpPr>
          <p:nvPr>
            <p:ph idx="1"/>
          </p:nvPr>
        </p:nvSpPr>
        <p:spPr>
          <a:xfrm>
            <a:off x="457200" y="1143000"/>
            <a:ext cx="8229600" cy="5410200"/>
          </a:xfrm>
        </p:spPr>
        <p:txBody>
          <a:bodyPr>
            <a:noAutofit/>
          </a:bodyPr>
          <a:lstStyle/>
          <a:p>
            <a:pPr algn="just"/>
            <a:r>
              <a:rPr lang="en-US" sz="2400" dirty="0"/>
              <a:t>PCA has limitations when dealing with non-linear data patterns. In cases where the relationships among variables are not linear, PCA may not effectively reduce dimensionality or capture the underlying structure of the data. </a:t>
            </a:r>
            <a:endParaRPr lang="en-US" sz="2400" dirty="0" smtClean="0"/>
          </a:p>
          <a:p>
            <a:pPr algn="just"/>
            <a:r>
              <a:rPr lang="en-US" sz="2400" dirty="0" smtClean="0"/>
              <a:t>This </a:t>
            </a:r>
            <a:r>
              <a:rPr lang="en-US" sz="2400" dirty="0"/>
              <a:t>is where Kernel-PCA comes into play.</a:t>
            </a:r>
          </a:p>
          <a:p>
            <a:pPr algn="just"/>
            <a:r>
              <a:rPr lang="en-US" sz="2400" dirty="0"/>
              <a:t>Kernel-PCA is an extension of PCA </a:t>
            </a:r>
            <a:r>
              <a:rPr lang="en-US" sz="2400" dirty="0" smtClean="0"/>
              <a:t>to handle </a:t>
            </a:r>
            <a:r>
              <a:rPr lang="en-US" sz="2400" dirty="0"/>
              <a:t>non-linear data. </a:t>
            </a:r>
            <a:endParaRPr lang="en-US" sz="2400" dirty="0" smtClean="0"/>
          </a:p>
          <a:p>
            <a:pPr algn="just"/>
            <a:r>
              <a:rPr lang="en-US" sz="2400" dirty="0" smtClean="0"/>
              <a:t>It </a:t>
            </a:r>
            <a:r>
              <a:rPr lang="en-US" sz="2400" dirty="0"/>
              <a:t>uses a mathematical trick called the kernel trick to implicitly map the data into a higher-dimensional space where it becomes linear, making PCA applicable. </a:t>
            </a:r>
            <a:endParaRPr lang="en-US" sz="2400" dirty="0" smtClean="0"/>
          </a:p>
          <a:p>
            <a:pPr algn="just"/>
            <a:r>
              <a:rPr lang="en-US" sz="2400" dirty="0" smtClean="0"/>
              <a:t>In </a:t>
            </a:r>
            <a:r>
              <a:rPr lang="en-US" sz="2400" dirty="0"/>
              <a:t>this higher-dimensional space, it finds linear combinations of the data points that capture the variance. </a:t>
            </a:r>
            <a:endParaRPr lang="en-US" sz="2400" dirty="0" smtClean="0"/>
          </a:p>
          <a:p>
            <a:pPr algn="just"/>
            <a:r>
              <a:rPr lang="en-US" sz="2400" dirty="0" smtClean="0"/>
              <a:t>This </a:t>
            </a:r>
            <a:r>
              <a:rPr lang="en-US" sz="2400" dirty="0"/>
              <a:t>allows Kernel-PCA to uncover complex, non-linear structures in the data that PCA cannot.</a:t>
            </a:r>
          </a:p>
          <a:p>
            <a:pPr algn="just"/>
            <a:endParaRPr lang="en-US" sz="2400" dirty="0"/>
          </a:p>
        </p:txBody>
      </p:sp>
    </p:spTree>
    <p:extLst>
      <p:ext uri="{BB962C8B-B14F-4D97-AF65-F5344CB8AC3E}">
        <p14:creationId xmlns:p14="http://schemas.microsoft.com/office/powerpoint/2010/main" val="153533858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sz="4000" dirty="0" smtClean="0"/>
              <a:t>Anomaly</a:t>
            </a:r>
            <a:r>
              <a:rPr lang="en-US" dirty="0" smtClean="0"/>
              <a:t> detection</a:t>
            </a:r>
            <a:endParaRPr lang="en-US" dirty="0"/>
          </a:p>
        </p:txBody>
      </p:sp>
      <p:sp>
        <p:nvSpPr>
          <p:cNvPr id="3" name="Content Placeholder 2"/>
          <p:cNvSpPr>
            <a:spLocks noGrp="1"/>
          </p:cNvSpPr>
          <p:nvPr>
            <p:ph idx="1"/>
          </p:nvPr>
        </p:nvSpPr>
        <p:spPr>
          <a:xfrm>
            <a:off x="457200" y="1143000"/>
            <a:ext cx="8229600" cy="5410200"/>
          </a:xfrm>
        </p:spPr>
        <p:txBody>
          <a:bodyPr>
            <a:normAutofit/>
          </a:bodyPr>
          <a:lstStyle/>
          <a:p>
            <a:pPr algn="just"/>
            <a:r>
              <a:rPr lang="en-US" sz="2400" dirty="0"/>
              <a:t>Anomaly detection, sometimes called outlier detection, is a process of finding patterns or instances in a dataset that deviate significantly from the expected or “normal behavior</a:t>
            </a:r>
            <a:r>
              <a:rPr lang="en-US" sz="2400" dirty="0" smtClean="0"/>
              <a:t>.”</a:t>
            </a:r>
          </a:p>
          <a:p>
            <a:r>
              <a:rPr lang="en-US" sz="2400" b="1" dirty="0"/>
              <a:t>Normal</a:t>
            </a:r>
            <a:r>
              <a:rPr lang="en-US" sz="2400" dirty="0"/>
              <a:t>: Routine purchases and consistent spending by an individual in London.</a:t>
            </a:r>
          </a:p>
          <a:p>
            <a:r>
              <a:rPr lang="en-US" sz="2400" b="1" dirty="0"/>
              <a:t>Outlier</a:t>
            </a:r>
            <a:r>
              <a:rPr lang="en-US" sz="2400" dirty="0"/>
              <a:t>: A massive withdrawal from Ireland from the same account, hinting at potential fraud.</a:t>
            </a:r>
          </a:p>
          <a:p>
            <a:r>
              <a:rPr lang="en-US" sz="2400" b="1" dirty="0"/>
              <a:t>Normal</a:t>
            </a:r>
            <a:r>
              <a:rPr lang="en-US" sz="2400" dirty="0"/>
              <a:t>: Stable heart rate and consistent blood pressure</a:t>
            </a:r>
          </a:p>
          <a:p>
            <a:r>
              <a:rPr lang="en-US" sz="2400" b="1" dirty="0"/>
              <a:t>Outlier</a:t>
            </a:r>
            <a:r>
              <a:rPr lang="en-US" sz="2400" dirty="0"/>
              <a:t>: Sudden increase in heart rate and decrease in blood pressure, indicating a potential emergency or equipment failure.</a:t>
            </a:r>
          </a:p>
          <a:p>
            <a:pPr algn="just"/>
            <a:r>
              <a:rPr lang="en-US" sz="2400" dirty="0"/>
              <a:t>Anomaly detection includes many types of unsupervised methods to identify divergent samples. </a:t>
            </a:r>
          </a:p>
          <a:p>
            <a:pPr algn="just"/>
            <a:endParaRPr lang="en-US" sz="2200" dirty="0"/>
          </a:p>
        </p:txBody>
      </p:sp>
    </p:spTree>
    <p:extLst>
      <p:ext uri="{BB962C8B-B14F-4D97-AF65-F5344CB8AC3E}">
        <p14:creationId xmlns:p14="http://schemas.microsoft.com/office/powerpoint/2010/main" val="66801914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dirty="0" smtClean="0"/>
              <a:t>Con’t…</a:t>
            </a:r>
            <a:endParaRPr lang="en-US" dirty="0"/>
          </a:p>
        </p:txBody>
      </p:sp>
      <p:sp>
        <p:nvSpPr>
          <p:cNvPr id="3" name="Content Placeholder 2"/>
          <p:cNvSpPr>
            <a:spLocks noGrp="1"/>
          </p:cNvSpPr>
          <p:nvPr>
            <p:ph idx="1"/>
          </p:nvPr>
        </p:nvSpPr>
        <p:spPr>
          <a:xfrm>
            <a:off x="457200" y="1143000"/>
            <a:ext cx="8229600" cy="5410200"/>
          </a:xfrm>
        </p:spPr>
        <p:txBody>
          <a:bodyPr>
            <a:normAutofit/>
          </a:bodyPr>
          <a:lstStyle/>
          <a:p>
            <a:pPr algn="just"/>
            <a:r>
              <a:rPr lang="en-US" sz="2400" dirty="0" smtClean="0"/>
              <a:t>Data </a:t>
            </a:r>
            <a:r>
              <a:rPr lang="en-US" sz="2400" dirty="0"/>
              <a:t>specialists choose them based on anomaly type, the context, structure, and characteristics of the dataset at hand</a:t>
            </a:r>
            <a:r>
              <a:rPr lang="en-US" sz="2400" dirty="0" smtClean="0"/>
              <a:t>.</a:t>
            </a:r>
          </a:p>
          <a:p>
            <a:pPr algn="just"/>
            <a:r>
              <a:rPr lang="en-US" sz="2400" dirty="0"/>
              <a:t>Anomalies distort statistical analyses by introducing non-existent patterns, leading to wrong conclusions and unreliable predictions. </a:t>
            </a:r>
            <a:endParaRPr lang="en-US" sz="2400" dirty="0" smtClean="0"/>
          </a:p>
          <a:p>
            <a:pPr algn="just"/>
            <a:r>
              <a:rPr lang="en-US" sz="2400" dirty="0" smtClean="0"/>
              <a:t>As </a:t>
            </a:r>
            <a:r>
              <a:rPr lang="en-US" sz="2400" dirty="0"/>
              <a:t>they are often the extreme values in a dataset, anomalies often skew the two most important characteristics of distributions: mean and standard deviation.</a:t>
            </a:r>
          </a:p>
          <a:p>
            <a:pPr algn="just"/>
            <a:r>
              <a:rPr lang="en-US" sz="2400" dirty="0"/>
              <a:t>As the internals of almost all machine learning models rely heavily on these two metrics, timely detection of anomalies is crucial.</a:t>
            </a:r>
          </a:p>
          <a:p>
            <a:pPr algn="just"/>
            <a:r>
              <a:rPr lang="en-US" sz="2400" dirty="0"/>
              <a:t> Anomaly detection encompasses two broad practices: outlier detection and novelty detection.</a:t>
            </a:r>
          </a:p>
          <a:p>
            <a:pPr marL="0" indent="0" algn="just">
              <a:buNone/>
            </a:pPr>
            <a:endParaRPr lang="en-US" sz="2400" dirty="0"/>
          </a:p>
        </p:txBody>
      </p:sp>
    </p:spTree>
    <p:extLst>
      <p:ext uri="{BB962C8B-B14F-4D97-AF65-F5344CB8AC3E}">
        <p14:creationId xmlns:p14="http://schemas.microsoft.com/office/powerpoint/2010/main" val="269287370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dirty="0" smtClean="0"/>
              <a:t>Con’t…</a:t>
            </a:r>
            <a:endParaRPr lang="en-US" dirty="0"/>
          </a:p>
        </p:txBody>
      </p:sp>
      <p:sp>
        <p:nvSpPr>
          <p:cNvPr id="3" name="Content Placeholder 2"/>
          <p:cNvSpPr>
            <a:spLocks noGrp="1"/>
          </p:cNvSpPr>
          <p:nvPr>
            <p:ph idx="1"/>
          </p:nvPr>
        </p:nvSpPr>
        <p:spPr>
          <a:xfrm>
            <a:off x="457200" y="1143000"/>
            <a:ext cx="8229600" cy="5410200"/>
          </a:xfrm>
        </p:spPr>
        <p:txBody>
          <a:bodyPr>
            <a:noAutofit/>
          </a:bodyPr>
          <a:lstStyle/>
          <a:p>
            <a:pPr algn="just"/>
            <a:r>
              <a:rPr lang="en-US" sz="2200" dirty="0" smtClean="0"/>
              <a:t>Outliers </a:t>
            </a:r>
            <a:r>
              <a:rPr lang="en-US" sz="2200" dirty="0"/>
              <a:t>are abnormal or extreme data points that exist only in training </a:t>
            </a:r>
            <a:r>
              <a:rPr lang="en-US" sz="2200" dirty="0" smtClean="0"/>
              <a:t>data.</a:t>
            </a:r>
            <a:endParaRPr lang="en-US" sz="2200" dirty="0"/>
          </a:p>
          <a:p>
            <a:pPr algn="just"/>
            <a:r>
              <a:rPr lang="en-US" sz="2200" dirty="0" smtClean="0"/>
              <a:t>For </a:t>
            </a:r>
            <a:r>
              <a:rPr lang="en-US" sz="2200" dirty="0"/>
              <a:t>example, consider a dataset of daily temperatures in a </a:t>
            </a:r>
            <a:r>
              <a:rPr lang="en-US" sz="2200" dirty="0" smtClean="0"/>
              <a:t>city.</a:t>
            </a:r>
          </a:p>
          <a:p>
            <a:pPr algn="just"/>
            <a:r>
              <a:rPr lang="en-US" sz="2200" dirty="0" smtClean="0"/>
              <a:t>Most </a:t>
            </a:r>
            <a:r>
              <a:rPr lang="en-US" sz="2200" dirty="0"/>
              <a:t>days, the temperatures range between 20°C and 30°C. However, one day, there’s a spike of 40°C. This extreme temperature is an outlier as it significantly deviates from the usual daily temperature </a:t>
            </a:r>
            <a:r>
              <a:rPr lang="en-US" sz="2200" dirty="0" smtClean="0"/>
              <a:t>range.</a:t>
            </a:r>
          </a:p>
          <a:p>
            <a:pPr algn="just"/>
            <a:r>
              <a:rPr lang="en-US" sz="2200" dirty="0" smtClean="0"/>
              <a:t>Novelties are </a:t>
            </a:r>
            <a:r>
              <a:rPr lang="en-US" sz="2200" dirty="0"/>
              <a:t>new or previously unseen instances compared to the original (training) data. </a:t>
            </a:r>
            <a:endParaRPr lang="en-US" sz="2200" dirty="0" smtClean="0"/>
          </a:p>
          <a:p>
            <a:pPr algn="just"/>
            <a:r>
              <a:rPr lang="en-US" sz="2200" dirty="0" smtClean="0"/>
              <a:t>Now</a:t>
            </a:r>
            <a:r>
              <a:rPr lang="en-US" sz="2200" dirty="0"/>
              <a:t>, imagine that the city installs a new, more accurate weather monitoring station. As a result, the dataset starts consistently recording slightly higher temperatures, ranging from 25°C to 35°C. This sustained increase in temperatures is a novelty, representing a new pattern introduced by the improved monitoring system.</a:t>
            </a:r>
          </a:p>
          <a:p>
            <a:pPr algn="just"/>
            <a:endParaRPr lang="en-US" sz="2200" dirty="0"/>
          </a:p>
        </p:txBody>
      </p:sp>
    </p:spTree>
    <p:extLst>
      <p:ext uri="{BB962C8B-B14F-4D97-AF65-F5344CB8AC3E}">
        <p14:creationId xmlns:p14="http://schemas.microsoft.com/office/powerpoint/2010/main" val="426698865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fontScale="90000"/>
          </a:bodyPr>
          <a:lstStyle/>
          <a:p>
            <a:r>
              <a:rPr lang="en-US" dirty="0"/>
              <a:t/>
            </a:r>
            <a:br>
              <a:rPr lang="en-US" dirty="0"/>
            </a:br>
            <a:r>
              <a:rPr lang="en-US" dirty="0" smtClean="0"/>
              <a:t>Reinforcement </a:t>
            </a:r>
            <a:r>
              <a:rPr lang="en-US" dirty="0"/>
              <a:t>learning </a:t>
            </a:r>
            <a:br>
              <a:rPr lang="en-US" dirty="0"/>
            </a:br>
            <a:endParaRPr lang="en-US" dirty="0"/>
          </a:p>
        </p:txBody>
      </p:sp>
      <p:sp>
        <p:nvSpPr>
          <p:cNvPr id="3" name="Content Placeholder 2"/>
          <p:cNvSpPr>
            <a:spLocks noGrp="1"/>
          </p:cNvSpPr>
          <p:nvPr>
            <p:ph idx="1"/>
          </p:nvPr>
        </p:nvSpPr>
        <p:spPr>
          <a:xfrm>
            <a:off x="228600" y="1066800"/>
            <a:ext cx="8686800" cy="5410200"/>
          </a:xfrm>
        </p:spPr>
        <p:txBody>
          <a:bodyPr>
            <a:normAutofit fontScale="92500" lnSpcReduction="10000"/>
          </a:bodyPr>
          <a:lstStyle/>
          <a:p>
            <a:pPr algn="just" fontAlgn="base"/>
            <a:r>
              <a:rPr lang="en-US" sz="2400" dirty="0"/>
              <a:t>Reinforcement Learning (RL) is a branch of machine learning focused on making decisions to maximize cumulative rewards in a given situation. </a:t>
            </a:r>
            <a:endParaRPr lang="en-US" sz="2400" dirty="0" smtClean="0"/>
          </a:p>
          <a:p>
            <a:pPr algn="just" fontAlgn="base"/>
            <a:r>
              <a:rPr lang="en-US" sz="2400" dirty="0" smtClean="0"/>
              <a:t>Unlike </a:t>
            </a:r>
            <a:r>
              <a:rPr lang="en-US" sz="2400" dirty="0"/>
              <a:t>supervised learning, which relies on a training dataset with predefined answers, RL involves learning through experience. </a:t>
            </a:r>
            <a:endParaRPr lang="en-US" sz="2400" dirty="0" smtClean="0"/>
          </a:p>
          <a:p>
            <a:pPr algn="just" fontAlgn="base"/>
            <a:r>
              <a:rPr lang="en-US" sz="2400" dirty="0" smtClean="0"/>
              <a:t>In </a:t>
            </a:r>
            <a:r>
              <a:rPr lang="en-US" sz="2400" dirty="0"/>
              <a:t>RL, an agent learns to achieve a goal in an uncertain, potentially complex environment by performing actions and receiving feedback through rewards or penalties</a:t>
            </a:r>
            <a:r>
              <a:rPr lang="en-US" sz="2400" dirty="0" smtClean="0"/>
              <a:t>.</a:t>
            </a:r>
          </a:p>
          <a:p>
            <a:pPr algn="just" fontAlgn="base"/>
            <a:r>
              <a:rPr lang="en-US" sz="2400" dirty="0" smtClean="0"/>
              <a:t>A</a:t>
            </a:r>
            <a:r>
              <a:rPr lang="en-US" sz="2400" dirty="0"/>
              <a:t> </a:t>
            </a:r>
            <a:r>
              <a:rPr lang="en-US" sz="2400" b="1" i="1" u="sng" dirty="0">
                <a:hlinkClick r:id="rId2"/>
              </a:rPr>
              <a:t>Markov Decision Process</a:t>
            </a:r>
            <a:r>
              <a:rPr lang="en-US" sz="2400" dirty="0"/>
              <a:t> is a mathematical framework used to describe an environment in decision-making scenarios where outcomes are partly random and partly under the control of a decision-maker</a:t>
            </a:r>
            <a:r>
              <a:rPr lang="en-US" sz="2400" dirty="0" smtClean="0"/>
              <a:t>.</a:t>
            </a:r>
          </a:p>
          <a:p>
            <a:pPr algn="just" fontAlgn="base"/>
            <a:r>
              <a:rPr lang="en-US" sz="2400" dirty="0" smtClean="0"/>
              <a:t>MDPs </a:t>
            </a:r>
            <a:r>
              <a:rPr lang="en-US" sz="2400" dirty="0"/>
              <a:t>provide a formalism for modeling decision-making in situations where outcomes are uncertain, making them essential for</a:t>
            </a:r>
            <a:r>
              <a:rPr lang="en-US" sz="2400" u="sng" dirty="0">
                <a:hlinkClick r:id="rId3"/>
              </a:rPr>
              <a:t> Reinforcement Learning</a:t>
            </a:r>
            <a:r>
              <a:rPr lang="en-US" sz="2400" dirty="0" smtClean="0"/>
              <a:t>.</a:t>
            </a:r>
          </a:p>
          <a:p>
            <a:pPr algn="just" fontAlgn="base"/>
            <a:r>
              <a:rPr lang="en-US" sz="2400" dirty="0"/>
              <a:t>Understanding MDPs is crucial for comprehending how RL algorithms work and why they are effective</a:t>
            </a:r>
            <a:r>
              <a:rPr lang="en-US" sz="2400" dirty="0" smtClean="0"/>
              <a:t>.</a:t>
            </a:r>
            <a:endParaRPr lang="en-US" sz="2400" dirty="0"/>
          </a:p>
        </p:txBody>
      </p:sp>
    </p:spTree>
    <p:extLst>
      <p:ext uri="{BB962C8B-B14F-4D97-AF65-F5344CB8AC3E}">
        <p14:creationId xmlns:p14="http://schemas.microsoft.com/office/powerpoint/2010/main" val="156547074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Key </a:t>
            </a:r>
            <a:r>
              <a:rPr lang="en-US" dirty="0"/>
              <a:t>Concepts of Reinforcement Learning</a:t>
            </a:r>
            <a:br>
              <a:rPr lang="en-US" dirty="0"/>
            </a:br>
            <a:endParaRPr lang="en-US" dirty="0"/>
          </a:p>
        </p:txBody>
      </p:sp>
      <p:sp>
        <p:nvSpPr>
          <p:cNvPr id="3" name="Content Placeholder 2"/>
          <p:cNvSpPr>
            <a:spLocks noGrp="1"/>
          </p:cNvSpPr>
          <p:nvPr>
            <p:ph idx="1"/>
          </p:nvPr>
        </p:nvSpPr>
        <p:spPr/>
        <p:txBody>
          <a:bodyPr>
            <a:normAutofit/>
          </a:bodyPr>
          <a:lstStyle/>
          <a:p>
            <a:pPr algn="just" fontAlgn="base">
              <a:lnSpc>
                <a:spcPct val="150000"/>
              </a:lnSpc>
            </a:pPr>
            <a:r>
              <a:rPr lang="en-US" sz="2400" b="1" dirty="0" smtClean="0"/>
              <a:t>Agent</a:t>
            </a:r>
            <a:r>
              <a:rPr lang="en-US" sz="2400" b="1" dirty="0"/>
              <a:t>:</a:t>
            </a:r>
            <a:r>
              <a:rPr lang="en-US" sz="2400" dirty="0"/>
              <a:t> The learner or decision-maker.</a:t>
            </a:r>
          </a:p>
          <a:p>
            <a:pPr algn="just" fontAlgn="base">
              <a:lnSpc>
                <a:spcPct val="150000"/>
              </a:lnSpc>
            </a:pPr>
            <a:r>
              <a:rPr lang="en-US" sz="2400" b="1" dirty="0"/>
              <a:t>Environment: </a:t>
            </a:r>
            <a:r>
              <a:rPr lang="en-US" sz="2400" dirty="0"/>
              <a:t>Everything the agent interacts with.</a:t>
            </a:r>
          </a:p>
          <a:p>
            <a:pPr algn="just" fontAlgn="base">
              <a:lnSpc>
                <a:spcPct val="150000"/>
              </a:lnSpc>
            </a:pPr>
            <a:r>
              <a:rPr lang="en-US" sz="2400" b="1" dirty="0"/>
              <a:t>State:</a:t>
            </a:r>
            <a:r>
              <a:rPr lang="en-US" sz="2400" dirty="0"/>
              <a:t> A specific situation in which the agent finds itself.</a:t>
            </a:r>
          </a:p>
          <a:p>
            <a:pPr algn="just" fontAlgn="base">
              <a:lnSpc>
                <a:spcPct val="150000"/>
              </a:lnSpc>
            </a:pPr>
            <a:r>
              <a:rPr lang="en-US" sz="2400" b="1" dirty="0"/>
              <a:t>Action: </a:t>
            </a:r>
            <a:r>
              <a:rPr lang="en-US" sz="2400" dirty="0"/>
              <a:t>All possible moves the agent can make.</a:t>
            </a:r>
          </a:p>
          <a:p>
            <a:pPr algn="just" fontAlgn="base">
              <a:lnSpc>
                <a:spcPct val="150000"/>
              </a:lnSpc>
            </a:pPr>
            <a:r>
              <a:rPr lang="en-US" sz="2400" b="1" dirty="0"/>
              <a:t>Reward: </a:t>
            </a:r>
            <a:r>
              <a:rPr lang="en-US" sz="2400" dirty="0"/>
              <a:t>Feedback from the environment based on the action taken.</a:t>
            </a:r>
          </a:p>
          <a:p>
            <a:pPr algn="just">
              <a:lnSpc>
                <a:spcPct val="150000"/>
              </a:lnSpc>
            </a:pPr>
            <a:endParaRPr lang="en-US" sz="2400" dirty="0"/>
          </a:p>
        </p:txBody>
      </p:sp>
    </p:spTree>
    <p:extLst>
      <p:ext uri="{BB962C8B-B14F-4D97-AF65-F5344CB8AC3E}">
        <p14:creationId xmlns:p14="http://schemas.microsoft.com/office/powerpoint/2010/main" val="165402122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b="1" dirty="0" smtClean="0"/>
              <a:t/>
            </a:r>
            <a:br>
              <a:rPr lang="en-US" b="1" dirty="0" smtClean="0"/>
            </a:br>
            <a:r>
              <a:rPr lang="en-US" b="1" dirty="0" smtClean="0"/>
              <a:t>How </a:t>
            </a:r>
            <a:r>
              <a:rPr lang="en-US" b="1" dirty="0"/>
              <a:t>Reinforcement Learning Works</a:t>
            </a:r>
            <a:br>
              <a:rPr lang="en-US" b="1" dirty="0"/>
            </a:br>
            <a:endParaRPr lang="en-US" dirty="0"/>
          </a:p>
        </p:txBody>
      </p:sp>
      <p:sp>
        <p:nvSpPr>
          <p:cNvPr id="3" name="Content Placeholder 2"/>
          <p:cNvSpPr>
            <a:spLocks noGrp="1"/>
          </p:cNvSpPr>
          <p:nvPr>
            <p:ph idx="1"/>
          </p:nvPr>
        </p:nvSpPr>
        <p:spPr>
          <a:xfrm>
            <a:off x="152400" y="990600"/>
            <a:ext cx="8839200" cy="5867400"/>
          </a:xfrm>
        </p:spPr>
        <p:txBody>
          <a:bodyPr>
            <a:noAutofit/>
          </a:bodyPr>
          <a:lstStyle/>
          <a:p>
            <a:pPr algn="just" fontAlgn="base"/>
            <a:r>
              <a:rPr lang="en-US" sz="2400" dirty="0" smtClean="0"/>
              <a:t>RL </a:t>
            </a:r>
            <a:r>
              <a:rPr lang="en-US" sz="2400" dirty="0"/>
              <a:t>operates on the principle of learning optimal behavior through trial and error. </a:t>
            </a:r>
            <a:endParaRPr lang="en-US" sz="2400" dirty="0" smtClean="0"/>
          </a:p>
          <a:p>
            <a:pPr algn="just" fontAlgn="base"/>
            <a:r>
              <a:rPr lang="en-US" sz="2400" dirty="0" smtClean="0"/>
              <a:t>The </a:t>
            </a:r>
            <a:r>
              <a:rPr lang="en-US" sz="2400" dirty="0"/>
              <a:t>agent takes actions </a:t>
            </a:r>
            <a:r>
              <a:rPr lang="en-US" sz="2400" dirty="0" smtClean="0"/>
              <a:t>in  </a:t>
            </a:r>
            <a:r>
              <a:rPr lang="en-US" sz="2400" dirty="0"/>
              <a:t>the environment, receives rewards or penalties, and adjusts its behavior to maximize the cumulative reward. </a:t>
            </a:r>
            <a:endParaRPr lang="en-US" sz="2400" dirty="0" smtClean="0"/>
          </a:p>
          <a:p>
            <a:pPr algn="just" fontAlgn="base">
              <a:buFont typeface="Wingdings" pitchFamily="2" charset="2"/>
              <a:buChar char="Ø"/>
            </a:pPr>
            <a:r>
              <a:rPr lang="en-US" sz="2400" dirty="0" smtClean="0"/>
              <a:t>This </a:t>
            </a:r>
            <a:r>
              <a:rPr lang="en-US" sz="2400" dirty="0"/>
              <a:t>learning process </a:t>
            </a:r>
            <a:r>
              <a:rPr lang="en-US" sz="2400" dirty="0"/>
              <a:t> </a:t>
            </a:r>
            <a:r>
              <a:rPr lang="en-US" sz="2400" dirty="0" smtClean="0"/>
              <a:t>include</a:t>
            </a:r>
            <a:r>
              <a:rPr lang="en-US" sz="2400" dirty="0" smtClean="0"/>
              <a:t> </a:t>
            </a:r>
            <a:r>
              <a:rPr lang="en-US" sz="2400" dirty="0"/>
              <a:t>the following elements:</a:t>
            </a:r>
          </a:p>
          <a:p>
            <a:pPr algn="just" fontAlgn="base"/>
            <a:r>
              <a:rPr lang="en-US" sz="2400" b="1" dirty="0"/>
              <a:t>Policy:</a:t>
            </a:r>
            <a:r>
              <a:rPr lang="en-US" sz="2400" dirty="0"/>
              <a:t> A strategy used by the agent to determine the next action based on the current state.</a:t>
            </a:r>
          </a:p>
          <a:p>
            <a:pPr algn="just" fontAlgn="base"/>
            <a:r>
              <a:rPr lang="en-US" sz="2400" b="1" dirty="0"/>
              <a:t>Reward Function:</a:t>
            </a:r>
            <a:r>
              <a:rPr lang="en-US" sz="2400" dirty="0"/>
              <a:t> A function that provides a scalar feedback signal based on the state and action.</a:t>
            </a:r>
          </a:p>
          <a:p>
            <a:pPr algn="just" fontAlgn="base"/>
            <a:r>
              <a:rPr lang="en-US" sz="2400" b="1" dirty="0"/>
              <a:t>Value Function:</a:t>
            </a:r>
            <a:r>
              <a:rPr lang="en-US" sz="2400" dirty="0"/>
              <a:t> A function that estimates the expected cumulative reward from a given state.</a:t>
            </a:r>
          </a:p>
          <a:p>
            <a:pPr algn="just" fontAlgn="base"/>
            <a:r>
              <a:rPr lang="en-US" sz="2400" b="1" dirty="0"/>
              <a:t>Model of the Environment:</a:t>
            </a:r>
            <a:r>
              <a:rPr lang="en-US" sz="2400" dirty="0"/>
              <a:t> A representation of the environment that helps in planning by predicting future states and rewards.</a:t>
            </a:r>
          </a:p>
          <a:p>
            <a:pPr algn="just"/>
            <a:endParaRPr lang="en-US" sz="2400" dirty="0"/>
          </a:p>
        </p:txBody>
      </p:sp>
    </p:spTree>
    <p:extLst>
      <p:ext uri="{BB962C8B-B14F-4D97-AF65-F5344CB8AC3E}">
        <p14:creationId xmlns:p14="http://schemas.microsoft.com/office/powerpoint/2010/main" val="391294969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fontScale="90000"/>
          </a:bodyPr>
          <a:lstStyle/>
          <a:p>
            <a:r>
              <a:rPr lang="en-US" dirty="0" smtClean="0"/>
              <a:t/>
            </a:r>
            <a:br>
              <a:rPr lang="en-US" dirty="0" smtClean="0"/>
            </a:br>
            <a:r>
              <a:rPr lang="en-US" dirty="0" smtClean="0"/>
              <a:t>Example</a:t>
            </a:r>
            <a:r>
              <a:rPr lang="en-US" dirty="0"/>
              <a:t>: Navigating a Maze</a:t>
            </a:r>
            <a:br>
              <a:rPr lang="en-US" dirty="0"/>
            </a:br>
            <a:endParaRPr lang="en-US"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00694" y="1600200"/>
            <a:ext cx="6542611"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684422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20762"/>
          </a:xfrm>
        </p:spPr>
        <p:txBody>
          <a:bodyPr>
            <a:normAutofit/>
          </a:bodyPr>
          <a:lstStyle/>
          <a:p>
            <a:r>
              <a:rPr lang="en-US" sz="4000" dirty="0"/>
              <a:t>K-means clustering</a:t>
            </a:r>
          </a:p>
        </p:txBody>
      </p:sp>
      <p:sp>
        <p:nvSpPr>
          <p:cNvPr id="3" name="Content Placeholder 2"/>
          <p:cNvSpPr>
            <a:spLocks noGrp="1"/>
          </p:cNvSpPr>
          <p:nvPr>
            <p:ph idx="1"/>
          </p:nvPr>
        </p:nvSpPr>
        <p:spPr>
          <a:xfrm>
            <a:off x="457200" y="1752600"/>
            <a:ext cx="8229600" cy="4373563"/>
          </a:xfrm>
        </p:spPr>
        <p:txBody>
          <a:bodyPr>
            <a:normAutofit lnSpcReduction="10000"/>
          </a:bodyPr>
          <a:lstStyle/>
          <a:p>
            <a:pPr algn="just"/>
            <a:r>
              <a:rPr lang="en-US" sz="2400" b="0" i="1" dirty="0">
                <a:solidFill>
                  <a:srgbClr val="000000"/>
                </a:solidFill>
                <a:effectLst/>
              </a:rPr>
              <a:t>k</a:t>
            </a:r>
            <a:r>
              <a:rPr lang="en-US" sz="2400" b="0" i="0" dirty="0">
                <a:solidFill>
                  <a:srgbClr val="000000"/>
                </a:solidFill>
                <a:effectLst/>
              </a:rPr>
              <a:t>-means clustering is one of the simplest and most commonly used clustering algorithms. </a:t>
            </a:r>
          </a:p>
          <a:p>
            <a:pPr algn="just"/>
            <a:r>
              <a:rPr lang="en-US" sz="2400" b="0" i="0" dirty="0">
                <a:solidFill>
                  <a:srgbClr val="000000"/>
                </a:solidFill>
                <a:effectLst/>
              </a:rPr>
              <a:t>It tries to find </a:t>
            </a:r>
            <a:r>
              <a:rPr lang="en-US" sz="2400" b="0" i="1" dirty="0">
                <a:solidFill>
                  <a:srgbClr val="000000"/>
                </a:solidFill>
                <a:effectLst/>
              </a:rPr>
              <a:t>cluster centers </a:t>
            </a:r>
            <a:r>
              <a:rPr lang="en-US" sz="2400" b="0" i="0" dirty="0">
                <a:solidFill>
                  <a:srgbClr val="000000"/>
                </a:solidFill>
                <a:effectLst/>
              </a:rPr>
              <a:t>that are representative of certain regions of the data. </a:t>
            </a:r>
          </a:p>
          <a:p>
            <a:pPr algn="just"/>
            <a:r>
              <a:rPr lang="en-US" sz="2400" b="0" i="0" dirty="0">
                <a:solidFill>
                  <a:srgbClr val="000000"/>
                </a:solidFill>
                <a:effectLst/>
              </a:rPr>
              <a:t>The algorithm alternates between two steps: assigning each data point to the closest cluster center, and then setting each cluster center as the mean of the data points that are assigned to it. </a:t>
            </a:r>
          </a:p>
          <a:p>
            <a:pPr algn="just"/>
            <a:r>
              <a:rPr lang="en-US" sz="2400" b="0" i="0" dirty="0">
                <a:solidFill>
                  <a:srgbClr val="000000"/>
                </a:solidFill>
                <a:effectLst/>
              </a:rPr>
              <a:t>The algorithm is finished when the assignment of instances to clusters no longer changes.</a:t>
            </a:r>
          </a:p>
          <a:p>
            <a:pPr marL="0" indent="0" algn="just">
              <a:buNone/>
            </a:pPr>
            <a:r>
              <a:rPr lang="en-US" sz="2400" dirty="0"/>
              <a:t> </a:t>
            </a:r>
            <a:br>
              <a:rPr lang="en-US" sz="2400" dirty="0"/>
            </a:br>
            <a:endParaRPr lang="en-US" sz="2400" dirty="0"/>
          </a:p>
        </p:txBody>
      </p:sp>
    </p:spTree>
    <p:extLst>
      <p:ext uri="{BB962C8B-B14F-4D97-AF65-F5344CB8AC3E}">
        <p14:creationId xmlns:p14="http://schemas.microsoft.com/office/powerpoint/2010/main" val="182562836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4000" dirty="0" smtClean="0"/>
              <a:t>Explanation </a:t>
            </a:r>
            <a:endParaRPr lang="en-US" sz="4000" dirty="0"/>
          </a:p>
        </p:txBody>
      </p:sp>
      <p:sp>
        <p:nvSpPr>
          <p:cNvPr id="3" name="Content Placeholder 2"/>
          <p:cNvSpPr>
            <a:spLocks noGrp="1"/>
          </p:cNvSpPr>
          <p:nvPr>
            <p:ph idx="1"/>
          </p:nvPr>
        </p:nvSpPr>
        <p:spPr>
          <a:xfrm>
            <a:off x="457200" y="1143000"/>
            <a:ext cx="8229600" cy="4983163"/>
          </a:xfrm>
        </p:spPr>
        <p:txBody>
          <a:bodyPr>
            <a:noAutofit/>
          </a:bodyPr>
          <a:lstStyle/>
          <a:p>
            <a:pPr algn="just" fontAlgn="base"/>
            <a:endParaRPr lang="en-US" sz="2400" dirty="0" smtClean="0"/>
          </a:p>
          <a:p>
            <a:pPr algn="just" fontAlgn="base"/>
            <a:r>
              <a:rPr lang="en-US" sz="2400" dirty="0" smtClean="0"/>
              <a:t>The </a:t>
            </a:r>
            <a:r>
              <a:rPr lang="en-US" sz="2400" dirty="0"/>
              <a:t>above image shows the robot, diamond, and fire. </a:t>
            </a:r>
            <a:endParaRPr lang="en-US" sz="2400" dirty="0" smtClean="0"/>
          </a:p>
          <a:p>
            <a:pPr algn="just" fontAlgn="base"/>
            <a:r>
              <a:rPr lang="en-US" sz="2400" dirty="0" smtClean="0"/>
              <a:t>The </a:t>
            </a:r>
            <a:r>
              <a:rPr lang="en-US" sz="2400" dirty="0"/>
              <a:t>goal of the robot is to get the reward that is the diamond and avoid the hurdles that are fired. </a:t>
            </a:r>
            <a:endParaRPr lang="en-US" sz="2400" dirty="0" smtClean="0"/>
          </a:p>
          <a:p>
            <a:pPr algn="just" fontAlgn="base"/>
            <a:r>
              <a:rPr lang="en-US" sz="2400" dirty="0" smtClean="0"/>
              <a:t>The </a:t>
            </a:r>
            <a:r>
              <a:rPr lang="en-US" sz="2400" dirty="0"/>
              <a:t>robot learns by trying all the possible paths and then choosing the path which gives him the reward with the least hurdles. </a:t>
            </a:r>
            <a:endParaRPr lang="en-US" sz="2400" dirty="0" smtClean="0"/>
          </a:p>
          <a:p>
            <a:pPr algn="just" fontAlgn="base"/>
            <a:r>
              <a:rPr lang="en-US" sz="2400" dirty="0" smtClean="0"/>
              <a:t>Each </a:t>
            </a:r>
            <a:r>
              <a:rPr lang="en-US" sz="2400" dirty="0"/>
              <a:t>right step will give the robot a reward and each wrong step will subtract the reward of the robot. </a:t>
            </a:r>
            <a:endParaRPr lang="en-US" sz="2400" dirty="0" smtClean="0"/>
          </a:p>
          <a:p>
            <a:pPr algn="just" fontAlgn="base"/>
            <a:r>
              <a:rPr lang="en-US" sz="2400" dirty="0" smtClean="0"/>
              <a:t>The </a:t>
            </a:r>
            <a:r>
              <a:rPr lang="en-US" sz="2400" dirty="0"/>
              <a:t>total reward will be calculated when it reaches the final reward that is the diamond. </a:t>
            </a:r>
          </a:p>
          <a:p>
            <a:pPr marL="0" indent="0" algn="just" fontAlgn="base">
              <a:buNone/>
            </a:pPr>
            <a:r>
              <a:rPr lang="en-US" sz="2400" b="1" dirty="0"/>
              <a:t/>
            </a:r>
            <a:br>
              <a:rPr lang="en-US" sz="2400" b="1" dirty="0"/>
            </a:br>
            <a:endParaRPr lang="en-US" sz="2400" b="1" dirty="0"/>
          </a:p>
          <a:p>
            <a:pPr algn="just"/>
            <a:endParaRPr lang="en-US" sz="2400" dirty="0"/>
          </a:p>
        </p:txBody>
      </p:sp>
    </p:spTree>
    <p:extLst>
      <p:ext uri="{BB962C8B-B14F-4D97-AF65-F5344CB8AC3E}">
        <p14:creationId xmlns:p14="http://schemas.microsoft.com/office/powerpoint/2010/main" val="141815559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b="1" dirty="0" smtClean="0"/>
              <a:t>Reading assignment</a:t>
            </a:r>
            <a:endParaRPr lang="en-US" b="1" dirty="0"/>
          </a:p>
        </p:txBody>
      </p:sp>
      <p:sp>
        <p:nvSpPr>
          <p:cNvPr id="3" name="Content Placeholder 2"/>
          <p:cNvSpPr>
            <a:spLocks noGrp="1"/>
          </p:cNvSpPr>
          <p:nvPr>
            <p:ph idx="1"/>
          </p:nvPr>
        </p:nvSpPr>
        <p:spPr>
          <a:xfrm>
            <a:off x="457200" y="1524000"/>
            <a:ext cx="8229600" cy="5029200"/>
          </a:xfrm>
        </p:spPr>
        <p:txBody>
          <a:bodyPr>
            <a:normAutofit/>
          </a:bodyPr>
          <a:lstStyle/>
          <a:p>
            <a:pPr algn="just"/>
            <a:endParaRPr lang="en-US" sz="2000" b="1" dirty="0" smtClean="0"/>
          </a:p>
          <a:p>
            <a:pPr algn="just"/>
            <a:r>
              <a:rPr lang="en-US" sz="2000" b="1" dirty="0" smtClean="0"/>
              <a:t>t-distributed </a:t>
            </a:r>
            <a:r>
              <a:rPr lang="en-US" sz="2000" b="1" dirty="0" smtClean="0"/>
              <a:t>Stochastic </a:t>
            </a:r>
            <a:r>
              <a:rPr lang="en-US" sz="2000" b="1" dirty="0"/>
              <a:t>Neighbor Embedding (</a:t>
            </a:r>
            <a:r>
              <a:rPr lang="en-US" sz="2000" b="1" dirty="0" smtClean="0"/>
              <a:t>t-SNE)</a:t>
            </a:r>
          </a:p>
          <a:p>
            <a:pPr algn="just"/>
            <a:r>
              <a:rPr lang="en-US" sz="2000" b="1" dirty="0" smtClean="0"/>
              <a:t>Non-negative </a:t>
            </a:r>
            <a:r>
              <a:rPr lang="en-US" sz="2000" b="1" dirty="0"/>
              <a:t>Matrix Factorization (</a:t>
            </a:r>
            <a:r>
              <a:rPr lang="en-US" sz="2000" b="1" dirty="0" smtClean="0"/>
              <a:t>NMF)</a:t>
            </a:r>
          </a:p>
          <a:p>
            <a:pPr algn="just"/>
            <a:r>
              <a:rPr lang="en-US" sz="2000" b="1" dirty="0" smtClean="0"/>
              <a:t>Independent </a:t>
            </a:r>
            <a:r>
              <a:rPr lang="en-US" sz="2000" b="1" dirty="0"/>
              <a:t>Component Analysis (</a:t>
            </a:r>
            <a:r>
              <a:rPr lang="en-US" sz="2000" b="1" dirty="0" smtClean="0"/>
              <a:t>ICA)</a:t>
            </a:r>
          </a:p>
          <a:p>
            <a:pPr algn="just"/>
            <a:r>
              <a:rPr lang="en-US" sz="2000" b="1" dirty="0" smtClean="0"/>
              <a:t>Nonlinear </a:t>
            </a:r>
            <a:r>
              <a:rPr lang="en-US" sz="2000" b="1" dirty="0"/>
              <a:t>latent variable models </a:t>
            </a:r>
            <a:endParaRPr lang="en-US" sz="2000" b="1" dirty="0" smtClean="0"/>
          </a:p>
          <a:p>
            <a:pPr algn="just"/>
            <a:r>
              <a:rPr lang="en-US" sz="2000" b="1" dirty="0"/>
              <a:t>ROC </a:t>
            </a:r>
            <a:r>
              <a:rPr lang="en-US" sz="2000" b="1" dirty="0" smtClean="0"/>
              <a:t>curves</a:t>
            </a:r>
          </a:p>
          <a:p>
            <a:pPr algn="just"/>
            <a:r>
              <a:rPr lang="en-US" sz="2000" b="1" dirty="0" smtClean="0"/>
              <a:t>Cross-Validation</a:t>
            </a:r>
          </a:p>
          <a:p>
            <a:pPr algn="just"/>
            <a:r>
              <a:rPr lang="en-US" sz="2000" b="1" dirty="0"/>
              <a:t>Gaussian Mixture models </a:t>
            </a:r>
          </a:p>
        </p:txBody>
      </p:sp>
    </p:spTree>
    <p:extLst>
      <p:ext uri="{BB962C8B-B14F-4D97-AF65-F5344CB8AC3E}">
        <p14:creationId xmlns:p14="http://schemas.microsoft.com/office/powerpoint/2010/main" val="426698865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scene3d>
              <a:camera prst="orthographicFront"/>
              <a:lightRig rig="threePt" dir="t"/>
            </a:scene3d>
            <a:sp3d extrusionH="57150">
              <a:bevelT w="38100" h="38100" prst="slope"/>
            </a:sp3d>
          </a:bodyPr>
          <a:lstStyle/>
          <a:p>
            <a:pPr marL="0" indent="0">
              <a:buNone/>
            </a:pPr>
            <a:r>
              <a:rPr lang="en-US" dirty="0">
                <a:solidFill>
                  <a:srgbClr val="00B0F0"/>
                </a:solidFill>
              </a:rPr>
              <a:t>                     </a:t>
            </a:r>
          </a:p>
          <a:p>
            <a:endParaRPr lang="en-US" dirty="0">
              <a:solidFill>
                <a:srgbClr val="00B0F0"/>
              </a:solidFill>
            </a:endParaRPr>
          </a:p>
          <a:p>
            <a:endParaRPr lang="en-US" dirty="0">
              <a:solidFill>
                <a:srgbClr val="00B0F0"/>
              </a:solidFill>
            </a:endParaRPr>
          </a:p>
          <a:p>
            <a:pPr marL="0" indent="0">
              <a:buNone/>
            </a:pPr>
            <a:r>
              <a:rPr lang="en-US" sz="4000" dirty="0">
                <a:ln w="18415" cmpd="sng">
                  <a:solidFill>
                    <a:srgbClr val="FFFFFF"/>
                  </a:solidFill>
                  <a:prstDash val="solid"/>
                </a:ln>
                <a:effectLst>
                  <a:outerShdw blurRad="63500" dir="3600000" algn="tl" rotWithShape="0">
                    <a:srgbClr val="000000">
                      <a:alpha val="70000"/>
                    </a:srgbClr>
                  </a:outerShdw>
                </a:effectLst>
                <a:latin typeface="+mj-lt"/>
              </a:rPr>
              <a:t>                                  Thanks </a:t>
            </a:r>
          </a:p>
          <a:p>
            <a:endParaRPr lang="en-US" dirty="0">
              <a:solidFill>
                <a:srgbClr val="00B0F0"/>
              </a:solidFill>
            </a:endParaRPr>
          </a:p>
        </p:txBody>
      </p:sp>
    </p:spTree>
    <p:extLst>
      <p:ext uri="{BB962C8B-B14F-4D97-AF65-F5344CB8AC3E}">
        <p14:creationId xmlns:p14="http://schemas.microsoft.com/office/powerpoint/2010/main" val="27358551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pPr fontAlgn="base"/>
            <a:r>
              <a:rPr lang="en-US" sz="4000" i="0" dirty="0">
                <a:solidFill>
                  <a:srgbClr val="273239"/>
                </a:solidFill>
                <a:effectLst/>
              </a:rPr>
              <a:t>How k-means clustering works?</a:t>
            </a:r>
          </a:p>
        </p:txBody>
      </p:sp>
      <p:sp>
        <p:nvSpPr>
          <p:cNvPr id="3" name="Content Placeholder 2"/>
          <p:cNvSpPr>
            <a:spLocks noGrp="1"/>
          </p:cNvSpPr>
          <p:nvPr>
            <p:ph idx="1"/>
          </p:nvPr>
        </p:nvSpPr>
        <p:spPr>
          <a:xfrm>
            <a:off x="457200" y="1447800"/>
            <a:ext cx="8229600" cy="5135562"/>
          </a:xfrm>
        </p:spPr>
        <p:txBody>
          <a:bodyPr>
            <a:noAutofit/>
          </a:bodyPr>
          <a:lstStyle/>
          <a:p>
            <a:pPr marL="0" algn="just">
              <a:spcBef>
                <a:spcPts val="0"/>
              </a:spcBef>
            </a:pPr>
            <a:r>
              <a:rPr lang="en-US" sz="2400" b="0" i="0" dirty="0">
                <a:effectLst/>
              </a:rPr>
              <a:t>We are given a data set of items, with certain features, and values for these features (like a vector). The task is to categorize those items into groups.</a:t>
            </a:r>
          </a:p>
          <a:p>
            <a:pPr marL="0" algn="just">
              <a:spcBef>
                <a:spcPts val="0"/>
              </a:spcBef>
            </a:pPr>
            <a:r>
              <a:rPr lang="en-US" sz="2400" b="0" i="0" dirty="0">
                <a:effectLst/>
              </a:rPr>
              <a:t>‘K’ in the name of the algorithm represents the number of groups/clusters we want to classify our items into.</a:t>
            </a:r>
            <a:endParaRPr lang="en-US" sz="2400" dirty="0"/>
          </a:p>
          <a:p>
            <a:pPr marL="0" algn="just" rtl="0" fontAlgn="base">
              <a:spcBef>
                <a:spcPts val="0"/>
              </a:spcBef>
              <a:spcAft>
                <a:spcPts val="750"/>
              </a:spcAft>
            </a:pPr>
            <a:r>
              <a:rPr lang="en-US" sz="2400" b="0" i="0" dirty="0">
                <a:effectLst/>
              </a:rPr>
              <a:t> The algorithm will categorize the items into k groups or clusters of similarity. To calculate that similarity, we will use the Euclidean distance as a measurement.</a:t>
            </a:r>
          </a:p>
          <a:p>
            <a:pPr marL="0" algn="just">
              <a:spcBef>
                <a:spcPts val="0"/>
              </a:spcBef>
            </a:pPr>
            <a:endParaRPr lang="en-US" sz="2400" dirty="0"/>
          </a:p>
        </p:txBody>
      </p:sp>
    </p:spTree>
    <p:extLst>
      <p:ext uri="{BB962C8B-B14F-4D97-AF65-F5344CB8AC3E}">
        <p14:creationId xmlns:p14="http://schemas.microsoft.com/office/powerpoint/2010/main" val="24114877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normAutofit/>
          </a:bodyPr>
          <a:lstStyle/>
          <a:p>
            <a:pPr marL="0" indent="0" algn="just" fontAlgn="base">
              <a:spcBef>
                <a:spcPts val="0"/>
              </a:spcBef>
              <a:spcAft>
                <a:spcPts val="750"/>
              </a:spcAft>
            </a:pPr>
            <a:r>
              <a:rPr lang="en-US" sz="2400" dirty="0"/>
              <a:t>The algorithm works as follows:  </a:t>
            </a:r>
          </a:p>
          <a:p>
            <a:pPr algn="just" fontAlgn="base">
              <a:spcBef>
                <a:spcPts val="0"/>
              </a:spcBef>
              <a:spcAft>
                <a:spcPts val="1800"/>
              </a:spcAft>
              <a:buFont typeface="Wingdings" panose="05000000000000000000" pitchFamily="2" charset="2"/>
              <a:buChar char="Ø"/>
            </a:pPr>
            <a:r>
              <a:rPr lang="en-US" sz="2400" dirty="0"/>
              <a:t>First, randomly initialize k points, called means or cluster centroid</a:t>
            </a:r>
          </a:p>
          <a:p>
            <a:pPr algn="just" fontAlgn="base">
              <a:spcBef>
                <a:spcPts val="0"/>
              </a:spcBef>
              <a:spcAft>
                <a:spcPts val="1800"/>
              </a:spcAft>
              <a:buFont typeface="Wingdings" panose="05000000000000000000" pitchFamily="2" charset="2"/>
              <a:buChar char="Ø"/>
            </a:pPr>
            <a:r>
              <a:rPr lang="en-US" sz="2400" dirty="0"/>
              <a:t>2</a:t>
            </a:r>
            <a:r>
              <a:rPr lang="en-US" sz="2400" baseline="30000" dirty="0"/>
              <a:t>nd</a:t>
            </a:r>
            <a:r>
              <a:rPr lang="en-US" sz="2400" dirty="0"/>
              <a:t> categorize each item to its closest mean, and update the mean’s coordinates, which are the averages of the items categorized in that cluster so far.</a:t>
            </a:r>
          </a:p>
          <a:p>
            <a:pPr algn="just" fontAlgn="base">
              <a:spcBef>
                <a:spcPts val="0"/>
              </a:spcBef>
              <a:spcAft>
                <a:spcPts val="1800"/>
              </a:spcAft>
              <a:buFont typeface="Wingdings" panose="05000000000000000000" pitchFamily="2" charset="2"/>
              <a:buChar char="Ø"/>
            </a:pPr>
            <a:r>
              <a:rPr lang="en-US" sz="2400" dirty="0"/>
              <a:t>repeat the process for a given number of iterations and at the end, we have our clusters.</a:t>
            </a:r>
          </a:p>
          <a:p>
            <a:endParaRPr lang="en-US" sz="2400" dirty="0"/>
          </a:p>
        </p:txBody>
      </p:sp>
    </p:spTree>
    <p:extLst>
      <p:ext uri="{BB962C8B-B14F-4D97-AF65-F5344CB8AC3E}">
        <p14:creationId xmlns:p14="http://schemas.microsoft.com/office/powerpoint/2010/main" val="37495691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pPr>
              <a:lnSpc>
                <a:spcPts val="1800"/>
              </a:lnSpc>
            </a:pPr>
            <a:r>
              <a:rPr lang="en-US" sz="4000" i="0" dirty="0" smtClean="0">
                <a:solidFill>
                  <a:srgbClr val="242424"/>
                </a:solidFill>
                <a:effectLst/>
              </a:rPr>
              <a:t/>
            </a:r>
            <a:br>
              <a:rPr lang="en-US" sz="4000" i="0" dirty="0" smtClean="0">
                <a:solidFill>
                  <a:srgbClr val="242424"/>
                </a:solidFill>
                <a:effectLst/>
              </a:rPr>
            </a:br>
            <a:r>
              <a:rPr lang="en-US" sz="4000" i="0" dirty="0" smtClean="0">
                <a:solidFill>
                  <a:srgbClr val="242424"/>
                </a:solidFill>
                <a:effectLst/>
              </a:rPr>
              <a:t>Selecting </a:t>
            </a:r>
            <a:r>
              <a:rPr lang="en-US" sz="4000" i="0" dirty="0">
                <a:solidFill>
                  <a:srgbClr val="242424"/>
                </a:solidFill>
                <a:effectLst/>
              </a:rPr>
              <a:t>the Right Number of </a:t>
            </a:r>
            <a:r>
              <a:rPr lang="en-US" sz="4000" i="0" dirty="0" smtClean="0">
                <a:solidFill>
                  <a:srgbClr val="242424"/>
                </a:solidFill>
                <a:effectLst/>
              </a:rPr>
              <a:t> </a:t>
            </a:r>
            <a:br>
              <a:rPr lang="en-US" sz="4000" i="0" dirty="0" smtClean="0">
                <a:solidFill>
                  <a:srgbClr val="242424"/>
                </a:solidFill>
                <a:effectLst/>
              </a:rPr>
            </a:br>
            <a:r>
              <a:rPr lang="en-US" sz="4000" dirty="0">
                <a:solidFill>
                  <a:srgbClr val="242424"/>
                </a:solidFill>
              </a:rPr>
              <a:t/>
            </a:r>
            <a:br>
              <a:rPr lang="en-US" sz="4000" dirty="0">
                <a:solidFill>
                  <a:srgbClr val="242424"/>
                </a:solidFill>
              </a:rPr>
            </a:br>
            <a:r>
              <a:rPr lang="en-US" sz="4000" i="0" dirty="0" smtClean="0">
                <a:solidFill>
                  <a:srgbClr val="242424"/>
                </a:solidFill>
                <a:effectLst/>
              </a:rPr>
              <a:t>Clusters </a:t>
            </a:r>
            <a:r>
              <a:rPr lang="en-US" sz="4000" i="0" dirty="0">
                <a:solidFill>
                  <a:srgbClr val="242424"/>
                </a:solidFill>
                <a:effectLst/>
              </a:rPr>
              <a:t>(K)</a:t>
            </a:r>
          </a:p>
        </p:txBody>
      </p:sp>
      <p:sp>
        <p:nvSpPr>
          <p:cNvPr id="3" name="Content Placeholder 2"/>
          <p:cNvSpPr>
            <a:spLocks noGrp="1"/>
          </p:cNvSpPr>
          <p:nvPr>
            <p:ph idx="1"/>
          </p:nvPr>
        </p:nvSpPr>
        <p:spPr>
          <a:xfrm>
            <a:off x="457200" y="1143000"/>
            <a:ext cx="8229600" cy="4983163"/>
          </a:xfrm>
        </p:spPr>
        <p:txBody>
          <a:bodyPr>
            <a:normAutofit/>
          </a:bodyPr>
          <a:lstStyle/>
          <a:p>
            <a:pPr algn="just">
              <a:lnSpc>
                <a:spcPct val="150000"/>
              </a:lnSpc>
            </a:pPr>
            <a:r>
              <a:rPr lang="en-US" sz="2400" b="0" i="0" dirty="0">
                <a:solidFill>
                  <a:srgbClr val="242424"/>
                </a:solidFill>
                <a:effectLst/>
              </a:rPr>
              <a:t>Choosing the optimal number of clusters is crucial in K-Means. Several methods can help determine the appropriate k:</a:t>
            </a:r>
          </a:p>
          <a:p>
            <a:pPr algn="just">
              <a:lnSpc>
                <a:spcPct val="150000"/>
              </a:lnSpc>
              <a:buFont typeface="Arial" panose="020B0604020202020204" pitchFamily="34" charset="0"/>
              <a:buChar char="•"/>
            </a:pPr>
            <a:r>
              <a:rPr lang="en-US" sz="2400" b="1" i="0" dirty="0">
                <a:solidFill>
                  <a:srgbClr val="242424"/>
                </a:solidFill>
                <a:effectLst/>
              </a:rPr>
              <a:t>Elbow Method</a:t>
            </a:r>
            <a:r>
              <a:rPr lang="en-US" sz="2400" b="0" i="0" dirty="0">
                <a:solidFill>
                  <a:srgbClr val="242424"/>
                </a:solidFill>
                <a:effectLst/>
              </a:rPr>
              <a:t>: Plots the sum of squared distances (inertia) from each point to its assigned cluster center</a:t>
            </a:r>
            <a:r>
              <a:rPr lang="en-US" sz="2400" b="0" i="0" dirty="0" smtClean="0">
                <a:solidFill>
                  <a:srgbClr val="242424"/>
                </a:solidFill>
                <a:effectLst/>
              </a:rPr>
              <a:t>.</a:t>
            </a:r>
          </a:p>
          <a:p>
            <a:pPr algn="just">
              <a:lnSpc>
                <a:spcPct val="150000"/>
              </a:lnSpc>
              <a:buFont typeface="Wingdings" pitchFamily="2" charset="2"/>
              <a:buChar char="ü"/>
            </a:pPr>
            <a:r>
              <a:rPr lang="en-US" sz="2400" b="1" dirty="0"/>
              <a:t>Inertia (within-cluster sum of squares)</a:t>
            </a:r>
            <a:r>
              <a:rPr lang="en-US" sz="2400" dirty="0"/>
              <a:t>: A measure of how compact the clusters are</a:t>
            </a:r>
            <a:r>
              <a:rPr lang="en-US" sz="2400" dirty="0" smtClean="0"/>
              <a:t>.</a:t>
            </a:r>
            <a:r>
              <a:rPr lang="en-US" sz="2400" b="0" i="0" dirty="0" smtClean="0">
                <a:solidFill>
                  <a:srgbClr val="242424"/>
                </a:solidFill>
                <a:effectLst/>
              </a:rPr>
              <a:t> </a:t>
            </a:r>
            <a:endParaRPr lang="en-US" sz="2400" b="0" i="0" dirty="0">
              <a:solidFill>
                <a:srgbClr val="242424"/>
              </a:solidFill>
              <a:effectLst/>
            </a:endParaRPr>
          </a:p>
          <a:p>
            <a:pPr algn="just"/>
            <a:r>
              <a:rPr lang="en-US" sz="2400" b="1" dirty="0"/>
              <a:t>Silhouette Score</a:t>
            </a:r>
            <a:r>
              <a:rPr lang="en-US" sz="2400" dirty="0"/>
              <a:t>: Measures how similar each point is to its own cluster compared to other clusters.</a:t>
            </a:r>
          </a:p>
          <a:p>
            <a:pPr algn="just">
              <a:lnSpc>
                <a:spcPct val="150000"/>
              </a:lnSpc>
            </a:pPr>
            <a:endParaRPr lang="en-US" sz="4000" dirty="0"/>
          </a:p>
        </p:txBody>
      </p:sp>
    </p:spTree>
    <p:extLst>
      <p:ext uri="{BB962C8B-B14F-4D97-AF65-F5344CB8AC3E}">
        <p14:creationId xmlns:p14="http://schemas.microsoft.com/office/powerpoint/2010/main" val="35823673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4000" dirty="0"/>
              <a:t>Reading assignment</a:t>
            </a:r>
          </a:p>
        </p:txBody>
      </p:sp>
      <p:sp>
        <p:nvSpPr>
          <p:cNvPr id="3" name="Content Placeholder 2"/>
          <p:cNvSpPr>
            <a:spLocks noGrp="1"/>
          </p:cNvSpPr>
          <p:nvPr>
            <p:ph idx="1"/>
          </p:nvPr>
        </p:nvSpPr>
        <p:spPr>
          <a:xfrm>
            <a:off x="457200" y="1066800"/>
            <a:ext cx="8229600" cy="5410200"/>
          </a:xfrm>
        </p:spPr>
        <p:txBody>
          <a:bodyPr>
            <a:noAutofit/>
          </a:bodyPr>
          <a:lstStyle/>
          <a:p>
            <a:pPr algn="just">
              <a:lnSpc>
                <a:spcPct val="150000"/>
              </a:lnSpc>
              <a:buFont typeface="Wingdings" panose="05000000000000000000" pitchFamily="2" charset="2"/>
              <a:buChar char="Ø"/>
            </a:pPr>
            <a:r>
              <a:rPr lang="en-US" sz="2400" b="0" i="0" dirty="0">
                <a:solidFill>
                  <a:srgbClr val="242424"/>
                </a:solidFill>
                <a:effectLst/>
              </a:rPr>
              <a:t>Clustering methods rely heavily on the definition of distance. Common distance metrics include:</a:t>
            </a:r>
          </a:p>
          <a:p>
            <a:pPr algn="just">
              <a:lnSpc>
                <a:spcPct val="150000"/>
              </a:lnSpc>
            </a:pPr>
            <a:r>
              <a:rPr lang="en-US" sz="2400" b="1" i="0" dirty="0">
                <a:solidFill>
                  <a:srgbClr val="242424"/>
                </a:solidFill>
                <a:effectLst/>
              </a:rPr>
              <a:t>Euclidean Distance</a:t>
            </a:r>
          </a:p>
          <a:p>
            <a:pPr algn="just">
              <a:lnSpc>
                <a:spcPct val="150000"/>
              </a:lnSpc>
            </a:pPr>
            <a:r>
              <a:rPr lang="en-US" sz="2400" b="1" i="0" dirty="0">
                <a:solidFill>
                  <a:srgbClr val="242424"/>
                </a:solidFill>
                <a:effectLst/>
              </a:rPr>
              <a:t>Manhattan Distance</a:t>
            </a:r>
          </a:p>
          <a:p>
            <a:pPr algn="just">
              <a:lnSpc>
                <a:spcPct val="150000"/>
              </a:lnSpc>
            </a:pPr>
            <a:r>
              <a:rPr lang="en-US" sz="2400" b="1" i="0" dirty="0">
                <a:solidFill>
                  <a:srgbClr val="242424"/>
                </a:solidFill>
                <a:effectLst/>
              </a:rPr>
              <a:t>Cosine Distance</a:t>
            </a:r>
          </a:p>
          <a:p>
            <a:pPr marL="0" indent="0" algn="just">
              <a:lnSpc>
                <a:spcPct val="150000"/>
              </a:lnSpc>
              <a:buNone/>
            </a:pPr>
            <a:r>
              <a:rPr lang="en-US" sz="2400" dirty="0"/>
              <a:t/>
            </a:r>
            <a:br>
              <a:rPr lang="en-US" sz="2400" dirty="0"/>
            </a:br>
            <a:endParaRPr lang="en-US" sz="2400" dirty="0"/>
          </a:p>
        </p:txBody>
      </p:sp>
    </p:spTree>
    <p:extLst>
      <p:ext uri="{BB962C8B-B14F-4D97-AF65-F5344CB8AC3E}">
        <p14:creationId xmlns:p14="http://schemas.microsoft.com/office/powerpoint/2010/main" val="7865264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3631</TotalTime>
  <Words>3002</Words>
  <Application>Microsoft Office PowerPoint</Application>
  <PresentationFormat>On-screen Show (4:3)</PresentationFormat>
  <Paragraphs>329</Paragraphs>
  <Slides>52</Slides>
  <Notes>2</Notes>
  <HiddenSlides>0</HiddenSlides>
  <MMClips>0</MMClips>
  <ScaleCrop>false</ScaleCrop>
  <HeadingPairs>
    <vt:vector size="4" baseType="variant">
      <vt:variant>
        <vt:lpstr>Theme</vt:lpstr>
      </vt:variant>
      <vt:variant>
        <vt:i4>1</vt:i4>
      </vt:variant>
      <vt:variant>
        <vt:lpstr>Slide Titles</vt:lpstr>
      </vt:variant>
      <vt:variant>
        <vt:i4>52</vt:i4>
      </vt:variant>
    </vt:vector>
  </HeadingPairs>
  <TitlesOfParts>
    <vt:vector size="53" baseType="lpstr">
      <vt:lpstr>Office Theme</vt:lpstr>
      <vt:lpstr>Unsupervised learning </vt:lpstr>
      <vt:lpstr>Unsupervised learning </vt:lpstr>
      <vt:lpstr>Unsupervised learning application   areas</vt:lpstr>
      <vt:lpstr> Types of Unsupervised   Learning</vt:lpstr>
      <vt:lpstr>K-means clustering</vt:lpstr>
      <vt:lpstr>How k-means clustering works?</vt:lpstr>
      <vt:lpstr>Con’t…</vt:lpstr>
      <vt:lpstr> Selecting the Right Number of    Clusters (K)</vt:lpstr>
      <vt:lpstr>Reading assignment</vt:lpstr>
      <vt:lpstr>Pros and cons of k-means</vt:lpstr>
      <vt:lpstr>Hierarchical Clustering</vt:lpstr>
      <vt:lpstr> Process of HC:</vt:lpstr>
      <vt:lpstr>Pros and cons of HC</vt:lpstr>
      <vt:lpstr>Association rule learning</vt:lpstr>
      <vt:lpstr>Con’t…</vt:lpstr>
      <vt:lpstr> Suppose we have a store’s sales data with five transactions as shown below. </vt:lpstr>
      <vt:lpstr>Con’t…</vt:lpstr>
      <vt:lpstr>Support Count of an Item-set</vt:lpstr>
      <vt:lpstr>Con’t…</vt:lpstr>
      <vt:lpstr>Lift, Support, and Confidence in Association Rule Mining</vt:lpstr>
      <vt:lpstr>Minimum Support and confidence</vt:lpstr>
      <vt:lpstr>Con’t…</vt:lpstr>
      <vt:lpstr>Lift</vt:lpstr>
      <vt:lpstr>Con’t…</vt:lpstr>
      <vt:lpstr>Con’t…</vt:lpstr>
      <vt:lpstr>Association Rule Mining Algorithms</vt:lpstr>
      <vt:lpstr>Con’t…</vt:lpstr>
      <vt:lpstr>  Applications of Association Rule Mining  </vt:lpstr>
      <vt:lpstr>Con’t…</vt:lpstr>
      <vt:lpstr>Advantages of Association Rule Mining</vt:lpstr>
      <vt:lpstr>Con’t…</vt:lpstr>
      <vt:lpstr>Disadvantages of Association Rule Mining </vt:lpstr>
      <vt:lpstr>Con’t…</vt:lpstr>
      <vt:lpstr>Monte Carlo prediction </vt:lpstr>
      <vt:lpstr>Con’t…</vt:lpstr>
      <vt:lpstr>Dimension reduction</vt:lpstr>
      <vt:lpstr>Factor analysis and Singular value decomposition (SVD)</vt:lpstr>
      <vt:lpstr>Principal components analysis (PCA)</vt:lpstr>
      <vt:lpstr>Applications of PCA</vt:lpstr>
      <vt:lpstr>Advantages and Disadvantages of PCA</vt:lpstr>
      <vt:lpstr>Con’t…</vt:lpstr>
      <vt:lpstr>Nonlinear dimensionality reduction</vt:lpstr>
      <vt:lpstr>Anomaly detection</vt:lpstr>
      <vt:lpstr>Con’t…</vt:lpstr>
      <vt:lpstr>Con’t…</vt:lpstr>
      <vt:lpstr> Reinforcement learning  </vt:lpstr>
      <vt:lpstr> Key Concepts of Reinforcement Learning </vt:lpstr>
      <vt:lpstr> How Reinforcement Learning Works </vt:lpstr>
      <vt:lpstr> Example: Navigating a Maze </vt:lpstr>
      <vt:lpstr>Explanation </vt:lpstr>
      <vt:lpstr>Reading assignment</vt:lpstr>
      <vt:lpstr>PowerPoint Presentation</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Distributed Databases</dc:title>
  <dc:creator>Merhawi</dc:creator>
  <cp:lastModifiedBy>Solomon Dubale</cp:lastModifiedBy>
  <cp:revision>192</cp:revision>
  <dcterms:created xsi:type="dcterms:W3CDTF">2014-01-06T09:02:14Z</dcterms:created>
  <dcterms:modified xsi:type="dcterms:W3CDTF">2025-04-23T14:34:25Z</dcterms:modified>
</cp:coreProperties>
</file>