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1" r:id="rId2"/>
    <p:sldId id="353" r:id="rId3"/>
    <p:sldId id="304" r:id="rId4"/>
    <p:sldId id="360" r:id="rId5"/>
    <p:sldId id="292" r:id="rId6"/>
    <p:sldId id="306" r:id="rId7"/>
    <p:sldId id="325" r:id="rId8"/>
    <p:sldId id="309" r:id="rId9"/>
    <p:sldId id="330" r:id="rId10"/>
    <p:sldId id="326" r:id="rId11"/>
    <p:sldId id="361" r:id="rId12"/>
    <p:sldId id="362" r:id="rId13"/>
    <p:sldId id="365" r:id="rId14"/>
    <p:sldId id="363" r:id="rId15"/>
    <p:sldId id="364" r:id="rId16"/>
    <p:sldId id="316" r:id="rId17"/>
    <p:sldId id="317" r:id="rId18"/>
    <p:sldId id="323" r:id="rId19"/>
    <p:sldId id="344" r:id="rId20"/>
    <p:sldId id="347" r:id="rId21"/>
    <p:sldId id="327" r:id="rId22"/>
    <p:sldId id="319" r:id="rId23"/>
    <p:sldId id="346" r:id="rId24"/>
    <p:sldId id="328" r:id="rId25"/>
    <p:sldId id="329" r:id="rId26"/>
    <p:sldId id="331" r:id="rId27"/>
    <p:sldId id="332" r:id="rId28"/>
    <p:sldId id="334" r:id="rId29"/>
    <p:sldId id="333" r:id="rId30"/>
    <p:sldId id="350" r:id="rId31"/>
    <p:sldId id="335" r:id="rId32"/>
    <p:sldId id="351" r:id="rId33"/>
    <p:sldId id="367" r:id="rId34"/>
    <p:sldId id="336" r:id="rId35"/>
    <p:sldId id="32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9" d="100"/>
          <a:sy n="69" d="100"/>
        </p:scale>
        <p:origin x="-13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4C0F8-9C5F-4AAB-A8E5-6A8D4EA33139}" type="datetimeFigureOut">
              <a:rPr lang="en-US" smtClean="0"/>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36E28-E0C9-4449-B45E-8BAFA88A8D61}" type="slidenum">
              <a:rPr lang="en-US" smtClean="0"/>
              <a:t>‹#›</a:t>
            </a:fld>
            <a:endParaRPr lang="en-US"/>
          </a:p>
        </p:txBody>
      </p:sp>
    </p:spTree>
    <p:extLst>
      <p:ext uri="{BB962C8B-B14F-4D97-AF65-F5344CB8AC3E}">
        <p14:creationId xmlns:p14="http://schemas.microsoft.com/office/powerpoint/2010/main" val="5189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Helvetica" charset="0"/>
                <a:ea typeface="MS PGothic" pitchFamily="34" charset="-128"/>
              </a:defRPr>
            </a:lvl1pPr>
            <a:lvl2pPr marL="702756" indent="-270291">
              <a:defRPr sz="1500">
                <a:solidFill>
                  <a:schemeClr val="tx1"/>
                </a:solidFill>
                <a:latin typeface="Helvetica" charset="0"/>
                <a:ea typeface="MS PGothic" pitchFamily="34" charset="-128"/>
              </a:defRPr>
            </a:lvl2pPr>
            <a:lvl3pPr marL="1081164" indent="-216233">
              <a:defRPr sz="1500">
                <a:solidFill>
                  <a:schemeClr val="tx1"/>
                </a:solidFill>
                <a:latin typeface="Helvetica" charset="0"/>
                <a:ea typeface="MS PGothic" pitchFamily="34" charset="-128"/>
              </a:defRPr>
            </a:lvl3pPr>
            <a:lvl4pPr marL="1513629" indent="-216233">
              <a:defRPr sz="1500">
                <a:solidFill>
                  <a:schemeClr val="tx1"/>
                </a:solidFill>
                <a:latin typeface="Helvetica" charset="0"/>
                <a:ea typeface="MS PGothic" pitchFamily="34" charset="-128"/>
              </a:defRPr>
            </a:lvl4pPr>
            <a:lvl5pPr marL="1946095" indent="-216233">
              <a:defRPr sz="1500">
                <a:solidFill>
                  <a:schemeClr val="tx1"/>
                </a:solidFill>
                <a:latin typeface="Helvetica" charset="0"/>
                <a:ea typeface="MS PGothic" pitchFamily="34" charset="-128"/>
              </a:defRPr>
            </a:lvl5pPr>
            <a:lvl6pPr marL="2378560" indent="-216233" eaLnBrk="0" fontAlgn="base" hangingPunct="0">
              <a:spcBef>
                <a:spcPct val="0"/>
              </a:spcBef>
              <a:spcAft>
                <a:spcPct val="0"/>
              </a:spcAft>
              <a:defRPr sz="1500">
                <a:solidFill>
                  <a:schemeClr val="tx1"/>
                </a:solidFill>
                <a:latin typeface="Helvetica" charset="0"/>
                <a:ea typeface="MS PGothic" pitchFamily="34" charset="-128"/>
              </a:defRPr>
            </a:lvl6pPr>
            <a:lvl7pPr marL="2811026" indent="-216233" eaLnBrk="0" fontAlgn="base" hangingPunct="0">
              <a:spcBef>
                <a:spcPct val="0"/>
              </a:spcBef>
              <a:spcAft>
                <a:spcPct val="0"/>
              </a:spcAft>
              <a:defRPr sz="1500">
                <a:solidFill>
                  <a:schemeClr val="tx1"/>
                </a:solidFill>
                <a:latin typeface="Helvetica" charset="0"/>
                <a:ea typeface="MS PGothic" pitchFamily="34" charset="-128"/>
              </a:defRPr>
            </a:lvl7pPr>
            <a:lvl8pPr marL="3243491" indent="-216233" eaLnBrk="0" fontAlgn="base" hangingPunct="0">
              <a:spcBef>
                <a:spcPct val="0"/>
              </a:spcBef>
              <a:spcAft>
                <a:spcPct val="0"/>
              </a:spcAft>
              <a:defRPr sz="1500">
                <a:solidFill>
                  <a:schemeClr val="tx1"/>
                </a:solidFill>
                <a:latin typeface="Helvetica" charset="0"/>
                <a:ea typeface="MS PGothic" pitchFamily="34" charset="-128"/>
              </a:defRPr>
            </a:lvl8pPr>
            <a:lvl9pPr marL="3675957" indent="-216233" eaLnBrk="0" fontAlgn="base" hangingPunct="0">
              <a:spcBef>
                <a:spcPct val="0"/>
              </a:spcBef>
              <a:spcAft>
                <a:spcPct val="0"/>
              </a:spcAft>
              <a:defRPr sz="1500">
                <a:solidFill>
                  <a:schemeClr val="tx1"/>
                </a:solidFill>
                <a:latin typeface="Helvetica" charset="0"/>
                <a:ea typeface="MS PGothic" pitchFamily="34" charset="-128"/>
              </a:defRPr>
            </a:lvl9pPr>
          </a:lstStyle>
          <a:p>
            <a:fld id="{87BBE997-7A07-4CC6-A9AE-99F156FF8127}" type="slidenum">
              <a:rPr lang="en-US" sz="1100">
                <a:latin typeface="Times New Roman" pitchFamily="18" charset="0"/>
              </a:rPr>
              <a:pPr/>
              <a:t>1</a:t>
            </a:fld>
            <a:endParaRPr lang="en-US" sz="1100">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C36E28-E0C9-4449-B45E-8BAFA88A8D61}" type="slidenum">
              <a:rPr lang="en-US" smtClean="0"/>
              <a:t>18</a:t>
            </a:fld>
            <a:endParaRPr lang="en-US"/>
          </a:p>
        </p:txBody>
      </p:sp>
    </p:spTree>
    <p:extLst>
      <p:ext uri="{BB962C8B-B14F-4D97-AF65-F5344CB8AC3E}">
        <p14:creationId xmlns:p14="http://schemas.microsoft.com/office/powerpoint/2010/main" val="29448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4C6614-E7D2-48C5-843F-F580D08D482C}"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4C6614-E7D2-48C5-843F-F580D08D482C}"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6614-E7D2-48C5-843F-F580D08D482C}"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6614-E7D2-48C5-843F-F580D08D482C}"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29EFF-722A-46BD-A0CB-59EC06911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3324225"/>
            <a:ext cx="7772400" cy="1470025"/>
          </a:xfrm>
        </p:spPr>
        <p:txBody>
          <a:bodyPr>
            <a:normAutofit/>
          </a:bodyPr>
          <a:lstStyle/>
          <a:p>
            <a:r>
              <a:rPr lang="en-US" sz="4000" dirty="0" smtClean="0"/>
              <a:t>Neural  network</a:t>
            </a:r>
            <a:endParaRPr lang="en-US" sz="4000" dirty="0"/>
          </a:p>
        </p:txBody>
      </p:sp>
      <p:sp>
        <p:nvSpPr>
          <p:cNvPr id="15362" name="TextBox 3"/>
          <p:cNvSpPr txBox="1">
            <a:spLocks noChangeArrowheads="1"/>
          </p:cNvSpPr>
          <p:nvPr/>
        </p:nvSpPr>
        <p:spPr bwMode="auto">
          <a:xfrm>
            <a:off x="3187700" y="2082800"/>
            <a:ext cx="276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r>
              <a:rPr lang="en-GB" sz="3600" dirty="0"/>
              <a:t>Chapter </a:t>
            </a:r>
            <a:r>
              <a:rPr lang="en-GB" sz="3600" dirty="0" smtClean="0"/>
              <a:t>4</a:t>
            </a:r>
            <a:endParaRPr lang="en-GB" sz="3600" dirty="0"/>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a:solidFill>
                  <a:srgbClr val="898989"/>
                </a:solidFill>
              </a:rPr>
              <a:t>Slide 3- </a:t>
            </a:r>
            <a:fld id="{A8B3FB6C-B876-4E66-BCFB-F8775BC0ED78}" type="slidenum">
              <a:rPr lang="en-US" sz="1200">
                <a:solidFill>
                  <a:srgbClr val="898989"/>
                </a:solidFill>
              </a:rPr>
              <a:pPr/>
              <a:t>1</a:t>
            </a:fld>
            <a:endParaRPr lang="en-US" sz="1200">
              <a:solidFill>
                <a:srgbClr val="898989"/>
              </a:solidFill>
            </a:endParaRPr>
          </a:p>
        </p:txBody>
      </p:sp>
    </p:spTree>
    <p:extLst>
      <p:ext uri="{BB962C8B-B14F-4D97-AF65-F5344CB8AC3E}">
        <p14:creationId xmlns:p14="http://schemas.microsoft.com/office/powerpoint/2010/main" val="253720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i="0" dirty="0" smtClean="0">
                <a:solidFill>
                  <a:srgbClr val="242424"/>
                </a:solidFill>
                <a:effectLst/>
              </a:rPr>
              <a:t>Con’t…</a:t>
            </a:r>
            <a:endParaRPr lang="en-US" sz="4000" dirty="0"/>
          </a:p>
        </p:txBody>
      </p:sp>
      <p:sp>
        <p:nvSpPr>
          <p:cNvPr id="3" name="Content Placeholder 2"/>
          <p:cNvSpPr>
            <a:spLocks noGrp="1"/>
          </p:cNvSpPr>
          <p:nvPr>
            <p:ph idx="1"/>
          </p:nvPr>
        </p:nvSpPr>
        <p:spPr>
          <a:xfrm>
            <a:off x="457200" y="990600"/>
            <a:ext cx="8229600" cy="5486400"/>
          </a:xfrm>
        </p:spPr>
        <p:txBody>
          <a:bodyPr>
            <a:normAutofit lnSpcReduction="10000"/>
          </a:bodyPr>
          <a:lstStyle/>
          <a:p>
            <a:pPr algn="just"/>
            <a:r>
              <a:rPr lang="en-US" sz="2400" dirty="0" smtClean="0"/>
              <a:t>When </a:t>
            </a:r>
            <a:r>
              <a:rPr lang="en-US" sz="2400" dirty="0"/>
              <a:t>the network is active, the node receives different data (signals, which can be represented by the numbers) through each input and multiplies the numbers by their assigned weight. </a:t>
            </a:r>
            <a:endParaRPr lang="en-US" sz="2400" dirty="0" smtClean="0"/>
          </a:p>
          <a:p>
            <a:pPr algn="just"/>
            <a:r>
              <a:rPr lang="en-US" sz="2400" dirty="0" smtClean="0"/>
              <a:t>The </a:t>
            </a:r>
            <a:r>
              <a:rPr lang="en-US" sz="2400" dirty="0"/>
              <a:t>node then sums up all the input signals to obtain the total, which is the output </a:t>
            </a:r>
            <a:r>
              <a:rPr lang="en-US" sz="2400" dirty="0" smtClean="0"/>
              <a:t>signal.</a:t>
            </a:r>
          </a:p>
          <a:p>
            <a:pPr algn="just"/>
            <a:r>
              <a:rPr lang="en-US" sz="2400" dirty="0" smtClean="0"/>
              <a:t>Neurons regularly </a:t>
            </a:r>
            <a:r>
              <a:rPr lang="en-US" sz="2400" dirty="0"/>
              <a:t>experience a low level of electrical noise, which is not strong enough to transmit a </a:t>
            </a:r>
            <a:r>
              <a:rPr lang="en-US" sz="2400" dirty="0" smtClean="0"/>
              <a:t>signal i.e. noise</a:t>
            </a:r>
          </a:p>
          <a:p>
            <a:pPr algn="just"/>
            <a:r>
              <a:rPr lang="en-US" sz="2400" dirty="0" smtClean="0"/>
              <a:t>Well</a:t>
            </a:r>
            <a:r>
              <a:rPr lang="en-US" sz="2400" dirty="0"/>
              <a:t>, in the </a:t>
            </a:r>
            <a:r>
              <a:rPr lang="en-US" sz="2400" dirty="0" smtClean="0"/>
              <a:t>ANN, </a:t>
            </a:r>
            <a:r>
              <a:rPr lang="en-US" sz="2400" dirty="0"/>
              <a:t>if the output signal is below a predefined threshold, the node does not pass data on to the next layer—it is considered noise. </a:t>
            </a:r>
            <a:endParaRPr lang="en-US" sz="2400" dirty="0" smtClean="0"/>
          </a:p>
          <a:p>
            <a:pPr algn="just"/>
            <a:r>
              <a:rPr lang="en-US" sz="2400" dirty="0" smtClean="0"/>
              <a:t>If </a:t>
            </a:r>
            <a:r>
              <a:rPr lang="en-US" sz="2400" dirty="0"/>
              <a:t>the number exceeds the threshold, the node sends the output signal to the next layer—the same way a signal is sent across a synapse when the electrical activity is high enough. </a:t>
            </a:r>
            <a:endParaRPr lang="en-US" sz="2400" dirty="0" smtClean="0"/>
          </a:p>
          <a:p>
            <a:pPr algn="just"/>
            <a:r>
              <a:rPr lang="en-US" sz="2400" dirty="0" smtClean="0"/>
              <a:t>This </a:t>
            </a:r>
            <a:r>
              <a:rPr lang="en-US" sz="2400" dirty="0"/>
              <a:t>all happens in the binary language of 1 and 0s.</a:t>
            </a:r>
            <a:endParaRPr lang="en-US" sz="4000" dirty="0"/>
          </a:p>
        </p:txBody>
      </p:sp>
    </p:spTree>
    <p:extLst>
      <p:ext uri="{BB962C8B-B14F-4D97-AF65-F5344CB8AC3E}">
        <p14:creationId xmlns:p14="http://schemas.microsoft.com/office/powerpoint/2010/main" val="58302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Activation function</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sz="2200" dirty="0"/>
              <a:t>While building a </a:t>
            </a:r>
            <a:r>
              <a:rPr lang="en-US" sz="2200" dirty="0" smtClean="0"/>
              <a:t>NN, </a:t>
            </a:r>
            <a:r>
              <a:rPr lang="en-US" sz="2200" dirty="0"/>
              <a:t>one key decision is selecting the </a:t>
            </a:r>
            <a:r>
              <a:rPr lang="en-US" sz="2200" i="1" dirty="0"/>
              <a:t>Activation Function</a:t>
            </a:r>
            <a:r>
              <a:rPr lang="en-US" sz="2200" dirty="0"/>
              <a:t> for both the hidden layer and the output layer</a:t>
            </a:r>
            <a:r>
              <a:rPr lang="en-US" sz="2200" dirty="0" smtClean="0"/>
              <a:t>.</a:t>
            </a:r>
          </a:p>
          <a:p>
            <a:pPr algn="just"/>
            <a:r>
              <a:rPr lang="en-US" sz="2200" dirty="0" smtClean="0"/>
              <a:t>Activation </a:t>
            </a:r>
            <a:r>
              <a:rPr lang="en-US" sz="2200" dirty="0"/>
              <a:t>functions decide whether a neuron should be activated</a:t>
            </a:r>
            <a:r>
              <a:rPr lang="en-US" sz="2200" dirty="0" smtClean="0"/>
              <a:t>.</a:t>
            </a:r>
          </a:p>
          <a:p>
            <a:pPr algn="just" fontAlgn="base"/>
            <a:r>
              <a:rPr lang="en-US" sz="2200" dirty="0"/>
              <a:t>An activation function is a mathematical function applied to the output of a neuron</a:t>
            </a:r>
            <a:r>
              <a:rPr lang="en-US" sz="2200" dirty="0" smtClean="0"/>
              <a:t>.</a:t>
            </a:r>
          </a:p>
          <a:p>
            <a:pPr algn="just" fontAlgn="base"/>
            <a:r>
              <a:rPr lang="en-US" sz="2200" dirty="0" smtClean="0"/>
              <a:t>It introduces</a:t>
            </a:r>
            <a:r>
              <a:rPr lang="en-US" sz="2200" dirty="0"/>
              <a:t> </a:t>
            </a:r>
            <a:r>
              <a:rPr lang="en-US" sz="2200" dirty="0" smtClean="0"/>
              <a:t>non-linearity</a:t>
            </a:r>
            <a:r>
              <a:rPr lang="en-US" sz="2200" dirty="0"/>
              <a:t> into the model, allowing the network to learn and represent complex patterns in the data. </a:t>
            </a:r>
            <a:endParaRPr lang="en-US" sz="2200" dirty="0" smtClean="0"/>
          </a:p>
          <a:p>
            <a:pPr algn="just" fontAlgn="base"/>
            <a:r>
              <a:rPr lang="en-US" sz="2200" dirty="0" smtClean="0"/>
              <a:t>Without non-linearity feature a neural network would behave like a linear regression model no matter how many layers it has</a:t>
            </a:r>
          </a:p>
          <a:p>
            <a:pPr algn="just" fontAlgn="base"/>
            <a:r>
              <a:rPr lang="en-US" sz="2200" dirty="0" smtClean="0"/>
              <a:t>The </a:t>
            </a:r>
            <a:r>
              <a:rPr lang="en-US" sz="2200" dirty="0"/>
              <a:t>activation function decides whether a neuron should be activated by calculating the weighted sum of inputs and adding a bias term. </a:t>
            </a:r>
            <a:endParaRPr lang="en-US" sz="2200" dirty="0" smtClean="0"/>
          </a:p>
          <a:p>
            <a:pPr algn="just" fontAlgn="base"/>
            <a:r>
              <a:rPr lang="en-US" sz="2200" dirty="0" smtClean="0"/>
              <a:t>This </a:t>
            </a:r>
            <a:r>
              <a:rPr lang="en-US" sz="2200" dirty="0"/>
              <a:t>helps the model make complex decisions and predictions by introducing </a:t>
            </a:r>
            <a:r>
              <a:rPr lang="en-US" sz="2200" dirty="0" smtClean="0"/>
              <a:t>non-linearity </a:t>
            </a:r>
            <a:r>
              <a:rPr lang="en-US" sz="2200" dirty="0"/>
              <a:t>to the output of each neuron.</a:t>
            </a:r>
          </a:p>
          <a:p>
            <a:pPr algn="just"/>
            <a:endParaRPr lang="en-US" sz="2200" dirty="0"/>
          </a:p>
        </p:txBody>
      </p:sp>
    </p:spTree>
    <p:extLst>
      <p:ext uri="{BB962C8B-B14F-4D97-AF65-F5344CB8AC3E}">
        <p14:creationId xmlns:p14="http://schemas.microsoft.com/office/powerpoint/2010/main" val="343630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
            </a:r>
            <a:br>
              <a:rPr lang="en-US" dirty="0"/>
            </a:br>
            <a:r>
              <a:rPr lang="en-US" dirty="0"/>
              <a:t>I</a:t>
            </a:r>
            <a:r>
              <a:rPr lang="en-US" dirty="0" smtClean="0"/>
              <a:t>mportance of Non-Linearity in NNs</a:t>
            </a:r>
            <a:r>
              <a:rPr lang="en-US" dirty="0"/>
              <a:t/>
            </a:r>
            <a:br>
              <a:rPr lang="en-US" dirty="0"/>
            </a:br>
            <a:endParaRPr lang="en-US" dirty="0"/>
          </a:p>
        </p:txBody>
      </p:sp>
      <p:sp>
        <p:nvSpPr>
          <p:cNvPr id="3" name="Content Placeholder 2"/>
          <p:cNvSpPr>
            <a:spLocks noGrp="1"/>
          </p:cNvSpPr>
          <p:nvPr>
            <p:ph idx="1"/>
          </p:nvPr>
        </p:nvSpPr>
        <p:spPr>
          <a:xfrm>
            <a:off x="457200" y="1219200"/>
            <a:ext cx="8229600" cy="5181600"/>
          </a:xfrm>
        </p:spPr>
        <p:txBody>
          <a:bodyPr>
            <a:noAutofit/>
          </a:bodyPr>
          <a:lstStyle/>
          <a:p>
            <a:pPr algn="just" fontAlgn="base"/>
            <a:r>
              <a:rPr lang="en-US" sz="2200" dirty="0" smtClean="0"/>
              <a:t>Neural </a:t>
            </a:r>
            <a:r>
              <a:rPr lang="en-US" sz="2200" dirty="0"/>
              <a:t>networks consist of neurons that operate using weights, biases, and activation functions.</a:t>
            </a:r>
          </a:p>
          <a:p>
            <a:pPr algn="just" fontAlgn="base"/>
            <a:r>
              <a:rPr lang="en-US" sz="2200" dirty="0"/>
              <a:t>In the learning process, these weights and biases are updated based on the error produced at the output—a process known as </a:t>
            </a:r>
            <a:r>
              <a:rPr lang="en-US" sz="2200" dirty="0" smtClean="0"/>
              <a:t>back propagation</a:t>
            </a:r>
            <a:r>
              <a:rPr lang="en-US" sz="2200" dirty="0"/>
              <a:t>. </a:t>
            </a:r>
            <a:endParaRPr lang="en-US" sz="2200" dirty="0" smtClean="0"/>
          </a:p>
          <a:p>
            <a:pPr algn="just" fontAlgn="base"/>
            <a:r>
              <a:rPr lang="en-US" sz="2200" dirty="0" smtClean="0"/>
              <a:t>Activation </a:t>
            </a:r>
            <a:r>
              <a:rPr lang="en-US" sz="2200" dirty="0"/>
              <a:t>functions enable </a:t>
            </a:r>
            <a:r>
              <a:rPr lang="en-US" sz="2200" dirty="0" smtClean="0"/>
              <a:t>back propagation </a:t>
            </a:r>
            <a:r>
              <a:rPr lang="en-US" sz="2200" dirty="0"/>
              <a:t>by providing gradients that are essential for updating the weights and biases.</a:t>
            </a:r>
          </a:p>
          <a:p>
            <a:pPr algn="just" fontAlgn="base"/>
            <a:r>
              <a:rPr lang="en-US" sz="2200" dirty="0"/>
              <a:t>Without non-linearity, even deep networks would be limited to solving only simple, linearly separable problems. </a:t>
            </a:r>
            <a:endParaRPr lang="en-US" sz="2200" dirty="0" smtClean="0"/>
          </a:p>
          <a:p>
            <a:pPr algn="just" fontAlgn="base"/>
            <a:r>
              <a:rPr lang="en-US" sz="2200" dirty="0" smtClean="0"/>
              <a:t>Activation </a:t>
            </a:r>
            <a:r>
              <a:rPr lang="en-US" sz="2200" dirty="0"/>
              <a:t>functions empower neural networks to model highly complex data distributions and solve advanced deep learning tasks. </a:t>
            </a:r>
            <a:endParaRPr lang="en-US" sz="2200" dirty="0" smtClean="0"/>
          </a:p>
          <a:p>
            <a:pPr algn="just" fontAlgn="base"/>
            <a:r>
              <a:rPr lang="en-US" sz="2200" dirty="0" smtClean="0"/>
              <a:t>Adding </a:t>
            </a:r>
            <a:r>
              <a:rPr lang="en-US" sz="2200" dirty="0"/>
              <a:t>non-linear activation functions introduce flexibility and enable the network to learn more complex and abstract patterns from data.</a:t>
            </a:r>
          </a:p>
          <a:p>
            <a:pPr algn="just"/>
            <a:endParaRPr lang="en-US" sz="2200" dirty="0"/>
          </a:p>
        </p:txBody>
      </p:sp>
    </p:spTree>
    <p:extLst>
      <p:ext uri="{BB962C8B-B14F-4D97-AF65-F5344CB8AC3E}">
        <p14:creationId xmlns:p14="http://schemas.microsoft.com/office/powerpoint/2010/main" val="397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a:t>
            </a:r>
            <a:r>
              <a:rPr lang="en-US" dirty="0"/>
              <a:t>of Activation Functions in </a:t>
            </a:r>
            <a:r>
              <a:rPr lang="en-US" dirty="0" smtClean="0"/>
              <a:t>NN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a:t>Linear Activation </a:t>
            </a:r>
            <a:r>
              <a:rPr lang="en-US" sz="2400" dirty="0" smtClean="0"/>
              <a:t>Function</a:t>
            </a:r>
            <a:endParaRPr lang="en-US" sz="2400" dirty="0"/>
          </a:p>
          <a:p>
            <a:r>
              <a:rPr lang="en-US" sz="2400" dirty="0"/>
              <a:t>Non-Linear Activation </a:t>
            </a:r>
            <a:r>
              <a:rPr lang="en-US" sz="2400" dirty="0" smtClean="0"/>
              <a:t>Functions</a:t>
            </a:r>
            <a:endParaRPr lang="en-US" sz="2400" dirty="0"/>
          </a:p>
          <a:p>
            <a:pPr lvl="1"/>
            <a:r>
              <a:rPr lang="en-US" sz="2000" dirty="0" err="1" smtClean="0"/>
              <a:t>Relu</a:t>
            </a:r>
            <a:r>
              <a:rPr lang="en-US" sz="2000" dirty="0" smtClean="0"/>
              <a:t> </a:t>
            </a:r>
          </a:p>
          <a:p>
            <a:pPr lvl="1"/>
            <a:r>
              <a:rPr lang="en-US" sz="2000" dirty="0" smtClean="0"/>
              <a:t>Sigmoid</a:t>
            </a:r>
          </a:p>
          <a:p>
            <a:pPr lvl="1"/>
            <a:r>
              <a:rPr lang="en-US" sz="2000" dirty="0" err="1" smtClean="0"/>
              <a:t>Tanh</a:t>
            </a:r>
            <a:r>
              <a:rPr lang="en-US" sz="2000" dirty="0" smtClean="0"/>
              <a:t> </a:t>
            </a:r>
            <a:endParaRPr lang="en-US" sz="2000" dirty="0"/>
          </a:p>
        </p:txBody>
      </p:sp>
    </p:spTree>
    <p:extLst>
      <p:ext uri="{BB962C8B-B14F-4D97-AF65-F5344CB8AC3E}">
        <p14:creationId xmlns:p14="http://schemas.microsoft.com/office/powerpoint/2010/main" val="291005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Back propagation </a:t>
            </a:r>
            <a:endParaRPr lang="en-US" sz="4000" dirty="0"/>
          </a:p>
        </p:txBody>
      </p:sp>
      <p:sp>
        <p:nvSpPr>
          <p:cNvPr id="3" name="Content Placeholder 2"/>
          <p:cNvSpPr>
            <a:spLocks noGrp="1"/>
          </p:cNvSpPr>
          <p:nvPr>
            <p:ph idx="1"/>
          </p:nvPr>
        </p:nvSpPr>
        <p:spPr>
          <a:xfrm>
            <a:off x="457200" y="1295400"/>
            <a:ext cx="8229600" cy="5257800"/>
          </a:xfrm>
        </p:spPr>
        <p:txBody>
          <a:bodyPr>
            <a:noAutofit/>
          </a:bodyPr>
          <a:lstStyle/>
          <a:p>
            <a:pPr algn="just" fontAlgn="base"/>
            <a:r>
              <a:rPr lang="en-US" sz="2400" b="1" dirty="0" smtClean="0"/>
              <a:t>Back propagation</a:t>
            </a:r>
            <a:r>
              <a:rPr lang="en-US" sz="2400" dirty="0"/>
              <a:t> is a powerful algorithm in deep learning, primarily used to </a:t>
            </a:r>
            <a:r>
              <a:rPr lang="en-US" sz="2400" dirty="0" smtClean="0"/>
              <a:t>train ANN, </a:t>
            </a:r>
            <a:r>
              <a:rPr lang="en-US" sz="2400" dirty="0"/>
              <a:t>particularly </a:t>
            </a:r>
            <a:r>
              <a:rPr lang="en-US" sz="2400" dirty="0" smtClean="0"/>
              <a:t>feed-forward networks.</a:t>
            </a:r>
          </a:p>
          <a:p>
            <a:pPr algn="just" fontAlgn="base"/>
            <a:r>
              <a:rPr lang="en-US" sz="2400" dirty="0" smtClean="0"/>
              <a:t>It </a:t>
            </a:r>
            <a:r>
              <a:rPr lang="en-US" sz="2400" dirty="0"/>
              <a:t>works iteratively, minimizing the cost function by adjusting weights and biases.</a:t>
            </a:r>
          </a:p>
          <a:p>
            <a:pPr algn="just" fontAlgn="base"/>
            <a:r>
              <a:rPr lang="en-US" sz="2400" dirty="0"/>
              <a:t>In each epoch, the model adapts these parameters, reducing loss by following the error gradient. </a:t>
            </a:r>
            <a:endParaRPr lang="en-US" sz="2400" dirty="0" smtClean="0"/>
          </a:p>
          <a:p>
            <a:pPr algn="just" fontAlgn="base"/>
            <a:r>
              <a:rPr lang="en-US" sz="2400" dirty="0" smtClean="0"/>
              <a:t>Back propagation </a:t>
            </a:r>
            <a:r>
              <a:rPr lang="en-US" sz="2400" dirty="0"/>
              <a:t>often utilizes optimization algorithms </a:t>
            </a:r>
            <a:r>
              <a:rPr lang="en-US" sz="2400" dirty="0" smtClean="0"/>
              <a:t>like gradient descent </a:t>
            </a:r>
            <a:r>
              <a:rPr lang="en-US" sz="2400" dirty="0"/>
              <a:t> </a:t>
            </a:r>
            <a:r>
              <a:rPr lang="en-US" sz="2400" dirty="0" smtClean="0"/>
              <a:t>or stochastic gradient descent</a:t>
            </a:r>
            <a:endParaRPr lang="en-US" sz="2400" dirty="0"/>
          </a:p>
          <a:p>
            <a:pPr algn="just" fontAlgn="base"/>
            <a:r>
              <a:rPr lang="en-US" sz="2400" dirty="0" smtClean="0"/>
              <a:t>The </a:t>
            </a:r>
            <a:r>
              <a:rPr lang="en-US" sz="2400" dirty="0"/>
              <a:t>algorithm computes the gradient using the chain rule from calculus, allowing it to effectively navigate complex layers in the neural network to minimize the cost function.</a:t>
            </a:r>
          </a:p>
          <a:p>
            <a:pPr marL="0" indent="0" algn="just">
              <a:buNone/>
            </a:pPr>
            <a:r>
              <a:rPr lang="en-US" sz="2400" dirty="0"/>
              <a:t/>
            </a:r>
            <a:br>
              <a:rPr lang="en-US" sz="2400" dirty="0"/>
            </a:br>
            <a:endParaRPr lang="en-US" sz="2400" dirty="0"/>
          </a:p>
        </p:txBody>
      </p:sp>
    </p:spTree>
    <p:extLst>
      <p:ext uri="{BB962C8B-B14F-4D97-AF65-F5344CB8AC3E}">
        <p14:creationId xmlns:p14="http://schemas.microsoft.com/office/powerpoint/2010/main" val="245087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Why </a:t>
            </a:r>
            <a:r>
              <a:rPr lang="en-US" dirty="0"/>
              <a:t>is </a:t>
            </a:r>
            <a:r>
              <a:rPr lang="en-US" dirty="0" smtClean="0"/>
              <a:t>Back propagation </a:t>
            </a:r>
            <a:r>
              <a:rPr lang="en-US" dirty="0"/>
              <a:t>Important?</a:t>
            </a:r>
            <a:br>
              <a:rPr lang="en-US" dirty="0"/>
            </a:br>
            <a:endParaRPr lang="en-US" dirty="0"/>
          </a:p>
        </p:txBody>
      </p:sp>
      <p:sp>
        <p:nvSpPr>
          <p:cNvPr id="3" name="Content Placeholder 2"/>
          <p:cNvSpPr>
            <a:spLocks noGrp="1"/>
          </p:cNvSpPr>
          <p:nvPr>
            <p:ph idx="1"/>
          </p:nvPr>
        </p:nvSpPr>
        <p:spPr>
          <a:xfrm>
            <a:off x="457200" y="1143000"/>
            <a:ext cx="8458200" cy="5257799"/>
          </a:xfrm>
        </p:spPr>
        <p:txBody>
          <a:bodyPr>
            <a:noAutofit/>
          </a:bodyPr>
          <a:lstStyle/>
          <a:p>
            <a:pPr algn="just" fontAlgn="base"/>
            <a:r>
              <a:rPr lang="en-US" sz="2400" dirty="0" smtClean="0"/>
              <a:t>Back propagation </a:t>
            </a:r>
            <a:r>
              <a:rPr lang="en-US" sz="2400" dirty="0"/>
              <a:t>plays a critical role in how neural networks improve over time. Here's why:</a:t>
            </a:r>
          </a:p>
          <a:p>
            <a:pPr algn="just" fontAlgn="base"/>
            <a:r>
              <a:rPr lang="en-US" sz="2400" b="1" dirty="0"/>
              <a:t>Efficient Weight Update</a:t>
            </a:r>
            <a:r>
              <a:rPr lang="en-US" sz="2400" dirty="0"/>
              <a:t>: It computes the gradient of the loss function with respect to each weight using the chain rule, making it possible to update weights efficiently.</a:t>
            </a:r>
          </a:p>
          <a:p>
            <a:pPr algn="just" fontAlgn="base"/>
            <a:r>
              <a:rPr lang="en-US" sz="2400" b="1" dirty="0" smtClean="0"/>
              <a:t>Scalability</a:t>
            </a:r>
            <a:r>
              <a:rPr lang="en-US" sz="2400" dirty="0" smtClean="0"/>
              <a:t>: It </a:t>
            </a:r>
            <a:r>
              <a:rPr lang="en-US" sz="2400" dirty="0"/>
              <a:t>scales well to networks with multiple layers and </a:t>
            </a:r>
            <a:r>
              <a:rPr lang="en-US" sz="2400" dirty="0" smtClean="0"/>
              <a:t>complex </a:t>
            </a:r>
            <a:r>
              <a:rPr lang="en-US" sz="2400" dirty="0"/>
              <a:t>architectures, making deep learning feasible.</a:t>
            </a:r>
          </a:p>
          <a:p>
            <a:pPr algn="just" fontAlgn="base"/>
            <a:r>
              <a:rPr lang="en-US" sz="2400" b="1" dirty="0"/>
              <a:t>Automated Learning</a:t>
            </a:r>
            <a:r>
              <a:rPr lang="en-US" sz="2400" dirty="0"/>
              <a:t>: With </a:t>
            </a:r>
            <a:r>
              <a:rPr lang="en-US" sz="2400" dirty="0" smtClean="0"/>
              <a:t>back propagation</a:t>
            </a:r>
            <a:r>
              <a:rPr lang="en-US" sz="2400" dirty="0"/>
              <a:t>, the learning process becomes automated, and the model can adjust itself to optimize its performance.</a:t>
            </a:r>
          </a:p>
        </p:txBody>
      </p:sp>
    </p:spTree>
    <p:extLst>
      <p:ext uri="{BB962C8B-B14F-4D97-AF65-F5344CB8AC3E}">
        <p14:creationId xmlns:p14="http://schemas.microsoft.com/office/powerpoint/2010/main" val="262135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marL="0" indent="0">
              <a:lnSpc>
                <a:spcPts val="1800"/>
              </a:lnSpc>
              <a:buNone/>
            </a:pPr>
            <a:r>
              <a:rPr lang="en-US" sz="4000" dirty="0" smtClean="0"/>
              <a:t>Types of NN</a:t>
            </a:r>
            <a:endParaRPr lang="en-US" sz="4000" i="0" dirty="0">
              <a:effectLst/>
            </a:endParaRPr>
          </a:p>
        </p:txBody>
      </p:sp>
      <p:sp>
        <p:nvSpPr>
          <p:cNvPr id="3" name="Content Placeholder 2"/>
          <p:cNvSpPr>
            <a:spLocks noGrp="1"/>
          </p:cNvSpPr>
          <p:nvPr>
            <p:ph idx="1"/>
          </p:nvPr>
        </p:nvSpPr>
        <p:spPr>
          <a:xfrm>
            <a:off x="228600" y="1143000"/>
            <a:ext cx="8839200" cy="5440362"/>
          </a:xfrm>
        </p:spPr>
        <p:txBody>
          <a:bodyPr>
            <a:noAutofit/>
          </a:bodyPr>
          <a:lstStyle/>
          <a:p>
            <a:pPr marL="0" indent="0" algn="just">
              <a:buNone/>
            </a:pPr>
            <a:r>
              <a:rPr lang="en-US" sz="2400" b="1" dirty="0" smtClean="0"/>
              <a:t>Feed-forward </a:t>
            </a:r>
            <a:r>
              <a:rPr lang="en-US" sz="2400" b="1" dirty="0"/>
              <a:t>neural networks</a:t>
            </a:r>
          </a:p>
          <a:p>
            <a:pPr algn="just"/>
            <a:r>
              <a:rPr lang="en-US" sz="2400" dirty="0" smtClean="0"/>
              <a:t>Simple and pass </a:t>
            </a:r>
            <a:r>
              <a:rPr lang="en-US" sz="2400" dirty="0"/>
              <a:t>information in </a:t>
            </a:r>
            <a:r>
              <a:rPr lang="en-US" sz="2400" dirty="0" smtClean="0"/>
              <a:t>1 direction</a:t>
            </a:r>
            <a:r>
              <a:rPr lang="en-US" sz="2400" dirty="0"/>
              <a:t>, through various input nodes, until it makes it to the output node. </a:t>
            </a:r>
            <a:endParaRPr lang="en-US" sz="2400" dirty="0" smtClean="0"/>
          </a:p>
          <a:p>
            <a:pPr algn="just"/>
            <a:r>
              <a:rPr lang="en-US" sz="2400" dirty="0" smtClean="0"/>
              <a:t>The </a:t>
            </a:r>
            <a:r>
              <a:rPr lang="en-US" sz="2400" dirty="0"/>
              <a:t>network might or might not </a:t>
            </a:r>
            <a:r>
              <a:rPr lang="en-US" sz="2400" dirty="0" smtClean="0"/>
              <a:t>have many </a:t>
            </a:r>
            <a:r>
              <a:rPr lang="en-US" sz="2400" dirty="0"/>
              <a:t>hidden node layers, making their functioning more interpretable. </a:t>
            </a:r>
            <a:endParaRPr lang="en-US" sz="2400" dirty="0" smtClean="0"/>
          </a:p>
          <a:p>
            <a:pPr algn="just"/>
            <a:r>
              <a:rPr lang="en-US" sz="2400" dirty="0" smtClean="0"/>
              <a:t>It's </a:t>
            </a:r>
            <a:r>
              <a:rPr lang="en-US" sz="2400" dirty="0"/>
              <a:t>prepared to process large amounts of noise. </a:t>
            </a:r>
            <a:endParaRPr lang="en-US" sz="2400" dirty="0" smtClean="0"/>
          </a:p>
          <a:p>
            <a:pPr marL="0" indent="0" algn="just">
              <a:buNone/>
            </a:pPr>
            <a:r>
              <a:rPr lang="en-US" sz="2400" b="1" dirty="0"/>
              <a:t>Recurrent neural networks</a:t>
            </a:r>
          </a:p>
          <a:p>
            <a:pPr algn="just"/>
            <a:r>
              <a:rPr lang="en-US" sz="2400" dirty="0" smtClean="0"/>
              <a:t>Complex in nature and save </a:t>
            </a:r>
            <a:r>
              <a:rPr lang="en-US" sz="2400" dirty="0"/>
              <a:t>the output of processing nodes and feed the result back into the model. </a:t>
            </a:r>
            <a:endParaRPr lang="en-US" sz="2400" dirty="0" smtClean="0"/>
          </a:p>
          <a:p>
            <a:pPr algn="just"/>
            <a:r>
              <a:rPr lang="en-US" sz="2400" dirty="0" smtClean="0"/>
              <a:t>This </a:t>
            </a:r>
            <a:r>
              <a:rPr lang="en-US" sz="2400" dirty="0"/>
              <a:t>is how the model learns to predict the outcome of a layer. </a:t>
            </a:r>
            <a:endParaRPr lang="en-US" sz="2400" dirty="0" smtClean="0"/>
          </a:p>
          <a:p>
            <a:pPr algn="just"/>
            <a:r>
              <a:rPr lang="en-US" sz="2400" dirty="0" smtClean="0"/>
              <a:t>Each </a:t>
            </a:r>
            <a:r>
              <a:rPr lang="en-US" sz="2400" dirty="0"/>
              <a:t>node in the RNN model acts as a memory cell, continuing the computation and execution of operations.</a:t>
            </a:r>
          </a:p>
          <a:p>
            <a:pPr algn="just"/>
            <a:endParaRPr lang="en-US" sz="2400" b="0" i="0" dirty="0">
              <a:effectLst/>
              <a:latin typeface="source-serif-pro"/>
            </a:endParaRPr>
          </a:p>
        </p:txBody>
      </p:sp>
    </p:spTree>
    <p:extLst>
      <p:ext uri="{BB962C8B-B14F-4D97-AF65-F5344CB8AC3E}">
        <p14:creationId xmlns:p14="http://schemas.microsoft.com/office/powerpoint/2010/main" val="2687632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066800"/>
            <a:ext cx="8458200" cy="5516562"/>
          </a:xfrm>
        </p:spPr>
        <p:txBody>
          <a:bodyPr>
            <a:normAutofit/>
          </a:bodyPr>
          <a:lstStyle/>
          <a:p>
            <a:pPr marL="0" indent="0" algn="just">
              <a:buNone/>
            </a:pPr>
            <a:r>
              <a:rPr lang="en-US" sz="2400" b="1" dirty="0"/>
              <a:t>Convolutional neural networks</a:t>
            </a:r>
          </a:p>
          <a:p>
            <a:pPr algn="just"/>
            <a:r>
              <a:rPr lang="en-US" sz="2400" dirty="0" smtClean="0"/>
              <a:t>A network </a:t>
            </a:r>
            <a:r>
              <a:rPr lang="en-US" sz="2400" dirty="0"/>
              <a:t>architecture for deep learning that learns directly from data. </a:t>
            </a:r>
            <a:endParaRPr lang="en-US" sz="2400" dirty="0" smtClean="0"/>
          </a:p>
          <a:p>
            <a:pPr algn="just"/>
            <a:r>
              <a:rPr lang="en-US" sz="2400" dirty="0" smtClean="0">
                <a:cs typeface="Times New Roman" pitchFamily="18" charset="0"/>
              </a:rPr>
              <a:t>Useful for </a:t>
            </a:r>
            <a:r>
              <a:rPr lang="en-US" sz="2400" dirty="0">
                <a:cs typeface="Times New Roman" pitchFamily="18" charset="0"/>
              </a:rPr>
              <a:t>finding patterns in images to recognize objects, classes, and categories. </a:t>
            </a:r>
            <a:endParaRPr lang="en-US" sz="2400" dirty="0" smtClean="0">
              <a:cs typeface="Times New Roman" pitchFamily="18" charset="0"/>
            </a:endParaRPr>
          </a:p>
          <a:p>
            <a:pPr marL="0" indent="0" algn="just">
              <a:buNone/>
            </a:pPr>
            <a:r>
              <a:rPr lang="en-US" sz="2400" b="1" dirty="0" smtClean="0"/>
              <a:t>De-convolutional </a:t>
            </a:r>
            <a:r>
              <a:rPr lang="en-US" sz="2400" b="1" dirty="0"/>
              <a:t>neural networks</a:t>
            </a:r>
          </a:p>
          <a:p>
            <a:pPr algn="just"/>
            <a:r>
              <a:rPr lang="en-US" sz="2400" dirty="0" smtClean="0"/>
              <a:t>Use a </a:t>
            </a:r>
            <a:r>
              <a:rPr lang="en-US" sz="2400" dirty="0"/>
              <a:t>reversed CNN learning </a:t>
            </a:r>
            <a:r>
              <a:rPr lang="en-US" sz="2400" dirty="0" smtClean="0"/>
              <a:t>process and  </a:t>
            </a:r>
            <a:r>
              <a:rPr lang="en-US" sz="2400" dirty="0"/>
              <a:t>try to find lost features or signals that might have originally been considered unimportant to the CNN system's task. </a:t>
            </a:r>
            <a:endParaRPr lang="en-US" sz="2400" dirty="0" smtClean="0"/>
          </a:p>
          <a:p>
            <a:pPr algn="just"/>
            <a:r>
              <a:rPr lang="en-US" sz="2400" dirty="0" smtClean="0"/>
              <a:t>This </a:t>
            </a:r>
            <a:r>
              <a:rPr lang="en-US" sz="2400" dirty="0"/>
              <a:t>network model can be used in image synthesis and analysis.</a:t>
            </a:r>
          </a:p>
          <a:p>
            <a:pPr marL="0" indent="0" algn="just">
              <a:buNone/>
            </a:pPr>
            <a:endParaRPr lang="en-US" sz="2400" dirty="0"/>
          </a:p>
        </p:txBody>
      </p:sp>
    </p:spTree>
    <p:extLst>
      <p:ext uri="{BB962C8B-B14F-4D97-AF65-F5344CB8AC3E}">
        <p14:creationId xmlns:p14="http://schemas.microsoft.com/office/powerpoint/2010/main" val="183047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effectLst/>
                <a:ea typeface="Calibri" panose="020F0502020204030204" pitchFamily="34" charset="0"/>
              </a:rPr>
              <a:t>Con’t…</a:t>
            </a:r>
            <a:endParaRPr lang="en-US" sz="8000" b="1"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marL="0" indent="0" algn="just">
              <a:buNone/>
            </a:pPr>
            <a:r>
              <a:rPr lang="en-US" sz="2400" b="1" dirty="0"/>
              <a:t>Modular neural networks</a:t>
            </a:r>
          </a:p>
          <a:p>
            <a:pPr algn="just"/>
            <a:r>
              <a:rPr lang="en-US" sz="2400" dirty="0"/>
              <a:t>These contain multiple neural networks working separately from one another. </a:t>
            </a:r>
            <a:endParaRPr lang="en-US" sz="2400" dirty="0" smtClean="0"/>
          </a:p>
          <a:p>
            <a:pPr algn="just"/>
            <a:r>
              <a:rPr lang="en-US" sz="2400" dirty="0" smtClean="0"/>
              <a:t>The </a:t>
            </a:r>
            <a:r>
              <a:rPr lang="en-US" sz="2400" dirty="0"/>
              <a:t>networks don't communicate or interfere with each other's activities during the computation process. </a:t>
            </a:r>
            <a:endParaRPr lang="en-US" sz="2400" dirty="0" smtClean="0"/>
          </a:p>
          <a:p>
            <a:pPr algn="just"/>
            <a:r>
              <a:rPr lang="en-US" sz="2400" dirty="0" smtClean="0"/>
              <a:t>Consequently</a:t>
            </a:r>
            <a:r>
              <a:rPr lang="en-US" sz="2400" dirty="0"/>
              <a:t>, complex or big computational processes can be performed more efficiently</a:t>
            </a:r>
            <a:r>
              <a:rPr lang="en-US" sz="2400" dirty="0" smtClean="0"/>
              <a:t>.</a:t>
            </a:r>
          </a:p>
          <a:p>
            <a:pPr marL="0" indent="0" algn="just">
              <a:buNone/>
            </a:pPr>
            <a:r>
              <a:rPr lang="en-US" sz="2400" b="1" dirty="0"/>
              <a:t>Perceptron neural networks</a:t>
            </a:r>
          </a:p>
          <a:p>
            <a:pPr algn="just"/>
            <a:r>
              <a:rPr lang="en-US" sz="2400" dirty="0" smtClean="0"/>
              <a:t>Represent the </a:t>
            </a:r>
            <a:r>
              <a:rPr lang="en-US" sz="2400" dirty="0"/>
              <a:t>most basic form of </a:t>
            </a:r>
            <a:r>
              <a:rPr lang="en-US" sz="2400" dirty="0" smtClean="0"/>
              <a:t>NNs and </a:t>
            </a:r>
            <a:r>
              <a:rPr lang="en-US" sz="2400" dirty="0"/>
              <a:t>were introduced in 1958 by Frank Rosenblatt, an American </a:t>
            </a:r>
            <a:r>
              <a:rPr lang="en-US" sz="2400" dirty="0" smtClean="0"/>
              <a:t>psychologist, considered </a:t>
            </a:r>
            <a:r>
              <a:rPr lang="en-US" sz="2400" dirty="0"/>
              <a:t>to be the father of deep learning. </a:t>
            </a:r>
            <a:endParaRPr lang="en-US" sz="2400" dirty="0" smtClean="0"/>
          </a:p>
          <a:p>
            <a:pPr algn="just"/>
            <a:r>
              <a:rPr lang="en-US" sz="2400" dirty="0" smtClean="0"/>
              <a:t>The </a:t>
            </a:r>
            <a:r>
              <a:rPr lang="en-US" sz="2400" dirty="0"/>
              <a:t>perceptron is specifically designed for binary classification tasks, enabling it to differentiate between two classes based on input data.</a:t>
            </a:r>
          </a:p>
          <a:p>
            <a:pPr algn="just"/>
            <a:endParaRPr lang="en-US" sz="2400" dirty="0"/>
          </a:p>
        </p:txBody>
      </p:sp>
    </p:spTree>
    <p:extLst>
      <p:ext uri="{BB962C8B-B14F-4D97-AF65-F5344CB8AC3E}">
        <p14:creationId xmlns:p14="http://schemas.microsoft.com/office/powerpoint/2010/main" val="354808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2400" b="1" dirty="0"/>
              <a:t>Multilayer perceptron networks</a:t>
            </a:r>
          </a:p>
          <a:p>
            <a:pPr algn="just"/>
            <a:r>
              <a:rPr lang="en-US" sz="2400" dirty="0" smtClean="0"/>
              <a:t>MPN consist </a:t>
            </a:r>
            <a:r>
              <a:rPr lang="en-US" sz="2400" dirty="0"/>
              <a:t>of multiple layers of neurons, including an input layer, one or more hidden layers, and an output layer. </a:t>
            </a:r>
            <a:endParaRPr lang="en-US" sz="2400" dirty="0" smtClean="0"/>
          </a:p>
          <a:p>
            <a:pPr algn="just"/>
            <a:r>
              <a:rPr lang="en-US" sz="2400" dirty="0" smtClean="0"/>
              <a:t>Each </a:t>
            </a:r>
            <a:r>
              <a:rPr lang="en-US" sz="2400" dirty="0"/>
              <a:t>layer is fully connected to the next, meaning that every neuron in one layer is connected to every neuron in the subsequent layer. </a:t>
            </a:r>
            <a:endParaRPr lang="en-US" sz="2400" dirty="0" smtClean="0"/>
          </a:p>
          <a:p>
            <a:pPr marL="0" indent="0" algn="just">
              <a:buNone/>
            </a:pPr>
            <a:r>
              <a:rPr lang="en-US" sz="2400" b="1" dirty="0"/>
              <a:t>Radial basis function networks</a:t>
            </a:r>
          </a:p>
          <a:p>
            <a:pPr algn="just"/>
            <a:r>
              <a:rPr lang="en-US" sz="2400" dirty="0" smtClean="0"/>
              <a:t>Use radial </a:t>
            </a:r>
            <a:r>
              <a:rPr lang="en-US" sz="2400" dirty="0"/>
              <a:t>basis functions as activation functions. </a:t>
            </a:r>
            <a:endParaRPr lang="en-US" sz="2400" dirty="0" smtClean="0"/>
          </a:p>
          <a:p>
            <a:pPr algn="just"/>
            <a:r>
              <a:rPr lang="en-US" sz="2400" dirty="0" smtClean="0"/>
              <a:t>They're </a:t>
            </a:r>
            <a:r>
              <a:rPr lang="en-US" sz="2400" dirty="0"/>
              <a:t>typically used for function approximation, time series prediction and control systems.</a:t>
            </a:r>
          </a:p>
          <a:p>
            <a:pPr algn="just"/>
            <a:endParaRPr lang="en-US" sz="2400" dirty="0"/>
          </a:p>
        </p:txBody>
      </p:sp>
    </p:spTree>
    <p:extLst>
      <p:ext uri="{BB962C8B-B14F-4D97-AF65-F5344CB8AC3E}">
        <p14:creationId xmlns:p14="http://schemas.microsoft.com/office/powerpoint/2010/main" val="1205085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634EE14-9B96-94EB-2914-3D588A467A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D308A46-0B17-B81F-DBD5-0D930D5F3470}"/>
              </a:ext>
            </a:extLst>
          </p:cNvPr>
          <p:cNvSpPr>
            <a:spLocks noGrp="1"/>
          </p:cNvSpPr>
          <p:nvPr>
            <p:ph type="title"/>
          </p:nvPr>
        </p:nvSpPr>
        <p:spPr>
          <a:xfrm>
            <a:off x="457200" y="0"/>
            <a:ext cx="8229600" cy="990600"/>
          </a:xfrm>
        </p:spPr>
        <p:txBody>
          <a:bodyPr>
            <a:normAutofit fontScale="90000"/>
          </a:bodyPr>
          <a:lstStyle/>
          <a:p>
            <a:r>
              <a:rPr lang="en-US" sz="4000" dirty="0" smtClean="0">
                <a:effectLst/>
                <a:ea typeface="Calibri" panose="020F0502020204030204" pitchFamily="34" charset="0"/>
              </a:rPr>
              <a:t>Artificial neural </a:t>
            </a:r>
            <a:r>
              <a:rPr lang="en-US" sz="4000" dirty="0" smtClean="0">
                <a:effectLst/>
                <a:ea typeface="Calibri" panose="020F0502020204030204" pitchFamily="34" charset="0"/>
              </a:rPr>
              <a:t>network (ANN)/digital</a:t>
            </a:r>
            <a:br>
              <a:rPr lang="en-US" sz="4000" dirty="0" smtClean="0">
                <a:effectLst/>
                <a:ea typeface="Calibri" panose="020F0502020204030204" pitchFamily="34" charset="0"/>
              </a:rPr>
            </a:br>
            <a:r>
              <a:rPr lang="en-US" sz="4000" dirty="0">
                <a:ea typeface="Calibri" panose="020F0502020204030204" pitchFamily="34" charset="0"/>
              </a:rPr>
              <a:t> </a:t>
            </a:r>
            <a:r>
              <a:rPr lang="en-US" sz="4000" dirty="0" smtClean="0">
                <a:ea typeface="Calibri" panose="020F0502020204030204" pitchFamily="34" charset="0"/>
              </a:rPr>
              <a:t>   </a:t>
            </a:r>
            <a:r>
              <a:rPr lang="en-US" sz="4000" dirty="0" smtClean="0">
                <a:effectLst/>
                <a:ea typeface="Calibri" panose="020F0502020204030204" pitchFamily="34" charset="0"/>
              </a:rPr>
              <a:t> </a:t>
            </a:r>
            <a:r>
              <a:rPr lang="en-US" sz="4000" dirty="0" smtClean="0">
                <a:effectLst/>
                <a:ea typeface="Calibri" panose="020F0502020204030204" pitchFamily="34" charset="0"/>
              </a:rPr>
              <a:t>brain</a:t>
            </a:r>
            <a:endParaRPr lang="en-US" sz="4000" i="0" dirty="0">
              <a:solidFill>
                <a:srgbClr val="242424"/>
              </a:solidFill>
              <a:effectLst/>
            </a:endParaRPr>
          </a:p>
        </p:txBody>
      </p:sp>
      <p:sp>
        <p:nvSpPr>
          <p:cNvPr id="3" name="Content Placeholder 2">
            <a:extLst>
              <a:ext uri="{FF2B5EF4-FFF2-40B4-BE49-F238E27FC236}">
                <a16:creationId xmlns="" xmlns:a16="http://schemas.microsoft.com/office/drawing/2014/main" id="{F622991C-A48A-0E9F-CC58-DB88162E4F58}"/>
              </a:ext>
            </a:extLst>
          </p:cNvPr>
          <p:cNvSpPr>
            <a:spLocks noGrp="1"/>
          </p:cNvSpPr>
          <p:nvPr>
            <p:ph idx="1"/>
          </p:nvPr>
        </p:nvSpPr>
        <p:spPr>
          <a:xfrm>
            <a:off x="228600" y="990600"/>
            <a:ext cx="8458200" cy="5486400"/>
          </a:xfrm>
        </p:spPr>
        <p:txBody>
          <a:bodyPr>
            <a:normAutofit/>
          </a:bodyPr>
          <a:lstStyle/>
          <a:p>
            <a:pPr marL="0" indent="0" algn="just">
              <a:spcBef>
                <a:spcPts val="0"/>
              </a:spcBef>
            </a:pPr>
            <a:r>
              <a:rPr lang="en-US" sz="2400" dirty="0"/>
              <a:t>Your brain controls everything you do, and it is much more powerful than any computer you can find. </a:t>
            </a:r>
            <a:endParaRPr lang="en-US" sz="2400" dirty="0" smtClean="0"/>
          </a:p>
          <a:p>
            <a:pPr marL="0" indent="0" algn="just">
              <a:spcBef>
                <a:spcPts val="0"/>
              </a:spcBef>
            </a:pPr>
            <a:r>
              <a:rPr lang="en-US" sz="2400" dirty="0" smtClean="0"/>
              <a:t>This </a:t>
            </a:r>
            <a:r>
              <a:rPr lang="en-US" sz="2400" dirty="0"/>
              <a:t>complex organ sends messages using cells called neurons, and it never stops analyzing data, even as you sleep. </a:t>
            </a:r>
            <a:endParaRPr lang="en-US" sz="2400" dirty="0" smtClean="0"/>
          </a:p>
          <a:p>
            <a:pPr marL="0" indent="0" algn="just">
              <a:spcBef>
                <a:spcPts val="0"/>
              </a:spcBef>
            </a:pPr>
            <a:r>
              <a:rPr lang="en-US" sz="2400" dirty="0" smtClean="0"/>
              <a:t>Scientists </a:t>
            </a:r>
            <a:r>
              <a:rPr lang="en-US" sz="2400" dirty="0"/>
              <a:t>are trying to understand the brain to create a digital version. </a:t>
            </a:r>
            <a:endParaRPr lang="en-US" sz="2400" dirty="0" smtClean="0"/>
          </a:p>
          <a:p>
            <a:pPr marL="0" indent="0" algn="just">
              <a:spcBef>
                <a:spcPts val="0"/>
              </a:spcBef>
            </a:pPr>
            <a:r>
              <a:rPr lang="en-US" sz="2400" dirty="0" smtClean="0"/>
              <a:t>For </a:t>
            </a:r>
            <a:r>
              <a:rPr lang="en-US" sz="2400" dirty="0"/>
              <a:t>computers to do so, we need to create something called an artificial neural network, which has digital neurons connected into a complex net that resembles the structure of the brain. </a:t>
            </a:r>
            <a:endParaRPr lang="en-US" sz="2400" dirty="0" smtClean="0"/>
          </a:p>
          <a:p>
            <a:pPr marL="0" indent="0" algn="just">
              <a:spcBef>
                <a:spcPts val="0"/>
              </a:spcBef>
            </a:pPr>
            <a:r>
              <a:rPr lang="en-US" sz="2400" dirty="0" smtClean="0"/>
              <a:t>ANN </a:t>
            </a:r>
            <a:r>
              <a:rPr lang="en-US" sz="2400" dirty="0"/>
              <a:t>is a </a:t>
            </a:r>
            <a:r>
              <a:rPr lang="en-US" sz="2400" dirty="0" smtClean="0"/>
              <a:t>ML</a:t>
            </a:r>
            <a:r>
              <a:rPr lang="en-US" sz="2400" dirty="0"/>
              <a:t> program, or model, that makes decisions in a manner similar to the human brain, by using processes that mimic the way biological neurons work together to identify phenomena, weigh options and arrive at conclusions</a:t>
            </a:r>
            <a:r>
              <a:rPr lang="en-US" sz="2400" dirty="0" smtClean="0"/>
              <a:t>.</a:t>
            </a:r>
          </a:p>
          <a:p>
            <a:pPr marL="0" indent="0" algn="just">
              <a:spcBef>
                <a:spcPts val="0"/>
              </a:spcBef>
            </a:pPr>
            <a:endParaRPr lang="en-US" sz="2400" dirty="0"/>
          </a:p>
        </p:txBody>
      </p:sp>
    </p:spTree>
    <p:extLst>
      <p:ext uri="{BB962C8B-B14F-4D97-AF65-F5344CB8AC3E}">
        <p14:creationId xmlns:p14="http://schemas.microsoft.com/office/powerpoint/2010/main" val="115874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The perceptron</a:t>
            </a:r>
            <a:endParaRPr lang="en-US" dirty="0"/>
          </a:p>
        </p:txBody>
      </p:sp>
      <p:sp>
        <p:nvSpPr>
          <p:cNvPr id="3" name="Content Placeholder 2"/>
          <p:cNvSpPr>
            <a:spLocks noGrp="1"/>
          </p:cNvSpPr>
          <p:nvPr>
            <p:ph idx="1"/>
          </p:nvPr>
        </p:nvSpPr>
        <p:spPr>
          <a:xfrm>
            <a:off x="381000" y="1219200"/>
            <a:ext cx="8229600" cy="5105400"/>
          </a:xfrm>
        </p:spPr>
        <p:txBody>
          <a:bodyPr>
            <a:noAutofit/>
          </a:bodyPr>
          <a:lstStyle/>
          <a:p>
            <a:pPr algn="just" fontAlgn="base"/>
            <a:r>
              <a:rPr lang="en-US" sz="2400" dirty="0"/>
              <a:t>Perceptron is a type of </a:t>
            </a:r>
            <a:r>
              <a:rPr lang="en-US" sz="2400" dirty="0" smtClean="0"/>
              <a:t>NN</a:t>
            </a:r>
            <a:r>
              <a:rPr lang="en-US" sz="2400" dirty="0"/>
              <a:t> that performs binary classification that maps input features to an output decision, usually classifying data into one of two categories, such as 0 or 1.</a:t>
            </a:r>
          </a:p>
          <a:p>
            <a:pPr algn="just" fontAlgn="base"/>
            <a:r>
              <a:rPr lang="en-US" sz="2400" dirty="0"/>
              <a:t>Perceptron consists of a single layer of input nodes that are fully connected to a layer of output nodes. </a:t>
            </a:r>
            <a:endParaRPr lang="en-US" sz="2400" dirty="0" smtClean="0"/>
          </a:p>
          <a:p>
            <a:pPr algn="just" fontAlgn="base"/>
            <a:r>
              <a:rPr lang="en-US" sz="2400" dirty="0" smtClean="0"/>
              <a:t>It </a:t>
            </a:r>
            <a:r>
              <a:rPr lang="en-US" sz="2400" dirty="0"/>
              <a:t>is particularly good at learning linearly separable patterns. </a:t>
            </a:r>
          </a:p>
        </p:txBody>
      </p:sp>
    </p:spTree>
    <p:extLst>
      <p:ext uri="{BB962C8B-B14F-4D97-AF65-F5344CB8AC3E}">
        <p14:creationId xmlns:p14="http://schemas.microsoft.com/office/powerpoint/2010/main" val="243171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Types of perceptron</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dirty="0"/>
              <a:t>Single-Layer </a:t>
            </a:r>
            <a:r>
              <a:rPr lang="en-US" sz="2400" dirty="0" smtClean="0"/>
              <a:t>Perceptron</a:t>
            </a:r>
            <a:r>
              <a:rPr lang="en-US" sz="2400" dirty="0"/>
              <a:t> is limited to learning linearly separable patterns. </a:t>
            </a:r>
          </a:p>
          <a:p>
            <a:pPr algn="just" fontAlgn="base"/>
            <a:r>
              <a:rPr lang="en-US" sz="2400" dirty="0"/>
              <a:t>Effective for tasks where the data can be divided into distinct categories through a straight line and powerful in its simplicity, it struggles with more complex problems where the relationship between inputs and outputs is non-linear.</a:t>
            </a:r>
          </a:p>
          <a:p>
            <a:pPr algn="just" fontAlgn="base"/>
            <a:r>
              <a:rPr lang="en-US" sz="2400" dirty="0"/>
              <a:t>Multi-Layer Perceptron possess enhanced processing capabilities as they consist of two or more layers, adept at handling more complex patterns and relationships within the data.</a:t>
            </a:r>
          </a:p>
          <a:p>
            <a:pPr algn="just" fontAlgn="base"/>
            <a:endParaRPr lang="en-US" sz="2400" dirty="0"/>
          </a:p>
        </p:txBody>
      </p:sp>
    </p:spTree>
    <p:extLst>
      <p:ext uri="{BB962C8B-B14F-4D97-AF65-F5344CB8AC3E}">
        <p14:creationId xmlns:p14="http://schemas.microsoft.com/office/powerpoint/2010/main" val="200364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a:t>How does Perceptron work?</a:t>
            </a:r>
          </a:p>
        </p:txBody>
      </p:sp>
      <p:sp>
        <p:nvSpPr>
          <p:cNvPr id="3" name="Content Placeholder 2"/>
          <p:cNvSpPr>
            <a:spLocks noGrp="1"/>
          </p:cNvSpPr>
          <p:nvPr>
            <p:ph idx="1"/>
          </p:nvPr>
        </p:nvSpPr>
        <p:spPr>
          <a:xfrm>
            <a:off x="457200" y="1143000"/>
            <a:ext cx="8229600" cy="4983163"/>
          </a:xfrm>
        </p:spPr>
        <p:txBody>
          <a:bodyPr>
            <a:normAutofit/>
          </a:bodyPr>
          <a:lstStyle/>
          <a:p>
            <a:pPr algn="just" fontAlgn="base"/>
            <a:r>
              <a:rPr lang="en-US" sz="2400" dirty="0" smtClean="0"/>
              <a:t>A </a:t>
            </a:r>
            <a:r>
              <a:rPr lang="en-US" sz="2400" dirty="0"/>
              <a:t>weight is assigned to each input node of a perceptron, indicating the importance of that input in determining the output. </a:t>
            </a:r>
            <a:endParaRPr lang="en-US" sz="2400" dirty="0" smtClean="0"/>
          </a:p>
          <a:p>
            <a:pPr algn="just" fontAlgn="base"/>
            <a:r>
              <a:rPr lang="en-US" sz="2400" dirty="0" smtClean="0"/>
              <a:t>The </a:t>
            </a:r>
            <a:r>
              <a:rPr lang="en-US" sz="2400" dirty="0"/>
              <a:t>Perceptron’s output is calculated as a weighted sum of the inputs, which is then passed through an activation function to decide whether the Perceptron will fire.</a:t>
            </a:r>
          </a:p>
          <a:p>
            <a:pPr algn="just" fontAlgn="base"/>
            <a:r>
              <a:rPr lang="en-US" sz="2400" dirty="0"/>
              <a:t>The weighted sum is computed as:</a:t>
            </a:r>
          </a:p>
          <a:p>
            <a:pPr marL="0" indent="0" algn="just" fontAlgn="base">
              <a:buNone/>
            </a:pPr>
            <a:r>
              <a:rPr lang="en-US" sz="2400" dirty="0" smtClean="0"/>
              <a:t>z=w1x1+w2x2</a:t>
            </a:r>
            <a:r>
              <a:rPr lang="en-US" sz="2400" dirty="0"/>
              <a:t>+…+</a:t>
            </a:r>
            <a:r>
              <a:rPr lang="en-US" sz="2400" dirty="0" err="1"/>
              <a:t>wnxn</a:t>
            </a:r>
            <a:r>
              <a:rPr lang="en-US" sz="2400" dirty="0"/>
              <a:t>=</a:t>
            </a:r>
            <a:r>
              <a:rPr lang="en-US" sz="2400" dirty="0" err="1"/>
              <a:t>XTW</a:t>
            </a:r>
            <a:r>
              <a:rPr lang="en-US" sz="2400" i="1" dirty="0" err="1"/>
              <a:t>z</a:t>
            </a:r>
            <a:r>
              <a:rPr lang="en-US" sz="2400" dirty="0"/>
              <a:t>=</a:t>
            </a:r>
            <a:r>
              <a:rPr lang="en-US" sz="2400" i="1" dirty="0"/>
              <a:t>w</a:t>
            </a:r>
            <a:r>
              <a:rPr lang="en-US" sz="2400" dirty="0"/>
              <a:t>1​</a:t>
            </a:r>
            <a:r>
              <a:rPr lang="en-US" sz="2400" i="1" dirty="0"/>
              <a:t>x</a:t>
            </a:r>
            <a:r>
              <a:rPr lang="en-US" sz="2400" dirty="0"/>
              <a:t>1​+</a:t>
            </a:r>
            <a:r>
              <a:rPr lang="en-US" sz="2400" i="1" dirty="0"/>
              <a:t>w</a:t>
            </a:r>
            <a:r>
              <a:rPr lang="en-US" sz="2400" dirty="0"/>
              <a:t>2​</a:t>
            </a:r>
            <a:r>
              <a:rPr lang="en-US" sz="2400" i="1" dirty="0"/>
              <a:t>x</a:t>
            </a:r>
            <a:r>
              <a:rPr lang="en-US" sz="2400" dirty="0"/>
              <a:t>2​+…+</a:t>
            </a:r>
            <a:r>
              <a:rPr lang="en-US" sz="2400" i="1" dirty="0" err="1"/>
              <a:t>wn</a:t>
            </a:r>
            <a:r>
              <a:rPr lang="en-US" sz="2400" dirty="0"/>
              <a:t>​</a:t>
            </a:r>
            <a:r>
              <a:rPr lang="en-US" sz="2400" i="1" dirty="0" err="1"/>
              <a:t>xn</a:t>
            </a:r>
            <a:r>
              <a:rPr lang="en-US" sz="2400" dirty="0"/>
              <a:t>​=</a:t>
            </a:r>
            <a:r>
              <a:rPr lang="en-US" sz="2400" i="1" dirty="0" smtClean="0"/>
              <a:t>XTW</a:t>
            </a:r>
          </a:p>
          <a:p>
            <a:pPr algn="just" fontAlgn="base"/>
            <a:r>
              <a:rPr lang="en-US" sz="2400" dirty="0"/>
              <a:t>The step function compares this weighted sum to a threshold. </a:t>
            </a:r>
            <a:endParaRPr lang="en-US" sz="2400" dirty="0" smtClean="0"/>
          </a:p>
          <a:p>
            <a:pPr algn="just" fontAlgn="base"/>
            <a:r>
              <a:rPr lang="en-US" sz="2400" dirty="0" smtClean="0"/>
              <a:t>If </a:t>
            </a:r>
            <a:r>
              <a:rPr lang="en-US" sz="2400" dirty="0"/>
              <a:t>the input is larger than the threshold value, the output is 1; otherwise, it’s 0. </a:t>
            </a:r>
          </a:p>
        </p:txBody>
      </p:sp>
    </p:spTree>
    <p:extLst>
      <p:ext uri="{BB962C8B-B14F-4D97-AF65-F5344CB8AC3E}">
        <p14:creationId xmlns:p14="http://schemas.microsoft.com/office/powerpoint/2010/main" val="117030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4000" dirty="0" smtClean="0"/>
              <a:t>Con’t</a:t>
            </a:r>
            <a:r>
              <a:rPr lang="en-US" b="1" dirty="0" smtClean="0"/>
              <a:t>…</a:t>
            </a:r>
            <a:endParaRPr lang="en-US" b="1" dirty="0"/>
          </a:p>
        </p:txBody>
      </p:sp>
      <p:sp>
        <p:nvSpPr>
          <p:cNvPr id="3" name="Content Placeholder 2"/>
          <p:cNvSpPr>
            <a:spLocks noGrp="1"/>
          </p:cNvSpPr>
          <p:nvPr>
            <p:ph idx="1"/>
          </p:nvPr>
        </p:nvSpPr>
        <p:spPr>
          <a:xfrm>
            <a:off x="457200" y="1219200"/>
            <a:ext cx="8229600" cy="5181600"/>
          </a:xfrm>
        </p:spPr>
        <p:txBody>
          <a:bodyPr>
            <a:normAutofit/>
          </a:bodyPr>
          <a:lstStyle/>
          <a:p>
            <a:pPr algn="just" fontAlgn="base"/>
            <a:r>
              <a:rPr lang="en-US" sz="2400" dirty="0"/>
              <a:t>In a fully connected layer, also known as a dense layer, all neurons in one layer are connected to every neuron in the previous layer.</a:t>
            </a:r>
          </a:p>
          <a:p>
            <a:pPr algn="just" fontAlgn="base"/>
            <a:r>
              <a:rPr lang="en-US" sz="2400" dirty="0"/>
              <a:t>The output of the fully connected layer is computed as:</a:t>
            </a:r>
          </a:p>
          <a:p>
            <a:pPr marL="0" indent="0" algn="just" fontAlgn="base">
              <a:buNone/>
            </a:pPr>
            <a:r>
              <a:rPr lang="en-US" sz="2400" dirty="0" err="1"/>
              <a:t>fW,b</a:t>
            </a:r>
            <a:r>
              <a:rPr lang="en-US" sz="2400" dirty="0"/>
              <a:t>(X)=</a:t>
            </a:r>
            <a:r>
              <a:rPr lang="en-US" sz="2400" dirty="0" smtClean="0"/>
              <a:t>h(</a:t>
            </a:r>
            <a:r>
              <a:rPr lang="en-US" sz="2400" dirty="0" err="1" smtClean="0"/>
              <a:t>XW+b</a:t>
            </a:r>
            <a:r>
              <a:rPr lang="en-US" sz="2400" dirty="0" smtClean="0"/>
              <a:t>)</a:t>
            </a:r>
            <a:endParaRPr lang="en-US" sz="2400" dirty="0"/>
          </a:p>
          <a:p>
            <a:pPr algn="just" fontAlgn="base"/>
            <a:r>
              <a:rPr lang="en-US" sz="2400" dirty="0" smtClean="0"/>
              <a:t>where X</a:t>
            </a:r>
            <a:r>
              <a:rPr lang="en-US" sz="2400" i="1" dirty="0" smtClean="0"/>
              <a:t> </a:t>
            </a:r>
            <a:r>
              <a:rPr lang="en-US" sz="2400" dirty="0" smtClean="0"/>
              <a:t>is the input </a:t>
            </a:r>
            <a:r>
              <a:rPr lang="en-US" sz="2400" i="1" dirty="0" smtClean="0"/>
              <a:t>W</a:t>
            </a:r>
            <a:r>
              <a:rPr lang="en-US" sz="2400" dirty="0" smtClean="0"/>
              <a:t> is the weight for each inputs neurons and b is the bias and h is the step function.</a:t>
            </a:r>
            <a:endParaRPr lang="en-US" sz="2400" dirty="0"/>
          </a:p>
          <a:p>
            <a:pPr algn="just" fontAlgn="base"/>
            <a:r>
              <a:rPr lang="en-US" sz="2400" dirty="0"/>
              <a:t>During training, the Perceptron’s weights are adjusted to minimize the difference between the predicted output and the actual output. </a:t>
            </a:r>
            <a:endParaRPr lang="en-US" sz="2400" dirty="0" smtClean="0"/>
          </a:p>
          <a:p>
            <a:pPr algn="just" fontAlgn="base"/>
            <a:r>
              <a:rPr lang="en-US" sz="2400" dirty="0" smtClean="0"/>
              <a:t>This </a:t>
            </a:r>
            <a:r>
              <a:rPr lang="en-US" sz="2400" dirty="0"/>
              <a:t>is achieved using supervised learning algorithms like the delta rule or the Perceptron learning rule.</a:t>
            </a:r>
          </a:p>
        </p:txBody>
      </p:sp>
    </p:spTree>
    <p:extLst>
      <p:ext uri="{BB962C8B-B14F-4D97-AF65-F5344CB8AC3E}">
        <p14:creationId xmlns:p14="http://schemas.microsoft.com/office/powerpoint/2010/main" val="1584053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t>Con’t</a:t>
            </a:r>
            <a:r>
              <a:rPr lang="en-US" b="1" dirty="0" smtClean="0"/>
              <a:t>…</a:t>
            </a:r>
            <a:endParaRPr lang="en-US" b="1" dirty="0"/>
          </a:p>
        </p:txBody>
      </p:sp>
      <p:sp>
        <p:nvSpPr>
          <p:cNvPr id="3" name="Content Placeholder 2"/>
          <p:cNvSpPr>
            <a:spLocks noGrp="1"/>
          </p:cNvSpPr>
          <p:nvPr>
            <p:ph idx="1"/>
          </p:nvPr>
        </p:nvSpPr>
        <p:spPr>
          <a:xfrm>
            <a:off x="457200" y="1143000"/>
            <a:ext cx="8229600" cy="4983163"/>
          </a:xfrm>
        </p:spPr>
        <p:txBody>
          <a:bodyPr>
            <a:normAutofit/>
          </a:bodyPr>
          <a:lstStyle/>
          <a:p>
            <a:pPr algn="just" fontAlgn="base"/>
            <a:r>
              <a:rPr lang="en-US" sz="2400" dirty="0"/>
              <a:t>The weight update formula is:</a:t>
            </a:r>
          </a:p>
          <a:p>
            <a:pPr marL="0" indent="0" algn="just" fontAlgn="base">
              <a:buNone/>
            </a:pPr>
            <a:r>
              <a:rPr lang="en-US" sz="2400" dirty="0" err="1" smtClean="0"/>
              <a:t>wi,j</a:t>
            </a:r>
            <a:r>
              <a:rPr lang="en-US" sz="2400" dirty="0" smtClean="0"/>
              <a:t> = </a:t>
            </a:r>
            <a:r>
              <a:rPr lang="en-US" sz="2400" dirty="0" err="1" smtClean="0"/>
              <a:t>wi,j+η</a:t>
            </a:r>
            <a:r>
              <a:rPr lang="en-US" sz="2400" dirty="0" smtClean="0"/>
              <a:t>(</a:t>
            </a:r>
            <a:r>
              <a:rPr lang="en-US" sz="2400" dirty="0" err="1" smtClean="0"/>
              <a:t>yj</a:t>
            </a:r>
            <a:r>
              <a:rPr lang="en-US" sz="2400" dirty="0" err="1"/>
              <a:t>−</a:t>
            </a:r>
            <a:r>
              <a:rPr lang="en-US" sz="2400" dirty="0" err="1" smtClean="0"/>
              <a:t>y^j</a:t>
            </a:r>
            <a:r>
              <a:rPr lang="en-US" sz="2400" dirty="0" smtClean="0"/>
              <a:t>)xi</a:t>
            </a:r>
            <a:endParaRPr lang="en-US" sz="2400" dirty="0"/>
          </a:p>
          <a:p>
            <a:pPr marL="0" indent="0" algn="just" fontAlgn="base">
              <a:buNone/>
            </a:pPr>
            <a:r>
              <a:rPr lang="en-US" sz="2400" dirty="0"/>
              <a:t>Where:</a:t>
            </a:r>
          </a:p>
          <a:p>
            <a:pPr algn="just" fontAlgn="base"/>
            <a:r>
              <a:rPr lang="en-US" sz="2400" dirty="0" err="1" smtClean="0"/>
              <a:t>wi,j</a:t>
            </a:r>
            <a:r>
              <a:rPr lang="en-US" sz="2400" dirty="0"/>
              <a:t> is the weight between the </a:t>
            </a:r>
            <a:r>
              <a:rPr lang="en-US" sz="2400" i="1" dirty="0" err="1" smtClean="0"/>
              <a:t>ith</a:t>
            </a:r>
            <a:r>
              <a:rPr lang="en-US" sz="2400" dirty="0"/>
              <a:t> input and </a:t>
            </a:r>
            <a:r>
              <a:rPr lang="en-US" sz="2400" i="1" dirty="0" err="1" smtClean="0"/>
              <a:t>jth</a:t>
            </a:r>
            <a:r>
              <a:rPr lang="en-US" sz="2400" dirty="0"/>
              <a:t> output neuron,</a:t>
            </a:r>
          </a:p>
          <a:p>
            <a:pPr algn="just" fontAlgn="base"/>
            <a:r>
              <a:rPr lang="en-US" sz="2400" dirty="0" smtClean="0"/>
              <a:t>xi</a:t>
            </a:r>
            <a:r>
              <a:rPr lang="en-US" sz="2400" dirty="0"/>
              <a:t> is the </a:t>
            </a:r>
            <a:r>
              <a:rPr lang="en-US" sz="2400" dirty="0" err="1" smtClean="0"/>
              <a:t>ith</a:t>
            </a:r>
            <a:r>
              <a:rPr lang="en-US" sz="2400" dirty="0"/>
              <a:t> input value,</a:t>
            </a:r>
          </a:p>
          <a:p>
            <a:pPr algn="just" fontAlgn="base"/>
            <a:r>
              <a:rPr lang="en-US" sz="2400" dirty="0" err="1" smtClean="0"/>
              <a:t>yj</a:t>
            </a:r>
            <a:r>
              <a:rPr lang="en-US" sz="2400" dirty="0" smtClean="0"/>
              <a:t>​​ </a:t>
            </a:r>
            <a:r>
              <a:rPr lang="en-US" sz="2400" dirty="0"/>
              <a:t>is the actual value, and </a:t>
            </a:r>
            <a:r>
              <a:rPr lang="en-US" sz="2400" dirty="0" err="1" smtClean="0"/>
              <a:t>y^j</a:t>
            </a:r>
            <a:r>
              <a:rPr lang="en-US" sz="2400" i="1" dirty="0"/>
              <a:t> </a:t>
            </a:r>
            <a:r>
              <a:rPr lang="en-US" sz="2400" dirty="0" smtClean="0"/>
              <a:t>is </a:t>
            </a:r>
            <a:r>
              <a:rPr lang="en-US" sz="2400" dirty="0"/>
              <a:t>the predicted value,</a:t>
            </a:r>
          </a:p>
          <a:p>
            <a:pPr algn="just" fontAlgn="base"/>
            <a:r>
              <a:rPr lang="en-US" sz="2400" dirty="0" smtClean="0"/>
              <a:t>η</a:t>
            </a:r>
            <a:r>
              <a:rPr lang="en-US" sz="2400" i="1" dirty="0" smtClean="0"/>
              <a:t> </a:t>
            </a:r>
            <a:r>
              <a:rPr lang="en-US" sz="2400" dirty="0" smtClean="0"/>
              <a:t>is </a:t>
            </a:r>
            <a:r>
              <a:rPr lang="en-US" sz="2400" dirty="0"/>
              <a:t>the </a:t>
            </a:r>
            <a:r>
              <a:rPr lang="en-US" sz="2400" b="1" dirty="0"/>
              <a:t>learning rate</a:t>
            </a:r>
            <a:r>
              <a:rPr lang="en-US" sz="2400" dirty="0"/>
              <a:t>, controlling how much the weights are adjusted.</a:t>
            </a:r>
          </a:p>
          <a:p>
            <a:pPr algn="just" fontAlgn="base"/>
            <a:r>
              <a:rPr lang="en-US" sz="2400" dirty="0"/>
              <a:t>This process enables the perceptron to learn from data and improve its prediction accuracy over time.</a:t>
            </a:r>
          </a:p>
        </p:txBody>
      </p:sp>
    </p:spTree>
    <p:extLst>
      <p:ext uri="{BB962C8B-B14F-4D97-AF65-F5344CB8AC3E}">
        <p14:creationId xmlns:p14="http://schemas.microsoft.com/office/powerpoint/2010/main" val="2003648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smtClean="0"/>
              <a:t>Non linear regression</a:t>
            </a:r>
            <a:endParaRPr lang="en-US" sz="4000" dirty="0"/>
          </a:p>
        </p:txBody>
      </p:sp>
      <p:sp>
        <p:nvSpPr>
          <p:cNvPr id="3" name="Content Placeholder 2"/>
          <p:cNvSpPr>
            <a:spLocks noGrp="1"/>
          </p:cNvSpPr>
          <p:nvPr>
            <p:ph idx="1"/>
          </p:nvPr>
        </p:nvSpPr>
        <p:spPr>
          <a:xfrm>
            <a:off x="152400" y="1219200"/>
            <a:ext cx="8763000" cy="5410200"/>
          </a:xfrm>
        </p:spPr>
        <p:txBody>
          <a:bodyPr>
            <a:normAutofit lnSpcReduction="10000"/>
          </a:bodyPr>
          <a:lstStyle/>
          <a:p>
            <a:pPr algn="just" fontAlgn="base"/>
            <a:r>
              <a:rPr lang="en-US" sz="2400" dirty="0"/>
              <a:t>Sometimes linear models are not sufficient to capture the real-world phenomena, and thus nonlinear models are </a:t>
            </a:r>
            <a:r>
              <a:rPr lang="en-US" sz="2400" dirty="0" smtClean="0"/>
              <a:t>necessary.</a:t>
            </a:r>
          </a:p>
          <a:p>
            <a:pPr algn="just" fontAlgn="base"/>
            <a:r>
              <a:rPr lang="en-US" sz="2400" dirty="0"/>
              <a:t>Non-linear regression in </a:t>
            </a:r>
            <a:r>
              <a:rPr lang="en-US" sz="2400" dirty="0" smtClean="0"/>
              <a:t>ANNs leverages </a:t>
            </a:r>
            <a:r>
              <a:rPr lang="en-US" sz="2400" dirty="0"/>
              <a:t>the network's ability to model complex relationships in data using its layered structure and non-linear activation functions. </a:t>
            </a:r>
            <a:endParaRPr lang="en-US" sz="2400" dirty="0" smtClean="0"/>
          </a:p>
          <a:p>
            <a:pPr algn="just" fontAlgn="base"/>
            <a:r>
              <a:rPr lang="en-US" sz="2400" dirty="0" smtClean="0"/>
              <a:t>Unlike </a:t>
            </a:r>
            <a:r>
              <a:rPr lang="en-US" sz="2400" dirty="0"/>
              <a:t>linear regression, which assumes a straight-line relationship, ANNs can </a:t>
            </a:r>
            <a:r>
              <a:rPr lang="en-US" sz="2400" dirty="0" smtClean="0"/>
              <a:t>identify approximate </a:t>
            </a:r>
            <a:r>
              <a:rPr lang="en-US" sz="2400" dirty="0"/>
              <a:t>highly non-linear patterns by passing inputs through multiple layers of neurons. </a:t>
            </a:r>
            <a:endParaRPr lang="en-US" sz="2400" dirty="0" smtClean="0"/>
          </a:p>
          <a:p>
            <a:pPr algn="just" fontAlgn="base"/>
            <a:r>
              <a:rPr lang="en-US" sz="2400" dirty="0" smtClean="0"/>
              <a:t>These </a:t>
            </a:r>
            <a:r>
              <a:rPr lang="en-US" sz="2400" dirty="0"/>
              <a:t>neurons, activated by functions like </a:t>
            </a:r>
            <a:r>
              <a:rPr lang="en-US" sz="2400" dirty="0" err="1"/>
              <a:t>ReLU</a:t>
            </a:r>
            <a:r>
              <a:rPr lang="en-US" sz="2400" dirty="0"/>
              <a:t> or sigmoid, enable the network to capture intricate dependencies between variables. </a:t>
            </a:r>
            <a:endParaRPr lang="en-US" sz="2400" dirty="0" smtClean="0"/>
          </a:p>
          <a:p>
            <a:pPr algn="just" fontAlgn="base"/>
            <a:r>
              <a:rPr lang="en-US" sz="2400" dirty="0" smtClean="0"/>
              <a:t>During </a:t>
            </a:r>
            <a:r>
              <a:rPr lang="en-US" sz="2400" dirty="0"/>
              <a:t>training, the network adjusts its weights via optimization algorithms like gradient descent to minimize prediction errors. </a:t>
            </a:r>
            <a:endParaRPr lang="en-US" sz="2400" dirty="0" smtClean="0"/>
          </a:p>
          <a:p>
            <a:pPr algn="just" fontAlgn="base"/>
            <a:r>
              <a:rPr lang="en-US" sz="2400" dirty="0" smtClean="0"/>
              <a:t>This </a:t>
            </a:r>
            <a:r>
              <a:rPr lang="en-US" sz="2400" dirty="0"/>
              <a:t>makes ANNs highly effective for tasks involving non-linear and high-dimensional data.</a:t>
            </a:r>
          </a:p>
        </p:txBody>
      </p:sp>
    </p:spTree>
    <p:extLst>
      <p:ext uri="{BB962C8B-B14F-4D97-AF65-F5344CB8AC3E}">
        <p14:creationId xmlns:p14="http://schemas.microsoft.com/office/powerpoint/2010/main" val="164262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smtClean="0"/>
              <a:t>Two-Class Discrimination</a:t>
            </a:r>
            <a:endParaRPr lang="en-US" sz="4000" dirty="0"/>
          </a:p>
        </p:txBody>
      </p:sp>
      <p:sp>
        <p:nvSpPr>
          <p:cNvPr id="3" name="Content Placeholder 2"/>
          <p:cNvSpPr>
            <a:spLocks noGrp="1"/>
          </p:cNvSpPr>
          <p:nvPr>
            <p:ph idx="1"/>
          </p:nvPr>
        </p:nvSpPr>
        <p:spPr>
          <a:xfrm>
            <a:off x="228600" y="990600"/>
            <a:ext cx="8686800" cy="5410200"/>
          </a:xfrm>
        </p:spPr>
        <p:txBody>
          <a:bodyPr>
            <a:noAutofit/>
          </a:bodyPr>
          <a:lstStyle/>
          <a:p>
            <a:pPr algn="just"/>
            <a:r>
              <a:rPr lang="en-US" sz="2400" dirty="0"/>
              <a:t>Two-class discrimination </a:t>
            </a:r>
            <a:r>
              <a:rPr lang="en-US" sz="2400" dirty="0" smtClean="0"/>
              <a:t>refers </a:t>
            </a:r>
            <a:r>
              <a:rPr lang="en-US" sz="2400" dirty="0"/>
              <a:t>to the task of classifying data points into two distinct categories, such as "yes" or "no" or "positive" and "negative</a:t>
            </a:r>
            <a:r>
              <a:rPr lang="en-US" sz="2400" dirty="0" smtClean="0"/>
              <a:t>.“</a:t>
            </a:r>
          </a:p>
          <a:p>
            <a:pPr algn="just"/>
            <a:r>
              <a:rPr lang="en-US" sz="2400" dirty="0" smtClean="0"/>
              <a:t>The </a:t>
            </a:r>
            <a:r>
              <a:rPr lang="en-US" sz="2400" dirty="0"/>
              <a:t>network typically uses one output neuron with a sigmoid activation function, which outputs a probability between 0 and 1, with a threshold (e.g., 0.5) determining the final classification. </a:t>
            </a:r>
            <a:endParaRPr lang="en-US" sz="2400" dirty="0" smtClean="0"/>
          </a:p>
          <a:p>
            <a:pPr algn="just"/>
            <a:r>
              <a:rPr lang="en-US" sz="2400" dirty="0" smtClean="0"/>
              <a:t>During </a:t>
            </a:r>
            <a:r>
              <a:rPr lang="en-US" sz="2400" dirty="0"/>
              <a:t>training, the ANN adjusts its weights using a loss function like binary cross-entropy to minimize the error between predicted probabilities and actual labels. </a:t>
            </a:r>
            <a:endParaRPr lang="en-US" sz="2400" dirty="0" smtClean="0"/>
          </a:p>
          <a:p>
            <a:pPr algn="just"/>
            <a:r>
              <a:rPr lang="en-US" sz="2400" dirty="0" smtClean="0"/>
              <a:t>By </a:t>
            </a:r>
            <a:r>
              <a:rPr lang="en-US" sz="2400" dirty="0"/>
              <a:t>learning patterns in the input data, the ANN establishes a decision boundary—linear or non-linear—depending on the network's design, enabling it to distinguish between the two classes effectively.</a:t>
            </a:r>
          </a:p>
        </p:txBody>
      </p:sp>
    </p:spTree>
    <p:extLst>
      <p:ext uri="{BB962C8B-B14F-4D97-AF65-F5344CB8AC3E}">
        <p14:creationId xmlns:p14="http://schemas.microsoft.com/office/powerpoint/2010/main" val="65129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a:t>Multiclass Discrimination </a:t>
            </a:r>
          </a:p>
        </p:txBody>
      </p:sp>
      <p:sp>
        <p:nvSpPr>
          <p:cNvPr id="3" name="Content Placeholder 2"/>
          <p:cNvSpPr>
            <a:spLocks noGrp="1"/>
          </p:cNvSpPr>
          <p:nvPr>
            <p:ph idx="1"/>
          </p:nvPr>
        </p:nvSpPr>
        <p:spPr>
          <a:xfrm>
            <a:off x="228600" y="1066800"/>
            <a:ext cx="8839200" cy="5410200"/>
          </a:xfrm>
        </p:spPr>
        <p:txBody>
          <a:bodyPr>
            <a:noAutofit/>
          </a:bodyPr>
          <a:lstStyle/>
          <a:p>
            <a:pPr algn="just"/>
            <a:r>
              <a:rPr lang="en-US" sz="2400" dirty="0" smtClean="0"/>
              <a:t>The task </a:t>
            </a:r>
            <a:r>
              <a:rPr lang="en-US" sz="2400" dirty="0"/>
              <a:t>of classifying data points into one of three or more distinct categories or </a:t>
            </a:r>
            <a:r>
              <a:rPr lang="en-US" sz="2400" dirty="0" smtClean="0"/>
              <a:t>classes called </a:t>
            </a:r>
            <a:r>
              <a:rPr lang="en-US" sz="2400" b="1" dirty="0"/>
              <a:t>Multiclass discrimination</a:t>
            </a:r>
            <a:r>
              <a:rPr lang="en-US" sz="2400" dirty="0" smtClean="0"/>
              <a:t>. </a:t>
            </a:r>
          </a:p>
          <a:p>
            <a:pPr algn="just"/>
            <a:r>
              <a:rPr lang="en-US" sz="2400" dirty="0" smtClean="0"/>
              <a:t>This </a:t>
            </a:r>
            <a:r>
              <a:rPr lang="en-US" sz="2400" dirty="0"/>
              <a:t>involves designing a network with an output layer that has one neuron per class, where each neuron outputs a score or probability representing the likelihood of the input belonging to that class. </a:t>
            </a:r>
            <a:endParaRPr lang="en-US" sz="2400" dirty="0" smtClean="0"/>
          </a:p>
          <a:p>
            <a:pPr algn="just"/>
            <a:r>
              <a:rPr lang="en-US" sz="2400" dirty="0" smtClean="0"/>
              <a:t>A </a:t>
            </a:r>
            <a:r>
              <a:rPr lang="en-US" sz="2400" dirty="0"/>
              <a:t>common approach is to use the softmax activation function in the output layer to convert these scores into probabilities that sum to 1. </a:t>
            </a:r>
            <a:endParaRPr lang="en-US" sz="2400" dirty="0" smtClean="0"/>
          </a:p>
          <a:p>
            <a:pPr algn="just"/>
            <a:r>
              <a:rPr lang="en-US" sz="2400" dirty="0" smtClean="0"/>
              <a:t>The </a:t>
            </a:r>
            <a:r>
              <a:rPr lang="en-US" sz="2400" dirty="0"/>
              <a:t>class with the highest probability is selected as the prediction. </a:t>
            </a:r>
            <a:endParaRPr lang="en-US" sz="2400" dirty="0" smtClean="0"/>
          </a:p>
          <a:p>
            <a:pPr algn="just"/>
            <a:r>
              <a:rPr lang="en-US" sz="2400" dirty="0" smtClean="0"/>
              <a:t>Multiclass </a:t>
            </a:r>
            <a:r>
              <a:rPr lang="en-US" sz="2400" dirty="0"/>
              <a:t>discrimination is trained using a loss function like categorical cross-entropy, and it can handle tasks such as recognizing digits (0–9) in handwritten images or categorizing objects in images (e.g., cats, dogs, and birds).</a:t>
            </a:r>
          </a:p>
        </p:txBody>
      </p:sp>
    </p:spTree>
    <p:extLst>
      <p:ext uri="{BB962C8B-B14F-4D97-AF65-F5344CB8AC3E}">
        <p14:creationId xmlns:p14="http://schemas.microsoft.com/office/powerpoint/2010/main" val="199667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4000" dirty="0"/>
              <a:t>Multiple Hidden Layers </a:t>
            </a:r>
          </a:p>
        </p:txBody>
      </p:sp>
      <p:sp>
        <p:nvSpPr>
          <p:cNvPr id="3" name="Content Placeholder 2"/>
          <p:cNvSpPr>
            <a:spLocks noGrp="1"/>
          </p:cNvSpPr>
          <p:nvPr>
            <p:ph idx="1"/>
          </p:nvPr>
        </p:nvSpPr>
        <p:spPr>
          <a:xfrm>
            <a:off x="228600" y="1143000"/>
            <a:ext cx="8763000" cy="5486400"/>
          </a:xfrm>
        </p:spPr>
        <p:txBody>
          <a:bodyPr>
            <a:normAutofit lnSpcReduction="10000"/>
          </a:bodyPr>
          <a:lstStyle/>
          <a:p>
            <a:pPr algn="just"/>
            <a:r>
              <a:rPr lang="en-US" sz="2400" b="1" dirty="0" smtClean="0"/>
              <a:t>Multiple hidden </a:t>
            </a:r>
            <a:r>
              <a:rPr lang="en-US" sz="2400" b="1" dirty="0"/>
              <a:t>layers</a:t>
            </a:r>
            <a:r>
              <a:rPr lang="en-US" sz="2400" dirty="0"/>
              <a:t> refer to the presence of more than one intermediate layer between the input and output layers. </a:t>
            </a:r>
            <a:endParaRPr lang="en-US" sz="2400" dirty="0" smtClean="0"/>
          </a:p>
          <a:p>
            <a:pPr algn="just"/>
            <a:r>
              <a:rPr lang="en-US" sz="2400" dirty="0" smtClean="0"/>
              <a:t>These </a:t>
            </a:r>
            <a:r>
              <a:rPr lang="en-US" sz="2400" dirty="0"/>
              <a:t>layers allow the network to learn and represent increasingly complex patterns and hierarchical features in the data. </a:t>
            </a:r>
            <a:endParaRPr lang="en-US" sz="2400" dirty="0" smtClean="0"/>
          </a:p>
          <a:p>
            <a:pPr algn="just"/>
            <a:r>
              <a:rPr lang="en-US" sz="2400" dirty="0" smtClean="0"/>
              <a:t>Each </a:t>
            </a:r>
            <a:r>
              <a:rPr lang="en-US" sz="2400" dirty="0"/>
              <a:t>hidden layer transforms the input it receives using weights, biases, and activation functions, passing the processed information to the next layer. </a:t>
            </a:r>
            <a:endParaRPr lang="en-US" sz="2400" dirty="0" smtClean="0"/>
          </a:p>
          <a:p>
            <a:pPr algn="just"/>
            <a:r>
              <a:rPr lang="en-US" sz="2400" dirty="0" smtClean="0"/>
              <a:t>Networks </a:t>
            </a:r>
            <a:r>
              <a:rPr lang="en-US" sz="2400" dirty="0"/>
              <a:t>with multiple hidden layers are called </a:t>
            </a:r>
            <a:r>
              <a:rPr lang="en-US" sz="2400" b="1" dirty="0"/>
              <a:t>deep neural networks</a:t>
            </a:r>
            <a:r>
              <a:rPr lang="en-US" sz="2400" dirty="0"/>
              <a:t> and are particularly powerful for tasks like image recognition, natural language processing, and time-series prediction. </a:t>
            </a:r>
            <a:endParaRPr lang="en-US" sz="2400" dirty="0" smtClean="0"/>
          </a:p>
          <a:p>
            <a:pPr algn="just"/>
            <a:r>
              <a:rPr lang="en-US" sz="2400" dirty="0" smtClean="0"/>
              <a:t>By </a:t>
            </a:r>
            <a:r>
              <a:rPr lang="en-US" sz="2400" dirty="0"/>
              <a:t>stacking layers, the network can model highly non-linear relationships, with early layers capturing basic features (e.g., edges in images) and deeper layers learning higher-level abstractions (e.g., object shapes or concepts).</a:t>
            </a:r>
          </a:p>
          <a:p>
            <a:pPr marL="0" indent="0" algn="just">
              <a:buNone/>
            </a:pPr>
            <a:endParaRPr lang="en-US" sz="2400" dirty="0"/>
          </a:p>
          <a:p>
            <a:pPr algn="just"/>
            <a:endParaRPr lang="en-US" sz="2400" dirty="0"/>
          </a:p>
        </p:txBody>
      </p:sp>
    </p:spTree>
    <p:extLst>
      <p:ext uri="{BB962C8B-B14F-4D97-AF65-F5344CB8AC3E}">
        <p14:creationId xmlns:p14="http://schemas.microsoft.com/office/powerpoint/2010/main" val="3806074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pPr fontAlgn="base"/>
            <a:r>
              <a:rPr lang="en-US" sz="4000" dirty="0"/>
              <a:t>Training procedures</a:t>
            </a:r>
          </a:p>
        </p:txBody>
      </p:sp>
      <p:sp>
        <p:nvSpPr>
          <p:cNvPr id="3" name="Content Placeholder 2"/>
          <p:cNvSpPr>
            <a:spLocks noGrp="1"/>
          </p:cNvSpPr>
          <p:nvPr>
            <p:ph idx="1"/>
          </p:nvPr>
        </p:nvSpPr>
        <p:spPr>
          <a:xfrm>
            <a:off x="76200" y="762000"/>
            <a:ext cx="8915400" cy="6096000"/>
          </a:xfrm>
        </p:spPr>
        <p:txBody>
          <a:bodyPr>
            <a:noAutofit/>
          </a:bodyPr>
          <a:lstStyle/>
          <a:p>
            <a:pPr algn="just"/>
            <a:r>
              <a:rPr lang="en-US" sz="2400" dirty="0"/>
              <a:t>The training procedure of </a:t>
            </a:r>
            <a:r>
              <a:rPr lang="en-US" sz="2400" dirty="0" smtClean="0"/>
              <a:t> ANN involves </a:t>
            </a:r>
            <a:r>
              <a:rPr lang="en-US" sz="2400" dirty="0"/>
              <a:t>initializing weights and biases with small random values, followed by forward propagation, where input data passes through the layers to produce predictions. </a:t>
            </a:r>
            <a:endParaRPr lang="en-US" sz="2400" dirty="0" smtClean="0"/>
          </a:p>
          <a:p>
            <a:pPr algn="just"/>
            <a:r>
              <a:rPr lang="en-US" sz="2400" dirty="0" smtClean="0"/>
              <a:t>The </a:t>
            </a:r>
            <a:r>
              <a:rPr lang="en-US" sz="2400" dirty="0"/>
              <a:t>predicted outputs are compared to true labels using a loss function to calculate the error. </a:t>
            </a:r>
            <a:endParaRPr lang="en-US" sz="2400" dirty="0" smtClean="0"/>
          </a:p>
          <a:p>
            <a:pPr algn="just"/>
            <a:r>
              <a:rPr lang="en-US" sz="2400" dirty="0" smtClean="0"/>
              <a:t>Through back propagation</a:t>
            </a:r>
            <a:r>
              <a:rPr lang="en-US" sz="2400" dirty="0"/>
              <a:t>, the gradients of the loss with respect to the weights and biases are computed using the chain rule. </a:t>
            </a:r>
            <a:endParaRPr lang="en-US" sz="2400" dirty="0" smtClean="0"/>
          </a:p>
          <a:p>
            <a:pPr algn="just"/>
            <a:r>
              <a:rPr lang="en-US" sz="2400" dirty="0" smtClean="0"/>
              <a:t>These </a:t>
            </a:r>
            <a:r>
              <a:rPr lang="en-US" sz="2400" dirty="0"/>
              <a:t>gradients are then used to update the weights and biases via an optimization algorithm like stochastic gradient descent (SGD) or Adam. </a:t>
            </a:r>
            <a:endParaRPr lang="en-US" sz="2400" dirty="0" smtClean="0"/>
          </a:p>
          <a:p>
            <a:pPr algn="just"/>
            <a:r>
              <a:rPr lang="en-US" sz="2400" dirty="0" smtClean="0"/>
              <a:t>This </a:t>
            </a:r>
            <a:r>
              <a:rPr lang="en-US" sz="2400" dirty="0"/>
              <a:t>process is repeated for multiple epochs, with the network continuously improving its ability to minimize the loss and make accurate predictions. </a:t>
            </a:r>
            <a:endParaRPr lang="en-US" sz="2400" dirty="0" smtClean="0"/>
          </a:p>
          <a:p>
            <a:pPr algn="just"/>
            <a:r>
              <a:rPr lang="en-US" sz="2400" dirty="0" smtClean="0"/>
              <a:t>Validation </a:t>
            </a:r>
            <a:r>
              <a:rPr lang="en-US" sz="2400" dirty="0"/>
              <a:t>on a separate dataset is often used to monitor performance and prevent </a:t>
            </a:r>
            <a:r>
              <a:rPr lang="en-US" sz="2400" dirty="0" smtClean="0"/>
              <a:t>over-fitting</a:t>
            </a:r>
            <a:r>
              <a:rPr lang="en-US" sz="2400" dirty="0"/>
              <a:t>.</a:t>
            </a:r>
          </a:p>
        </p:txBody>
      </p:sp>
    </p:spTree>
    <p:extLst>
      <p:ext uri="{BB962C8B-B14F-4D97-AF65-F5344CB8AC3E}">
        <p14:creationId xmlns:p14="http://schemas.microsoft.com/office/powerpoint/2010/main" val="199667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228600"/>
            <a:ext cx="8229600" cy="609600"/>
          </a:xfrm>
        </p:spPr>
        <p:txBody>
          <a:bodyPr>
            <a:normAutofit fontScale="90000"/>
          </a:bodyPr>
          <a:lstStyle/>
          <a:p>
            <a:pPr>
              <a:lnSpc>
                <a:spcPts val="2250"/>
              </a:lnSpc>
            </a:pPr>
            <a:r>
              <a:rPr lang="en-US" i="0" dirty="0" smtClean="0">
                <a:solidFill>
                  <a:srgbClr val="242424"/>
                </a:solidFill>
                <a:effectLst/>
              </a:rPr>
              <a:t/>
            </a:r>
            <a:br>
              <a:rPr lang="en-US" i="0" dirty="0" smtClean="0">
                <a:solidFill>
                  <a:srgbClr val="242424"/>
                </a:solidFill>
                <a:effectLst/>
              </a:rPr>
            </a:br>
            <a:r>
              <a:rPr lang="en-US" i="0" dirty="0" smtClean="0">
                <a:solidFill>
                  <a:srgbClr val="242424"/>
                </a:solidFill>
                <a:effectLst/>
              </a:rPr>
              <a:t>How brain work?</a:t>
            </a:r>
            <a:endParaRPr lang="en-US" i="0" dirty="0">
              <a:solidFill>
                <a:srgbClr val="242424"/>
              </a:solidFill>
              <a:effectLst/>
            </a:endParaRPr>
          </a:p>
        </p:txBody>
      </p:sp>
      <p:sp>
        <p:nvSpPr>
          <p:cNvPr id="6147" name="Rectangle 3"/>
          <p:cNvSpPr>
            <a:spLocks noGrp="1" noChangeArrowheads="1"/>
          </p:cNvSpPr>
          <p:nvPr>
            <p:ph type="body" idx="4294967295"/>
          </p:nvPr>
        </p:nvSpPr>
        <p:spPr>
          <a:xfrm>
            <a:off x="571500" y="990600"/>
            <a:ext cx="8369300" cy="5334000"/>
          </a:xfrm>
        </p:spPr>
        <p:txBody>
          <a:bodyPr rtlCol="0">
            <a:normAutofit/>
          </a:bodyPr>
          <a:lstStyle/>
          <a:p>
            <a:pPr algn="just"/>
            <a:r>
              <a:rPr lang="en-US" sz="2400" dirty="0"/>
              <a:t>The brain is composed of many neurons connected in a complex neural network.</a:t>
            </a:r>
          </a:p>
          <a:p>
            <a:pPr algn="just"/>
            <a:r>
              <a:rPr lang="en-US" sz="2400" dirty="0"/>
              <a:t>Each neuron has a cell body, containing the nucleus, and extensions from the cell body called the axon and dendrites. </a:t>
            </a:r>
            <a:endParaRPr lang="en-US" sz="2400" dirty="0" smtClean="0"/>
          </a:p>
          <a:p>
            <a:pPr algn="just"/>
            <a:r>
              <a:rPr lang="en-US" sz="2400" dirty="0" smtClean="0"/>
              <a:t>Dendrites </a:t>
            </a:r>
            <a:r>
              <a:rPr lang="en-US" sz="2400" dirty="0"/>
              <a:t>receive electrical signals coming into the cell, while the axon transmits an electrical signal away from the cell, toward other neurons</a:t>
            </a:r>
            <a:r>
              <a:rPr lang="en-US" sz="2400" dirty="0" smtClean="0"/>
              <a:t>.</a:t>
            </a:r>
            <a:r>
              <a:rPr lang="en-US" sz="2400" dirty="0"/>
              <a:t> </a:t>
            </a:r>
            <a:endParaRPr lang="en-US" sz="2400" dirty="0" smtClean="0"/>
          </a:p>
          <a:p>
            <a:pPr algn="just"/>
            <a:r>
              <a:rPr lang="en-US" sz="2400" dirty="0" smtClean="0"/>
              <a:t>The connection between each neurons is represented by synapse</a:t>
            </a:r>
          </a:p>
          <a:p>
            <a:r>
              <a:rPr lang="en-US" sz="2400" dirty="0"/>
              <a:t>The place where two neurons meet to transfer signals from one to the other is called the </a:t>
            </a:r>
            <a:r>
              <a:rPr lang="en-US" sz="2400" dirty="0" smtClean="0"/>
              <a:t>synapse</a:t>
            </a:r>
            <a:r>
              <a:rPr lang="en-US" sz="2400" dirty="0"/>
              <a:t>.</a:t>
            </a:r>
            <a:endParaRPr lang="en-US" sz="2400" dirty="0" smtClean="0"/>
          </a:p>
        </p:txBody>
      </p:sp>
    </p:spTree>
    <p:extLst>
      <p:ext uri="{BB962C8B-B14F-4D97-AF65-F5344CB8AC3E}">
        <p14:creationId xmlns:p14="http://schemas.microsoft.com/office/powerpoint/2010/main" val="1755913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E7AB373-54FD-40B7-4806-299B523750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A6DA837-0221-8A3E-8643-7780F7634D43}"/>
              </a:ext>
            </a:extLst>
          </p:cNvPr>
          <p:cNvSpPr>
            <a:spLocks noGrp="1"/>
          </p:cNvSpPr>
          <p:nvPr>
            <p:ph type="title"/>
          </p:nvPr>
        </p:nvSpPr>
        <p:spPr>
          <a:xfrm>
            <a:off x="457200" y="76200"/>
            <a:ext cx="8229600" cy="990600"/>
          </a:xfrm>
        </p:spPr>
        <p:txBody>
          <a:bodyPr>
            <a:normAutofit/>
          </a:bodyPr>
          <a:lstStyle/>
          <a:p>
            <a:r>
              <a:rPr lang="en-US" sz="4000" dirty="0"/>
              <a:t>Improving convergence </a:t>
            </a:r>
          </a:p>
        </p:txBody>
      </p:sp>
      <p:sp>
        <p:nvSpPr>
          <p:cNvPr id="3" name="Content Placeholder 2">
            <a:extLst>
              <a:ext uri="{FF2B5EF4-FFF2-40B4-BE49-F238E27FC236}">
                <a16:creationId xmlns="" xmlns:a16="http://schemas.microsoft.com/office/drawing/2014/main" id="{60497ABE-AAE6-772E-F049-71F358FB4D2A}"/>
              </a:ext>
            </a:extLst>
          </p:cNvPr>
          <p:cNvSpPr>
            <a:spLocks noGrp="1"/>
          </p:cNvSpPr>
          <p:nvPr>
            <p:ph idx="1"/>
          </p:nvPr>
        </p:nvSpPr>
        <p:spPr>
          <a:xfrm>
            <a:off x="457200" y="1219200"/>
            <a:ext cx="8229600" cy="4678363"/>
          </a:xfrm>
        </p:spPr>
        <p:txBody>
          <a:bodyPr>
            <a:noAutofit/>
          </a:bodyPr>
          <a:lstStyle/>
          <a:p>
            <a:pPr algn="just"/>
            <a:r>
              <a:rPr lang="en-US" sz="2200" dirty="0"/>
              <a:t>Improving convergence in </a:t>
            </a:r>
            <a:r>
              <a:rPr lang="en-US" sz="2200" dirty="0" smtClean="0"/>
              <a:t>NN training </a:t>
            </a:r>
            <a:r>
              <a:rPr lang="en-US" sz="2200" dirty="0"/>
              <a:t>involves using strategies that accelerate learning and help the model reach an optimal solution efficiently. </a:t>
            </a:r>
            <a:endParaRPr lang="en-US" sz="2200" dirty="0" smtClean="0"/>
          </a:p>
          <a:p>
            <a:pPr algn="just"/>
            <a:r>
              <a:rPr lang="en-US" sz="2200" dirty="0" smtClean="0"/>
              <a:t>Key </a:t>
            </a:r>
            <a:r>
              <a:rPr lang="en-US" sz="2200" dirty="0"/>
              <a:t>techniques include adjusting the learning rate with methods like </a:t>
            </a:r>
            <a:r>
              <a:rPr lang="en-US" sz="2200" dirty="0" smtClean="0"/>
              <a:t>Adam, </a:t>
            </a:r>
            <a:r>
              <a:rPr lang="en-US" sz="2200" dirty="0"/>
              <a:t>which adapt the rate </a:t>
            </a:r>
            <a:r>
              <a:rPr lang="en-US" sz="2200" dirty="0" smtClean="0"/>
              <a:t>dynamically</a:t>
            </a:r>
            <a:r>
              <a:rPr lang="en-US" sz="2200" dirty="0"/>
              <a:t>.</a:t>
            </a:r>
            <a:endParaRPr lang="en-US" sz="2200" dirty="0" smtClean="0"/>
          </a:p>
          <a:p>
            <a:pPr algn="just"/>
            <a:r>
              <a:rPr lang="en-US" sz="2200" dirty="0" smtClean="0"/>
              <a:t>Proper </a:t>
            </a:r>
            <a:r>
              <a:rPr lang="en-US" sz="2200" dirty="0"/>
              <a:t>weight initialization (e.g., Xavier or He initialization) prevents slow convergence or vanishing/exploding </a:t>
            </a:r>
            <a:r>
              <a:rPr lang="en-US" sz="2200" dirty="0" smtClean="0"/>
              <a:t>gradients.</a:t>
            </a:r>
          </a:p>
          <a:p>
            <a:pPr algn="just"/>
            <a:r>
              <a:rPr lang="en-US" sz="2200" dirty="0" smtClean="0"/>
              <a:t>Batch </a:t>
            </a:r>
            <a:r>
              <a:rPr lang="en-US" sz="2200" dirty="0"/>
              <a:t>normalization stabilizes learning by normalizing layer inputs, while regularization techniques like dropout and L2 regularization help prevent </a:t>
            </a:r>
            <a:r>
              <a:rPr lang="en-US" sz="2200" dirty="0" smtClean="0"/>
              <a:t>over fitting</a:t>
            </a:r>
            <a:r>
              <a:rPr lang="en-US" sz="2200" dirty="0"/>
              <a:t>. </a:t>
            </a:r>
            <a:endParaRPr lang="en-US" sz="2200" dirty="0" smtClean="0"/>
          </a:p>
        </p:txBody>
      </p:sp>
    </p:spTree>
    <p:extLst>
      <p:ext uri="{BB962C8B-B14F-4D97-AF65-F5344CB8AC3E}">
        <p14:creationId xmlns:p14="http://schemas.microsoft.com/office/powerpoint/2010/main" val="3862680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fontAlgn="base"/>
            <a:r>
              <a:rPr lang="en-US" dirty="0"/>
              <a:t/>
            </a:r>
            <a:br>
              <a:rPr lang="en-US" dirty="0"/>
            </a:br>
            <a:r>
              <a:rPr lang="en-US" dirty="0" smtClean="0"/>
              <a:t>Over-training </a:t>
            </a:r>
            <a:r>
              <a:rPr lang="en-US" dirty="0"/>
              <a:t/>
            </a:r>
            <a:br>
              <a:rPr lang="en-US" dirty="0"/>
            </a:br>
            <a:endParaRPr lang="en-US" dirty="0"/>
          </a:p>
        </p:txBody>
      </p:sp>
      <p:sp>
        <p:nvSpPr>
          <p:cNvPr id="3" name="Content Placeholder 2"/>
          <p:cNvSpPr>
            <a:spLocks noGrp="1"/>
          </p:cNvSpPr>
          <p:nvPr>
            <p:ph idx="1"/>
          </p:nvPr>
        </p:nvSpPr>
        <p:spPr>
          <a:xfrm>
            <a:off x="152400" y="1143000"/>
            <a:ext cx="8763000" cy="5562600"/>
          </a:xfrm>
        </p:spPr>
        <p:txBody>
          <a:bodyPr>
            <a:noAutofit/>
          </a:bodyPr>
          <a:lstStyle/>
          <a:p>
            <a:pPr algn="just"/>
            <a:r>
              <a:rPr lang="en-US" sz="2400" dirty="0"/>
              <a:t>Overtraining, also known as </a:t>
            </a:r>
            <a:r>
              <a:rPr lang="en-US" sz="2400" b="1" dirty="0" smtClean="0"/>
              <a:t>over-fitting</a:t>
            </a:r>
            <a:r>
              <a:rPr lang="en-US" sz="2400" dirty="0"/>
              <a:t>, occurs when a neural network learns the training data too well, including its noise and fluctuations, at the expense of generalizing to new, unseen data. </a:t>
            </a:r>
            <a:endParaRPr lang="en-US" sz="2400" dirty="0" smtClean="0"/>
          </a:p>
          <a:p>
            <a:pPr algn="just"/>
            <a:r>
              <a:rPr lang="en-US" sz="2400" dirty="0" smtClean="0"/>
              <a:t>This </a:t>
            </a:r>
            <a:r>
              <a:rPr lang="en-US" sz="2400" dirty="0"/>
              <a:t>typically happens when the model is too complex relative to the amount of training data, or when training goes on for too many epochs</a:t>
            </a:r>
            <a:r>
              <a:rPr lang="en-US" sz="2400" dirty="0" smtClean="0"/>
              <a:t>.</a:t>
            </a:r>
          </a:p>
          <a:p>
            <a:pPr algn="just"/>
            <a:r>
              <a:rPr lang="en-US" sz="2400" dirty="0" smtClean="0"/>
              <a:t>As </a:t>
            </a:r>
            <a:r>
              <a:rPr lang="en-US" sz="2400" dirty="0"/>
              <a:t>a result, the network performs well on the training set but fails to make accurate predictions on the validation or test sets, as it has essentially memorized the training data rather than learning the underlying patterns</a:t>
            </a:r>
            <a:r>
              <a:rPr lang="en-US" sz="2400" dirty="0" smtClean="0"/>
              <a:t>.</a:t>
            </a:r>
          </a:p>
          <a:p>
            <a:pPr algn="just"/>
            <a:r>
              <a:rPr lang="en-US" sz="2400" dirty="0" smtClean="0"/>
              <a:t>Techniques </a:t>
            </a:r>
            <a:r>
              <a:rPr lang="en-US" sz="2400" dirty="0"/>
              <a:t>like </a:t>
            </a:r>
            <a:r>
              <a:rPr lang="en-US" sz="2400" b="1" dirty="0"/>
              <a:t>regularization</a:t>
            </a:r>
            <a:r>
              <a:rPr lang="en-US" sz="2400" dirty="0"/>
              <a:t>, </a:t>
            </a:r>
            <a:r>
              <a:rPr lang="en-US" sz="2400" b="1" dirty="0"/>
              <a:t>early stopping</a:t>
            </a:r>
            <a:r>
              <a:rPr lang="en-US" sz="2400" dirty="0"/>
              <a:t>, and using a larger training dataset can help mitigate overtraining and ensure that the model generalizes effectively.</a:t>
            </a:r>
          </a:p>
        </p:txBody>
      </p:sp>
    </p:spTree>
    <p:extLst>
      <p:ext uri="{BB962C8B-B14F-4D97-AF65-F5344CB8AC3E}">
        <p14:creationId xmlns:p14="http://schemas.microsoft.com/office/powerpoint/2010/main" val="199202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DE62875-E396-7714-7E51-266AAA522EA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BFE7932-223C-F98A-3B56-3D3C57D0230A}"/>
              </a:ext>
            </a:extLst>
          </p:cNvPr>
          <p:cNvSpPr>
            <a:spLocks noGrp="1"/>
          </p:cNvSpPr>
          <p:nvPr>
            <p:ph type="title"/>
          </p:nvPr>
        </p:nvSpPr>
        <p:spPr>
          <a:xfrm>
            <a:off x="457200" y="152400"/>
            <a:ext cx="8229600" cy="914400"/>
          </a:xfrm>
        </p:spPr>
        <p:txBody>
          <a:bodyPr>
            <a:noAutofit/>
          </a:bodyPr>
          <a:lstStyle/>
          <a:p>
            <a:r>
              <a:rPr lang="en-US" sz="4000" dirty="0"/>
              <a:t>Structuring the network </a:t>
            </a:r>
          </a:p>
        </p:txBody>
      </p:sp>
      <p:sp>
        <p:nvSpPr>
          <p:cNvPr id="3" name="Content Placeholder 2">
            <a:extLst>
              <a:ext uri="{FF2B5EF4-FFF2-40B4-BE49-F238E27FC236}">
                <a16:creationId xmlns="" xmlns:a16="http://schemas.microsoft.com/office/drawing/2014/main" id="{F5906868-CA52-4473-1D5F-4AFF148A16C1}"/>
              </a:ext>
            </a:extLst>
          </p:cNvPr>
          <p:cNvSpPr>
            <a:spLocks noGrp="1"/>
          </p:cNvSpPr>
          <p:nvPr>
            <p:ph idx="1"/>
          </p:nvPr>
        </p:nvSpPr>
        <p:spPr>
          <a:xfrm>
            <a:off x="228600" y="1219200"/>
            <a:ext cx="8686800" cy="5334000"/>
          </a:xfrm>
        </p:spPr>
        <p:txBody>
          <a:bodyPr>
            <a:noAutofit/>
          </a:bodyPr>
          <a:lstStyle/>
          <a:p>
            <a:pPr algn="just"/>
            <a:r>
              <a:rPr lang="en-US" sz="2400" dirty="0"/>
              <a:t>Structuring the network in </a:t>
            </a:r>
            <a:r>
              <a:rPr lang="en-US" sz="2400" dirty="0" smtClean="0"/>
              <a:t>ANNs refers </a:t>
            </a:r>
            <a:r>
              <a:rPr lang="en-US" sz="2400" dirty="0"/>
              <a:t>to designing the architecture, including decisions on the number of layers, the number of neurons in each layer, and the types of activation functions to be used. </a:t>
            </a:r>
            <a:endParaRPr lang="en-US" sz="2400" dirty="0" smtClean="0"/>
          </a:p>
          <a:p>
            <a:pPr algn="just"/>
            <a:r>
              <a:rPr lang="en-US" sz="2400" dirty="0" smtClean="0"/>
              <a:t>A </a:t>
            </a:r>
            <a:r>
              <a:rPr lang="en-US" sz="2400" dirty="0"/>
              <a:t>well-structured network should strike a balance between complexity and performance, ensuring it is capable of capturing the underlying patterns in the data without being too simple (</a:t>
            </a:r>
            <a:r>
              <a:rPr lang="en-US" sz="2400" dirty="0" smtClean="0"/>
              <a:t>under fitting</a:t>
            </a:r>
            <a:r>
              <a:rPr lang="en-US" sz="2400" dirty="0"/>
              <a:t>) or too complex (</a:t>
            </a:r>
            <a:r>
              <a:rPr lang="en-US" sz="2400" dirty="0" smtClean="0"/>
              <a:t>over fitting</a:t>
            </a:r>
            <a:r>
              <a:rPr lang="en-US" sz="2400" dirty="0"/>
              <a:t>). </a:t>
            </a:r>
            <a:endParaRPr lang="en-US" sz="2400" dirty="0" smtClean="0"/>
          </a:p>
          <a:p>
            <a:pPr algn="just"/>
            <a:r>
              <a:rPr lang="en-US" sz="2400" dirty="0" smtClean="0"/>
              <a:t>The </a:t>
            </a:r>
            <a:r>
              <a:rPr lang="en-US" sz="2400" dirty="0"/>
              <a:t>input layer corresponds to the features of the dataset, and the output layer corresponds to the predicted results, whether it be a classification label or a continuous value. </a:t>
            </a:r>
            <a:endParaRPr lang="en-US" sz="2400" dirty="0" smtClean="0"/>
          </a:p>
        </p:txBody>
      </p:sp>
    </p:spTree>
    <p:extLst>
      <p:ext uri="{BB962C8B-B14F-4D97-AF65-F5344CB8AC3E}">
        <p14:creationId xmlns:p14="http://schemas.microsoft.com/office/powerpoint/2010/main" val="2195771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371600"/>
            <a:ext cx="8229600" cy="4754563"/>
          </a:xfrm>
        </p:spPr>
        <p:txBody>
          <a:bodyPr>
            <a:noAutofit/>
          </a:bodyPr>
          <a:lstStyle/>
          <a:p>
            <a:pPr algn="just"/>
            <a:endParaRPr lang="en-US" sz="2200" dirty="0" smtClean="0"/>
          </a:p>
          <a:p>
            <a:pPr algn="just"/>
            <a:r>
              <a:rPr lang="en-US" sz="2200" dirty="0" smtClean="0"/>
              <a:t>Hidden </a:t>
            </a:r>
            <a:r>
              <a:rPr lang="en-US" sz="2200" dirty="0"/>
              <a:t>layers, which lie between the input and output, allow the network to learn hierarchical representations of data. </a:t>
            </a:r>
          </a:p>
          <a:p>
            <a:pPr algn="just"/>
            <a:r>
              <a:rPr lang="en-US" sz="2200" dirty="0"/>
              <a:t>Choosing the right structure depends on the problem, such as whether to use a shallow or deep network, or whether to use convolutional layers for image tasks or recurrent layers for sequence data. </a:t>
            </a:r>
          </a:p>
          <a:p>
            <a:pPr algn="just"/>
            <a:r>
              <a:rPr lang="en-US" sz="2200" dirty="0"/>
              <a:t>The structure also includes deciding on hyper-parameters like learning rate, batch size, and the optimizer used for training.</a:t>
            </a:r>
          </a:p>
          <a:p>
            <a:pPr marL="0" indent="0" algn="just">
              <a:buNone/>
            </a:pPr>
            <a:endParaRPr lang="en-US" sz="2200" dirty="0"/>
          </a:p>
          <a:p>
            <a:endParaRPr lang="en-US" sz="2200" dirty="0"/>
          </a:p>
        </p:txBody>
      </p:sp>
    </p:spTree>
    <p:extLst>
      <p:ext uri="{BB962C8B-B14F-4D97-AF65-F5344CB8AC3E}">
        <p14:creationId xmlns:p14="http://schemas.microsoft.com/office/powerpoint/2010/main" val="268924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fontAlgn="base"/>
            <a:r>
              <a:rPr lang="en-US" dirty="0"/>
              <a:t>Tuning the network size </a:t>
            </a:r>
          </a:p>
        </p:txBody>
      </p:sp>
      <p:sp>
        <p:nvSpPr>
          <p:cNvPr id="3" name="Content Placeholder 2"/>
          <p:cNvSpPr>
            <a:spLocks noGrp="1"/>
          </p:cNvSpPr>
          <p:nvPr>
            <p:ph idx="1"/>
          </p:nvPr>
        </p:nvSpPr>
        <p:spPr>
          <a:xfrm>
            <a:off x="457200" y="1143000"/>
            <a:ext cx="8229600" cy="5334000"/>
          </a:xfrm>
        </p:spPr>
        <p:txBody>
          <a:bodyPr>
            <a:noAutofit/>
          </a:bodyPr>
          <a:lstStyle/>
          <a:p>
            <a:pPr algn="just"/>
            <a:r>
              <a:rPr lang="en-US" sz="2200" dirty="0"/>
              <a:t>Tuning the network size </a:t>
            </a:r>
            <a:r>
              <a:rPr lang="en-US" sz="2200" dirty="0" smtClean="0"/>
              <a:t>involves </a:t>
            </a:r>
            <a:r>
              <a:rPr lang="en-US" sz="2200" dirty="0"/>
              <a:t>adjusting the number of layers and neurons in each layer to find the optimal architecture that balances model complexity and performance. </a:t>
            </a:r>
            <a:endParaRPr lang="en-US" sz="2200" dirty="0" smtClean="0"/>
          </a:p>
          <a:p>
            <a:pPr algn="just"/>
            <a:r>
              <a:rPr lang="en-US" sz="2200" dirty="0" smtClean="0"/>
              <a:t>A </a:t>
            </a:r>
            <a:r>
              <a:rPr lang="en-US" sz="2200" dirty="0"/>
              <a:t>network that is too small (with fewer neurons or layers) may </a:t>
            </a:r>
            <a:r>
              <a:rPr lang="en-US" sz="2200" dirty="0" smtClean="0"/>
              <a:t>under fit</a:t>
            </a:r>
            <a:r>
              <a:rPr lang="en-US" sz="2200" dirty="0"/>
              <a:t>, failing to capture important patterns in the data, while a network that is too large may </a:t>
            </a:r>
            <a:r>
              <a:rPr lang="en-US" sz="2200" dirty="0" smtClean="0"/>
              <a:t>over fit</a:t>
            </a:r>
            <a:r>
              <a:rPr lang="en-US" sz="2200" dirty="0"/>
              <a:t>, memorizing the training data without generalizing well to new data. </a:t>
            </a:r>
            <a:endParaRPr lang="en-US" sz="2200" dirty="0" smtClean="0"/>
          </a:p>
          <a:p>
            <a:pPr algn="just"/>
            <a:r>
              <a:rPr lang="en-US" sz="2200" dirty="0" smtClean="0"/>
              <a:t>Tuning </a:t>
            </a:r>
            <a:r>
              <a:rPr lang="en-US" sz="2200" dirty="0"/>
              <a:t>the network size requires experimentation to determine the right balance for the specific problem, often guided by cross-validation, where different network configurations are tested to evaluate their performance. </a:t>
            </a:r>
            <a:endParaRPr lang="en-US" sz="2200" dirty="0" smtClean="0"/>
          </a:p>
          <a:p>
            <a:pPr algn="just"/>
            <a:r>
              <a:rPr lang="en-US" sz="2200" dirty="0" smtClean="0"/>
              <a:t>The </a:t>
            </a:r>
            <a:r>
              <a:rPr lang="en-US" sz="2200" dirty="0"/>
              <a:t>choice of network size also depends on factors like the amount of available data, the complexity of the task, and computational resources, with larger networks typically needing more data and processing power.</a:t>
            </a:r>
          </a:p>
        </p:txBody>
      </p:sp>
    </p:spTree>
    <p:extLst>
      <p:ext uri="{BB962C8B-B14F-4D97-AF65-F5344CB8AC3E}">
        <p14:creationId xmlns:p14="http://schemas.microsoft.com/office/powerpoint/2010/main" val="1992024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scene3d>
              <a:camera prst="orthographicFront"/>
              <a:lightRig rig="threePt" dir="t"/>
            </a:scene3d>
            <a:sp3d extrusionH="57150">
              <a:bevelT w="38100" h="38100" prst="slope"/>
            </a:sp3d>
          </a:bodyPr>
          <a:lstStyle/>
          <a:p>
            <a:pPr marL="0" indent="0">
              <a:buNone/>
            </a:pPr>
            <a:r>
              <a:rPr lang="en-US" dirty="0">
                <a:solidFill>
                  <a:srgbClr val="00B0F0"/>
                </a:solidFill>
              </a:rPr>
              <a:t>                     </a:t>
            </a:r>
          </a:p>
          <a:p>
            <a:endParaRPr lang="en-US" dirty="0">
              <a:solidFill>
                <a:srgbClr val="00B0F0"/>
              </a:solidFill>
            </a:endParaRPr>
          </a:p>
          <a:p>
            <a:endParaRPr lang="en-US" dirty="0">
              <a:solidFill>
                <a:srgbClr val="00B0F0"/>
              </a:solidFill>
            </a:endParaRPr>
          </a:p>
          <a:p>
            <a:pPr marL="0" indent="0">
              <a:buNone/>
            </a:pPr>
            <a:r>
              <a:rPr lang="en-US" sz="4000" dirty="0">
                <a:ln w="18415" cmpd="sng">
                  <a:solidFill>
                    <a:srgbClr val="FFFFFF"/>
                  </a:solidFill>
                  <a:prstDash val="solid"/>
                </a:ln>
                <a:solidFill>
                  <a:srgbClr val="00B0F0"/>
                </a:solidFill>
                <a:effectLst>
                  <a:outerShdw blurRad="63500" dir="3600000" algn="tl" rotWithShape="0">
                    <a:srgbClr val="000000">
                      <a:alpha val="70000"/>
                    </a:srgbClr>
                  </a:outerShdw>
                </a:effectLst>
                <a:latin typeface="+mj-lt"/>
              </a:rPr>
              <a:t>                                  Thanks </a:t>
            </a:r>
          </a:p>
          <a:p>
            <a:endParaRPr lang="en-US" dirty="0">
              <a:solidFill>
                <a:srgbClr val="00B0F0"/>
              </a:solidFill>
            </a:endParaRPr>
          </a:p>
        </p:txBody>
      </p:sp>
    </p:spTree>
    <p:extLst>
      <p:ext uri="{BB962C8B-B14F-4D97-AF65-F5344CB8AC3E}">
        <p14:creationId xmlns:p14="http://schemas.microsoft.com/office/powerpoint/2010/main" val="27358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t>Con’t</a:t>
            </a:r>
            <a:r>
              <a:rPr lang="en-US" b="1" dirty="0" smtClean="0"/>
              <a:t>…</a:t>
            </a:r>
            <a:endParaRPr lang="en-US" b="1" dirty="0"/>
          </a:p>
        </p:txBody>
      </p:sp>
      <p:sp>
        <p:nvSpPr>
          <p:cNvPr id="3" name="Content Placeholder 2"/>
          <p:cNvSpPr>
            <a:spLocks noGrp="1"/>
          </p:cNvSpPr>
          <p:nvPr>
            <p:ph idx="1"/>
          </p:nvPr>
        </p:nvSpPr>
        <p:spPr>
          <a:xfrm>
            <a:off x="457200" y="1143000"/>
            <a:ext cx="8534400" cy="5562600"/>
          </a:xfrm>
        </p:spPr>
        <p:txBody>
          <a:bodyPr>
            <a:noAutofit/>
          </a:bodyPr>
          <a:lstStyle/>
          <a:p>
            <a:pPr algn="just"/>
            <a:r>
              <a:rPr lang="en-US" sz="2400" dirty="0"/>
              <a:t>Even when neurons are not sending an electrical impulse to other neurons, there is always a low, background level of electrical activity traveling along neurons. </a:t>
            </a:r>
            <a:endParaRPr lang="en-US" sz="2400" dirty="0" smtClean="0"/>
          </a:p>
          <a:p>
            <a:pPr algn="just"/>
            <a:r>
              <a:rPr lang="en-US" sz="2400" dirty="0" smtClean="0"/>
              <a:t>Scientists </a:t>
            </a:r>
            <a:r>
              <a:rPr lang="en-US" sz="2400" dirty="0"/>
              <a:t>call this background electricity </a:t>
            </a:r>
            <a:r>
              <a:rPr lang="en-US" sz="2400" dirty="0" smtClean="0"/>
              <a:t>noise. </a:t>
            </a:r>
          </a:p>
          <a:p>
            <a:pPr algn="just"/>
            <a:r>
              <a:rPr lang="en-US" sz="2400" dirty="0" smtClean="0"/>
              <a:t>When </a:t>
            </a:r>
            <a:r>
              <a:rPr lang="en-US" sz="2400" dirty="0"/>
              <a:t>the neuron transmits an electrical signal, this is seen as a sharp spike or a peak on the </a:t>
            </a:r>
            <a:r>
              <a:rPr lang="en-US" sz="2400" dirty="0" smtClean="0"/>
              <a:t>graph.</a:t>
            </a:r>
          </a:p>
          <a:p>
            <a:pPr algn="just"/>
            <a:r>
              <a:rPr lang="en-US" sz="2400" dirty="0" smtClean="0"/>
              <a:t>Thus</a:t>
            </a:r>
            <a:r>
              <a:rPr lang="en-US" sz="2400" dirty="0"/>
              <a:t>, we can think of the neuron as existing in one of two states, either “off” (noise) or “on” (sending a sharp electrical signal</a:t>
            </a:r>
            <a:r>
              <a:rPr lang="en-US" sz="2400" dirty="0" smtClean="0"/>
              <a:t>).</a:t>
            </a:r>
          </a:p>
          <a:p>
            <a:pPr algn="just"/>
            <a:r>
              <a:rPr lang="en-US" sz="2400" dirty="0" smtClean="0"/>
              <a:t>These </a:t>
            </a:r>
            <a:r>
              <a:rPr lang="en-US" sz="2400" dirty="0"/>
              <a:t>states can be represented in the language of mathematics with two symbols: “0” (off) and “1” (on). </a:t>
            </a:r>
            <a:endParaRPr lang="en-US" sz="2400" dirty="0" smtClean="0"/>
          </a:p>
          <a:p>
            <a:pPr algn="just"/>
            <a:r>
              <a:rPr lang="en-US" sz="2400" dirty="0" smtClean="0"/>
              <a:t>The </a:t>
            </a:r>
            <a:r>
              <a:rPr lang="en-US" sz="2400" dirty="0"/>
              <a:t>language of 1 and 0s is known as </a:t>
            </a:r>
            <a:r>
              <a:rPr lang="en-US" sz="2400" dirty="0" smtClean="0"/>
              <a:t>binary language which is a machine language that represent data using two symbol system(0 and 1) and is </a:t>
            </a:r>
            <a:r>
              <a:rPr lang="en-US" sz="2400" dirty="0" err="1" smtClean="0"/>
              <a:t>is</a:t>
            </a:r>
            <a:r>
              <a:rPr lang="en-US" sz="2400" dirty="0" smtClean="0"/>
              <a:t> language of computers</a:t>
            </a:r>
          </a:p>
          <a:p>
            <a:pPr marL="0" indent="0" algn="just">
              <a:buNone/>
            </a:pPr>
            <a:r>
              <a:rPr lang="en-US" sz="2400" dirty="0"/>
              <a:t/>
            </a:r>
            <a:br>
              <a:rPr lang="en-US" sz="2400" dirty="0"/>
            </a:br>
            <a:endParaRPr lang="en-US" sz="2400" dirty="0"/>
          </a:p>
        </p:txBody>
      </p:sp>
    </p:spTree>
    <p:extLst>
      <p:ext uri="{BB962C8B-B14F-4D97-AF65-F5344CB8AC3E}">
        <p14:creationId xmlns:p14="http://schemas.microsoft.com/office/powerpoint/2010/main" val="215908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Ann and human brain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7091663"/>
              </p:ext>
            </p:extLst>
          </p:nvPr>
        </p:nvGraphicFramePr>
        <p:xfrm>
          <a:off x="685800" y="4267200"/>
          <a:ext cx="7467600" cy="2171700"/>
        </p:xfrm>
        <a:graphic>
          <a:graphicData uri="http://schemas.openxmlformats.org/drawingml/2006/table">
            <a:tbl>
              <a:tblPr/>
              <a:tblGrid>
                <a:gridCol w="3733800"/>
                <a:gridCol w="3733800"/>
              </a:tblGrid>
              <a:tr h="0">
                <a:tc>
                  <a:txBody>
                    <a:bodyPr/>
                    <a:lstStyle/>
                    <a:p>
                      <a:pPr algn="l" fontAlgn="t"/>
                      <a:r>
                        <a:rPr lang="en-US" dirty="0">
                          <a:solidFill>
                            <a:srgbClr val="FFFFFF"/>
                          </a:solidFill>
                          <a:effectLst/>
                        </a:rPr>
                        <a:t>Biological Neural Network</a:t>
                      </a:r>
                    </a:p>
                  </a:txBody>
                  <a:tcPr marL="95250" marR="95250" marT="95250" marB="95250">
                    <a:lnL w="12700" cap="flat" cmpd="sng" algn="ctr">
                      <a:solidFill>
                        <a:srgbClr val="80CB50"/>
                      </a:solidFill>
                      <a:prstDash val="solid"/>
                      <a:round/>
                      <a:headEnd type="none" w="med" len="med"/>
                      <a:tailEnd type="none" w="med" len="med"/>
                    </a:lnL>
                    <a:lnR w="12700" cap="flat" cmpd="sng" algn="ctr">
                      <a:solidFill>
                        <a:srgbClr val="70F355"/>
                      </a:solidFill>
                      <a:prstDash val="solid"/>
                      <a:round/>
                      <a:headEnd type="none" w="med" len="med"/>
                      <a:tailEnd type="none" w="med" len="med"/>
                    </a:lnR>
                    <a:lnT w="12700" cap="flat" cmpd="sng" algn="ctr">
                      <a:solidFill>
                        <a:srgbClr val="80CB5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0D4549"/>
                    </a:solidFill>
                  </a:tcPr>
                </a:tc>
                <a:tc>
                  <a:txBody>
                    <a:bodyPr/>
                    <a:lstStyle/>
                    <a:p>
                      <a:pPr algn="l" fontAlgn="t"/>
                      <a:r>
                        <a:rPr lang="en-US">
                          <a:solidFill>
                            <a:srgbClr val="FFFFFF"/>
                          </a:solidFill>
                          <a:effectLst/>
                        </a:rPr>
                        <a:t>Artificial Neural Network</a:t>
                      </a:r>
                    </a:p>
                  </a:txBody>
                  <a:tcPr marL="95250" marR="95250" marT="95250" marB="95250">
                    <a:lnL w="12700" cap="flat" cmpd="sng" algn="ctr">
                      <a:solidFill>
                        <a:srgbClr val="70F355"/>
                      </a:solidFill>
                      <a:prstDash val="solid"/>
                      <a:round/>
                      <a:headEnd type="none" w="med" len="med"/>
                      <a:tailEnd type="none" w="med" len="med"/>
                    </a:lnL>
                    <a:lnR w="12700" cap="flat" cmpd="sng" algn="ctr">
                      <a:solidFill>
                        <a:srgbClr val="70F355"/>
                      </a:solidFill>
                      <a:prstDash val="solid"/>
                      <a:round/>
                      <a:headEnd type="none" w="med" len="med"/>
                      <a:tailEnd type="none" w="med" len="med"/>
                    </a:lnR>
                    <a:lnT w="12700" cap="flat" cmpd="sng" algn="ctr">
                      <a:solidFill>
                        <a:srgbClr val="70F35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0D4549"/>
                    </a:solidFill>
                  </a:tcPr>
                </a:tc>
              </a:tr>
              <a:tr h="0">
                <a:tc>
                  <a:txBody>
                    <a:bodyPr/>
                    <a:lstStyle/>
                    <a:p>
                      <a:r>
                        <a:rPr lang="en-US" dirty="0">
                          <a:effectLst/>
                        </a:rPr>
                        <a:t>Dendrites</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r>
                        <a:rPr lang="en-US">
                          <a:effectLst/>
                        </a:rPr>
                        <a:t>Inputs</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r>
                        <a:rPr lang="en-US">
                          <a:effectLst/>
                        </a:rPr>
                        <a:t>Cell nucleus</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7F6F8"/>
                    </a:solidFill>
                  </a:tcPr>
                </a:tc>
                <a:tc>
                  <a:txBody>
                    <a:bodyPr/>
                    <a:lstStyle/>
                    <a:p>
                      <a:r>
                        <a:rPr lang="en-US">
                          <a:effectLst/>
                        </a:rPr>
                        <a:t>Nodes</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7F6F8"/>
                    </a:solidFill>
                  </a:tcPr>
                </a:tc>
              </a:tr>
              <a:tr h="0">
                <a:tc>
                  <a:txBody>
                    <a:bodyPr/>
                    <a:lstStyle/>
                    <a:p>
                      <a:r>
                        <a:rPr lang="en-US">
                          <a:effectLst/>
                        </a:rPr>
                        <a:t>Synapse</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r>
                        <a:rPr lang="en-US">
                          <a:effectLst/>
                        </a:rPr>
                        <a:t>Weights</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r>
                        <a:rPr lang="en-US" dirty="0">
                          <a:effectLst/>
                        </a:rPr>
                        <a:t>Axon</a:t>
                      </a: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7F6F8"/>
                    </a:solidFill>
                  </a:tcPr>
                </a:tc>
                <a:tc>
                  <a:txBody>
                    <a:bodyPr/>
                    <a:lstStyle/>
                    <a:p>
                      <a:r>
                        <a:rPr lang="en-US" dirty="0" smtClean="0">
                          <a:effectLst/>
                        </a:rPr>
                        <a:t>Output</a:t>
                      </a:r>
                      <a:endParaRPr lang="en-US" dirty="0">
                        <a:effectLst/>
                      </a:endParaRPr>
                    </a:p>
                  </a:txBody>
                  <a:tcPr marL="76200" marR="76200" marT="76200" marB="7620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7F6F8"/>
                    </a:solidFill>
                  </a:tcPr>
                </a:tc>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3578225"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27909"/>
            <a:ext cx="3451225" cy="224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62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Creating an Artificial Neural Network</a:t>
            </a:r>
          </a:p>
        </p:txBody>
      </p:sp>
      <p:sp>
        <p:nvSpPr>
          <p:cNvPr id="3" name="Content Placeholder 2"/>
          <p:cNvSpPr>
            <a:spLocks noGrp="1"/>
          </p:cNvSpPr>
          <p:nvPr>
            <p:ph idx="1"/>
          </p:nvPr>
        </p:nvSpPr>
        <p:spPr>
          <a:xfrm>
            <a:off x="457200" y="1219200"/>
            <a:ext cx="8229600" cy="5364162"/>
          </a:xfrm>
        </p:spPr>
        <p:txBody>
          <a:bodyPr>
            <a:noAutofit/>
          </a:bodyPr>
          <a:lstStyle/>
          <a:p>
            <a:pPr algn="just"/>
            <a:r>
              <a:rPr lang="en-US" sz="2400" dirty="0" smtClean="0"/>
              <a:t>Imagine </a:t>
            </a:r>
            <a:r>
              <a:rPr lang="en-US" sz="2400" dirty="0"/>
              <a:t>creating a large, 3D structure from pipes of various shapes and sizes. </a:t>
            </a:r>
            <a:r>
              <a:rPr lang="en-US" sz="2400" dirty="0" smtClean="0"/>
              <a:t>Each </a:t>
            </a:r>
            <a:r>
              <a:rPr lang="en-US" sz="2400" dirty="0"/>
              <a:t>pipe can be connected to many other pipes and has a valve that can be opened or closed. </a:t>
            </a:r>
            <a:endParaRPr lang="en-US" sz="2400" dirty="0" smtClean="0"/>
          </a:p>
          <a:p>
            <a:pPr algn="just"/>
            <a:r>
              <a:rPr lang="en-US" sz="2400" dirty="0" smtClean="0"/>
              <a:t>As </a:t>
            </a:r>
            <a:r>
              <a:rPr lang="en-US" sz="2400" dirty="0"/>
              <a:t>a result, you end up with a million combinations of pipe connections. </a:t>
            </a:r>
            <a:endParaRPr lang="en-US" sz="2400" dirty="0" smtClean="0"/>
          </a:p>
          <a:p>
            <a:pPr algn="just"/>
            <a:r>
              <a:rPr lang="en-US" sz="2400" dirty="0" smtClean="0"/>
              <a:t>Now</a:t>
            </a:r>
            <a:r>
              <a:rPr lang="en-US" sz="2400" dirty="0"/>
              <a:t>, let is connect the pipe contraption to a water tap. </a:t>
            </a:r>
            <a:endParaRPr lang="en-US" sz="2400" dirty="0" smtClean="0"/>
          </a:p>
          <a:p>
            <a:pPr algn="just"/>
            <a:r>
              <a:rPr lang="en-US" sz="2400" dirty="0" smtClean="0"/>
              <a:t>Pipes </a:t>
            </a:r>
            <a:r>
              <a:rPr lang="en-US" sz="2400" dirty="0"/>
              <a:t>of different sizes will allow the water to flow at different speeds, and if the valves are closed, the water will not flow. </a:t>
            </a:r>
            <a:endParaRPr lang="en-US" sz="2400" dirty="0" smtClean="0"/>
          </a:p>
          <a:p>
            <a:pPr algn="just"/>
            <a:r>
              <a:rPr lang="en-US" sz="2400" dirty="0" smtClean="0"/>
              <a:t>The </a:t>
            </a:r>
            <a:r>
              <a:rPr lang="en-US" sz="2400" dirty="0"/>
              <a:t>water represents the data that is transferred in the brain, while the pipes represent neurons. </a:t>
            </a:r>
            <a:endParaRPr lang="en-US" sz="2400" dirty="0" smtClean="0"/>
          </a:p>
          <a:p>
            <a:pPr algn="just"/>
            <a:r>
              <a:rPr lang="en-US" sz="2400" dirty="0" smtClean="0"/>
              <a:t>The valves </a:t>
            </a:r>
            <a:r>
              <a:rPr lang="en-US" sz="2400" dirty="0"/>
              <a:t>represent the connections between neurons—the </a:t>
            </a:r>
            <a:r>
              <a:rPr lang="en-US" sz="2400" dirty="0" smtClean="0"/>
              <a:t>synapses/weights</a:t>
            </a:r>
          </a:p>
          <a:p>
            <a:pPr marL="0" algn="just">
              <a:spcBef>
                <a:spcPts val="0"/>
              </a:spcBef>
            </a:pPr>
            <a:endParaRPr lang="en-US" sz="2400" dirty="0"/>
          </a:p>
        </p:txBody>
      </p:sp>
    </p:spTree>
    <p:extLst>
      <p:ext uri="{BB962C8B-B14F-4D97-AF65-F5344CB8AC3E}">
        <p14:creationId xmlns:p14="http://schemas.microsoft.com/office/powerpoint/2010/main" val="241148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pPr>
              <a:lnSpc>
                <a:spcPts val="1800"/>
              </a:lnSpc>
            </a:pPr>
            <a:r>
              <a:rPr lang="en-US" sz="4000" i="0" dirty="0" smtClean="0">
                <a:solidFill>
                  <a:srgbClr val="242424"/>
                </a:solidFill>
                <a:effectLst/>
              </a:rPr>
              <a:t> </a:t>
            </a:r>
            <a:br>
              <a:rPr lang="en-US" sz="4000" i="0" dirty="0" smtClean="0">
                <a:solidFill>
                  <a:srgbClr val="242424"/>
                </a:solidFill>
                <a:effectLst/>
              </a:rPr>
            </a:br>
            <a:r>
              <a:rPr lang="en-US" sz="4000" i="0" dirty="0" smtClean="0">
                <a:solidFill>
                  <a:srgbClr val="242424"/>
                </a:solidFill>
                <a:effectLst/>
              </a:rPr>
              <a:t>Con’t…</a:t>
            </a:r>
            <a:endParaRPr lang="en-US" sz="4000" i="0" dirty="0">
              <a:solidFill>
                <a:srgbClr val="242424"/>
              </a:solidFill>
              <a:effectLst/>
            </a:endParaRP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dirty="0" smtClean="0"/>
              <a:t>Scientists </a:t>
            </a:r>
            <a:r>
              <a:rPr lang="en-US" sz="2400" dirty="0"/>
              <a:t>are trying to create a digital brain that connects digital neurons like our imaginary water pipes. </a:t>
            </a:r>
            <a:endParaRPr lang="en-US" sz="2400" dirty="0" smtClean="0"/>
          </a:p>
          <a:p>
            <a:pPr algn="just"/>
            <a:r>
              <a:rPr lang="en-US" sz="2400" dirty="0" smtClean="0"/>
              <a:t>Based </a:t>
            </a:r>
            <a:r>
              <a:rPr lang="en-US" sz="2400" dirty="0"/>
              <a:t>on the binary coding </a:t>
            </a:r>
            <a:r>
              <a:rPr lang="en-US" sz="2400" dirty="0" smtClean="0"/>
              <a:t>(0, 1)of </a:t>
            </a:r>
            <a:r>
              <a:rPr lang="en-US" sz="2400" dirty="0"/>
              <a:t>neurons </a:t>
            </a:r>
            <a:r>
              <a:rPr lang="en-US" sz="2400" dirty="0" smtClean="0"/>
              <a:t> </a:t>
            </a:r>
            <a:r>
              <a:rPr lang="en-US" sz="2400" dirty="0"/>
              <a:t>they hope to create a thinking machine that is an accurate electronic version of a brain, full of digital neurons working together in a large, efficient, reliable network: an artificial neural network.</a:t>
            </a:r>
          </a:p>
        </p:txBody>
      </p:sp>
    </p:spTree>
    <p:extLst>
      <p:ext uri="{BB962C8B-B14F-4D97-AF65-F5344CB8AC3E}">
        <p14:creationId xmlns:p14="http://schemas.microsoft.com/office/powerpoint/2010/main" val="358236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t>ANN </a:t>
            </a:r>
            <a:endParaRPr lang="en-US" dirty="0"/>
          </a:p>
        </p:txBody>
      </p:sp>
      <p:sp>
        <p:nvSpPr>
          <p:cNvPr id="3" name="Content Placeholder 2"/>
          <p:cNvSpPr>
            <a:spLocks noGrp="1"/>
          </p:cNvSpPr>
          <p:nvPr>
            <p:ph idx="1"/>
          </p:nvPr>
        </p:nvSpPr>
        <p:spPr>
          <a:xfrm>
            <a:off x="457200" y="1066800"/>
            <a:ext cx="8229600" cy="5410200"/>
          </a:xfrm>
        </p:spPr>
        <p:txBody>
          <a:bodyPr>
            <a:noAutofit/>
          </a:bodyPr>
          <a:lstStyle/>
          <a:p>
            <a:r>
              <a:rPr lang="en-US" sz="2400" dirty="0"/>
              <a:t>The digital neurons that make up an artificial neural network are </a:t>
            </a:r>
            <a:r>
              <a:rPr lang="en-US" sz="2400" dirty="0" smtClean="0"/>
              <a:t>called nodes.</a:t>
            </a:r>
          </a:p>
          <a:p>
            <a:r>
              <a:rPr lang="en-US" sz="2400" dirty="0" smtClean="0"/>
              <a:t>There are 3 layers in Ann(input(accept data), hidden (process)and output(return result/prediction))</a:t>
            </a:r>
          </a:p>
          <a:p>
            <a:r>
              <a:rPr lang="en-US" sz="2400" dirty="0"/>
              <a:t>Each node has a special feature, called  weight, which is programmed by the developers. </a:t>
            </a:r>
          </a:p>
          <a:p>
            <a:r>
              <a:rPr lang="en-US" sz="2400" dirty="0"/>
              <a:t> The weight of a node can be compared to the valves in our imaginary pipe structure, or the synapses in the brain—valves regulate the strength of the incoming signal. </a:t>
            </a:r>
            <a:endParaRPr lang="en-US" sz="2400" dirty="0" smtClean="0"/>
          </a:p>
          <a:p>
            <a:r>
              <a:rPr lang="en-US" sz="2400" dirty="0" smtClean="0"/>
              <a:t>Now </a:t>
            </a:r>
            <a:r>
              <a:rPr lang="en-US" sz="2400" dirty="0"/>
              <a:t>let is imagine that the pipes in our structure lead to a tank. </a:t>
            </a:r>
            <a:endParaRPr lang="en-US" sz="2400" dirty="0" smtClean="0"/>
          </a:p>
          <a:p>
            <a:r>
              <a:rPr lang="en-US" sz="2400" dirty="0" smtClean="0"/>
              <a:t>The </a:t>
            </a:r>
            <a:r>
              <a:rPr lang="en-US" sz="2400" dirty="0"/>
              <a:t>tank represents an artificial neuron. </a:t>
            </a:r>
            <a:endParaRPr lang="en-US" sz="2400" dirty="0" smtClean="0"/>
          </a:p>
          <a:p>
            <a:r>
              <a:rPr lang="en-US" sz="2400" dirty="0" smtClean="0"/>
              <a:t>Each </a:t>
            </a:r>
            <a:r>
              <a:rPr lang="en-US" sz="2400" dirty="0"/>
              <a:t>valve regulates the amount of water entering the tank. </a:t>
            </a:r>
            <a:endParaRPr lang="en-US" sz="2400" dirty="0" smtClean="0"/>
          </a:p>
        </p:txBody>
      </p:sp>
    </p:spTree>
    <p:extLst>
      <p:ext uri="{BB962C8B-B14F-4D97-AF65-F5344CB8AC3E}">
        <p14:creationId xmlns:p14="http://schemas.microsoft.com/office/powerpoint/2010/main" val="78652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304800" y="1295400"/>
            <a:ext cx="8686800" cy="5287962"/>
          </a:xfrm>
        </p:spPr>
        <p:txBody>
          <a:bodyPr>
            <a:noAutofit/>
          </a:bodyPr>
          <a:lstStyle/>
          <a:p>
            <a:pPr algn="just"/>
            <a:r>
              <a:rPr lang="en-US" sz="2400" dirty="0"/>
              <a:t>The total amount of water coming in from the various pipes is the “input” to the tank, which is called the input signal in an </a:t>
            </a:r>
            <a:r>
              <a:rPr lang="en-US" sz="2400" dirty="0" smtClean="0"/>
              <a:t>ANN. </a:t>
            </a:r>
            <a:endParaRPr lang="en-US" sz="2400" dirty="0"/>
          </a:p>
          <a:p>
            <a:pPr algn="just"/>
            <a:r>
              <a:rPr lang="en-US" sz="2400" dirty="0"/>
              <a:t>The valves represent the weights of nodes, which regulate the strength of the signals coming into the nodes from the environment and other neurons. </a:t>
            </a:r>
            <a:endParaRPr lang="en-US" sz="2400" dirty="0" smtClean="0"/>
          </a:p>
          <a:p>
            <a:pPr algn="just"/>
            <a:r>
              <a:rPr lang="en-US" sz="2400" dirty="0" smtClean="0"/>
              <a:t>Meanwhile</a:t>
            </a:r>
            <a:r>
              <a:rPr lang="en-US" sz="2400" dirty="0"/>
              <a:t>, the tank filled with water is like output </a:t>
            </a:r>
            <a:r>
              <a:rPr lang="en-US" sz="2400" dirty="0" smtClean="0"/>
              <a:t>data</a:t>
            </a:r>
          </a:p>
          <a:p>
            <a:pPr algn="just"/>
            <a:r>
              <a:rPr lang="en-US" sz="2400" dirty="0"/>
              <a:t>Each node in the </a:t>
            </a:r>
            <a:r>
              <a:rPr lang="en-US" sz="2400" dirty="0" smtClean="0"/>
              <a:t>ANN has </a:t>
            </a:r>
            <a:r>
              <a:rPr lang="en-US" sz="2400" dirty="0"/>
              <a:t>multiple inputs, representing inputs signals from the environment or other neurons.</a:t>
            </a:r>
          </a:p>
        </p:txBody>
      </p:sp>
    </p:spTree>
    <p:extLst>
      <p:ext uri="{BB962C8B-B14F-4D97-AF65-F5344CB8AC3E}">
        <p14:creationId xmlns:p14="http://schemas.microsoft.com/office/powerpoint/2010/main" val="3995811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3702</TotalTime>
  <Words>2673</Words>
  <Application>Microsoft Office PowerPoint</Application>
  <PresentationFormat>On-screen Show (4:3)</PresentationFormat>
  <Paragraphs>220</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Neural  network</vt:lpstr>
      <vt:lpstr>Artificial neural network (ANN)/digital      brain</vt:lpstr>
      <vt:lpstr> How brain work?</vt:lpstr>
      <vt:lpstr>Con’t…</vt:lpstr>
      <vt:lpstr>Comparison of Ann and human brain</vt:lpstr>
      <vt:lpstr>Creating an Artificial Neural Network</vt:lpstr>
      <vt:lpstr>  Con’t…</vt:lpstr>
      <vt:lpstr>ANN </vt:lpstr>
      <vt:lpstr>Con’t…</vt:lpstr>
      <vt:lpstr>Con’t…</vt:lpstr>
      <vt:lpstr>Activation function</vt:lpstr>
      <vt:lpstr> Importance of Non-Linearity in NNs </vt:lpstr>
      <vt:lpstr> Types of Activation Functions in NN </vt:lpstr>
      <vt:lpstr>Back propagation </vt:lpstr>
      <vt:lpstr> Why is Back propagation Important? </vt:lpstr>
      <vt:lpstr>Types of NN</vt:lpstr>
      <vt:lpstr>Con’t…</vt:lpstr>
      <vt:lpstr>Con’t…</vt:lpstr>
      <vt:lpstr>Con’t…</vt:lpstr>
      <vt:lpstr>The perceptron</vt:lpstr>
      <vt:lpstr>Types of perceptron</vt:lpstr>
      <vt:lpstr>How does Perceptron work?</vt:lpstr>
      <vt:lpstr>Con’t…</vt:lpstr>
      <vt:lpstr>Con’t…</vt:lpstr>
      <vt:lpstr>Non linear regression</vt:lpstr>
      <vt:lpstr>Two-Class Discrimination</vt:lpstr>
      <vt:lpstr>Multiclass Discrimination </vt:lpstr>
      <vt:lpstr>Multiple Hidden Layers </vt:lpstr>
      <vt:lpstr>Training procedures</vt:lpstr>
      <vt:lpstr>Improving convergence </vt:lpstr>
      <vt:lpstr> Over-training  </vt:lpstr>
      <vt:lpstr>Structuring the network </vt:lpstr>
      <vt:lpstr>Con’t…</vt:lpstr>
      <vt:lpstr>Tuning the network size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Merhawi</dc:creator>
  <cp:lastModifiedBy>Solomon Dubale</cp:lastModifiedBy>
  <cp:revision>207</cp:revision>
  <dcterms:created xsi:type="dcterms:W3CDTF">2014-01-06T09:02:14Z</dcterms:created>
  <dcterms:modified xsi:type="dcterms:W3CDTF">2025-04-23T14:48:59Z</dcterms:modified>
</cp:coreProperties>
</file>