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74" r:id="rId2"/>
    <p:sldId id="438" r:id="rId3"/>
    <p:sldId id="439" r:id="rId4"/>
    <p:sldId id="440" r:id="rId5"/>
    <p:sldId id="441" r:id="rId6"/>
    <p:sldId id="442" r:id="rId7"/>
    <p:sldId id="444" r:id="rId8"/>
    <p:sldId id="445" r:id="rId9"/>
    <p:sldId id="446" r:id="rId10"/>
    <p:sldId id="447" r:id="rId11"/>
    <p:sldId id="449" r:id="rId12"/>
    <p:sldId id="448" r:id="rId13"/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453" r:id="rId27"/>
    <p:sldId id="269" r:id="rId28"/>
    <p:sldId id="469" r:id="rId29"/>
    <p:sldId id="270" r:id="rId30"/>
    <p:sldId id="454" r:id="rId31"/>
    <p:sldId id="467" r:id="rId32"/>
    <p:sldId id="455" r:id="rId33"/>
    <p:sldId id="456" r:id="rId34"/>
    <p:sldId id="457" r:id="rId35"/>
    <p:sldId id="458" r:id="rId36"/>
    <p:sldId id="459" r:id="rId37"/>
    <p:sldId id="460" r:id="rId38"/>
    <p:sldId id="461" r:id="rId39"/>
    <p:sldId id="462" r:id="rId40"/>
    <p:sldId id="463" r:id="rId41"/>
    <p:sldId id="464" r:id="rId42"/>
    <p:sldId id="4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94660"/>
  </p:normalViewPr>
  <p:slideViewPr>
    <p:cSldViewPr>
      <p:cViewPr varScale="1">
        <p:scale>
          <a:sx n="64" d="100"/>
          <a:sy n="64" d="100"/>
        </p:scale>
        <p:origin x="14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E8563-B12A-4C82-9DFE-E85652BCB43E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3247C-E4D3-4C1C-A28D-F3B3C343A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4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3247C-E4D3-4C1C-A28D-F3B3C343AE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6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43247C-E4D3-4C1C-A28D-F3B3C343AE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31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C999E6-2009-4B5A-A337-2FDA413E652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44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3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62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0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1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4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8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C047-03C9-445C-A21D-959AF08688C5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7E059-5DE9-4B03-A719-17940F1D3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38200"/>
            <a:ext cx="7010400" cy="1600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i="1" dirty="0">
                <a:solidFill>
                  <a:srgbClr val="FF0000"/>
                </a:solidFill>
              </a:rPr>
              <a:t>DEBRE BIRHAN UNIVERSITY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Department of data science and Statistics</a:t>
            </a:r>
            <a:br>
              <a:rPr lang="en-US" sz="2800" b="1" dirty="0"/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438400"/>
            <a:ext cx="8153400" cy="38862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Stat3071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lecture note 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B050"/>
                </a:solidFill>
              </a:rPr>
              <a:t>Chapter Three</a:t>
            </a:r>
          </a:p>
          <a:p>
            <a:pPr>
              <a:lnSpc>
                <a:spcPct val="150000"/>
              </a:lnSpc>
            </a:pPr>
            <a:endParaRPr lang="en-US" sz="2400" b="1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>
                <a:solidFill>
                  <a:srgbClr val="00B0F0"/>
                </a:solidFill>
              </a:rPr>
              <a:t>Common Multivariate Distribution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US" sz="2400" b="1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365177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44020-C863-4F89-BB2E-EADBC6EC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Marginal Distribution (continuous Random Variable)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EB393E-324F-4787-8870-64A0A5B6A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62000"/>
            <a:ext cx="8915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44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376E-0A1C-45DA-8884-87DDD1F6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2562"/>
          </a:xfrm>
        </p:spPr>
        <p:txBody>
          <a:bodyPr>
            <a:normAutofit fontScale="90000"/>
          </a:bodyPr>
          <a:lstStyle/>
          <a:p>
            <a:pPr algn="r"/>
            <a:r>
              <a:rPr lang="en-US" sz="2800" dirty="0" err="1"/>
              <a:t>Cont’t</a:t>
            </a:r>
            <a:r>
              <a:rPr lang="en-US" sz="2800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0D4509-1684-441F-8DA0-F1EF8A262C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0"/>
            <a:ext cx="876300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62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385D-7CFE-4D5D-ABBA-9EA29BA7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700" b="1" dirty="0">
                <a:solidFill>
                  <a:srgbClr val="7030A0"/>
                </a:solidFill>
              </a:rPr>
              <a:t>Mean and variance from joint probability distribution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37640-8770-4CD8-97AA-217D656EE0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991600" cy="5211763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marginal probability distribution of X has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pmf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P(x), then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E(X)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Var(X)=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A37640-8770-4CD8-97AA-217D656EE0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991600" cy="5211763"/>
              </a:xfrm>
              <a:blipFill>
                <a:blip r:embed="rId3"/>
                <a:stretch>
                  <a:fillRect l="-4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37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528" y="332656"/>
            <a:ext cx="8208912" cy="2880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Conditional probability distribution </a:t>
            </a:r>
            <a:br>
              <a:rPr lang="en-GB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GB" sz="2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476672"/>
                <a:ext cx="9036496" cy="5976664"/>
              </a:xfrm>
            </p:spPr>
            <p:txBody>
              <a:bodyPr>
                <a:normAutofit/>
              </a:bodyPr>
              <a:lstStyle/>
              <a:p>
                <a:pPr marL="457200" indent="-4572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Definition:- Given discrete random variable X and Y with joint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pmf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P(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the conditional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pmf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Y given X=x is </a:t>
                </a:r>
                <a:endParaRPr lang="en-GB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for p(x) &gt;0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function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used to find the probability of the possible values for Y given X=x. that is, it’s the probability mass function for the possible values of Y given that X=x.</a:t>
                </a:r>
              </a:p>
              <a:p>
                <a:pPr marL="457200" indent="-4572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conditional probability mass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pmf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for all y in </a:t>
                </a:r>
                <a:r>
                  <a:rPr lang="en-US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Ry</a:t>
                </a:r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the following properties are satisfied;</a:t>
                </a:r>
                <a:endParaRPr lang="en-GB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lvl="0" indent="-4572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GB" sz="2400" dirty="0" err="1">
                    <a:solidFill>
                      <a:schemeClr val="tx1"/>
                    </a:solidFill>
                  </a:rPr>
                  <a:t>i</a:t>
                </a:r>
                <a:r>
                  <a:rPr lang="en-GB" sz="2400" dirty="0">
                    <a:solidFill>
                      <a:schemeClr val="tx1"/>
                    </a:solidFill>
                  </a:rPr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               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𝑖𝑖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   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=1</a:t>
                </a:r>
                <a:endParaRPr lang="en-GB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GB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476672"/>
                <a:ext cx="9036496" cy="5976664"/>
              </a:xfrm>
              <a:blipFill rotWithShape="1">
                <a:blip r:embed="rId3"/>
                <a:stretch>
                  <a:fillRect l="-945" r="-1012" b="-11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34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202034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9144000" cy="6309320"/>
              </a:xfrm>
            </p:spPr>
            <p:txBody>
              <a:bodyPr>
                <a:normAutofit/>
              </a:bodyPr>
              <a:lstStyle/>
              <a:p>
                <a:r>
                  <a:rPr lang="en-US" sz="24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;-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Let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denote the set of all points in the range of (X, Y) for which Y=y. the conditional mean of Y given X=x, denoted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𝑦𝑃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Conditional variance of Y given X = x, denoted by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Var(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f>
                                      <m:fPr>
                                        <m:type m:val="lin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</m:nary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GB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Example 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Recall the example above </a:t>
                </a:r>
                <a:r>
                  <a:rPr lang="en-US" sz="2400" dirty="0"/>
                  <a:t>P(x,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0.25+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, 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and find mean and variance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𝑋</m:t>
                            </m:r>
                          </m:den>
                        </m:f>
                      </m:e>
                    </m:d>
                    <m:r>
                      <a:rPr lang="en-GB" sz="2400" b="0" i="0" smtClean="0">
                        <a:latin typeface="Cambria Math"/>
                      </a:rPr>
                      <m:t>.</m:t>
                    </m:r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9144000" cy="6309320"/>
              </a:xfrm>
              <a:blipFill rotWithShape="1">
                <a:blip r:embed="rId2"/>
                <a:stretch>
                  <a:fillRect l="-867" t="-773" r="-7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280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30026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2240" y="476672"/>
                <a:ext cx="9156239" cy="6264696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Independent random variables </a:t>
                </a:r>
                <a:endParaRPr lang="en-GB" sz="24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In some random experiments, knowledge of the value X does not change any of the probability associated with the values for Y.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we define two random variables to be independent whenever P(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y,x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= P(y) *P(x) for all x and y.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If we find one pair of x and y in which the equality fails, X and Y are not independent. If two random variables are independent, then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/>
                  <a:t>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=P(y)</a:t>
                </a:r>
              </a:p>
              <a:p>
                <a:pPr algn="just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2240" y="476672"/>
                <a:ext cx="9156239" cy="6264696"/>
              </a:xfrm>
              <a:blipFill rotWithShape="1">
                <a:blip r:embed="rId2"/>
                <a:stretch>
                  <a:fillRect l="-932" r="-9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254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92696"/>
                <a:ext cx="9144000" cy="5760640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For discrete random variables, if any one of the following properties is true, the others are also true and x and Y are independent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P(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y,x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= P(y) *P(x)  for all x and y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for all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P(x) &gt;0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for all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x,y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P(y) &gt;0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for any sets A and B in the range of X and Y, respectively.</a:t>
                </a:r>
              </a:p>
              <a:p>
                <a:pPr algn="just"/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Example:-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joint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pmf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of two random variables X and Y is given by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=1,2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=1,2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,   Where k is constant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A. What is the value of k?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lv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B. Find marginal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pmf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of X and Y?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C. Are X and Y independent?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6"/>
                <a:ext cx="9144000" cy="5760640"/>
              </a:xfrm>
              <a:blipFill rotWithShape="1">
                <a:blip r:embed="rId2"/>
                <a:stretch>
                  <a:fillRect l="-1000" t="-847" r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8313" y="-100013"/>
            <a:ext cx="8229600" cy="495301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53462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20472" cy="62068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br>
              <a:rPr lang="en-GB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GB" sz="2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0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Marginal and conditional distribution of continuous random variables</a:t>
            </a:r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289451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Marginal probability distribution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:-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the JPDF of continuous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rv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X and Y is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, the marginal probability density function of X and Y are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400" b="1" i="1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2400" b="1" i="0" smtClean="0">
                        <a:latin typeface="Cambria Math"/>
                      </a:rPr>
                      <m:t>,  </m:t>
                    </m:r>
                    <m:r>
                      <a:rPr lang="en-GB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𝒅𝒙</m:t>
                        </m:r>
                      </m:e>
                    </m:nary>
                  </m:oMath>
                </a14:m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br>
                  <a:rPr lang="en-GB" sz="2400" dirty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probability involving only one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rv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say for example, P(a&lt;x&lt;b), can be found from the marginal probability distribution of X or from the joint probability distribution of X and Y. 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𝑑𝑦𝑑𝑥</m:t>
                        </m:r>
                      </m:e>
                    </m:nary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289451"/>
              </a:xfrm>
              <a:blipFill rotWithShape="1">
                <a:blip r:embed="rId2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382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0"/>
            <a:ext cx="8229600" cy="683568"/>
          </a:xfrm>
        </p:spPr>
        <p:txBody>
          <a:bodyPr>
            <a:normAutofit/>
          </a:bodyPr>
          <a:lstStyle/>
          <a:p>
            <a:pPr algn="r"/>
            <a:r>
              <a:rPr lang="en-GB" sz="2800" dirty="0" err="1"/>
              <a:t>Con’t</a:t>
            </a:r>
            <a:r>
              <a:rPr lang="en-GB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476672"/>
                <a:ext cx="9036496" cy="579350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For example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P(a&lt;x&lt;b)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  <m:r>
                          <a:rPr lang="en-US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x</m:t>
                        </m:r>
                        <m:r>
                          <a:rPr lang="en-US">
                            <a:latin typeface="Cambria Math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  <m:r>
                          <a:rPr lang="en-US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−</m:t>
                        </m:r>
                        <m:r>
                          <a:rPr lang="en-US">
                            <a:latin typeface="Cambria Math"/>
                          </a:rPr>
                          <m:t>∞&lt;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y</m:t>
                        </m:r>
                        <m:r>
                          <a:rPr lang="en-US">
                            <a:latin typeface="Cambria Math"/>
                          </a:rPr>
                          <m:t>&lt;∞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  <m:e>
                        <m:nary>
                          <m:naryPr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𝑑𝑦𝑑𝑥</m:t>
                            </m:r>
                            <m:r>
                              <a:rPr lang="en-US" i="1">
                                <a:latin typeface="Cambria Math"/>
                              </a:rPr>
                              <m:t>= </m:t>
                            </m:r>
                            <m:nary>
                              <m:naryPr>
                                <m:limLoc m:val="subSup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p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Mean and variance from joint distribution</a:t>
                </a:r>
                <a:endParaRPr lang="en-GB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nary>
                          <m:naryPr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nary>
                          <m:naryPr>
                            <m:limLoc m:val="undOvr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nary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𝑑𝑦𝑑𝑥</m:t>
                        </m:r>
                      </m:e>
                    </m:nary>
                  </m:oMath>
                </a14:m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Var(X) =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−∞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nary>
                          <m:naryPr>
                            <m:limLoc m:val="subSup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𝑑𝑦𝑑𝑥</m:t>
                            </m:r>
                          </m:e>
                        </m:nary>
                      </m:e>
                    </m:nary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476672"/>
                <a:ext cx="9036496" cy="5793507"/>
              </a:xfrm>
              <a:blipFill>
                <a:blip r:embed="rId2"/>
                <a:stretch>
                  <a:fillRect l="-1551" r="-1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9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36712"/>
                <a:ext cx="9144000" cy="528945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Conditional probability distribution</a:t>
                </a:r>
                <a:endParaRPr lang="en-GB" sz="24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Definition:-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given continuous random variables, X and Y with joint probability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, the conditional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pdf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of Y given X=x is </a:t>
                </a:r>
                <a:r>
                  <a:rPr lang="en-GB" sz="24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400" b="0" i="1" smtClean="0">
                            <a:latin typeface="Cambria Math"/>
                          </a:rPr>
                          <m:t>𝑌</m:t>
                        </m:r>
                        <m:r>
                          <a:rPr lang="en-GB" sz="2400" b="0" i="1" smtClean="0">
                            <a:latin typeface="Cambria Math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conditional probability distribution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pdf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for all y in the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the following properties re satisfied: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GB" sz="2400" dirty="0" err="1"/>
                  <a:t>i</a:t>
                </a:r>
                <a:r>
                  <a:rPr lang="en-GB" sz="24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         ii.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36712"/>
                <a:ext cx="9144000" cy="5289451"/>
              </a:xfrm>
              <a:blipFill rotWithShape="1">
                <a:blip r:embed="rId2"/>
                <a:stretch>
                  <a:fillRect l="-867" r="-1000" b="-13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9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62413"/>
            <a:ext cx="8305800" cy="563562"/>
          </a:xfrm>
        </p:spPr>
        <p:txBody>
          <a:bodyPr>
            <a:noAutofit/>
          </a:bodyPr>
          <a:lstStyle/>
          <a:p>
            <a:pPr algn="r"/>
            <a:b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con’t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br>
              <a:rPr lang="en-US" dirty="0"/>
            </a:br>
            <a:endParaRPr lang="en-US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867400"/>
          </a:xfrm>
        </p:spPr>
        <p:txBody>
          <a:bodyPr>
            <a:noAutofit/>
          </a:bodyPr>
          <a:lstStyle/>
          <a:p>
            <a:pPr marL="457200" lvl="1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Multidimensional Random Variables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Multidimensional Random Variables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(also called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Vectors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extend the concept of a single random variable to multiple dimensions.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They are used to model scenarios where multiple random quantities are observed simultaneously, and their relationships (dependencies) are of interest.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n-dimensional random vector X = 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an ordered set of n random variables, each of which describes some aspects of a statistical outcome.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503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363272" cy="28803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476672"/>
                <a:ext cx="9036496" cy="5649491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;-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Let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Ry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denote the set of all points in the range of (X, Y) for which Y=y. the conditional mean of Y given X=x, denoted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Conditional variance of Y given X = x, denoted by var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Var(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f>
                                      <m:fPr>
                                        <m:type m:val="lin"/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den>
                                    </m:f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subSup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f>
                              <m:fPr>
                                <m:type m:val="skw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f>
                              <m:fPr>
                                <m:type m:val="lin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                        Independence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= f(x) *f(y) for all x and y, X and Y are independent.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For continuous random variables X and Y, if any one of the following properties true, the others are also true and, X and Y are said to be independent.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476672"/>
                <a:ext cx="9036496" cy="5649491"/>
              </a:xfrm>
              <a:blipFill rotWithShape="1">
                <a:blip r:embed="rId2"/>
                <a:stretch>
                  <a:fillRect l="-945" t="-863" r="-1552" b="-17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394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620688"/>
                <a:ext cx="8964488" cy="6202762"/>
              </a:xfrm>
            </p:spPr>
            <p:txBody>
              <a:bodyPr>
                <a:noAutofit/>
              </a:bodyPr>
              <a:lstStyle/>
              <a:p>
                <a:pPr lvl="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𝑋𝑌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f(x) *f(y) , for all x and y   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𝑋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, for all x and y    with f(x)&gt;0.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f>
                          <m:fPr>
                            <m:type m:val="skw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𝑋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for all x and y    with f(y)&gt;0.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  <m:r>
                          <a:rPr lang="en-US" sz="2400" i="1">
                            <a:latin typeface="Cambria Math"/>
                          </a:rPr>
                          <m:t>∈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a:rPr lang="en-US" sz="2400" i="1">
                            <a:latin typeface="Cambria Math"/>
                          </a:rPr>
                          <m:t>, </m:t>
                        </m:r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  <m:r>
                          <a:rPr lang="en-US" sz="2400" i="1">
                            <a:latin typeface="Cambria Math"/>
                          </a:rPr>
                          <m:t>∈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  <m:r>
                          <a:rPr lang="en-US" sz="2400" i="1">
                            <a:latin typeface="Cambria Math"/>
                          </a:rPr>
                          <m:t>∈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𝑌</m:t>
                        </m:r>
                        <m:r>
                          <a:rPr lang="en-US" sz="2400" i="1">
                            <a:latin typeface="Cambria Math"/>
                          </a:rPr>
                          <m:t>∈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for any sets A and B in the range of X and Y, respectively.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Example: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- let X and Y are the life length of two electric devices. Suppose that their joint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pdf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given by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&gt;0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𝑎𝑛𝑑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0,                                 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Can these two random variables are independent?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lvl="0"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620688"/>
                <a:ext cx="8964488" cy="6202762"/>
              </a:xfrm>
              <a:blipFill>
                <a:blip r:embed="rId2"/>
                <a:stretch>
                  <a:fillRect l="-884" r="-1020" b="-5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618" y="34550"/>
            <a:ext cx="8948869" cy="47667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45403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35280" cy="33265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Multinomial and Trinomial Distribution </a:t>
            </a:r>
            <a:endParaRPr lang="en-GB" sz="32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32656"/>
            <a:ext cx="9144000" cy="557748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multinomial distribution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generalizes the binomial case to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outcomes.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probability distribution of experiments (multinomial trials) that have more two possible outcomes.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trinomial distribution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a special case with exactly 3 outcomes.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multinomial trials process is a sequence of independent, identically distributed random variables X=(X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,…)  each taking  k  possible values. Multinomial trials possess the following properties;</a:t>
            </a:r>
            <a:endParaRPr lang="en-GB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It consists of n trials. </a:t>
            </a:r>
            <a:endParaRPr lang="en-GB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For each trails there are k possible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ME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and exhaustive outcomes.</a:t>
            </a:r>
          </a:p>
          <a:p>
            <a:pPr marL="457200" lvl="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 Trails are independent to each other’s </a:t>
            </a:r>
            <a:endParaRPr lang="en-GB" sz="24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50000"/>
              </a:lnSpc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Trials are identical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50000"/>
              </a:lnSpc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20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9144000" cy="5577483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probability mass function of multinomial distribution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…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,   xi = 0. 1,2, . . ., n  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nary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When k = 2, we get the binomial distribution and K= 3, we get the trinomial distribution.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trinomial distribution is a discrete probability distribution used to calculate probabilities in situations where a trial having three possible outcomes is repeated ‘n’ number of times.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probability mass function of trinomial distribution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e>
                    </m:d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 ,   x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= 0, 1, 2, . . . , n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9144000" cy="5577483"/>
              </a:xfrm>
              <a:blipFill rotWithShape="1">
                <a:blip r:embed="rId2"/>
                <a:stretch>
                  <a:fillRect l="-867" r="-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67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4664"/>
            <a:ext cx="9144000" cy="612068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Suppose a game between 3 players A, B and C is repeated 12 times. Player A has a 50% chance of winning a game, player B has a 30% chance of winning the game and player C has a 20% winning probability. Calculate the probability that player A wins 4 games, player B wins 3 games and player C wins the remaining 5 games.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630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solidFill>
                  <a:srgbClr val="7030A0"/>
                </a:solidFill>
              </a:rPr>
              <a:t>The expected value of multinomial Distribution</a:t>
            </a:r>
            <a:br>
              <a:rPr lang="en-GB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04664"/>
                <a:ext cx="9067800" cy="5996136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When the random variables of the distribution are X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X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..,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then the means of the multinomial distribution are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 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……,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Var(X) =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 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Cov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(X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= -n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Given (X, Y) jointly follows the trinomial distribution with parameters n=10, P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=0.2, and P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=0.5. 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a. calculate the mean and variance of X and Y and the correlation coefficient between them.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b. Calculate the correlation coefficient between x and z.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664"/>
                <a:ext cx="9067800" cy="5996136"/>
              </a:xfrm>
              <a:blipFill>
                <a:blip r:embed="rId2"/>
                <a:stretch>
                  <a:fillRect l="-1008"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73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D18C6-A2B2-4076-B148-D0D7A946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Con’t</a:t>
            </a:r>
            <a:r>
              <a:rPr lang="en-US" dirty="0"/>
              <a:t>…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8E85C7-F829-4B63-930B-067A56D39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914400"/>
            <a:ext cx="89916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9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Bivariate normal distribution</a:t>
            </a:r>
            <a:endParaRPr lang="en-GB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20688"/>
                <a:ext cx="9036496" cy="5505475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Definition: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The probability density function of a bivariate normal distribution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GB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GB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&lt;∞ , −∞&lt;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&lt;∞,  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&gt;0,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&gt;0,−∞&lt;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&lt;∞, −∞&lt;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&lt;∞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−1&lt;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20688"/>
                <a:ext cx="9036496" cy="5505475"/>
              </a:xfrm>
              <a:blipFill>
                <a:blip r:embed="rId2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94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60960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991600" cy="5592763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1"/>
            <a:ext cx="82296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667001"/>
            <a:ext cx="6629400" cy="80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505944"/>
                <a:ext cx="19812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505944"/>
                <a:ext cx="19812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57940"/>
            <a:ext cx="8382000" cy="87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6473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-99392"/>
            <a:ext cx="8424936" cy="42292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476672"/>
                <a:ext cx="9145016" cy="58326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bivariate normal probability density function is positive over the density plane of real numbers.</a:t>
                </a: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The joint probability function is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den>
                    </m:f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−0.5</m:t>
                        </m:r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is a special case of  bivariate normal distribution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=1,</m:t>
                    </m:r>
                    <m:sSubSup>
                      <m:sSub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=1, 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=0 </m:t>
                    </m:r>
                    <m:r>
                      <a:rPr lang="en-US" i="1">
                        <a:latin typeface="Cambria Math"/>
                      </a:rPr>
                      <m:t>𝑎𝑛𝑑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𝜌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476672"/>
                <a:ext cx="9145016" cy="5832648"/>
              </a:xfrm>
              <a:blipFill>
                <a:blip r:embed="rId2"/>
                <a:stretch>
                  <a:fillRect l="-1533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588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3048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Con’t</a:t>
            </a:r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76200" y="228600"/>
                <a:ext cx="9220200" cy="647700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JOINT Probability Distribution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n-dimensional random vector (variable),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probability distribution for their simultaneous occurrence can be represented by a function with values P(X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 ,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for any joint values of (x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with in the range of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rv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400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discrete random variables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The joint probability mass function of the discrete random variable X and Y, denoted as P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which must satisfies;</a:t>
                </a:r>
              </a:p>
              <a:p>
                <a:pPr lvl="2" algn="just"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𝑋𝑌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=1.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228600"/>
                <a:ext cx="9220200" cy="6477000"/>
              </a:xfrm>
              <a:blipFill>
                <a:blip r:embed="rId2"/>
                <a:stretch>
                  <a:fillRect l="-859" r="-991" b="-6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210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"/>
            <a:ext cx="8964488" cy="764703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3.4 Joint moment generating functions and moments</a:t>
            </a:r>
            <a:br>
              <a:rPr lang="en-GB" sz="2800" dirty="0">
                <a:solidFill>
                  <a:srgbClr val="00B0F0"/>
                </a:solidFill>
              </a:rPr>
            </a:br>
            <a:endParaRPr lang="en-GB" sz="2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188640"/>
                <a:ext cx="9144000" cy="568863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Definition: </a:t>
                </a:r>
                <a:r>
                  <a:rPr lang="en-US" sz="26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The joint raw moments of X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6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are defined by 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 </m:t>
                    </m:r>
                    <m:sSubSup>
                      <m:sSubSup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where the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6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’s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are  0 or any positive integer.</a:t>
                </a:r>
                <a:endParaRPr lang="en-GB" sz="2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7200" indent="-457200" algn="just">
                  <a:lnSpc>
                    <a:spcPct val="160000"/>
                  </a:lnSpc>
                  <a:buFont typeface="Wingdings" pitchFamily="2" charset="2"/>
                  <a:buChar char="§"/>
                </a:pP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joint moments about the means are defined by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. . .</m:t>
                    </m:r>
                    <m:sSup>
                      <m:sSup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GB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sz="2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GB" sz="2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60000"/>
                  </a:lnSpc>
                </a:pPr>
                <a:r>
                  <a:rPr lang="en-US" sz="26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Remark:</a:t>
                </a:r>
                <a:r>
                  <a:rPr lang="en-US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- 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6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=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6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=1 and all other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6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’s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are 0, then that particular joint moment about the means becomes 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  <m:d>
                      <m:dPr>
                        <m:ctrlPr>
                          <a:rPr lang="en-GB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which is just the covariance between X</a:t>
                </a:r>
                <a:r>
                  <a:rPr lang="en-US" sz="2600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en-US" sz="26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600" baseline="-25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GB" sz="2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endParaRPr lang="en-GB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188640"/>
                <a:ext cx="9144000" cy="5688632"/>
              </a:xfrm>
              <a:blipFill rotWithShape="1">
                <a:blip r:embed="rId2"/>
                <a:stretch>
                  <a:fillRect l="-1133" r="-12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67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1AD6-6229-89D5-71AE-2BDBD506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5240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err="1"/>
              <a:t>Con’t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F7043-6424-FB68-EC88-3C2C6991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821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029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Covariance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measures how much two random variables change together.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Xi and </a:t>
            </a:r>
            <a:r>
              <a:rPr lang="en-US" sz="2400" b="0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tend to increase together, the covariance is positive.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one tends to increase when the other decreases, the covariance is negative.</a:t>
            </a:r>
          </a:p>
          <a:p>
            <a:pPr marL="742950" lvl="1" indent="-285750" algn="just">
              <a:lnSpc>
                <a:spcPct val="15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 Xi and </a:t>
            </a:r>
            <a:r>
              <a:rPr lang="en-US" sz="2400" b="0" i="1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Xj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 are independent, their covariance is 0.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127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44" y="25354"/>
            <a:ext cx="8575104" cy="360040"/>
          </a:xfrm>
        </p:spPr>
        <p:txBody>
          <a:bodyPr>
            <a:noAutofit/>
          </a:bodyPr>
          <a:lstStyle/>
          <a:p>
            <a:pPr algn="r"/>
            <a:r>
              <a:rPr lang="en-GB" sz="2800" dirty="0" err="1"/>
              <a:t>Con’t</a:t>
            </a:r>
            <a:r>
              <a:rPr lang="en-GB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6632"/>
                <a:ext cx="9144000" cy="5318051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7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Definition:-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Joint moment generating function of (X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…,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is defined by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7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. . ,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7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the expectation exists for all values of t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… ,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such that –h&lt;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&lt;h for some h&gt;0, j=1, . . . , k. The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sz="2400" baseline="30000" dirty="0" err="1">
                    <a:latin typeface="Times New Roman" pitchFamily="18" charset="0"/>
                    <a:cs typeface="Times New Roman" pitchFamily="18" charset="0"/>
                  </a:rPr>
                  <a:t>th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moment of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may be obtained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Xk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. . ,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by differentiating it r times with respect to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then taking the limit as all the t’s approach 0. </a:t>
                </a:r>
              </a:p>
              <a:p>
                <a:pPr algn="just">
                  <a:lnSpc>
                    <a:spcPct val="17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6632"/>
                <a:ext cx="9144000" cy="5318051"/>
              </a:xfrm>
              <a:blipFill rotWithShape="1">
                <a:blip r:embed="rId2"/>
                <a:stretch>
                  <a:fillRect l="-867" r="-1000" b="-6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207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0"/>
            <a:ext cx="8229600" cy="130026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108520" y="116632"/>
                <a:ext cx="8856984" cy="9361040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Also E(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𝑟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 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) can be obtained by differentiating the joint moment generating function r times with respect to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s times with respect to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then taking the limit as all the t’s approach 0.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Similarly other joint raw moments can be generated.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Remark:-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2→0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1→0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that is, the marginal moment generating functions can be obtained from the joint moment generating function.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08520" y="116632"/>
                <a:ext cx="8856984" cy="9361040"/>
              </a:xfrm>
              <a:blipFill rotWithShape="1">
                <a:blip r:embed="rId2"/>
                <a:stretch>
                  <a:fillRect l="-895" r="-1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625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2034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620688"/>
                <a:ext cx="9252520" cy="550547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Let X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. . . ,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be mutually independent random variables with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mgf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 Let a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. . ., a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and b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be fixed constants. Let Z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+…+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. Then the </a:t>
                </a:r>
                <a:r>
                  <a:rPr lang="en-US" dirty="0" err="1">
                    <a:latin typeface="Times New Roman" pitchFamily="18" charset="0"/>
                    <a:cs typeface="Times New Roman" pitchFamily="18" charset="0"/>
                  </a:rPr>
                  <a:t>mgf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of z is </a:t>
                </a: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  <m:nary>
                              <m:naryPr>
                                <m:chr m:val="∑"/>
                                <m:limLoc m:val="undOvr"/>
                                <m:subHide m:val="on"/>
                                <m:supHide m:val="on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</m:e>
                    </m:d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∗…∗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20688"/>
                <a:ext cx="9252520" cy="5505475"/>
              </a:xfrm>
              <a:blipFill>
                <a:blip r:embed="rId2"/>
                <a:stretch>
                  <a:fillRect l="-1515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974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04664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48680"/>
                <a:ext cx="9144000" cy="550547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X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,. . .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be mutually independent random variables with Xi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 </m:t>
                        </m:r>
                        <m:sSubSup>
                          <m:sSub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Let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. . ., a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b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. . . ,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be fixed constants and Let Z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Then  z has  also normal distribution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Z=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    3.5 Distribution Functions of a function of Random Variables.</a:t>
                </a:r>
                <a:endParaRPr lang="en-GB" sz="2400" dirty="0">
                  <a:solidFill>
                    <a:srgbClr val="00B0F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X is a random variable defined on a sample space, S and let Y be a function of X, then Y is also a random variable.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If X is a discrete or continuous random variable and Y is a function of X, then it follows immediately that Y is also discrete or continuous.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48680"/>
                <a:ext cx="9144000" cy="5505475"/>
              </a:xfrm>
              <a:blipFill>
                <a:blip r:embed="rId2"/>
                <a:stretch>
                  <a:fillRect l="-867" r="-1000" b="-1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129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4071"/>
            <a:ext cx="8229600" cy="202034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476672"/>
            <a:ext cx="9036496" cy="638132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 are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three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methods that used to find probability distribution of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function of Random Variables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- Cumulative distribution function technique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- Moment generating function technique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- Transformation technique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Cumulative Distribution Function Technique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i="0" dirty="0">
                <a:effectLst/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b="0" i="0" dirty="0">
                <a:effectLst/>
                <a:latin typeface="DeepSeek-CJK-patch"/>
              </a:rPr>
              <a:t>his is the most general method and works for any type of random variable (discrete, continuous, or mixed).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straight forward method of obtaining the probability density function of continuous random variable consists of 1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finding its distribution function and then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differentiation. 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420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324036"/>
            <a:ext cx="8229600" cy="64807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332656"/>
                <a:ext cx="9036496" cy="6525344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Thus, if X is a continuous random variable with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f(x), then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pdf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Y=H(x) is obtained by 1</a:t>
                </a:r>
                <a:r>
                  <a:rPr lang="en-US" sz="2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 an expression for the probability.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then differentiating 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𝑑𝐺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</m:oMath>
                </a14:m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Finally determine the values of Y where g(y) &gt;0.</a:t>
                </a: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332656"/>
                <a:ext cx="9036496" cy="6525344"/>
              </a:xfrm>
              <a:blipFill>
                <a:blip r:embed="rId2"/>
                <a:stretch>
                  <a:fillRect l="-945" r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704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315416"/>
            <a:ext cx="8229600" cy="886916"/>
          </a:xfrm>
        </p:spPr>
        <p:txBody>
          <a:bodyPr/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404664"/>
                <a:ext cx="9133656" cy="5433467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:- Let X be a random variable with probability distribution P(x)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 x=1,2,3,.., then find probability distribution of the random variable Y = X</a:t>
                </a:r>
                <a:r>
                  <a:rPr lang="en-US" sz="24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2. Transformation Technique </a:t>
                </a:r>
                <a:endParaRPr lang="en-GB" sz="24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Suppose that X is a discrete random variable with probability mass function P(x).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let Y=g(x) define a one –to one transformation between the values of X and Y so that the equation Y = g(x) can be uniquely solved for X in terms of Y, say x= w(y).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Then the probability distribution of 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404664"/>
                <a:ext cx="9133656" cy="5433467"/>
              </a:xfrm>
              <a:blipFill rotWithShape="1">
                <a:blip r:embed="rId2"/>
                <a:stretch>
                  <a:fillRect l="-1001" r="-1001" b="-153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4730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424936" cy="202034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88640"/>
                <a:ext cx="9144000" cy="640871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Suppose that X is a continuous  random variable with probability density function P(x). Let Y=g(x) define a one –to one transformation between the values of X and Y so that the equation Y = g(x) can be uniquely solved for X in terms of Y, say x= w(y). Then the probability density function of y is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where J = w’(y) and is called the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Jacobian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of the transformation.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en-US" sz="2400" dirty="0"/>
                  <a:t>Let 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be jointly continuous random variables with </a:t>
                </a:r>
                <a:r>
                  <a:rPr lang="en-US" sz="2400" dirty="0" err="1"/>
                  <a:t>pdf</a:t>
                </a:r>
                <a:r>
                  <a:rPr lang="en-US" sz="2400" dirty="0"/>
                  <a:t> f(x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. . .,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and Y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 g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… ,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), . . . , </a:t>
                </a:r>
                <a:r>
                  <a:rPr lang="en-US" sz="2400" dirty="0" err="1"/>
                  <a:t>Y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g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 (x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, x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. . , </a:t>
                </a:r>
                <a:r>
                  <a:rPr lang="en-US" sz="2400" dirty="0" err="1"/>
                  <a:t>x</a:t>
                </a:r>
                <a:r>
                  <a:rPr lang="en-US" sz="2400" baseline="-25000" dirty="0" err="1"/>
                  <a:t>n</a:t>
                </a:r>
                <a:r>
                  <a:rPr lang="en-US" sz="2400" dirty="0"/>
                  <a:t>) is a one to one transformation on Rx to Ry. </a:t>
                </a:r>
              </a:p>
              <a:p>
                <a:pPr algn="just"/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….. , 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 . . . ,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denote the inverse transformation on </a:t>
                </a:r>
                <a:r>
                  <a:rPr lang="en-US" sz="2400" dirty="0" err="1"/>
                  <a:t>Ry</a:t>
                </a:r>
                <a:r>
                  <a:rPr lang="en-US" sz="2400" dirty="0"/>
                  <a:t> to Rx.</a:t>
                </a:r>
                <a:endParaRPr lang="en-GB" sz="2400" dirty="0"/>
              </a:p>
              <a:p>
                <a:pPr algn="just">
                  <a:lnSpc>
                    <a:spcPct val="150000"/>
                  </a:lnSpc>
                </a:pP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8640"/>
                <a:ext cx="9144000" cy="6408712"/>
              </a:xfrm>
              <a:blipFill rotWithShape="1">
                <a:blip r:embed="rId2"/>
                <a:stretch>
                  <a:fillRect l="-867" r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64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305800" cy="756455"/>
          </a:xfrm>
        </p:spPr>
        <p:txBody>
          <a:bodyPr>
            <a:noAutofit/>
          </a:bodyPr>
          <a:lstStyle/>
          <a:p>
            <a:pPr algn="r"/>
            <a:r>
              <a:rPr lang="en-US" sz="2800" b="1" dirty="0">
                <a:solidFill>
                  <a:srgbClr val="00B0F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con’t</a:t>
            </a:r>
            <a:r>
              <a:rPr lang="en-US" sz="2800" b="1" dirty="0">
                <a:solidFill>
                  <a:srgbClr val="00B0F0"/>
                </a:solidFill>
              </a:rPr>
              <a:t>…</a:t>
            </a:r>
            <a:endParaRPr lang="en-US" sz="28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5436" y="533400"/>
                <a:ext cx="9018563" cy="5568145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two discrete random variables, X and Y, where x=1 or x=2, and y=0 and y=1. The bivariate probability mass function for X and Y is defined as follows.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P(x, y)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0.25+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y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 the joint probability function and then verify that the properties of a discrete joint probability mass function are satisfied.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endParaRPr lang="en-US" sz="2400" dirty="0"/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436" y="533400"/>
                <a:ext cx="9018563" cy="5568145"/>
              </a:xfrm>
              <a:blipFill>
                <a:blip r:embed="rId2"/>
                <a:stretch>
                  <a:fillRect l="-947" r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22AC44F-0D0C-466C-83F2-617A8B31A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116" y="4419600"/>
            <a:ext cx="321388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9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32859"/>
            <a:ext cx="8229600" cy="274042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476672"/>
                <a:ext cx="9036496" cy="5649491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𝐽</m:t>
                    </m:r>
                    <m:r>
                      <a:rPr lang="en-US" i="1" smtClean="0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i="1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, 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i="1">
                                <a:latin typeface="Cambria Math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eqArr>
                      </m:e>
                    </m:d>
                  </m:oMath>
                </a14:m>
                <a:endParaRPr lang="en-GB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𝐽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/>
                          </a:rPr>
                          <m:t>, ….. ,</m:t>
                        </m:r>
                        <m:sSubSup>
                          <m:sSub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 . . . , 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476672"/>
                <a:ext cx="9036496" cy="5649491"/>
              </a:xfrm>
              <a:blipFill rotWithShape="1">
                <a:blip r:embed="rId2"/>
                <a:stretch>
                  <a:fillRect l="-15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165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2646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3. Moment Generating Function Technique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jointly continuous random variables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f(x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. . .,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and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 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. . .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. .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a one to one transformation on Rx to Ry. It is possible to find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jpdf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Y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g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… ,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), . . .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. . 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from the joint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mgf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5888"/>
            <a:ext cx="8507288" cy="14476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err="1"/>
              <a:t>Con’t</a:t>
            </a:r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5243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0"/>
            <a:ext cx="8229600" cy="216024"/>
          </a:xfrm>
        </p:spPr>
        <p:txBody>
          <a:bodyPr>
            <a:noAutofit/>
          </a:bodyPr>
          <a:lstStyle/>
          <a:p>
            <a:pPr algn="r"/>
            <a:r>
              <a:rPr lang="en-GB" sz="3200" dirty="0" err="1"/>
              <a:t>Con’t</a:t>
            </a:r>
            <a:r>
              <a:rPr lang="en-GB" sz="32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332657"/>
                <a:ext cx="9144000" cy="57606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The joint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mgf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of Y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,…, </a:t>
                </a:r>
                <a:r>
                  <a:rPr lang="en-US" sz="2400" dirty="0" err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aseline="-25000" dirty="0" err="1"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,….,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400" i="1">
                              <a:latin typeface="Cambria Math"/>
                            </a:rPr>
                            <m:t>…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+…+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sz="2400" i="1">
                          <a:latin typeface="Cambria Math"/>
                        </a:rPr>
                        <m:t>∗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limLoc m:val="undOvr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: - suppose X has a normal distribution with mean 0 and variance 1. Let Y = X</a:t>
                </a:r>
                <a:r>
                  <a:rPr lang="en-US" sz="2400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and find the distribution of Y.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2400" dirty="0">
                  <a:solidFill>
                    <a:srgbClr val="7030A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332657"/>
                <a:ext cx="9144000" cy="5760640"/>
              </a:xfrm>
              <a:blipFill rotWithShape="1">
                <a:blip r:embed="rId2"/>
                <a:stretch>
                  <a:fillRect l="-1000" r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70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191793" cy="228600"/>
          </a:xfrm>
        </p:spPr>
        <p:txBody>
          <a:bodyPr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Con’t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1"/>
                <a:ext cx="9067800" cy="6205024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b="1" dirty="0">
                    <a:solidFill>
                      <a:srgbClr val="7030A0"/>
                    </a:solidFill>
                  </a:rPr>
                  <a:t>Multiple discrete random variables 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b="1" dirty="0">
                    <a:solidFill>
                      <a:srgbClr val="FF0000"/>
                    </a:solidFill>
                  </a:rPr>
                  <a:t>Definition</a:t>
                </a:r>
                <a:r>
                  <a:rPr lang="en-US" dirty="0"/>
                  <a:t>:- The probability mass function of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. . . , </a:t>
                </a:r>
                <a:r>
                  <a:rPr lang="en-US" dirty="0" err="1"/>
                  <a:t>Xp</a:t>
                </a:r>
                <a:r>
                  <a:rPr lang="en-US" dirty="0"/>
                  <a:t>  is P(X</a:t>
                </a:r>
                <a:r>
                  <a:rPr lang="en-US" baseline="-25000" dirty="0"/>
                  <a:t>1</a:t>
                </a:r>
                <a:r>
                  <a:rPr lang="en-US" dirty="0"/>
                  <a:t>=x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=x</a:t>
                </a:r>
                <a:r>
                  <a:rPr lang="en-US" baseline="-25000" dirty="0"/>
                  <a:t>2</a:t>
                </a:r>
                <a:r>
                  <a:rPr lang="en-US" dirty="0"/>
                  <a:t>, . . . ,</a:t>
                </a:r>
                <a:r>
                  <a:rPr lang="en-US" dirty="0" err="1"/>
                  <a:t>Xp</a:t>
                </a:r>
                <a:r>
                  <a:rPr lang="en-US" dirty="0"/>
                  <a:t>=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) for all points (x</a:t>
                </a:r>
                <a:r>
                  <a:rPr lang="en-US" baseline="-25000" dirty="0"/>
                  <a:t>1</a:t>
                </a:r>
                <a:r>
                  <a:rPr lang="en-US" dirty="0"/>
                  <a:t>,x</a:t>
                </a:r>
                <a:r>
                  <a:rPr lang="en-US" baseline="-25000" dirty="0"/>
                  <a:t>2</a:t>
                </a:r>
                <a:r>
                  <a:rPr lang="en-US" dirty="0"/>
                  <a:t>,…,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) in the range of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X</a:t>
                </a:r>
                <a:r>
                  <a:rPr lang="en-US" baseline="-25000" dirty="0" err="1"/>
                  <a:t>p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satisfies </a:t>
                </a:r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. . . 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 ≤1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514350" lvl="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..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 . . . 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)=1</m:t>
                        </m:r>
                      </m:e>
                    </m:nary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lvl="0"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1"/>
                <a:ext cx="9067800" cy="6205024"/>
              </a:xfrm>
              <a:blipFill>
                <a:blip r:embed="rId2"/>
                <a:stretch>
                  <a:fillRect l="-1546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93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39E7-1C35-4F93-B8DF-ACE31E9E8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45719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Joint Continuous random variable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0C6928-12FB-412F-8E0A-C6EADAD06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99" y="838200"/>
            <a:ext cx="883920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5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2FE9-D093-44E9-97E8-775957416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334962"/>
          </a:xfrm>
        </p:spPr>
        <p:txBody>
          <a:bodyPr>
            <a:normAutofit fontScale="90000"/>
          </a:bodyPr>
          <a:lstStyle/>
          <a:p>
            <a:pPr algn="r"/>
            <a:r>
              <a:rPr lang="en-US" sz="2200" dirty="0" err="1"/>
              <a:t>Con’t</a:t>
            </a:r>
            <a:r>
              <a:rPr lang="en-US" sz="2200" dirty="0"/>
              <a:t>…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20A86-D173-4F35-B846-58786157DB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577948"/>
                <a:ext cx="8889609" cy="6005414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Determine if the given function is JPDF or not.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0≤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  0≤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&lt;∞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0,                                      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 Distribution (Discrete Random Variable)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Individual probability distribution of a random variable is referred to as its marginal probability distribution.</a:t>
                </a:r>
                <a:endParaRPr lang="en-US" sz="2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Marginal probability distribution of X can be obtained from the joint probability distribution of X and other random variables.</a:t>
                </a: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20A86-D173-4F35-B846-58786157DB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577948"/>
                <a:ext cx="8889609" cy="6005414"/>
              </a:xfrm>
              <a:blipFill>
                <a:blip r:embed="rId2"/>
                <a:stretch>
                  <a:fillRect l="-960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187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D49D-5A7F-4467-B534-1D7F87AED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381000"/>
          </a:xfrm>
        </p:spPr>
        <p:txBody>
          <a:bodyPr>
            <a:noAutofit/>
          </a:bodyPr>
          <a:lstStyle/>
          <a:p>
            <a:pPr algn="r"/>
            <a:r>
              <a:rPr lang="en-US" sz="2800" dirty="0" err="1"/>
              <a:t>Con’t</a:t>
            </a:r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79304-ECE6-47B5-A1B0-FEFD1074D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609600"/>
                <a:ext cx="8991600" cy="6248400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:-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X and Y are discrete random variable with JPMF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then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P(X=x)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and P(Y=y)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𝑟𝑎𝑛𝑔𝑒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US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ballpoint pens are selected at random from a box that contains 3 blue pens, 2 red pens, and 3 green pens. If X is the number of blue pens selected and Y is the number of red pens selected have the joint probability mass function p(x, y) as shown below. Then verify that the column and row totals are the marginal of X and Y, respectively.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979304-ECE6-47B5-A1B0-FEFD1074D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09600"/>
                <a:ext cx="8991600" cy="6248400"/>
              </a:xfrm>
              <a:blipFill>
                <a:blip r:embed="rId2"/>
                <a:stretch>
                  <a:fillRect l="-1017" r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1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5D3E-F7BD-4BAB-AAD8-C127954E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0" y="0"/>
            <a:ext cx="8382000" cy="1825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Con’t</a:t>
            </a:r>
            <a:r>
              <a:rPr lang="en-US" dirty="0"/>
              <a:t>..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D265E9-EB5F-4DDF-9689-02224DED4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95549"/>
            <a:ext cx="7391400" cy="36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4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5541</TotalTime>
  <Words>3346</Words>
  <Application>Microsoft Office PowerPoint</Application>
  <PresentationFormat>On-screen Show (4:3)</PresentationFormat>
  <Paragraphs>224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DeepSeek-CJK-patch</vt:lpstr>
      <vt:lpstr>Times New Roman</vt:lpstr>
      <vt:lpstr>Wingdings</vt:lpstr>
      <vt:lpstr>Office Theme</vt:lpstr>
      <vt:lpstr>   DEBRE BIRHAN UNIVERSITY Department of data science and Statistics  </vt:lpstr>
      <vt:lpstr> con’t… </vt:lpstr>
      <vt:lpstr>Con’t…</vt:lpstr>
      <vt:lpstr> con’t…</vt:lpstr>
      <vt:lpstr>Con’t…</vt:lpstr>
      <vt:lpstr> Joint Continuous random variable</vt:lpstr>
      <vt:lpstr>Con’t… </vt:lpstr>
      <vt:lpstr>Con’t…</vt:lpstr>
      <vt:lpstr>Con’t..</vt:lpstr>
      <vt:lpstr>Marginal Distribution (continuous Random Variable) </vt:lpstr>
      <vt:lpstr>Cont’t…</vt:lpstr>
      <vt:lpstr>Mean and variance from joint probability distribution </vt:lpstr>
      <vt:lpstr>Conditional probability distribution  </vt:lpstr>
      <vt:lpstr>Con’t…</vt:lpstr>
      <vt:lpstr>Con’t…</vt:lpstr>
      <vt:lpstr>Con’t…</vt:lpstr>
      <vt:lpstr>            Marginal and conditional distribution of continuous random variables</vt:lpstr>
      <vt:lpstr>Con’t…</vt:lpstr>
      <vt:lpstr>Con’t…</vt:lpstr>
      <vt:lpstr>Con’t…</vt:lpstr>
      <vt:lpstr>Con’t…</vt:lpstr>
      <vt:lpstr>Multinomial and Trinomial Distribution </vt:lpstr>
      <vt:lpstr>Con’t…</vt:lpstr>
      <vt:lpstr>Con’t…</vt:lpstr>
      <vt:lpstr>The expected value of multinomial Distribution </vt:lpstr>
      <vt:lpstr>Con’t…</vt:lpstr>
      <vt:lpstr>Bivariate normal distribution</vt:lpstr>
      <vt:lpstr>Con’t…</vt:lpstr>
      <vt:lpstr>Con’t…</vt:lpstr>
      <vt:lpstr>3.4 Joint moment generating functions and moments </vt:lpstr>
      <vt:lpstr>Con’t…</vt:lpstr>
      <vt:lpstr>Con’t…</vt:lpstr>
      <vt:lpstr>Con’t…</vt:lpstr>
      <vt:lpstr>Con’t…</vt:lpstr>
      <vt:lpstr>Con’t…</vt:lpstr>
      <vt:lpstr>Con’t…</vt:lpstr>
      <vt:lpstr>Con’t…</vt:lpstr>
      <vt:lpstr>Con’t…</vt:lpstr>
      <vt:lpstr>Con’t…</vt:lpstr>
      <vt:lpstr>Con’t…</vt:lpstr>
      <vt:lpstr>Con’t…</vt:lpstr>
      <vt:lpstr>Con’t…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                     Introduction</dc:title>
  <dc:creator>YARED_0921209428</dc:creator>
  <cp:lastModifiedBy>WELL</cp:lastModifiedBy>
  <cp:revision>275</cp:revision>
  <dcterms:created xsi:type="dcterms:W3CDTF">2024-02-29T17:03:27Z</dcterms:created>
  <dcterms:modified xsi:type="dcterms:W3CDTF">2025-04-22T19:42:25Z</dcterms:modified>
</cp:coreProperties>
</file>