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6" r:id="rId9"/>
    <p:sldId id="264"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35" y="226695"/>
            <a:ext cx="11649710" cy="6334125"/>
          </a:xfrm>
          <a:prstGeom prst="rect">
            <a:avLst/>
          </a:prstGeom>
          <a:noFill/>
        </p:spPr>
        <p:txBody>
          <a:bodyPr wrap="square" rtlCol="0">
            <a:noAutofit/>
          </a:bodyPr>
          <a:p>
            <a:r>
              <a:rPr lang="en-US" altLang="en-US" sz="2400" b="1"/>
              <a:t>Chapter 5: Main Challenges and Real-World Applications of Machine Learning</a:t>
            </a:r>
            <a:endParaRPr lang="en-US" altLang="en-US" sz="2400" b="1"/>
          </a:p>
          <a:p>
            <a:r>
              <a:rPr lang="en-US" altLang="en-US"/>
              <a:t>                                                 </a:t>
            </a:r>
            <a:r>
              <a:rPr lang="en-US" altLang="en-US" b="1" u="sng"/>
              <a:t> Introduction</a:t>
            </a:r>
            <a:endParaRPr lang="en-US" altLang="en-US" b="1" u="sng"/>
          </a:p>
          <a:p>
            <a:r>
              <a:rPr lang="en-US" altLang="en-US"/>
              <a:t>Machine Learning (ML) has revolutionized numerous fields by enabling computers to learn from data without being explicitly programmed.   While the potential of ML is vast, its successful implementation is fraught with challenges.   </a:t>
            </a:r>
            <a:endParaRPr lang="en-US" altLang="en-US"/>
          </a:p>
          <a:p>
            <a:endParaRPr lang="en-US" altLang="en-US"/>
          </a:p>
          <a:p>
            <a:r>
              <a:rPr lang="en-US" altLang="en-US"/>
              <a:t>Understanding these hurdles and the methods to overcome them is crucial for building robust and reliable ML systems. </a:t>
            </a:r>
            <a:endParaRPr lang="en-US" altLang="en-US"/>
          </a:p>
          <a:p>
            <a:r>
              <a:rPr lang="en-US" altLang="en-US"/>
              <a:t>This chapter delves into the main challenges encountered in ML, including data quality, model fitting issues, and the optimization process. </a:t>
            </a:r>
            <a:endParaRPr lang="en-US" altLang="en-US"/>
          </a:p>
          <a:p>
            <a:r>
              <a:rPr lang="en-US" altLang="en-US"/>
              <a:t>We will explore techniques like cross-validation and resampling, discuss the intricacies of gradient descent, and examine the fundamental concepts of bias, variance, and cost functions. </a:t>
            </a:r>
            <a:endParaRPr lang="en-US" altLang="en-US"/>
          </a:p>
          <a:p>
            <a:r>
              <a:rPr lang="en-US" altLang="en-US"/>
              <a:t>Furthermore, we will cover essential performance evaluation methods and conclude with a framework for an integrated real-world ML project.</a:t>
            </a:r>
            <a:endParaRPr lang="en-US" altLang="en-US"/>
          </a:p>
          <a:p>
            <a:r>
              <a:rPr lang="en-US" altLang="en-US"/>
              <a:t>1. Main Challenges in Machine Learning</a:t>
            </a:r>
            <a:endParaRPr lang="en-US" altLang="en-US"/>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8285" y="490220"/>
            <a:ext cx="11791315" cy="6637655"/>
          </a:xfrm>
          <a:prstGeom prst="rect">
            <a:avLst/>
          </a:prstGeom>
        </p:spPr>
        <p:txBody>
          <a:bodyPr wrap="square">
            <a:noAutofit/>
          </a:bodyPr>
          <a:p>
            <a:pPr marL="0" indent="0">
              <a:lnSpc>
                <a:spcPts val="1500"/>
              </a:lnSpc>
              <a:spcAft>
                <a:spcPts val="1300"/>
              </a:spcAft>
            </a:pPr>
            <a:r>
              <a:rPr sz="1600" b="1" i="0">
                <a:solidFill>
                  <a:srgbClr val="1A1C1E"/>
                </a:solidFill>
                <a:latin typeface="+mj-lt"/>
                <a:ea typeface="Google Sans Text"/>
                <a:cs typeface="+mj-lt"/>
              </a:rPr>
              <a:t>1.1 Data Quality</a:t>
            </a:r>
            <a:endParaRPr sz="1600" b="1" i="0">
              <a:solidFill>
                <a:srgbClr val="1A1C1E"/>
              </a:solidFill>
              <a:latin typeface="+mj-lt"/>
              <a:ea typeface="Google Sans Text"/>
              <a:cs typeface="+mj-lt"/>
            </a:endParaRPr>
          </a:p>
          <a:p>
            <a:pPr marL="0" indent="0">
              <a:lnSpc>
                <a:spcPts val="1500"/>
              </a:lnSpc>
              <a:spcAft>
                <a:spcPts val="1300"/>
              </a:spcAft>
            </a:pPr>
            <a:r>
              <a:rPr sz="1600" b="0" i="0">
                <a:solidFill>
                  <a:srgbClr val="1A1C1E"/>
                </a:solidFill>
                <a:latin typeface="+mj-lt"/>
                <a:ea typeface="Google Sans Text"/>
                <a:cs typeface="+mj-lt"/>
              </a:rPr>
              <a:t>The adage "Garbage In, Garbage Out" (GIGO) is particularly pertinent to ML. The performance of any ML model is fundamentally limited by the quality of the data used to train it. Key data quality issues include:</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Missing Data: Values may be absent due to errors in data collection, privacy concerns, or irrelevance. Strategies include imputation (filling missing values with mean, median, mode, or using more sophisticated ML models) or deletion (of rows or columns, if appropriate).</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Noisy Data: Data may contain errors, outliers, or irrelevant information. Outliers can disproportionately influence model training. Techniques like data smoothing, outlier detection, and removal are often employed.</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Inconsistent Data: Discrepancies in codes, names, or units (e.g., "New York" vs. "NY", "kg" vs. "lbs") can lead to incorrect interpretations. Data cleaning and standardization are vital.</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Data Imbalance: In classification tasks, if one class significantly outnumbers others (e.g., fraud detection), models may become biased towards the majority class. Techniques like oversampling the minority class (e.g., SMOTE), undersampling the majority class, or using cost-sensitive learning are necessary.</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Insufficient Data: ML models, especially deep learning models, often require large amounts of data to learn effectively. Insufficient data can lead to poor generalization.</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Biased Data: If the training data does not accurately represent the true population or contains historical biases (e.g., gender or racial bias in loan applications), the model will learn and perpetuate these biases.</a:t>
            </a:r>
            <a:endParaRPr sz="1600" b="0" i="0">
              <a:solidFill>
                <a:srgbClr val="1A1C1E"/>
              </a:solidFill>
              <a:latin typeface="+mj-lt"/>
              <a:ea typeface="Google Sans Tex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0985" y="76200"/>
            <a:ext cx="11931015" cy="8330565"/>
          </a:xfrm>
          <a:prstGeom prst="rect">
            <a:avLst/>
          </a:prstGeom>
        </p:spPr>
        <p:txBody>
          <a:bodyPr wrap="square">
            <a:noAutofit/>
          </a:bodyPr>
          <a:p>
            <a:pPr marL="0" indent="0">
              <a:lnSpc>
                <a:spcPts val="1500"/>
              </a:lnSpc>
              <a:spcAft>
                <a:spcPts val="1300"/>
              </a:spcAft>
            </a:pPr>
            <a:r>
              <a:rPr b="1" i="0">
                <a:solidFill>
                  <a:srgbClr val="1A1C1E"/>
                </a:solidFill>
                <a:latin typeface="+mj-lt"/>
                <a:ea typeface="Google Sans Text"/>
                <a:cs typeface="+mj-lt"/>
              </a:rPr>
              <a:t>1.2 Overfitting and Underfitting</a:t>
            </a:r>
            <a:endParaRPr b="1" i="0">
              <a:solidFill>
                <a:srgbClr val="1A1C1E"/>
              </a:solidFill>
              <a:latin typeface="+mj-lt"/>
              <a:ea typeface="Google Sans Text"/>
              <a:cs typeface="+mj-lt"/>
            </a:endParaRPr>
          </a:p>
          <a:p>
            <a:pPr marL="0" indent="0">
              <a:lnSpc>
                <a:spcPts val="1500"/>
              </a:lnSpc>
              <a:spcAft>
                <a:spcPts val="1300"/>
              </a:spcAft>
            </a:pPr>
            <a:r>
              <a:rPr sz="1600" b="0" i="0">
                <a:solidFill>
                  <a:srgbClr val="1A1C1E"/>
                </a:solidFill>
                <a:latin typeface="+mj-lt"/>
                <a:ea typeface="Google Sans Text"/>
                <a:cs typeface="+mj-lt"/>
              </a:rPr>
              <a:t>These are two of the most common problems when training ML models.</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Underfitting:</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Definition: An underfit model is too simple to capture the underlying patterns in the data. It performs poorly on both the training data and unseen test data.</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Causes: Using a model that is not complex enough for the data (e.g., a linear model for highly non-linear data), insufficient training, or using too few features.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Solutions: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Increase model complexity (e.g., use more layers/neurons in a neural network, try a more complex algorithm like a polynomial regression instead of linear).</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Add more relevant features (feature engineering).</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Train for longer (more epochs) or reduce regularization.</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Overfitting:</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Definition: An overfit model learns the training data too well, including its noise and random fluctuations. It performs exceptionally well on the training data but poorly on unseen test data, indicating poor generalization.</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Causes: Using a model that is too complex for the amount of data available, training for too long, or having too many features for the number of training examples.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Solutions: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Get more training data: Often the best solution.</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Reduce model complexity: (e.g., fewer layers/neurons, simpler algorithm).</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Feature selection: Remove irrelevant or redundant features.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Regularization: Add a penalty term to the cost function to discourage large weights (e.g., L1 or L2 regularization).</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Early stopping: Monitor performance on a validation set and stop training when performance starts to degrade.</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Dropout (for neural networks): Randomly drop units during training.</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Cross-validation: (Discussed next) Helps in assessing generalization and tuning hyperparameters.</a:t>
            </a:r>
            <a:endParaRPr sz="1600" b="0" i="0">
              <a:solidFill>
                <a:srgbClr val="1A1C1E"/>
              </a:solidFill>
              <a:latin typeface="+mj-lt"/>
              <a:ea typeface="Google Sans Tex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1915" y="153035"/>
            <a:ext cx="11962765" cy="10287635"/>
          </a:xfrm>
          <a:prstGeom prst="rect">
            <a:avLst/>
          </a:prstGeom>
        </p:spPr>
        <p:txBody>
          <a:bodyPr wrap="square">
            <a:noAutofit/>
          </a:bodyPr>
          <a:p>
            <a:pPr marL="0" indent="0">
              <a:lnSpc>
                <a:spcPts val="1500"/>
              </a:lnSpc>
              <a:spcAft>
                <a:spcPts val="1300"/>
              </a:spcAft>
            </a:pPr>
            <a:r>
              <a:rPr b="1" i="0">
                <a:solidFill>
                  <a:srgbClr val="1A1C1E"/>
                </a:solidFill>
                <a:latin typeface="+mj-lt"/>
                <a:ea typeface="Google Sans Text"/>
                <a:cs typeface="+mj-lt"/>
              </a:rPr>
              <a:t>1.3 Cross-Validation and Resampling Methods</a:t>
            </a:r>
            <a:endParaRPr b="1" i="0">
              <a:solidFill>
                <a:srgbClr val="1A1C1E"/>
              </a:solidFill>
              <a:latin typeface="+mj-lt"/>
              <a:ea typeface="Google Sans Text"/>
              <a:cs typeface="+mj-lt"/>
            </a:endParaRPr>
          </a:p>
          <a:p>
            <a:pPr marL="0" indent="0">
              <a:lnSpc>
                <a:spcPts val="1500"/>
              </a:lnSpc>
              <a:spcAft>
                <a:spcPts val="1300"/>
              </a:spcAft>
            </a:pPr>
            <a:r>
              <a:rPr sz="1600" b="0" i="0">
                <a:solidFill>
                  <a:srgbClr val="1A1C1E"/>
                </a:solidFill>
                <a:latin typeface="+mj-lt"/>
                <a:ea typeface="Google Sans Text"/>
                <a:cs typeface="+mj-lt"/>
              </a:rPr>
              <a:t>These methods are crucial for reliably estimating model performance on unseen data and for model selection (e.g., hyperparameter tuning). They involve splitting the dataset into multiple subsets to train and test the model iteratively.</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1.3.1 K-Fold Cross-Validation:</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Process: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The dataset is randomly shuffled and divided into </a:t>
            </a:r>
            <a:r>
              <a:rPr sz="1600" b="0" i="1">
                <a:solidFill>
                  <a:srgbClr val="1A1C1E"/>
                </a:solidFill>
                <a:latin typeface="+mj-lt"/>
                <a:ea typeface="Google Sans Text"/>
                <a:cs typeface="+mj-lt"/>
              </a:rPr>
              <a:t>K</a:t>
            </a:r>
            <a:r>
              <a:rPr sz="1600" b="0" i="0">
                <a:solidFill>
                  <a:srgbClr val="1A1C1E"/>
                </a:solidFill>
                <a:latin typeface="+mj-lt"/>
                <a:ea typeface="Google Sans Text"/>
                <a:cs typeface="+mj-lt"/>
              </a:rPr>
              <a:t> equal-sized folds (subsets).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The model is trained </a:t>
            </a:r>
            <a:r>
              <a:rPr sz="1600" b="0" i="1">
                <a:solidFill>
                  <a:srgbClr val="1A1C1E"/>
                </a:solidFill>
                <a:latin typeface="+mj-lt"/>
                <a:ea typeface="Google Sans Text"/>
                <a:cs typeface="+mj-lt"/>
              </a:rPr>
              <a:t>K</a:t>
            </a:r>
            <a:r>
              <a:rPr sz="1600" b="0" i="0">
                <a:solidFill>
                  <a:srgbClr val="1A1C1E"/>
                </a:solidFill>
                <a:latin typeface="+mj-lt"/>
                <a:ea typeface="Google Sans Text"/>
                <a:cs typeface="+mj-lt"/>
              </a:rPr>
              <a:t> times. In each iteration </a:t>
            </a:r>
            <a:r>
              <a:rPr sz="1600" b="0" i="1">
                <a:solidFill>
                  <a:srgbClr val="1A1C1E"/>
                </a:solidFill>
                <a:latin typeface="+mj-lt"/>
                <a:ea typeface="Google Sans Text"/>
                <a:cs typeface="+mj-lt"/>
              </a:rPr>
              <a:t>i</a:t>
            </a:r>
            <a:r>
              <a:rPr sz="1600" b="0" i="0">
                <a:solidFill>
                  <a:srgbClr val="1A1C1E"/>
                </a:solidFill>
                <a:latin typeface="+mj-lt"/>
                <a:ea typeface="Google Sans Text"/>
                <a:cs typeface="+mj-lt"/>
              </a:rPr>
              <a:t> (from 1 to </a:t>
            </a:r>
            <a:r>
              <a:rPr sz="1600" b="0" i="1">
                <a:solidFill>
                  <a:srgbClr val="1A1C1E"/>
                </a:solidFill>
                <a:latin typeface="+mj-lt"/>
                <a:ea typeface="Google Sans Text"/>
                <a:cs typeface="+mj-lt"/>
              </a:rPr>
              <a:t>K</a:t>
            </a:r>
            <a:r>
              <a:rPr sz="1600" b="0" i="0">
                <a:solidFill>
                  <a:srgbClr val="1A1C1E"/>
                </a:solidFill>
                <a:latin typeface="+mj-lt"/>
                <a:ea typeface="Google Sans Text"/>
                <a:cs typeface="+mj-lt"/>
              </a:rPr>
              <a:t>):</a:t>
            </a:r>
            <a:endParaRPr sz="1600" b="0" i="0">
              <a:solidFill>
                <a:srgbClr val="1A1C1E"/>
              </a:solidFill>
              <a:latin typeface="+mj-lt"/>
              <a:ea typeface="Google Sans Text"/>
              <a:cs typeface="+mj-lt"/>
            </a:endParaRPr>
          </a:p>
          <a:p>
            <a:pPr marL="0" lvl="3"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Fold </a:t>
            </a:r>
            <a:r>
              <a:rPr sz="1600" b="0" i="1">
                <a:solidFill>
                  <a:srgbClr val="1A1C1E"/>
                </a:solidFill>
                <a:latin typeface="+mj-lt"/>
                <a:ea typeface="Google Sans Text"/>
                <a:cs typeface="+mj-lt"/>
              </a:rPr>
              <a:t>i</a:t>
            </a:r>
            <a:r>
              <a:rPr sz="1600" b="0" i="0">
                <a:solidFill>
                  <a:srgbClr val="1A1C1E"/>
                </a:solidFill>
                <a:latin typeface="+mj-lt"/>
                <a:ea typeface="Google Sans Text"/>
                <a:cs typeface="+mj-lt"/>
              </a:rPr>
              <a:t> is used as the test (or validation) set.</a:t>
            </a:r>
            <a:endParaRPr sz="1600" b="0" i="0">
              <a:solidFill>
                <a:srgbClr val="1A1C1E"/>
              </a:solidFill>
              <a:latin typeface="+mj-lt"/>
              <a:ea typeface="Google Sans Text"/>
              <a:cs typeface="+mj-lt"/>
            </a:endParaRPr>
          </a:p>
          <a:p>
            <a:pPr marL="0" lvl="3"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The remaining </a:t>
            </a:r>
            <a:r>
              <a:rPr sz="1600" b="0" i="1">
                <a:solidFill>
                  <a:srgbClr val="1A1C1E"/>
                </a:solidFill>
                <a:latin typeface="+mj-lt"/>
                <a:ea typeface="Google Sans Text"/>
                <a:cs typeface="+mj-lt"/>
              </a:rPr>
              <a:t>K-1</a:t>
            </a:r>
            <a:r>
              <a:rPr sz="1600" b="0" i="0">
                <a:solidFill>
                  <a:srgbClr val="1A1C1E"/>
                </a:solidFill>
                <a:latin typeface="+mj-lt"/>
                <a:ea typeface="Google Sans Text"/>
                <a:cs typeface="+mj-lt"/>
              </a:rPr>
              <a:t> folds are used as the training set.</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The performance metric (e.g., accuracy, MSE) is calculated for each iteration.</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The overall performance is typically the average of the metrics from the </a:t>
            </a:r>
            <a:r>
              <a:rPr sz="1600" b="0" i="1">
                <a:solidFill>
                  <a:srgbClr val="1A1C1E"/>
                </a:solidFill>
                <a:latin typeface="+mj-lt"/>
                <a:ea typeface="Google Sans Text"/>
                <a:cs typeface="+mj-lt"/>
              </a:rPr>
              <a:t>K</a:t>
            </a:r>
            <a:r>
              <a:rPr sz="1600" b="0" i="0">
                <a:solidFill>
                  <a:srgbClr val="1A1C1E"/>
                </a:solidFill>
                <a:latin typeface="+mj-lt"/>
                <a:ea typeface="Google Sans Text"/>
                <a:cs typeface="+mj-lt"/>
              </a:rPr>
              <a:t> iterations.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Advantages: Reduces variance in performance estimation compared to a single train-test split. All data points get to be in a test set once and in a training set K-1 times.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Common choices for K: 5 or 10.</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b="0" i="0">
                <a:solidFill>
                  <a:srgbClr val="1A1C1E"/>
                </a:solidFill>
                <a:latin typeface="+mj-lt"/>
                <a:ea typeface="Google Sans Text"/>
                <a:cs typeface="+mj-lt"/>
              </a:rPr>
              <a:t>Leave-One-Out Cross-Validation (LOOCV): A special case where K equals the number of data points (N). Computationally expensive for large datasets.</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endParaRPr sz="1600" b="0" i="0">
              <a:solidFill>
                <a:srgbClr val="1A1C1E"/>
              </a:solidFill>
              <a:latin typeface="+mj-lt"/>
              <a:ea typeface="Google Sans Tex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7950" y="29845"/>
            <a:ext cx="11939270" cy="6654800"/>
          </a:xfrm>
          <a:prstGeom prst="rect">
            <a:avLst/>
          </a:prstGeom>
          <a:noFill/>
        </p:spPr>
        <p:txBody>
          <a:bodyPr wrap="square" rtlCol="0" anchor="t">
            <a:noAutofit/>
          </a:bodyPr>
          <a:p>
            <a:pPr marL="0" indent="0">
              <a:lnSpc>
                <a:spcPts val="1500"/>
              </a:lnSpc>
              <a:spcBef>
                <a:spcPct val="0"/>
              </a:spcBef>
              <a:spcAft>
                <a:spcPts val="200"/>
              </a:spcAft>
              <a:buFont typeface="Arial" panose="020B0604020202020204"/>
              <a:buChar char="•"/>
            </a:pPr>
            <a:r>
              <a:rPr b="1">
                <a:solidFill>
                  <a:srgbClr val="1A1C1E"/>
                </a:solidFill>
                <a:latin typeface="+mj-lt"/>
                <a:ea typeface="Google Sans Text"/>
                <a:cs typeface="+mj-lt"/>
                <a:sym typeface="+mn-ea"/>
              </a:rPr>
              <a:t>1.3.2 Bootstrapping:</a:t>
            </a:r>
            <a:endParaRPr b="1"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Process: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From a dataset of size N, create multiple (e.g., B) new datasets, each of size N, by sampling </a:t>
            </a:r>
            <a:r>
              <a:rPr sz="1600" i="1">
                <a:solidFill>
                  <a:srgbClr val="1A1C1E"/>
                </a:solidFill>
                <a:latin typeface="+mj-lt"/>
                <a:ea typeface="Google Sans Text"/>
                <a:cs typeface="+mj-lt"/>
                <a:sym typeface="+mn-ea"/>
              </a:rPr>
              <a:t>with replacement</a:t>
            </a:r>
            <a:r>
              <a:rPr sz="1600">
                <a:solidFill>
                  <a:srgbClr val="1A1C1E"/>
                </a:solidFill>
                <a:latin typeface="+mj-lt"/>
                <a:ea typeface="Google Sans Text"/>
                <a:cs typeface="+mj-lt"/>
                <a:sym typeface="+mn-ea"/>
              </a:rPr>
              <a:t> from the original dataset. These are called bootstrap samples.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Train a model on each bootstrap sample.</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The performance of the model (or statistics of interest like coefficient variance) can be estimated by aggregating results from these B models. For prediction, this is the basis of "Bagging" (Bootstrap Aggregating).</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Observations not included in a particular bootstrap sample are called "out-of-bag" (OOB) samples and can be used as a validation set for that specific model.</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Advantages: Useful for estimating the uncertainty of a statistic (e.g., variance of a parameter estimate) and for creating ensemble models. Works well with small datasets.</a:t>
            </a:r>
            <a:endParaRPr sz="1600" b="0" i="0">
              <a:solidFill>
                <a:srgbClr val="1A1C1E"/>
              </a:solidFill>
              <a:latin typeface="+mj-lt"/>
              <a:ea typeface="Google Sans Text"/>
              <a:cs typeface="+mj-lt"/>
            </a:endParaRPr>
          </a:p>
          <a:p>
            <a:pPr marL="0"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1.3.3 Jackknife Resampling:</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Process: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From a dataset of size N, create N new datasets, each of size N-1.</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Each new dataset is formed by removing one observation </a:t>
            </a:r>
            <a:r>
              <a:rPr sz="1600" i="1">
                <a:solidFill>
                  <a:srgbClr val="1A1C1E"/>
                </a:solidFill>
                <a:latin typeface="+mj-lt"/>
                <a:ea typeface="Google Sans Text"/>
                <a:cs typeface="+mj-lt"/>
                <a:sym typeface="+mn-ea"/>
              </a:rPr>
              <a:t>i</a:t>
            </a:r>
            <a:r>
              <a:rPr sz="1600">
                <a:solidFill>
                  <a:srgbClr val="1A1C1E"/>
                </a:solidFill>
                <a:latin typeface="+mj-lt"/>
                <a:ea typeface="Google Sans Text"/>
                <a:cs typeface="+mj-lt"/>
                <a:sym typeface="+mn-ea"/>
              </a:rPr>
              <a:t> (from 1 to N) from the original dataset.</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Train a model (or calculate a statistic) on each of these N-1 sized datasets.</a:t>
            </a:r>
            <a:endParaRPr sz="1600" b="0" i="0">
              <a:solidFill>
                <a:srgbClr val="1A1C1E"/>
              </a:solidFill>
              <a:latin typeface="+mj-lt"/>
              <a:ea typeface="Google Sans Text"/>
              <a:cs typeface="+mj-lt"/>
            </a:endParaRPr>
          </a:p>
          <a:p>
            <a:pPr marL="0" lvl="2"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The variability of the statistic across these N models gives an estimate of its variance or bias.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Advantages: Simpler to implement than bootstrapping in some cases, deterministically creates N samples.</a:t>
            </a:r>
            <a:endParaRPr sz="1600" b="0" i="0">
              <a:solidFill>
                <a:srgbClr val="1A1C1E"/>
              </a:solidFill>
              <a:latin typeface="+mj-lt"/>
              <a:ea typeface="Google Sans Text"/>
              <a:cs typeface="+mj-lt"/>
            </a:endParaRPr>
          </a:p>
          <a:p>
            <a:pPr marL="0" lvl="1" indent="0">
              <a:lnSpc>
                <a:spcPts val="1500"/>
              </a:lnSpc>
              <a:spcBef>
                <a:spcPct val="0"/>
              </a:spcBef>
              <a:spcAft>
                <a:spcPts val="200"/>
              </a:spcAft>
              <a:buFont typeface="Arial" panose="020B0604020202020204"/>
              <a:buChar char="◦"/>
            </a:pPr>
            <a:r>
              <a:rPr sz="1600">
                <a:solidFill>
                  <a:srgbClr val="1A1C1E"/>
                </a:solidFill>
                <a:latin typeface="+mj-lt"/>
                <a:ea typeface="Google Sans Text"/>
                <a:cs typeface="+mj-lt"/>
                <a:sym typeface="+mn-ea"/>
              </a:rPr>
              <a:t>Note: Generally less popular than bootstrapping for model performance evaluation but useful for bias and variance estimation of statistical estimators.</a:t>
            </a:r>
            <a:endParaRPr lang="en-US" sz="1600">
              <a:solidFill>
                <a:srgbClr val="1A1C1E"/>
              </a:solidFill>
              <a:latin typeface="+mj-lt"/>
              <a:ea typeface="Google Sans Text"/>
              <a:cs typeface="+mj-l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1280" y="283210"/>
            <a:ext cx="12088495" cy="11311255"/>
          </a:xfrm>
          <a:prstGeom prst="rect">
            <a:avLst/>
          </a:prstGeom>
        </p:spPr>
        <p:txBody>
          <a:bodyPr wrap="square">
            <a:noAutofit/>
          </a:bodyPr>
          <a:p>
            <a:pPr marL="0" indent="0">
              <a:lnSpc>
                <a:spcPts val="1500"/>
              </a:lnSpc>
              <a:spcAft>
                <a:spcPts val="1300"/>
              </a:spcAft>
            </a:pPr>
            <a:r>
              <a:rPr sz="2000" b="1" i="0">
                <a:solidFill>
                  <a:srgbClr val="1A1C1E"/>
                </a:solidFill>
                <a:latin typeface="Calibri Light" panose="020F0302020204030204" charset="0"/>
                <a:ea typeface="Google Sans Text"/>
                <a:cs typeface="Calibri Light" panose="020F0302020204030204" charset="0"/>
              </a:rPr>
              <a:t>1.5 Bias and Variance</a:t>
            </a:r>
            <a:endParaRPr sz="2000" b="1"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1.5.1 Bias:</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Definition: Bias is the error introduced by approximating a real-world problem, which may be complex, by a too-simple model. It represents the difference between the average prediction of our model and the correct value we are trying to predict.</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High Bias: Models with high bias pay little attention to the training data and oversimplify the model (leading to underfitting). They consistently miss the true relationship.</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Example: Trying to fit a linear regression model to data that has a clear quadratic relationship.</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1.5.2 Variance:</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Definition: Variance is the amount by which the model's prediction would change if we trained it on a different training dataset. It quantifies the model's sensitivity to small fluctuations in the training data.</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High Variance: Models with high variance pay too much attention to the training data, capturing noise as if it were a true pattern (leading to overfitting). They perform very well on training data but poorly on unseen data.</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Example: A high-degree polynomial regression model fitting every point in a small, noisy dataset.</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1.5.3 Bias-Variance Trade-off:</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Concept: There is an inherent trade-off between bias and variance.</a:t>
            </a:r>
            <a:endParaRPr b="0" i="0">
              <a:solidFill>
                <a:srgbClr val="1A1C1E"/>
              </a:solidFill>
              <a:latin typeface="Calibri Light" panose="020F0302020204030204" charset="0"/>
              <a:ea typeface="Google Sans Text"/>
              <a:cs typeface="Calibri Light" panose="020F0302020204030204" charset="0"/>
            </a:endParaRPr>
          </a:p>
          <a:p>
            <a:pPr marL="0" lvl="2"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Simple models (e.g., linear regression) tend to have high bias and low variance.</a:t>
            </a:r>
            <a:endParaRPr b="0" i="0">
              <a:solidFill>
                <a:srgbClr val="1A1C1E"/>
              </a:solidFill>
              <a:latin typeface="Calibri Light" panose="020F0302020204030204" charset="0"/>
              <a:ea typeface="Google Sans Text"/>
              <a:cs typeface="Calibri Light" panose="020F0302020204030204" charset="0"/>
            </a:endParaRPr>
          </a:p>
          <a:p>
            <a:pPr marL="0" lvl="2"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Complex models (e.g., deep neural networks, decision trees with many levels) tend to have low bias and high variance.</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Goal: The goal in ML is to find a model that achieves a good balance, minimizing the total error (which can be decomposed into bias², variance, and irreducible error).</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Behavior: As model complexity increases:</a:t>
            </a:r>
            <a:endParaRPr b="0" i="0">
              <a:solidFill>
                <a:srgbClr val="1A1C1E"/>
              </a:solidFill>
              <a:latin typeface="Calibri Light" panose="020F0302020204030204" charset="0"/>
              <a:ea typeface="Google Sans Text"/>
              <a:cs typeface="Calibri Light" panose="020F0302020204030204" charset="0"/>
            </a:endParaRPr>
          </a:p>
          <a:p>
            <a:pPr marL="0" lvl="2"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Bias tends to decrease.</a:t>
            </a:r>
            <a:endParaRPr b="0" i="0">
              <a:solidFill>
                <a:srgbClr val="1A1C1E"/>
              </a:solidFill>
              <a:latin typeface="Calibri Light" panose="020F0302020204030204" charset="0"/>
              <a:ea typeface="Google Sans Text"/>
              <a:cs typeface="Calibri Light" panose="020F0302020204030204" charset="0"/>
            </a:endParaRPr>
          </a:p>
          <a:p>
            <a:pPr marL="0" lvl="2"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Variance tends to increase.</a:t>
            </a:r>
            <a:endParaRPr b="0" i="0">
              <a:solidFill>
                <a:srgbClr val="1A1C1E"/>
              </a:solidFill>
              <a:latin typeface="Calibri Light" panose="020F0302020204030204" charset="0"/>
              <a:ea typeface="Google Sans Text"/>
              <a:cs typeface="Calibri Light" panose="020F0302020204030204" charset="0"/>
            </a:endParaRPr>
          </a:p>
          <a:p>
            <a:pPr marL="0" lvl="2" indent="0">
              <a:lnSpc>
                <a:spcPts val="1500"/>
              </a:lnSpc>
              <a:spcBef>
                <a:spcPct val="0"/>
              </a:spcBef>
              <a:spcAft>
                <a:spcPts val="200"/>
              </a:spcAft>
              <a:buFont typeface="Arial" panose="020B0604020202020204"/>
              <a:buChar char="•"/>
            </a:pPr>
            <a:r>
              <a:rPr b="0" i="0">
                <a:solidFill>
                  <a:srgbClr val="1A1C1E"/>
                </a:solidFill>
                <a:latin typeface="Calibri Light" panose="020F0302020204030204" charset="0"/>
                <a:ea typeface="Google Sans Text"/>
                <a:cs typeface="Calibri Light" panose="020F0302020204030204" charset="0"/>
              </a:rPr>
              <a:t>Total error initially decreases (as bias reduction outweighs variance increase) and then starts to increase (as variance increase dominates).</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pPr>
            <a:r>
              <a:rPr b="0" i="1">
                <a:solidFill>
                  <a:srgbClr val="1A1C1E"/>
                </a:solidFill>
                <a:latin typeface="Calibri Light" panose="020F0302020204030204" charset="0"/>
                <a:ea typeface="Google Sans Text"/>
                <a:cs typeface="Calibri Light" panose="020F0302020204030204" charset="0"/>
              </a:rPr>
              <a:t>(Visual representation: A U-shaped curve for total error, with bias decreasing and variance increasing as model complexity increases).</a:t>
            </a:r>
            <a:endParaRPr b="0" i="1">
              <a:solidFill>
                <a:srgbClr val="1A1C1E"/>
              </a:solidFill>
              <a:latin typeface="Calibri Light" panose="020F0302020204030204" charset="0"/>
              <a:ea typeface="Google Sans Text"/>
              <a:cs typeface="Calibri Light" panose="020F0302020204030204" charset="0"/>
            </a:endParaRPr>
          </a:p>
          <a:p>
            <a:pPr marL="0" indent="0">
              <a:lnSpc>
                <a:spcPts val="1500"/>
              </a:lnSpc>
              <a:spcAft>
                <a:spcPts val="1300"/>
              </a:spcAft>
            </a:pPr>
            <a:endParaRPr b="0" i="0">
              <a:solidFill>
                <a:srgbClr val="1A1C1E"/>
              </a:solidFill>
              <a:latin typeface="Calibri Light" panose="020F0302020204030204" charset="0"/>
              <a:ea typeface="Google Sans Text"/>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1780" y="366395"/>
            <a:ext cx="11635740" cy="5814695"/>
          </a:xfrm>
          <a:prstGeom prst="rect">
            <a:avLst/>
          </a:prstGeom>
          <a:noFill/>
        </p:spPr>
        <p:txBody>
          <a:bodyPr wrap="square" rtlCol="0" anchor="t">
            <a:noAutofit/>
          </a:bodyPr>
          <a:p>
            <a:pPr marL="0" indent="0">
              <a:lnSpc>
                <a:spcPts val="1500"/>
              </a:lnSpc>
              <a:spcAft>
                <a:spcPts val="1300"/>
              </a:spcAft>
            </a:pPr>
            <a:r>
              <a:rPr b="1">
                <a:solidFill>
                  <a:srgbClr val="1A1C1E"/>
                </a:solidFill>
                <a:latin typeface="Calibri Light" panose="020F0302020204030204" charset="0"/>
                <a:ea typeface="Google Sans Text"/>
                <a:cs typeface="Calibri Light" panose="020F0302020204030204" charset="0"/>
                <a:sym typeface="+mn-ea"/>
              </a:rPr>
              <a:t>1.6 Cost Function (Loss Function / Objective Function)</a:t>
            </a:r>
            <a:endParaRPr b="1" i="0">
              <a:solidFill>
                <a:srgbClr val="1A1C1E"/>
              </a:solidFill>
              <a:latin typeface="Calibri Light" panose="020F0302020204030204" charset="0"/>
              <a:ea typeface="Google Sans Text"/>
              <a:cs typeface="Calibri Light" panose="020F0302020204030204" charset="0"/>
            </a:endParaRPr>
          </a:p>
          <a:p>
            <a:pPr marL="0" indent="0">
              <a:lnSpc>
                <a:spcPts val="1500"/>
              </a:lnSpc>
              <a:spcAft>
                <a:spcPts val="1300"/>
              </a:spcAft>
            </a:pPr>
            <a:r>
              <a:rPr>
                <a:solidFill>
                  <a:srgbClr val="1A1C1E"/>
                </a:solidFill>
                <a:latin typeface="Calibri Light" panose="020F0302020204030204" charset="0"/>
                <a:ea typeface="Google Sans Text"/>
                <a:cs typeface="Calibri Light" panose="020F0302020204030204" charset="0"/>
                <a:sym typeface="+mn-ea"/>
              </a:rPr>
              <a:t>A cost function measures the "badness" of a model's predictions. It quantifies the difference between the predicted values and the actual values. The goal of training an ML model is to find the parameters (weights) that minimize this cost function.</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Purpose:</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Guides the learning process (e.g., in Gradient Descent).</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Provides a measure of how well the model is performing on the training data.</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Common Examples:</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Mean Squared Error (MSE): For regression. </a:t>
            </a:r>
            <a:r>
              <a:rPr sz="1600">
                <a:solidFill>
                  <a:srgbClr val="1A1C1E"/>
                </a:solidFill>
                <a:latin typeface="Calibri Light" panose="020F0302020204030204" charset="0"/>
                <a:ea typeface="DM Mono"/>
                <a:cs typeface="Calibri Light" panose="020F0302020204030204" charset="0"/>
                <a:sym typeface="+mn-ea"/>
              </a:rPr>
              <a:t>J(θ) = (1/m) * Σ(y_pred_i - y_actual_i)²</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Mean Absolute Error (MAE): For regression, less sensitive to outliers than MSE. </a:t>
            </a:r>
            <a:r>
              <a:rPr sz="1600">
                <a:solidFill>
                  <a:srgbClr val="1A1C1E"/>
                </a:solidFill>
                <a:latin typeface="Calibri Light" panose="020F0302020204030204" charset="0"/>
                <a:ea typeface="DM Mono"/>
                <a:cs typeface="Calibri Light" panose="020F0302020204030204" charset="0"/>
                <a:sym typeface="+mn-ea"/>
              </a:rPr>
              <a:t>J(θ) = (1/m) * Σ|y_pred_i - y_actual_i|</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Log Loss (Binary Cross-Entropy): For binary classification.</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pPr>
            <a:r>
              <a:rPr sz="1600">
                <a:solidFill>
                  <a:srgbClr val="1A1C1E"/>
                </a:solidFill>
                <a:latin typeface="Calibri Light" panose="020F0302020204030204" charset="0"/>
                <a:ea typeface="DM Mono"/>
                <a:cs typeface="Calibri Light" panose="020F0302020204030204" charset="0"/>
                <a:sym typeface="+mn-ea"/>
              </a:rPr>
              <a:t>J(θ) = -(1/m) * Σ[y_actual_i * log(y_pred_i) + (1 - y_actual_i) * log(1 - y_pred_i)]</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Categorical Cross-Entropy: For multi-class classification.</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The choice of cost function depends on the problem type (regression, classification) and specific requirements (e.g., robustness to outliers).</a:t>
            </a:r>
            <a:endParaRPr lang="en-US">
              <a:solidFill>
                <a:srgbClr val="1A1C1E"/>
              </a:solidFill>
              <a:latin typeface="Calibri Light" panose="020F0302020204030204" charset="0"/>
              <a:ea typeface="Google Sans Text"/>
              <a:cs typeface="Calibri Light" panose="020F03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0815" y="198120"/>
            <a:ext cx="11876405" cy="6256655"/>
          </a:xfrm>
          <a:prstGeom prst="rect">
            <a:avLst/>
          </a:prstGeom>
          <a:noFill/>
        </p:spPr>
        <p:txBody>
          <a:bodyPr wrap="square" rtlCol="0" anchor="t">
            <a:noAutofit/>
          </a:bodyPr>
          <a:p>
            <a:pPr marL="0" indent="0">
              <a:lnSpc>
                <a:spcPts val="1500"/>
              </a:lnSpc>
              <a:spcAft>
                <a:spcPts val="1300"/>
              </a:spcAft>
            </a:pPr>
            <a:r>
              <a:rPr sz="2000" b="1">
                <a:solidFill>
                  <a:srgbClr val="1A1C1E"/>
                </a:solidFill>
                <a:latin typeface="Calibri Light" panose="020F0302020204030204" charset="0"/>
                <a:ea typeface="Google Sans Text"/>
                <a:cs typeface="Calibri Light" panose="020F0302020204030204" charset="0"/>
                <a:sym typeface="+mn-ea"/>
              </a:rPr>
              <a:t>1.7 Train and Test Error</a:t>
            </a:r>
            <a:endParaRPr sz="2000" b="1"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Training Error: The error of the model calculated on the same data it was trained on. A low training error indicates the model has learned the training data well. However, a very low training error might also be a sign of overfitting.</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Test Error (Generalization Error): The error of the model calculated on a new, unseen dataset (the test set). This is the most important metric as it indicates how well the model is expected to perform on real-world data.</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Relationship:</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Underfitting: Both training error and test error are high.</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Overfitting: Training error is low, but test error is high.</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Good Fit: Both training error and test error are low and relatively close to each other.</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Validation Error: Error calculated on a validation set (a subset of training data held out during training) used for hyperparameter tuning and early stopping to prevent overfitting on the test set. The test set should only be used once, for the final evaluation.</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Aft>
                <a:spcPts val="1300"/>
              </a:spcAft>
            </a:pPr>
            <a:r>
              <a:rPr>
                <a:solidFill>
                  <a:srgbClr val="1A1C1E"/>
                </a:solidFill>
                <a:latin typeface="Calibri Light" panose="020F0302020204030204" charset="0"/>
                <a:ea typeface="Google Sans Text"/>
                <a:cs typeface="Calibri Light" panose="020F0302020204030204" charset="0"/>
                <a:sym typeface="+mn-ea"/>
              </a:rPr>
              <a:t>2. Performance Evaluation Methods</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Aft>
                <a:spcPts val="1300"/>
              </a:spcAft>
            </a:pPr>
            <a:r>
              <a:rPr>
                <a:solidFill>
                  <a:srgbClr val="1A1C1E"/>
                </a:solidFill>
                <a:latin typeface="Calibri Light" panose="020F0302020204030204" charset="0"/>
                <a:ea typeface="Google Sans Text"/>
                <a:cs typeface="Calibri Light" panose="020F0302020204030204" charset="0"/>
                <a:sym typeface="+mn-ea"/>
              </a:rPr>
              <a:t>Choosing the right metric(s) to evaluate an ML model is critical. The choice depends heavily on the type of problem (classification, regression) and the specific business goals.</a:t>
            </a:r>
            <a:endParaRPr lang="en-US">
              <a:solidFill>
                <a:srgbClr val="1A1C1E"/>
              </a:solidFill>
              <a:latin typeface="Calibri Light" panose="020F0302020204030204" charset="0"/>
              <a:ea typeface="Google Sans Text"/>
              <a:cs typeface="Calibri Light" panose="020F030202020403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0815" y="119380"/>
            <a:ext cx="12021185" cy="6991350"/>
          </a:xfrm>
          <a:prstGeom prst="rect">
            <a:avLst/>
          </a:prstGeom>
          <a:noFill/>
        </p:spPr>
        <p:txBody>
          <a:bodyPr wrap="square" rtlCol="0" anchor="t">
            <a:noAutofit/>
          </a:bodyPr>
          <a:p>
            <a:pPr marL="0" indent="0">
              <a:lnSpc>
                <a:spcPts val="1500"/>
              </a:lnSpc>
              <a:spcAft>
                <a:spcPts val="1300"/>
              </a:spcAft>
            </a:pPr>
            <a:r>
              <a:rPr b="1">
                <a:solidFill>
                  <a:srgbClr val="1A1C1E"/>
                </a:solidFill>
                <a:latin typeface="Calibri Light" panose="020F0302020204030204" charset="0"/>
                <a:ea typeface="Google Sans Text"/>
                <a:cs typeface="Calibri Light" panose="020F0302020204030204" charset="0"/>
                <a:sym typeface="+mn-ea"/>
              </a:rPr>
              <a:t>2.1 For Classification Problems:</a:t>
            </a:r>
            <a:endParaRPr b="1"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Confusion Matrix: A table that summarizes the performance of a classification model.</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True Positives (TP): Correctly predicted positive instances.</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True Negatives (TN): Correctly predicted negative instances.</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False Positives (FP): Incorrectly predicted positive instances (Type I error).</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False Negatives (FN): Incorrectly predicted negative instances (Type II error).</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Accuracy: </a:t>
            </a:r>
            <a:r>
              <a:rPr sz="1600">
                <a:solidFill>
                  <a:srgbClr val="1A1C1E"/>
                </a:solidFill>
                <a:latin typeface="Calibri Light" panose="020F0302020204030204" charset="0"/>
                <a:ea typeface="DM Mono"/>
                <a:cs typeface="Calibri Light" panose="020F0302020204030204" charset="0"/>
                <a:sym typeface="+mn-ea"/>
              </a:rPr>
              <a:t>(TP + TN) / (TP + TN + FP + FN)</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Proportion of correct predictions. Can be misleading for imbalanced datasets.</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Precision (Positive Predictive Value): </a:t>
            </a:r>
            <a:r>
              <a:rPr sz="1600">
                <a:solidFill>
                  <a:srgbClr val="1A1C1E"/>
                </a:solidFill>
                <a:latin typeface="Calibri Light" panose="020F0302020204030204" charset="0"/>
                <a:ea typeface="DM Mono"/>
                <a:cs typeface="Calibri Light" panose="020F0302020204030204" charset="0"/>
                <a:sym typeface="+mn-ea"/>
              </a:rPr>
              <a:t>TP / (TP + FP)</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Of all instances predicted as positive, how many were actually positive? Important when the cost of FP is high (e.g., spam detection).</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Recall (Sensitivity, True Positive Rate): </a:t>
            </a:r>
            <a:r>
              <a:rPr sz="1600">
                <a:solidFill>
                  <a:srgbClr val="1A1C1E"/>
                </a:solidFill>
                <a:latin typeface="Calibri Light" panose="020F0302020204030204" charset="0"/>
                <a:ea typeface="DM Mono"/>
                <a:cs typeface="Calibri Light" panose="020F0302020204030204" charset="0"/>
                <a:sym typeface="+mn-ea"/>
              </a:rPr>
              <a:t>TP / (TP + FN)</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Of all actual positive instances, how many were correctly predicted as positive? Important when the cost of FN is high (e.g., medical diagnosis of a serious disease).</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F1-Score: </a:t>
            </a:r>
            <a:r>
              <a:rPr sz="1600">
                <a:solidFill>
                  <a:srgbClr val="1A1C1E"/>
                </a:solidFill>
                <a:latin typeface="Calibri Light" panose="020F0302020204030204" charset="0"/>
                <a:ea typeface="DM Mono"/>
                <a:cs typeface="Calibri Light" panose="020F0302020204030204" charset="0"/>
                <a:sym typeface="+mn-ea"/>
              </a:rPr>
              <a:t>2 * (Precision * Recall) / (Precision + Recall)</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The harmonic mean of Precision and Recall. Useful when you want a balance between them.</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Specificity (True Negative Rate): </a:t>
            </a:r>
            <a:r>
              <a:rPr sz="1600">
                <a:solidFill>
                  <a:srgbClr val="1A1C1E"/>
                </a:solidFill>
                <a:latin typeface="Calibri Light" panose="020F0302020204030204" charset="0"/>
                <a:ea typeface="DM Mono"/>
                <a:cs typeface="Calibri Light" panose="020F0302020204030204" charset="0"/>
                <a:sym typeface="+mn-ea"/>
              </a:rPr>
              <a:t>TN / (TN + FP)</a:t>
            </a:r>
            <a:endParaRPr sz="1600" b="0" i="0">
              <a:solidFill>
                <a:srgbClr val="1A1C1E"/>
              </a:solidFill>
              <a:latin typeface="Calibri Light" panose="020F0302020204030204" charset="0"/>
              <a:ea typeface="DM Mono"/>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Of all actual negative instances, how many were correctly predicted as negative?</a:t>
            </a:r>
            <a:endParaRPr b="0" i="0">
              <a:solidFill>
                <a:srgbClr val="1A1C1E"/>
              </a:solidFill>
              <a:latin typeface="Calibri Light" panose="020F0302020204030204" charset="0"/>
              <a:ea typeface="Google Sans Text"/>
              <a:cs typeface="Calibri Light" panose="020F0302020204030204" charset="0"/>
            </a:endParaRPr>
          </a:p>
          <a:p>
            <a:pPr marL="0"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ROC Curve (Receiver Operating Characteristic Curve):</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Plots True Positive Rate (Recall) against False Positive Rate (</a:t>
            </a:r>
            <a:r>
              <a:rPr sz="1600">
                <a:solidFill>
                  <a:srgbClr val="1A1C1E"/>
                </a:solidFill>
                <a:latin typeface="Calibri Light" panose="020F0302020204030204" charset="0"/>
                <a:ea typeface="DM Mono"/>
                <a:cs typeface="Calibri Light" panose="020F0302020204030204" charset="0"/>
                <a:sym typeface="+mn-ea"/>
              </a:rPr>
              <a:t>FP / (FP + TN)</a:t>
            </a:r>
            <a:r>
              <a:rPr>
                <a:solidFill>
                  <a:srgbClr val="1A1C1E"/>
                </a:solidFill>
                <a:latin typeface="Calibri Light" panose="020F0302020204030204" charset="0"/>
                <a:ea typeface="Google Sans Text"/>
                <a:cs typeface="Calibri Light" panose="020F0302020204030204" charset="0"/>
                <a:sym typeface="+mn-ea"/>
              </a:rPr>
              <a:t>) at various threshold settings.</a:t>
            </a:r>
            <a:endParaRPr b="0" i="0">
              <a:solidFill>
                <a:srgbClr val="1A1C1E"/>
              </a:solidFill>
              <a:latin typeface="Calibri Light" panose="020F0302020204030204" charset="0"/>
              <a:ea typeface="Google Sans Text"/>
              <a:cs typeface="Calibri Light" panose="020F0302020204030204" charset="0"/>
            </a:endParaRPr>
          </a:p>
          <a:p>
            <a:pPr marL="0" lvl="1" indent="0">
              <a:lnSpc>
                <a:spcPts val="1500"/>
              </a:lnSpc>
              <a:spcBef>
                <a:spcPct val="0"/>
              </a:spcBef>
              <a:spcAft>
                <a:spcPts val="200"/>
              </a:spcAft>
              <a:buFont typeface="Arial" panose="020B0604020202020204"/>
              <a:buChar char="◦"/>
            </a:pPr>
            <a:r>
              <a:rPr>
                <a:solidFill>
                  <a:srgbClr val="1A1C1E"/>
                </a:solidFill>
                <a:latin typeface="Calibri Light" panose="020F0302020204030204" charset="0"/>
                <a:ea typeface="Google Sans Text"/>
                <a:cs typeface="Calibri Light" panose="020F0302020204030204" charset="0"/>
                <a:sym typeface="+mn-ea"/>
              </a:rPr>
              <a:t>A good model has a curve that bows towards the top-left corner.</a:t>
            </a:r>
            <a:endParaRPr lang="en-US">
              <a:solidFill>
                <a:srgbClr val="1A1C1E"/>
              </a:solidFill>
              <a:latin typeface="Calibri Light" panose="020F0302020204030204" charset="0"/>
              <a:ea typeface="Google Sans Text"/>
              <a:cs typeface="Calibri Light" panose="020F03020202040302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12241</Words>
  <Application>WPS Presentation</Application>
  <PresentationFormat>Widescreen</PresentationFormat>
  <Paragraphs>137</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Calibri Light</vt:lpstr>
      <vt:lpstr>Calibri</vt:lpstr>
      <vt:lpstr>Microsoft YaHei</vt:lpstr>
      <vt:lpstr>Arial Unicode MS</vt:lpstr>
      <vt:lpstr>Google Sans Text</vt:lpstr>
      <vt:lpstr>Arial</vt:lpstr>
      <vt:lpstr>Segoe Print</vt:lpstr>
      <vt:lpstr>DM Mono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ወርቅነሽ ሸዋታጠ��</cp:lastModifiedBy>
  <cp:revision>1</cp:revision>
  <dcterms:created xsi:type="dcterms:W3CDTF">2025-05-09T20:34:10Z</dcterms:created>
  <dcterms:modified xsi:type="dcterms:W3CDTF">2025-05-09T20:34:10Z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06DB1C2741B6429788F0438044BC8E5B_11</vt:lpwstr>
  </property>
  <property fmtid="{D5CDD505-2E9C-101B-9397-08002B2CF9AE}" pid="3" name="KSOProductBuildVer">
    <vt:lpwstr>1033-12.2.0.21172</vt:lpwstr>
  </property>
</Properties>
</file>