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Lst>
  <p:sldSz cx="9144000" cy="5143500"/>
  <p:notesSz cx="6858000" cy="9144000"/>
  <p:embeddedFontLst>
    <p:embeddedFont>
      <p:font typeface="Alfa Slab One" panose="00000500000000000000"/>
      <p:regular r:id="rId16"/>
    </p:embeddedFont>
    <p:embeddedFont>
      <p:font typeface="Proxima Nova"/>
      <p:regular r:id="rId17"/>
    </p:embeddedFont>
    <p:embeddedFont>
      <p:font typeface="Corben" panose="020F0505020000020004"/>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2351A08-B060-4103-B60C-B445AAD1B9A3}"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9EA"/>
          </a:solidFill>
        </a:fill>
      </a:tcStyle>
    </a:wholeTbl>
    <a:band1H>
      <a:tcStyle>
        <a:tcBdr/>
        <a:fill>
          <a:solidFill>
            <a:srgbClr val="CED0D2"/>
          </a:solidFill>
        </a:fill>
      </a:tcStyle>
    </a:band1H>
    <a:band2H>
      <a:tcStyle>
        <a:tcBdr/>
      </a:tcStyle>
    </a:band2H>
    <a:band1V>
      <a:tcStyle>
        <a:tcBdr/>
        <a:fill>
          <a:solidFill>
            <a:srgbClr val="CED0D2"/>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12"/>
        <p:guide pos="2863"/>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2"/>
        <p:cNvGrpSpPr/>
        <p:nvPr/>
      </p:nvGrpSpPr>
      <p:grpSpPr>
        <a:xfrm>
          <a:off x="0" y="0"/>
          <a:ext cx="0" cy="0"/>
          <a:chOff x="0" y="0"/>
          <a:chExt cx="0" cy="0"/>
        </a:xfrm>
      </p:grpSpPr>
      <p:sp>
        <p:nvSpPr>
          <p:cNvPr id="53" name="Google Shape;53;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58"/>
        <p:cNvGrpSpPr/>
        <p:nvPr/>
      </p:nvGrpSpPr>
      <p:grpSpPr>
        <a:xfrm>
          <a:off x="0" y="0"/>
          <a:ext cx="0" cy="0"/>
          <a:chOff x="0" y="0"/>
          <a:chExt cx="0" cy="0"/>
        </a:xfrm>
      </p:grpSpPr>
      <p:sp>
        <p:nvSpPr>
          <p:cNvPr id="59" name="Google Shape;59;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7" name="Google Shape;87;p4: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a:t>Autocorrelation not able to test because of not enough data</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5" name="Google Shape;105;p6: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8: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1" name="Google Shape;131;p9: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cxnSp>
        <p:nvCxnSpPr>
          <p:cNvPr id="10" name="Google Shape;10;p11"/>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11"/>
          <p:cNvSpPr txBox="1"/>
          <p:nvPr>
            <p:ph type="ctrTitle"/>
          </p:nvPr>
        </p:nvSpPr>
        <p:spPr>
          <a:xfrm>
            <a:off x="311700" y="595975"/>
            <a:ext cx="8520600" cy="1957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11"/>
          <p:cNvSpPr txBox="1"/>
          <p:nvPr>
            <p:ph type="subTitle" idx="1"/>
          </p:nvPr>
        </p:nvSpPr>
        <p:spPr>
          <a:xfrm>
            <a:off x="311700" y="3165823"/>
            <a:ext cx="8520600" cy="733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6" name="Shape 46"/>
        <p:cNvGrpSpPr/>
        <p:nvPr/>
      </p:nvGrpSpPr>
      <p:grpSpPr>
        <a:xfrm>
          <a:off x="0" y="0"/>
          <a:ext cx="0" cy="0"/>
          <a:chOff x="0" y="0"/>
          <a:chExt cx="0" cy="0"/>
        </a:xfrm>
      </p:grpSpPr>
      <p:sp>
        <p:nvSpPr>
          <p:cNvPr id="47" name="Google Shape;47;p20"/>
          <p:cNvSpPr txBox="1"/>
          <p:nvPr>
            <p:ph type="title" hasCustomPrompt="1"/>
          </p:nvPr>
        </p:nvSpPr>
        <p:spPr>
          <a:xfrm>
            <a:off x="311700" y="1167925"/>
            <a:ext cx="8520600" cy="1980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20"/>
          <p:cNvSpPr txBox="1"/>
          <p:nvPr>
            <p:ph type="body" idx="1"/>
          </p:nvPr>
        </p:nvSpPr>
        <p:spPr>
          <a:xfrm>
            <a:off x="311700" y="32242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p:txBody>
      </p:sp>
      <p:sp>
        <p:nvSpPr>
          <p:cNvPr id="49" name="Google Shape;49;p2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2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 name="Shape 14"/>
        <p:cNvGrpSpPr/>
        <p:nvPr/>
      </p:nvGrpSpPr>
      <p:grpSpPr>
        <a:xfrm>
          <a:off x="0" y="0"/>
          <a:ext cx="0" cy="0"/>
          <a:chOff x="0" y="0"/>
          <a:chExt cx="0" cy="0"/>
        </a:xfrm>
      </p:grpSpPr>
      <p:sp>
        <p:nvSpPr>
          <p:cNvPr id="15" name="Google Shape;15;p12"/>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12"/>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17" name="Google Shape;17;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8" name="Shape 18"/>
        <p:cNvGrpSpPr/>
        <p:nvPr/>
      </p:nvGrpSpPr>
      <p:grpSpPr>
        <a:xfrm>
          <a:off x="0" y="0"/>
          <a:ext cx="0" cy="0"/>
          <a:chOff x="0" y="0"/>
          <a:chExt cx="0" cy="0"/>
        </a:xfrm>
      </p:grpSpPr>
      <p:sp>
        <p:nvSpPr>
          <p:cNvPr id="19" name="Google Shape;19;p13"/>
          <p:cNvSpPr txBox="1"/>
          <p:nvPr>
            <p:ph type="title"/>
          </p:nvPr>
        </p:nvSpPr>
        <p:spPr>
          <a:xfrm>
            <a:off x="311700" y="2480550"/>
            <a:ext cx="8114400" cy="24459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0" name="Google Shape;20;p1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14"/>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14"/>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4" name="Google Shape;24;p14"/>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5" name="Google Shape;25;p1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1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1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16"/>
          <p:cNvSpPr txBox="1"/>
          <p:nvPr>
            <p:ph type="title"/>
          </p:nvPr>
        </p:nvSpPr>
        <p:spPr>
          <a:xfrm>
            <a:off x="311700" y="6318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16"/>
          <p:cNvSpPr txBox="1"/>
          <p:nvPr>
            <p:ph type="body" idx="1"/>
          </p:nvPr>
        </p:nvSpPr>
        <p:spPr>
          <a:xfrm>
            <a:off x="311700" y="1490875"/>
            <a:ext cx="2808000" cy="30780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32" name="Google Shape;32;p1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33" name="Shape 33"/>
        <p:cNvGrpSpPr/>
        <p:nvPr/>
      </p:nvGrpSpPr>
      <p:grpSpPr>
        <a:xfrm>
          <a:off x="0" y="0"/>
          <a:ext cx="0" cy="0"/>
          <a:chOff x="0" y="0"/>
          <a:chExt cx="0" cy="0"/>
        </a:xfrm>
      </p:grpSpPr>
      <p:sp>
        <p:nvSpPr>
          <p:cNvPr id="34" name="Google Shape;34;p17"/>
          <p:cNvSpPr txBox="1"/>
          <p:nvPr>
            <p:ph type="title"/>
          </p:nvPr>
        </p:nvSpPr>
        <p:spPr>
          <a:xfrm>
            <a:off x="490250" y="526350"/>
            <a:ext cx="5683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1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8"/>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38" name="Google Shape;38;p18"/>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18"/>
          <p:cNvSpPr txBox="1"/>
          <p:nvPr>
            <p:ph type="title"/>
          </p:nvPr>
        </p:nvSpPr>
        <p:spPr>
          <a:xfrm>
            <a:off x="265500" y="1375599"/>
            <a:ext cx="4045200" cy="15519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p18"/>
          <p:cNvSpPr txBox="1"/>
          <p:nvPr>
            <p:ph type="subTitle" idx="1"/>
          </p:nvPr>
        </p:nvSpPr>
        <p:spPr>
          <a:xfrm>
            <a:off x="265500" y="2981125"/>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18"/>
          <p:cNvSpPr txBox="1"/>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p:txBody>
      </p:sp>
      <p:sp>
        <p:nvSpPr>
          <p:cNvPr id="42" name="Google Shape;42;p1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3" name="Shape 43"/>
        <p:cNvGrpSpPr/>
        <p:nvPr/>
      </p:nvGrpSpPr>
      <p:grpSpPr>
        <a:xfrm>
          <a:off x="0" y="0"/>
          <a:ext cx="0" cy="0"/>
          <a:chOff x="0" y="0"/>
          <a:chExt cx="0" cy="0"/>
        </a:xfrm>
      </p:grpSpPr>
      <p:sp>
        <p:nvSpPr>
          <p:cNvPr id="44" name="Google Shape;44;p19"/>
          <p:cNvSpPr txBox="1"/>
          <p:nvPr>
            <p:ph type="body" idx="1"/>
          </p:nvPr>
        </p:nvSpPr>
        <p:spPr>
          <a:xfrm>
            <a:off x="319500" y="4233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accent3"/>
              </a:buClr>
              <a:buSzPts val="1800"/>
              <a:buFont typeface="Alfa Slab One" panose="00000500000000000000"/>
              <a:buNone/>
              <a:defRPr>
                <a:solidFill>
                  <a:schemeClr val="accent3"/>
                </a:solidFill>
                <a:latin typeface="Alfa Slab One" panose="00000500000000000000"/>
                <a:ea typeface="Alfa Slab One" panose="00000500000000000000"/>
                <a:cs typeface="Alfa Slab One" panose="00000500000000000000"/>
                <a:sym typeface="Alfa Slab One" panose="00000500000000000000"/>
              </a:defRPr>
            </a:lvl1pPr>
          </a:lstStyle>
          <a:p/>
        </p:txBody>
      </p:sp>
      <p:sp>
        <p:nvSpPr>
          <p:cNvPr id="45" name="Google Shape;45;p1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3"/>
              </a:buClr>
              <a:buSzPts val="3000"/>
              <a:buFont typeface="Alfa Slab One" panose="00000500000000000000"/>
              <a:buNone/>
              <a:defRPr sz="3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1pPr>
            <a:lvl2pPr marR="0" lvl="1" algn="l" rtl="0">
              <a:lnSpc>
                <a:spcPct val="100000"/>
              </a:lnSpc>
              <a:spcBef>
                <a:spcPts val="0"/>
              </a:spcBef>
              <a:spcAft>
                <a:spcPts val="0"/>
              </a:spcAft>
              <a:buClr>
                <a:schemeClr val="accent3"/>
              </a:buClr>
              <a:buSzPts val="3000"/>
              <a:buFont typeface="Alfa Slab One" panose="00000500000000000000"/>
              <a:buNone/>
              <a:defRPr sz="3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2pPr>
            <a:lvl3pPr marR="0" lvl="2" algn="l" rtl="0">
              <a:lnSpc>
                <a:spcPct val="100000"/>
              </a:lnSpc>
              <a:spcBef>
                <a:spcPts val="0"/>
              </a:spcBef>
              <a:spcAft>
                <a:spcPts val="0"/>
              </a:spcAft>
              <a:buClr>
                <a:schemeClr val="accent3"/>
              </a:buClr>
              <a:buSzPts val="3000"/>
              <a:buFont typeface="Alfa Slab One" panose="00000500000000000000"/>
              <a:buNone/>
              <a:defRPr sz="3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3pPr>
            <a:lvl4pPr marR="0" lvl="3" algn="l" rtl="0">
              <a:lnSpc>
                <a:spcPct val="100000"/>
              </a:lnSpc>
              <a:spcBef>
                <a:spcPts val="0"/>
              </a:spcBef>
              <a:spcAft>
                <a:spcPts val="0"/>
              </a:spcAft>
              <a:buClr>
                <a:schemeClr val="accent3"/>
              </a:buClr>
              <a:buSzPts val="3000"/>
              <a:buFont typeface="Alfa Slab One" panose="00000500000000000000"/>
              <a:buNone/>
              <a:defRPr sz="3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4pPr>
            <a:lvl5pPr marR="0" lvl="4" algn="l" rtl="0">
              <a:lnSpc>
                <a:spcPct val="100000"/>
              </a:lnSpc>
              <a:spcBef>
                <a:spcPts val="0"/>
              </a:spcBef>
              <a:spcAft>
                <a:spcPts val="0"/>
              </a:spcAft>
              <a:buClr>
                <a:schemeClr val="accent3"/>
              </a:buClr>
              <a:buSzPts val="3000"/>
              <a:buFont typeface="Alfa Slab One" panose="00000500000000000000"/>
              <a:buNone/>
              <a:defRPr sz="3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5pPr>
            <a:lvl6pPr marR="0" lvl="5" algn="l" rtl="0">
              <a:lnSpc>
                <a:spcPct val="100000"/>
              </a:lnSpc>
              <a:spcBef>
                <a:spcPts val="0"/>
              </a:spcBef>
              <a:spcAft>
                <a:spcPts val="0"/>
              </a:spcAft>
              <a:buClr>
                <a:schemeClr val="accent3"/>
              </a:buClr>
              <a:buSzPts val="3000"/>
              <a:buFont typeface="Alfa Slab One" panose="00000500000000000000"/>
              <a:buNone/>
              <a:defRPr sz="3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6pPr>
            <a:lvl7pPr marR="0" lvl="6" algn="l" rtl="0">
              <a:lnSpc>
                <a:spcPct val="100000"/>
              </a:lnSpc>
              <a:spcBef>
                <a:spcPts val="0"/>
              </a:spcBef>
              <a:spcAft>
                <a:spcPts val="0"/>
              </a:spcAft>
              <a:buClr>
                <a:schemeClr val="accent3"/>
              </a:buClr>
              <a:buSzPts val="3000"/>
              <a:buFont typeface="Alfa Slab One" panose="00000500000000000000"/>
              <a:buNone/>
              <a:defRPr sz="3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7pPr>
            <a:lvl8pPr marR="0" lvl="7" algn="l" rtl="0">
              <a:lnSpc>
                <a:spcPct val="100000"/>
              </a:lnSpc>
              <a:spcBef>
                <a:spcPts val="0"/>
              </a:spcBef>
              <a:spcAft>
                <a:spcPts val="0"/>
              </a:spcAft>
              <a:buClr>
                <a:schemeClr val="accent3"/>
              </a:buClr>
              <a:buSzPts val="3000"/>
              <a:buFont typeface="Alfa Slab One" panose="00000500000000000000"/>
              <a:buNone/>
              <a:defRPr sz="3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8pPr>
            <a:lvl9pPr marR="0" lvl="8" algn="l" rtl="0">
              <a:lnSpc>
                <a:spcPct val="100000"/>
              </a:lnSpc>
              <a:spcBef>
                <a:spcPts val="0"/>
              </a:spcBef>
              <a:spcAft>
                <a:spcPts val="0"/>
              </a:spcAft>
              <a:buClr>
                <a:schemeClr val="accent3"/>
              </a:buClr>
              <a:buSzPts val="3000"/>
              <a:buFont typeface="Alfa Slab One" panose="00000500000000000000"/>
              <a:buNone/>
              <a:defRPr sz="3000" b="0" i="0" u="none" strike="noStrike" cap="none">
                <a:solidFill>
                  <a:schemeClr val="accent3"/>
                </a:solidFill>
                <a:latin typeface="Alfa Slab One" panose="00000500000000000000"/>
                <a:ea typeface="Alfa Slab One" panose="00000500000000000000"/>
                <a:cs typeface="Alfa Slab One" panose="00000500000000000000"/>
                <a:sym typeface="Alfa Slab One" panose="00000500000000000000"/>
              </a:defRPr>
            </a:lvl9pPr>
          </a:lstStyle>
          <a:p/>
        </p:txBody>
      </p:sp>
      <p:sp>
        <p:nvSpPr>
          <p:cNvPr id="7" name="Google Shape;7;p10"/>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Proxima Nova"/>
              <a:buChar char="●"/>
              <a:defRPr sz="18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p:txBody>
      </p:sp>
      <p:sp>
        <p:nvSpPr>
          <p:cNvPr id="8" name="Google Shape;8;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595975"/>
            <a:ext cx="8520600" cy="19578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25000"/>
              <a:buNone/>
            </a:pPr>
            <a:r>
              <a:rPr lang="en-US" sz="4800">
                <a:solidFill>
                  <a:srgbClr val="C0451D"/>
                </a:solidFill>
                <a:latin typeface="Corben" panose="020F0505020000020004"/>
                <a:ea typeface="Corben" panose="020F0505020000020004"/>
                <a:cs typeface="Corben" panose="020F0505020000020004"/>
                <a:sym typeface="Corben" panose="020F0505020000020004"/>
              </a:rPr>
              <a:t>Time Series Analysis of Hotel Booking Demand and Pricing Trends</a:t>
            </a:r>
            <a:endParaRPr lang="en-US" sz="4800">
              <a:solidFill>
                <a:srgbClr val="C0451D"/>
              </a:solidFill>
              <a:latin typeface="Corben" panose="020F0505020000020004"/>
              <a:ea typeface="Corben" panose="020F0505020000020004"/>
              <a:cs typeface="Corben" panose="020F0505020000020004"/>
              <a:sym typeface="Corben" panose="020F0505020000020004"/>
            </a:endParaRPr>
          </a:p>
        </p:txBody>
      </p:sp>
      <p:sp>
        <p:nvSpPr>
          <p:cNvPr id="57" name="Google Shape;57;p1"/>
          <p:cNvSpPr txBox="1"/>
          <p:nvPr>
            <p:ph type="subTitle" idx="1"/>
          </p:nvPr>
        </p:nvSpPr>
        <p:spPr>
          <a:xfrm>
            <a:off x="311700" y="3165823"/>
            <a:ext cx="8520600" cy="7335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en-US"/>
              <a:t>Yifeng Cao</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1" name="Shape 61"/>
        <p:cNvGrpSpPr/>
        <p:nvPr/>
      </p:nvGrpSpPr>
      <p:grpSpPr>
        <a:xfrm>
          <a:off x="0" y="0"/>
          <a:ext cx="0" cy="0"/>
          <a:chOff x="0" y="0"/>
          <a:chExt cx="0" cy="0"/>
        </a:xfrm>
      </p:grpSpPr>
      <p:sp>
        <p:nvSpPr>
          <p:cNvPr id="62" name="Google Shape;62;p2"/>
          <p:cNvSpPr txBox="1"/>
          <p:nvPr/>
        </p:nvSpPr>
        <p:spPr>
          <a:xfrm>
            <a:off x="5204460" y="4850130"/>
            <a:ext cx="3848100" cy="29337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US" sz="1000" b="0" i="0" u="none" strike="noStrike" cap="none">
                <a:solidFill>
                  <a:schemeClr val="dk2"/>
                </a:solidFill>
                <a:latin typeface="Arial" panose="020B0604020202020204"/>
                <a:ea typeface="Arial" panose="020B0604020202020204"/>
                <a:cs typeface="Arial" panose="020B0604020202020204"/>
                <a:sym typeface="Arial" panose="020B0604020202020204"/>
              </a:rPr>
              <a:t>Data source: </a:t>
            </a:r>
            <a:r>
              <a:rPr lang="en-US" sz="1000" b="0" i="1" u="none" strike="noStrike" cap="none">
                <a:solidFill>
                  <a:schemeClr val="dk2"/>
                </a:solidFill>
                <a:latin typeface="Arial" panose="020B0604020202020204"/>
                <a:ea typeface="Arial" panose="020B0604020202020204"/>
                <a:cs typeface="Arial" panose="020B0604020202020204"/>
                <a:sym typeface="Arial" panose="020B0604020202020204"/>
              </a:rPr>
              <a:t> Hotel Booking Demand Datasets</a:t>
            </a:r>
            <a:r>
              <a:rPr lang="en-US" sz="1000" b="0" i="0" u="none" strike="noStrike" cap="none">
                <a:solidFill>
                  <a:schemeClr val="dk2"/>
                </a:solidFill>
                <a:latin typeface="Arial" panose="020B0604020202020204"/>
                <a:ea typeface="Arial" panose="020B0604020202020204"/>
                <a:cs typeface="Arial" panose="020B0604020202020204"/>
                <a:sym typeface="Arial" panose="020B0604020202020204"/>
              </a:rPr>
              <a:t> from Kaggle</a:t>
            </a:r>
            <a:endParaRPr lang="en-US" sz="1000" b="0" i="0" u="none" strike="noStrike" cap="none">
              <a:solidFill>
                <a:schemeClr val="dk2"/>
              </a:solidFill>
              <a:latin typeface="Arial" panose="020B0604020202020204"/>
              <a:ea typeface="Arial" panose="020B0604020202020204"/>
              <a:cs typeface="Arial" panose="020B0604020202020204"/>
              <a:sym typeface="Arial" panose="020B0604020202020204"/>
            </a:endParaRPr>
          </a:p>
        </p:txBody>
      </p:sp>
      <p:sp>
        <p:nvSpPr>
          <p:cNvPr id="63" name="Google Shape;63;p2"/>
          <p:cNvSpPr txBox="1"/>
          <p:nvPr/>
        </p:nvSpPr>
        <p:spPr>
          <a:xfrm>
            <a:off x="317500" y="184785"/>
            <a:ext cx="8025900" cy="153885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panose="020B0604020202020204"/>
              <a:buNone/>
            </a:pPr>
            <a:r>
              <a:rPr lang="en-US" sz="3000" b="0" i="0" u="none" strike="noStrike" cap="none">
                <a:solidFill>
                  <a:schemeClr val="accent3"/>
                </a:solidFill>
                <a:latin typeface="Corben" panose="020F0505020000020004"/>
                <a:ea typeface="Corben" panose="020F0505020000020004"/>
                <a:cs typeface="Corben" panose="020F0505020000020004"/>
                <a:sym typeface="Corben" panose="020F0505020000020004"/>
              </a:rPr>
              <a:t>Data description and summary</a:t>
            </a:r>
            <a:endParaRPr lang="en-US" sz="3000" b="0" i="0" u="none" strike="noStrike" cap="none">
              <a:solidFill>
                <a:schemeClr val="accent3"/>
              </a:solidFill>
              <a:latin typeface="Corben" panose="020F0505020000020004"/>
              <a:ea typeface="Corben" panose="020F0505020000020004"/>
              <a:cs typeface="Corben" panose="020F0505020000020004"/>
              <a:sym typeface="Corben" panose="020F0505020000020004"/>
            </a:endParaRPr>
          </a:p>
          <a:p>
            <a:pPr marL="457200" marR="0" lvl="1" indent="0" algn="l" rtl="0">
              <a:lnSpc>
                <a:spcPct val="100000"/>
              </a:lnSpc>
              <a:spcBef>
                <a:spcPts val="1200"/>
              </a:spcBef>
              <a:spcAft>
                <a:spcPts val="0"/>
              </a:spcAft>
              <a:buClr>
                <a:srgbClr val="000000"/>
              </a:buClr>
              <a:buSzPts val="1600"/>
              <a:buFont typeface="Arial" panose="020B0604020202020204"/>
              <a:buNone/>
            </a:pPr>
            <a:r>
              <a:rPr lang="en-US" sz="1600" b="1" i="0" u="none" strike="noStrike" cap="none">
                <a:solidFill>
                  <a:srgbClr val="000000"/>
                </a:solidFill>
                <a:latin typeface="Arial" panose="020B0604020202020204"/>
                <a:ea typeface="Arial" panose="020B0604020202020204"/>
                <a:cs typeface="Arial" panose="020B0604020202020204"/>
                <a:sym typeface="Arial" panose="020B0604020202020204"/>
              </a:rPr>
              <a:t>Average Daily Rate (adr): </a:t>
            </a:r>
            <a:r>
              <a:rPr lang="en-US" sz="1600" b="0" i="0" u="none" strike="noStrike" cap="none">
                <a:solidFill>
                  <a:srgbClr val="000000"/>
                </a:solidFill>
                <a:latin typeface="Arial" panose="020B0604020202020204"/>
                <a:ea typeface="Arial" panose="020B0604020202020204"/>
                <a:cs typeface="Arial" panose="020B0604020202020204"/>
                <a:sym typeface="Arial" panose="020B0604020202020204"/>
              </a:rPr>
              <a:t>is defined by dividing the sum of all lodging transactions by the total number of staying nights, </a:t>
            </a:r>
            <a:r>
              <a:rPr lang="en-US" sz="1600" b="0" i="0" u="none" strike="noStrike" cap="none">
                <a:solidFill>
                  <a:srgbClr val="EF8600"/>
                </a:solidFill>
                <a:latin typeface="Arial" panose="020B0604020202020204"/>
                <a:ea typeface="Arial" panose="020B0604020202020204"/>
                <a:cs typeface="Arial" panose="020B0604020202020204"/>
                <a:sym typeface="Arial" panose="020B0604020202020204"/>
              </a:rPr>
              <a:t>which is usually used to measure average daily revenue from hotel rooms</a:t>
            </a:r>
            <a:endParaRPr sz="1600" b="0" i="0" u="none" strike="noStrike" cap="none">
              <a:solidFill>
                <a:srgbClr val="EF8600"/>
              </a:solidFill>
              <a:latin typeface="Arial" panose="020B0604020202020204"/>
              <a:ea typeface="Arial" panose="020B0604020202020204"/>
              <a:cs typeface="Arial" panose="020B0604020202020204"/>
              <a:sym typeface="Arial" panose="020B0604020202020204"/>
            </a:endParaRPr>
          </a:p>
        </p:txBody>
      </p:sp>
      <p:sp>
        <p:nvSpPr>
          <p:cNvPr id="64" name="Google Shape;64;p2"/>
          <p:cNvSpPr txBox="1"/>
          <p:nvPr/>
        </p:nvSpPr>
        <p:spPr>
          <a:xfrm>
            <a:off x="317500" y="2369882"/>
            <a:ext cx="3699325" cy="1538853"/>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reservation status date: </a:t>
            </a: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Date at which the last status was set.</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15000"/>
              </a:lnSpc>
              <a:spcBef>
                <a:spcPts val="0"/>
              </a:spcBef>
              <a:spcAft>
                <a:spcPts val="0"/>
              </a:spcAft>
              <a:buNone/>
            </a:pP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15000"/>
              </a:lnSpc>
              <a:spcBef>
                <a:spcPts val="0"/>
              </a:spcBef>
              <a:spcAft>
                <a:spcPts val="0"/>
              </a:spcAft>
              <a:buNone/>
            </a:pP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hotel:</a:t>
            </a: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 Type of hotel, there are two types: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City</a:t>
            </a: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 Hotel" and "</a:t>
            </a: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Resort</a:t>
            </a: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 Hotel".</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2"/>
          <p:cNvSpPr txBox="1"/>
          <p:nvPr/>
        </p:nvSpPr>
        <p:spPr>
          <a:xfrm>
            <a:off x="4509853" y="1654105"/>
            <a:ext cx="4529455" cy="304436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b="1" i="0" u="sng" strike="noStrike" cap="none">
                <a:solidFill>
                  <a:srgbClr val="000000"/>
                </a:solidFill>
                <a:latin typeface="Arial" panose="020B0604020202020204"/>
                <a:ea typeface="Arial" panose="020B0604020202020204"/>
                <a:cs typeface="Arial" panose="020B0604020202020204"/>
                <a:sym typeface="Arial" panose="020B0604020202020204"/>
              </a:rPr>
              <a:t>Other unused data variables:</a:t>
            </a:r>
            <a:endParaRPr lang="en-US" sz="1400" b="1" i="0" u="sng"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15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15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lead time, arrival date year, arrival date month, arrival date week number, arrival date day of month, stays in weekend nights, stays in week nights, children, babies, meal, country, market segment, distribution channel, is repeated guest, previous cancellations, previous bookings not canceled, reserved room type, assigned room type, booking changes, deposit type, agent, company, days in waiting list, customer type, required car parking spaces, total of special requests, reservation status</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66" name="Google Shape;66;p2"/>
          <p:cNvCxnSpPr/>
          <p:nvPr/>
        </p:nvCxnSpPr>
        <p:spPr>
          <a:xfrm>
            <a:off x="4413250" y="1671514"/>
            <a:ext cx="0" cy="3166110"/>
          </a:xfrm>
          <a:prstGeom prst="straightConnector1">
            <a:avLst/>
          </a:prstGeom>
          <a:noFill/>
          <a:ln w="38100"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cxnSp>
      <p:pic>
        <p:nvPicPr>
          <p:cNvPr id="67" name="Google Shape;67;p2" descr="92c2a773d87270d7"/>
          <p:cNvPicPr preferRelativeResize="0"/>
          <p:nvPr/>
        </p:nvPicPr>
        <p:blipFill rotWithShape="1">
          <a:blip r:embed="rId1"/>
          <a:srcRect/>
          <a:stretch>
            <a:fillRect/>
          </a:stretch>
        </p:blipFill>
        <p:spPr>
          <a:xfrm>
            <a:off x="317500" y="655320"/>
            <a:ext cx="513715" cy="51371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3"/>
          <p:cNvSpPr txBox="1"/>
          <p:nvPr/>
        </p:nvSpPr>
        <p:spPr>
          <a:xfrm>
            <a:off x="442191" y="1280630"/>
            <a:ext cx="8355445" cy="69871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400" b="1" i="0" u="none" strike="noStrike" cap="none">
                <a:solidFill>
                  <a:srgbClr val="000000"/>
                </a:solidFill>
                <a:latin typeface="Arial" panose="020B0604020202020204"/>
                <a:ea typeface="Arial" panose="020B0604020202020204"/>
                <a:cs typeface="Arial" panose="020B0604020202020204"/>
                <a:sym typeface="Arial" panose="020B0604020202020204"/>
              </a:rPr>
              <a:t>Average daily rate (adr): </a:t>
            </a: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The average daily rate is about 102, but the standard deviation is large, which indicates that the rate fluctuates.</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3"/>
          <p:cNvSpPr txBox="1"/>
          <p:nvPr/>
        </p:nvSpPr>
        <p:spPr>
          <a:xfrm>
            <a:off x="317500" y="184785"/>
            <a:ext cx="8025900" cy="869438"/>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1200"/>
              </a:spcAft>
              <a:buClr>
                <a:srgbClr val="000000"/>
              </a:buClr>
              <a:buSzPts val="3000"/>
              <a:buFont typeface="Arial" panose="020B0604020202020204"/>
              <a:buNone/>
            </a:pPr>
            <a:r>
              <a:rPr lang="en-US" sz="3000" b="0" i="0" u="none" strike="noStrike" cap="none">
                <a:solidFill>
                  <a:schemeClr val="accent3"/>
                </a:solidFill>
                <a:latin typeface="Corben" panose="020F0505020000020004"/>
                <a:ea typeface="Corben" panose="020F0505020000020004"/>
                <a:cs typeface="Corben" panose="020F0505020000020004"/>
                <a:sym typeface="Corben" panose="020F0505020000020004"/>
              </a:rPr>
              <a:t>Descriptive statistics</a:t>
            </a:r>
            <a:endParaRPr sz="1400" b="0" i="0" u="none" strike="noStrike" cap="none">
              <a:solidFill>
                <a:srgbClr val="000000"/>
              </a:solidFill>
              <a:latin typeface="Corben" panose="020F0505020000020004"/>
              <a:ea typeface="Corben" panose="020F0505020000020004"/>
              <a:cs typeface="Corben" panose="020F0505020000020004"/>
              <a:sym typeface="Corben" panose="020F0505020000020004"/>
            </a:endParaRPr>
          </a:p>
        </p:txBody>
      </p:sp>
      <p:pic>
        <p:nvPicPr>
          <p:cNvPr id="74" name="Google Shape;74;p3" descr="92c2a773d87270d7"/>
          <p:cNvPicPr preferRelativeResize="0"/>
          <p:nvPr/>
        </p:nvPicPr>
        <p:blipFill rotWithShape="1">
          <a:blip r:embed="rId1"/>
          <a:srcRect/>
          <a:stretch>
            <a:fillRect/>
          </a:stretch>
        </p:blipFill>
        <p:spPr>
          <a:xfrm>
            <a:off x="317500" y="655320"/>
            <a:ext cx="513715" cy="513715"/>
          </a:xfrm>
          <a:prstGeom prst="rect">
            <a:avLst/>
          </a:prstGeom>
          <a:noFill/>
          <a:ln>
            <a:noFill/>
          </a:ln>
        </p:spPr>
      </p:pic>
      <p:grpSp>
        <p:nvGrpSpPr>
          <p:cNvPr id="75" name="Google Shape;75;p3"/>
          <p:cNvGrpSpPr/>
          <p:nvPr/>
        </p:nvGrpSpPr>
        <p:grpSpPr>
          <a:xfrm>
            <a:off x="1938486" y="2092032"/>
            <a:ext cx="6389026" cy="2671496"/>
            <a:chOff x="317500" y="2147452"/>
            <a:chExt cx="6389026" cy="2671496"/>
          </a:xfrm>
        </p:grpSpPr>
        <p:grpSp>
          <p:nvGrpSpPr>
            <p:cNvPr id="76" name="Google Shape;76;p3"/>
            <p:cNvGrpSpPr/>
            <p:nvPr/>
          </p:nvGrpSpPr>
          <p:grpSpPr>
            <a:xfrm>
              <a:off x="317500" y="2173765"/>
              <a:ext cx="3254904" cy="2286179"/>
              <a:chOff x="317500" y="2630970"/>
              <a:chExt cx="3254904" cy="2286179"/>
            </a:xfrm>
          </p:grpSpPr>
          <p:pic>
            <p:nvPicPr>
              <p:cNvPr id="77" name="Google Shape;77;p3"/>
              <p:cNvPicPr preferRelativeResize="0"/>
              <p:nvPr/>
            </p:nvPicPr>
            <p:blipFill rotWithShape="1">
              <a:blip r:embed="rId2"/>
              <a:srcRect/>
              <a:stretch>
                <a:fillRect/>
              </a:stretch>
            </p:blipFill>
            <p:spPr>
              <a:xfrm>
                <a:off x="317500" y="2630970"/>
                <a:ext cx="3254904" cy="1857210"/>
              </a:xfrm>
              <a:prstGeom prst="rect">
                <a:avLst/>
              </a:prstGeom>
              <a:noFill/>
              <a:ln>
                <a:noFill/>
              </a:ln>
            </p:spPr>
          </p:pic>
          <p:sp>
            <p:nvSpPr>
              <p:cNvPr id="78" name="Google Shape;78;p3"/>
              <p:cNvSpPr/>
              <p:nvPr/>
            </p:nvSpPr>
            <p:spPr>
              <a:xfrm>
                <a:off x="1191491" y="3034145"/>
                <a:ext cx="180109" cy="1122219"/>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79" name="Google Shape;79;p3"/>
              <p:cNvSpPr/>
              <p:nvPr/>
            </p:nvSpPr>
            <p:spPr>
              <a:xfrm>
                <a:off x="2576945" y="3018719"/>
                <a:ext cx="180109" cy="1122219"/>
              </a:xfrm>
              <a:prstGeom prst="rect">
                <a:avLst/>
              </a:prstGeom>
              <a:no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0" name="Google Shape;80;p3"/>
              <p:cNvSpPr/>
              <p:nvPr/>
            </p:nvSpPr>
            <p:spPr>
              <a:xfrm>
                <a:off x="1579418" y="2743200"/>
                <a:ext cx="831273" cy="1397738"/>
              </a:xfrm>
              <a:prstGeom prst="rect">
                <a:avLst/>
              </a:prstGeom>
              <a:noFill/>
              <a:ln w="25400" cap="flat" cmpd="sng">
                <a:solidFill>
                  <a:srgbClr val="1D252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81" name="Google Shape;81;p3"/>
              <p:cNvSpPr/>
              <p:nvPr/>
            </p:nvSpPr>
            <p:spPr>
              <a:xfrm rot="-5400000">
                <a:off x="1752862" y="3899100"/>
                <a:ext cx="470533" cy="1565565"/>
              </a:xfrm>
              <a:prstGeom prst="leftBrace">
                <a:avLst>
                  <a:gd name="adj1" fmla="val 8333"/>
                  <a:gd name="adj2" fmla="val 50000"/>
                </a:avLst>
              </a:prstGeom>
              <a:noFill/>
              <a:ln w="22225" cap="flat" cmpd="sng">
                <a:solidFill>
                  <a:srgbClr val="FDA7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sp>
          <p:nvSpPr>
            <p:cNvPr id="82" name="Google Shape;82;p3"/>
            <p:cNvSpPr txBox="1"/>
            <p:nvPr/>
          </p:nvSpPr>
          <p:spPr>
            <a:xfrm>
              <a:off x="1165276" y="4511171"/>
              <a:ext cx="169790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Discontinuous time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83" name="Google Shape;83;p3"/>
            <p:cNvCxnSpPr/>
            <p:nvPr/>
          </p:nvCxnSpPr>
          <p:spPr>
            <a:xfrm>
              <a:off x="2410691" y="2285995"/>
              <a:ext cx="1161713" cy="0"/>
            </a:xfrm>
            <a:prstGeom prst="straightConnector1">
              <a:avLst/>
            </a:prstGeom>
            <a:noFill/>
            <a:ln w="25400" cap="flat" cmpd="sng">
              <a:solidFill>
                <a:srgbClr val="425761"/>
              </a:solidFill>
              <a:prstDash val="solid"/>
              <a:round/>
              <a:headEnd type="none" w="sm" len="sm"/>
              <a:tailEnd type="triangle" w="med" len="med"/>
            </a:ln>
          </p:spPr>
        </p:cxnSp>
        <p:sp>
          <p:nvSpPr>
            <p:cNvPr id="84" name="Google Shape;84;p3"/>
            <p:cNvSpPr txBox="1"/>
            <p:nvPr/>
          </p:nvSpPr>
          <p:spPr>
            <a:xfrm>
              <a:off x="3588326" y="2147452"/>
              <a:ext cx="3118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Multiple adr values for the same date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4"/>
          <p:cNvSpPr txBox="1"/>
          <p:nvPr>
            <p:ph type="title"/>
          </p:nvPr>
        </p:nvSpPr>
        <p:spPr>
          <a:xfrm>
            <a:off x="311700" y="27167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US">
                <a:latin typeface="Corben" panose="020F0505020000020004"/>
                <a:ea typeface="Corben" panose="020F0505020000020004"/>
                <a:cs typeface="Corben" panose="020F0505020000020004"/>
                <a:sym typeface="Corben" panose="020F0505020000020004"/>
              </a:rPr>
              <a:t>Preparation for the dataset</a:t>
            </a:r>
            <a:endParaRPr lang="en-US">
              <a:latin typeface="Corben" panose="020F0505020000020004"/>
              <a:ea typeface="Corben" panose="020F0505020000020004"/>
              <a:cs typeface="Corben" panose="020F0505020000020004"/>
              <a:sym typeface="Corben" panose="020F0505020000020004"/>
            </a:endParaRPr>
          </a:p>
        </p:txBody>
      </p:sp>
      <p:pic>
        <p:nvPicPr>
          <p:cNvPr id="90" name="Google Shape;90;p4" descr="pngsucai_7022631_790609"/>
          <p:cNvPicPr preferRelativeResize="0"/>
          <p:nvPr/>
        </p:nvPicPr>
        <p:blipFill rotWithShape="1">
          <a:blip r:embed="rId1"/>
          <a:srcRect/>
          <a:stretch>
            <a:fillRect/>
          </a:stretch>
        </p:blipFill>
        <p:spPr>
          <a:xfrm rot="10800000">
            <a:off x="3084657" y="1382175"/>
            <a:ext cx="678180" cy="846455"/>
          </a:xfrm>
          <a:prstGeom prst="rect">
            <a:avLst/>
          </a:prstGeom>
          <a:noFill/>
          <a:ln>
            <a:noFill/>
          </a:ln>
        </p:spPr>
      </p:pic>
      <p:sp>
        <p:nvSpPr>
          <p:cNvPr id="91" name="Google Shape;91;p4"/>
          <p:cNvSpPr txBox="1"/>
          <p:nvPr/>
        </p:nvSpPr>
        <p:spPr>
          <a:xfrm>
            <a:off x="4653706" y="896702"/>
            <a:ext cx="3668818"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EF8600"/>
                </a:solidFill>
                <a:latin typeface="Arial" panose="020B0604020202020204"/>
                <a:ea typeface="Arial" panose="020B0604020202020204"/>
                <a:cs typeface="Arial" panose="020B0604020202020204"/>
                <a:sym typeface="Arial" panose="020B0604020202020204"/>
              </a:rPr>
              <a:t>For the part with excessive missing data </a:t>
            </a: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 Filtering Data, Retaining Only Records from the Period of July 1, 2015 to September 7, 2017</a:t>
            </a:r>
            <a:endPar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EF8600"/>
                </a:solidFill>
                <a:latin typeface="Arial" panose="020B0604020202020204"/>
                <a:ea typeface="Arial" panose="020B0604020202020204"/>
                <a:cs typeface="Arial" panose="020B0604020202020204"/>
                <a:sym typeface="Arial" panose="020B0604020202020204"/>
              </a:rPr>
              <a:t>For the part with fewer missing data </a:t>
            </a: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If any, adding Dates and Imputing Missing Values in the 'adr' Column with the Column's Median (accounting for high SD)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 name="Google Shape;92;p4"/>
          <p:cNvSpPr txBox="1"/>
          <p:nvPr/>
        </p:nvSpPr>
        <p:spPr>
          <a:xfrm>
            <a:off x="821476" y="1618447"/>
            <a:ext cx="169790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Discontinuous time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93" name="Google Shape;93;p4"/>
          <p:cNvGrpSpPr/>
          <p:nvPr/>
        </p:nvGrpSpPr>
        <p:grpSpPr>
          <a:xfrm>
            <a:off x="821476" y="3310483"/>
            <a:ext cx="7992071" cy="846456"/>
            <a:chOff x="840229" y="2887256"/>
            <a:chExt cx="7992071" cy="846456"/>
          </a:xfrm>
        </p:grpSpPr>
        <p:pic>
          <p:nvPicPr>
            <p:cNvPr id="94" name="Google Shape;94;p4" descr="pngsucai_7022631_790609"/>
            <p:cNvPicPr preferRelativeResize="0"/>
            <p:nvPr/>
          </p:nvPicPr>
          <p:blipFill rotWithShape="1">
            <a:blip r:embed="rId1"/>
            <a:srcRect/>
            <a:stretch>
              <a:fillRect/>
            </a:stretch>
          </p:blipFill>
          <p:spPr>
            <a:xfrm rot="10800000">
              <a:off x="4261647" y="2887256"/>
              <a:ext cx="678180" cy="846455"/>
            </a:xfrm>
            <a:prstGeom prst="rect">
              <a:avLst/>
            </a:prstGeom>
            <a:noFill/>
            <a:ln>
              <a:noFill/>
            </a:ln>
          </p:spPr>
        </p:pic>
        <p:sp>
          <p:nvSpPr>
            <p:cNvPr id="95" name="Google Shape;95;p4"/>
            <p:cNvSpPr txBox="1"/>
            <p:nvPr/>
          </p:nvSpPr>
          <p:spPr>
            <a:xfrm>
              <a:off x="5611091" y="2995048"/>
              <a:ext cx="3221209"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Group data by reservation status date and hotel type, and calculate the daily average price.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 name="Google Shape;96;p4"/>
            <p:cNvSpPr txBox="1"/>
            <p:nvPr/>
          </p:nvSpPr>
          <p:spPr>
            <a:xfrm>
              <a:off x="840229" y="3156596"/>
              <a:ext cx="322120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Multiple adr values for the same date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US">
                <a:latin typeface="Corben" panose="020F0505020000020004"/>
                <a:ea typeface="Corben" panose="020F0505020000020004"/>
                <a:cs typeface="Corben" panose="020F0505020000020004"/>
                <a:sym typeface="Corben" panose="020F0505020000020004"/>
              </a:rPr>
              <a:t>Resort hotels show more seasonal adr variation</a:t>
            </a:r>
            <a:endParaRPr lang="en-US">
              <a:latin typeface="Corben" panose="020F0505020000020004"/>
              <a:ea typeface="Corben" panose="020F0505020000020004"/>
              <a:cs typeface="Corben" panose="020F0505020000020004"/>
              <a:sym typeface="Corben" panose="020F0505020000020004"/>
            </a:endParaRPr>
          </a:p>
        </p:txBody>
      </p:sp>
      <p:pic>
        <p:nvPicPr>
          <p:cNvPr id="102" name="Google Shape;102;p5"/>
          <p:cNvPicPr preferRelativeResize="0"/>
          <p:nvPr/>
        </p:nvPicPr>
        <p:blipFill rotWithShape="1">
          <a:blip r:embed="rId1"/>
          <a:srcRect/>
          <a:stretch>
            <a:fillRect/>
          </a:stretch>
        </p:blipFill>
        <p:spPr>
          <a:xfrm>
            <a:off x="0" y="873650"/>
            <a:ext cx="9144000" cy="426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6"/>
          <p:cNvSpPr txBox="1"/>
          <p:nvPr>
            <p:ph type="title"/>
          </p:nvPr>
        </p:nvSpPr>
        <p:spPr>
          <a:xfrm>
            <a:off x="178421" y="446049"/>
            <a:ext cx="8902768" cy="571676"/>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US">
                <a:latin typeface="Corben" panose="020F0505020000020004"/>
                <a:ea typeface="Corben" panose="020F0505020000020004"/>
                <a:cs typeface="Corben" panose="020F0505020000020004"/>
                <a:sym typeface="Corben" panose="020F0505020000020004"/>
              </a:rPr>
              <a:t>Both resort and city hotels have increasing trends</a:t>
            </a:r>
            <a:endParaRPr>
              <a:latin typeface="Corben" panose="020F0505020000020004"/>
              <a:ea typeface="Corben" panose="020F0505020000020004"/>
              <a:cs typeface="Corben" panose="020F0505020000020004"/>
              <a:sym typeface="Corben" panose="020F0505020000020004"/>
            </a:endParaRPr>
          </a:p>
        </p:txBody>
      </p:sp>
      <p:pic>
        <p:nvPicPr>
          <p:cNvPr id="108" name="Google Shape;108;p6"/>
          <p:cNvPicPr preferRelativeResize="0"/>
          <p:nvPr/>
        </p:nvPicPr>
        <p:blipFill rotWithShape="1">
          <a:blip r:embed="rId1"/>
          <a:srcRect/>
          <a:stretch>
            <a:fillRect/>
          </a:stretch>
        </p:blipFill>
        <p:spPr>
          <a:xfrm>
            <a:off x="4457033" y="1378093"/>
            <a:ext cx="4624156" cy="2928383"/>
          </a:xfrm>
          <a:prstGeom prst="rect">
            <a:avLst/>
          </a:prstGeom>
          <a:noFill/>
          <a:ln>
            <a:noFill/>
          </a:ln>
        </p:spPr>
      </p:pic>
      <p:sp>
        <p:nvSpPr>
          <p:cNvPr id="109" name="Google Shape;109;p6"/>
          <p:cNvSpPr txBox="1"/>
          <p:nvPr/>
        </p:nvSpPr>
        <p:spPr>
          <a:xfrm>
            <a:off x="6123709" y="4544586"/>
            <a:ext cx="12698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Resort Hotels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10" name="Google Shape;110;p6"/>
          <p:cNvPicPr preferRelativeResize="0"/>
          <p:nvPr/>
        </p:nvPicPr>
        <p:blipFill rotWithShape="1">
          <a:blip r:embed="rId2"/>
          <a:srcRect/>
          <a:stretch>
            <a:fillRect/>
          </a:stretch>
        </p:blipFill>
        <p:spPr>
          <a:xfrm>
            <a:off x="0" y="1391948"/>
            <a:ext cx="4486062" cy="2914528"/>
          </a:xfrm>
          <a:prstGeom prst="rect">
            <a:avLst/>
          </a:prstGeom>
          <a:noFill/>
          <a:ln>
            <a:noFill/>
          </a:ln>
        </p:spPr>
      </p:pic>
      <p:sp>
        <p:nvSpPr>
          <p:cNvPr id="111" name="Google Shape;111;p6"/>
          <p:cNvSpPr txBox="1"/>
          <p:nvPr/>
        </p:nvSpPr>
        <p:spPr>
          <a:xfrm>
            <a:off x="1875085" y="4526810"/>
            <a:ext cx="105189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City Hotels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7"/>
          <p:cNvSpPr txBox="1"/>
          <p:nvPr>
            <p:ph type="title"/>
          </p:nvPr>
        </p:nvSpPr>
        <p:spPr>
          <a:xfrm>
            <a:off x="311700" y="15117"/>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US">
                <a:latin typeface="Corben" panose="020F0505020000020004"/>
                <a:ea typeface="Corben" panose="020F0505020000020004"/>
                <a:cs typeface="Corben" panose="020F0505020000020004"/>
                <a:sym typeface="Corben" panose="020F0505020000020004"/>
              </a:rPr>
              <a:t>Neural Network performs best overall</a:t>
            </a:r>
            <a:endParaRPr>
              <a:latin typeface="Corben" panose="020F0505020000020004"/>
              <a:ea typeface="Corben" panose="020F0505020000020004"/>
              <a:cs typeface="Corben" panose="020F0505020000020004"/>
              <a:sym typeface="Corben" panose="020F0505020000020004"/>
            </a:endParaRPr>
          </a:p>
        </p:txBody>
      </p:sp>
      <p:pic>
        <p:nvPicPr>
          <p:cNvPr id="117" name="Google Shape;117;p7"/>
          <p:cNvPicPr preferRelativeResize="0"/>
          <p:nvPr/>
        </p:nvPicPr>
        <p:blipFill rotWithShape="1">
          <a:blip r:embed="rId1"/>
          <a:srcRect/>
          <a:stretch>
            <a:fillRect/>
          </a:stretch>
        </p:blipFill>
        <p:spPr>
          <a:xfrm>
            <a:off x="0" y="1376621"/>
            <a:ext cx="9144000" cy="2111939"/>
          </a:xfrm>
          <a:prstGeom prst="rect">
            <a:avLst/>
          </a:prstGeom>
          <a:noFill/>
          <a:ln>
            <a:noFill/>
          </a:ln>
        </p:spPr>
      </p:pic>
      <p:pic>
        <p:nvPicPr>
          <p:cNvPr id="118" name="Google Shape;118;p7"/>
          <p:cNvPicPr preferRelativeResize="0"/>
          <p:nvPr/>
        </p:nvPicPr>
        <p:blipFill rotWithShape="1">
          <a:blip r:embed="rId2"/>
          <a:srcRect/>
          <a:stretch>
            <a:fillRect/>
          </a:stretch>
        </p:blipFill>
        <p:spPr>
          <a:xfrm>
            <a:off x="0" y="3031561"/>
            <a:ext cx="9144000" cy="2111939"/>
          </a:xfrm>
          <a:prstGeom prst="rect">
            <a:avLst/>
          </a:prstGeom>
          <a:noFill/>
          <a:ln>
            <a:noFill/>
          </a:ln>
        </p:spPr>
      </p:pic>
      <p:graphicFrame>
        <p:nvGraphicFramePr>
          <p:cNvPr id="119" name="Google Shape;119;p7"/>
          <p:cNvGraphicFramePr/>
          <p:nvPr/>
        </p:nvGraphicFramePr>
        <p:xfrm>
          <a:off x="-1" y="539751"/>
          <a:ext cx="9143975" cy="3000000"/>
        </p:xfrm>
        <a:graphic>
          <a:graphicData uri="http://schemas.openxmlformats.org/drawingml/2006/table">
            <a:tbl>
              <a:tblPr firstRow="1" bandRow="1">
                <a:noFill/>
                <a:tableStyleId>{B2351A08-B060-4103-B60C-B445AAD1B9A3}</a:tableStyleId>
              </a:tblPr>
              <a:tblGrid>
                <a:gridCol w="876875"/>
                <a:gridCol w="1368200"/>
                <a:gridCol w="1673800"/>
                <a:gridCol w="1306275"/>
                <a:gridCol w="1306275"/>
                <a:gridCol w="1306275"/>
                <a:gridCol w="1306275"/>
              </a:tblGrid>
              <a:tr h="231800">
                <a:tc>
                  <a:txBody>
                    <a:bodyPr/>
                    <a:lstStyle/>
                    <a:p>
                      <a:pPr marL="0" marR="0" lvl="0" indent="0" algn="ctr" rtl="0">
                        <a:lnSpc>
                          <a:spcPct val="100000"/>
                        </a:lnSpc>
                        <a:spcBef>
                          <a:spcPts val="0"/>
                        </a:spcBef>
                        <a:spcAft>
                          <a:spcPts val="0"/>
                        </a:spcAft>
                        <a:buNone/>
                      </a:pP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rgbClr val="333333"/>
                      </a:solidFill>
                      <a:prstDash val="solid"/>
                      <a:round/>
                      <a:headEnd type="none" w="sm" len="sm"/>
                      <a:tailEnd type="none" w="sm" len="sm"/>
                    </a:lnT>
                    <a:lnB w="12700" cap="flat" cmpd="sng">
                      <a:solidFill>
                        <a:srgbClr val="333333"/>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Neural Network</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rgbClr val="333333"/>
                      </a:solidFill>
                      <a:prstDash val="solid"/>
                      <a:round/>
                      <a:headEnd type="none" w="sm" len="sm"/>
                      <a:tailEnd type="none" w="sm" len="sm"/>
                    </a:lnT>
                    <a:lnB w="12700" cap="flat" cmpd="sng">
                      <a:solidFill>
                        <a:srgbClr val="333333"/>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Auto Neural Network</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rgbClr val="333333"/>
                      </a:solidFill>
                      <a:prstDash val="solid"/>
                      <a:round/>
                      <a:headEnd type="none" w="sm" len="sm"/>
                      <a:tailEnd type="none" w="sm" len="sm"/>
                    </a:lnT>
                    <a:lnB w="12700" cap="flat" cmpd="sng">
                      <a:solidFill>
                        <a:srgbClr val="333333"/>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ARIMA</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rgbClr val="333333"/>
                      </a:solidFill>
                      <a:prstDash val="solid"/>
                      <a:round/>
                      <a:headEnd type="none" w="sm" len="sm"/>
                      <a:tailEnd type="none" w="sm" len="sm"/>
                    </a:lnT>
                    <a:lnB w="12700" cap="flat" cmpd="sng">
                      <a:solidFill>
                        <a:srgbClr val="333333"/>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Auto ARIMA</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rgbClr val="333333"/>
                      </a:solidFill>
                      <a:prstDash val="solid"/>
                      <a:round/>
                      <a:headEnd type="none" w="sm" len="sm"/>
                      <a:tailEnd type="none" w="sm" len="sm"/>
                    </a:lnT>
                    <a:lnB w="12700" cap="flat" cmpd="sng">
                      <a:solidFill>
                        <a:srgbClr val="333333"/>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Ensemble 1</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rgbClr val="333333"/>
                      </a:solidFill>
                      <a:prstDash val="solid"/>
                      <a:round/>
                      <a:headEnd type="none" w="sm" len="sm"/>
                      <a:tailEnd type="none" w="sm" len="sm"/>
                    </a:lnT>
                    <a:lnB w="12700" cap="flat" cmpd="sng">
                      <a:solidFill>
                        <a:srgbClr val="333333"/>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Ensemble 2</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rgbClr val="333333"/>
                      </a:solidFill>
                      <a:prstDash val="solid"/>
                      <a:round/>
                      <a:headEnd type="none" w="sm" len="sm"/>
                      <a:tailEnd type="none" w="sm" len="sm"/>
                    </a:lnT>
                    <a:lnB w="12700" cap="flat" cmpd="sng">
                      <a:solidFill>
                        <a:srgbClr val="333333"/>
                      </a:solidFill>
                      <a:prstDash val="solid"/>
                      <a:round/>
                      <a:headEnd type="none" w="sm" len="sm"/>
                      <a:tailEnd type="none" w="sm" len="sm"/>
                    </a:lnB>
                  </a:tcPr>
                </a:tc>
              </a:tr>
              <a:tr h="231800">
                <a:tc>
                  <a:txBody>
                    <a:bodyPr/>
                    <a:lstStyle/>
                    <a:p>
                      <a:pPr marL="0" marR="0" lvl="0" indent="0" algn="ctr" rtl="0">
                        <a:lnSpc>
                          <a:spcPct val="100000"/>
                        </a:lnSpc>
                        <a:spcBef>
                          <a:spcPts val="0"/>
                        </a:spcBef>
                        <a:spcAft>
                          <a:spcPts val="0"/>
                        </a:spcAft>
                        <a:buNone/>
                      </a:pPr>
                      <a:r>
                        <a:rPr lang="en-US" sz="1100" b="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City</a:t>
                      </a:r>
                      <a:endParaRPr sz="1100" b="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rgbClr val="333333"/>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8.1815</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rgbClr val="333333"/>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4.1812</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rgbClr val="333333"/>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11.859</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rgbClr val="333333"/>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9.1055</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rgbClr val="333333"/>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10.389</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rgbClr val="333333"/>
                      </a:solidFill>
                      <a:prstDash val="solid"/>
                      <a:round/>
                      <a:headEnd type="none" w="sm" len="sm"/>
                      <a:tailEnd type="none" w="sm" len="sm"/>
                    </a:lnT>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7.8051</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T w="12700" cap="flat" cmpd="sng">
                      <a:solidFill>
                        <a:srgbClr val="333333"/>
                      </a:solidFill>
                      <a:prstDash val="solid"/>
                      <a:round/>
                      <a:headEnd type="none" w="sm" len="sm"/>
                      <a:tailEnd type="none" w="sm" len="sm"/>
                    </a:lnT>
                  </a:tcPr>
                </a:tc>
              </a:tr>
              <a:tr h="231800">
                <a:tc>
                  <a:txBody>
                    <a:bodyPr/>
                    <a:lstStyle/>
                    <a:p>
                      <a:pPr marL="0" marR="0" lvl="0" indent="0" algn="ctr" rtl="0">
                        <a:lnSpc>
                          <a:spcPct val="100000"/>
                        </a:lnSpc>
                        <a:spcBef>
                          <a:spcPts val="0"/>
                        </a:spcBef>
                        <a:spcAft>
                          <a:spcPts val="0"/>
                        </a:spcAft>
                        <a:buNone/>
                      </a:pPr>
                      <a:r>
                        <a:rPr lang="en-US" sz="1100" b="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Resort</a:t>
                      </a:r>
                      <a:endParaRPr sz="1100" b="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rgbClr val="333333"/>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4.4352</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rgbClr val="333333"/>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5.3794</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rgbClr val="333333"/>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13.413</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rgbClr val="333333"/>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8.3786</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rgbClr val="333333"/>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7.8467</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rgbClr val="333333"/>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5.8005</a:t>
                      </a:r>
                      <a:endParaRPr sz="110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lnB w="12700" cap="flat" cmpd="sng">
                      <a:solidFill>
                        <a:srgbClr val="333333"/>
                      </a:solidFill>
                      <a:prstDash val="solid"/>
                      <a:round/>
                      <a:headEnd type="none" w="sm" len="sm"/>
                      <a:tailEnd type="none" w="sm" len="sm"/>
                    </a:lnB>
                  </a:tcPr>
                </a:tc>
              </a:tr>
            </a:tbl>
          </a:graphicData>
        </a:graphic>
      </p:graphicFrame>
      <p:sp>
        <p:nvSpPr>
          <p:cNvPr id="120" name="Google Shape;120;p7"/>
          <p:cNvSpPr/>
          <p:nvPr/>
        </p:nvSpPr>
        <p:spPr>
          <a:xfrm>
            <a:off x="2258704" y="815777"/>
            <a:ext cx="1596789" cy="225188"/>
          </a:xfrm>
          <a:prstGeom prst="rect">
            <a:avLst/>
          </a:prstGeom>
          <a:noFill/>
          <a:ln w="25400" cap="flat" cmpd="sng">
            <a:solidFill>
              <a:srgbClr val="92D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21" name="Google Shape;121;p7"/>
          <p:cNvSpPr/>
          <p:nvPr/>
        </p:nvSpPr>
        <p:spPr>
          <a:xfrm>
            <a:off x="1039504" y="1080411"/>
            <a:ext cx="1219200" cy="227463"/>
          </a:xfrm>
          <a:prstGeom prst="rect">
            <a:avLst/>
          </a:prstGeom>
          <a:noFill/>
          <a:ln w="25400" cap="flat" cmpd="sng">
            <a:solidFill>
              <a:srgbClr val="92D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8"/>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US">
                <a:latin typeface="Corben" panose="020F0505020000020004"/>
                <a:ea typeface="Corben" panose="020F0505020000020004"/>
                <a:cs typeface="Corben" panose="020F0505020000020004"/>
                <a:sym typeface="Corben" panose="020F0505020000020004"/>
              </a:rPr>
              <a:t>Conclusion</a:t>
            </a:r>
            <a:endParaRPr lang="en-US">
              <a:latin typeface="Corben" panose="020F0505020000020004"/>
              <a:ea typeface="Corben" panose="020F0505020000020004"/>
              <a:cs typeface="Corben" panose="020F0505020000020004"/>
              <a:sym typeface="Corben" panose="020F0505020000020004"/>
            </a:endParaRPr>
          </a:p>
        </p:txBody>
      </p:sp>
      <p:sp>
        <p:nvSpPr>
          <p:cNvPr id="127" name="Google Shape;127;p8"/>
          <p:cNvSpPr txBox="1"/>
          <p:nvPr>
            <p:ph type="body" idx="1"/>
          </p:nvPr>
        </p:nvSpPr>
        <p:spPr>
          <a:xfrm>
            <a:off x="108284" y="1173842"/>
            <a:ext cx="8724016" cy="3886886"/>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sz="2100">
                <a:solidFill>
                  <a:srgbClr val="EF8600"/>
                </a:solidFill>
              </a:rPr>
              <a:t>Resort hotels show more seasonal adr variation, and they have greater SD compared to City hotels</a:t>
            </a:r>
            <a:endParaRPr lang="en-US" sz="2100">
              <a:solidFill>
                <a:srgbClr val="EF8600"/>
              </a:solidFill>
            </a:endParaRPr>
          </a:p>
          <a:p>
            <a:pPr marL="114300" lvl="0" indent="0" algn="l" rtl="0">
              <a:lnSpc>
                <a:spcPct val="115000"/>
              </a:lnSpc>
              <a:spcBef>
                <a:spcPts val="0"/>
              </a:spcBef>
              <a:spcAft>
                <a:spcPts val="0"/>
              </a:spcAft>
              <a:buSzPts val="1800"/>
              <a:buNone/>
            </a:pPr>
            <a:endParaRPr sz="2100">
              <a:solidFill>
                <a:srgbClr val="EF8600"/>
              </a:solidFill>
            </a:endParaRPr>
          </a:p>
          <a:p>
            <a:pPr marL="457200" lvl="0" indent="-342900" algn="l" rtl="0">
              <a:lnSpc>
                <a:spcPct val="115000"/>
              </a:lnSpc>
              <a:spcBef>
                <a:spcPts val="0"/>
              </a:spcBef>
              <a:spcAft>
                <a:spcPts val="0"/>
              </a:spcAft>
              <a:buSzPts val="1800"/>
              <a:buChar char="●"/>
            </a:pPr>
            <a:r>
              <a:rPr lang="en-US" sz="2100">
                <a:solidFill>
                  <a:srgbClr val="EF8600"/>
                </a:solidFill>
              </a:rPr>
              <a:t>Both Resort and City hotels have increasing trends in the adr</a:t>
            </a:r>
            <a:endParaRPr sz="2100">
              <a:solidFill>
                <a:srgbClr val="EF8600"/>
              </a:solidFill>
            </a:endParaRPr>
          </a:p>
          <a:p>
            <a:pPr marL="457200" lvl="0" indent="-228600" algn="l" rtl="0">
              <a:lnSpc>
                <a:spcPct val="115000"/>
              </a:lnSpc>
              <a:spcBef>
                <a:spcPts val="0"/>
              </a:spcBef>
              <a:spcAft>
                <a:spcPts val="0"/>
              </a:spcAft>
              <a:buSzPts val="1800"/>
              <a:buNone/>
            </a:pPr>
            <a:endParaRPr sz="2100">
              <a:solidFill>
                <a:srgbClr val="EF8600"/>
              </a:solidFill>
            </a:endParaRPr>
          </a:p>
          <a:p>
            <a:pPr marL="457200" lvl="0" indent="-342900" algn="l" rtl="0">
              <a:lnSpc>
                <a:spcPct val="115000"/>
              </a:lnSpc>
              <a:spcBef>
                <a:spcPts val="0"/>
              </a:spcBef>
              <a:spcAft>
                <a:spcPts val="0"/>
              </a:spcAft>
              <a:buSzPts val="1800"/>
              <a:buChar char="●"/>
            </a:pPr>
            <a:r>
              <a:rPr lang="en-US" sz="2100">
                <a:solidFill>
                  <a:srgbClr val="EF8600"/>
                </a:solidFill>
              </a:rPr>
              <a:t>Neural Network performs best among different models</a:t>
            </a:r>
            <a:endParaRPr lang="en-US" sz="2100">
              <a:solidFill>
                <a:srgbClr val="EF8600"/>
              </a:solidFill>
            </a:endParaRPr>
          </a:p>
          <a:p>
            <a:pPr marL="457200" lvl="0" indent="-228600" algn="l" rtl="0">
              <a:lnSpc>
                <a:spcPct val="115000"/>
              </a:lnSpc>
              <a:spcBef>
                <a:spcPts val="0"/>
              </a:spcBef>
              <a:spcAft>
                <a:spcPts val="0"/>
              </a:spcAft>
              <a:buSzPts val="1800"/>
              <a:buNone/>
            </a:pPr>
            <a:endParaRPr sz="2100">
              <a:solidFill>
                <a:srgbClr val="EF8600"/>
              </a:solidFill>
            </a:endParaRPr>
          </a:p>
          <a:p>
            <a:pPr marL="114300" lvl="0" indent="0" algn="l" rtl="0">
              <a:lnSpc>
                <a:spcPct val="115000"/>
              </a:lnSpc>
              <a:spcBef>
                <a:spcPts val="0"/>
              </a:spcBef>
              <a:spcAft>
                <a:spcPts val="0"/>
              </a:spcAft>
              <a:buSzPts val="1800"/>
              <a:buNone/>
            </a:pPr>
            <a:r>
              <a:rPr lang="en-US" sz="2100"/>
              <a:t>    </a:t>
            </a:r>
            <a:endParaRPr sz="2100" u="sng"/>
          </a:p>
        </p:txBody>
      </p:sp>
      <p:pic>
        <p:nvPicPr>
          <p:cNvPr id="128" name="Google Shape;128;p8"/>
          <p:cNvPicPr preferRelativeResize="0"/>
          <p:nvPr/>
        </p:nvPicPr>
        <p:blipFill rotWithShape="1">
          <a:blip r:embed="rId1"/>
          <a:srcRect/>
          <a:stretch>
            <a:fillRect/>
          </a:stretch>
        </p:blipFill>
        <p:spPr>
          <a:xfrm>
            <a:off x="7930966" y="4125775"/>
            <a:ext cx="569763"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32" name="Shape 132"/>
        <p:cNvGrpSpPr/>
        <p:nvPr/>
      </p:nvGrpSpPr>
      <p:grpSpPr>
        <a:xfrm>
          <a:off x="0" y="0"/>
          <a:ext cx="0" cy="0"/>
          <a:chOff x="0" y="0"/>
          <a:chExt cx="0" cy="0"/>
        </a:xfrm>
      </p:grpSpPr>
      <p:sp>
        <p:nvSpPr>
          <p:cNvPr id="133" name="Google Shape;133;p9"/>
          <p:cNvSpPr/>
          <p:nvPr/>
        </p:nvSpPr>
        <p:spPr>
          <a:xfrm>
            <a:off x="0" y="0"/>
            <a:ext cx="9143999" cy="514302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nvGrpSpPr>
          <p:cNvPr id="134" name="Google Shape;134;p9"/>
          <p:cNvGrpSpPr/>
          <p:nvPr/>
        </p:nvGrpSpPr>
        <p:grpSpPr>
          <a:xfrm>
            <a:off x="-1" y="1498776"/>
            <a:ext cx="8771274" cy="586632"/>
            <a:chOff x="-2" y="1998368"/>
            <a:chExt cx="11695083" cy="782176"/>
          </a:xfrm>
        </p:grpSpPr>
        <p:sp>
          <p:nvSpPr>
            <p:cNvPr id="135" name="Google Shape;135;p9"/>
            <p:cNvSpPr/>
            <p:nvPr/>
          </p:nvSpPr>
          <p:spPr>
            <a:xfrm rot="5400000">
              <a:off x="11228040" y="2313027"/>
              <a:ext cx="781700" cy="15238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6" name="Google Shape;136;p9"/>
            <p:cNvSpPr/>
            <p:nvPr/>
          </p:nvSpPr>
          <p:spPr>
            <a:xfrm rot="10800000">
              <a:off x="-2" y="1998845"/>
              <a:ext cx="11454595" cy="7816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grpSp>
      <p:sp>
        <p:nvSpPr>
          <p:cNvPr id="137" name="Google Shape;137;p9"/>
          <p:cNvSpPr/>
          <p:nvPr/>
        </p:nvSpPr>
        <p:spPr>
          <a:xfrm>
            <a:off x="0" y="1652309"/>
            <a:ext cx="8537521" cy="3110884"/>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9"/>
          <p:cNvSpPr txBox="1"/>
          <p:nvPr/>
        </p:nvSpPr>
        <p:spPr>
          <a:xfrm>
            <a:off x="606479" y="2095087"/>
            <a:ext cx="6302007" cy="2225327"/>
          </a:xfrm>
          <a:prstGeom prst="rect">
            <a:avLst/>
          </a:prstGeom>
          <a:noFill/>
          <a:ln>
            <a:noFill/>
          </a:ln>
        </p:spPr>
        <p:txBody>
          <a:bodyPr spcFirstLastPara="1" wrap="square" lIns="91425" tIns="45700" rIns="91425" bIns="45700" anchor="ctr" anchorCtr="0">
            <a:normAutofit/>
          </a:bodyPr>
          <a:lstStyle/>
          <a:p>
            <a:pPr marL="0" marR="0" lvl="0" indent="-304800" algn="l" rtl="0">
              <a:lnSpc>
                <a:spcPct val="90000"/>
              </a:lnSpc>
              <a:spcBef>
                <a:spcPts val="0"/>
              </a:spcBef>
              <a:spcAft>
                <a:spcPts val="0"/>
              </a:spcAft>
              <a:buClr>
                <a:srgbClr val="000000"/>
              </a:buClr>
              <a:buSzPts val="4800"/>
              <a:buFont typeface="Arial" panose="020B0604020202020204"/>
              <a:buChar char="•"/>
            </a:pPr>
            <a:r>
              <a:rPr lang="en-US" sz="4800" b="0" i="0" u="none" strike="noStrike" cap="none">
                <a:solidFill>
                  <a:srgbClr val="EF8600"/>
                </a:solidFill>
                <a:latin typeface="Corben" panose="020F0505020000020004"/>
                <a:ea typeface="Corben" panose="020F0505020000020004"/>
                <a:cs typeface="Corben" panose="020F0505020000020004"/>
                <a:sym typeface="Corben" panose="020F0505020000020004"/>
              </a:rPr>
              <a:t>Thank</a:t>
            </a:r>
            <a:r>
              <a:rPr lang="en-US" sz="4000" b="0" i="0" u="none" strike="noStrike" cap="none">
                <a:solidFill>
                  <a:srgbClr val="EF8600"/>
                </a:solidFill>
                <a:latin typeface="Arial" panose="020B0604020202020204"/>
                <a:ea typeface="Arial" panose="020B0604020202020204"/>
                <a:cs typeface="Arial" panose="020B0604020202020204"/>
                <a:sym typeface="Arial" panose="020B0604020202020204"/>
              </a:rPr>
              <a:t> </a:t>
            </a:r>
            <a:r>
              <a:rPr lang="en-US" sz="4800" b="0" i="0" u="none" strike="noStrike" cap="none">
                <a:solidFill>
                  <a:srgbClr val="EF8600"/>
                </a:solidFill>
                <a:latin typeface="Corben" panose="020F0505020000020004"/>
                <a:ea typeface="Corben" panose="020F0505020000020004"/>
                <a:cs typeface="Corben" panose="020F0505020000020004"/>
                <a:sym typeface="Corben" panose="020F0505020000020004"/>
              </a:rPr>
              <a:t>you!</a:t>
            </a:r>
            <a:endParaRPr sz="4000" b="0" i="0" u="none" strike="noStrike" cap="none">
              <a:solidFill>
                <a:srgbClr val="EF86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2233</Words>
  <Application>WPS Spreadsheets</Application>
  <PresentationFormat/>
  <Paragraphs>100</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Arial</vt:lpstr>
      <vt:lpstr>Alfa Slab One</vt:lpstr>
      <vt:lpstr>Proxima Nova</vt:lpstr>
      <vt:lpstr>Corben</vt:lpstr>
      <vt:lpstr>Times New Roman</vt:lpstr>
      <vt:lpstr>Microsoft YaHei</vt:lpstr>
      <vt:lpstr>汉仪旗黑</vt:lpstr>
      <vt:lpstr>Arial Unicode MS</vt:lpstr>
      <vt:lpstr>宋体-简</vt:lpstr>
      <vt:lpstr>Gameday</vt:lpstr>
      <vt:lpstr>Time Series Analysis of Hotel Booking Demand and Pricing Trends</vt:lpstr>
      <vt:lpstr>PowerPoint 演示文稿</vt:lpstr>
      <vt:lpstr>PowerPoint 演示文稿</vt:lpstr>
      <vt:lpstr>Preparation for the dataset</vt:lpstr>
      <vt:lpstr>Resort hotels show more seasonal adr variation</vt:lpstr>
      <vt:lpstr>Both resort and city hotels have increasing trends</vt:lpstr>
      <vt:lpstr>Neural Network performs best overall</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of Hotel Booking Demand and Pricing Trends</dc:title>
  <dc:creator/>
  <cp:lastModifiedBy>YifengCao</cp:lastModifiedBy>
  <cp:revision>1</cp:revision>
  <dcterms:created xsi:type="dcterms:W3CDTF">2024-09-12T20:36:50Z</dcterms:created>
  <dcterms:modified xsi:type="dcterms:W3CDTF">2024-09-12T20:36:50Z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1033-5.7.1.8092</vt:lpwstr>
  </property>
</Properties>
</file>