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7" r:id="rId2"/>
    <p:sldId id="276" r:id="rId3"/>
    <p:sldId id="259" r:id="rId4"/>
    <p:sldId id="281" r:id="rId5"/>
    <p:sldId id="274" r:id="rId6"/>
    <p:sldId id="268" r:id="rId7"/>
    <p:sldId id="258" r:id="rId8"/>
    <p:sldId id="307" r:id="rId9"/>
    <p:sldId id="262" r:id="rId10"/>
    <p:sldId id="295" r:id="rId11"/>
    <p:sldId id="282" r:id="rId12"/>
    <p:sldId id="297" r:id="rId13"/>
    <p:sldId id="296" r:id="rId14"/>
    <p:sldId id="270" r:id="rId15"/>
    <p:sldId id="300" r:id="rId16"/>
    <p:sldId id="301" r:id="rId17"/>
    <p:sldId id="292" r:id="rId18"/>
    <p:sldId id="291" r:id="rId19"/>
    <p:sldId id="304" r:id="rId20"/>
    <p:sldId id="277" r:id="rId21"/>
    <p:sldId id="305" r:id="rId22"/>
    <p:sldId id="283" r:id="rId23"/>
    <p:sldId id="287" r:id="rId24"/>
    <p:sldId id="288" r:id="rId25"/>
    <p:sldId id="285" r:id="rId26"/>
    <p:sldId id="286" r:id="rId27"/>
    <p:sldId id="299" r:id="rId28"/>
    <p:sldId id="302" r:id="rId29"/>
    <p:sldId id="30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 Xiao (Ann)" initials="XX(" lastIdx="1" clrIdx="0">
    <p:extLst>
      <p:ext uri="{19B8F6BF-5375-455C-9EA6-DF929625EA0E}">
        <p15:presenceInfo xmlns:p15="http://schemas.microsoft.com/office/powerpoint/2012/main" userId="S-1-5-21-181595373-2238337488-1957983768-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46487"/>
    <a:srgbClr val="B173A0"/>
    <a:srgbClr val="DDB5D5"/>
    <a:srgbClr val="B9DDF1"/>
    <a:srgbClr val="C6C1F0"/>
    <a:srgbClr val="E15759"/>
    <a:srgbClr val="C0B7A2"/>
    <a:srgbClr val="C0BEBE"/>
    <a:srgbClr val="4472C4"/>
    <a:srgbClr val="C212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3" autoAdjust="0"/>
    <p:restoredTop sz="94694"/>
  </p:normalViewPr>
  <p:slideViewPr>
    <p:cSldViewPr snapToGrid="0">
      <p:cViewPr varScale="1">
        <p:scale>
          <a:sx n="121" d="100"/>
          <a:sy n="121"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x_bn\Desktop\New%20folder\char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dPt>
            <c:idx val="0"/>
            <c:bubble3D val="0"/>
            <c:spPr>
              <a:solidFill>
                <a:schemeClr val="accent1">
                  <a:shade val="36000"/>
                </a:schemeClr>
              </a:solidFill>
              <a:ln w="19050">
                <a:solidFill>
                  <a:schemeClr val="lt1"/>
                </a:solidFill>
              </a:ln>
              <a:effectLst/>
            </c:spPr>
            <c:extLst>
              <c:ext xmlns:c16="http://schemas.microsoft.com/office/drawing/2014/chart" uri="{C3380CC4-5D6E-409C-BE32-E72D297353CC}">
                <c16:uniqueId val="{00000001-1888-452D-BF98-BB8CC4808DE9}"/>
              </c:ext>
            </c:extLst>
          </c:dPt>
          <c:dPt>
            <c:idx val="1"/>
            <c:bubble3D val="0"/>
            <c:spPr>
              <a:solidFill>
                <a:schemeClr val="accent1">
                  <a:shade val="43000"/>
                </a:schemeClr>
              </a:solidFill>
              <a:ln w="19050">
                <a:solidFill>
                  <a:schemeClr val="lt1"/>
                </a:solidFill>
              </a:ln>
              <a:effectLst/>
            </c:spPr>
            <c:extLst>
              <c:ext xmlns:c16="http://schemas.microsoft.com/office/drawing/2014/chart" uri="{C3380CC4-5D6E-409C-BE32-E72D297353CC}">
                <c16:uniqueId val="{00000003-1888-452D-BF98-BB8CC4808DE9}"/>
              </c:ext>
            </c:extLst>
          </c:dPt>
          <c:dPt>
            <c:idx val="2"/>
            <c:bubble3D val="0"/>
            <c:spPr>
              <a:solidFill>
                <a:schemeClr val="accent1">
                  <a:shade val="50000"/>
                </a:schemeClr>
              </a:solidFill>
              <a:ln w="19050">
                <a:solidFill>
                  <a:schemeClr val="lt1"/>
                </a:solidFill>
              </a:ln>
              <a:effectLst/>
            </c:spPr>
            <c:extLst>
              <c:ext xmlns:c16="http://schemas.microsoft.com/office/drawing/2014/chart" uri="{C3380CC4-5D6E-409C-BE32-E72D297353CC}">
                <c16:uniqueId val="{00000005-1888-452D-BF98-BB8CC4808DE9}"/>
              </c:ext>
            </c:extLst>
          </c:dPt>
          <c:dPt>
            <c:idx val="3"/>
            <c:bubble3D val="0"/>
            <c:spPr>
              <a:solidFill>
                <a:schemeClr val="accent1">
                  <a:shade val="56000"/>
                </a:schemeClr>
              </a:solidFill>
              <a:ln w="19050">
                <a:solidFill>
                  <a:schemeClr val="lt1"/>
                </a:solidFill>
              </a:ln>
              <a:effectLst/>
            </c:spPr>
            <c:extLst>
              <c:ext xmlns:c16="http://schemas.microsoft.com/office/drawing/2014/chart" uri="{C3380CC4-5D6E-409C-BE32-E72D297353CC}">
                <c16:uniqueId val="{00000007-1888-452D-BF98-BB8CC4808DE9}"/>
              </c:ext>
            </c:extLst>
          </c:dPt>
          <c:dPt>
            <c:idx val="4"/>
            <c:bubble3D val="0"/>
            <c:spPr>
              <a:solidFill>
                <a:schemeClr val="accent1">
                  <a:shade val="63000"/>
                </a:schemeClr>
              </a:solidFill>
              <a:ln w="19050">
                <a:solidFill>
                  <a:schemeClr val="lt1"/>
                </a:solidFill>
              </a:ln>
              <a:effectLst/>
            </c:spPr>
            <c:extLst>
              <c:ext xmlns:c16="http://schemas.microsoft.com/office/drawing/2014/chart" uri="{C3380CC4-5D6E-409C-BE32-E72D297353CC}">
                <c16:uniqueId val="{00000009-1888-452D-BF98-BB8CC4808DE9}"/>
              </c:ext>
            </c:extLst>
          </c:dPt>
          <c:dPt>
            <c:idx val="5"/>
            <c:bubble3D val="0"/>
            <c:spPr>
              <a:solidFill>
                <a:schemeClr val="accent1">
                  <a:shade val="70000"/>
                </a:schemeClr>
              </a:solidFill>
              <a:ln w="19050">
                <a:solidFill>
                  <a:schemeClr val="lt1"/>
                </a:solidFill>
              </a:ln>
              <a:effectLst/>
            </c:spPr>
            <c:extLst>
              <c:ext xmlns:c16="http://schemas.microsoft.com/office/drawing/2014/chart" uri="{C3380CC4-5D6E-409C-BE32-E72D297353CC}">
                <c16:uniqueId val="{0000000B-1888-452D-BF98-BB8CC4808DE9}"/>
              </c:ext>
            </c:extLst>
          </c:dPt>
          <c:dPt>
            <c:idx val="6"/>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D-1888-452D-BF98-BB8CC4808DE9}"/>
              </c:ext>
            </c:extLst>
          </c:dPt>
          <c:dPt>
            <c:idx val="7"/>
            <c:bubble3D val="0"/>
            <c:spPr>
              <a:solidFill>
                <a:schemeClr val="accent1">
                  <a:shade val="83000"/>
                </a:schemeClr>
              </a:solidFill>
              <a:ln w="19050">
                <a:solidFill>
                  <a:schemeClr val="lt1"/>
                </a:solidFill>
              </a:ln>
              <a:effectLst/>
            </c:spPr>
            <c:extLst>
              <c:ext xmlns:c16="http://schemas.microsoft.com/office/drawing/2014/chart" uri="{C3380CC4-5D6E-409C-BE32-E72D297353CC}">
                <c16:uniqueId val="{0000000F-1888-452D-BF98-BB8CC4808DE9}"/>
              </c:ext>
            </c:extLst>
          </c:dPt>
          <c:dPt>
            <c:idx val="8"/>
            <c:bubble3D val="0"/>
            <c:spPr>
              <a:solidFill>
                <a:schemeClr val="accent1">
                  <a:shade val="90000"/>
                </a:schemeClr>
              </a:solidFill>
              <a:ln w="19050">
                <a:solidFill>
                  <a:schemeClr val="lt1"/>
                </a:solidFill>
              </a:ln>
              <a:effectLst/>
            </c:spPr>
            <c:extLst>
              <c:ext xmlns:c16="http://schemas.microsoft.com/office/drawing/2014/chart" uri="{C3380CC4-5D6E-409C-BE32-E72D297353CC}">
                <c16:uniqueId val="{00000011-1888-452D-BF98-BB8CC4808DE9}"/>
              </c:ext>
            </c:extLst>
          </c:dPt>
          <c:dPt>
            <c:idx val="9"/>
            <c:bubble3D val="0"/>
            <c:spPr>
              <a:solidFill>
                <a:schemeClr val="accent1">
                  <a:shade val="96000"/>
                </a:schemeClr>
              </a:solidFill>
              <a:ln w="19050">
                <a:solidFill>
                  <a:schemeClr val="lt1"/>
                </a:solidFill>
              </a:ln>
              <a:effectLst/>
            </c:spPr>
            <c:extLst>
              <c:ext xmlns:c16="http://schemas.microsoft.com/office/drawing/2014/chart" uri="{C3380CC4-5D6E-409C-BE32-E72D297353CC}">
                <c16:uniqueId val="{00000013-1888-452D-BF98-BB8CC4808DE9}"/>
              </c:ext>
            </c:extLst>
          </c:dPt>
          <c:dPt>
            <c:idx val="10"/>
            <c:bubble3D val="0"/>
            <c:spPr>
              <a:solidFill>
                <a:schemeClr val="accent1">
                  <a:tint val="97000"/>
                </a:schemeClr>
              </a:solidFill>
              <a:ln w="19050">
                <a:solidFill>
                  <a:schemeClr val="lt1"/>
                </a:solidFill>
              </a:ln>
              <a:effectLst/>
            </c:spPr>
            <c:extLst>
              <c:ext xmlns:c16="http://schemas.microsoft.com/office/drawing/2014/chart" uri="{C3380CC4-5D6E-409C-BE32-E72D297353CC}">
                <c16:uniqueId val="{00000015-1888-452D-BF98-BB8CC4808DE9}"/>
              </c:ext>
            </c:extLst>
          </c:dPt>
          <c:dPt>
            <c:idx val="11"/>
            <c:bubble3D val="0"/>
            <c:spPr>
              <a:solidFill>
                <a:schemeClr val="accent1">
                  <a:tint val="90000"/>
                </a:schemeClr>
              </a:solidFill>
              <a:ln w="19050">
                <a:solidFill>
                  <a:schemeClr val="lt1"/>
                </a:solidFill>
              </a:ln>
              <a:effectLst/>
            </c:spPr>
            <c:extLst>
              <c:ext xmlns:c16="http://schemas.microsoft.com/office/drawing/2014/chart" uri="{C3380CC4-5D6E-409C-BE32-E72D297353CC}">
                <c16:uniqueId val="{00000017-1888-452D-BF98-BB8CC4808DE9}"/>
              </c:ext>
            </c:extLst>
          </c:dPt>
          <c:dPt>
            <c:idx val="12"/>
            <c:bubble3D val="0"/>
            <c:spPr>
              <a:solidFill>
                <a:schemeClr val="accent1">
                  <a:tint val="84000"/>
                </a:schemeClr>
              </a:solidFill>
              <a:ln w="19050">
                <a:solidFill>
                  <a:schemeClr val="lt1"/>
                </a:solidFill>
              </a:ln>
              <a:effectLst/>
            </c:spPr>
            <c:extLst>
              <c:ext xmlns:c16="http://schemas.microsoft.com/office/drawing/2014/chart" uri="{C3380CC4-5D6E-409C-BE32-E72D297353CC}">
                <c16:uniqueId val="{00000019-1888-452D-BF98-BB8CC4808DE9}"/>
              </c:ext>
            </c:extLst>
          </c:dPt>
          <c:dPt>
            <c:idx val="1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1B-1888-452D-BF98-BB8CC4808DE9}"/>
              </c:ext>
            </c:extLst>
          </c:dPt>
          <c:dPt>
            <c:idx val="14"/>
            <c:bubble3D val="0"/>
            <c:spPr>
              <a:solidFill>
                <a:schemeClr val="accent1">
                  <a:tint val="70000"/>
                </a:schemeClr>
              </a:solidFill>
              <a:ln w="19050">
                <a:solidFill>
                  <a:schemeClr val="lt1"/>
                </a:solidFill>
              </a:ln>
              <a:effectLst/>
            </c:spPr>
            <c:extLst>
              <c:ext xmlns:c16="http://schemas.microsoft.com/office/drawing/2014/chart" uri="{C3380CC4-5D6E-409C-BE32-E72D297353CC}">
                <c16:uniqueId val="{0000001D-1888-452D-BF98-BB8CC4808DE9}"/>
              </c:ext>
            </c:extLst>
          </c:dPt>
          <c:dPt>
            <c:idx val="15"/>
            <c:bubble3D val="0"/>
            <c:spPr>
              <a:solidFill>
                <a:schemeClr val="accent1">
                  <a:tint val="64000"/>
                </a:schemeClr>
              </a:solidFill>
              <a:ln w="19050">
                <a:solidFill>
                  <a:schemeClr val="lt1"/>
                </a:solidFill>
              </a:ln>
              <a:effectLst/>
            </c:spPr>
            <c:extLst>
              <c:ext xmlns:c16="http://schemas.microsoft.com/office/drawing/2014/chart" uri="{C3380CC4-5D6E-409C-BE32-E72D297353CC}">
                <c16:uniqueId val="{0000001F-1888-452D-BF98-BB8CC4808DE9}"/>
              </c:ext>
            </c:extLst>
          </c:dPt>
          <c:dPt>
            <c:idx val="16"/>
            <c:bubble3D val="0"/>
            <c:spPr>
              <a:solidFill>
                <a:schemeClr val="accent1">
                  <a:tint val="57000"/>
                </a:schemeClr>
              </a:solidFill>
              <a:ln w="19050">
                <a:solidFill>
                  <a:schemeClr val="lt1"/>
                </a:solidFill>
              </a:ln>
              <a:effectLst/>
            </c:spPr>
            <c:extLst>
              <c:ext xmlns:c16="http://schemas.microsoft.com/office/drawing/2014/chart" uri="{C3380CC4-5D6E-409C-BE32-E72D297353CC}">
                <c16:uniqueId val="{00000021-1888-452D-BF98-BB8CC4808DE9}"/>
              </c:ext>
            </c:extLst>
          </c:dPt>
          <c:dPt>
            <c:idx val="17"/>
            <c:bubble3D val="0"/>
            <c:spPr>
              <a:solidFill>
                <a:schemeClr val="accent1">
                  <a:tint val="50000"/>
                </a:schemeClr>
              </a:solidFill>
              <a:ln w="19050">
                <a:solidFill>
                  <a:schemeClr val="lt1"/>
                </a:solidFill>
              </a:ln>
              <a:effectLst/>
            </c:spPr>
            <c:extLst>
              <c:ext xmlns:c16="http://schemas.microsoft.com/office/drawing/2014/chart" uri="{C3380CC4-5D6E-409C-BE32-E72D297353CC}">
                <c16:uniqueId val="{00000023-1888-452D-BF98-BB8CC4808DE9}"/>
              </c:ext>
            </c:extLst>
          </c:dPt>
          <c:dPt>
            <c:idx val="18"/>
            <c:bubble3D val="0"/>
            <c:spPr>
              <a:solidFill>
                <a:schemeClr val="accent1">
                  <a:tint val="44000"/>
                </a:schemeClr>
              </a:solidFill>
              <a:ln w="19050">
                <a:solidFill>
                  <a:schemeClr val="lt1"/>
                </a:solidFill>
              </a:ln>
              <a:effectLst/>
            </c:spPr>
            <c:extLst>
              <c:ext xmlns:c16="http://schemas.microsoft.com/office/drawing/2014/chart" uri="{C3380CC4-5D6E-409C-BE32-E72D297353CC}">
                <c16:uniqueId val="{00000025-1888-452D-BF98-BB8CC4808DE9}"/>
              </c:ext>
            </c:extLst>
          </c:dPt>
          <c:dPt>
            <c:idx val="19"/>
            <c:bubble3D val="0"/>
            <c:spPr>
              <a:solidFill>
                <a:schemeClr val="accent1">
                  <a:tint val="37000"/>
                </a:schemeClr>
              </a:solidFill>
              <a:ln w="19050">
                <a:solidFill>
                  <a:schemeClr val="lt1"/>
                </a:solidFill>
              </a:ln>
              <a:effectLst/>
            </c:spPr>
            <c:extLst>
              <c:ext xmlns:c16="http://schemas.microsoft.com/office/drawing/2014/chart" uri="{C3380CC4-5D6E-409C-BE32-E72D297353CC}">
                <c16:uniqueId val="{00000027-1888-452D-BF98-BB8CC4808DE9}"/>
              </c:ext>
            </c:extLst>
          </c:dPt>
          <c:val>
            <c:numRef>
              <c:f>Donut!$E$1:$E$20</c:f>
              <c:numCache>
                <c:formatCode>General</c:formatCode>
                <c:ptCount val="2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numCache>
            </c:numRef>
          </c:val>
          <c:extLst>
            <c:ext xmlns:c16="http://schemas.microsoft.com/office/drawing/2014/chart" uri="{C3380CC4-5D6E-409C-BE32-E72D297353CC}">
              <c16:uniqueId val="{00000028-1888-452D-BF98-BB8CC4808DE9}"/>
            </c:ext>
          </c:extLst>
        </c:ser>
        <c:dLbls>
          <c:showLegendKey val="0"/>
          <c:showVal val="0"/>
          <c:showCatName val="0"/>
          <c:showSerName val="0"/>
          <c:showPercent val="0"/>
          <c:showBubbleSize val="0"/>
          <c:showLeaderLines val="1"/>
        </c:dLbls>
        <c:firstSliceAng val="0"/>
        <c:holeSize val="66"/>
      </c:doughnutChart>
      <c:doughnutChart>
        <c:varyColors val="0"/>
        <c:ser>
          <c:idx val="1"/>
          <c:order val="1"/>
          <c:spPr>
            <a:solidFill>
              <a:schemeClr val="bg1">
                <a:alpha val="35000"/>
              </a:schemeClr>
            </a:solidFill>
            <a:ln w="19050">
              <a:solidFill>
                <a:schemeClr val="lt1"/>
              </a:solidFill>
            </a:ln>
            <a:effectLst/>
          </c:spPr>
          <c:dPt>
            <c:idx val="0"/>
            <c:bubble3D val="0"/>
            <c:spPr>
              <a:solidFill>
                <a:schemeClr val="accent1">
                  <a:lumMod val="75000"/>
                  <a:alpha val="82000"/>
                </a:schemeClr>
              </a:solidFill>
              <a:ln w="19050">
                <a:solidFill>
                  <a:schemeClr val="lt1"/>
                </a:solidFill>
              </a:ln>
              <a:effectLst/>
            </c:spPr>
            <c:extLst>
              <c:ext xmlns:c16="http://schemas.microsoft.com/office/drawing/2014/chart" uri="{C3380CC4-5D6E-409C-BE32-E72D297353CC}">
                <c16:uniqueId val="{0000002A-1888-452D-BF98-BB8CC4808DE9}"/>
              </c:ext>
            </c:extLst>
          </c:dPt>
          <c:dPt>
            <c:idx val="1"/>
            <c:bubble3D val="0"/>
            <c:spPr>
              <a:solidFill>
                <a:schemeClr val="tx1">
                  <a:alpha val="35000"/>
                </a:schemeClr>
              </a:solidFill>
              <a:ln w="19050">
                <a:solidFill>
                  <a:schemeClr val="lt1"/>
                </a:solidFill>
              </a:ln>
              <a:effectLst/>
            </c:spPr>
            <c:extLst>
              <c:ext xmlns:c16="http://schemas.microsoft.com/office/drawing/2014/chart" uri="{C3380CC4-5D6E-409C-BE32-E72D297353CC}">
                <c16:uniqueId val="{0000002C-1888-452D-BF98-BB8CC4808DE9}"/>
              </c:ext>
            </c:extLst>
          </c:dPt>
          <c:val>
            <c:numRef>
              <c:f>Donut!$B$14:$C$14</c:f>
              <c:numCache>
                <c:formatCode>0.00%</c:formatCode>
                <c:ptCount val="2"/>
                <c:pt idx="0">
                  <c:v>0.16</c:v>
                </c:pt>
                <c:pt idx="1">
                  <c:v>0.84</c:v>
                </c:pt>
              </c:numCache>
            </c:numRef>
          </c:val>
          <c:extLst>
            <c:ext xmlns:c16="http://schemas.microsoft.com/office/drawing/2014/chart" uri="{C3380CC4-5D6E-409C-BE32-E72D297353CC}">
              <c16:uniqueId val="{0000002D-1888-452D-BF98-BB8CC4808DE9}"/>
            </c:ext>
          </c:extLst>
        </c:ser>
        <c:dLbls>
          <c:showLegendKey val="0"/>
          <c:showVal val="0"/>
          <c:showCatName val="0"/>
          <c:showSerName val="0"/>
          <c:showPercent val="0"/>
          <c:showBubbleSize val="0"/>
          <c:showLeaderLines val="1"/>
        </c:dLbls>
        <c:firstSliceAng val="0"/>
        <c:holeSize val="6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21D8F1-A5D5-4E52-82B8-E288CBA29C54}" type="doc">
      <dgm:prSet loTypeId="urn:microsoft.com/office/officeart/2016/7/layout/BasicProcessNew" loCatId="process" qsTypeId="urn:microsoft.com/office/officeart/2005/8/quickstyle/simple2" qsCatId="simple" csTypeId="urn:microsoft.com/office/officeart/2005/8/colors/accent1_2" csCatId="accent1" phldr="1"/>
      <dgm:spPr/>
      <dgm:t>
        <a:bodyPr/>
        <a:lstStyle/>
        <a:p>
          <a:endParaRPr lang="en-US"/>
        </a:p>
      </dgm:t>
    </dgm:pt>
    <dgm:pt modelId="{BC977846-440F-4B9C-AA87-C8C3923A9C08}">
      <dgm:prSet custT="1"/>
      <dgm:spPr/>
      <dgm:t>
        <a:bodyPr/>
        <a:lstStyle/>
        <a:p>
          <a:pPr marL="0"/>
          <a:r>
            <a:rPr lang="en-US" sz="1300" kern="1200" dirty="0"/>
            <a:t>This analysis portraits the commonalities of employee</a:t>
          </a:r>
          <a:r>
            <a:rPr lang="en-US" altLang="zh-CN" sz="1300" kern="1200" dirty="0"/>
            <a:t>s</a:t>
          </a:r>
          <a:r>
            <a:rPr lang="en-US" sz="1300" kern="1200" dirty="0"/>
            <a:t> who have left the company in the past year. The determinants of attrition were explored, followed by proposals i</a:t>
          </a:r>
          <a:r>
            <a:rPr lang="en-US" altLang="zh-CN" sz="1300" kern="1200" dirty="0"/>
            <a:t>n</a:t>
          </a:r>
          <a:r>
            <a:rPr lang="en-US" sz="1300" kern="1200" dirty="0"/>
            <a:t> action plan and next steps.</a:t>
          </a:r>
        </a:p>
        <a:p>
          <a:pPr marL="0"/>
          <a:endParaRPr lang="en-US" sz="1300" kern="1200" dirty="0"/>
        </a:p>
        <a:p>
          <a:pPr marL="0"/>
          <a:r>
            <a:rPr lang="en-US" sz="1300" kern="1200" dirty="0">
              <a:solidFill>
                <a:prstClr val="white"/>
              </a:solidFill>
              <a:latin typeface="Calibri" panose="020F0502020204030204"/>
              <a:ea typeface="+mn-ea"/>
              <a:cs typeface="+mn-cs"/>
            </a:rPr>
            <a:t>Who are most likely to leave:</a:t>
          </a:r>
        </a:p>
        <a:p>
          <a:pPr marL="0"/>
          <a:r>
            <a:rPr lang="en-US" sz="1300" kern="1200" dirty="0">
              <a:solidFill>
                <a:prstClr val="white"/>
              </a:solidFill>
              <a:latin typeface="Calibri" panose="020F0502020204030204"/>
              <a:ea typeface="+mn-ea"/>
              <a:cs typeface="+mn-cs"/>
            </a:rPr>
            <a:t>	- Millennials and Gen X who have mid-to-high level of education;</a:t>
          </a:r>
        </a:p>
        <a:p>
          <a:pPr marL="0"/>
          <a:r>
            <a:rPr lang="en-US" sz="1300" kern="1200" dirty="0">
              <a:solidFill>
                <a:prstClr val="white"/>
              </a:solidFill>
              <a:latin typeface="Calibri" panose="020F0502020204030204"/>
              <a:ea typeface="+mn-ea"/>
              <a:cs typeface="+mn-cs"/>
            </a:rPr>
            <a:t>	- Generally worked for more companies comparing to their peers and have stayed in the company for shorter time period;</a:t>
          </a:r>
        </a:p>
        <a:p>
          <a:pPr marL="0"/>
          <a:r>
            <a:rPr lang="en-US" sz="1300" kern="1200" dirty="0">
              <a:solidFill>
                <a:prstClr val="white"/>
              </a:solidFill>
              <a:latin typeface="Calibri" panose="020F0502020204030204"/>
              <a:ea typeface="+mn-ea"/>
              <a:cs typeface="+mn-cs"/>
            </a:rPr>
            <a:t>	- Ranked lower in job levels, earn less, and have less stock options although their performance may be satisfactory;</a:t>
          </a:r>
        </a:p>
        <a:p>
          <a:pPr marL="569913" indent="-569913"/>
          <a:r>
            <a:rPr lang="zh-CN" altLang="en-US" sz="1300" kern="1200" dirty="0">
              <a:solidFill>
                <a:prstClr val="white"/>
              </a:solidFill>
              <a:latin typeface="Calibri" panose="020F0502020204030204"/>
              <a:ea typeface="+mn-ea"/>
              <a:cs typeface="+mn-cs"/>
            </a:rPr>
            <a:t> </a:t>
          </a:r>
          <a:r>
            <a:rPr lang="en-US" altLang="zh-CN" sz="1300" kern="1200" dirty="0">
              <a:solidFill>
                <a:prstClr val="white"/>
              </a:solidFill>
              <a:latin typeface="Calibri" panose="020F0502020204030204"/>
              <a:ea typeface="+mn-ea"/>
              <a:cs typeface="+mn-cs"/>
            </a:rPr>
            <a:t>	- They are likely to leave during their 1</a:t>
          </a:r>
          <a:r>
            <a:rPr lang="en-US" altLang="zh-CN" sz="1300" kern="1200" baseline="30000" dirty="0">
              <a:solidFill>
                <a:prstClr val="white"/>
              </a:solidFill>
              <a:latin typeface="Calibri" panose="020F0502020204030204"/>
              <a:ea typeface="+mn-ea"/>
              <a:cs typeface="+mn-cs"/>
            </a:rPr>
            <a:t>st  </a:t>
          </a:r>
          <a:r>
            <a:rPr lang="en-US" altLang="zh-CN" sz="1300" kern="1200" dirty="0">
              <a:solidFill>
                <a:prstClr val="white"/>
              </a:solidFill>
              <a:latin typeface="Calibri" panose="020F0502020204030204"/>
              <a:ea typeface="+mn-ea"/>
              <a:cs typeface="+mn-cs"/>
            </a:rPr>
            <a:t>year at the company, between 5-7 years of total working years, and less likely so after year 10;</a:t>
          </a:r>
        </a:p>
        <a:p>
          <a:pPr marL="0"/>
          <a:r>
            <a:rPr lang="en-US" sz="1300" kern="1200" dirty="0">
              <a:solidFill>
                <a:prstClr val="white"/>
              </a:solidFill>
              <a:latin typeface="Calibri" panose="020F0502020204030204"/>
              <a:ea typeface="+mn-ea"/>
              <a:cs typeface="+mn-cs"/>
            </a:rPr>
            <a:t>	- Have lower income, though not necessarily have worse performance;</a:t>
          </a:r>
        </a:p>
        <a:p>
          <a:pPr marL="0"/>
          <a:r>
            <a:rPr lang="en-US" sz="1300" kern="1200" dirty="0">
              <a:solidFill>
                <a:prstClr val="white"/>
              </a:solidFill>
              <a:latin typeface="Calibri" panose="020F0502020204030204"/>
              <a:ea typeface="+mn-ea"/>
              <a:cs typeface="+mn-cs"/>
            </a:rPr>
            <a:t>	- Prefer less overtime, and are less satisfied in work-life balance, work environment, job involvement, and training opportunities;      </a:t>
          </a:r>
        </a:p>
        <a:p>
          <a:pPr marL="0"/>
          <a:r>
            <a:rPr lang="en-US" sz="1300" kern="1200" dirty="0">
              <a:solidFill>
                <a:prstClr val="white"/>
              </a:solidFill>
              <a:latin typeface="Calibri" panose="020F0502020204030204"/>
              <a:ea typeface="+mn-ea"/>
              <a:cs typeface="+mn-cs"/>
            </a:rPr>
            <a:t>               - Also tend to have more have more flexible skill sets from educational field</a:t>
          </a:r>
        </a:p>
      </dgm:t>
    </dgm:pt>
    <dgm:pt modelId="{4F74F216-0694-4E11-89B2-344A214CF3FA}" type="parTrans" cxnId="{D92DDA46-34AF-4D70-8728-D7A594E57027}">
      <dgm:prSet/>
      <dgm:spPr/>
      <dgm:t>
        <a:bodyPr/>
        <a:lstStyle/>
        <a:p>
          <a:endParaRPr lang="en-US"/>
        </a:p>
      </dgm:t>
    </dgm:pt>
    <dgm:pt modelId="{7FBDDA47-98D6-409A-8886-65CFD0C68FF8}" type="sibTrans" cxnId="{D92DDA46-34AF-4D70-8728-D7A594E57027}">
      <dgm:prSet/>
      <dgm:spPr/>
      <dgm:t>
        <a:bodyPr/>
        <a:lstStyle/>
        <a:p>
          <a:endParaRPr lang="en-US"/>
        </a:p>
      </dgm:t>
    </dgm:pt>
    <dgm:pt modelId="{76A0C5F1-A516-4EE7-B093-64A1679A7DA2}">
      <dgm:prSet/>
      <dgm:spPr/>
      <dgm:t>
        <a:bodyPr/>
        <a:lstStyle/>
        <a:p>
          <a:pPr marL="57150" indent="0"/>
          <a:endParaRPr lang="en-US" sz="1000" kern="1200" dirty="0"/>
        </a:p>
      </dgm:t>
    </dgm:pt>
    <dgm:pt modelId="{FCB72DE4-F304-4AFF-8842-52CEBB474595}" type="parTrans" cxnId="{35A8EFE4-E610-4AA8-A5EC-7E030C9A8A68}">
      <dgm:prSet/>
      <dgm:spPr/>
      <dgm:t>
        <a:bodyPr/>
        <a:lstStyle/>
        <a:p>
          <a:endParaRPr lang="en-US"/>
        </a:p>
      </dgm:t>
    </dgm:pt>
    <dgm:pt modelId="{C0E23E67-D302-44FC-88D7-794C0FC4C591}" type="sibTrans" cxnId="{35A8EFE4-E610-4AA8-A5EC-7E030C9A8A68}">
      <dgm:prSet/>
      <dgm:spPr/>
      <dgm:t>
        <a:bodyPr/>
        <a:lstStyle/>
        <a:p>
          <a:endParaRPr lang="en-US"/>
        </a:p>
      </dgm:t>
    </dgm:pt>
    <dgm:pt modelId="{A5AED5D0-611E-4ADC-A136-35194DA182EB}" type="pres">
      <dgm:prSet presAssocID="{3021D8F1-A5D5-4E52-82B8-E288CBA29C54}" presName="Name0" presStyleCnt="0">
        <dgm:presLayoutVars>
          <dgm:dir/>
          <dgm:resizeHandles val="exact"/>
        </dgm:presLayoutVars>
      </dgm:prSet>
      <dgm:spPr/>
    </dgm:pt>
    <dgm:pt modelId="{E51CAE82-24F8-4A50-A2FF-415B4BE7AFD4}" type="pres">
      <dgm:prSet presAssocID="{BC977846-440F-4B9C-AA87-C8C3923A9C08}" presName="node" presStyleLbl="node1" presStyleIdx="0" presStyleCnt="1">
        <dgm:presLayoutVars>
          <dgm:bulletEnabled val="1"/>
        </dgm:presLayoutVars>
      </dgm:prSet>
      <dgm:spPr/>
    </dgm:pt>
  </dgm:ptLst>
  <dgm:cxnLst>
    <dgm:cxn modelId="{D92DDA46-34AF-4D70-8728-D7A594E57027}" srcId="{3021D8F1-A5D5-4E52-82B8-E288CBA29C54}" destId="{BC977846-440F-4B9C-AA87-C8C3923A9C08}" srcOrd="0" destOrd="0" parTransId="{4F74F216-0694-4E11-89B2-344A214CF3FA}" sibTransId="{7FBDDA47-98D6-409A-8886-65CFD0C68FF8}"/>
    <dgm:cxn modelId="{6EFA528B-2A7A-4F14-ABE6-1A86B7CCF1A6}" type="presOf" srcId="{BC977846-440F-4B9C-AA87-C8C3923A9C08}" destId="{E51CAE82-24F8-4A50-A2FF-415B4BE7AFD4}" srcOrd="0" destOrd="0" presId="urn:microsoft.com/office/officeart/2016/7/layout/BasicProcessNew"/>
    <dgm:cxn modelId="{722EC993-00B7-4B77-B0D0-285635F0B705}" type="presOf" srcId="{76A0C5F1-A516-4EE7-B093-64A1679A7DA2}" destId="{E51CAE82-24F8-4A50-A2FF-415B4BE7AFD4}" srcOrd="0" destOrd="1" presId="urn:microsoft.com/office/officeart/2016/7/layout/BasicProcessNew"/>
    <dgm:cxn modelId="{36DECEB4-2966-4FE6-890A-226C3362EECC}" type="presOf" srcId="{3021D8F1-A5D5-4E52-82B8-E288CBA29C54}" destId="{A5AED5D0-611E-4ADC-A136-35194DA182EB}" srcOrd="0" destOrd="0" presId="urn:microsoft.com/office/officeart/2016/7/layout/BasicProcessNew"/>
    <dgm:cxn modelId="{35A8EFE4-E610-4AA8-A5EC-7E030C9A8A68}" srcId="{BC977846-440F-4B9C-AA87-C8C3923A9C08}" destId="{76A0C5F1-A516-4EE7-B093-64A1679A7DA2}" srcOrd="0" destOrd="0" parTransId="{FCB72DE4-F304-4AFF-8842-52CEBB474595}" sibTransId="{C0E23E67-D302-44FC-88D7-794C0FC4C591}"/>
    <dgm:cxn modelId="{7891E9AC-5CB6-4E85-A15E-42FE08A28006}" type="presParOf" srcId="{A5AED5D0-611E-4ADC-A136-35194DA182EB}" destId="{E51CAE82-24F8-4A50-A2FF-415B4BE7AFD4}" srcOrd="0"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E99278-22C8-4D30-936D-77BC1648D99F}" type="doc">
      <dgm:prSet loTypeId="urn:microsoft.com/office/officeart/2016/7/layout/LinearBlockProcessNumbered" loCatId="process" qsTypeId="urn:microsoft.com/office/officeart/2005/8/quickstyle/simple2" qsCatId="simple" csTypeId="urn:microsoft.com/office/officeart/2005/8/colors/colorful2" csCatId="colorful" phldr="1"/>
      <dgm:spPr/>
      <dgm:t>
        <a:bodyPr/>
        <a:lstStyle/>
        <a:p>
          <a:endParaRPr lang="en-US"/>
        </a:p>
      </dgm:t>
    </dgm:pt>
    <dgm:pt modelId="{14CDA603-3161-47BC-BD5E-E8E37812866B}">
      <dgm:prSet custT="1"/>
      <dgm:spPr/>
      <dgm:t>
        <a:bodyPr/>
        <a:lstStyle/>
        <a:p>
          <a:r>
            <a:rPr lang="en-US" sz="2500" b="1" dirty="0"/>
            <a:t>Data </a:t>
          </a:r>
          <a:br>
            <a:rPr lang="en-US" sz="2500" b="1" dirty="0"/>
          </a:br>
          <a:r>
            <a:rPr lang="en-US" sz="2500" b="1" dirty="0"/>
            <a:t>Exploration Analysis</a:t>
          </a:r>
          <a:r>
            <a:rPr lang="en-US" sz="2500" dirty="0"/>
            <a:t> </a:t>
          </a:r>
        </a:p>
        <a:p>
          <a:r>
            <a:rPr lang="en-US" sz="2000" dirty="0"/>
            <a:t>What Happened</a:t>
          </a:r>
          <a:r>
            <a:rPr lang="zh-CN" altLang="en-US" sz="2000" dirty="0"/>
            <a:t>？</a:t>
          </a:r>
          <a:endParaRPr lang="en-US" sz="2000" dirty="0"/>
        </a:p>
      </dgm:t>
    </dgm:pt>
    <dgm:pt modelId="{50DBF06F-2EB8-4EB2-B8E6-6572F1EB2F26}" type="parTrans" cxnId="{288FAF8A-51F1-4048-B80C-4E91AD13D94C}">
      <dgm:prSet/>
      <dgm:spPr/>
      <dgm:t>
        <a:bodyPr/>
        <a:lstStyle/>
        <a:p>
          <a:endParaRPr lang="en-US"/>
        </a:p>
      </dgm:t>
    </dgm:pt>
    <dgm:pt modelId="{F4ECA773-3393-46C6-B941-F31253527DC6}" type="sibTrans" cxnId="{288FAF8A-51F1-4048-B80C-4E91AD13D94C}">
      <dgm:prSet phldrT="01" phldr="0"/>
      <dgm:spPr/>
      <dgm:t>
        <a:bodyPr/>
        <a:lstStyle/>
        <a:p>
          <a:r>
            <a:rPr lang="en-US"/>
            <a:t>01</a:t>
          </a:r>
          <a:endParaRPr lang="en-US" dirty="0"/>
        </a:p>
      </dgm:t>
    </dgm:pt>
    <dgm:pt modelId="{3F8B836D-B301-469F-ACDD-D7E2DC8888F1}">
      <dgm:prSet custT="1"/>
      <dgm:spPr/>
      <dgm:t>
        <a:bodyPr/>
        <a:lstStyle/>
        <a:p>
          <a:r>
            <a:rPr lang="en-US" sz="2500" b="1" kern="1200" dirty="0">
              <a:solidFill>
                <a:srgbClr val="FFFFFF"/>
              </a:solidFill>
              <a:latin typeface="+mn-lt"/>
              <a:ea typeface="+mj-ea"/>
              <a:cs typeface="+mj-cs"/>
            </a:rPr>
            <a:t>Hypothesis Verification</a:t>
          </a:r>
        </a:p>
        <a:p>
          <a:r>
            <a:rPr lang="en-US" sz="2000" kern="1200" dirty="0"/>
            <a:t>Is It True and Why Did it Happen?</a:t>
          </a:r>
        </a:p>
      </dgm:t>
    </dgm:pt>
    <dgm:pt modelId="{AA7C69DB-A45D-4C9C-AA7B-DF322EFFCB9A}" type="parTrans" cxnId="{5FDA1B53-C988-4685-B160-D596A55C1799}">
      <dgm:prSet/>
      <dgm:spPr/>
      <dgm:t>
        <a:bodyPr/>
        <a:lstStyle/>
        <a:p>
          <a:endParaRPr lang="en-US"/>
        </a:p>
      </dgm:t>
    </dgm:pt>
    <dgm:pt modelId="{FCF000ED-9749-4EEC-91A4-9FECB6ED5BC0}" type="sibTrans" cxnId="{5FDA1B53-C988-4685-B160-D596A55C1799}">
      <dgm:prSet phldrT="02" phldr="0"/>
      <dgm:spPr/>
      <dgm:t>
        <a:bodyPr/>
        <a:lstStyle/>
        <a:p>
          <a:r>
            <a:rPr lang="en-US"/>
            <a:t>02</a:t>
          </a:r>
        </a:p>
      </dgm:t>
    </dgm:pt>
    <dgm:pt modelId="{C4110C7F-3C2A-4E76-8B93-6D028AAC7A6D}">
      <dgm:prSet custT="1"/>
      <dgm:spPr/>
      <dgm:t>
        <a:bodyPr/>
        <a:lstStyle/>
        <a:p>
          <a:r>
            <a:rPr lang="en-US" sz="2500" b="1" dirty="0"/>
            <a:t>Next Steps &amp; Action Plan</a:t>
          </a:r>
        </a:p>
        <a:p>
          <a:r>
            <a:rPr lang="en-US" sz="2000" dirty="0"/>
            <a:t>What Should We Do About It?</a:t>
          </a:r>
        </a:p>
      </dgm:t>
    </dgm:pt>
    <dgm:pt modelId="{005E5B71-427C-416C-B52F-8D69EA10CB32}" type="parTrans" cxnId="{61E926BE-8DEA-4CC7-8B16-9B9ECBCF145D}">
      <dgm:prSet/>
      <dgm:spPr/>
      <dgm:t>
        <a:bodyPr/>
        <a:lstStyle/>
        <a:p>
          <a:endParaRPr lang="en-US"/>
        </a:p>
      </dgm:t>
    </dgm:pt>
    <dgm:pt modelId="{9A804B79-9A2B-4545-82BC-1920FFCD0D61}" type="sibTrans" cxnId="{61E926BE-8DEA-4CC7-8B16-9B9ECBCF145D}">
      <dgm:prSet phldrT="03" phldr="0"/>
      <dgm:spPr/>
      <dgm:t>
        <a:bodyPr/>
        <a:lstStyle/>
        <a:p>
          <a:r>
            <a:rPr lang="en-US"/>
            <a:t>03</a:t>
          </a:r>
        </a:p>
      </dgm:t>
    </dgm:pt>
    <dgm:pt modelId="{AF13F3FE-5D30-4873-B9A0-C069D4A4AA17}" type="pres">
      <dgm:prSet presAssocID="{86E99278-22C8-4D30-936D-77BC1648D99F}" presName="Name0" presStyleCnt="0">
        <dgm:presLayoutVars>
          <dgm:animLvl val="lvl"/>
          <dgm:resizeHandles val="exact"/>
        </dgm:presLayoutVars>
      </dgm:prSet>
      <dgm:spPr/>
    </dgm:pt>
    <dgm:pt modelId="{759EF4C1-8F03-4579-98E0-3D1601C5F1E2}" type="pres">
      <dgm:prSet presAssocID="{14CDA603-3161-47BC-BD5E-E8E37812866B}" presName="compositeNode" presStyleCnt="0">
        <dgm:presLayoutVars>
          <dgm:bulletEnabled val="1"/>
        </dgm:presLayoutVars>
      </dgm:prSet>
      <dgm:spPr/>
    </dgm:pt>
    <dgm:pt modelId="{C7657970-7255-4E1E-A451-BFE2B7F53594}" type="pres">
      <dgm:prSet presAssocID="{14CDA603-3161-47BC-BD5E-E8E37812866B}" presName="bgRect" presStyleLbl="alignNode1" presStyleIdx="0" presStyleCnt="3"/>
      <dgm:spPr/>
    </dgm:pt>
    <dgm:pt modelId="{F471C52C-04A8-4D8E-813F-5E00BBC580F9}" type="pres">
      <dgm:prSet presAssocID="{F4ECA773-3393-46C6-B941-F31253527DC6}" presName="sibTransNodeRect" presStyleLbl="alignNode1" presStyleIdx="0" presStyleCnt="3">
        <dgm:presLayoutVars>
          <dgm:chMax val="0"/>
          <dgm:bulletEnabled val="1"/>
        </dgm:presLayoutVars>
      </dgm:prSet>
      <dgm:spPr/>
    </dgm:pt>
    <dgm:pt modelId="{2A6D9CCE-D3F2-41C7-917E-7E18F59AA723}" type="pres">
      <dgm:prSet presAssocID="{14CDA603-3161-47BC-BD5E-E8E37812866B}" presName="nodeRect" presStyleLbl="alignNode1" presStyleIdx="0" presStyleCnt="3">
        <dgm:presLayoutVars>
          <dgm:bulletEnabled val="1"/>
        </dgm:presLayoutVars>
      </dgm:prSet>
      <dgm:spPr/>
    </dgm:pt>
    <dgm:pt modelId="{52D1B0B3-B670-4C22-B9CD-66140B72837F}" type="pres">
      <dgm:prSet presAssocID="{F4ECA773-3393-46C6-B941-F31253527DC6}" presName="sibTrans" presStyleCnt="0"/>
      <dgm:spPr/>
    </dgm:pt>
    <dgm:pt modelId="{22B2FA1F-AC6B-4ABF-B9F9-3D3787D84438}" type="pres">
      <dgm:prSet presAssocID="{3F8B836D-B301-469F-ACDD-D7E2DC8888F1}" presName="compositeNode" presStyleCnt="0">
        <dgm:presLayoutVars>
          <dgm:bulletEnabled val="1"/>
        </dgm:presLayoutVars>
      </dgm:prSet>
      <dgm:spPr/>
    </dgm:pt>
    <dgm:pt modelId="{1EE3D8A4-5DFA-474C-BA0A-C263BDB16359}" type="pres">
      <dgm:prSet presAssocID="{3F8B836D-B301-469F-ACDD-D7E2DC8888F1}" presName="bgRect" presStyleLbl="alignNode1" presStyleIdx="1" presStyleCnt="3"/>
      <dgm:spPr/>
    </dgm:pt>
    <dgm:pt modelId="{D10270FC-CDB4-4F83-980F-3CB36E10C0ED}" type="pres">
      <dgm:prSet presAssocID="{FCF000ED-9749-4EEC-91A4-9FECB6ED5BC0}" presName="sibTransNodeRect" presStyleLbl="alignNode1" presStyleIdx="1" presStyleCnt="3">
        <dgm:presLayoutVars>
          <dgm:chMax val="0"/>
          <dgm:bulletEnabled val="1"/>
        </dgm:presLayoutVars>
      </dgm:prSet>
      <dgm:spPr/>
    </dgm:pt>
    <dgm:pt modelId="{0B5B99D4-FEE6-4CAD-AE34-6AF2506E934E}" type="pres">
      <dgm:prSet presAssocID="{3F8B836D-B301-469F-ACDD-D7E2DC8888F1}" presName="nodeRect" presStyleLbl="alignNode1" presStyleIdx="1" presStyleCnt="3">
        <dgm:presLayoutVars>
          <dgm:bulletEnabled val="1"/>
        </dgm:presLayoutVars>
      </dgm:prSet>
      <dgm:spPr/>
    </dgm:pt>
    <dgm:pt modelId="{018D79A1-03A8-4751-8005-B57CF66271D8}" type="pres">
      <dgm:prSet presAssocID="{FCF000ED-9749-4EEC-91A4-9FECB6ED5BC0}" presName="sibTrans" presStyleCnt="0"/>
      <dgm:spPr/>
    </dgm:pt>
    <dgm:pt modelId="{22256297-DC01-44B7-9EB6-42A1D478C677}" type="pres">
      <dgm:prSet presAssocID="{C4110C7F-3C2A-4E76-8B93-6D028AAC7A6D}" presName="compositeNode" presStyleCnt="0">
        <dgm:presLayoutVars>
          <dgm:bulletEnabled val="1"/>
        </dgm:presLayoutVars>
      </dgm:prSet>
      <dgm:spPr/>
    </dgm:pt>
    <dgm:pt modelId="{ABAFB5AF-7069-435C-9AFD-1C1D64C48C50}" type="pres">
      <dgm:prSet presAssocID="{C4110C7F-3C2A-4E76-8B93-6D028AAC7A6D}" presName="bgRect" presStyleLbl="alignNode1" presStyleIdx="2" presStyleCnt="3"/>
      <dgm:spPr/>
    </dgm:pt>
    <dgm:pt modelId="{C7F731DE-3DF2-46F8-984F-B4E697FE85BC}" type="pres">
      <dgm:prSet presAssocID="{9A804B79-9A2B-4545-82BC-1920FFCD0D61}" presName="sibTransNodeRect" presStyleLbl="alignNode1" presStyleIdx="2" presStyleCnt="3">
        <dgm:presLayoutVars>
          <dgm:chMax val="0"/>
          <dgm:bulletEnabled val="1"/>
        </dgm:presLayoutVars>
      </dgm:prSet>
      <dgm:spPr/>
    </dgm:pt>
    <dgm:pt modelId="{FE308645-136C-40FD-BB20-7A2C9CF6ADBD}" type="pres">
      <dgm:prSet presAssocID="{C4110C7F-3C2A-4E76-8B93-6D028AAC7A6D}" presName="nodeRect" presStyleLbl="alignNode1" presStyleIdx="2" presStyleCnt="3">
        <dgm:presLayoutVars>
          <dgm:bulletEnabled val="1"/>
        </dgm:presLayoutVars>
      </dgm:prSet>
      <dgm:spPr/>
    </dgm:pt>
  </dgm:ptLst>
  <dgm:cxnLst>
    <dgm:cxn modelId="{BB9A344E-F175-48A6-AFE1-5A2F78F93BCA}" type="presOf" srcId="{86E99278-22C8-4D30-936D-77BC1648D99F}" destId="{AF13F3FE-5D30-4873-B9A0-C069D4A4AA17}" srcOrd="0" destOrd="0" presId="urn:microsoft.com/office/officeart/2016/7/layout/LinearBlockProcessNumbered"/>
    <dgm:cxn modelId="{5FDA1B53-C988-4685-B160-D596A55C1799}" srcId="{86E99278-22C8-4D30-936D-77BC1648D99F}" destId="{3F8B836D-B301-469F-ACDD-D7E2DC8888F1}" srcOrd="1" destOrd="0" parTransId="{AA7C69DB-A45D-4C9C-AA7B-DF322EFFCB9A}" sibTransId="{FCF000ED-9749-4EEC-91A4-9FECB6ED5BC0}"/>
    <dgm:cxn modelId="{EE3C035F-B1AA-4FC1-A982-456194BDE5A4}" type="presOf" srcId="{C4110C7F-3C2A-4E76-8B93-6D028AAC7A6D}" destId="{ABAFB5AF-7069-435C-9AFD-1C1D64C48C50}" srcOrd="0" destOrd="0" presId="urn:microsoft.com/office/officeart/2016/7/layout/LinearBlockProcessNumbered"/>
    <dgm:cxn modelId="{C0FCA966-BD5C-4E30-81FF-1CCE446B3F6B}" type="presOf" srcId="{3F8B836D-B301-469F-ACDD-D7E2DC8888F1}" destId="{0B5B99D4-FEE6-4CAD-AE34-6AF2506E934E}" srcOrd="1" destOrd="0" presId="urn:microsoft.com/office/officeart/2016/7/layout/LinearBlockProcessNumbered"/>
    <dgm:cxn modelId="{2DDA1577-DDF1-41D6-AD5A-78475E3FD945}" type="presOf" srcId="{14CDA603-3161-47BC-BD5E-E8E37812866B}" destId="{2A6D9CCE-D3F2-41C7-917E-7E18F59AA723}" srcOrd="1" destOrd="0" presId="urn:microsoft.com/office/officeart/2016/7/layout/LinearBlockProcessNumbered"/>
    <dgm:cxn modelId="{288FAF8A-51F1-4048-B80C-4E91AD13D94C}" srcId="{86E99278-22C8-4D30-936D-77BC1648D99F}" destId="{14CDA603-3161-47BC-BD5E-E8E37812866B}" srcOrd="0" destOrd="0" parTransId="{50DBF06F-2EB8-4EB2-B8E6-6572F1EB2F26}" sibTransId="{F4ECA773-3393-46C6-B941-F31253527DC6}"/>
    <dgm:cxn modelId="{5A5861B2-6B13-46A9-A4E7-4C84EF349AB1}" type="presOf" srcId="{FCF000ED-9749-4EEC-91A4-9FECB6ED5BC0}" destId="{D10270FC-CDB4-4F83-980F-3CB36E10C0ED}" srcOrd="0" destOrd="0" presId="urn:microsoft.com/office/officeart/2016/7/layout/LinearBlockProcessNumbered"/>
    <dgm:cxn modelId="{9D75E4BC-3797-47E5-9A13-EC48AA60EAE9}" type="presOf" srcId="{F4ECA773-3393-46C6-B941-F31253527DC6}" destId="{F471C52C-04A8-4D8E-813F-5E00BBC580F9}" srcOrd="0" destOrd="0" presId="urn:microsoft.com/office/officeart/2016/7/layout/LinearBlockProcessNumbered"/>
    <dgm:cxn modelId="{61E926BE-8DEA-4CC7-8B16-9B9ECBCF145D}" srcId="{86E99278-22C8-4D30-936D-77BC1648D99F}" destId="{C4110C7F-3C2A-4E76-8B93-6D028AAC7A6D}" srcOrd="2" destOrd="0" parTransId="{005E5B71-427C-416C-B52F-8D69EA10CB32}" sibTransId="{9A804B79-9A2B-4545-82BC-1920FFCD0D61}"/>
    <dgm:cxn modelId="{F16B4CC6-64C7-474C-931F-5507EDE9329B}" type="presOf" srcId="{C4110C7F-3C2A-4E76-8B93-6D028AAC7A6D}" destId="{FE308645-136C-40FD-BB20-7A2C9CF6ADBD}" srcOrd="1" destOrd="0" presId="urn:microsoft.com/office/officeart/2016/7/layout/LinearBlockProcessNumbered"/>
    <dgm:cxn modelId="{332EDCD8-7F5E-4BE7-866F-1FC048281D95}" type="presOf" srcId="{14CDA603-3161-47BC-BD5E-E8E37812866B}" destId="{C7657970-7255-4E1E-A451-BFE2B7F53594}" srcOrd="0" destOrd="0" presId="urn:microsoft.com/office/officeart/2016/7/layout/LinearBlockProcessNumbered"/>
    <dgm:cxn modelId="{4EF0D8E7-B706-4496-A9A8-1DA90B713DBA}" type="presOf" srcId="{3F8B836D-B301-469F-ACDD-D7E2DC8888F1}" destId="{1EE3D8A4-5DFA-474C-BA0A-C263BDB16359}" srcOrd="0" destOrd="0" presId="urn:microsoft.com/office/officeart/2016/7/layout/LinearBlockProcessNumbered"/>
    <dgm:cxn modelId="{D4996DE9-72B9-485E-870C-5C1E65F017D4}" type="presOf" srcId="{9A804B79-9A2B-4545-82BC-1920FFCD0D61}" destId="{C7F731DE-3DF2-46F8-984F-B4E697FE85BC}" srcOrd="0" destOrd="0" presId="urn:microsoft.com/office/officeart/2016/7/layout/LinearBlockProcessNumbered"/>
    <dgm:cxn modelId="{4548F16E-6768-43D4-A9A3-7DCF0DAEB05A}" type="presParOf" srcId="{AF13F3FE-5D30-4873-B9A0-C069D4A4AA17}" destId="{759EF4C1-8F03-4579-98E0-3D1601C5F1E2}" srcOrd="0" destOrd="0" presId="urn:microsoft.com/office/officeart/2016/7/layout/LinearBlockProcessNumbered"/>
    <dgm:cxn modelId="{8548E660-E13C-4579-BF2D-41234C3AAEC7}" type="presParOf" srcId="{759EF4C1-8F03-4579-98E0-3D1601C5F1E2}" destId="{C7657970-7255-4E1E-A451-BFE2B7F53594}" srcOrd="0" destOrd="0" presId="urn:microsoft.com/office/officeart/2016/7/layout/LinearBlockProcessNumbered"/>
    <dgm:cxn modelId="{BDA7DB00-2545-4800-9324-297755854D82}" type="presParOf" srcId="{759EF4C1-8F03-4579-98E0-3D1601C5F1E2}" destId="{F471C52C-04A8-4D8E-813F-5E00BBC580F9}" srcOrd="1" destOrd="0" presId="urn:microsoft.com/office/officeart/2016/7/layout/LinearBlockProcessNumbered"/>
    <dgm:cxn modelId="{2E620964-FCBF-4936-B036-7295724664A9}" type="presParOf" srcId="{759EF4C1-8F03-4579-98E0-3D1601C5F1E2}" destId="{2A6D9CCE-D3F2-41C7-917E-7E18F59AA723}" srcOrd="2" destOrd="0" presId="urn:microsoft.com/office/officeart/2016/7/layout/LinearBlockProcessNumbered"/>
    <dgm:cxn modelId="{A67A6B63-30E1-4D7B-8D74-5DB78A02867C}" type="presParOf" srcId="{AF13F3FE-5D30-4873-B9A0-C069D4A4AA17}" destId="{52D1B0B3-B670-4C22-B9CD-66140B72837F}" srcOrd="1" destOrd="0" presId="urn:microsoft.com/office/officeart/2016/7/layout/LinearBlockProcessNumbered"/>
    <dgm:cxn modelId="{F0AE075E-F5C3-44E2-87F0-4CEF7B0DE457}" type="presParOf" srcId="{AF13F3FE-5D30-4873-B9A0-C069D4A4AA17}" destId="{22B2FA1F-AC6B-4ABF-B9F9-3D3787D84438}" srcOrd="2" destOrd="0" presId="urn:microsoft.com/office/officeart/2016/7/layout/LinearBlockProcessNumbered"/>
    <dgm:cxn modelId="{4B1BD165-5C81-44D3-8E03-2F6A237B8FC8}" type="presParOf" srcId="{22B2FA1F-AC6B-4ABF-B9F9-3D3787D84438}" destId="{1EE3D8A4-5DFA-474C-BA0A-C263BDB16359}" srcOrd="0" destOrd="0" presId="urn:microsoft.com/office/officeart/2016/7/layout/LinearBlockProcessNumbered"/>
    <dgm:cxn modelId="{89779DC7-7808-4681-8E95-55C85B82119D}" type="presParOf" srcId="{22B2FA1F-AC6B-4ABF-B9F9-3D3787D84438}" destId="{D10270FC-CDB4-4F83-980F-3CB36E10C0ED}" srcOrd="1" destOrd="0" presId="urn:microsoft.com/office/officeart/2016/7/layout/LinearBlockProcessNumbered"/>
    <dgm:cxn modelId="{B6D0B286-9148-438C-947F-D0E7FDD9C581}" type="presParOf" srcId="{22B2FA1F-AC6B-4ABF-B9F9-3D3787D84438}" destId="{0B5B99D4-FEE6-4CAD-AE34-6AF2506E934E}" srcOrd="2" destOrd="0" presId="urn:microsoft.com/office/officeart/2016/7/layout/LinearBlockProcessNumbered"/>
    <dgm:cxn modelId="{58398A4A-2CF6-4576-97CD-D43931705105}" type="presParOf" srcId="{AF13F3FE-5D30-4873-B9A0-C069D4A4AA17}" destId="{018D79A1-03A8-4751-8005-B57CF66271D8}" srcOrd="3" destOrd="0" presId="urn:microsoft.com/office/officeart/2016/7/layout/LinearBlockProcessNumbered"/>
    <dgm:cxn modelId="{66FB4321-EAB1-4ED2-BA1B-E76377491EFB}" type="presParOf" srcId="{AF13F3FE-5D30-4873-B9A0-C069D4A4AA17}" destId="{22256297-DC01-44B7-9EB6-42A1D478C677}" srcOrd="4" destOrd="0" presId="urn:microsoft.com/office/officeart/2016/7/layout/LinearBlockProcessNumbered"/>
    <dgm:cxn modelId="{72CB0953-17E7-4C5E-B91F-9A83F413EC97}" type="presParOf" srcId="{22256297-DC01-44B7-9EB6-42A1D478C677}" destId="{ABAFB5AF-7069-435C-9AFD-1C1D64C48C50}" srcOrd="0" destOrd="0" presId="urn:microsoft.com/office/officeart/2016/7/layout/LinearBlockProcessNumbered"/>
    <dgm:cxn modelId="{6326642F-1524-4BFC-BB37-DC5075D9AE25}" type="presParOf" srcId="{22256297-DC01-44B7-9EB6-42A1D478C677}" destId="{C7F731DE-3DF2-46F8-984F-B4E697FE85BC}" srcOrd="1" destOrd="0" presId="urn:microsoft.com/office/officeart/2016/7/layout/LinearBlockProcessNumbered"/>
    <dgm:cxn modelId="{057FCE89-5C6F-470C-847E-9E953E0B313E}" type="presParOf" srcId="{22256297-DC01-44B7-9EB6-42A1D478C677}" destId="{FE308645-136C-40FD-BB20-7A2C9CF6ADBD}"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CAE82-24F8-4A50-A2FF-415B4BE7AFD4}">
      <dsp:nvSpPr>
        <dsp:cNvPr id="0" name=""/>
        <dsp:cNvSpPr/>
      </dsp:nvSpPr>
      <dsp:spPr>
        <a:xfrm>
          <a:off x="9877" y="0"/>
          <a:ext cx="10099605" cy="313136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t" anchorCtr="0">
          <a:noAutofit/>
        </a:bodyPr>
        <a:lstStyle/>
        <a:p>
          <a:pPr marL="0" lvl="0" algn="l" defTabSz="577850">
            <a:lnSpc>
              <a:spcPct val="90000"/>
            </a:lnSpc>
            <a:spcBef>
              <a:spcPct val="0"/>
            </a:spcBef>
            <a:spcAft>
              <a:spcPct val="35000"/>
            </a:spcAft>
            <a:buNone/>
          </a:pPr>
          <a:r>
            <a:rPr lang="en-US" sz="1300" kern="1200" dirty="0"/>
            <a:t>This analysis portraits the commonalities of employee</a:t>
          </a:r>
          <a:r>
            <a:rPr lang="en-US" altLang="zh-CN" sz="1300" kern="1200" dirty="0"/>
            <a:t>s</a:t>
          </a:r>
          <a:r>
            <a:rPr lang="en-US" sz="1300" kern="1200" dirty="0"/>
            <a:t> who have left the company in the past year. The determinants of attrition were explored, followed by proposals i</a:t>
          </a:r>
          <a:r>
            <a:rPr lang="en-US" altLang="zh-CN" sz="1300" kern="1200" dirty="0"/>
            <a:t>n</a:t>
          </a:r>
          <a:r>
            <a:rPr lang="en-US" sz="1300" kern="1200" dirty="0"/>
            <a:t> action plan and next steps.</a:t>
          </a:r>
        </a:p>
        <a:p>
          <a:pPr marL="0" lvl="0" algn="l" defTabSz="577850">
            <a:lnSpc>
              <a:spcPct val="90000"/>
            </a:lnSpc>
            <a:spcBef>
              <a:spcPct val="0"/>
            </a:spcBef>
            <a:spcAft>
              <a:spcPct val="35000"/>
            </a:spcAft>
            <a:buNone/>
          </a:pPr>
          <a:endParaRPr lang="en-US" sz="1300" kern="1200" dirty="0"/>
        </a:p>
        <a:p>
          <a:pPr marL="0" lvl="0" algn="l"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Who are most likely to leave:</a:t>
          </a:r>
        </a:p>
        <a:p>
          <a:pPr marL="0" lvl="0" algn="l"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	- Millennials and Gen X who have mid-to-high level of education;</a:t>
          </a:r>
        </a:p>
        <a:p>
          <a:pPr marL="0" lvl="0" algn="l"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	- Generally worked for more companies comparing to their peers and have stayed in the company for shorter time period;</a:t>
          </a:r>
        </a:p>
        <a:p>
          <a:pPr marL="0" lvl="0" algn="l"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	- Ranked lower in job levels, earn less, and have less stock options although their performance may be satisfactory;</a:t>
          </a:r>
        </a:p>
        <a:p>
          <a:pPr marL="569913" lvl="0" indent="-569913" algn="l" defTabSz="577850">
            <a:lnSpc>
              <a:spcPct val="90000"/>
            </a:lnSpc>
            <a:spcBef>
              <a:spcPct val="0"/>
            </a:spcBef>
            <a:spcAft>
              <a:spcPct val="35000"/>
            </a:spcAft>
            <a:buNone/>
          </a:pPr>
          <a:r>
            <a:rPr lang="zh-CN" altLang="en-US" sz="1300" kern="1200" dirty="0">
              <a:solidFill>
                <a:prstClr val="white"/>
              </a:solidFill>
              <a:latin typeface="Calibri" panose="020F0502020204030204"/>
              <a:ea typeface="+mn-ea"/>
              <a:cs typeface="+mn-cs"/>
            </a:rPr>
            <a:t> </a:t>
          </a:r>
          <a:r>
            <a:rPr lang="en-US" altLang="zh-CN" sz="1300" kern="1200" dirty="0">
              <a:solidFill>
                <a:prstClr val="white"/>
              </a:solidFill>
              <a:latin typeface="Calibri" panose="020F0502020204030204"/>
              <a:ea typeface="+mn-ea"/>
              <a:cs typeface="+mn-cs"/>
            </a:rPr>
            <a:t>	- They are likely to leave during their 1</a:t>
          </a:r>
          <a:r>
            <a:rPr lang="en-US" altLang="zh-CN" sz="1300" kern="1200" baseline="30000" dirty="0">
              <a:solidFill>
                <a:prstClr val="white"/>
              </a:solidFill>
              <a:latin typeface="Calibri" panose="020F0502020204030204"/>
              <a:ea typeface="+mn-ea"/>
              <a:cs typeface="+mn-cs"/>
            </a:rPr>
            <a:t>st  </a:t>
          </a:r>
          <a:r>
            <a:rPr lang="en-US" altLang="zh-CN" sz="1300" kern="1200" dirty="0">
              <a:solidFill>
                <a:prstClr val="white"/>
              </a:solidFill>
              <a:latin typeface="Calibri" panose="020F0502020204030204"/>
              <a:ea typeface="+mn-ea"/>
              <a:cs typeface="+mn-cs"/>
            </a:rPr>
            <a:t>year at the company, between 5-7 years of total working years, and less likely so after year 10;</a:t>
          </a:r>
        </a:p>
        <a:p>
          <a:pPr marL="0" lvl="0" algn="l"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	- Have lower income, though not necessarily have worse performance;</a:t>
          </a:r>
        </a:p>
        <a:p>
          <a:pPr marL="0" lvl="0" algn="l"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	- Prefer less overtime, and are less satisfied in work-life balance, work environment, job involvement, and training opportunities;      </a:t>
          </a:r>
        </a:p>
        <a:p>
          <a:pPr marL="0" lvl="0" algn="l" defTabSz="577850">
            <a:lnSpc>
              <a:spcPct val="90000"/>
            </a:lnSpc>
            <a:spcBef>
              <a:spcPct val="0"/>
            </a:spcBef>
            <a:spcAft>
              <a:spcPct val="35000"/>
            </a:spcAft>
            <a:buNone/>
          </a:pPr>
          <a:r>
            <a:rPr lang="en-US" sz="1300" kern="1200" dirty="0">
              <a:solidFill>
                <a:prstClr val="white"/>
              </a:solidFill>
              <a:latin typeface="Calibri" panose="020F0502020204030204"/>
              <a:ea typeface="+mn-ea"/>
              <a:cs typeface="+mn-cs"/>
            </a:rPr>
            <a:t>               - Also tend to have more have more flexible skill sets from educational field</a:t>
          </a:r>
        </a:p>
        <a:p>
          <a:pPr marL="57150" lvl="1" indent="0" algn="l" defTabSz="444500">
            <a:lnSpc>
              <a:spcPct val="90000"/>
            </a:lnSpc>
            <a:spcBef>
              <a:spcPct val="0"/>
            </a:spcBef>
            <a:spcAft>
              <a:spcPct val="15000"/>
            </a:spcAft>
            <a:buChar char="•"/>
          </a:pPr>
          <a:endParaRPr lang="en-US" sz="1000" kern="1200" dirty="0"/>
        </a:p>
      </dsp:txBody>
      <dsp:txXfrm>
        <a:off x="9877" y="0"/>
        <a:ext cx="10099605" cy="31313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57970-7255-4E1E-A451-BFE2B7F53594}">
      <dsp:nvSpPr>
        <dsp:cNvPr id="0" name=""/>
        <dsp:cNvSpPr/>
      </dsp:nvSpPr>
      <dsp:spPr>
        <a:xfrm>
          <a:off x="790" y="0"/>
          <a:ext cx="3201828" cy="313136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111250">
            <a:lnSpc>
              <a:spcPct val="90000"/>
            </a:lnSpc>
            <a:spcBef>
              <a:spcPct val="0"/>
            </a:spcBef>
            <a:spcAft>
              <a:spcPct val="35000"/>
            </a:spcAft>
            <a:buNone/>
          </a:pPr>
          <a:r>
            <a:rPr lang="en-US" sz="2500" b="1" kern="1200" dirty="0"/>
            <a:t>Data </a:t>
          </a:r>
          <a:br>
            <a:rPr lang="en-US" sz="2500" b="1" kern="1200" dirty="0"/>
          </a:br>
          <a:r>
            <a:rPr lang="en-US" sz="2500" b="1" kern="1200" dirty="0"/>
            <a:t>Exploration Analysis</a:t>
          </a:r>
          <a:r>
            <a:rPr lang="en-US" sz="2500" kern="1200" dirty="0"/>
            <a:t> </a:t>
          </a:r>
        </a:p>
        <a:p>
          <a:pPr marL="0" lvl="0" indent="0" algn="l" defTabSz="1111250">
            <a:lnSpc>
              <a:spcPct val="90000"/>
            </a:lnSpc>
            <a:spcBef>
              <a:spcPct val="0"/>
            </a:spcBef>
            <a:spcAft>
              <a:spcPct val="35000"/>
            </a:spcAft>
            <a:buNone/>
          </a:pPr>
          <a:r>
            <a:rPr lang="en-US" sz="2000" kern="1200" dirty="0"/>
            <a:t>What Happened</a:t>
          </a:r>
          <a:r>
            <a:rPr lang="zh-CN" altLang="en-US" sz="2000" kern="1200" dirty="0"/>
            <a:t>？</a:t>
          </a:r>
          <a:endParaRPr lang="en-US" sz="2000" kern="1200" dirty="0"/>
        </a:p>
      </dsp:txBody>
      <dsp:txXfrm>
        <a:off x="790" y="1252545"/>
        <a:ext cx="3201828" cy="1878818"/>
      </dsp:txXfrm>
    </dsp:sp>
    <dsp:sp modelId="{F471C52C-04A8-4D8E-813F-5E00BBC580F9}">
      <dsp:nvSpPr>
        <dsp:cNvPr id="0" name=""/>
        <dsp:cNvSpPr/>
      </dsp:nvSpPr>
      <dsp:spPr>
        <a:xfrm>
          <a:off x="790" y="0"/>
          <a:ext cx="3201828" cy="1252545"/>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90" y="0"/>
        <a:ext cx="3201828" cy="1252545"/>
      </dsp:txXfrm>
    </dsp:sp>
    <dsp:sp modelId="{1EE3D8A4-5DFA-474C-BA0A-C263BDB16359}">
      <dsp:nvSpPr>
        <dsp:cNvPr id="0" name=""/>
        <dsp:cNvSpPr/>
      </dsp:nvSpPr>
      <dsp:spPr>
        <a:xfrm>
          <a:off x="3458765" y="0"/>
          <a:ext cx="3201828" cy="3131364"/>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111250">
            <a:lnSpc>
              <a:spcPct val="90000"/>
            </a:lnSpc>
            <a:spcBef>
              <a:spcPct val="0"/>
            </a:spcBef>
            <a:spcAft>
              <a:spcPct val="35000"/>
            </a:spcAft>
            <a:buNone/>
          </a:pPr>
          <a:r>
            <a:rPr lang="en-US" sz="2500" b="1" kern="1200" dirty="0">
              <a:solidFill>
                <a:srgbClr val="FFFFFF"/>
              </a:solidFill>
              <a:latin typeface="+mn-lt"/>
              <a:ea typeface="+mj-ea"/>
              <a:cs typeface="+mj-cs"/>
            </a:rPr>
            <a:t>Hypothesis Verification</a:t>
          </a:r>
        </a:p>
        <a:p>
          <a:pPr marL="0" lvl="0" indent="0" algn="l" defTabSz="1111250">
            <a:lnSpc>
              <a:spcPct val="90000"/>
            </a:lnSpc>
            <a:spcBef>
              <a:spcPct val="0"/>
            </a:spcBef>
            <a:spcAft>
              <a:spcPct val="35000"/>
            </a:spcAft>
            <a:buNone/>
          </a:pPr>
          <a:r>
            <a:rPr lang="en-US" sz="2000" kern="1200" dirty="0"/>
            <a:t>Is It True and Why Did it Happen?</a:t>
          </a:r>
        </a:p>
      </dsp:txBody>
      <dsp:txXfrm>
        <a:off x="3458765" y="1252545"/>
        <a:ext cx="3201828" cy="1878818"/>
      </dsp:txXfrm>
    </dsp:sp>
    <dsp:sp modelId="{D10270FC-CDB4-4F83-980F-3CB36E10C0ED}">
      <dsp:nvSpPr>
        <dsp:cNvPr id="0" name=""/>
        <dsp:cNvSpPr/>
      </dsp:nvSpPr>
      <dsp:spPr>
        <a:xfrm>
          <a:off x="3458765" y="0"/>
          <a:ext cx="3201828" cy="1252545"/>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58765" y="0"/>
        <a:ext cx="3201828" cy="1252545"/>
      </dsp:txXfrm>
    </dsp:sp>
    <dsp:sp modelId="{ABAFB5AF-7069-435C-9AFD-1C1D64C48C50}">
      <dsp:nvSpPr>
        <dsp:cNvPr id="0" name=""/>
        <dsp:cNvSpPr/>
      </dsp:nvSpPr>
      <dsp:spPr>
        <a:xfrm>
          <a:off x="6916740" y="0"/>
          <a:ext cx="3201828" cy="3131364"/>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111250">
            <a:lnSpc>
              <a:spcPct val="90000"/>
            </a:lnSpc>
            <a:spcBef>
              <a:spcPct val="0"/>
            </a:spcBef>
            <a:spcAft>
              <a:spcPct val="35000"/>
            </a:spcAft>
            <a:buNone/>
          </a:pPr>
          <a:r>
            <a:rPr lang="en-US" sz="2500" b="1" kern="1200" dirty="0"/>
            <a:t>Next Steps &amp; Action Plan</a:t>
          </a:r>
        </a:p>
        <a:p>
          <a:pPr marL="0" lvl="0" indent="0" algn="l" defTabSz="1111250">
            <a:lnSpc>
              <a:spcPct val="90000"/>
            </a:lnSpc>
            <a:spcBef>
              <a:spcPct val="0"/>
            </a:spcBef>
            <a:spcAft>
              <a:spcPct val="35000"/>
            </a:spcAft>
            <a:buNone/>
          </a:pPr>
          <a:r>
            <a:rPr lang="en-US" sz="2000" kern="1200" dirty="0"/>
            <a:t>What Should We Do About It?</a:t>
          </a:r>
        </a:p>
      </dsp:txBody>
      <dsp:txXfrm>
        <a:off x="6916740" y="1252545"/>
        <a:ext cx="3201828" cy="1878818"/>
      </dsp:txXfrm>
    </dsp:sp>
    <dsp:sp modelId="{C7F731DE-3DF2-46F8-984F-B4E697FE85BC}">
      <dsp:nvSpPr>
        <dsp:cNvPr id="0" name=""/>
        <dsp:cNvSpPr/>
      </dsp:nvSpPr>
      <dsp:spPr>
        <a:xfrm>
          <a:off x="6916740" y="0"/>
          <a:ext cx="3201828" cy="1252545"/>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916740" y="0"/>
        <a:ext cx="3201828" cy="1252545"/>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0.32747</cdr:x>
      <cdr:y>0.42353</cdr:y>
    </cdr:from>
    <cdr:to>
      <cdr:x>0.52747</cdr:x>
      <cdr:y>0.75686</cdr:y>
    </cdr:to>
    <cdr:sp macro="" textlink="">
      <cdr:nvSpPr>
        <cdr:cNvPr id="2" name="TextBox 1">
          <a:extLst xmlns:a="http://schemas.openxmlformats.org/drawingml/2006/main">
            <a:ext uri="{FF2B5EF4-FFF2-40B4-BE49-F238E27FC236}">
              <a16:creationId xmlns:a16="http://schemas.microsoft.com/office/drawing/2014/main" id="{FA447C2B-7189-495B-815E-30023B6A224D}"/>
            </a:ext>
          </a:extLst>
        </cdr:cNvPr>
        <cdr:cNvSpPr txBox="1"/>
      </cdr:nvSpPr>
      <cdr:spPr>
        <a:xfrm xmlns:a="http://schemas.openxmlformats.org/drawingml/2006/main">
          <a:off x="1065739" y="1604821"/>
          <a:ext cx="650896" cy="126304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3600" b="1" dirty="0">
              <a:solidFill>
                <a:schemeClr val="accent1">
                  <a:lumMod val="75000"/>
                </a:schemeClr>
              </a:solidFill>
            </a:rPr>
            <a:t>16.1%</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EAB00-4429-4F50-A245-F3CFA2E6F684}" type="datetimeFigureOut">
              <a:rPr lang="en-US" smtClean="0"/>
              <a:t>3/17/19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B4C3C-A6F9-4174-AB4D-06BAD443E1A9}" type="slidenum">
              <a:rPr lang="en-US" smtClean="0"/>
              <a:t>‹#›</a:t>
            </a:fld>
            <a:endParaRPr lang="en-US"/>
          </a:p>
        </p:txBody>
      </p:sp>
    </p:spTree>
    <p:extLst>
      <p:ext uri="{BB962C8B-B14F-4D97-AF65-F5344CB8AC3E}">
        <p14:creationId xmlns:p14="http://schemas.microsoft.com/office/powerpoint/2010/main" val="426955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B4C3C-A6F9-4174-AB4D-06BAD443E1A9}" type="slidenum">
              <a:rPr lang="en-US" smtClean="0"/>
              <a:t>5</a:t>
            </a:fld>
            <a:endParaRPr lang="en-US"/>
          </a:p>
        </p:txBody>
      </p:sp>
    </p:spTree>
    <p:extLst>
      <p:ext uri="{BB962C8B-B14F-4D97-AF65-F5344CB8AC3E}">
        <p14:creationId xmlns:p14="http://schemas.microsoft.com/office/powerpoint/2010/main" val="1270057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B4C3C-A6F9-4174-AB4D-06BAD443E1A9}" type="slidenum">
              <a:rPr lang="en-US" smtClean="0"/>
              <a:t>9</a:t>
            </a:fld>
            <a:endParaRPr lang="en-US"/>
          </a:p>
        </p:txBody>
      </p:sp>
    </p:spTree>
    <p:extLst>
      <p:ext uri="{BB962C8B-B14F-4D97-AF65-F5344CB8AC3E}">
        <p14:creationId xmlns:p14="http://schemas.microsoft.com/office/powerpoint/2010/main" val="469862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B4C3C-A6F9-4174-AB4D-06BAD443E1A9}" type="slidenum">
              <a:rPr lang="en-US" smtClean="0"/>
              <a:t>10</a:t>
            </a:fld>
            <a:endParaRPr lang="en-US"/>
          </a:p>
        </p:txBody>
      </p:sp>
    </p:spTree>
    <p:extLst>
      <p:ext uri="{BB962C8B-B14F-4D97-AF65-F5344CB8AC3E}">
        <p14:creationId xmlns:p14="http://schemas.microsoft.com/office/powerpoint/2010/main" val="55569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B4C3C-A6F9-4174-AB4D-06BAD443E1A9}" type="slidenum">
              <a:rPr lang="en-US" smtClean="0"/>
              <a:t>12</a:t>
            </a:fld>
            <a:endParaRPr lang="en-US"/>
          </a:p>
        </p:txBody>
      </p:sp>
    </p:spTree>
    <p:extLst>
      <p:ext uri="{BB962C8B-B14F-4D97-AF65-F5344CB8AC3E}">
        <p14:creationId xmlns:p14="http://schemas.microsoft.com/office/powerpoint/2010/main" val="334486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B4C3C-A6F9-4174-AB4D-06BAD443E1A9}" type="slidenum">
              <a:rPr lang="en-US" smtClean="0"/>
              <a:t>14</a:t>
            </a:fld>
            <a:endParaRPr lang="en-US"/>
          </a:p>
        </p:txBody>
      </p:sp>
    </p:spTree>
    <p:extLst>
      <p:ext uri="{BB962C8B-B14F-4D97-AF65-F5344CB8AC3E}">
        <p14:creationId xmlns:p14="http://schemas.microsoft.com/office/powerpoint/2010/main" val="350004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B4C3C-A6F9-4174-AB4D-06BAD443E1A9}" type="slidenum">
              <a:rPr lang="en-US" smtClean="0"/>
              <a:t>28</a:t>
            </a:fld>
            <a:endParaRPr lang="en-US"/>
          </a:p>
        </p:txBody>
      </p:sp>
    </p:spTree>
    <p:extLst>
      <p:ext uri="{BB962C8B-B14F-4D97-AF65-F5344CB8AC3E}">
        <p14:creationId xmlns:p14="http://schemas.microsoft.com/office/powerpoint/2010/main" val="3051717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Center the title and explain what a good or bad result is.  These people are not statisticians. </a:t>
            </a:r>
          </a:p>
        </p:txBody>
      </p:sp>
      <p:sp>
        <p:nvSpPr>
          <p:cNvPr id="4" name="Slide Number Placeholder 3"/>
          <p:cNvSpPr>
            <a:spLocks noGrp="1"/>
          </p:cNvSpPr>
          <p:nvPr>
            <p:ph type="sldNum" sz="quarter" idx="10"/>
          </p:nvPr>
        </p:nvSpPr>
        <p:spPr/>
        <p:txBody>
          <a:bodyPr/>
          <a:lstStyle/>
          <a:p>
            <a:fld id="{B65B4C3C-A6F9-4174-AB4D-06BAD443E1A9}" type="slidenum">
              <a:rPr lang="en-US" smtClean="0"/>
              <a:t>29</a:t>
            </a:fld>
            <a:endParaRPr lang="en-US"/>
          </a:p>
        </p:txBody>
      </p:sp>
    </p:spTree>
    <p:extLst>
      <p:ext uri="{BB962C8B-B14F-4D97-AF65-F5344CB8AC3E}">
        <p14:creationId xmlns:p14="http://schemas.microsoft.com/office/powerpoint/2010/main" val="35645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4873-0920-4940-A3C7-A7D6DFF2D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EDC41-FBAE-49F2-ADF2-9C88B66B9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BBE7D8-82EC-479A-A365-43DA133F9709}"/>
              </a:ext>
            </a:extLst>
          </p:cNvPr>
          <p:cNvSpPr>
            <a:spLocks noGrp="1"/>
          </p:cNvSpPr>
          <p:nvPr>
            <p:ph type="dt" sz="half" idx="10"/>
          </p:nvPr>
        </p:nvSpPr>
        <p:spPr/>
        <p:txBody>
          <a:bodyPr/>
          <a:lstStyle/>
          <a:p>
            <a:fld id="{4FFE66CA-E661-4355-B645-AAB6EC78ED3C}" type="datetime1">
              <a:rPr lang="en-US" smtClean="0"/>
              <a:t>3/17/19</a:t>
            </a:fld>
            <a:endParaRPr lang="en-US"/>
          </a:p>
        </p:txBody>
      </p:sp>
      <p:sp>
        <p:nvSpPr>
          <p:cNvPr id="5" name="Footer Placeholder 4">
            <a:extLst>
              <a:ext uri="{FF2B5EF4-FFF2-40B4-BE49-F238E27FC236}">
                <a16:creationId xmlns:a16="http://schemas.microsoft.com/office/drawing/2014/main" id="{DFD8835E-1E40-493A-A975-6E4112DD5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D1E84-6682-4813-BC8F-2A7A01BA2323}"/>
              </a:ext>
            </a:extLst>
          </p:cNvPr>
          <p:cNvSpPr>
            <a:spLocks noGrp="1"/>
          </p:cNvSpPr>
          <p:nvPr>
            <p:ph type="sldNum" sz="quarter" idx="12"/>
          </p:nvPr>
        </p:nvSpPr>
        <p:spPr/>
        <p:txBody>
          <a:bodyPr/>
          <a:lstStyle/>
          <a:p>
            <a:fld id="{7C42351B-E7F8-4195-A50A-1EB0EA164226}" type="slidenum">
              <a:rPr lang="en-US" smtClean="0"/>
              <a:t>‹#›</a:t>
            </a:fld>
            <a:endParaRPr lang="en-US"/>
          </a:p>
        </p:txBody>
      </p:sp>
    </p:spTree>
    <p:extLst>
      <p:ext uri="{BB962C8B-B14F-4D97-AF65-F5344CB8AC3E}">
        <p14:creationId xmlns:p14="http://schemas.microsoft.com/office/powerpoint/2010/main" val="43369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2565-5BFC-420D-82A5-94103B4D6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6F23C-6EF1-4906-B134-001FB7D3F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6A7D2B-33AD-4FF0-B04A-C7FCBCF51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BEF753-E225-4829-B619-A9C8F7EC534E}"/>
              </a:ext>
            </a:extLst>
          </p:cNvPr>
          <p:cNvSpPr>
            <a:spLocks noGrp="1"/>
          </p:cNvSpPr>
          <p:nvPr>
            <p:ph type="dt" sz="half" idx="10"/>
          </p:nvPr>
        </p:nvSpPr>
        <p:spPr/>
        <p:txBody>
          <a:bodyPr/>
          <a:lstStyle/>
          <a:p>
            <a:fld id="{5091E598-8580-4D2A-9F24-57DCEBCF4C46}" type="datetime1">
              <a:rPr lang="en-US" smtClean="0"/>
              <a:t>3/17/19</a:t>
            </a:fld>
            <a:endParaRPr lang="en-US"/>
          </a:p>
        </p:txBody>
      </p:sp>
      <p:sp>
        <p:nvSpPr>
          <p:cNvPr id="6" name="Footer Placeholder 5">
            <a:extLst>
              <a:ext uri="{FF2B5EF4-FFF2-40B4-BE49-F238E27FC236}">
                <a16:creationId xmlns:a16="http://schemas.microsoft.com/office/drawing/2014/main" id="{59CD5C9D-2F89-4D2B-A2EC-90B415F2E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D77AC-F0CE-4B1A-84C8-42D7F7B42369}"/>
              </a:ext>
            </a:extLst>
          </p:cNvPr>
          <p:cNvSpPr>
            <a:spLocks noGrp="1"/>
          </p:cNvSpPr>
          <p:nvPr>
            <p:ph type="sldNum" sz="quarter" idx="12"/>
          </p:nvPr>
        </p:nvSpPr>
        <p:spPr/>
        <p:txBody>
          <a:bodyPr/>
          <a:lstStyle/>
          <a:p>
            <a:fld id="{7C42351B-E7F8-4195-A50A-1EB0EA164226}" type="slidenum">
              <a:rPr lang="en-US" smtClean="0"/>
              <a:t>‹#›</a:t>
            </a:fld>
            <a:endParaRPr lang="en-US"/>
          </a:p>
        </p:txBody>
      </p:sp>
    </p:spTree>
    <p:extLst>
      <p:ext uri="{BB962C8B-B14F-4D97-AF65-F5344CB8AC3E}">
        <p14:creationId xmlns:p14="http://schemas.microsoft.com/office/powerpoint/2010/main" val="298152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0A7B-84D6-478C-8A92-D731270D8A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C795FA-9412-417D-BAC9-24D7515B0E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B4D33E-503D-4D1C-A0F9-E0788B055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6462B7-9C3F-47D2-BA40-20173F2ED22B}"/>
              </a:ext>
            </a:extLst>
          </p:cNvPr>
          <p:cNvSpPr>
            <a:spLocks noGrp="1"/>
          </p:cNvSpPr>
          <p:nvPr>
            <p:ph type="dt" sz="half" idx="10"/>
          </p:nvPr>
        </p:nvSpPr>
        <p:spPr/>
        <p:txBody>
          <a:bodyPr/>
          <a:lstStyle/>
          <a:p>
            <a:fld id="{47503FB0-01F0-48C7-B8D4-2EAFE9BB1837}" type="datetime1">
              <a:rPr lang="en-US" smtClean="0"/>
              <a:t>3/17/19</a:t>
            </a:fld>
            <a:endParaRPr lang="en-US"/>
          </a:p>
        </p:txBody>
      </p:sp>
      <p:sp>
        <p:nvSpPr>
          <p:cNvPr id="6" name="Footer Placeholder 5">
            <a:extLst>
              <a:ext uri="{FF2B5EF4-FFF2-40B4-BE49-F238E27FC236}">
                <a16:creationId xmlns:a16="http://schemas.microsoft.com/office/drawing/2014/main" id="{62BF7F20-1D2C-4A15-8C5D-D6A965555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8D509-6146-4396-BDF9-F3BC452FE4B8}"/>
              </a:ext>
            </a:extLst>
          </p:cNvPr>
          <p:cNvSpPr>
            <a:spLocks noGrp="1"/>
          </p:cNvSpPr>
          <p:nvPr>
            <p:ph type="sldNum" sz="quarter" idx="12"/>
          </p:nvPr>
        </p:nvSpPr>
        <p:spPr/>
        <p:txBody>
          <a:bodyPr/>
          <a:lstStyle/>
          <a:p>
            <a:fld id="{7C42351B-E7F8-4195-A50A-1EB0EA164226}" type="slidenum">
              <a:rPr lang="en-US" smtClean="0"/>
              <a:t>‹#›</a:t>
            </a:fld>
            <a:endParaRPr lang="en-US"/>
          </a:p>
        </p:txBody>
      </p:sp>
    </p:spTree>
    <p:extLst>
      <p:ext uri="{BB962C8B-B14F-4D97-AF65-F5344CB8AC3E}">
        <p14:creationId xmlns:p14="http://schemas.microsoft.com/office/powerpoint/2010/main" val="1531662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18D6-2BB1-4EFF-8E9C-9CAC947DC8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51416-BC9C-4401-939C-54E9FFC8FF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47E76-6DE9-450F-B9D4-AEABB8CA3189}"/>
              </a:ext>
            </a:extLst>
          </p:cNvPr>
          <p:cNvSpPr>
            <a:spLocks noGrp="1"/>
          </p:cNvSpPr>
          <p:nvPr>
            <p:ph type="dt" sz="half" idx="10"/>
          </p:nvPr>
        </p:nvSpPr>
        <p:spPr/>
        <p:txBody>
          <a:bodyPr/>
          <a:lstStyle/>
          <a:p>
            <a:fld id="{B470EE31-055E-4C25-BCF7-AD9507AF8A72}" type="datetime1">
              <a:rPr lang="en-US" smtClean="0"/>
              <a:t>3/17/19</a:t>
            </a:fld>
            <a:endParaRPr lang="en-US"/>
          </a:p>
        </p:txBody>
      </p:sp>
      <p:sp>
        <p:nvSpPr>
          <p:cNvPr id="5" name="Footer Placeholder 4">
            <a:extLst>
              <a:ext uri="{FF2B5EF4-FFF2-40B4-BE49-F238E27FC236}">
                <a16:creationId xmlns:a16="http://schemas.microsoft.com/office/drawing/2014/main" id="{5D8439C7-B1D1-48FF-B5EC-E1DC6ECDC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45BA9-C4D5-4769-B23A-D631A714CE66}"/>
              </a:ext>
            </a:extLst>
          </p:cNvPr>
          <p:cNvSpPr>
            <a:spLocks noGrp="1"/>
          </p:cNvSpPr>
          <p:nvPr>
            <p:ph type="sldNum" sz="quarter" idx="12"/>
          </p:nvPr>
        </p:nvSpPr>
        <p:spPr/>
        <p:txBody>
          <a:bodyPr/>
          <a:lstStyle/>
          <a:p>
            <a:fld id="{7C42351B-E7F8-4195-A50A-1EB0EA164226}" type="slidenum">
              <a:rPr lang="en-US" smtClean="0"/>
              <a:t>‹#›</a:t>
            </a:fld>
            <a:endParaRPr lang="en-US"/>
          </a:p>
        </p:txBody>
      </p:sp>
    </p:spTree>
    <p:extLst>
      <p:ext uri="{BB962C8B-B14F-4D97-AF65-F5344CB8AC3E}">
        <p14:creationId xmlns:p14="http://schemas.microsoft.com/office/powerpoint/2010/main" val="4069194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948F38-58E1-48D9-B7E2-941D6352DB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7071B2-707D-4D9A-841A-B38EB7D01B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C9E22-D9A8-4FD2-92DF-B38DCB53954F}"/>
              </a:ext>
            </a:extLst>
          </p:cNvPr>
          <p:cNvSpPr>
            <a:spLocks noGrp="1"/>
          </p:cNvSpPr>
          <p:nvPr>
            <p:ph type="dt" sz="half" idx="10"/>
          </p:nvPr>
        </p:nvSpPr>
        <p:spPr/>
        <p:txBody>
          <a:bodyPr/>
          <a:lstStyle/>
          <a:p>
            <a:fld id="{D424D796-DD2E-4DD5-A034-1878D9E6FEC1}" type="datetime1">
              <a:rPr lang="en-US" smtClean="0"/>
              <a:t>3/17/19</a:t>
            </a:fld>
            <a:endParaRPr lang="en-US"/>
          </a:p>
        </p:txBody>
      </p:sp>
      <p:sp>
        <p:nvSpPr>
          <p:cNvPr id="5" name="Footer Placeholder 4">
            <a:extLst>
              <a:ext uri="{FF2B5EF4-FFF2-40B4-BE49-F238E27FC236}">
                <a16:creationId xmlns:a16="http://schemas.microsoft.com/office/drawing/2014/main" id="{6D87179F-4184-4190-9485-8FCB12850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2BAB5-A9C2-4C16-B4AD-851A9E3D38D3}"/>
              </a:ext>
            </a:extLst>
          </p:cNvPr>
          <p:cNvSpPr>
            <a:spLocks noGrp="1"/>
          </p:cNvSpPr>
          <p:nvPr>
            <p:ph type="sldNum" sz="quarter" idx="12"/>
          </p:nvPr>
        </p:nvSpPr>
        <p:spPr/>
        <p:txBody>
          <a:bodyPr/>
          <a:lstStyle/>
          <a:p>
            <a:fld id="{7C42351B-E7F8-4195-A50A-1EB0EA164226}" type="slidenum">
              <a:rPr lang="en-US" smtClean="0"/>
              <a:t>‹#›</a:t>
            </a:fld>
            <a:endParaRPr lang="en-US"/>
          </a:p>
        </p:txBody>
      </p:sp>
    </p:spTree>
    <p:extLst>
      <p:ext uri="{BB962C8B-B14F-4D97-AF65-F5344CB8AC3E}">
        <p14:creationId xmlns:p14="http://schemas.microsoft.com/office/powerpoint/2010/main" val="164959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C3C7-5F33-413E-9821-D2602EA69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EC225-DA4F-40FC-8F87-4965C48109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A7BD4-BB79-4650-9374-D3169EA06143}"/>
              </a:ext>
            </a:extLst>
          </p:cNvPr>
          <p:cNvSpPr>
            <a:spLocks noGrp="1"/>
          </p:cNvSpPr>
          <p:nvPr>
            <p:ph type="dt" sz="half" idx="10"/>
          </p:nvPr>
        </p:nvSpPr>
        <p:spPr/>
        <p:txBody>
          <a:bodyPr/>
          <a:lstStyle/>
          <a:p>
            <a:fld id="{742C2D82-AE08-4ECD-BC70-24E48612BB78}" type="datetime1">
              <a:rPr lang="en-US" smtClean="0"/>
              <a:t>3/17/19</a:t>
            </a:fld>
            <a:endParaRPr lang="en-US"/>
          </a:p>
        </p:txBody>
      </p:sp>
      <p:sp>
        <p:nvSpPr>
          <p:cNvPr id="5" name="Footer Placeholder 4">
            <a:extLst>
              <a:ext uri="{FF2B5EF4-FFF2-40B4-BE49-F238E27FC236}">
                <a16:creationId xmlns:a16="http://schemas.microsoft.com/office/drawing/2014/main" id="{BBCFE39C-7FC9-4514-B399-6FEF12314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1F0D2-053F-40F2-999A-18308A0118F3}"/>
              </a:ext>
            </a:extLst>
          </p:cNvPr>
          <p:cNvSpPr>
            <a:spLocks noGrp="1"/>
          </p:cNvSpPr>
          <p:nvPr>
            <p:ph type="sldNum" sz="quarter" idx="12"/>
          </p:nvPr>
        </p:nvSpPr>
        <p:spPr/>
        <p:txBody>
          <a:bodyPr/>
          <a:lstStyle/>
          <a:p>
            <a:fld id="{7C42351B-E7F8-4195-A50A-1EB0EA164226}" type="slidenum">
              <a:rPr lang="en-US" smtClean="0"/>
              <a:t>‹#›</a:t>
            </a:fld>
            <a:endParaRPr lang="en-US"/>
          </a:p>
        </p:txBody>
      </p:sp>
      <p:graphicFrame>
        <p:nvGraphicFramePr>
          <p:cNvPr id="7" name="Google Shape;87;p15">
            <a:extLst>
              <a:ext uri="{FF2B5EF4-FFF2-40B4-BE49-F238E27FC236}">
                <a16:creationId xmlns:a16="http://schemas.microsoft.com/office/drawing/2014/main" id="{C9033C49-9253-4A97-A4AA-66EECCB9DA35}"/>
              </a:ext>
            </a:extLst>
          </p:cNvPr>
          <p:cNvGraphicFramePr/>
          <p:nvPr userDrawn="1">
            <p:extLst>
              <p:ext uri="{D42A27DB-BD31-4B8C-83A1-F6EECF244321}">
                <p14:modId xmlns:p14="http://schemas.microsoft.com/office/powerpoint/2010/main" val="824149128"/>
              </p:ext>
            </p:extLst>
          </p:nvPr>
        </p:nvGraphicFramePr>
        <p:xfrm>
          <a:off x="1640660" y="6356350"/>
          <a:ext cx="7819743" cy="457170"/>
        </p:xfrm>
        <a:graphic>
          <a:graphicData uri="http://schemas.openxmlformats.org/drawingml/2006/table">
            <a:tbl>
              <a:tblPr>
                <a:noFill/>
              </a:tblPr>
              <a:tblGrid>
                <a:gridCol w="2606581">
                  <a:extLst>
                    <a:ext uri="{9D8B030D-6E8A-4147-A177-3AD203B41FA5}">
                      <a16:colId xmlns:a16="http://schemas.microsoft.com/office/drawing/2014/main" val="20000"/>
                    </a:ext>
                  </a:extLst>
                </a:gridCol>
                <a:gridCol w="2606581">
                  <a:extLst>
                    <a:ext uri="{9D8B030D-6E8A-4147-A177-3AD203B41FA5}">
                      <a16:colId xmlns:a16="http://schemas.microsoft.com/office/drawing/2014/main" val="20001"/>
                    </a:ext>
                  </a:extLst>
                </a:gridCol>
                <a:gridCol w="2606581">
                  <a:extLst>
                    <a:ext uri="{9D8B030D-6E8A-4147-A177-3AD203B41FA5}">
                      <a16:colId xmlns:a16="http://schemas.microsoft.com/office/drawing/2014/main" val="20002"/>
                    </a:ext>
                  </a:extLst>
                </a:gridCol>
              </a:tblGrid>
              <a:tr h="394577">
                <a:tc>
                  <a:txBody>
                    <a:bodyPr/>
                    <a:lstStyle/>
                    <a:p>
                      <a:pPr lvl="0" algn="ctr"/>
                      <a:r>
                        <a:rPr lang="en-US" b="1" dirty="0">
                          <a:solidFill>
                            <a:schemeClr val="bg1"/>
                          </a:solidFill>
                        </a:rPr>
                        <a:t>Data Exploration</a:t>
                      </a:r>
                      <a:r>
                        <a:rPr lang="en-US" dirty="0">
                          <a:solidFill>
                            <a:schemeClr val="bg1"/>
                          </a:solidFill>
                        </a:rPr>
                        <a:t>  </a:t>
                      </a:r>
                    </a:p>
                  </a:txBody>
                  <a:tcPr marL="91425" marR="91425" marT="91425" marB="91425">
                    <a:lnL w="19050" cap="flat" cmpd="sng">
                      <a:solidFill>
                        <a:srgbClr val="9E9E9E"/>
                      </a:solidFill>
                      <a:prstDash val="dash"/>
                      <a:round/>
                      <a:headEnd type="none" w="sm" len="sm"/>
                      <a:tailEnd type="none" w="sm" len="sm"/>
                    </a:lnL>
                    <a:lnR w="19050" cap="flat" cmpd="sng">
                      <a:solidFill>
                        <a:srgbClr val="9E9E9E"/>
                      </a:solidFill>
                      <a:prstDash val="dash"/>
                      <a:round/>
                      <a:headEnd type="none" w="sm" len="sm"/>
                      <a:tailEnd type="none" w="sm" len="sm"/>
                    </a:lnR>
                    <a:lnT w="19050" cap="flat" cmpd="sng">
                      <a:solidFill>
                        <a:srgbClr val="9E9E9E"/>
                      </a:solidFill>
                      <a:prstDash val="dash"/>
                      <a:round/>
                      <a:headEnd type="none" w="sm" len="sm"/>
                      <a:tailEnd type="none" w="sm" len="sm"/>
                    </a:lnT>
                    <a:lnB w="19050" cap="flat" cmpd="sng">
                      <a:solidFill>
                        <a:srgbClr val="9E9E9E"/>
                      </a:solidFill>
                      <a:prstDash val="dash"/>
                      <a:round/>
                      <a:headEnd type="none" w="sm" len="sm"/>
                      <a:tailEnd type="none" w="sm" len="sm"/>
                    </a:lnB>
                    <a:solidFill>
                      <a:srgbClr val="2F5597"/>
                    </a:solidFill>
                  </a:tcPr>
                </a:tc>
                <a:tc>
                  <a:txBody>
                    <a:bodyPr/>
                    <a:lstStyle/>
                    <a:p>
                      <a:pPr lvl="0" algn="ctr"/>
                      <a:r>
                        <a:rPr lang="en-US" b="1" dirty="0"/>
                        <a:t>Hypothesis Verification</a:t>
                      </a:r>
                    </a:p>
                  </a:txBody>
                  <a:tcPr marL="91425" marR="91425" marT="91425" marB="91425">
                    <a:lnL w="19050" cap="flat" cmpd="sng">
                      <a:solidFill>
                        <a:srgbClr val="9E9E9E"/>
                      </a:solidFill>
                      <a:prstDash val="dash"/>
                      <a:round/>
                      <a:headEnd type="none" w="sm" len="sm"/>
                      <a:tailEnd type="none" w="sm" len="sm"/>
                    </a:lnL>
                    <a:lnR w="19050" cap="flat" cmpd="sng">
                      <a:solidFill>
                        <a:srgbClr val="9E9E9E"/>
                      </a:solidFill>
                      <a:prstDash val="dash"/>
                      <a:round/>
                      <a:headEnd type="none" w="sm" len="sm"/>
                      <a:tailEnd type="none" w="sm" len="sm"/>
                    </a:lnR>
                    <a:lnT w="19050" cap="flat" cmpd="sng">
                      <a:solidFill>
                        <a:srgbClr val="9E9E9E"/>
                      </a:solidFill>
                      <a:prstDash val="dash"/>
                      <a:round/>
                      <a:headEnd type="none" w="sm" len="sm"/>
                      <a:tailEnd type="none" w="sm" len="sm"/>
                    </a:lnT>
                    <a:lnB w="19050" cap="flat" cmpd="sng">
                      <a:solidFill>
                        <a:srgbClr val="9E9E9E"/>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Next Steps &amp; Action Plan</a:t>
                      </a:r>
                    </a:p>
                  </a:txBody>
                  <a:tcPr marL="91425" marR="91425" marT="91425" marB="91425">
                    <a:lnL w="19050" cap="flat" cmpd="sng">
                      <a:solidFill>
                        <a:srgbClr val="9E9E9E"/>
                      </a:solidFill>
                      <a:prstDash val="dash"/>
                      <a:round/>
                      <a:headEnd type="none" w="sm" len="sm"/>
                      <a:tailEnd type="none" w="sm" len="sm"/>
                    </a:lnL>
                    <a:lnR w="19050" cap="flat" cmpd="sng">
                      <a:solidFill>
                        <a:srgbClr val="9E9E9E"/>
                      </a:solidFill>
                      <a:prstDash val="dash"/>
                      <a:round/>
                      <a:headEnd type="none" w="sm" len="sm"/>
                      <a:tailEnd type="none" w="sm" len="sm"/>
                    </a:lnR>
                    <a:lnT w="19050" cap="flat" cmpd="sng">
                      <a:solidFill>
                        <a:srgbClr val="9E9E9E"/>
                      </a:solidFill>
                      <a:prstDash val="dash"/>
                      <a:round/>
                      <a:headEnd type="none" w="sm" len="sm"/>
                      <a:tailEnd type="none" w="sm" len="sm"/>
                    </a:lnT>
                    <a:lnB w="19050" cap="flat" cmpd="sng">
                      <a:solidFill>
                        <a:srgbClr val="9E9E9E"/>
                      </a:solidFill>
                      <a:prstDash val="dash"/>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375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C3C7-5F33-413E-9821-D2602EA69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EC225-DA4F-40FC-8F87-4965C48109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A7BD4-BB79-4650-9374-D3169EA06143}"/>
              </a:ext>
            </a:extLst>
          </p:cNvPr>
          <p:cNvSpPr>
            <a:spLocks noGrp="1"/>
          </p:cNvSpPr>
          <p:nvPr>
            <p:ph type="dt" sz="half" idx="10"/>
          </p:nvPr>
        </p:nvSpPr>
        <p:spPr/>
        <p:txBody>
          <a:bodyPr/>
          <a:lstStyle/>
          <a:p>
            <a:fld id="{742C2D82-AE08-4ECD-BC70-24E48612BB78}" type="datetime1">
              <a:rPr lang="en-US" smtClean="0"/>
              <a:t>3/17/19</a:t>
            </a:fld>
            <a:endParaRPr lang="en-US"/>
          </a:p>
        </p:txBody>
      </p:sp>
      <p:sp>
        <p:nvSpPr>
          <p:cNvPr id="5" name="Footer Placeholder 4">
            <a:extLst>
              <a:ext uri="{FF2B5EF4-FFF2-40B4-BE49-F238E27FC236}">
                <a16:creationId xmlns:a16="http://schemas.microsoft.com/office/drawing/2014/main" id="{BBCFE39C-7FC9-4514-B399-6FEF12314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1F0D2-053F-40F2-999A-18308A0118F3}"/>
              </a:ext>
            </a:extLst>
          </p:cNvPr>
          <p:cNvSpPr>
            <a:spLocks noGrp="1"/>
          </p:cNvSpPr>
          <p:nvPr>
            <p:ph type="sldNum" sz="quarter" idx="12"/>
          </p:nvPr>
        </p:nvSpPr>
        <p:spPr/>
        <p:txBody>
          <a:bodyPr/>
          <a:lstStyle/>
          <a:p>
            <a:fld id="{7C42351B-E7F8-4195-A50A-1EB0EA164226}" type="slidenum">
              <a:rPr lang="en-US" smtClean="0"/>
              <a:t>‹#›</a:t>
            </a:fld>
            <a:endParaRPr lang="en-US"/>
          </a:p>
        </p:txBody>
      </p:sp>
      <p:graphicFrame>
        <p:nvGraphicFramePr>
          <p:cNvPr id="7" name="Google Shape;87;p15">
            <a:extLst>
              <a:ext uri="{FF2B5EF4-FFF2-40B4-BE49-F238E27FC236}">
                <a16:creationId xmlns:a16="http://schemas.microsoft.com/office/drawing/2014/main" id="{C9033C49-9253-4A97-A4AA-66EECCB9DA35}"/>
              </a:ext>
            </a:extLst>
          </p:cNvPr>
          <p:cNvGraphicFramePr/>
          <p:nvPr userDrawn="1">
            <p:extLst>
              <p:ext uri="{D42A27DB-BD31-4B8C-83A1-F6EECF244321}">
                <p14:modId xmlns:p14="http://schemas.microsoft.com/office/powerpoint/2010/main" val="2984339380"/>
              </p:ext>
            </p:extLst>
          </p:nvPr>
        </p:nvGraphicFramePr>
        <p:xfrm>
          <a:off x="2162457" y="6310327"/>
          <a:ext cx="7819743" cy="457170"/>
        </p:xfrm>
        <a:graphic>
          <a:graphicData uri="http://schemas.openxmlformats.org/drawingml/2006/table">
            <a:tbl>
              <a:tblPr>
                <a:noFill/>
              </a:tblPr>
              <a:tblGrid>
                <a:gridCol w="2606581">
                  <a:extLst>
                    <a:ext uri="{9D8B030D-6E8A-4147-A177-3AD203B41FA5}">
                      <a16:colId xmlns:a16="http://schemas.microsoft.com/office/drawing/2014/main" val="20000"/>
                    </a:ext>
                  </a:extLst>
                </a:gridCol>
                <a:gridCol w="2606581">
                  <a:extLst>
                    <a:ext uri="{9D8B030D-6E8A-4147-A177-3AD203B41FA5}">
                      <a16:colId xmlns:a16="http://schemas.microsoft.com/office/drawing/2014/main" val="20001"/>
                    </a:ext>
                  </a:extLst>
                </a:gridCol>
                <a:gridCol w="2606581">
                  <a:extLst>
                    <a:ext uri="{9D8B030D-6E8A-4147-A177-3AD203B41FA5}">
                      <a16:colId xmlns:a16="http://schemas.microsoft.com/office/drawing/2014/main" val="20002"/>
                    </a:ext>
                  </a:extLst>
                </a:gridCol>
              </a:tblGrid>
              <a:tr h="394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Data Exploration  </a:t>
                      </a:r>
                    </a:p>
                  </a:txBody>
                  <a:tcPr marL="91425" marR="91425" marT="91425" marB="91425">
                    <a:lnL w="19050" cap="flat" cmpd="sng">
                      <a:solidFill>
                        <a:srgbClr val="9E9E9E"/>
                      </a:solidFill>
                      <a:prstDash val="dash"/>
                      <a:round/>
                      <a:headEnd type="none" w="sm" len="sm"/>
                      <a:tailEnd type="none" w="sm" len="sm"/>
                    </a:lnL>
                    <a:lnR w="19050" cap="flat" cmpd="sng">
                      <a:solidFill>
                        <a:srgbClr val="9E9E9E"/>
                      </a:solidFill>
                      <a:prstDash val="dash"/>
                      <a:round/>
                      <a:headEnd type="none" w="sm" len="sm"/>
                      <a:tailEnd type="none" w="sm" len="sm"/>
                    </a:lnR>
                    <a:lnT w="19050" cap="flat" cmpd="sng">
                      <a:solidFill>
                        <a:srgbClr val="9E9E9E"/>
                      </a:solidFill>
                      <a:prstDash val="dash"/>
                      <a:round/>
                      <a:headEnd type="none" w="sm" len="sm"/>
                      <a:tailEnd type="none" w="sm" len="sm"/>
                    </a:lnT>
                    <a:lnB w="19050" cap="flat" cmpd="sng">
                      <a:solidFill>
                        <a:srgbClr val="9E9E9E"/>
                      </a:solidFill>
                      <a:prstDash val="dash"/>
                      <a:round/>
                      <a:headEnd type="none" w="sm" len="sm"/>
                      <a:tailEnd type="none" w="sm" len="sm"/>
                    </a:lnB>
                    <a:solidFill>
                      <a:schemeClr val="bg1"/>
                    </a:solidFill>
                  </a:tcPr>
                </a:tc>
                <a:tc>
                  <a:txBody>
                    <a:bodyPr/>
                    <a:lstStyle/>
                    <a:p>
                      <a:pPr lvl="0" algn="ctr"/>
                      <a:r>
                        <a:rPr lang="en-US" b="1" dirty="0">
                          <a:solidFill>
                            <a:schemeClr val="bg1"/>
                          </a:solidFill>
                        </a:rPr>
                        <a:t>Hypothesis Verification</a:t>
                      </a:r>
                      <a:endParaRPr lang="en-US" dirty="0">
                        <a:solidFill>
                          <a:schemeClr val="bg1"/>
                        </a:solidFill>
                      </a:endParaRPr>
                    </a:p>
                  </a:txBody>
                  <a:tcPr marL="91425" marR="91425" marT="91425" marB="91425">
                    <a:lnL w="19050" cap="flat" cmpd="sng">
                      <a:solidFill>
                        <a:srgbClr val="9E9E9E"/>
                      </a:solidFill>
                      <a:prstDash val="dash"/>
                      <a:round/>
                      <a:headEnd type="none" w="sm" len="sm"/>
                      <a:tailEnd type="none" w="sm" len="sm"/>
                    </a:lnL>
                    <a:lnR w="19050" cap="flat" cmpd="sng">
                      <a:solidFill>
                        <a:srgbClr val="9E9E9E"/>
                      </a:solidFill>
                      <a:prstDash val="dash"/>
                      <a:round/>
                      <a:headEnd type="none" w="sm" len="sm"/>
                      <a:tailEnd type="none" w="sm" len="sm"/>
                    </a:lnR>
                    <a:lnT w="19050" cap="flat" cmpd="sng">
                      <a:solidFill>
                        <a:srgbClr val="9E9E9E"/>
                      </a:solidFill>
                      <a:prstDash val="dash"/>
                      <a:round/>
                      <a:headEnd type="none" w="sm" len="sm"/>
                      <a:tailEnd type="none" w="sm" len="sm"/>
                    </a:lnT>
                    <a:lnB w="19050" cap="flat" cmpd="sng">
                      <a:solidFill>
                        <a:srgbClr val="9E9E9E"/>
                      </a:solidFill>
                      <a:prstDash val="dash"/>
                      <a:round/>
                      <a:headEnd type="none" w="sm" len="sm"/>
                      <a:tailEnd type="none" w="sm" len="sm"/>
                    </a:lnB>
                    <a:solidFill>
                      <a:srgbClr val="2F559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Next Steps &amp; Action Plan</a:t>
                      </a:r>
                    </a:p>
                  </a:txBody>
                  <a:tcPr marL="91425" marR="91425" marT="91425" marB="91425">
                    <a:lnL w="19050" cap="flat" cmpd="sng">
                      <a:solidFill>
                        <a:srgbClr val="9E9E9E"/>
                      </a:solidFill>
                      <a:prstDash val="dash"/>
                      <a:round/>
                      <a:headEnd type="none" w="sm" len="sm"/>
                      <a:tailEnd type="none" w="sm" len="sm"/>
                    </a:lnL>
                    <a:lnR w="19050" cap="flat" cmpd="sng">
                      <a:solidFill>
                        <a:srgbClr val="9E9E9E"/>
                      </a:solidFill>
                      <a:prstDash val="dash"/>
                      <a:round/>
                      <a:headEnd type="none" w="sm" len="sm"/>
                      <a:tailEnd type="none" w="sm" len="sm"/>
                    </a:lnR>
                    <a:lnT w="19050" cap="flat" cmpd="sng">
                      <a:solidFill>
                        <a:srgbClr val="9E9E9E"/>
                      </a:solidFill>
                      <a:prstDash val="dash"/>
                      <a:round/>
                      <a:headEnd type="none" w="sm" len="sm"/>
                      <a:tailEnd type="none" w="sm" len="sm"/>
                    </a:lnT>
                    <a:lnB w="19050" cap="flat" cmpd="sng">
                      <a:solidFill>
                        <a:srgbClr val="9E9E9E"/>
                      </a:solidFill>
                      <a:prstDash val="dash"/>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490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C3C7-5F33-413E-9821-D2602EA69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EC225-DA4F-40FC-8F87-4965C48109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A7BD4-BB79-4650-9374-D3169EA06143}"/>
              </a:ext>
            </a:extLst>
          </p:cNvPr>
          <p:cNvSpPr>
            <a:spLocks noGrp="1"/>
          </p:cNvSpPr>
          <p:nvPr>
            <p:ph type="dt" sz="half" idx="10"/>
          </p:nvPr>
        </p:nvSpPr>
        <p:spPr/>
        <p:txBody>
          <a:bodyPr/>
          <a:lstStyle/>
          <a:p>
            <a:fld id="{742C2D82-AE08-4ECD-BC70-24E48612BB78}" type="datetime1">
              <a:rPr lang="en-US" smtClean="0"/>
              <a:t>3/17/19</a:t>
            </a:fld>
            <a:endParaRPr lang="en-US"/>
          </a:p>
        </p:txBody>
      </p:sp>
      <p:sp>
        <p:nvSpPr>
          <p:cNvPr id="5" name="Footer Placeholder 4">
            <a:extLst>
              <a:ext uri="{FF2B5EF4-FFF2-40B4-BE49-F238E27FC236}">
                <a16:creationId xmlns:a16="http://schemas.microsoft.com/office/drawing/2014/main" id="{BBCFE39C-7FC9-4514-B399-6FEF12314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1F0D2-053F-40F2-999A-18308A0118F3}"/>
              </a:ext>
            </a:extLst>
          </p:cNvPr>
          <p:cNvSpPr>
            <a:spLocks noGrp="1"/>
          </p:cNvSpPr>
          <p:nvPr>
            <p:ph type="sldNum" sz="quarter" idx="12"/>
          </p:nvPr>
        </p:nvSpPr>
        <p:spPr/>
        <p:txBody>
          <a:bodyPr/>
          <a:lstStyle/>
          <a:p>
            <a:fld id="{7C42351B-E7F8-4195-A50A-1EB0EA164226}" type="slidenum">
              <a:rPr lang="en-US" smtClean="0"/>
              <a:t>‹#›</a:t>
            </a:fld>
            <a:endParaRPr lang="en-US"/>
          </a:p>
        </p:txBody>
      </p:sp>
      <p:graphicFrame>
        <p:nvGraphicFramePr>
          <p:cNvPr id="7" name="Google Shape;87;p15">
            <a:extLst>
              <a:ext uri="{FF2B5EF4-FFF2-40B4-BE49-F238E27FC236}">
                <a16:creationId xmlns:a16="http://schemas.microsoft.com/office/drawing/2014/main" id="{C9033C49-9253-4A97-A4AA-66EECCB9DA35}"/>
              </a:ext>
            </a:extLst>
          </p:cNvPr>
          <p:cNvGraphicFramePr/>
          <p:nvPr userDrawn="1">
            <p:extLst>
              <p:ext uri="{D42A27DB-BD31-4B8C-83A1-F6EECF244321}">
                <p14:modId xmlns:p14="http://schemas.microsoft.com/office/powerpoint/2010/main" val="207149146"/>
              </p:ext>
            </p:extLst>
          </p:nvPr>
        </p:nvGraphicFramePr>
        <p:xfrm>
          <a:off x="2438681" y="6331710"/>
          <a:ext cx="7819743" cy="457170"/>
        </p:xfrm>
        <a:graphic>
          <a:graphicData uri="http://schemas.openxmlformats.org/drawingml/2006/table">
            <a:tbl>
              <a:tblPr>
                <a:noFill/>
              </a:tblPr>
              <a:tblGrid>
                <a:gridCol w="2606581">
                  <a:extLst>
                    <a:ext uri="{9D8B030D-6E8A-4147-A177-3AD203B41FA5}">
                      <a16:colId xmlns:a16="http://schemas.microsoft.com/office/drawing/2014/main" val="20000"/>
                    </a:ext>
                  </a:extLst>
                </a:gridCol>
                <a:gridCol w="2606581">
                  <a:extLst>
                    <a:ext uri="{9D8B030D-6E8A-4147-A177-3AD203B41FA5}">
                      <a16:colId xmlns:a16="http://schemas.microsoft.com/office/drawing/2014/main" val="20001"/>
                    </a:ext>
                  </a:extLst>
                </a:gridCol>
                <a:gridCol w="2606581">
                  <a:extLst>
                    <a:ext uri="{9D8B030D-6E8A-4147-A177-3AD203B41FA5}">
                      <a16:colId xmlns:a16="http://schemas.microsoft.com/office/drawing/2014/main" val="20002"/>
                    </a:ext>
                  </a:extLst>
                </a:gridCol>
              </a:tblGrid>
              <a:tr h="394577">
                <a:tc>
                  <a:txBody>
                    <a:bodyPr/>
                    <a:lstStyle/>
                    <a:p>
                      <a:pPr lvl="0" algn="ctr"/>
                      <a:r>
                        <a:rPr lang="en-US" b="1" dirty="0">
                          <a:solidFill>
                            <a:schemeClr val="tx1"/>
                          </a:solidFill>
                        </a:rPr>
                        <a:t>Data Exploration</a:t>
                      </a:r>
                      <a:r>
                        <a:rPr lang="en-US" dirty="0">
                          <a:solidFill>
                            <a:schemeClr val="tx1"/>
                          </a:solidFill>
                        </a:rPr>
                        <a:t>  </a:t>
                      </a:r>
                    </a:p>
                  </a:txBody>
                  <a:tcPr marL="91425" marR="91425" marT="91425" marB="91425">
                    <a:lnL w="19050" cap="flat" cmpd="sng">
                      <a:solidFill>
                        <a:srgbClr val="9E9E9E"/>
                      </a:solidFill>
                      <a:prstDash val="dash"/>
                      <a:round/>
                      <a:headEnd type="none" w="sm" len="sm"/>
                      <a:tailEnd type="none" w="sm" len="sm"/>
                    </a:lnL>
                    <a:lnR w="19050" cap="flat" cmpd="sng">
                      <a:solidFill>
                        <a:srgbClr val="9E9E9E"/>
                      </a:solidFill>
                      <a:prstDash val="dash"/>
                      <a:round/>
                      <a:headEnd type="none" w="sm" len="sm"/>
                      <a:tailEnd type="none" w="sm" len="sm"/>
                    </a:lnR>
                    <a:lnT w="19050" cap="flat" cmpd="sng">
                      <a:solidFill>
                        <a:srgbClr val="9E9E9E"/>
                      </a:solidFill>
                      <a:prstDash val="dash"/>
                      <a:round/>
                      <a:headEnd type="none" w="sm" len="sm"/>
                      <a:tailEnd type="none" w="sm" len="sm"/>
                    </a:lnT>
                    <a:lnB w="19050" cap="flat" cmpd="sng">
                      <a:solidFill>
                        <a:srgbClr val="9E9E9E"/>
                      </a:solidFill>
                      <a:prstDash val="dash"/>
                      <a:round/>
                      <a:headEnd type="none" w="sm" len="sm"/>
                      <a:tailEnd type="none" w="sm" len="sm"/>
                    </a:lnB>
                    <a:solidFill>
                      <a:schemeClr val="bg1"/>
                    </a:solidFill>
                  </a:tcPr>
                </a:tc>
                <a:tc>
                  <a:txBody>
                    <a:bodyPr/>
                    <a:lstStyle/>
                    <a:p>
                      <a:pPr lvl="0" algn="ctr"/>
                      <a:r>
                        <a:rPr lang="en-US" b="1" dirty="0"/>
                        <a:t>Causal Exploration</a:t>
                      </a:r>
                      <a:r>
                        <a:rPr lang="en-US" dirty="0"/>
                        <a:t>  </a:t>
                      </a:r>
                    </a:p>
                  </a:txBody>
                  <a:tcPr marL="91425" marR="91425" marT="91425" marB="91425">
                    <a:lnL w="19050" cap="flat" cmpd="sng">
                      <a:solidFill>
                        <a:srgbClr val="9E9E9E"/>
                      </a:solidFill>
                      <a:prstDash val="dash"/>
                      <a:round/>
                      <a:headEnd type="none" w="sm" len="sm"/>
                      <a:tailEnd type="none" w="sm" len="sm"/>
                    </a:lnL>
                    <a:lnR w="19050" cap="flat" cmpd="sng">
                      <a:solidFill>
                        <a:srgbClr val="9E9E9E"/>
                      </a:solidFill>
                      <a:prstDash val="dash"/>
                      <a:round/>
                      <a:headEnd type="none" w="sm" len="sm"/>
                      <a:tailEnd type="none" w="sm" len="sm"/>
                    </a:lnR>
                    <a:lnT w="19050" cap="flat" cmpd="sng">
                      <a:solidFill>
                        <a:srgbClr val="9E9E9E"/>
                      </a:solidFill>
                      <a:prstDash val="dash"/>
                      <a:round/>
                      <a:headEnd type="none" w="sm" len="sm"/>
                      <a:tailEnd type="none" w="sm" len="sm"/>
                    </a:lnT>
                    <a:lnB w="19050" cap="flat" cmpd="sng">
                      <a:solidFill>
                        <a:srgbClr val="9E9E9E"/>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Next Steps &amp; Action Plan</a:t>
                      </a:r>
                    </a:p>
                  </a:txBody>
                  <a:tcPr marL="91425" marR="91425" marT="91425" marB="91425">
                    <a:lnL w="19050" cap="flat" cmpd="sng">
                      <a:solidFill>
                        <a:srgbClr val="9E9E9E"/>
                      </a:solidFill>
                      <a:prstDash val="dash"/>
                      <a:round/>
                      <a:headEnd type="none" w="sm" len="sm"/>
                      <a:tailEnd type="none" w="sm" len="sm"/>
                    </a:lnL>
                    <a:lnR w="19050" cap="flat" cmpd="sng">
                      <a:solidFill>
                        <a:srgbClr val="9E9E9E"/>
                      </a:solidFill>
                      <a:prstDash val="dash"/>
                      <a:round/>
                      <a:headEnd type="none" w="sm" len="sm"/>
                      <a:tailEnd type="none" w="sm" len="sm"/>
                    </a:lnR>
                    <a:lnT w="19050" cap="flat" cmpd="sng">
                      <a:solidFill>
                        <a:srgbClr val="9E9E9E"/>
                      </a:solidFill>
                      <a:prstDash val="dash"/>
                      <a:round/>
                      <a:headEnd type="none" w="sm" len="sm"/>
                      <a:tailEnd type="none" w="sm" len="sm"/>
                    </a:lnT>
                    <a:lnB w="19050" cap="flat" cmpd="sng">
                      <a:solidFill>
                        <a:srgbClr val="9E9E9E"/>
                      </a:solidFill>
                      <a:prstDash val="dash"/>
                      <a:round/>
                      <a:headEnd type="none" w="sm" len="sm"/>
                      <a:tailEnd type="none" w="sm" len="sm"/>
                    </a:lnB>
                    <a:solidFill>
                      <a:srgbClr val="2F559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430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8784-16C4-42A5-B871-DE558E6884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3CB3DC-6A2C-4C61-BACF-0DDE3A757B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AB651A-1983-4AE1-B729-56022995337C}"/>
              </a:ext>
            </a:extLst>
          </p:cNvPr>
          <p:cNvSpPr>
            <a:spLocks noGrp="1"/>
          </p:cNvSpPr>
          <p:nvPr>
            <p:ph type="dt" sz="half" idx="10"/>
          </p:nvPr>
        </p:nvSpPr>
        <p:spPr/>
        <p:txBody>
          <a:bodyPr/>
          <a:lstStyle/>
          <a:p>
            <a:fld id="{AE1F0676-0AC0-4DEE-8F97-613E03C40693}" type="datetime1">
              <a:rPr lang="en-US" smtClean="0"/>
              <a:t>3/17/19</a:t>
            </a:fld>
            <a:endParaRPr lang="en-US"/>
          </a:p>
        </p:txBody>
      </p:sp>
      <p:sp>
        <p:nvSpPr>
          <p:cNvPr id="5" name="Footer Placeholder 4">
            <a:extLst>
              <a:ext uri="{FF2B5EF4-FFF2-40B4-BE49-F238E27FC236}">
                <a16:creationId xmlns:a16="http://schemas.microsoft.com/office/drawing/2014/main" id="{F576CFEC-3F72-4ABA-81F2-3C9F5990D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34B7C-4579-488C-B1A6-DA6F86A26EDB}"/>
              </a:ext>
            </a:extLst>
          </p:cNvPr>
          <p:cNvSpPr>
            <a:spLocks noGrp="1"/>
          </p:cNvSpPr>
          <p:nvPr>
            <p:ph type="sldNum" sz="quarter" idx="12"/>
          </p:nvPr>
        </p:nvSpPr>
        <p:spPr/>
        <p:txBody>
          <a:bodyPr/>
          <a:lstStyle/>
          <a:p>
            <a:fld id="{7C42351B-E7F8-4195-A50A-1EB0EA164226}" type="slidenum">
              <a:rPr lang="en-US" smtClean="0"/>
              <a:t>‹#›</a:t>
            </a:fld>
            <a:endParaRPr lang="en-US"/>
          </a:p>
        </p:txBody>
      </p:sp>
    </p:spTree>
    <p:extLst>
      <p:ext uri="{BB962C8B-B14F-4D97-AF65-F5344CB8AC3E}">
        <p14:creationId xmlns:p14="http://schemas.microsoft.com/office/powerpoint/2010/main" val="97619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B1A4-E368-4D13-9210-769A6D832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19764-9F49-40B1-B580-D6EC0D279F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733D46-8C70-4AEC-AF23-F0E29ED29A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A6A2AD-C78F-47B9-BCF0-FDCDBC143BAD}"/>
              </a:ext>
            </a:extLst>
          </p:cNvPr>
          <p:cNvSpPr>
            <a:spLocks noGrp="1"/>
          </p:cNvSpPr>
          <p:nvPr>
            <p:ph type="dt" sz="half" idx="10"/>
          </p:nvPr>
        </p:nvSpPr>
        <p:spPr/>
        <p:txBody>
          <a:bodyPr/>
          <a:lstStyle/>
          <a:p>
            <a:fld id="{3693724D-E775-49DE-A056-7462EC4A9E0A}" type="datetime1">
              <a:rPr lang="en-US" smtClean="0"/>
              <a:t>3/17/19</a:t>
            </a:fld>
            <a:endParaRPr lang="en-US"/>
          </a:p>
        </p:txBody>
      </p:sp>
      <p:sp>
        <p:nvSpPr>
          <p:cNvPr id="6" name="Footer Placeholder 5">
            <a:extLst>
              <a:ext uri="{FF2B5EF4-FFF2-40B4-BE49-F238E27FC236}">
                <a16:creationId xmlns:a16="http://schemas.microsoft.com/office/drawing/2014/main" id="{FF0215A9-F5BB-4417-83E8-5D3DE5F5C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BD664-54CC-460A-822E-B67F7E41300E}"/>
              </a:ext>
            </a:extLst>
          </p:cNvPr>
          <p:cNvSpPr>
            <a:spLocks noGrp="1"/>
          </p:cNvSpPr>
          <p:nvPr>
            <p:ph type="sldNum" sz="quarter" idx="12"/>
          </p:nvPr>
        </p:nvSpPr>
        <p:spPr/>
        <p:txBody>
          <a:bodyPr/>
          <a:lstStyle/>
          <a:p>
            <a:fld id="{7C42351B-E7F8-4195-A50A-1EB0EA164226}" type="slidenum">
              <a:rPr lang="en-US" smtClean="0"/>
              <a:t>‹#›</a:t>
            </a:fld>
            <a:endParaRPr lang="en-US"/>
          </a:p>
        </p:txBody>
      </p:sp>
    </p:spTree>
    <p:extLst>
      <p:ext uri="{BB962C8B-B14F-4D97-AF65-F5344CB8AC3E}">
        <p14:creationId xmlns:p14="http://schemas.microsoft.com/office/powerpoint/2010/main" val="361780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C098-6B36-449D-9649-7488276B42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040195-EB34-42D4-937F-976DB8C4B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3F86CD-3DD2-43C7-A619-361BAEAA1E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B4C270-2E80-4794-AE41-2556823ED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19CE81-126B-4FB4-830B-3FB1DE91D3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738BDB-7065-4A15-9E03-04BD40EC0B55}"/>
              </a:ext>
            </a:extLst>
          </p:cNvPr>
          <p:cNvSpPr>
            <a:spLocks noGrp="1"/>
          </p:cNvSpPr>
          <p:nvPr>
            <p:ph type="dt" sz="half" idx="10"/>
          </p:nvPr>
        </p:nvSpPr>
        <p:spPr/>
        <p:txBody>
          <a:bodyPr/>
          <a:lstStyle/>
          <a:p>
            <a:fld id="{FE54E940-B984-43C9-B1CB-4D77965BB032}" type="datetime1">
              <a:rPr lang="en-US" smtClean="0"/>
              <a:t>3/17/19</a:t>
            </a:fld>
            <a:endParaRPr lang="en-US"/>
          </a:p>
        </p:txBody>
      </p:sp>
      <p:sp>
        <p:nvSpPr>
          <p:cNvPr id="8" name="Footer Placeholder 7">
            <a:extLst>
              <a:ext uri="{FF2B5EF4-FFF2-40B4-BE49-F238E27FC236}">
                <a16:creationId xmlns:a16="http://schemas.microsoft.com/office/drawing/2014/main" id="{AC3F14A3-92CC-4837-92DA-6201C8437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1E10C6-0528-4294-B030-BC4A1450D5BF}"/>
              </a:ext>
            </a:extLst>
          </p:cNvPr>
          <p:cNvSpPr>
            <a:spLocks noGrp="1"/>
          </p:cNvSpPr>
          <p:nvPr>
            <p:ph type="sldNum" sz="quarter" idx="12"/>
          </p:nvPr>
        </p:nvSpPr>
        <p:spPr/>
        <p:txBody>
          <a:bodyPr/>
          <a:lstStyle/>
          <a:p>
            <a:fld id="{7C42351B-E7F8-4195-A50A-1EB0EA164226}" type="slidenum">
              <a:rPr lang="en-US" smtClean="0"/>
              <a:t>‹#›</a:t>
            </a:fld>
            <a:endParaRPr lang="en-US"/>
          </a:p>
        </p:txBody>
      </p:sp>
    </p:spTree>
    <p:extLst>
      <p:ext uri="{BB962C8B-B14F-4D97-AF65-F5344CB8AC3E}">
        <p14:creationId xmlns:p14="http://schemas.microsoft.com/office/powerpoint/2010/main" val="394090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8C8E-7C7A-4960-A0B2-635D4F7F1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CE21E2-8994-4B44-A738-9AFD53E9224B}"/>
              </a:ext>
            </a:extLst>
          </p:cNvPr>
          <p:cNvSpPr>
            <a:spLocks noGrp="1"/>
          </p:cNvSpPr>
          <p:nvPr>
            <p:ph type="dt" sz="half" idx="10"/>
          </p:nvPr>
        </p:nvSpPr>
        <p:spPr/>
        <p:txBody>
          <a:bodyPr/>
          <a:lstStyle/>
          <a:p>
            <a:fld id="{21D7D4AC-F0B9-474E-B54E-161515DA5426}" type="datetime1">
              <a:rPr lang="en-US" smtClean="0"/>
              <a:t>3/17/19</a:t>
            </a:fld>
            <a:endParaRPr lang="en-US"/>
          </a:p>
        </p:txBody>
      </p:sp>
      <p:sp>
        <p:nvSpPr>
          <p:cNvPr id="4" name="Footer Placeholder 3">
            <a:extLst>
              <a:ext uri="{FF2B5EF4-FFF2-40B4-BE49-F238E27FC236}">
                <a16:creationId xmlns:a16="http://schemas.microsoft.com/office/drawing/2014/main" id="{C6954689-4814-45BB-B3CF-F8938CC8E4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18D04D-6886-4740-BA77-6DA8E0B7DF91}"/>
              </a:ext>
            </a:extLst>
          </p:cNvPr>
          <p:cNvSpPr>
            <a:spLocks noGrp="1"/>
          </p:cNvSpPr>
          <p:nvPr>
            <p:ph type="sldNum" sz="quarter" idx="12"/>
          </p:nvPr>
        </p:nvSpPr>
        <p:spPr/>
        <p:txBody>
          <a:bodyPr/>
          <a:lstStyle/>
          <a:p>
            <a:fld id="{7C42351B-E7F8-4195-A50A-1EB0EA164226}" type="slidenum">
              <a:rPr lang="en-US" smtClean="0"/>
              <a:t>‹#›</a:t>
            </a:fld>
            <a:endParaRPr lang="en-US"/>
          </a:p>
        </p:txBody>
      </p:sp>
    </p:spTree>
    <p:extLst>
      <p:ext uri="{BB962C8B-B14F-4D97-AF65-F5344CB8AC3E}">
        <p14:creationId xmlns:p14="http://schemas.microsoft.com/office/powerpoint/2010/main" val="184938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0B145-9444-4423-96C2-1ED5B3962E4B}"/>
              </a:ext>
            </a:extLst>
          </p:cNvPr>
          <p:cNvSpPr>
            <a:spLocks noGrp="1"/>
          </p:cNvSpPr>
          <p:nvPr>
            <p:ph type="dt" sz="half" idx="10"/>
          </p:nvPr>
        </p:nvSpPr>
        <p:spPr/>
        <p:txBody>
          <a:bodyPr/>
          <a:lstStyle/>
          <a:p>
            <a:fld id="{531C76CC-1819-4BEC-A61A-E52079D72B8B}" type="datetime1">
              <a:rPr lang="en-US" smtClean="0"/>
              <a:t>3/17/19</a:t>
            </a:fld>
            <a:endParaRPr lang="en-US"/>
          </a:p>
        </p:txBody>
      </p:sp>
      <p:sp>
        <p:nvSpPr>
          <p:cNvPr id="3" name="Footer Placeholder 2">
            <a:extLst>
              <a:ext uri="{FF2B5EF4-FFF2-40B4-BE49-F238E27FC236}">
                <a16:creationId xmlns:a16="http://schemas.microsoft.com/office/drawing/2014/main" id="{679C4749-01D6-416D-A131-158AB72932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BC0330-CBB9-4278-8409-C36E7C35F682}"/>
              </a:ext>
            </a:extLst>
          </p:cNvPr>
          <p:cNvSpPr>
            <a:spLocks noGrp="1"/>
          </p:cNvSpPr>
          <p:nvPr>
            <p:ph type="sldNum" sz="quarter" idx="12"/>
          </p:nvPr>
        </p:nvSpPr>
        <p:spPr/>
        <p:txBody>
          <a:bodyPr/>
          <a:lstStyle/>
          <a:p>
            <a:fld id="{7C42351B-E7F8-4195-A50A-1EB0EA164226}" type="slidenum">
              <a:rPr lang="en-US" smtClean="0"/>
              <a:t>‹#›</a:t>
            </a:fld>
            <a:endParaRPr lang="en-US"/>
          </a:p>
        </p:txBody>
      </p:sp>
    </p:spTree>
    <p:extLst>
      <p:ext uri="{BB962C8B-B14F-4D97-AF65-F5344CB8AC3E}">
        <p14:creationId xmlns:p14="http://schemas.microsoft.com/office/powerpoint/2010/main" val="391296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1485B8-E53C-46BD-AA56-A9D8518D1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C76D90-738D-4658-9D6C-96CD7BCA95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559BF-2AAD-44AA-8EB8-27A20D1228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0C6AE-F04D-48DF-95C0-83A06A546BB7}" type="datetime1">
              <a:rPr lang="en-US" smtClean="0"/>
              <a:t>3/17/19</a:t>
            </a:fld>
            <a:endParaRPr lang="en-US"/>
          </a:p>
        </p:txBody>
      </p:sp>
      <p:sp>
        <p:nvSpPr>
          <p:cNvPr id="5" name="Footer Placeholder 4">
            <a:extLst>
              <a:ext uri="{FF2B5EF4-FFF2-40B4-BE49-F238E27FC236}">
                <a16:creationId xmlns:a16="http://schemas.microsoft.com/office/drawing/2014/main" id="{016F50D6-FA98-4868-906E-058743E44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77257D-3315-4481-8EDB-3B2BC408D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2351B-E7F8-4195-A50A-1EB0EA164226}" type="slidenum">
              <a:rPr lang="en-US" smtClean="0"/>
              <a:t>‹#›</a:t>
            </a:fld>
            <a:endParaRPr lang="en-US"/>
          </a:p>
        </p:txBody>
      </p:sp>
    </p:spTree>
    <p:extLst>
      <p:ext uri="{BB962C8B-B14F-4D97-AF65-F5344CB8AC3E}">
        <p14:creationId xmlns:p14="http://schemas.microsoft.com/office/powerpoint/2010/main" val="139374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5" name="TextBox 4">
            <a:extLst>
              <a:ext uri="{FF2B5EF4-FFF2-40B4-BE49-F238E27FC236}">
                <a16:creationId xmlns:a16="http://schemas.microsoft.com/office/drawing/2014/main" id="{5CE22ADD-C2CB-4B66-BA8C-6A55CCA95790}"/>
              </a:ext>
            </a:extLst>
          </p:cNvPr>
          <p:cNvSpPr txBox="1"/>
          <p:nvPr/>
        </p:nvSpPr>
        <p:spPr>
          <a:xfrm>
            <a:off x="8767762" y="4605337"/>
            <a:ext cx="1595438" cy="1028207"/>
          </a:xfrm>
          <a:prstGeom prst="rect">
            <a:avLst/>
          </a:prstGeom>
        </p:spPr>
        <p:txBody>
          <a:bodyPr rtlCol="0">
            <a:normAutofit lnSpcReduction="10000"/>
          </a:bodyPr>
          <a:lstStyle/>
          <a:p>
            <a:pPr>
              <a:spcAft>
                <a:spcPts val="600"/>
              </a:spcAft>
            </a:pPr>
            <a:r>
              <a:rPr lang="en-US" b="1" dirty="0"/>
              <a:t>Ann Xiao   </a:t>
            </a:r>
          </a:p>
          <a:p>
            <a:pPr>
              <a:spcAft>
                <a:spcPts val="600"/>
              </a:spcAft>
            </a:pPr>
            <a:r>
              <a:rPr lang="en-US" altLang="zh-CN" b="1" dirty="0"/>
              <a:t>Yifeng</a:t>
            </a:r>
            <a:r>
              <a:rPr lang="zh-CN" altLang="en-US" b="1" dirty="0"/>
              <a:t> </a:t>
            </a:r>
            <a:r>
              <a:rPr lang="en-US" altLang="zh-CN" b="1" dirty="0"/>
              <a:t>Wang</a:t>
            </a:r>
          </a:p>
          <a:p>
            <a:pPr>
              <a:spcAft>
                <a:spcPts val="600"/>
              </a:spcAft>
            </a:pPr>
            <a:r>
              <a:rPr lang="en-US" altLang="zh-CN" b="1" dirty="0"/>
              <a:t>02.19.2019</a:t>
            </a:r>
            <a:endParaRPr lang="en-US" b="1" dirty="0"/>
          </a:p>
        </p:txBody>
      </p:sp>
      <p:sp>
        <p:nvSpPr>
          <p:cNvPr id="24"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2112EA-3DBC-4116-B83E-9FE66C2F2B07}"/>
              </a:ext>
            </a:extLst>
          </p:cNvPr>
          <p:cNvSpPr>
            <a:spLocks noGrp="1"/>
          </p:cNvSpPr>
          <p:nvPr>
            <p:ph type="ctrTitle"/>
          </p:nvPr>
        </p:nvSpPr>
        <p:spPr>
          <a:xfrm>
            <a:off x="1524000" y="2776538"/>
            <a:ext cx="9144000" cy="1381188"/>
          </a:xfrm>
        </p:spPr>
        <p:txBody>
          <a:bodyPr anchor="ctr">
            <a:normAutofit/>
          </a:bodyPr>
          <a:lstStyle/>
          <a:p>
            <a:r>
              <a:rPr lang="en-US" sz="5400" b="1" dirty="0">
                <a:solidFill>
                  <a:schemeClr val="bg2"/>
                </a:solidFill>
              </a:rPr>
              <a:t>WORK SAMPLE </a:t>
            </a:r>
            <a:br>
              <a:rPr lang="en-US" sz="4000" b="1" dirty="0">
                <a:solidFill>
                  <a:schemeClr val="bg2"/>
                </a:solidFill>
              </a:rPr>
            </a:br>
            <a:r>
              <a:rPr lang="en-US" sz="4000" b="1" dirty="0">
                <a:solidFill>
                  <a:schemeClr val="bg2"/>
                </a:solidFill>
              </a:rPr>
              <a:t>			</a:t>
            </a:r>
            <a:r>
              <a:rPr lang="en-US" sz="3200" b="1" dirty="0">
                <a:solidFill>
                  <a:schemeClr val="bg2"/>
                </a:solidFill>
              </a:rPr>
              <a:t>- ANALYZING ATTRITION </a:t>
            </a:r>
            <a:endParaRPr lang="en-US" sz="4000" b="1" dirty="0">
              <a:solidFill>
                <a:schemeClr val="bg2"/>
              </a:solidFill>
            </a:endParaRPr>
          </a:p>
        </p:txBody>
      </p:sp>
    </p:spTree>
    <p:extLst>
      <p:ext uri="{BB962C8B-B14F-4D97-AF65-F5344CB8AC3E}">
        <p14:creationId xmlns:p14="http://schemas.microsoft.com/office/powerpoint/2010/main" val="21305788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97B8A2-C70E-4DBB-AA4B-DF23B3BB5C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10</a:t>
            </a:fld>
            <a:endParaRPr lang="en-US"/>
          </a:p>
        </p:txBody>
      </p:sp>
      <p:sp>
        <p:nvSpPr>
          <p:cNvPr id="12" name="TextBox 11">
            <a:extLst>
              <a:ext uri="{FF2B5EF4-FFF2-40B4-BE49-F238E27FC236}">
                <a16:creationId xmlns:a16="http://schemas.microsoft.com/office/drawing/2014/main" id="{C9BDE14E-89F3-4BA6-AA03-BEEAAE073FBA}"/>
              </a:ext>
            </a:extLst>
          </p:cNvPr>
          <p:cNvSpPr txBox="1"/>
          <p:nvPr/>
        </p:nvSpPr>
        <p:spPr>
          <a:xfrm>
            <a:off x="0" y="678459"/>
            <a:ext cx="12059728" cy="584775"/>
          </a:xfrm>
          <a:prstGeom prst="rect">
            <a:avLst/>
          </a:prstGeom>
          <a:noFill/>
        </p:spPr>
        <p:txBody>
          <a:bodyPr wrap="square" rtlCol="0">
            <a:spAutoFit/>
          </a:bodyPr>
          <a:lstStyle/>
          <a:p>
            <a:r>
              <a:rPr lang="en-US" sz="1600" dirty="0">
                <a:solidFill>
                  <a:schemeClr val="bg1"/>
                </a:solidFill>
              </a:rPr>
              <a:t>From this chart we can see that in every education level we lose more millennials, mainly followed by Gen X, especially in Education level 3&amp;4. Generally speaking, highly-educated middle-aged workers are leaving, possibly creating a gap in workforce succession in the future.</a:t>
            </a:r>
          </a:p>
        </p:txBody>
      </p:sp>
      <p:pic>
        <p:nvPicPr>
          <p:cNvPr id="6" name="Content Placeholder 4">
            <a:extLst>
              <a:ext uri="{FF2B5EF4-FFF2-40B4-BE49-F238E27FC236}">
                <a16:creationId xmlns:a16="http://schemas.microsoft.com/office/drawing/2014/main" id="{FF1C97B1-6C54-4AB2-8022-FD0A86DB8907}"/>
              </a:ext>
            </a:extLst>
          </p:cNvPr>
          <p:cNvPicPr>
            <a:picLocks noGrp="1" noChangeAspect="1"/>
          </p:cNvPicPr>
          <p:nvPr>
            <p:ph idx="1"/>
          </p:nvPr>
        </p:nvPicPr>
        <p:blipFill>
          <a:blip r:embed="rId3"/>
          <a:stretch>
            <a:fillRect/>
          </a:stretch>
        </p:blipFill>
        <p:spPr>
          <a:xfrm>
            <a:off x="1684050" y="1388302"/>
            <a:ext cx="7943030" cy="4998537"/>
          </a:xfrm>
          <a:prstGeom prst="rect">
            <a:avLst/>
          </a:prstGeom>
        </p:spPr>
      </p:pic>
      <p:sp>
        <p:nvSpPr>
          <p:cNvPr id="3" name="TextBox 2">
            <a:extLst>
              <a:ext uri="{FF2B5EF4-FFF2-40B4-BE49-F238E27FC236}">
                <a16:creationId xmlns:a16="http://schemas.microsoft.com/office/drawing/2014/main" id="{1F51BBC3-000D-4DD5-99CD-3CF2541F38AD}"/>
              </a:ext>
            </a:extLst>
          </p:cNvPr>
          <p:cNvSpPr txBox="1"/>
          <p:nvPr/>
        </p:nvSpPr>
        <p:spPr>
          <a:xfrm>
            <a:off x="10029644" y="2320417"/>
            <a:ext cx="1650195" cy="369332"/>
          </a:xfrm>
          <a:prstGeom prst="rect">
            <a:avLst/>
          </a:prstGeom>
          <a:noFill/>
        </p:spPr>
        <p:txBody>
          <a:bodyPr wrap="none" rtlCol="0">
            <a:spAutoFit/>
          </a:bodyPr>
          <a:lstStyle/>
          <a:p>
            <a:r>
              <a:rPr lang="en-US" dirty="0"/>
              <a:t>Education Level</a:t>
            </a:r>
          </a:p>
        </p:txBody>
      </p:sp>
      <p:graphicFrame>
        <p:nvGraphicFramePr>
          <p:cNvPr id="11" name="Table 10">
            <a:extLst>
              <a:ext uri="{FF2B5EF4-FFF2-40B4-BE49-F238E27FC236}">
                <a16:creationId xmlns:a16="http://schemas.microsoft.com/office/drawing/2014/main" id="{1B695FCC-40D2-4A99-8F43-9F3083D928F4}"/>
              </a:ext>
            </a:extLst>
          </p:cNvPr>
          <p:cNvGraphicFramePr>
            <a:graphicFrameLocks noGrp="1"/>
          </p:cNvGraphicFramePr>
          <p:nvPr>
            <p:extLst>
              <p:ext uri="{D42A27DB-BD31-4B8C-83A1-F6EECF244321}">
                <p14:modId xmlns:p14="http://schemas.microsoft.com/office/powerpoint/2010/main" val="2410884153"/>
              </p:ext>
            </p:extLst>
          </p:nvPr>
        </p:nvGraphicFramePr>
        <p:xfrm>
          <a:off x="10507950" y="2816697"/>
          <a:ext cx="588514" cy="1828800"/>
        </p:xfrm>
        <a:graphic>
          <a:graphicData uri="http://schemas.openxmlformats.org/drawingml/2006/table">
            <a:tbl>
              <a:tblPr>
                <a:tableStyleId>{5C22544A-7EE6-4342-B048-85BDC9FD1C3A}</a:tableStyleId>
              </a:tblPr>
              <a:tblGrid>
                <a:gridCol w="294257">
                  <a:extLst>
                    <a:ext uri="{9D8B030D-6E8A-4147-A177-3AD203B41FA5}">
                      <a16:colId xmlns:a16="http://schemas.microsoft.com/office/drawing/2014/main" val="3730266652"/>
                    </a:ext>
                  </a:extLst>
                </a:gridCol>
                <a:gridCol w="294257">
                  <a:extLst>
                    <a:ext uri="{9D8B030D-6E8A-4147-A177-3AD203B41FA5}">
                      <a16:colId xmlns:a16="http://schemas.microsoft.com/office/drawing/2014/main" val="972508228"/>
                    </a:ext>
                  </a:extLst>
                </a:gridCol>
              </a:tblGrid>
              <a:tr h="295851">
                <a:tc>
                  <a:txBody>
                    <a:bodyPr/>
                    <a:lstStyle/>
                    <a:p>
                      <a:endParaRPr lang="en-US" dirty="0">
                        <a:solidFill>
                          <a:srgbClr val="DDB5D5"/>
                        </a:solidFill>
                      </a:endParaRPr>
                    </a:p>
                  </a:txBody>
                  <a:tcPr>
                    <a:solidFill>
                      <a:srgbClr val="B9DDF1"/>
                    </a:solidFill>
                  </a:tcPr>
                </a:tc>
                <a:tc>
                  <a:txBody>
                    <a:bodyPr/>
                    <a:lstStyle/>
                    <a:p>
                      <a:r>
                        <a:rPr lang="en-US" dirty="0"/>
                        <a:t>1</a:t>
                      </a:r>
                    </a:p>
                  </a:txBody>
                  <a:tcPr>
                    <a:noFill/>
                  </a:tcPr>
                </a:tc>
                <a:extLst>
                  <a:ext uri="{0D108BD9-81ED-4DB2-BD59-A6C34878D82A}">
                    <a16:rowId xmlns:a16="http://schemas.microsoft.com/office/drawing/2014/main" val="2801215904"/>
                  </a:ext>
                </a:extLst>
              </a:tr>
              <a:tr h="295851">
                <a:tc>
                  <a:txBody>
                    <a:bodyPr/>
                    <a:lstStyle/>
                    <a:p>
                      <a:endParaRPr lang="en-US" dirty="0"/>
                    </a:p>
                  </a:txBody>
                  <a:tcPr>
                    <a:solidFill>
                      <a:srgbClr val="C6C1F0"/>
                    </a:solidFill>
                  </a:tcPr>
                </a:tc>
                <a:tc>
                  <a:txBody>
                    <a:bodyPr/>
                    <a:lstStyle/>
                    <a:p>
                      <a:r>
                        <a:rPr lang="en-US" dirty="0"/>
                        <a:t>2</a:t>
                      </a:r>
                    </a:p>
                  </a:txBody>
                  <a:tcPr>
                    <a:noFill/>
                  </a:tcPr>
                </a:tc>
                <a:extLst>
                  <a:ext uri="{0D108BD9-81ED-4DB2-BD59-A6C34878D82A}">
                    <a16:rowId xmlns:a16="http://schemas.microsoft.com/office/drawing/2014/main" val="981504593"/>
                  </a:ext>
                </a:extLst>
              </a:tr>
              <a:tr h="295851">
                <a:tc>
                  <a:txBody>
                    <a:bodyPr/>
                    <a:lstStyle/>
                    <a:p>
                      <a:endParaRPr lang="en-US" dirty="0"/>
                    </a:p>
                  </a:txBody>
                  <a:tcPr>
                    <a:solidFill>
                      <a:srgbClr val="DDB5D5"/>
                    </a:solidFill>
                  </a:tcPr>
                </a:tc>
                <a:tc>
                  <a:txBody>
                    <a:bodyPr/>
                    <a:lstStyle/>
                    <a:p>
                      <a:r>
                        <a:rPr lang="en-US" dirty="0"/>
                        <a:t>3</a:t>
                      </a:r>
                    </a:p>
                  </a:txBody>
                  <a:tcPr>
                    <a:noFill/>
                  </a:tcPr>
                </a:tc>
                <a:extLst>
                  <a:ext uri="{0D108BD9-81ED-4DB2-BD59-A6C34878D82A}">
                    <a16:rowId xmlns:a16="http://schemas.microsoft.com/office/drawing/2014/main" val="745806041"/>
                  </a:ext>
                </a:extLst>
              </a:tr>
              <a:tr h="295851">
                <a:tc>
                  <a:txBody>
                    <a:bodyPr/>
                    <a:lstStyle/>
                    <a:p>
                      <a:endParaRPr lang="en-US" dirty="0"/>
                    </a:p>
                  </a:txBody>
                  <a:tcPr>
                    <a:solidFill>
                      <a:srgbClr val="B173A0"/>
                    </a:solidFill>
                  </a:tcPr>
                </a:tc>
                <a:tc>
                  <a:txBody>
                    <a:bodyPr/>
                    <a:lstStyle/>
                    <a:p>
                      <a:r>
                        <a:rPr lang="en-US" dirty="0"/>
                        <a:t>4</a:t>
                      </a:r>
                    </a:p>
                  </a:txBody>
                  <a:tcPr>
                    <a:noFill/>
                  </a:tcPr>
                </a:tc>
                <a:extLst>
                  <a:ext uri="{0D108BD9-81ED-4DB2-BD59-A6C34878D82A}">
                    <a16:rowId xmlns:a16="http://schemas.microsoft.com/office/drawing/2014/main" val="907126259"/>
                  </a:ext>
                </a:extLst>
              </a:tr>
              <a:tr h="295851">
                <a:tc>
                  <a:txBody>
                    <a:bodyPr/>
                    <a:lstStyle/>
                    <a:p>
                      <a:endParaRPr lang="en-US" dirty="0"/>
                    </a:p>
                  </a:txBody>
                  <a:tcPr>
                    <a:solidFill>
                      <a:srgbClr val="C46487"/>
                    </a:solidFill>
                  </a:tcPr>
                </a:tc>
                <a:tc>
                  <a:txBody>
                    <a:bodyPr/>
                    <a:lstStyle/>
                    <a:p>
                      <a:r>
                        <a:rPr lang="en-US" dirty="0"/>
                        <a:t>5</a:t>
                      </a:r>
                    </a:p>
                  </a:txBody>
                  <a:tcPr>
                    <a:noFill/>
                  </a:tcPr>
                </a:tc>
                <a:extLst>
                  <a:ext uri="{0D108BD9-81ED-4DB2-BD59-A6C34878D82A}">
                    <a16:rowId xmlns:a16="http://schemas.microsoft.com/office/drawing/2014/main" val="493866412"/>
                  </a:ext>
                </a:extLst>
              </a:tr>
            </a:tbl>
          </a:graphicData>
        </a:graphic>
      </p:graphicFrame>
    </p:spTree>
    <p:extLst>
      <p:ext uri="{BB962C8B-B14F-4D97-AF65-F5344CB8AC3E}">
        <p14:creationId xmlns:p14="http://schemas.microsoft.com/office/powerpoint/2010/main" val="210555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47EC73-AE33-456C-8400-FFAB6D270884}"/>
              </a:ext>
            </a:extLst>
          </p:cNvPr>
          <p:cNvSpPr>
            <a:spLocks noGrp="1"/>
          </p:cNvSpPr>
          <p:nvPr>
            <p:ph type="title"/>
          </p:nvPr>
        </p:nvSpPr>
        <p:spPr>
          <a:xfrm>
            <a:off x="640079" y="2053641"/>
            <a:ext cx="3669161" cy="2760098"/>
          </a:xfrm>
        </p:spPr>
        <p:txBody>
          <a:bodyPr>
            <a:normAutofit fontScale="90000"/>
          </a:bodyPr>
          <a:lstStyle/>
          <a:p>
            <a:r>
              <a:rPr lang="en-US" sz="6600" b="1" dirty="0">
                <a:solidFill>
                  <a:srgbClr val="FFFFFF"/>
                </a:solidFill>
              </a:rPr>
              <a:t>2.</a:t>
            </a:r>
            <a:br>
              <a:rPr lang="en-US" b="1" dirty="0">
                <a:solidFill>
                  <a:srgbClr val="FFFFFF"/>
                </a:solidFill>
              </a:rPr>
            </a:br>
            <a:br>
              <a:rPr lang="en-US" b="1" dirty="0">
                <a:solidFill>
                  <a:srgbClr val="FFFFFF"/>
                </a:solidFill>
              </a:rPr>
            </a:br>
            <a:r>
              <a:rPr lang="en-US" sz="4900" dirty="0">
                <a:solidFill>
                  <a:srgbClr val="FFFFFF"/>
                </a:solidFill>
              </a:rPr>
              <a:t>Hypothesis Verification</a:t>
            </a:r>
            <a:br>
              <a:rPr lang="en-US" sz="4900" dirty="0">
                <a:solidFill>
                  <a:srgbClr val="FFFFFF"/>
                </a:solidFill>
              </a:rPr>
            </a:br>
            <a:r>
              <a:rPr lang="en-US" sz="4900" dirty="0">
                <a:solidFill>
                  <a:srgbClr val="FFFFFF"/>
                </a:solidFill>
              </a:rPr>
              <a:t> </a:t>
            </a:r>
            <a:endParaRPr lang="en-US" dirty="0">
              <a:solidFill>
                <a:srgbClr val="FFFFFF"/>
              </a:solidFill>
            </a:endParaRPr>
          </a:p>
        </p:txBody>
      </p:sp>
      <p:sp>
        <p:nvSpPr>
          <p:cNvPr id="6" name="Slide Number Placeholder 5">
            <a:extLst>
              <a:ext uri="{FF2B5EF4-FFF2-40B4-BE49-F238E27FC236}">
                <a16:creationId xmlns:a16="http://schemas.microsoft.com/office/drawing/2014/main" id="{3D2F57A9-7E5F-43A7-843A-CA4918D0F1C5}"/>
              </a:ext>
            </a:extLst>
          </p:cNvPr>
          <p:cNvSpPr>
            <a:spLocks noGrp="1"/>
          </p:cNvSpPr>
          <p:nvPr>
            <p:ph type="sldNum" sz="quarter" idx="12"/>
          </p:nvPr>
        </p:nvSpPr>
        <p:spPr/>
        <p:txBody>
          <a:bodyPr/>
          <a:lstStyle/>
          <a:p>
            <a:fld id="{7C42351B-E7F8-4195-A50A-1EB0EA164226}" type="slidenum">
              <a:rPr lang="en-US" smtClean="0"/>
              <a:t>11</a:t>
            </a:fld>
            <a:endParaRPr lang="en-US"/>
          </a:p>
        </p:txBody>
      </p:sp>
    </p:spTree>
    <p:extLst>
      <p:ext uri="{BB962C8B-B14F-4D97-AF65-F5344CB8AC3E}">
        <p14:creationId xmlns:p14="http://schemas.microsoft.com/office/powerpoint/2010/main" val="807236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4BCAD-A88E-4F15-98E9-A720642D1F0F}"/>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1600" b="1" kern="1200" dirty="0">
                <a:solidFill>
                  <a:schemeClr val="bg1"/>
                </a:solidFill>
                <a:latin typeface="+mj-lt"/>
                <a:ea typeface="+mj-ea"/>
                <a:cs typeface="+mj-cs"/>
              </a:rPr>
              <a:t>Thru Chi-square Testing, age group in </a:t>
            </a:r>
            <a:r>
              <a:rPr lang="en-US" sz="2000" b="1" u="sng" kern="1200" dirty="0">
                <a:solidFill>
                  <a:schemeClr val="bg1"/>
                </a:solidFill>
                <a:latin typeface="+mj-lt"/>
                <a:ea typeface="+mj-ea"/>
                <a:cs typeface="+mj-cs"/>
              </a:rPr>
              <a:t>Gen X</a:t>
            </a:r>
            <a:r>
              <a:rPr lang="en-US" sz="1600" b="1" kern="1200" dirty="0">
                <a:solidFill>
                  <a:schemeClr val="bg1"/>
                </a:solidFill>
                <a:latin typeface="+mj-lt"/>
                <a:ea typeface="+mj-ea"/>
                <a:cs typeface="+mj-cs"/>
              </a:rPr>
              <a:t> and </a:t>
            </a:r>
            <a:r>
              <a:rPr lang="en-US" sz="2000" b="1" u="sng" dirty="0">
                <a:solidFill>
                  <a:schemeClr val="bg1"/>
                </a:solidFill>
              </a:rPr>
              <a:t>Millennials</a:t>
            </a:r>
            <a:r>
              <a:rPr lang="en-US" sz="1600" b="1" kern="1200" dirty="0">
                <a:solidFill>
                  <a:schemeClr val="bg1"/>
                </a:solidFill>
                <a:latin typeface="+mj-lt"/>
                <a:ea typeface="+mj-ea"/>
                <a:cs typeface="+mj-cs"/>
              </a:rPr>
              <a:t> </a:t>
            </a:r>
            <a:r>
              <a:rPr lang="en-US" sz="1600" b="1" dirty="0">
                <a:solidFill>
                  <a:schemeClr val="bg1"/>
                </a:solidFill>
              </a:rPr>
              <a:t>is verified to </a:t>
            </a:r>
            <a:r>
              <a:rPr lang="en-US" sz="1600" b="1" kern="1200" dirty="0">
                <a:solidFill>
                  <a:schemeClr val="bg1"/>
                </a:solidFill>
                <a:latin typeface="+mj-lt"/>
                <a:ea typeface="+mj-ea"/>
                <a:cs typeface="+mj-cs"/>
              </a:rPr>
              <a:t>have a </a:t>
            </a:r>
            <a:r>
              <a:rPr lang="en-US" sz="2000" b="1" u="sng" dirty="0">
                <a:solidFill>
                  <a:schemeClr val="bg1"/>
                </a:solidFill>
              </a:rPr>
              <a:t>significantly higher attrition rate</a:t>
            </a:r>
            <a:r>
              <a:rPr lang="en-US" sz="1600" b="1" kern="1200" dirty="0">
                <a:solidFill>
                  <a:schemeClr val="bg1"/>
                </a:solidFill>
                <a:latin typeface="+mj-lt"/>
                <a:ea typeface="+mj-ea"/>
                <a:cs typeface="+mj-cs"/>
              </a:rPr>
              <a:t>, with P-value </a:t>
            </a:r>
            <a:r>
              <a:rPr lang="en-US" sz="1600" b="1" dirty="0">
                <a:solidFill>
                  <a:schemeClr val="bg1"/>
                </a:solidFill>
              </a:rPr>
              <a:t>=</a:t>
            </a:r>
            <a:r>
              <a:rPr lang="en-US" sz="1600" b="1" kern="1200" dirty="0">
                <a:solidFill>
                  <a:schemeClr val="bg1"/>
                </a:solidFill>
                <a:latin typeface="+mj-lt"/>
                <a:ea typeface="+mj-ea"/>
                <a:cs typeface="+mj-cs"/>
              </a:rPr>
              <a:t>  3.20768E-13.</a:t>
            </a:r>
            <a:br>
              <a:rPr lang="en-US" sz="1600" b="1" kern="1200" dirty="0">
                <a:solidFill>
                  <a:schemeClr val="bg1"/>
                </a:solidFill>
                <a:latin typeface="+mj-lt"/>
                <a:ea typeface="+mj-ea"/>
                <a:cs typeface="+mj-cs"/>
              </a:rPr>
            </a:br>
            <a:endParaRPr lang="en-US" sz="1600" b="1" kern="1200" dirty="0">
              <a:solidFill>
                <a:schemeClr val="bg1"/>
              </a:solidFill>
              <a:latin typeface="+mj-lt"/>
              <a:ea typeface="+mj-ea"/>
              <a:cs typeface="+mj-cs"/>
            </a:endParaRPr>
          </a:p>
        </p:txBody>
      </p:sp>
      <p:pic>
        <p:nvPicPr>
          <p:cNvPr id="10" name="Picture 9" descr="A screenshot of a computer&#10;&#10;Description generated with very high confidence">
            <a:extLst>
              <a:ext uri="{FF2B5EF4-FFF2-40B4-BE49-F238E27FC236}">
                <a16:creationId xmlns:a16="http://schemas.microsoft.com/office/drawing/2014/main" id="{2CC35589-0504-4854-A0FC-59967A07BD8E}"/>
              </a:ext>
            </a:extLst>
          </p:cNvPr>
          <p:cNvPicPr>
            <a:picLocks noChangeAspect="1"/>
          </p:cNvPicPr>
          <p:nvPr/>
        </p:nvPicPr>
        <p:blipFill>
          <a:blip r:embed="rId3"/>
          <a:stretch>
            <a:fillRect/>
          </a:stretch>
        </p:blipFill>
        <p:spPr>
          <a:xfrm>
            <a:off x="2057247" y="1548705"/>
            <a:ext cx="7881973" cy="4394199"/>
          </a:xfrm>
          <a:prstGeom prst="rect">
            <a:avLst/>
          </a:prstGeom>
        </p:spPr>
      </p:pic>
      <p:sp>
        <p:nvSpPr>
          <p:cNvPr id="4" name="Slide Number Placeholder 3">
            <a:extLst>
              <a:ext uri="{FF2B5EF4-FFF2-40B4-BE49-F238E27FC236}">
                <a16:creationId xmlns:a16="http://schemas.microsoft.com/office/drawing/2014/main" id="{E197B8A2-C70E-4DBB-AA4B-DF23B3BB5C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12</a:t>
            </a:fld>
            <a:endParaRPr lang="en-US"/>
          </a:p>
        </p:txBody>
      </p:sp>
      <p:sp>
        <p:nvSpPr>
          <p:cNvPr id="6" name="Rectangle 5">
            <a:extLst>
              <a:ext uri="{FF2B5EF4-FFF2-40B4-BE49-F238E27FC236}">
                <a16:creationId xmlns:a16="http://schemas.microsoft.com/office/drawing/2014/main" id="{26E00CA1-3462-4EB6-9024-C4EF4D4D9C31}"/>
              </a:ext>
            </a:extLst>
          </p:cNvPr>
          <p:cNvSpPr/>
          <p:nvPr/>
        </p:nvSpPr>
        <p:spPr>
          <a:xfrm>
            <a:off x="4614884" y="4800687"/>
            <a:ext cx="2645015" cy="614921"/>
          </a:xfrm>
          <a:prstGeom prst="rect">
            <a:avLst/>
          </a:prstGeom>
          <a:solidFill>
            <a:schemeClr val="bg2">
              <a:lumMod val="50000"/>
              <a:alpha val="46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endParaRPr lang="en-US" sz="1600" dirty="0"/>
          </a:p>
        </p:txBody>
      </p:sp>
      <p:sp>
        <p:nvSpPr>
          <p:cNvPr id="7" name="Rectangle 6">
            <a:extLst>
              <a:ext uri="{FF2B5EF4-FFF2-40B4-BE49-F238E27FC236}">
                <a16:creationId xmlns:a16="http://schemas.microsoft.com/office/drawing/2014/main" id="{3296A959-5EA4-4FBA-99A2-2AE7DAD3170E}"/>
              </a:ext>
            </a:extLst>
          </p:cNvPr>
          <p:cNvSpPr/>
          <p:nvPr/>
        </p:nvSpPr>
        <p:spPr>
          <a:xfrm>
            <a:off x="4614884" y="2559775"/>
            <a:ext cx="2645014" cy="614921"/>
          </a:xfrm>
          <a:prstGeom prst="rect">
            <a:avLst/>
          </a:prstGeom>
          <a:solidFill>
            <a:schemeClr val="bg2">
              <a:lumMod val="50000"/>
              <a:alpha val="46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endParaRPr lang="en-US" sz="1600" dirty="0"/>
          </a:p>
        </p:txBody>
      </p:sp>
      <p:cxnSp>
        <p:nvCxnSpPr>
          <p:cNvPr id="5" name="Straight Arrow Connector 4">
            <a:extLst>
              <a:ext uri="{FF2B5EF4-FFF2-40B4-BE49-F238E27FC236}">
                <a16:creationId xmlns:a16="http://schemas.microsoft.com/office/drawing/2014/main" id="{B94AB47F-50CE-4E48-AB61-5FE6C5450CA4}"/>
              </a:ext>
            </a:extLst>
          </p:cNvPr>
          <p:cNvCxnSpPr>
            <a:cxnSpLocks/>
          </p:cNvCxnSpPr>
          <p:nvPr/>
        </p:nvCxnSpPr>
        <p:spPr>
          <a:xfrm>
            <a:off x="7259899" y="3008671"/>
            <a:ext cx="2721809" cy="1044779"/>
          </a:xfrm>
          <a:prstGeom prst="straightConnector1">
            <a:avLst/>
          </a:prstGeom>
          <a:ln>
            <a:solidFill>
              <a:srgbClr val="C0B7A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D104D9-5A25-4021-AF00-8973B5919B81}"/>
              </a:ext>
            </a:extLst>
          </p:cNvPr>
          <p:cNvCxnSpPr>
            <a:cxnSpLocks/>
            <a:stCxn id="6" idx="3"/>
          </p:cNvCxnSpPr>
          <p:nvPr/>
        </p:nvCxnSpPr>
        <p:spPr>
          <a:xfrm flipV="1">
            <a:off x="7259899" y="4063369"/>
            <a:ext cx="2788128" cy="1044779"/>
          </a:xfrm>
          <a:prstGeom prst="straightConnector1">
            <a:avLst/>
          </a:prstGeom>
          <a:ln>
            <a:solidFill>
              <a:srgbClr val="C0B7A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625CE6-367E-40A9-8C19-273C0BFE2C68}"/>
              </a:ext>
            </a:extLst>
          </p:cNvPr>
          <p:cNvSpPr/>
          <p:nvPr/>
        </p:nvSpPr>
        <p:spPr>
          <a:xfrm>
            <a:off x="9981708" y="3377170"/>
            <a:ext cx="2033853" cy="1227761"/>
          </a:xfrm>
          <a:prstGeom prst="rect">
            <a:avLst/>
          </a:prstGeom>
          <a:solidFill>
            <a:schemeClr val="bg2">
              <a:lumMod val="50000"/>
              <a:alpha val="46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r>
              <a:rPr lang="en-US" sz="1600" dirty="0"/>
              <a:t>If generation is not  an influencing factor, the differences wouldn’t be significant.</a:t>
            </a:r>
          </a:p>
        </p:txBody>
      </p:sp>
    </p:spTree>
    <p:extLst>
      <p:ext uri="{BB962C8B-B14F-4D97-AF65-F5344CB8AC3E}">
        <p14:creationId xmlns:p14="http://schemas.microsoft.com/office/powerpoint/2010/main" val="273176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FAA5EC5-DBCE-4268-B5AD-A3504CF56350}"/>
              </a:ext>
            </a:extLst>
          </p:cNvPr>
          <p:cNvSpPr>
            <a:spLocks noGrp="1"/>
          </p:cNvSpPr>
          <p:nvPr>
            <p:ph type="title"/>
          </p:nvPr>
        </p:nvSpPr>
        <p:spPr>
          <a:xfrm>
            <a:off x="103518" y="643467"/>
            <a:ext cx="11944708" cy="744836"/>
          </a:xfrm>
        </p:spPr>
        <p:txBody>
          <a:bodyPr vert="horz" lIns="91440" tIns="45720" rIns="91440" bIns="45720" rtlCol="0" anchor="ctr">
            <a:noAutofit/>
          </a:bodyPr>
          <a:lstStyle/>
          <a:p>
            <a:pPr algn="just"/>
            <a:r>
              <a:rPr lang="en-US" sz="1400" kern="1200" dirty="0">
                <a:solidFill>
                  <a:schemeClr val="bg1"/>
                </a:solidFill>
                <a:latin typeface="+mj-lt"/>
                <a:ea typeface="+mj-ea"/>
                <a:cs typeface="+mj-cs"/>
              </a:rPr>
              <a:t>It is </a:t>
            </a:r>
            <a:r>
              <a:rPr lang="en-US" sz="1400" dirty="0">
                <a:solidFill>
                  <a:schemeClr val="bg1"/>
                </a:solidFill>
              </a:rPr>
              <a:t>observed from the chart below that there are several peaks in working years and years at the company that people tend to leave, which matches our experience – people tend to leave after they find they don’t fit with the company(usually within shorter time frame), or for career development purposes after 3-5 years, and usually settle down if they stay with the company for more than 10 years.</a:t>
            </a:r>
            <a:endParaRPr lang="en-US" sz="1400" kern="1200" dirty="0">
              <a:solidFill>
                <a:schemeClr val="bg1"/>
              </a:solidFill>
              <a:latin typeface="+mj-lt"/>
              <a:ea typeface="+mj-ea"/>
              <a:cs typeface="+mj-cs"/>
            </a:endParaRPr>
          </a:p>
        </p:txBody>
      </p:sp>
      <p:sp>
        <p:nvSpPr>
          <p:cNvPr id="4" name="Slide Number Placeholder 3">
            <a:extLst>
              <a:ext uri="{FF2B5EF4-FFF2-40B4-BE49-F238E27FC236}">
                <a16:creationId xmlns:a16="http://schemas.microsoft.com/office/drawing/2014/main" id="{FBF3FFEF-DD64-40D8-BED1-4D0AEC8734E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13</a:t>
            </a:fld>
            <a:endParaRPr lang="en-US"/>
          </a:p>
        </p:txBody>
      </p:sp>
      <p:pic>
        <p:nvPicPr>
          <p:cNvPr id="2" name="Picture 1">
            <a:extLst>
              <a:ext uri="{FF2B5EF4-FFF2-40B4-BE49-F238E27FC236}">
                <a16:creationId xmlns:a16="http://schemas.microsoft.com/office/drawing/2014/main" id="{04275BBE-AC23-4F4A-8C9D-D59EF90F4C7E}"/>
              </a:ext>
            </a:extLst>
          </p:cNvPr>
          <p:cNvPicPr>
            <a:picLocks noChangeAspect="1"/>
          </p:cNvPicPr>
          <p:nvPr/>
        </p:nvPicPr>
        <p:blipFill>
          <a:blip r:embed="rId2"/>
          <a:stretch>
            <a:fillRect/>
          </a:stretch>
        </p:blipFill>
        <p:spPr>
          <a:xfrm>
            <a:off x="271631" y="1475713"/>
            <a:ext cx="5313072" cy="4793226"/>
          </a:xfrm>
          <a:prstGeom prst="rect">
            <a:avLst/>
          </a:prstGeom>
        </p:spPr>
      </p:pic>
      <p:pic>
        <p:nvPicPr>
          <p:cNvPr id="3" name="Picture 2">
            <a:extLst>
              <a:ext uri="{FF2B5EF4-FFF2-40B4-BE49-F238E27FC236}">
                <a16:creationId xmlns:a16="http://schemas.microsoft.com/office/drawing/2014/main" id="{BF2E629C-0AFC-463C-B49F-32D54C8949D9}"/>
              </a:ext>
            </a:extLst>
          </p:cNvPr>
          <p:cNvPicPr>
            <a:picLocks noChangeAspect="1"/>
          </p:cNvPicPr>
          <p:nvPr/>
        </p:nvPicPr>
        <p:blipFill>
          <a:blip r:embed="rId3"/>
          <a:stretch>
            <a:fillRect/>
          </a:stretch>
        </p:blipFill>
        <p:spPr>
          <a:xfrm>
            <a:off x="5757904" y="1475713"/>
            <a:ext cx="5958215" cy="4794630"/>
          </a:xfrm>
          <a:prstGeom prst="rect">
            <a:avLst/>
          </a:prstGeom>
        </p:spPr>
      </p:pic>
      <p:pic>
        <p:nvPicPr>
          <p:cNvPr id="6" name="Picture 5">
            <a:extLst>
              <a:ext uri="{FF2B5EF4-FFF2-40B4-BE49-F238E27FC236}">
                <a16:creationId xmlns:a16="http://schemas.microsoft.com/office/drawing/2014/main" id="{CF2F17DE-71A7-42F5-91FE-24AC521E64A1}"/>
              </a:ext>
            </a:extLst>
          </p:cNvPr>
          <p:cNvPicPr>
            <a:picLocks noChangeAspect="1"/>
          </p:cNvPicPr>
          <p:nvPr/>
        </p:nvPicPr>
        <p:blipFill rotWithShape="1">
          <a:blip r:embed="rId4"/>
          <a:srcRect r="5643" b="21277"/>
          <a:stretch/>
        </p:blipFill>
        <p:spPr>
          <a:xfrm>
            <a:off x="10043774" y="1687215"/>
            <a:ext cx="1756434" cy="1061884"/>
          </a:xfrm>
          <a:prstGeom prst="rect">
            <a:avLst/>
          </a:prstGeom>
        </p:spPr>
      </p:pic>
    </p:spTree>
    <p:extLst>
      <p:ext uri="{BB962C8B-B14F-4D97-AF65-F5344CB8AC3E}">
        <p14:creationId xmlns:p14="http://schemas.microsoft.com/office/powerpoint/2010/main" val="359170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1A01ED18-1B22-4254-8A61-94AF42D76B8B}"/>
              </a:ext>
            </a:extLst>
          </p:cNvPr>
          <p:cNvSpPr>
            <a:spLocks noGrp="1"/>
          </p:cNvSpPr>
          <p:nvPr>
            <p:ph type="title"/>
          </p:nvPr>
        </p:nvSpPr>
        <p:spPr>
          <a:xfrm>
            <a:off x="141586" y="672747"/>
            <a:ext cx="11934394" cy="715556"/>
          </a:xfrm>
        </p:spPr>
        <p:txBody>
          <a:bodyPr vert="horz" lIns="91440" tIns="45720" rIns="91440" bIns="45720" rtlCol="0" anchor="ctr">
            <a:noAutofit/>
          </a:bodyPr>
          <a:lstStyle/>
          <a:p>
            <a:pPr algn="ctr"/>
            <a:r>
              <a:rPr lang="en-US" sz="1600" kern="1200" dirty="0">
                <a:solidFill>
                  <a:schemeClr val="bg1"/>
                </a:solidFill>
                <a:latin typeface="+mj-lt"/>
                <a:ea typeface="+mj-ea"/>
                <a:cs typeface="+mj-cs"/>
              </a:rPr>
              <a:t>It is also observed that </a:t>
            </a:r>
            <a:r>
              <a:rPr lang="en-US" sz="2000" b="1" u="sng" kern="1200" dirty="0">
                <a:solidFill>
                  <a:srgbClr val="0070C0"/>
                </a:solidFill>
                <a:latin typeface="+mj-lt"/>
                <a:ea typeface="+mj-ea"/>
                <a:cs typeface="+mj-cs"/>
              </a:rPr>
              <a:t>seniority</a:t>
            </a:r>
            <a:r>
              <a:rPr lang="en-US" sz="1600" b="1" u="sng" kern="1200" dirty="0">
                <a:solidFill>
                  <a:srgbClr val="0070C0"/>
                </a:solidFill>
                <a:latin typeface="+mj-lt"/>
                <a:ea typeface="+mj-ea"/>
                <a:cs typeface="+mj-cs"/>
              </a:rPr>
              <a:t> </a:t>
            </a:r>
            <a:r>
              <a:rPr lang="en-US" sz="1600" kern="1200" dirty="0">
                <a:solidFill>
                  <a:schemeClr val="bg1"/>
                </a:solidFill>
                <a:latin typeface="+mj-lt"/>
                <a:ea typeface="+mj-ea"/>
                <a:cs typeface="+mj-cs"/>
              </a:rPr>
              <a:t>and </a:t>
            </a:r>
            <a:r>
              <a:rPr lang="en-US" sz="2000" b="1" u="sng" dirty="0">
                <a:solidFill>
                  <a:srgbClr val="0070C0"/>
                </a:solidFill>
              </a:rPr>
              <a:t>company seniority </a:t>
            </a:r>
            <a:r>
              <a:rPr lang="en-US" sz="1600" kern="1200" dirty="0">
                <a:solidFill>
                  <a:schemeClr val="bg1"/>
                </a:solidFill>
                <a:latin typeface="+mj-lt"/>
                <a:ea typeface="+mj-ea"/>
                <a:cs typeface="+mj-cs"/>
              </a:rPr>
              <a:t>has a </a:t>
            </a:r>
            <a:r>
              <a:rPr lang="en-US" sz="1800" b="1" u="sng" kern="1200" dirty="0">
                <a:solidFill>
                  <a:schemeClr val="bg1"/>
                </a:solidFill>
                <a:latin typeface="+mj-lt"/>
                <a:ea typeface="+mj-ea"/>
                <a:cs typeface="+mj-cs"/>
              </a:rPr>
              <a:t>significant</a:t>
            </a:r>
            <a:r>
              <a:rPr lang="en-US" sz="1600" kern="1200" dirty="0">
                <a:solidFill>
                  <a:schemeClr val="bg1"/>
                </a:solidFill>
                <a:latin typeface="+mj-lt"/>
                <a:ea typeface="+mj-ea"/>
                <a:cs typeface="+mj-cs"/>
              </a:rPr>
              <a:t> positive correlation with attrition, and </a:t>
            </a:r>
            <a:r>
              <a:rPr lang="en-US" sz="2000" b="1" u="sng" dirty="0">
                <a:solidFill>
                  <a:srgbClr val="0070C0"/>
                </a:solidFill>
              </a:rPr>
              <a:t>number of companies worked</a:t>
            </a:r>
            <a:r>
              <a:rPr lang="en-US" sz="1600" kern="1200" dirty="0">
                <a:solidFill>
                  <a:schemeClr val="bg1"/>
                </a:solidFill>
                <a:latin typeface="+mj-lt"/>
                <a:ea typeface="+mj-ea"/>
                <a:cs typeface="+mj-cs"/>
              </a:rPr>
              <a:t> for has a </a:t>
            </a:r>
            <a:r>
              <a:rPr lang="en-US" sz="1600" b="1" u="sng" dirty="0">
                <a:solidFill>
                  <a:schemeClr val="bg1"/>
                </a:solidFill>
              </a:rPr>
              <a:t>significant</a:t>
            </a:r>
            <a:r>
              <a:rPr lang="en-US" sz="1600" kern="1200" dirty="0">
                <a:solidFill>
                  <a:schemeClr val="bg1"/>
                </a:solidFill>
                <a:latin typeface="+mj-lt"/>
                <a:ea typeface="+mj-ea"/>
                <a:cs typeface="+mj-cs"/>
              </a:rPr>
              <a:t> negative relation. </a:t>
            </a:r>
            <a:r>
              <a:rPr lang="en-US" sz="1600" dirty="0">
                <a:solidFill>
                  <a:schemeClr val="bg1"/>
                </a:solidFill>
              </a:rPr>
              <a:t>P-values through </a:t>
            </a:r>
            <a:r>
              <a:rPr lang="en-US" sz="1800" b="1" u="sng" dirty="0">
                <a:solidFill>
                  <a:schemeClr val="bg1"/>
                </a:solidFill>
              </a:rPr>
              <a:t>one-tailed t-test  </a:t>
            </a:r>
            <a:r>
              <a:rPr lang="en-US" sz="1600" dirty="0">
                <a:solidFill>
                  <a:schemeClr val="bg1"/>
                </a:solidFill>
              </a:rPr>
              <a:t>are  1.2E-07, 1.2E-07, and 0.05 respectively. </a:t>
            </a:r>
            <a:endParaRPr lang="en-US" sz="1600" kern="1200" dirty="0">
              <a:solidFill>
                <a:schemeClr val="bg1"/>
              </a:solidFill>
              <a:latin typeface="+mj-lt"/>
              <a:ea typeface="+mj-ea"/>
              <a:cs typeface="+mj-cs"/>
            </a:endParaRPr>
          </a:p>
        </p:txBody>
      </p:sp>
      <p:sp>
        <p:nvSpPr>
          <p:cNvPr id="12" name="TextBox 11">
            <a:extLst>
              <a:ext uri="{FF2B5EF4-FFF2-40B4-BE49-F238E27FC236}">
                <a16:creationId xmlns:a16="http://schemas.microsoft.com/office/drawing/2014/main" id="{C9BDE14E-89F3-4BA6-AA03-BEEAAE073FBA}"/>
              </a:ext>
            </a:extLst>
          </p:cNvPr>
          <p:cNvSpPr txBox="1"/>
          <p:nvPr/>
        </p:nvSpPr>
        <p:spPr>
          <a:xfrm>
            <a:off x="1428750" y="1597390"/>
            <a:ext cx="9334500" cy="870305"/>
          </a:xfrm>
          <a:prstGeom prst="rect">
            <a:avLst/>
          </a:prstGeom>
        </p:spPr>
        <p:txBody>
          <a:bodyPr vert="horz" lIns="91440" tIns="45720" rIns="91440" bIns="45720" rtlCol="0">
            <a:normAutofit/>
          </a:bodyPr>
          <a:lstStyle/>
          <a:p>
            <a:pPr indent="-228600" algn="ctr">
              <a:lnSpc>
                <a:spcPct val="90000"/>
              </a:lnSpc>
              <a:spcAft>
                <a:spcPts val="600"/>
              </a:spcAft>
              <a:buFont typeface="Arial" panose="020B0604020202020204" pitchFamily="34" charset="0"/>
              <a:buChar char="•"/>
            </a:pPr>
            <a:r>
              <a:rPr lang="en-US" sz="1600"/>
              <a:t>Df;af</a:t>
            </a:r>
          </a:p>
        </p:txBody>
      </p:sp>
      <p:pic>
        <p:nvPicPr>
          <p:cNvPr id="14" name="Picture 13">
            <a:extLst>
              <a:ext uri="{FF2B5EF4-FFF2-40B4-BE49-F238E27FC236}">
                <a16:creationId xmlns:a16="http://schemas.microsoft.com/office/drawing/2014/main" id="{8238A2AD-6F83-4047-A848-77006F521513}"/>
              </a:ext>
            </a:extLst>
          </p:cNvPr>
          <p:cNvPicPr>
            <a:picLocks noChangeAspect="1"/>
          </p:cNvPicPr>
          <p:nvPr/>
        </p:nvPicPr>
        <p:blipFill>
          <a:blip r:embed="rId3"/>
          <a:stretch>
            <a:fillRect/>
          </a:stretch>
        </p:blipFill>
        <p:spPr>
          <a:xfrm>
            <a:off x="1381111" y="1445356"/>
            <a:ext cx="9334499" cy="4853941"/>
          </a:xfrm>
          <a:prstGeom prst="rect">
            <a:avLst/>
          </a:prstGeom>
        </p:spPr>
      </p:pic>
      <p:sp>
        <p:nvSpPr>
          <p:cNvPr id="4" name="Slide Number Placeholder 3">
            <a:extLst>
              <a:ext uri="{FF2B5EF4-FFF2-40B4-BE49-F238E27FC236}">
                <a16:creationId xmlns:a16="http://schemas.microsoft.com/office/drawing/2014/main" id="{E197B8A2-C70E-4DBB-AA4B-DF23B3BB5C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a:solidFill>
                  <a:prstClr val="black">
                    <a:tint val="75000"/>
                  </a:prstClr>
                </a:solidFill>
              </a:rPr>
              <a:pPr>
                <a:spcAft>
                  <a:spcPts val="600"/>
                </a:spcAft>
              </a:pPr>
              <a:t>14</a:t>
            </a:fld>
            <a:endParaRPr lang="en-US">
              <a:solidFill>
                <a:prstClr val="black">
                  <a:tint val="75000"/>
                </a:prstClr>
              </a:solidFill>
            </a:endParaRPr>
          </a:p>
        </p:txBody>
      </p:sp>
    </p:spTree>
    <p:extLst>
      <p:ext uri="{BB962C8B-B14F-4D97-AF65-F5344CB8AC3E}">
        <p14:creationId xmlns:p14="http://schemas.microsoft.com/office/powerpoint/2010/main" val="3388629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2A26D-670D-4D84-80F9-9B4F84A29FA6}"/>
              </a:ext>
            </a:extLst>
          </p:cNvPr>
          <p:cNvSpPr>
            <a:spLocks noGrp="1"/>
          </p:cNvSpPr>
          <p:nvPr>
            <p:ph type="title"/>
          </p:nvPr>
        </p:nvSpPr>
        <p:spPr>
          <a:xfrm>
            <a:off x="556532" y="643467"/>
            <a:ext cx="11210925" cy="744836"/>
          </a:xfrm>
        </p:spPr>
        <p:txBody>
          <a:bodyPr vert="horz" lIns="91440" tIns="45720" rIns="91440" bIns="45720" rtlCol="0" anchor="ctr">
            <a:noAutofit/>
          </a:bodyPr>
          <a:lstStyle/>
          <a:p>
            <a:r>
              <a:rPr lang="en-US" sz="2400" dirty="0">
                <a:solidFill>
                  <a:schemeClr val="bg1"/>
                </a:solidFill>
              </a:rPr>
              <a:t>E</a:t>
            </a:r>
            <a:r>
              <a:rPr lang="en-US" sz="2400" kern="1200" dirty="0">
                <a:solidFill>
                  <a:schemeClr val="bg1"/>
                </a:solidFill>
                <a:latin typeface="+mj-lt"/>
                <a:ea typeface="+mj-ea"/>
                <a:cs typeface="+mj-cs"/>
              </a:rPr>
              <a:t>ducation field also makes a difference, a possible explanation is that it could be related to external labor market demand and skill sets transferability.</a:t>
            </a:r>
          </a:p>
        </p:txBody>
      </p:sp>
      <p:pic>
        <p:nvPicPr>
          <p:cNvPr id="8" name="Content Placeholder 4" descr="A screenshot of a cell phone&#10;&#10;Description generated with very high confidence">
            <a:extLst>
              <a:ext uri="{FF2B5EF4-FFF2-40B4-BE49-F238E27FC236}">
                <a16:creationId xmlns:a16="http://schemas.microsoft.com/office/drawing/2014/main" id="{C4BB93C6-D626-40A1-A755-7C18A8A708D1}"/>
              </a:ext>
            </a:extLst>
          </p:cNvPr>
          <p:cNvPicPr>
            <a:picLocks noGrp="1" noChangeAspect="1"/>
          </p:cNvPicPr>
          <p:nvPr>
            <p:ph idx="1"/>
          </p:nvPr>
        </p:nvPicPr>
        <p:blipFill>
          <a:blip r:embed="rId2"/>
          <a:stretch>
            <a:fillRect/>
          </a:stretch>
        </p:blipFill>
        <p:spPr>
          <a:xfrm>
            <a:off x="1944779" y="1910507"/>
            <a:ext cx="7716806" cy="4089907"/>
          </a:xfrm>
          <a:prstGeom prst="rect">
            <a:avLst/>
          </a:prstGeom>
        </p:spPr>
      </p:pic>
      <p:sp>
        <p:nvSpPr>
          <p:cNvPr id="4" name="Slide Number Placeholder 3">
            <a:extLst>
              <a:ext uri="{FF2B5EF4-FFF2-40B4-BE49-F238E27FC236}">
                <a16:creationId xmlns:a16="http://schemas.microsoft.com/office/drawing/2014/main" id="{2E381EC5-16AF-448B-97B4-96FC4E738EA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15</a:t>
            </a:fld>
            <a:endParaRPr lang="en-US"/>
          </a:p>
        </p:txBody>
      </p:sp>
    </p:spTree>
    <p:extLst>
      <p:ext uri="{BB962C8B-B14F-4D97-AF65-F5344CB8AC3E}">
        <p14:creationId xmlns:p14="http://schemas.microsoft.com/office/powerpoint/2010/main" val="69946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05B9D-D150-4F45-B9A0-23B6793562EC}"/>
              </a:ext>
            </a:extLst>
          </p:cNvPr>
          <p:cNvSpPr>
            <a:spLocks noGrp="1"/>
          </p:cNvSpPr>
          <p:nvPr>
            <p:ph type="title"/>
          </p:nvPr>
        </p:nvSpPr>
        <p:spPr>
          <a:xfrm>
            <a:off x="0" y="651752"/>
            <a:ext cx="12140872" cy="744836"/>
          </a:xfrm>
        </p:spPr>
        <p:txBody>
          <a:bodyPr vert="horz" lIns="91440" tIns="45720" rIns="91440" bIns="45720" rtlCol="0" anchor="ctr">
            <a:noAutofit/>
          </a:bodyPr>
          <a:lstStyle/>
          <a:p>
            <a:pPr algn="just"/>
            <a:r>
              <a:rPr lang="en-US" sz="1200" kern="1200" dirty="0">
                <a:solidFill>
                  <a:schemeClr val="bg1"/>
                </a:solidFill>
                <a:latin typeface="+mj-lt"/>
                <a:ea typeface="+mj-ea"/>
                <a:cs typeface="+mj-cs"/>
              </a:rPr>
              <a:t>By looking at monthly income, it is observed that employees are not unhappy about their relative income level comparing to peers, but absolute income level – at an monthly income level of less than 5k, the people who left have a significant lower level of income distribution. Combining to previously examination into performance and the last graph, it shows that when people have a lower income and their performance is not incentivized by monetary rewards, they leave the company, either voluntarily or involuntarily.</a:t>
            </a:r>
          </a:p>
        </p:txBody>
      </p:sp>
      <p:pic>
        <p:nvPicPr>
          <p:cNvPr id="8" name="Content Placeholder 4">
            <a:extLst>
              <a:ext uri="{FF2B5EF4-FFF2-40B4-BE49-F238E27FC236}">
                <a16:creationId xmlns:a16="http://schemas.microsoft.com/office/drawing/2014/main" id="{55003AE2-5A62-4E25-91E3-0248C987EDE4}"/>
              </a:ext>
            </a:extLst>
          </p:cNvPr>
          <p:cNvPicPr>
            <a:picLocks noGrp="1" noChangeAspect="1"/>
          </p:cNvPicPr>
          <p:nvPr>
            <p:ph idx="1"/>
          </p:nvPr>
        </p:nvPicPr>
        <p:blipFill>
          <a:blip r:embed="rId2"/>
          <a:stretch>
            <a:fillRect/>
          </a:stretch>
        </p:blipFill>
        <p:spPr>
          <a:xfrm>
            <a:off x="2216989" y="1396588"/>
            <a:ext cx="7758021" cy="4826687"/>
          </a:xfrm>
          <a:prstGeom prst="rect">
            <a:avLst/>
          </a:prstGeom>
        </p:spPr>
      </p:pic>
      <p:sp>
        <p:nvSpPr>
          <p:cNvPr id="4" name="Slide Number Placeholder 3">
            <a:extLst>
              <a:ext uri="{FF2B5EF4-FFF2-40B4-BE49-F238E27FC236}">
                <a16:creationId xmlns:a16="http://schemas.microsoft.com/office/drawing/2014/main" id="{A93A1B5D-C686-488B-910E-3B857CC9FCF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16</a:t>
            </a:fld>
            <a:endParaRPr lang="en-US"/>
          </a:p>
        </p:txBody>
      </p:sp>
      <p:cxnSp>
        <p:nvCxnSpPr>
          <p:cNvPr id="5" name="Straight Connector 4">
            <a:extLst>
              <a:ext uri="{FF2B5EF4-FFF2-40B4-BE49-F238E27FC236}">
                <a16:creationId xmlns:a16="http://schemas.microsoft.com/office/drawing/2014/main" id="{83776011-2145-43D7-9FBF-4C9518BB7B8D}"/>
              </a:ext>
            </a:extLst>
          </p:cNvPr>
          <p:cNvCxnSpPr/>
          <p:nvPr/>
        </p:nvCxnSpPr>
        <p:spPr>
          <a:xfrm>
            <a:off x="4318328" y="3138457"/>
            <a:ext cx="383458" cy="1415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5A71EF4-6FB1-471E-AF3D-A4C4826A4A00}"/>
              </a:ext>
            </a:extLst>
          </p:cNvPr>
          <p:cNvSpPr/>
          <p:nvPr/>
        </p:nvSpPr>
        <p:spPr>
          <a:xfrm>
            <a:off x="7916934" y="2867086"/>
            <a:ext cx="2058076" cy="5619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6">
            <a:extLst>
              <a:ext uri="{FF2B5EF4-FFF2-40B4-BE49-F238E27FC236}">
                <a16:creationId xmlns:a16="http://schemas.microsoft.com/office/drawing/2014/main" id="{C151C5EA-477D-4A84-8D42-7A231F7DC83A}"/>
              </a:ext>
            </a:extLst>
          </p:cNvPr>
          <p:cNvSpPr/>
          <p:nvPr/>
        </p:nvSpPr>
        <p:spPr>
          <a:xfrm>
            <a:off x="10281777" y="2021960"/>
            <a:ext cx="1304556" cy="744836"/>
          </a:xfrm>
          <a:prstGeom prst="borderCallout1">
            <a:avLst/>
          </a:prstGeom>
          <a:solidFill>
            <a:srgbClr val="FF0000">
              <a:alpha val="5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Income differences exist here</a:t>
            </a:r>
          </a:p>
        </p:txBody>
      </p:sp>
    </p:spTree>
    <p:extLst>
      <p:ext uri="{BB962C8B-B14F-4D97-AF65-F5344CB8AC3E}">
        <p14:creationId xmlns:p14="http://schemas.microsoft.com/office/powerpoint/2010/main" val="9316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C7470F52-89C8-4883-A475-960141AD68D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500" kern="1200">
                <a:solidFill>
                  <a:schemeClr val="bg1"/>
                </a:solidFill>
                <a:latin typeface="+mj-lt"/>
                <a:ea typeface="+mj-ea"/>
                <a:cs typeface="+mj-cs"/>
              </a:rPr>
              <a:t>In this graph, the darker the color, the more account of attrition there is. This shows people tend to leave when they are at lower job level and not incentivized by long-term incentive.  This could prove the effectiveness of long-term talent retain of stock options.</a:t>
            </a:r>
          </a:p>
        </p:txBody>
      </p:sp>
      <p:sp>
        <p:nvSpPr>
          <p:cNvPr id="4" name="Slide Number Placeholder 3">
            <a:extLst>
              <a:ext uri="{FF2B5EF4-FFF2-40B4-BE49-F238E27FC236}">
                <a16:creationId xmlns:a16="http://schemas.microsoft.com/office/drawing/2014/main" id="{A0256570-D915-4B2D-9DEE-439179C5443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17</a:t>
            </a:fld>
            <a:endParaRPr lang="en-US"/>
          </a:p>
        </p:txBody>
      </p:sp>
      <p:pic>
        <p:nvPicPr>
          <p:cNvPr id="2" name="Picture 1">
            <a:extLst>
              <a:ext uri="{FF2B5EF4-FFF2-40B4-BE49-F238E27FC236}">
                <a16:creationId xmlns:a16="http://schemas.microsoft.com/office/drawing/2014/main" id="{DE47F5D5-3426-43A8-AADF-43A316DD536E}"/>
              </a:ext>
            </a:extLst>
          </p:cNvPr>
          <p:cNvPicPr>
            <a:picLocks noChangeAspect="1"/>
          </p:cNvPicPr>
          <p:nvPr/>
        </p:nvPicPr>
        <p:blipFill>
          <a:blip r:embed="rId2"/>
          <a:stretch>
            <a:fillRect/>
          </a:stretch>
        </p:blipFill>
        <p:spPr>
          <a:xfrm>
            <a:off x="2488422" y="1577456"/>
            <a:ext cx="6466800" cy="4354140"/>
          </a:xfrm>
          <a:prstGeom prst="rect">
            <a:avLst/>
          </a:prstGeom>
        </p:spPr>
      </p:pic>
    </p:spTree>
    <p:extLst>
      <p:ext uri="{BB962C8B-B14F-4D97-AF65-F5344CB8AC3E}">
        <p14:creationId xmlns:p14="http://schemas.microsoft.com/office/powerpoint/2010/main" val="62604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9FFBC11-BD86-4850-B1B0-BA4FAEE7F87F}"/>
              </a:ext>
            </a:extLst>
          </p:cNvPr>
          <p:cNvSpPr>
            <a:spLocks noGrp="1"/>
          </p:cNvSpPr>
          <p:nvPr>
            <p:ph type="title"/>
          </p:nvPr>
        </p:nvSpPr>
        <p:spPr>
          <a:xfrm>
            <a:off x="556532" y="643467"/>
            <a:ext cx="11210925" cy="744836"/>
          </a:xfrm>
        </p:spPr>
        <p:txBody>
          <a:bodyPr vert="horz" lIns="91440" tIns="45720" rIns="91440" bIns="45720" rtlCol="0" anchor="ctr">
            <a:noAutofit/>
          </a:bodyPr>
          <a:lstStyle/>
          <a:p>
            <a:r>
              <a:rPr lang="en-US" sz="2000" kern="1200" dirty="0">
                <a:solidFill>
                  <a:schemeClr val="bg1"/>
                </a:solidFill>
                <a:latin typeface="+mj-lt"/>
                <a:ea typeface="+mj-ea"/>
                <a:cs typeface="+mj-cs"/>
              </a:rPr>
              <a:t>Millennials and Gen X could also place high importance on whether they need to work overtime or not. </a:t>
            </a:r>
          </a:p>
        </p:txBody>
      </p:sp>
      <p:pic>
        <p:nvPicPr>
          <p:cNvPr id="11" name="Content Placeholder 7">
            <a:extLst>
              <a:ext uri="{FF2B5EF4-FFF2-40B4-BE49-F238E27FC236}">
                <a16:creationId xmlns:a16="http://schemas.microsoft.com/office/drawing/2014/main" id="{8C090599-3A53-4A28-960D-B8CCB84589FE}"/>
              </a:ext>
            </a:extLst>
          </p:cNvPr>
          <p:cNvPicPr>
            <a:picLocks noGrp="1" noChangeAspect="1"/>
          </p:cNvPicPr>
          <p:nvPr>
            <p:ph idx="1"/>
          </p:nvPr>
        </p:nvPicPr>
        <p:blipFill>
          <a:blip r:embed="rId2"/>
          <a:stretch>
            <a:fillRect/>
          </a:stretch>
        </p:blipFill>
        <p:spPr>
          <a:xfrm>
            <a:off x="3762484" y="1463354"/>
            <a:ext cx="4107298" cy="4817945"/>
          </a:xfrm>
          <a:prstGeom prst="rect">
            <a:avLst/>
          </a:prstGeom>
        </p:spPr>
      </p:pic>
      <p:sp>
        <p:nvSpPr>
          <p:cNvPr id="4" name="Slide Number Placeholder 3">
            <a:extLst>
              <a:ext uri="{FF2B5EF4-FFF2-40B4-BE49-F238E27FC236}">
                <a16:creationId xmlns:a16="http://schemas.microsoft.com/office/drawing/2014/main" id="{9810C875-8C0A-4833-A462-97CF34C996C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18</a:t>
            </a:fld>
            <a:endParaRPr lang="en-US"/>
          </a:p>
        </p:txBody>
      </p:sp>
      <p:sp>
        <p:nvSpPr>
          <p:cNvPr id="2" name="Flowchart: Connector 1">
            <a:extLst>
              <a:ext uri="{FF2B5EF4-FFF2-40B4-BE49-F238E27FC236}">
                <a16:creationId xmlns:a16="http://schemas.microsoft.com/office/drawing/2014/main" id="{E7AFA1FC-7669-4FB8-B105-DFE4CE1CD35E}"/>
              </a:ext>
            </a:extLst>
          </p:cNvPr>
          <p:cNvSpPr/>
          <p:nvPr/>
        </p:nvSpPr>
        <p:spPr>
          <a:xfrm rot="17834586">
            <a:off x="4672665" y="4260798"/>
            <a:ext cx="1320394" cy="407288"/>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CE8A977D-5C1C-4B6F-A057-2010E53DB282}"/>
              </a:ext>
            </a:extLst>
          </p:cNvPr>
          <p:cNvSpPr/>
          <p:nvPr/>
        </p:nvSpPr>
        <p:spPr>
          <a:xfrm rot="13771969">
            <a:off x="3871272" y="3746122"/>
            <a:ext cx="554980" cy="1099349"/>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6A2A9752-A3A0-4A6B-B405-047ECF539750}"/>
              </a:ext>
            </a:extLst>
          </p:cNvPr>
          <p:cNvSpPr/>
          <p:nvPr/>
        </p:nvSpPr>
        <p:spPr>
          <a:xfrm rot="17303333">
            <a:off x="5559556" y="4309661"/>
            <a:ext cx="1497706" cy="466148"/>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790FCC5D-9B7B-4B1C-8466-E21D1BCADEDE}"/>
              </a:ext>
            </a:extLst>
          </p:cNvPr>
          <p:cNvSpPr/>
          <p:nvPr/>
        </p:nvSpPr>
        <p:spPr>
          <a:xfrm rot="18020693">
            <a:off x="6461964" y="4339840"/>
            <a:ext cx="1712468" cy="513476"/>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llout: Line with Border and Accent Bar 2">
            <a:extLst>
              <a:ext uri="{FF2B5EF4-FFF2-40B4-BE49-F238E27FC236}">
                <a16:creationId xmlns:a16="http://schemas.microsoft.com/office/drawing/2014/main" id="{55999381-56CF-4FEA-81CA-62F133D6274C}"/>
              </a:ext>
            </a:extLst>
          </p:cNvPr>
          <p:cNvSpPr/>
          <p:nvPr/>
        </p:nvSpPr>
        <p:spPr>
          <a:xfrm>
            <a:off x="8654129" y="2840360"/>
            <a:ext cx="3061990" cy="943897"/>
          </a:xfrm>
          <a:prstGeom prst="accentBorderCallout1">
            <a:avLst>
              <a:gd name="adj1" fmla="val 18750"/>
              <a:gd name="adj2" fmla="val -8333"/>
              <a:gd name="adj3" fmla="val 108125"/>
              <a:gd name="adj4" fmla="val -30626"/>
            </a:avLst>
          </a:prstGeom>
          <a:solidFill>
            <a:srgbClr val="FF000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younger the generation, the less tolerable they are to overtime</a:t>
            </a:r>
          </a:p>
        </p:txBody>
      </p:sp>
    </p:spTree>
    <p:extLst>
      <p:ext uri="{BB962C8B-B14F-4D97-AF65-F5344CB8AC3E}">
        <p14:creationId xmlns:p14="http://schemas.microsoft.com/office/powerpoint/2010/main" val="160090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9FFBC11-BD86-4850-B1B0-BA4FAEE7F87F}"/>
              </a:ext>
            </a:extLst>
          </p:cNvPr>
          <p:cNvSpPr>
            <a:spLocks noGrp="1"/>
          </p:cNvSpPr>
          <p:nvPr>
            <p:ph type="title"/>
          </p:nvPr>
        </p:nvSpPr>
        <p:spPr>
          <a:xfrm>
            <a:off x="556532" y="643467"/>
            <a:ext cx="11210925" cy="744836"/>
          </a:xfrm>
        </p:spPr>
        <p:txBody>
          <a:bodyPr vert="horz" lIns="91440" tIns="45720" rIns="91440" bIns="45720" rtlCol="0" anchor="ctr">
            <a:noAutofit/>
          </a:bodyPr>
          <a:lstStyle/>
          <a:p>
            <a:r>
              <a:rPr lang="en-US" sz="2000">
                <a:solidFill>
                  <a:schemeClr val="bg1"/>
                </a:solidFill>
              </a:rPr>
              <a:t>Generally the people who left have less fulfillment, happiness, and career development opportunities. </a:t>
            </a:r>
            <a:endParaRPr lang="en-US" sz="2000" kern="1200" dirty="0">
              <a:solidFill>
                <a:schemeClr val="bg1"/>
              </a:solidFill>
              <a:latin typeface="+mj-lt"/>
              <a:ea typeface="+mj-ea"/>
              <a:cs typeface="+mj-cs"/>
            </a:endParaRPr>
          </a:p>
        </p:txBody>
      </p:sp>
      <p:sp>
        <p:nvSpPr>
          <p:cNvPr id="4" name="Slide Number Placeholder 3">
            <a:extLst>
              <a:ext uri="{FF2B5EF4-FFF2-40B4-BE49-F238E27FC236}">
                <a16:creationId xmlns:a16="http://schemas.microsoft.com/office/drawing/2014/main" id="{9810C875-8C0A-4833-A462-97CF34C996C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19</a:t>
            </a:fld>
            <a:endParaRPr lang="en-US"/>
          </a:p>
        </p:txBody>
      </p:sp>
      <p:pic>
        <p:nvPicPr>
          <p:cNvPr id="10" name="Content Placeholder 6">
            <a:extLst>
              <a:ext uri="{FF2B5EF4-FFF2-40B4-BE49-F238E27FC236}">
                <a16:creationId xmlns:a16="http://schemas.microsoft.com/office/drawing/2014/main" id="{EB661790-4CCC-4C86-B53F-F5FF2E4E7C32}"/>
              </a:ext>
            </a:extLst>
          </p:cNvPr>
          <p:cNvPicPr>
            <a:picLocks noChangeAspect="1"/>
          </p:cNvPicPr>
          <p:nvPr/>
        </p:nvPicPr>
        <p:blipFill>
          <a:blip r:embed="rId2"/>
          <a:stretch>
            <a:fillRect/>
          </a:stretch>
        </p:blipFill>
        <p:spPr>
          <a:xfrm>
            <a:off x="97553" y="1685190"/>
            <a:ext cx="10515600" cy="2256534"/>
          </a:xfrm>
          <a:prstGeom prst="rect">
            <a:avLst/>
          </a:prstGeom>
        </p:spPr>
      </p:pic>
      <p:pic>
        <p:nvPicPr>
          <p:cNvPr id="12" name="Picture 11">
            <a:extLst>
              <a:ext uri="{FF2B5EF4-FFF2-40B4-BE49-F238E27FC236}">
                <a16:creationId xmlns:a16="http://schemas.microsoft.com/office/drawing/2014/main" id="{1DBEFB3F-5036-4E24-A52F-E53CE34390E7}"/>
              </a:ext>
            </a:extLst>
          </p:cNvPr>
          <p:cNvPicPr>
            <a:picLocks noChangeAspect="1"/>
          </p:cNvPicPr>
          <p:nvPr/>
        </p:nvPicPr>
        <p:blipFill>
          <a:blip r:embed="rId3"/>
          <a:stretch>
            <a:fillRect/>
          </a:stretch>
        </p:blipFill>
        <p:spPr>
          <a:xfrm>
            <a:off x="-49700" y="3923605"/>
            <a:ext cx="10810106" cy="2282643"/>
          </a:xfrm>
          <a:prstGeom prst="rect">
            <a:avLst/>
          </a:prstGeom>
        </p:spPr>
      </p:pic>
      <p:grpSp>
        <p:nvGrpSpPr>
          <p:cNvPr id="7" name="Group 6">
            <a:extLst>
              <a:ext uri="{FF2B5EF4-FFF2-40B4-BE49-F238E27FC236}">
                <a16:creationId xmlns:a16="http://schemas.microsoft.com/office/drawing/2014/main" id="{EAA8C5C3-4053-4132-9EAE-B8C5AD36624D}"/>
              </a:ext>
            </a:extLst>
          </p:cNvPr>
          <p:cNvGrpSpPr/>
          <p:nvPr/>
        </p:nvGrpSpPr>
        <p:grpSpPr>
          <a:xfrm>
            <a:off x="10869276" y="3429000"/>
            <a:ext cx="969048" cy="1171483"/>
            <a:chOff x="11104642" y="2354937"/>
            <a:chExt cx="969048" cy="1171483"/>
          </a:xfrm>
        </p:grpSpPr>
        <p:sp>
          <p:nvSpPr>
            <p:cNvPr id="8" name="Rectangle 7">
              <a:extLst>
                <a:ext uri="{FF2B5EF4-FFF2-40B4-BE49-F238E27FC236}">
                  <a16:creationId xmlns:a16="http://schemas.microsoft.com/office/drawing/2014/main" id="{7EC2B336-A4F9-4C96-B8CC-D77D62E1F82E}"/>
                </a:ext>
              </a:extLst>
            </p:cNvPr>
            <p:cNvSpPr/>
            <p:nvPr/>
          </p:nvSpPr>
          <p:spPr>
            <a:xfrm>
              <a:off x="11301413" y="2450306"/>
              <a:ext cx="235743" cy="178594"/>
            </a:xfrm>
            <a:prstGeom prst="rect">
              <a:avLst/>
            </a:prstGeom>
            <a:solidFill>
              <a:srgbClr val="58A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B78BB5-31B8-4402-98F4-E6046F9C2CA5}"/>
                </a:ext>
              </a:extLst>
            </p:cNvPr>
            <p:cNvSpPr/>
            <p:nvPr/>
          </p:nvSpPr>
          <p:spPr>
            <a:xfrm>
              <a:off x="11301413" y="3252457"/>
              <a:ext cx="235743" cy="178594"/>
            </a:xfrm>
            <a:prstGeom prst="rect">
              <a:avLst/>
            </a:prstGeom>
            <a:solidFill>
              <a:srgbClr val="E1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8FA02EA-1965-40A8-BC9D-174B145886B0}"/>
                </a:ext>
              </a:extLst>
            </p:cNvPr>
            <p:cNvSpPr txBox="1"/>
            <p:nvPr/>
          </p:nvSpPr>
          <p:spPr>
            <a:xfrm>
              <a:off x="11539670" y="2354937"/>
              <a:ext cx="455574" cy="369332"/>
            </a:xfrm>
            <a:prstGeom prst="rect">
              <a:avLst/>
            </a:prstGeom>
            <a:noFill/>
          </p:spPr>
          <p:txBody>
            <a:bodyPr wrap="none" rtlCol="0">
              <a:spAutoFit/>
            </a:bodyPr>
            <a:lstStyle/>
            <a:p>
              <a:r>
                <a:rPr lang="en-US" dirty="0"/>
                <a:t>No</a:t>
              </a:r>
            </a:p>
          </p:txBody>
        </p:sp>
        <p:sp>
          <p:nvSpPr>
            <p:cNvPr id="13" name="TextBox 12">
              <a:extLst>
                <a:ext uri="{FF2B5EF4-FFF2-40B4-BE49-F238E27FC236}">
                  <a16:creationId xmlns:a16="http://schemas.microsoft.com/office/drawing/2014/main" id="{7D9354D2-0858-4537-ACE9-A52325D6317F}"/>
                </a:ext>
              </a:extLst>
            </p:cNvPr>
            <p:cNvSpPr txBox="1"/>
            <p:nvPr/>
          </p:nvSpPr>
          <p:spPr>
            <a:xfrm>
              <a:off x="11537156" y="3157088"/>
              <a:ext cx="485518" cy="369332"/>
            </a:xfrm>
            <a:prstGeom prst="rect">
              <a:avLst/>
            </a:prstGeom>
            <a:noFill/>
          </p:spPr>
          <p:txBody>
            <a:bodyPr wrap="none" rtlCol="0">
              <a:spAutoFit/>
            </a:bodyPr>
            <a:lstStyle/>
            <a:p>
              <a:r>
                <a:rPr lang="en-US" dirty="0"/>
                <a:t>Yes</a:t>
              </a:r>
            </a:p>
          </p:txBody>
        </p:sp>
        <p:sp>
          <p:nvSpPr>
            <p:cNvPr id="15" name="TextBox 14">
              <a:extLst>
                <a:ext uri="{FF2B5EF4-FFF2-40B4-BE49-F238E27FC236}">
                  <a16:creationId xmlns:a16="http://schemas.microsoft.com/office/drawing/2014/main" id="{821B48C4-9F94-48C4-B39F-6D518C34745A}"/>
                </a:ext>
              </a:extLst>
            </p:cNvPr>
            <p:cNvSpPr txBox="1"/>
            <p:nvPr/>
          </p:nvSpPr>
          <p:spPr>
            <a:xfrm>
              <a:off x="11104642" y="2813457"/>
              <a:ext cx="969048" cy="369332"/>
            </a:xfrm>
            <a:prstGeom prst="rect">
              <a:avLst/>
            </a:prstGeom>
            <a:noFill/>
          </p:spPr>
          <p:txBody>
            <a:bodyPr wrap="none" rtlCol="0">
              <a:spAutoFit/>
            </a:bodyPr>
            <a:lstStyle/>
            <a:p>
              <a:r>
                <a:rPr lang="en-US" dirty="0"/>
                <a:t>Attrition</a:t>
              </a:r>
            </a:p>
          </p:txBody>
        </p:sp>
      </p:grpSp>
      <p:sp>
        <p:nvSpPr>
          <p:cNvPr id="2" name="Rectangle 1">
            <a:extLst>
              <a:ext uri="{FF2B5EF4-FFF2-40B4-BE49-F238E27FC236}">
                <a16:creationId xmlns:a16="http://schemas.microsoft.com/office/drawing/2014/main" id="{158ADF43-015E-467B-A3C2-98AF4B3ED3D4}"/>
              </a:ext>
            </a:extLst>
          </p:cNvPr>
          <p:cNvSpPr/>
          <p:nvPr/>
        </p:nvSpPr>
        <p:spPr>
          <a:xfrm>
            <a:off x="2454132" y="2961476"/>
            <a:ext cx="849507" cy="5628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B55F78-7A3C-401B-A8DE-235C0D7FEFE7}"/>
              </a:ext>
            </a:extLst>
          </p:cNvPr>
          <p:cNvSpPr/>
          <p:nvPr/>
        </p:nvSpPr>
        <p:spPr>
          <a:xfrm>
            <a:off x="5737240" y="4783479"/>
            <a:ext cx="849507" cy="7501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DCDB9B-3E3C-48F0-81ED-17984AE282EF}"/>
              </a:ext>
            </a:extLst>
          </p:cNvPr>
          <p:cNvSpPr/>
          <p:nvPr/>
        </p:nvSpPr>
        <p:spPr>
          <a:xfrm>
            <a:off x="9147067" y="5284924"/>
            <a:ext cx="669459" cy="614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413D72-493B-4F6B-8C98-83AC2C465CD8}"/>
              </a:ext>
            </a:extLst>
          </p:cNvPr>
          <p:cNvSpPr/>
          <p:nvPr/>
        </p:nvSpPr>
        <p:spPr>
          <a:xfrm>
            <a:off x="9200161" y="2731503"/>
            <a:ext cx="537707" cy="5628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99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D319F7-C41F-4BC7-AC6A-9A9E02DA10CF}"/>
              </a:ext>
            </a:extLst>
          </p:cNvPr>
          <p:cNvSpPr>
            <a:spLocks noGrp="1"/>
          </p:cNvSpPr>
          <p:nvPr>
            <p:ph type="title"/>
          </p:nvPr>
        </p:nvSpPr>
        <p:spPr>
          <a:xfrm>
            <a:off x="1179226" y="826680"/>
            <a:ext cx="9833548" cy="1325563"/>
          </a:xfrm>
        </p:spPr>
        <p:txBody>
          <a:bodyPr>
            <a:normAutofit/>
          </a:bodyPr>
          <a:lstStyle/>
          <a:p>
            <a:pPr algn="ctr"/>
            <a:r>
              <a:rPr lang="en-US" altLang="zh-CN" sz="4000" b="1" dirty="0">
                <a:solidFill>
                  <a:srgbClr val="FFFFFF"/>
                </a:solidFill>
              </a:rPr>
              <a:t>EXECUTIVE SUMMARY</a:t>
            </a:r>
            <a:endParaRPr lang="en-US" sz="4000" b="1" dirty="0">
              <a:solidFill>
                <a:srgbClr val="FFFFFF"/>
              </a:solidFill>
            </a:endParaRPr>
          </a:p>
        </p:txBody>
      </p:sp>
      <p:sp>
        <p:nvSpPr>
          <p:cNvPr id="4" name="Slide Number Placeholder 3">
            <a:extLst>
              <a:ext uri="{FF2B5EF4-FFF2-40B4-BE49-F238E27FC236}">
                <a16:creationId xmlns:a16="http://schemas.microsoft.com/office/drawing/2014/main" id="{7D7E67EC-4223-437E-947A-1C867EC824BB}"/>
              </a:ext>
            </a:extLst>
          </p:cNvPr>
          <p:cNvSpPr>
            <a:spLocks noGrp="1"/>
          </p:cNvSpPr>
          <p:nvPr>
            <p:ph type="sldNum" sz="quarter" idx="12"/>
          </p:nvPr>
        </p:nvSpPr>
        <p:spPr>
          <a:xfrm>
            <a:off x="10825930" y="6223702"/>
            <a:ext cx="570728" cy="314067"/>
          </a:xfrm>
        </p:spPr>
        <p:txBody>
          <a:bodyPr>
            <a:normAutofit/>
          </a:bodyPr>
          <a:lstStyle/>
          <a:p>
            <a:pPr>
              <a:spcAft>
                <a:spcPts val="600"/>
              </a:spcAft>
            </a:pPr>
            <a:fld id="{7C42351B-E7F8-4195-A50A-1EB0EA164226}" type="slidenum">
              <a:rPr lang="en-US" sz="1000" smtClean="0">
                <a:solidFill>
                  <a:srgbClr val="898989"/>
                </a:solidFill>
              </a:rPr>
              <a:pPr>
                <a:spcAft>
                  <a:spcPts val="600"/>
                </a:spcAft>
              </a:pPr>
              <a:t>2</a:t>
            </a:fld>
            <a:endParaRPr lang="en-US" sz="1000">
              <a:solidFill>
                <a:srgbClr val="898989"/>
              </a:solidFill>
            </a:endParaRPr>
          </a:p>
        </p:txBody>
      </p:sp>
      <p:graphicFrame>
        <p:nvGraphicFramePr>
          <p:cNvPr id="6" name="Content Placeholder 2">
            <a:extLst>
              <a:ext uri="{FF2B5EF4-FFF2-40B4-BE49-F238E27FC236}">
                <a16:creationId xmlns:a16="http://schemas.microsoft.com/office/drawing/2014/main" id="{D7521F92-CD76-46B6-BC20-5B4C98E94880}"/>
              </a:ext>
            </a:extLst>
          </p:cNvPr>
          <p:cNvGraphicFramePr>
            <a:graphicFrameLocks noGrp="1"/>
          </p:cNvGraphicFramePr>
          <p:nvPr>
            <p:ph idx="1"/>
            <p:extLst>
              <p:ext uri="{D42A27DB-BD31-4B8C-83A1-F6EECF244321}">
                <p14:modId xmlns:p14="http://schemas.microsoft.com/office/powerpoint/2010/main" val="1274843700"/>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2155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9DFED-9647-4C83-A7D6-B725ED9FE09E}"/>
              </a:ext>
            </a:extLst>
          </p:cNvPr>
          <p:cNvSpPr>
            <a:spLocks noGrp="1"/>
          </p:cNvSpPr>
          <p:nvPr>
            <p:ph type="title"/>
          </p:nvPr>
        </p:nvSpPr>
        <p:spPr>
          <a:xfrm>
            <a:off x="218276" y="643467"/>
            <a:ext cx="11786911" cy="744836"/>
          </a:xfrm>
        </p:spPr>
        <p:txBody>
          <a:bodyPr vert="horz" lIns="91440" tIns="45720" rIns="91440" bIns="45720" rtlCol="0" anchor="ctr">
            <a:noAutofit/>
          </a:bodyPr>
          <a:lstStyle/>
          <a:p>
            <a:pPr algn="just"/>
            <a:r>
              <a:rPr lang="en-US" sz="1600" dirty="0">
                <a:solidFill>
                  <a:schemeClr val="bg1"/>
                </a:solidFill>
              </a:rPr>
              <a:t>To verify the above findings and hypothesis, a machine learning model was built to both examine the most important variables contributing to attrition and also predict future attritions according to those variables. A random forest model was used here.</a:t>
            </a:r>
            <a:endParaRPr lang="en-US" sz="1600" kern="1200" dirty="0">
              <a:solidFill>
                <a:schemeClr val="bg1"/>
              </a:solidFill>
              <a:latin typeface="+mj-lt"/>
              <a:ea typeface="+mj-ea"/>
              <a:cs typeface="+mj-cs"/>
            </a:endParaRPr>
          </a:p>
        </p:txBody>
      </p:sp>
      <p:pic>
        <p:nvPicPr>
          <p:cNvPr id="6" name="Content Placeholder 5" descr="A screenshot of a cell phone&#10;&#10;Description generated with very high confidence">
            <a:extLst>
              <a:ext uri="{FF2B5EF4-FFF2-40B4-BE49-F238E27FC236}">
                <a16:creationId xmlns:a16="http://schemas.microsoft.com/office/drawing/2014/main" id="{33FCB6B0-F2A0-41A2-A5AD-28537683B7AA}"/>
              </a:ext>
            </a:extLst>
          </p:cNvPr>
          <p:cNvPicPr>
            <a:picLocks noGrp="1" noChangeAspect="1"/>
          </p:cNvPicPr>
          <p:nvPr>
            <p:ph idx="1"/>
          </p:nvPr>
        </p:nvPicPr>
        <p:blipFill>
          <a:blip r:embed="rId2"/>
          <a:stretch>
            <a:fillRect/>
          </a:stretch>
        </p:blipFill>
        <p:spPr>
          <a:xfrm>
            <a:off x="3562180" y="1510045"/>
            <a:ext cx="8099908" cy="4394199"/>
          </a:xfrm>
          <a:prstGeom prst="rect">
            <a:avLst/>
          </a:prstGeom>
        </p:spPr>
      </p:pic>
      <p:sp>
        <p:nvSpPr>
          <p:cNvPr id="4" name="Slide Number Placeholder 3">
            <a:extLst>
              <a:ext uri="{FF2B5EF4-FFF2-40B4-BE49-F238E27FC236}">
                <a16:creationId xmlns:a16="http://schemas.microsoft.com/office/drawing/2014/main" id="{412A8013-17E0-4DD9-8771-75FD3279CBB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20</a:t>
            </a:fld>
            <a:endParaRPr lang="en-US"/>
          </a:p>
        </p:txBody>
      </p:sp>
      <p:sp>
        <p:nvSpPr>
          <p:cNvPr id="7" name="Rectangle 6">
            <a:extLst>
              <a:ext uri="{FF2B5EF4-FFF2-40B4-BE49-F238E27FC236}">
                <a16:creationId xmlns:a16="http://schemas.microsoft.com/office/drawing/2014/main" id="{72134335-CFD1-463A-930F-685BE51730F0}"/>
              </a:ext>
            </a:extLst>
          </p:cNvPr>
          <p:cNvSpPr/>
          <p:nvPr/>
        </p:nvSpPr>
        <p:spPr>
          <a:xfrm>
            <a:off x="396897" y="1893693"/>
            <a:ext cx="2605875" cy="3657599"/>
          </a:xfrm>
          <a:prstGeom prst="rect">
            <a:avLst/>
          </a:prstGeom>
          <a:solidFill>
            <a:schemeClr val="bg2">
              <a:lumMod val="50000"/>
              <a:alpha val="46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bg1"/>
                </a:solidFill>
              </a:rPr>
              <a:t>The model evaluates and verifies that the most contributing variable is overtime, followed by Job Satisfaction, Monthly income, Age, Stock Option, Education Field. It also provides additional insights in variables such as Marital Status and Distance from Home for further analysis. </a:t>
            </a:r>
            <a:endParaRPr lang="en-US" dirty="0"/>
          </a:p>
        </p:txBody>
      </p:sp>
    </p:spTree>
    <p:extLst>
      <p:ext uri="{BB962C8B-B14F-4D97-AF65-F5344CB8AC3E}">
        <p14:creationId xmlns:p14="http://schemas.microsoft.com/office/powerpoint/2010/main" val="351388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A7FFC-3698-4799-B4B2-4305C0097B4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400" kern="1200" dirty="0">
                <a:solidFill>
                  <a:schemeClr val="bg1"/>
                </a:solidFill>
                <a:latin typeface="+mj-lt"/>
                <a:ea typeface="+mj-ea"/>
                <a:cs typeface="+mj-cs"/>
              </a:rPr>
              <a:t>This chart give specific importance ranking and related weighting. </a:t>
            </a:r>
          </a:p>
        </p:txBody>
      </p:sp>
      <p:pic>
        <p:nvPicPr>
          <p:cNvPr id="5" name="Picture 4">
            <a:extLst>
              <a:ext uri="{FF2B5EF4-FFF2-40B4-BE49-F238E27FC236}">
                <a16:creationId xmlns:a16="http://schemas.microsoft.com/office/drawing/2014/main" id="{F0515219-392B-4524-AB9C-138E9AE8CACD}"/>
              </a:ext>
            </a:extLst>
          </p:cNvPr>
          <p:cNvPicPr>
            <a:picLocks noChangeAspect="1"/>
          </p:cNvPicPr>
          <p:nvPr/>
        </p:nvPicPr>
        <p:blipFill>
          <a:blip r:embed="rId2"/>
          <a:stretch>
            <a:fillRect/>
          </a:stretch>
        </p:blipFill>
        <p:spPr>
          <a:xfrm>
            <a:off x="109182" y="2014191"/>
            <a:ext cx="11973635" cy="3322684"/>
          </a:xfrm>
          <a:prstGeom prst="rect">
            <a:avLst/>
          </a:prstGeom>
        </p:spPr>
      </p:pic>
      <p:sp>
        <p:nvSpPr>
          <p:cNvPr id="4" name="Slide Number Placeholder 3">
            <a:extLst>
              <a:ext uri="{FF2B5EF4-FFF2-40B4-BE49-F238E27FC236}">
                <a16:creationId xmlns:a16="http://schemas.microsoft.com/office/drawing/2014/main" id="{81F2AB08-7811-48F4-809A-5DE6CDBA9C0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21</a:t>
            </a:fld>
            <a:endParaRPr lang="en-US"/>
          </a:p>
        </p:txBody>
      </p:sp>
    </p:spTree>
    <p:extLst>
      <p:ext uri="{BB962C8B-B14F-4D97-AF65-F5344CB8AC3E}">
        <p14:creationId xmlns:p14="http://schemas.microsoft.com/office/powerpoint/2010/main" val="1597677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47EC73-AE33-456C-8400-FFAB6D270884}"/>
              </a:ext>
            </a:extLst>
          </p:cNvPr>
          <p:cNvSpPr>
            <a:spLocks noGrp="1"/>
          </p:cNvSpPr>
          <p:nvPr>
            <p:ph type="title"/>
          </p:nvPr>
        </p:nvSpPr>
        <p:spPr>
          <a:xfrm>
            <a:off x="640079" y="2053641"/>
            <a:ext cx="3669161" cy="2760098"/>
          </a:xfrm>
        </p:spPr>
        <p:txBody>
          <a:bodyPr>
            <a:normAutofit fontScale="90000"/>
          </a:bodyPr>
          <a:lstStyle/>
          <a:p>
            <a:r>
              <a:rPr lang="en-US" sz="6600" b="1" dirty="0">
                <a:solidFill>
                  <a:srgbClr val="FFFFFF"/>
                </a:solidFill>
              </a:rPr>
              <a:t>3.</a:t>
            </a:r>
            <a:br>
              <a:rPr lang="en-US" b="1" dirty="0">
                <a:solidFill>
                  <a:srgbClr val="FFFFFF"/>
                </a:solidFill>
              </a:rPr>
            </a:br>
            <a:br>
              <a:rPr lang="en-US" b="1" dirty="0">
                <a:solidFill>
                  <a:srgbClr val="FFFFFF"/>
                </a:solidFill>
              </a:rPr>
            </a:br>
            <a:r>
              <a:rPr lang="en-US" sz="4900" b="1" dirty="0">
                <a:solidFill>
                  <a:srgbClr val="FFFFFF"/>
                </a:solidFill>
              </a:rPr>
              <a:t>Next Steps &amp; Action Plan</a:t>
            </a:r>
            <a:endParaRPr lang="en-US" dirty="0">
              <a:solidFill>
                <a:srgbClr val="FFFFFF"/>
              </a:solidFill>
            </a:endParaRPr>
          </a:p>
        </p:txBody>
      </p:sp>
      <p:sp>
        <p:nvSpPr>
          <p:cNvPr id="6" name="Slide Number Placeholder 5">
            <a:extLst>
              <a:ext uri="{FF2B5EF4-FFF2-40B4-BE49-F238E27FC236}">
                <a16:creationId xmlns:a16="http://schemas.microsoft.com/office/drawing/2014/main" id="{3D2F57A9-7E5F-43A7-843A-CA4918D0F1C5}"/>
              </a:ext>
            </a:extLst>
          </p:cNvPr>
          <p:cNvSpPr>
            <a:spLocks noGrp="1"/>
          </p:cNvSpPr>
          <p:nvPr>
            <p:ph type="sldNum" sz="quarter" idx="12"/>
          </p:nvPr>
        </p:nvSpPr>
        <p:spPr/>
        <p:txBody>
          <a:bodyPr/>
          <a:lstStyle/>
          <a:p>
            <a:fld id="{7C42351B-E7F8-4195-A50A-1EB0EA164226}" type="slidenum">
              <a:rPr lang="en-US" smtClean="0"/>
              <a:t>22</a:t>
            </a:fld>
            <a:endParaRPr lang="en-US"/>
          </a:p>
        </p:txBody>
      </p:sp>
    </p:spTree>
    <p:extLst>
      <p:ext uri="{BB962C8B-B14F-4D97-AF65-F5344CB8AC3E}">
        <p14:creationId xmlns:p14="http://schemas.microsoft.com/office/powerpoint/2010/main" val="3208133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48B7-A10F-4CBE-87BA-DCA4D51A7415}"/>
              </a:ext>
            </a:extLst>
          </p:cNvPr>
          <p:cNvSpPr>
            <a:spLocks noGrp="1"/>
          </p:cNvSpPr>
          <p:nvPr>
            <p:ph type="title"/>
          </p:nvPr>
        </p:nvSpPr>
        <p:spPr>
          <a:xfrm>
            <a:off x="1913468" y="365125"/>
            <a:ext cx="9440332" cy="1325563"/>
          </a:xfrm>
        </p:spPr>
        <p:txBody>
          <a:bodyPr>
            <a:normAutofit/>
          </a:bodyPr>
          <a:lstStyle/>
          <a:p>
            <a:r>
              <a:rPr lang="en-US" b="1" dirty="0"/>
              <a:t>A</a:t>
            </a:r>
            <a:r>
              <a:rPr lang="en-US" altLang="zh-CN" b="1" dirty="0"/>
              <a:t>ction Plan</a:t>
            </a:r>
            <a:endParaRPr lang="en-US" b="1" dirty="0"/>
          </a:p>
        </p:txBody>
      </p:sp>
      <p:pic>
        <p:nvPicPr>
          <p:cNvPr id="18" name="Graphic 17" descr="Head with Gears">
            <a:extLst>
              <a:ext uri="{FF2B5EF4-FFF2-40B4-BE49-F238E27FC236}">
                <a16:creationId xmlns:a16="http://schemas.microsoft.com/office/drawing/2014/main" id="{92ED21DC-1089-436D-A014-ED13FE467B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473B01D1-4770-40A9-B3E4-CE3DA24D9421}"/>
              </a:ext>
            </a:extLst>
          </p:cNvPr>
          <p:cNvSpPr>
            <a:spLocks noGrp="1"/>
          </p:cNvSpPr>
          <p:nvPr>
            <p:ph idx="1"/>
          </p:nvPr>
        </p:nvSpPr>
        <p:spPr>
          <a:xfrm>
            <a:off x="838200" y="1690688"/>
            <a:ext cx="10515600" cy="4351338"/>
          </a:xfrm>
        </p:spPr>
        <p:txBody>
          <a:bodyPr>
            <a:normAutofit fontScale="92500" lnSpcReduction="20000"/>
          </a:bodyPr>
          <a:lstStyle/>
          <a:p>
            <a:pPr marL="0" indent="0">
              <a:buNone/>
            </a:pPr>
            <a:r>
              <a:rPr lang="en-US" altLang="zh-CN" sz="2200" dirty="0"/>
              <a:t>From above observation, hypothesis, testing and confirmation, the following are proposals for future actions:</a:t>
            </a:r>
          </a:p>
          <a:p>
            <a:pPr marL="0" indent="0">
              <a:buNone/>
            </a:pPr>
            <a:endParaRPr lang="en-US" altLang="zh-CN" sz="2200" dirty="0"/>
          </a:p>
          <a:p>
            <a:r>
              <a:rPr lang="en-US" sz="2200" dirty="0"/>
              <a:t>For </a:t>
            </a:r>
            <a:r>
              <a:rPr lang="en-US" sz="2600" b="1" u="sng" dirty="0">
                <a:solidFill>
                  <a:srgbClr val="0070C0"/>
                </a:solidFill>
              </a:rPr>
              <a:t>short term</a:t>
            </a:r>
            <a:r>
              <a:rPr lang="en-US" sz="2200" dirty="0"/>
              <a:t>:</a:t>
            </a:r>
          </a:p>
          <a:p>
            <a:pPr lvl="1"/>
            <a:r>
              <a:rPr lang="en-US" sz="1800" b="1" u="sng" dirty="0"/>
              <a:t>Predictions</a:t>
            </a:r>
            <a:r>
              <a:rPr lang="en-US" sz="1800" dirty="0"/>
              <a:t> from the Machine Learning model can be used as input for workforce planning. </a:t>
            </a:r>
          </a:p>
          <a:p>
            <a:pPr lvl="1"/>
            <a:r>
              <a:rPr lang="en-US" sz="1800" dirty="0"/>
              <a:t>A </a:t>
            </a:r>
            <a:r>
              <a:rPr lang="en-US" sz="1800" b="1" u="sng" dirty="0"/>
              <a:t>scoring and flagging system </a:t>
            </a:r>
            <a:r>
              <a:rPr lang="en-US" sz="1800" dirty="0"/>
              <a:t>can be built for proactive measures. Responsible HRBP can be alerted of employees above flagging score</a:t>
            </a:r>
            <a:r>
              <a:rPr lang="zh-CN" altLang="en-US" sz="1800" dirty="0"/>
              <a:t>，</a:t>
            </a:r>
            <a:r>
              <a:rPr lang="en-US" altLang="zh-CN" sz="1800" dirty="0"/>
              <a:t>then may conduct stay interview or take other appropriate measures accordingly. </a:t>
            </a:r>
          </a:p>
          <a:p>
            <a:pPr lvl="1"/>
            <a:endParaRPr lang="en-US" altLang="zh-CN" sz="1800" dirty="0"/>
          </a:p>
          <a:p>
            <a:r>
              <a:rPr lang="en-US" altLang="zh-CN" sz="2200" dirty="0"/>
              <a:t>For </a:t>
            </a:r>
            <a:r>
              <a:rPr lang="en-US" altLang="zh-CN" sz="2600" b="1" u="sng" dirty="0">
                <a:solidFill>
                  <a:srgbClr val="0070C0"/>
                </a:solidFill>
              </a:rPr>
              <a:t>middle to long term</a:t>
            </a:r>
            <a:r>
              <a:rPr lang="en-US" altLang="zh-CN" sz="2600" dirty="0"/>
              <a:t>:</a:t>
            </a:r>
          </a:p>
          <a:p>
            <a:pPr lvl="1"/>
            <a:r>
              <a:rPr lang="en-US" altLang="zh-CN" sz="1800" dirty="0"/>
              <a:t>A more </a:t>
            </a:r>
            <a:r>
              <a:rPr lang="en-US" altLang="zh-CN" sz="1800" b="1" u="sng" dirty="0"/>
              <a:t>systematic change management </a:t>
            </a:r>
            <a:r>
              <a:rPr lang="en-US" altLang="zh-CN" sz="1800" dirty="0"/>
              <a:t>approach can be taken that incorporates considerations including performance management, compensation adjustment, promotion, and intangible benefit.  Because these would have a lot of intricacies in implementation, they need to be more carefully planned, managed, and closely monitored on effectiveness.  </a:t>
            </a:r>
          </a:p>
          <a:p>
            <a:pPr lvl="1"/>
            <a:r>
              <a:rPr lang="en-US" altLang="zh-CN" sz="1800" dirty="0"/>
              <a:t>A department with higher attrition </a:t>
            </a:r>
            <a:r>
              <a:rPr lang="zh-CN" altLang="en-US" sz="1800" dirty="0"/>
              <a:t>（</a:t>
            </a:r>
            <a:r>
              <a:rPr lang="en-US" altLang="zh-CN" sz="1800" dirty="0"/>
              <a:t>e.g. Sales 20.6%) </a:t>
            </a:r>
            <a:r>
              <a:rPr lang="zh-CN" altLang="en-US" sz="1800" dirty="0"/>
              <a:t> </a:t>
            </a:r>
            <a:r>
              <a:rPr lang="en-US" altLang="zh-CN" sz="1800" dirty="0"/>
              <a:t>may</a:t>
            </a:r>
            <a:r>
              <a:rPr lang="zh-CN" altLang="en-US" sz="1800" dirty="0"/>
              <a:t> </a:t>
            </a:r>
            <a:r>
              <a:rPr lang="en-US" altLang="zh-CN" sz="1800" dirty="0"/>
              <a:t>conduct </a:t>
            </a:r>
            <a:r>
              <a:rPr lang="en-US" altLang="zh-CN" sz="1800" b="1" u="sng" dirty="0"/>
              <a:t>pilot program </a:t>
            </a:r>
            <a:r>
              <a:rPr lang="en-US" altLang="zh-CN" sz="1800" dirty="0"/>
              <a:t>first, and if effective, it can be extended to other departments. </a:t>
            </a:r>
          </a:p>
          <a:p>
            <a:endParaRPr lang="en-US" sz="2200" dirty="0"/>
          </a:p>
          <a:p>
            <a:endParaRPr lang="en-US" sz="2200" dirty="0"/>
          </a:p>
          <a:p>
            <a:endParaRPr lang="en-US" sz="2200" dirty="0"/>
          </a:p>
        </p:txBody>
      </p:sp>
    </p:spTree>
    <p:extLst>
      <p:ext uri="{BB962C8B-B14F-4D97-AF65-F5344CB8AC3E}">
        <p14:creationId xmlns:p14="http://schemas.microsoft.com/office/powerpoint/2010/main" val="2430945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3583-E72B-4330-81D4-1A7F46A27134}"/>
              </a:ext>
            </a:extLst>
          </p:cNvPr>
          <p:cNvSpPr>
            <a:spLocks noGrp="1"/>
          </p:cNvSpPr>
          <p:nvPr>
            <p:ph type="title"/>
          </p:nvPr>
        </p:nvSpPr>
        <p:spPr>
          <a:xfrm>
            <a:off x="1833113" y="365124"/>
            <a:ext cx="10515600" cy="1325563"/>
          </a:xfrm>
        </p:spPr>
        <p:txBody>
          <a:bodyPr>
            <a:normAutofit/>
          </a:bodyPr>
          <a:lstStyle/>
          <a:p>
            <a:r>
              <a:rPr lang="en-US" b="1" dirty="0"/>
              <a:t>Next Steps</a:t>
            </a:r>
          </a:p>
        </p:txBody>
      </p:sp>
      <p:sp>
        <p:nvSpPr>
          <p:cNvPr id="3" name="Content Placeholder 2">
            <a:extLst>
              <a:ext uri="{FF2B5EF4-FFF2-40B4-BE49-F238E27FC236}">
                <a16:creationId xmlns:a16="http://schemas.microsoft.com/office/drawing/2014/main" id="{66C24A61-4B56-4812-B3F8-762CD5233AEB}"/>
              </a:ext>
            </a:extLst>
          </p:cNvPr>
          <p:cNvSpPr>
            <a:spLocks noGrp="1"/>
          </p:cNvSpPr>
          <p:nvPr>
            <p:ph idx="1"/>
          </p:nvPr>
        </p:nvSpPr>
        <p:spPr/>
        <p:txBody>
          <a:bodyPr>
            <a:normAutofit/>
          </a:bodyPr>
          <a:lstStyle/>
          <a:p>
            <a:pPr marL="0" indent="0">
              <a:buNone/>
            </a:pPr>
            <a:r>
              <a:rPr lang="en-US" altLang="zh-CN" sz="2200" dirty="0"/>
              <a:t>For the next steps, the following can be considered according to resource budget and priority:</a:t>
            </a:r>
          </a:p>
          <a:p>
            <a:pPr lvl="1"/>
            <a:r>
              <a:rPr lang="en-US" altLang="zh-CN" sz="1800" dirty="0"/>
              <a:t>Use the quantitative result to drill down and get more </a:t>
            </a:r>
            <a:r>
              <a:rPr lang="en-US" altLang="zh-CN" sz="1800" b="1" u="sng" dirty="0">
                <a:solidFill>
                  <a:srgbClr val="0070C0"/>
                </a:solidFill>
              </a:rPr>
              <a:t>qualitative information </a:t>
            </a:r>
            <a:r>
              <a:rPr lang="en-US" altLang="zh-CN" sz="1800" dirty="0"/>
              <a:t>beyond numbers, e.g. stay interview,  employee engagement survey with targeted questions.</a:t>
            </a:r>
          </a:p>
          <a:p>
            <a:pPr marL="457200" lvl="1" indent="0">
              <a:buNone/>
            </a:pPr>
            <a:endParaRPr lang="en-US" altLang="zh-CN" sz="1800" dirty="0"/>
          </a:p>
          <a:p>
            <a:pPr lvl="1"/>
            <a:r>
              <a:rPr lang="en-US" altLang="zh-CN" sz="1800" b="1" u="sng" dirty="0">
                <a:solidFill>
                  <a:srgbClr val="0070C0"/>
                </a:solidFill>
              </a:rPr>
              <a:t>Further analyze </a:t>
            </a:r>
            <a:r>
              <a:rPr lang="en-US" altLang="zh-CN" sz="1800" dirty="0"/>
              <a:t>the data set in combination of data resources and other measurements, e.g. the healthiness of attrition (voluntary/involuntary), time and trend, geographic locations, manager name. Possible insights may be generated to use as input to arbitrage local team</a:t>
            </a:r>
            <a:r>
              <a:rPr lang="zh-CN" altLang="en-US" sz="1800" dirty="0"/>
              <a:t> </a:t>
            </a:r>
            <a:r>
              <a:rPr lang="en-US" altLang="zh-CN" sz="1800" dirty="0"/>
              <a:t>size, compete for talent with competitors, and provide managers leadership and</a:t>
            </a:r>
            <a:r>
              <a:rPr lang="zh-CN" altLang="en-US" sz="1800" dirty="0"/>
              <a:t> </a:t>
            </a:r>
            <a:r>
              <a:rPr lang="en-US" altLang="zh-CN" sz="1800" dirty="0"/>
              <a:t>communication trainings if needed.</a:t>
            </a:r>
          </a:p>
          <a:p>
            <a:pPr lvl="1"/>
            <a:endParaRPr lang="en-US" altLang="zh-CN" sz="1800" dirty="0"/>
          </a:p>
          <a:p>
            <a:pPr lvl="1"/>
            <a:r>
              <a:rPr lang="en-US" altLang="zh-CN" sz="1800" dirty="0"/>
              <a:t>Support the development of attrition </a:t>
            </a:r>
            <a:r>
              <a:rPr lang="en-US" altLang="zh-CN" sz="1800" b="1" u="sng" dirty="0">
                <a:solidFill>
                  <a:srgbClr val="0070C0"/>
                </a:solidFill>
              </a:rPr>
              <a:t>scoring and flagging system</a:t>
            </a:r>
            <a:r>
              <a:rPr lang="en-US" altLang="zh-CN" sz="1800" dirty="0"/>
              <a:t>. </a:t>
            </a:r>
          </a:p>
          <a:p>
            <a:pPr marL="457200" lvl="1" indent="0">
              <a:buNone/>
            </a:pPr>
            <a:endParaRPr lang="en-US" altLang="zh-CN" sz="1800" dirty="0"/>
          </a:p>
          <a:p>
            <a:pPr lvl="1"/>
            <a:r>
              <a:rPr lang="en-US" altLang="zh-CN" sz="1800" dirty="0"/>
              <a:t>Explore the influence of </a:t>
            </a:r>
            <a:r>
              <a:rPr lang="en-US" altLang="zh-CN" sz="1800" b="1" u="sng" dirty="0">
                <a:solidFill>
                  <a:srgbClr val="0070C0"/>
                </a:solidFill>
              </a:rPr>
              <a:t>other easily overlooked forces</a:t>
            </a:r>
            <a:r>
              <a:rPr lang="en-US" altLang="zh-CN" sz="1800" dirty="0"/>
              <a:t> such as causal relationship, interdependency,</a:t>
            </a:r>
            <a:r>
              <a:rPr lang="zh-CN" altLang="en-US" sz="1800" dirty="0"/>
              <a:t> </a:t>
            </a:r>
            <a:r>
              <a:rPr lang="en-US" altLang="zh-CN" sz="1800" dirty="0"/>
              <a:t>and Matthew</a:t>
            </a:r>
            <a:r>
              <a:rPr lang="zh-CN" altLang="en-US" sz="1800" dirty="0"/>
              <a:t> </a:t>
            </a:r>
            <a:r>
              <a:rPr lang="en-US" altLang="zh-CN" sz="1800" dirty="0"/>
              <a:t>Effect etc..</a:t>
            </a:r>
          </a:p>
          <a:p>
            <a:endParaRPr lang="en-US" sz="2200" dirty="0"/>
          </a:p>
        </p:txBody>
      </p:sp>
      <p:sp>
        <p:nvSpPr>
          <p:cNvPr id="4" name="Slide Number Placeholder 3">
            <a:extLst>
              <a:ext uri="{FF2B5EF4-FFF2-40B4-BE49-F238E27FC236}">
                <a16:creationId xmlns:a16="http://schemas.microsoft.com/office/drawing/2014/main" id="{87FB15B3-FEC3-4E0A-89FD-63559C7D50B0}"/>
              </a:ext>
            </a:extLst>
          </p:cNvPr>
          <p:cNvSpPr>
            <a:spLocks noGrp="1"/>
          </p:cNvSpPr>
          <p:nvPr>
            <p:ph type="sldNum" sz="quarter" idx="12"/>
          </p:nvPr>
        </p:nvSpPr>
        <p:spPr/>
        <p:txBody>
          <a:bodyPr>
            <a:normAutofit/>
          </a:bodyPr>
          <a:lstStyle/>
          <a:p>
            <a:pPr>
              <a:spcAft>
                <a:spcPts val="600"/>
              </a:spcAft>
            </a:pPr>
            <a:fld id="{7C42351B-E7F8-4195-A50A-1EB0EA164226}" type="slidenum">
              <a:rPr lang="en-US" smtClean="0"/>
              <a:pPr>
                <a:spcAft>
                  <a:spcPts val="600"/>
                </a:spcAft>
              </a:pPr>
              <a:t>24</a:t>
            </a:fld>
            <a:endParaRPr lang="en-US"/>
          </a:p>
        </p:txBody>
      </p:sp>
      <p:pic>
        <p:nvPicPr>
          <p:cNvPr id="8" name="Graphic 7" descr="Checkmark">
            <a:extLst>
              <a:ext uri="{FF2B5EF4-FFF2-40B4-BE49-F238E27FC236}">
                <a16:creationId xmlns:a16="http://schemas.microsoft.com/office/drawing/2014/main" id="{B0ECC0BB-9959-45B4-BA8B-48D9D0F4AD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315143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017979-CDD3-42CC-B411-16DB1A442A82}"/>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b="1" kern="1200">
                <a:solidFill>
                  <a:srgbClr val="FFFFFF"/>
                </a:solidFill>
                <a:latin typeface="+mj-lt"/>
                <a:ea typeface="+mj-ea"/>
                <a:cs typeface="+mj-cs"/>
              </a:rPr>
              <a:t>THANK YOU</a:t>
            </a:r>
          </a:p>
        </p:txBody>
      </p:sp>
      <p:sp>
        <p:nvSpPr>
          <p:cNvPr id="31" name="Oval 3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6" name="Graphic 25" descr="Handshake">
            <a:extLst>
              <a:ext uri="{FF2B5EF4-FFF2-40B4-BE49-F238E27FC236}">
                <a16:creationId xmlns:a16="http://schemas.microsoft.com/office/drawing/2014/main" id="{5C8FABB0-EA88-4014-892C-CB249081FD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934356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47DB0-5F29-4173-842A-5F5FF3D1B381}"/>
              </a:ext>
            </a:extLst>
          </p:cNvPr>
          <p:cNvSpPr>
            <a:spLocks noGrp="1"/>
          </p:cNvSpPr>
          <p:nvPr>
            <p:ph type="title" idx="4294967295"/>
          </p:nvPr>
        </p:nvSpPr>
        <p:spPr>
          <a:xfrm>
            <a:off x="742950" y="742951"/>
            <a:ext cx="3476625" cy="4962524"/>
          </a:xfrm>
        </p:spPr>
        <p:txBody>
          <a:bodyPr vert="horz" lIns="91440" tIns="45720" rIns="91440" bIns="45720" rtlCol="0" anchor="ctr">
            <a:normAutofit/>
          </a:bodyPr>
          <a:lstStyle/>
          <a:p>
            <a:pPr algn="ctr"/>
            <a:r>
              <a:rPr lang="en-US" sz="3700" b="1" kern="1200" dirty="0">
                <a:solidFill>
                  <a:srgbClr val="FFFFFF"/>
                </a:solidFill>
                <a:latin typeface="+mj-lt"/>
                <a:ea typeface="+mj-ea"/>
                <a:cs typeface="+mj-cs"/>
              </a:rPr>
              <a:t>APPENDIX </a:t>
            </a:r>
            <a:br>
              <a:rPr lang="en-US" sz="3700" b="1" kern="1200" dirty="0">
                <a:solidFill>
                  <a:srgbClr val="FFFFFF"/>
                </a:solidFill>
                <a:latin typeface="+mj-lt"/>
                <a:ea typeface="+mj-ea"/>
                <a:cs typeface="+mj-cs"/>
              </a:rPr>
            </a:br>
            <a:r>
              <a:rPr lang="en-US" sz="1100" b="1" kern="1200" dirty="0">
                <a:solidFill>
                  <a:srgbClr val="FFFFFF"/>
                </a:solidFill>
                <a:latin typeface="+mj-lt"/>
                <a:ea typeface="+mj-ea"/>
                <a:cs typeface="+mj-cs"/>
              </a:rPr>
              <a:t>- </a:t>
            </a:r>
            <a:r>
              <a:rPr lang="en-US" sz="1100" kern="1200" dirty="0">
                <a:solidFill>
                  <a:srgbClr val="FFFFFF"/>
                </a:solidFill>
                <a:latin typeface="+mj-lt"/>
                <a:ea typeface="+mj-ea"/>
                <a:cs typeface="+mj-cs"/>
              </a:rPr>
              <a:t>other visualizations that are</a:t>
            </a:r>
            <a:r>
              <a:rPr lang="en-US" altLang="zh-CN" sz="1100" kern="1200" dirty="0">
                <a:solidFill>
                  <a:srgbClr val="FFFFFF"/>
                </a:solidFill>
                <a:latin typeface="+mj-lt"/>
                <a:ea typeface="+mj-ea"/>
                <a:cs typeface="+mj-cs"/>
              </a:rPr>
              <a:t> not the main scope of the discussion here but may</a:t>
            </a:r>
            <a:r>
              <a:rPr lang="en-US" sz="1100" kern="1200" dirty="0">
                <a:solidFill>
                  <a:srgbClr val="FFFFFF"/>
                </a:solidFill>
                <a:latin typeface="+mj-lt"/>
                <a:ea typeface="+mj-ea"/>
                <a:cs typeface="+mj-cs"/>
              </a:rPr>
              <a:t> </a:t>
            </a:r>
            <a:r>
              <a:rPr lang="en-US" sz="1100" kern="1200" dirty="0" err="1">
                <a:solidFill>
                  <a:srgbClr val="FFFFFF"/>
                </a:solidFill>
                <a:latin typeface="+mj-lt"/>
                <a:ea typeface="+mj-ea"/>
                <a:cs typeface="+mj-cs"/>
              </a:rPr>
              <a:t>may</a:t>
            </a:r>
            <a:r>
              <a:rPr lang="en-US" sz="1100" kern="1200" dirty="0">
                <a:solidFill>
                  <a:srgbClr val="FFFFFF"/>
                </a:solidFill>
                <a:latin typeface="+mj-lt"/>
                <a:ea typeface="+mj-ea"/>
                <a:cs typeface="+mj-cs"/>
              </a:rPr>
              <a:t> provide further insights.</a:t>
            </a:r>
            <a:endParaRPr lang="en-US" sz="3700" kern="1200" dirty="0">
              <a:solidFill>
                <a:srgbClr val="FFFFFF"/>
              </a:solidFill>
              <a:latin typeface="+mj-lt"/>
              <a:ea typeface="+mj-ea"/>
              <a:cs typeface="+mj-cs"/>
            </a:endParaRPr>
          </a:p>
        </p:txBody>
      </p:sp>
      <p:pic>
        <p:nvPicPr>
          <p:cNvPr id="5" name="Picture 4" descr="A screenshot of a cell phone&#10;&#10;Description generated with very high confidence">
            <a:extLst>
              <a:ext uri="{FF2B5EF4-FFF2-40B4-BE49-F238E27FC236}">
                <a16:creationId xmlns:a16="http://schemas.microsoft.com/office/drawing/2014/main" id="{DFBF0560-6A2E-419B-8DD0-1D7320B333B9}"/>
              </a:ext>
            </a:extLst>
          </p:cNvPr>
          <p:cNvPicPr>
            <a:picLocks noChangeAspect="1"/>
          </p:cNvPicPr>
          <p:nvPr/>
        </p:nvPicPr>
        <p:blipFill rotWithShape="1">
          <a:blip r:embed="rId2"/>
          <a:srcRect r="35493"/>
          <a:stretch/>
        </p:blipFill>
        <p:spPr>
          <a:xfrm>
            <a:off x="6581252" y="492573"/>
            <a:ext cx="3698684" cy="5880796"/>
          </a:xfrm>
          <a:prstGeom prst="rect">
            <a:avLst/>
          </a:prstGeom>
        </p:spPr>
      </p:pic>
      <p:sp>
        <p:nvSpPr>
          <p:cNvPr id="4" name="Slide Number Placeholder 3">
            <a:extLst>
              <a:ext uri="{FF2B5EF4-FFF2-40B4-BE49-F238E27FC236}">
                <a16:creationId xmlns:a16="http://schemas.microsoft.com/office/drawing/2014/main" id="{07938966-07D9-4D5E-A515-254CCDDA0FB8}"/>
              </a:ext>
            </a:extLst>
          </p:cNvPr>
          <p:cNvSpPr>
            <a:spLocks noGrp="1"/>
          </p:cNvSpPr>
          <p:nvPr>
            <p:ph type="sldNum" sz="quarter" idx="12"/>
          </p:nvPr>
        </p:nvSpPr>
        <p:spPr>
          <a:xfrm>
            <a:off x="10926317" y="6423025"/>
            <a:ext cx="771525"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26</a:t>
            </a:fld>
            <a:endParaRPr lang="en-US"/>
          </a:p>
        </p:txBody>
      </p:sp>
    </p:spTree>
    <p:extLst>
      <p:ext uri="{BB962C8B-B14F-4D97-AF65-F5344CB8AC3E}">
        <p14:creationId xmlns:p14="http://schemas.microsoft.com/office/powerpoint/2010/main" val="1337288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3CD0F-5939-470A-8808-18169130AE75}"/>
              </a:ext>
            </a:extLst>
          </p:cNvPr>
          <p:cNvSpPr>
            <a:spLocks noGrp="1"/>
          </p:cNvSpPr>
          <p:nvPr>
            <p:ph type="title" idx="4294967295"/>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Correlation between variables</a:t>
            </a:r>
          </a:p>
        </p:txBody>
      </p:sp>
      <p:pic>
        <p:nvPicPr>
          <p:cNvPr id="5" name="Picture 2">
            <a:extLst>
              <a:ext uri="{FF2B5EF4-FFF2-40B4-BE49-F238E27FC236}">
                <a16:creationId xmlns:a16="http://schemas.microsoft.com/office/drawing/2014/main" id="{102D7204-916B-4A31-AA68-99DB05D37176}"/>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338555" y="1483995"/>
            <a:ext cx="5646878" cy="52374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8FDACE4-9528-42E2-8B8E-92C88D4D1B3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27</a:t>
            </a:fld>
            <a:endParaRPr lang="en-US"/>
          </a:p>
        </p:txBody>
      </p:sp>
    </p:spTree>
    <p:extLst>
      <p:ext uri="{BB962C8B-B14F-4D97-AF65-F5344CB8AC3E}">
        <p14:creationId xmlns:p14="http://schemas.microsoft.com/office/powerpoint/2010/main" val="2640901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6B96CC"/>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logo&#10;&#10;Description generated with high confidence">
            <a:extLst>
              <a:ext uri="{FF2B5EF4-FFF2-40B4-BE49-F238E27FC236}">
                <a16:creationId xmlns:a16="http://schemas.microsoft.com/office/drawing/2014/main" id="{6D688DBA-A742-49D8-8AD4-260CCD03CF3B}"/>
              </a:ext>
            </a:extLst>
          </p:cNvPr>
          <p:cNvPicPr>
            <a:picLocks noChangeAspect="1"/>
          </p:cNvPicPr>
          <p:nvPr/>
        </p:nvPicPr>
        <p:blipFill>
          <a:blip r:embed="rId3"/>
          <a:stretch>
            <a:fillRect/>
          </a:stretch>
        </p:blipFill>
        <p:spPr>
          <a:xfrm>
            <a:off x="4021602" y="590384"/>
            <a:ext cx="2931281" cy="5862562"/>
          </a:xfrm>
          <a:prstGeom prst="rect">
            <a:avLst/>
          </a:prstGeom>
        </p:spPr>
      </p:pic>
      <p:sp>
        <p:nvSpPr>
          <p:cNvPr id="2" name="Slide Number Placeholder 1">
            <a:extLst>
              <a:ext uri="{FF2B5EF4-FFF2-40B4-BE49-F238E27FC236}">
                <a16:creationId xmlns:a16="http://schemas.microsoft.com/office/drawing/2014/main" id="{6A237E4C-8B0A-414D-A0B0-EFEBC7D61353}"/>
              </a:ext>
            </a:extLst>
          </p:cNvPr>
          <p:cNvSpPr>
            <a:spLocks noGrp="1"/>
          </p:cNvSpPr>
          <p:nvPr>
            <p:ph type="sldNum" sz="quarter" idx="12"/>
          </p:nvPr>
        </p:nvSpPr>
        <p:spPr>
          <a:xfrm>
            <a:off x="8610600" y="6356350"/>
            <a:ext cx="2743200" cy="365125"/>
          </a:xfrm>
        </p:spPr>
        <p:txBody>
          <a:bodyPr>
            <a:normAutofit/>
          </a:bodyPr>
          <a:lstStyle/>
          <a:p>
            <a:pPr>
              <a:spcAft>
                <a:spcPts val="600"/>
              </a:spcAft>
            </a:pPr>
            <a:fld id="{7C42351B-E7F8-4195-A50A-1EB0EA164226}" type="slidenum">
              <a:rPr lang="en-US"/>
              <a:pPr>
                <a:spcAft>
                  <a:spcPts val="600"/>
                </a:spcAft>
              </a:pPr>
              <a:t>28</a:t>
            </a:fld>
            <a:endParaRPr lang="en-US"/>
          </a:p>
        </p:txBody>
      </p:sp>
    </p:spTree>
    <p:extLst>
      <p:ext uri="{BB962C8B-B14F-4D97-AF65-F5344CB8AC3E}">
        <p14:creationId xmlns:p14="http://schemas.microsoft.com/office/powerpoint/2010/main" val="3741314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AA5EC5-DBCE-4268-B5AD-A3504CF56350}"/>
              </a:ext>
            </a:extLst>
          </p:cNvPr>
          <p:cNvSpPr>
            <a:spLocks noGrp="1"/>
          </p:cNvSpPr>
          <p:nvPr>
            <p:ph type="title"/>
          </p:nvPr>
        </p:nvSpPr>
        <p:spPr>
          <a:xfrm>
            <a:off x="135686" y="643467"/>
            <a:ext cx="11631772" cy="744836"/>
          </a:xfrm>
        </p:spPr>
        <p:txBody>
          <a:bodyPr vert="horz" lIns="91440" tIns="45720" rIns="91440" bIns="45720" rtlCol="0" anchor="ctr">
            <a:noAutofit/>
          </a:bodyPr>
          <a:lstStyle/>
          <a:p>
            <a:pPr algn="ctr"/>
            <a:r>
              <a:rPr lang="en-US" sz="1800" kern="1200" dirty="0">
                <a:latin typeface="+mj-lt"/>
                <a:ea typeface="+mj-ea"/>
                <a:cs typeface="+mj-cs"/>
              </a:rPr>
              <a:t>W</a:t>
            </a:r>
            <a:r>
              <a:rPr lang="en-US" altLang="zh-CN" sz="1800" kern="1200" dirty="0">
                <a:latin typeface="+mj-lt"/>
                <a:ea typeface="+mj-ea"/>
                <a:cs typeface="+mj-cs"/>
              </a:rPr>
              <a:t>ith chi-square, the observation is also verified that attrition is not significantly different by gender or performance, which is a good thing </a:t>
            </a:r>
            <a:r>
              <a:rPr lang="en-US" altLang="zh-CN" sz="1800" dirty="0"/>
              <a:t>–  again, it means attrition is not caused by gender bias, and we didn’t lose good performers.</a:t>
            </a:r>
            <a:endParaRPr lang="en-US" sz="1800" kern="1200" dirty="0"/>
          </a:p>
        </p:txBody>
      </p:sp>
      <p:pic>
        <p:nvPicPr>
          <p:cNvPr id="2" name="Picture 1">
            <a:extLst>
              <a:ext uri="{FF2B5EF4-FFF2-40B4-BE49-F238E27FC236}">
                <a16:creationId xmlns:a16="http://schemas.microsoft.com/office/drawing/2014/main" id="{8503A58B-F202-4168-B0BC-59FA2ECC5035}"/>
              </a:ext>
            </a:extLst>
          </p:cNvPr>
          <p:cNvPicPr>
            <a:picLocks noChangeAspect="1"/>
          </p:cNvPicPr>
          <p:nvPr/>
        </p:nvPicPr>
        <p:blipFill>
          <a:blip r:embed="rId3"/>
          <a:stretch>
            <a:fillRect/>
          </a:stretch>
        </p:blipFill>
        <p:spPr>
          <a:xfrm>
            <a:off x="1078767" y="1675227"/>
            <a:ext cx="10034465" cy="4394199"/>
          </a:xfrm>
          <a:prstGeom prst="rect">
            <a:avLst/>
          </a:prstGeom>
        </p:spPr>
      </p:pic>
      <p:sp>
        <p:nvSpPr>
          <p:cNvPr id="4" name="Slide Number Placeholder 3">
            <a:extLst>
              <a:ext uri="{FF2B5EF4-FFF2-40B4-BE49-F238E27FC236}">
                <a16:creationId xmlns:a16="http://schemas.microsoft.com/office/drawing/2014/main" id="{FBF3FFEF-DD64-40D8-BED1-4D0AEC8734E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29</a:t>
            </a:fld>
            <a:endParaRPr lang="en-US"/>
          </a:p>
        </p:txBody>
      </p:sp>
    </p:spTree>
    <p:extLst>
      <p:ext uri="{BB962C8B-B14F-4D97-AF65-F5344CB8AC3E}">
        <p14:creationId xmlns:p14="http://schemas.microsoft.com/office/powerpoint/2010/main" val="98921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7780DD-E938-462F-9E2E-CD6BC1D9CBA5}"/>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REASEARCH METHODOLOGY</a:t>
            </a:r>
          </a:p>
        </p:txBody>
      </p:sp>
      <p:graphicFrame>
        <p:nvGraphicFramePr>
          <p:cNvPr id="5" name="Content Placeholder 2">
            <a:extLst>
              <a:ext uri="{FF2B5EF4-FFF2-40B4-BE49-F238E27FC236}">
                <a16:creationId xmlns:a16="http://schemas.microsoft.com/office/drawing/2014/main" id="{CD5EC4A3-56AB-46D9-B3E4-C1BD51D36737}"/>
              </a:ext>
            </a:extLst>
          </p:cNvPr>
          <p:cNvGraphicFramePr>
            <a:graphicFrameLocks noGrp="1"/>
          </p:cNvGraphicFramePr>
          <p:nvPr>
            <p:ph idx="1"/>
            <p:extLst>
              <p:ext uri="{D42A27DB-BD31-4B8C-83A1-F6EECF244321}">
                <p14:modId xmlns:p14="http://schemas.microsoft.com/office/powerpoint/2010/main" val="28937846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BB410320-FCCF-4AD2-BDEB-32F22E16479C}"/>
              </a:ext>
            </a:extLst>
          </p:cNvPr>
          <p:cNvSpPr>
            <a:spLocks noGrp="1"/>
          </p:cNvSpPr>
          <p:nvPr>
            <p:ph type="sldNum" sz="quarter" idx="12"/>
          </p:nvPr>
        </p:nvSpPr>
        <p:spPr/>
        <p:txBody>
          <a:bodyPr/>
          <a:lstStyle/>
          <a:p>
            <a:fld id="{7C42351B-E7F8-4195-A50A-1EB0EA164226}" type="slidenum">
              <a:rPr lang="en-US" smtClean="0"/>
              <a:t>3</a:t>
            </a:fld>
            <a:endParaRPr lang="en-US"/>
          </a:p>
        </p:txBody>
      </p:sp>
    </p:spTree>
    <p:extLst>
      <p:ext uri="{BB962C8B-B14F-4D97-AF65-F5344CB8AC3E}">
        <p14:creationId xmlns:p14="http://schemas.microsoft.com/office/powerpoint/2010/main" val="381573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47EC73-AE33-456C-8400-FFAB6D270884}"/>
              </a:ext>
            </a:extLst>
          </p:cNvPr>
          <p:cNvSpPr>
            <a:spLocks noGrp="1"/>
          </p:cNvSpPr>
          <p:nvPr>
            <p:ph type="title"/>
          </p:nvPr>
        </p:nvSpPr>
        <p:spPr>
          <a:xfrm>
            <a:off x="640079" y="2053641"/>
            <a:ext cx="3669161" cy="2760098"/>
          </a:xfrm>
        </p:spPr>
        <p:txBody>
          <a:bodyPr>
            <a:normAutofit fontScale="90000"/>
          </a:bodyPr>
          <a:lstStyle/>
          <a:p>
            <a:r>
              <a:rPr lang="en-US" sz="6600" b="1" dirty="0">
                <a:solidFill>
                  <a:srgbClr val="FFFFFF"/>
                </a:solidFill>
              </a:rPr>
              <a:t>1.</a:t>
            </a:r>
            <a:br>
              <a:rPr lang="en-US" b="1" dirty="0">
                <a:solidFill>
                  <a:srgbClr val="FFFFFF"/>
                </a:solidFill>
              </a:rPr>
            </a:br>
            <a:br>
              <a:rPr lang="en-US" b="1" dirty="0">
                <a:solidFill>
                  <a:srgbClr val="FFFFFF"/>
                </a:solidFill>
              </a:rPr>
            </a:br>
            <a:r>
              <a:rPr lang="en-US" sz="4900" b="1" dirty="0">
                <a:solidFill>
                  <a:srgbClr val="FFFFFF"/>
                </a:solidFill>
              </a:rPr>
              <a:t>Data Exploration</a:t>
            </a:r>
            <a:r>
              <a:rPr lang="en-US" sz="4900" dirty="0">
                <a:solidFill>
                  <a:srgbClr val="FFFFFF"/>
                </a:solidFill>
              </a:rPr>
              <a:t>  </a:t>
            </a:r>
            <a:endParaRPr lang="en-US" dirty="0">
              <a:solidFill>
                <a:srgbClr val="FFFFFF"/>
              </a:solidFill>
            </a:endParaRPr>
          </a:p>
        </p:txBody>
      </p:sp>
      <p:sp>
        <p:nvSpPr>
          <p:cNvPr id="6" name="Slide Number Placeholder 5">
            <a:extLst>
              <a:ext uri="{FF2B5EF4-FFF2-40B4-BE49-F238E27FC236}">
                <a16:creationId xmlns:a16="http://schemas.microsoft.com/office/drawing/2014/main" id="{3D2F57A9-7E5F-43A7-843A-CA4918D0F1C5}"/>
              </a:ext>
            </a:extLst>
          </p:cNvPr>
          <p:cNvSpPr>
            <a:spLocks noGrp="1"/>
          </p:cNvSpPr>
          <p:nvPr>
            <p:ph type="sldNum" sz="quarter" idx="12"/>
          </p:nvPr>
        </p:nvSpPr>
        <p:spPr/>
        <p:txBody>
          <a:bodyPr/>
          <a:lstStyle/>
          <a:p>
            <a:fld id="{7C42351B-E7F8-4195-A50A-1EB0EA164226}" type="slidenum">
              <a:rPr lang="en-US" smtClean="0"/>
              <a:t>4</a:t>
            </a:fld>
            <a:endParaRPr lang="en-US"/>
          </a:p>
        </p:txBody>
      </p:sp>
    </p:spTree>
    <p:extLst>
      <p:ext uri="{BB962C8B-B14F-4D97-AF65-F5344CB8AC3E}">
        <p14:creationId xmlns:p14="http://schemas.microsoft.com/office/powerpoint/2010/main" val="221603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4" name="Rectangle 13">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E3034-CAEC-4619-9CE6-4B6042497B6B}"/>
              </a:ext>
            </a:extLst>
          </p:cNvPr>
          <p:cNvSpPr>
            <a:spLocks noGrp="1"/>
          </p:cNvSpPr>
          <p:nvPr>
            <p:ph type="title"/>
          </p:nvPr>
        </p:nvSpPr>
        <p:spPr>
          <a:xfrm>
            <a:off x="109375" y="249674"/>
            <a:ext cx="2446455" cy="536435"/>
          </a:xfrm>
        </p:spPr>
        <p:txBody>
          <a:bodyPr vert="horz" anchor="t">
            <a:noAutofit/>
          </a:bodyPr>
          <a:lstStyle/>
          <a:p>
            <a:r>
              <a:rPr lang="en-US" sz="4000" b="1" dirty="0"/>
              <a:t>DATA OVERVIEW</a:t>
            </a:r>
          </a:p>
        </p:txBody>
      </p:sp>
      <p:sp>
        <p:nvSpPr>
          <p:cNvPr id="5" name="Content Placeholder 4">
            <a:extLst>
              <a:ext uri="{FF2B5EF4-FFF2-40B4-BE49-F238E27FC236}">
                <a16:creationId xmlns:a16="http://schemas.microsoft.com/office/drawing/2014/main" id="{51358C91-2F5B-4812-B50B-A2677267ED96}"/>
              </a:ext>
            </a:extLst>
          </p:cNvPr>
          <p:cNvSpPr>
            <a:spLocks noGrp="1"/>
          </p:cNvSpPr>
          <p:nvPr>
            <p:ph idx="1"/>
          </p:nvPr>
        </p:nvSpPr>
        <p:spPr>
          <a:xfrm>
            <a:off x="7023632" y="1402029"/>
            <a:ext cx="3368325" cy="4491015"/>
          </a:xfrm>
        </p:spPr>
        <p:txBody>
          <a:bodyPr>
            <a:normAutofit fontScale="62500" lnSpcReduction="20000"/>
          </a:bodyPr>
          <a:lstStyle/>
          <a:p>
            <a:pPr lvl="1"/>
            <a:r>
              <a:rPr lang="en-US" sz="2900" b="1" u="sng" dirty="0">
                <a:solidFill>
                  <a:srgbClr val="FFFFFF"/>
                </a:solidFill>
              </a:rPr>
              <a:t>Personal Descriptive Info</a:t>
            </a:r>
          </a:p>
          <a:p>
            <a:pPr lvl="2"/>
            <a:r>
              <a:rPr lang="en-US" dirty="0">
                <a:solidFill>
                  <a:srgbClr val="FFFFFF"/>
                </a:solidFill>
              </a:rPr>
              <a:t>Education Field</a:t>
            </a:r>
          </a:p>
          <a:p>
            <a:pPr lvl="2"/>
            <a:r>
              <a:rPr lang="en-US" dirty="0">
                <a:solidFill>
                  <a:srgbClr val="FFFFFF"/>
                </a:solidFill>
              </a:rPr>
              <a:t>Age</a:t>
            </a:r>
          </a:p>
          <a:p>
            <a:pPr lvl="2"/>
            <a:r>
              <a:rPr lang="en-US" dirty="0">
                <a:solidFill>
                  <a:srgbClr val="FFFFFF"/>
                </a:solidFill>
              </a:rPr>
              <a:t>Total Working Years </a:t>
            </a:r>
          </a:p>
          <a:p>
            <a:pPr lvl="2"/>
            <a:r>
              <a:rPr lang="en-US" dirty="0">
                <a:solidFill>
                  <a:srgbClr val="FFFFFF"/>
                </a:solidFill>
              </a:rPr>
              <a:t>Etc.</a:t>
            </a:r>
          </a:p>
          <a:p>
            <a:pPr marL="914400" lvl="2" indent="0">
              <a:buNone/>
            </a:pPr>
            <a:endParaRPr lang="en-US" dirty="0">
              <a:solidFill>
                <a:srgbClr val="FFFFFF"/>
              </a:solidFill>
            </a:endParaRPr>
          </a:p>
          <a:p>
            <a:pPr lvl="1"/>
            <a:r>
              <a:rPr lang="en-US" sz="2900" b="1" u="sng" dirty="0">
                <a:solidFill>
                  <a:srgbClr val="FFFFFF"/>
                </a:solidFill>
              </a:rPr>
              <a:t>Total Compensation </a:t>
            </a:r>
          </a:p>
          <a:p>
            <a:pPr marL="457200" lvl="1" indent="0">
              <a:buNone/>
            </a:pPr>
            <a:r>
              <a:rPr lang="en-US" sz="2000" dirty="0">
                <a:solidFill>
                  <a:srgbClr val="FFFFFF"/>
                </a:solidFill>
              </a:rPr>
              <a:t>    (both monetary and intangible)</a:t>
            </a:r>
          </a:p>
          <a:p>
            <a:pPr lvl="2"/>
            <a:r>
              <a:rPr lang="en-US" dirty="0">
                <a:solidFill>
                  <a:srgbClr val="FFFFFF"/>
                </a:solidFill>
              </a:rPr>
              <a:t>Monthly Income</a:t>
            </a:r>
          </a:p>
          <a:p>
            <a:pPr lvl="2"/>
            <a:r>
              <a:rPr lang="en-US" dirty="0">
                <a:solidFill>
                  <a:srgbClr val="FFFFFF"/>
                </a:solidFill>
              </a:rPr>
              <a:t>Stock Options</a:t>
            </a:r>
          </a:p>
          <a:p>
            <a:pPr lvl="2"/>
            <a:r>
              <a:rPr lang="en-US" dirty="0">
                <a:solidFill>
                  <a:srgbClr val="FFFFFF"/>
                </a:solidFill>
              </a:rPr>
              <a:t>Job Level</a:t>
            </a:r>
          </a:p>
          <a:p>
            <a:pPr lvl="2"/>
            <a:r>
              <a:rPr lang="en-US" dirty="0">
                <a:solidFill>
                  <a:srgbClr val="FFFFFF"/>
                </a:solidFill>
              </a:rPr>
              <a:t>Training times Last Year</a:t>
            </a:r>
          </a:p>
          <a:p>
            <a:pPr lvl="2"/>
            <a:r>
              <a:rPr lang="en-US" dirty="0">
                <a:solidFill>
                  <a:srgbClr val="FFFFFF"/>
                </a:solidFill>
              </a:rPr>
              <a:t>Etc.</a:t>
            </a:r>
          </a:p>
          <a:p>
            <a:pPr marL="914400" lvl="2" indent="0">
              <a:buNone/>
            </a:pPr>
            <a:endParaRPr lang="en-US" dirty="0">
              <a:solidFill>
                <a:srgbClr val="FFFFFF"/>
              </a:solidFill>
            </a:endParaRPr>
          </a:p>
          <a:p>
            <a:pPr lvl="1"/>
            <a:r>
              <a:rPr lang="en-US" sz="2900" b="1" u="sng" dirty="0">
                <a:solidFill>
                  <a:srgbClr val="FFFFFF"/>
                </a:solidFill>
              </a:rPr>
              <a:t>Employee Satisfaction </a:t>
            </a:r>
          </a:p>
          <a:p>
            <a:pPr lvl="2"/>
            <a:r>
              <a:rPr lang="en-US" sz="1600" dirty="0">
                <a:solidFill>
                  <a:srgbClr val="FFFFFF"/>
                </a:solidFill>
              </a:rPr>
              <a:t>Work-life balance</a:t>
            </a:r>
          </a:p>
          <a:p>
            <a:pPr lvl="2"/>
            <a:r>
              <a:rPr lang="en-US" sz="1600" dirty="0">
                <a:solidFill>
                  <a:srgbClr val="FFFFFF"/>
                </a:solidFill>
              </a:rPr>
              <a:t>Travel Intensity</a:t>
            </a:r>
          </a:p>
          <a:p>
            <a:pPr lvl="2"/>
            <a:r>
              <a:rPr lang="en-US" sz="1600" dirty="0">
                <a:solidFill>
                  <a:srgbClr val="FFFFFF"/>
                </a:solidFill>
              </a:rPr>
              <a:t>Job Satisfaction</a:t>
            </a:r>
          </a:p>
          <a:p>
            <a:pPr lvl="2"/>
            <a:r>
              <a:rPr lang="en-US" sz="1600" dirty="0">
                <a:solidFill>
                  <a:srgbClr val="FFFFFF"/>
                </a:solidFill>
              </a:rPr>
              <a:t>Environment Satisfaction</a:t>
            </a:r>
          </a:p>
          <a:p>
            <a:pPr lvl="2"/>
            <a:r>
              <a:rPr lang="en-US" sz="1600" dirty="0">
                <a:solidFill>
                  <a:srgbClr val="FFFFFF"/>
                </a:solidFill>
              </a:rPr>
              <a:t>Relationship Satisfaction</a:t>
            </a:r>
          </a:p>
          <a:p>
            <a:pPr lvl="2"/>
            <a:r>
              <a:rPr lang="en-US" sz="1600" dirty="0">
                <a:solidFill>
                  <a:srgbClr val="FFFFFF"/>
                </a:solidFill>
              </a:rPr>
              <a:t>Job Involvement</a:t>
            </a:r>
          </a:p>
          <a:p>
            <a:pPr lvl="2"/>
            <a:r>
              <a:rPr lang="en-US" sz="1600" dirty="0">
                <a:solidFill>
                  <a:srgbClr val="FFFFFF"/>
                </a:solidFill>
              </a:rPr>
              <a:t>Etc.</a:t>
            </a:r>
          </a:p>
          <a:p>
            <a:pPr lvl="1"/>
            <a:endParaRPr lang="en-US" sz="2000" dirty="0">
              <a:solidFill>
                <a:srgbClr val="FFFFFF"/>
              </a:solidFill>
            </a:endParaRPr>
          </a:p>
          <a:p>
            <a:pPr lvl="1"/>
            <a:endParaRPr lang="en-US" sz="2000" dirty="0">
              <a:solidFill>
                <a:srgbClr val="FFFFFF"/>
              </a:solidFill>
            </a:endParaRPr>
          </a:p>
        </p:txBody>
      </p:sp>
      <p:sp>
        <p:nvSpPr>
          <p:cNvPr id="4" name="Slide Number Placeholder 3">
            <a:extLst>
              <a:ext uri="{FF2B5EF4-FFF2-40B4-BE49-F238E27FC236}">
                <a16:creationId xmlns:a16="http://schemas.microsoft.com/office/drawing/2014/main" id="{DA5CDB50-5221-48D4-A5AF-C18EEF0117B8}"/>
              </a:ext>
            </a:extLst>
          </p:cNvPr>
          <p:cNvSpPr>
            <a:spLocks noGrp="1"/>
          </p:cNvSpPr>
          <p:nvPr>
            <p:ph type="sldNum" sz="quarter" idx="12"/>
          </p:nvPr>
        </p:nvSpPr>
        <p:spPr>
          <a:xfrm>
            <a:off x="10729398" y="6296279"/>
            <a:ext cx="624401" cy="365125"/>
          </a:xfrm>
        </p:spPr>
        <p:txBody>
          <a:bodyPr>
            <a:normAutofit/>
          </a:bodyPr>
          <a:lstStyle/>
          <a:p>
            <a:pPr algn="l">
              <a:spcAft>
                <a:spcPts val="600"/>
              </a:spcAft>
            </a:pPr>
            <a:fld id="{7C42351B-E7F8-4195-A50A-1EB0EA164226}" type="slidenum">
              <a:rPr lang="en-US" sz="1050">
                <a:solidFill>
                  <a:srgbClr val="FFFFFF">
                    <a:alpha val="70000"/>
                  </a:srgbClr>
                </a:solidFill>
              </a:rPr>
              <a:pPr algn="l">
                <a:spcAft>
                  <a:spcPts val="600"/>
                </a:spcAft>
              </a:pPr>
              <a:t>5</a:t>
            </a:fld>
            <a:endParaRPr lang="en-US" sz="1050">
              <a:solidFill>
                <a:srgbClr val="FFFFFF">
                  <a:alpha val="70000"/>
                </a:srgbClr>
              </a:solidFill>
            </a:endParaRPr>
          </a:p>
        </p:txBody>
      </p:sp>
      <p:sp>
        <p:nvSpPr>
          <p:cNvPr id="6" name="TextBox 5">
            <a:extLst>
              <a:ext uri="{FF2B5EF4-FFF2-40B4-BE49-F238E27FC236}">
                <a16:creationId xmlns:a16="http://schemas.microsoft.com/office/drawing/2014/main" id="{74574D4B-3FF3-46DD-A2AB-757CC02573E6}"/>
              </a:ext>
            </a:extLst>
          </p:cNvPr>
          <p:cNvSpPr txBox="1"/>
          <p:nvPr/>
        </p:nvSpPr>
        <p:spPr>
          <a:xfrm>
            <a:off x="1681929" y="2108653"/>
            <a:ext cx="2972367" cy="3077766"/>
          </a:xfrm>
          <a:prstGeom prst="rect">
            <a:avLst/>
          </a:prstGeom>
          <a:noFill/>
        </p:spPr>
        <p:txBody>
          <a:bodyPr wrap="square" rtlCol="0">
            <a:spAutoFit/>
          </a:bodyPr>
          <a:lstStyle/>
          <a:p>
            <a:r>
              <a:rPr lang="en-US" sz="1600" dirty="0"/>
              <a:t>The dataset is 100% populate</a:t>
            </a:r>
            <a:r>
              <a:rPr lang="en-US" altLang="zh-CN" sz="1600" dirty="0"/>
              <a:t>d with 1470 records, attrition info (Yes/No), and 34 variables. After</a:t>
            </a:r>
            <a:r>
              <a:rPr lang="en-US" sz="1600" dirty="0"/>
              <a:t> cleaning, it’s ready for visualization.</a:t>
            </a:r>
          </a:p>
          <a:p>
            <a:endParaRPr lang="en-US" sz="1600" dirty="0">
              <a:solidFill>
                <a:srgbClr val="FFFFFF"/>
              </a:solidFill>
            </a:endParaRPr>
          </a:p>
          <a:p>
            <a:endParaRPr lang="en-US" sz="1600" dirty="0">
              <a:solidFill>
                <a:srgbClr val="FFFFFF"/>
              </a:solidFill>
            </a:endParaRPr>
          </a:p>
          <a:p>
            <a:r>
              <a:rPr lang="en-US" sz="1600" dirty="0">
                <a:solidFill>
                  <a:srgbClr val="FFFFFF"/>
                </a:solidFill>
              </a:rPr>
              <a:t>The important variables possibly  containing explanatory and predictive info for attrition can be categorized into </a:t>
            </a:r>
            <a:r>
              <a:rPr lang="en-US" sz="1600" b="1" u="sng" dirty="0">
                <a:solidFill>
                  <a:srgbClr val="FFFFFF"/>
                </a:solidFill>
              </a:rPr>
              <a:t>3 </a:t>
            </a:r>
            <a:r>
              <a:rPr lang="en-US" sz="1600" dirty="0">
                <a:solidFill>
                  <a:srgbClr val="FFFFFF"/>
                </a:solidFill>
              </a:rPr>
              <a:t>main </a:t>
            </a:r>
            <a:r>
              <a:rPr lang="en-US" altLang="zh-CN" sz="1600" dirty="0">
                <a:solidFill>
                  <a:srgbClr val="FFFFFF"/>
                </a:solidFill>
              </a:rPr>
              <a:t>bucket</a:t>
            </a:r>
            <a:r>
              <a:rPr lang="en-US" sz="1600" dirty="0">
                <a:solidFill>
                  <a:srgbClr val="FFFFFF"/>
                </a:solidFill>
              </a:rPr>
              <a:t>s:</a:t>
            </a:r>
          </a:p>
          <a:p>
            <a:endParaRPr lang="en-US" sz="1600" dirty="0"/>
          </a:p>
        </p:txBody>
      </p:sp>
    </p:spTree>
    <p:extLst>
      <p:ext uri="{BB962C8B-B14F-4D97-AF65-F5344CB8AC3E}">
        <p14:creationId xmlns:p14="http://schemas.microsoft.com/office/powerpoint/2010/main" val="81326513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hart 6">
            <a:extLst>
              <a:ext uri="{FF2B5EF4-FFF2-40B4-BE49-F238E27FC236}">
                <a16:creationId xmlns:a16="http://schemas.microsoft.com/office/drawing/2014/main" id="{B8F09BBF-9198-4514-B533-8E73497F88B5}"/>
              </a:ext>
            </a:extLst>
          </p:cNvPr>
          <p:cNvGraphicFramePr>
            <a:graphicFrameLocks/>
          </p:cNvGraphicFramePr>
          <p:nvPr>
            <p:extLst>
              <p:ext uri="{D42A27DB-BD31-4B8C-83A1-F6EECF244321}">
                <p14:modId xmlns:p14="http://schemas.microsoft.com/office/powerpoint/2010/main" val="439854621"/>
              </p:ext>
            </p:extLst>
          </p:nvPr>
        </p:nvGraphicFramePr>
        <p:xfrm>
          <a:off x="8383867" y="2598700"/>
          <a:ext cx="3254477" cy="3789167"/>
        </p:xfrm>
        <a:graphic>
          <a:graphicData uri="http://schemas.openxmlformats.org/drawingml/2006/chart">
            <c:chart xmlns:c="http://schemas.openxmlformats.org/drawingml/2006/chart" xmlns:r="http://schemas.openxmlformats.org/officeDocument/2006/relationships" r:id="rId2"/>
          </a:graphicData>
        </a:graphic>
      </p:graphicFrame>
      <p:sp>
        <p:nvSpPr>
          <p:cNvPr id="13" name="Rectangle 12">
            <a:extLst>
              <a:ext uri="{FF2B5EF4-FFF2-40B4-BE49-F238E27FC236}">
                <a16:creationId xmlns:a16="http://schemas.microsoft.com/office/drawing/2014/main" id="{51168865-0E63-428C-AC39-EA6E56F2B111}"/>
              </a:ext>
            </a:extLst>
          </p:cNvPr>
          <p:cNvSpPr/>
          <p:nvPr/>
        </p:nvSpPr>
        <p:spPr>
          <a:xfrm>
            <a:off x="396897" y="3225560"/>
            <a:ext cx="5712260" cy="1167441"/>
          </a:xfrm>
          <a:prstGeom prst="rect">
            <a:avLst/>
          </a:prstGeom>
          <a:solidFill>
            <a:schemeClr val="bg2">
              <a:lumMod val="50000"/>
              <a:alpha val="46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r>
              <a:rPr lang="en-US" sz="2800" b="1" u="sng" dirty="0"/>
              <a:t>Attrition</a:t>
            </a:r>
            <a:r>
              <a:rPr lang="en-US" dirty="0"/>
              <a:t> is defined as leaving the company altogether. It does not include transfers to other departments or cost centers.</a:t>
            </a:r>
          </a:p>
        </p:txBody>
      </p:sp>
      <p:sp>
        <p:nvSpPr>
          <p:cNvPr id="5" name="Rectangle 4">
            <a:extLst>
              <a:ext uri="{FF2B5EF4-FFF2-40B4-BE49-F238E27FC236}">
                <a16:creationId xmlns:a16="http://schemas.microsoft.com/office/drawing/2014/main" id="{0A11ED8F-8953-44FB-B9DE-9912244A0E41}"/>
              </a:ext>
            </a:extLst>
          </p:cNvPr>
          <p:cNvSpPr/>
          <p:nvPr/>
        </p:nvSpPr>
        <p:spPr>
          <a:xfrm>
            <a:off x="6893318" y="6412288"/>
            <a:ext cx="1203022" cy="369332"/>
          </a:xfrm>
          <a:prstGeom prst="rect">
            <a:avLst/>
          </a:prstGeom>
        </p:spPr>
        <p:txBody>
          <a:bodyPr wrap="none">
            <a:spAutoFit/>
          </a:bodyPr>
          <a:lstStyle/>
          <a:p>
            <a:pPr lvl="0" algn="ctr">
              <a:defRPr/>
            </a:pPr>
            <a:r>
              <a:rPr lang="en-US" b="1" dirty="0"/>
              <a:t>Next Steps</a:t>
            </a:r>
            <a:endParaRPr lang="en-US" b="1" dirty="0">
              <a:solidFill>
                <a:schemeClr val="bg1"/>
              </a:solidFill>
            </a:endParaRPr>
          </a:p>
        </p:txBody>
      </p:sp>
      <p:sp>
        <p:nvSpPr>
          <p:cNvPr id="16" name="Rectangle 15">
            <a:extLst>
              <a:ext uri="{FF2B5EF4-FFF2-40B4-BE49-F238E27FC236}">
                <a16:creationId xmlns:a16="http://schemas.microsoft.com/office/drawing/2014/main" id="{58C8B1AB-6A16-4E2F-9126-9F3FEF2E9F56}"/>
              </a:ext>
            </a:extLst>
          </p:cNvPr>
          <p:cNvSpPr/>
          <p:nvPr/>
        </p:nvSpPr>
        <p:spPr>
          <a:xfrm>
            <a:off x="4362513" y="6412288"/>
            <a:ext cx="2394310" cy="369332"/>
          </a:xfrm>
          <a:prstGeom prst="rect">
            <a:avLst/>
          </a:prstGeom>
        </p:spPr>
        <p:txBody>
          <a:bodyPr wrap="none">
            <a:spAutoFit/>
          </a:bodyPr>
          <a:lstStyle/>
          <a:p>
            <a:pPr lvl="0"/>
            <a:r>
              <a:rPr lang="en-US" b="1" dirty="0">
                <a:solidFill>
                  <a:srgbClr val="FFFFFF"/>
                </a:solidFill>
              </a:rPr>
              <a:t>Hypothesis Verification</a:t>
            </a:r>
          </a:p>
        </p:txBody>
      </p:sp>
      <p:sp>
        <p:nvSpPr>
          <p:cNvPr id="6" name="Speech Bubble: Rectangle 5">
            <a:extLst>
              <a:ext uri="{FF2B5EF4-FFF2-40B4-BE49-F238E27FC236}">
                <a16:creationId xmlns:a16="http://schemas.microsoft.com/office/drawing/2014/main" id="{8941B4FC-16ED-4A99-83C9-4A260D8C8C57}"/>
              </a:ext>
            </a:extLst>
          </p:cNvPr>
          <p:cNvSpPr/>
          <p:nvPr/>
        </p:nvSpPr>
        <p:spPr>
          <a:xfrm flipH="1">
            <a:off x="9195911" y="1593670"/>
            <a:ext cx="2285922" cy="1234755"/>
          </a:xfrm>
          <a:prstGeom prst="wedgeRectCallout">
            <a:avLst>
              <a:gd name="adj1" fmla="val -22898"/>
              <a:gd name="adj2" fmla="val 114002"/>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6427AA-D4E1-4679-93A4-08D6924C5457}"/>
              </a:ext>
            </a:extLst>
          </p:cNvPr>
          <p:cNvSpPr>
            <a:spLocks noGrp="1"/>
          </p:cNvSpPr>
          <p:nvPr>
            <p:ph idx="1"/>
          </p:nvPr>
        </p:nvSpPr>
        <p:spPr>
          <a:xfrm>
            <a:off x="9274351" y="1693115"/>
            <a:ext cx="2285922" cy="1355164"/>
          </a:xfrm>
        </p:spPr>
        <p:txBody>
          <a:bodyPr anchor="t">
            <a:normAutofit/>
          </a:bodyPr>
          <a:lstStyle/>
          <a:p>
            <a:pPr marL="0" indent="0">
              <a:buNone/>
            </a:pPr>
            <a:r>
              <a:rPr lang="en-US" sz="1600" dirty="0"/>
              <a:t>For last year, the company’s attrition rate is 16.1%, which is 2% higher than last year.</a:t>
            </a:r>
          </a:p>
        </p:txBody>
      </p:sp>
      <p:sp>
        <p:nvSpPr>
          <p:cNvPr id="9" name="Rectangle 8">
            <a:extLst>
              <a:ext uri="{FF2B5EF4-FFF2-40B4-BE49-F238E27FC236}">
                <a16:creationId xmlns:a16="http://schemas.microsoft.com/office/drawing/2014/main" id="{8FADE8F2-8E61-48D5-925E-282475619B3B}"/>
              </a:ext>
            </a:extLst>
          </p:cNvPr>
          <p:cNvSpPr/>
          <p:nvPr/>
        </p:nvSpPr>
        <p:spPr>
          <a:xfrm>
            <a:off x="9370045" y="5938287"/>
            <a:ext cx="1396277" cy="338554"/>
          </a:xfrm>
          <a:prstGeom prst="rect">
            <a:avLst/>
          </a:prstGeom>
        </p:spPr>
        <p:txBody>
          <a:bodyPr wrap="square">
            <a:spAutoFit/>
          </a:bodyPr>
          <a:lstStyle/>
          <a:p>
            <a:pPr algn="ctr">
              <a:defRPr sz="1400" b="0" i="0" u="none" strike="noStrike" kern="1200" spc="0" baseline="0">
                <a:solidFill>
                  <a:prstClr val="white">
                    <a:lumMod val="65000"/>
                    <a:lumOff val="35000"/>
                  </a:prstClr>
                </a:solidFill>
                <a:latin typeface="+mn-lt"/>
                <a:ea typeface="+mn-ea"/>
                <a:cs typeface="+mn-cs"/>
              </a:defRPr>
            </a:pPr>
            <a:r>
              <a:rPr lang="en-US" sz="1600" b="1" dirty="0">
                <a:solidFill>
                  <a:srgbClr val="0070C0"/>
                </a:solidFill>
                <a:latin typeface="Arial" panose="020B0604020202020204" pitchFamily="34" charset="0"/>
                <a:cs typeface="Arial" panose="020B0604020202020204" pitchFamily="34" charset="0"/>
              </a:rPr>
              <a:t>ATTRITION</a:t>
            </a:r>
          </a:p>
        </p:txBody>
      </p:sp>
    </p:spTree>
    <p:extLst>
      <p:ext uri="{BB962C8B-B14F-4D97-AF65-F5344CB8AC3E}">
        <p14:creationId xmlns:p14="http://schemas.microsoft.com/office/powerpoint/2010/main" val="87108769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69A21300-5E17-40F6-A741-F6C63EDB7885}"/>
              </a:ext>
            </a:extLst>
          </p:cNvPr>
          <p:cNvSpPr>
            <a:spLocks noGrp="1"/>
          </p:cNvSpPr>
          <p:nvPr>
            <p:ph type="title"/>
          </p:nvPr>
        </p:nvSpPr>
        <p:spPr>
          <a:xfrm>
            <a:off x="838200" y="672747"/>
            <a:ext cx="10515600" cy="715556"/>
          </a:xfrm>
        </p:spPr>
        <p:txBody>
          <a:bodyPr>
            <a:normAutofit/>
          </a:bodyPr>
          <a:lstStyle/>
          <a:p>
            <a:pPr algn="ctr"/>
            <a:r>
              <a:rPr lang="en-US" sz="3200" dirty="0">
                <a:solidFill>
                  <a:schemeClr val="bg1"/>
                </a:solidFill>
              </a:rPr>
              <a:t>What are the attrition rate by department?</a:t>
            </a:r>
          </a:p>
        </p:txBody>
      </p:sp>
      <p:sp>
        <p:nvSpPr>
          <p:cNvPr id="6" name="Slide Number Placeholder 5">
            <a:extLst>
              <a:ext uri="{FF2B5EF4-FFF2-40B4-BE49-F238E27FC236}">
                <a16:creationId xmlns:a16="http://schemas.microsoft.com/office/drawing/2014/main" id="{7B90E67B-799C-46F5-BF53-FC3D561CCC42}"/>
              </a:ext>
            </a:extLst>
          </p:cNvPr>
          <p:cNvSpPr>
            <a:spLocks noGrp="1"/>
          </p:cNvSpPr>
          <p:nvPr>
            <p:ph type="sldNum" sz="quarter" idx="12"/>
          </p:nvPr>
        </p:nvSpPr>
        <p:spPr/>
        <p:txBody>
          <a:bodyPr/>
          <a:lstStyle/>
          <a:p>
            <a:fld id="{7C42351B-E7F8-4195-A50A-1EB0EA164226}" type="slidenum">
              <a:rPr lang="en-US" smtClean="0"/>
              <a:t>7</a:t>
            </a:fld>
            <a:endParaRPr lang="en-US"/>
          </a:p>
        </p:txBody>
      </p:sp>
      <p:pic>
        <p:nvPicPr>
          <p:cNvPr id="2" name="Picture 1">
            <a:extLst>
              <a:ext uri="{FF2B5EF4-FFF2-40B4-BE49-F238E27FC236}">
                <a16:creationId xmlns:a16="http://schemas.microsoft.com/office/drawing/2014/main" id="{DF15E63E-2B8A-4771-9EA5-3426797ED7FC}"/>
              </a:ext>
            </a:extLst>
          </p:cNvPr>
          <p:cNvPicPr>
            <a:picLocks noChangeAspect="1"/>
          </p:cNvPicPr>
          <p:nvPr/>
        </p:nvPicPr>
        <p:blipFill>
          <a:blip r:embed="rId2"/>
          <a:stretch>
            <a:fillRect/>
          </a:stretch>
        </p:blipFill>
        <p:spPr>
          <a:xfrm>
            <a:off x="1470080" y="2009162"/>
            <a:ext cx="8411833" cy="2792914"/>
          </a:xfrm>
          <a:prstGeom prst="rect">
            <a:avLst/>
          </a:prstGeom>
        </p:spPr>
      </p:pic>
      <p:sp>
        <p:nvSpPr>
          <p:cNvPr id="3" name="Callout: Bent Line 2">
            <a:extLst>
              <a:ext uri="{FF2B5EF4-FFF2-40B4-BE49-F238E27FC236}">
                <a16:creationId xmlns:a16="http://schemas.microsoft.com/office/drawing/2014/main" id="{4136F1A4-E155-4173-A710-D0E5F763EB70}"/>
              </a:ext>
            </a:extLst>
          </p:cNvPr>
          <p:cNvSpPr/>
          <p:nvPr/>
        </p:nvSpPr>
        <p:spPr>
          <a:xfrm>
            <a:off x="5746789" y="5164894"/>
            <a:ext cx="2285922" cy="934827"/>
          </a:xfrm>
          <a:prstGeom prst="borderCallout2">
            <a:avLst>
              <a:gd name="adj1" fmla="val 50449"/>
              <a:gd name="adj2" fmla="val 100351"/>
              <a:gd name="adj3" fmla="val 46442"/>
              <a:gd name="adj4" fmla="val 136540"/>
              <a:gd name="adj5" fmla="val -43773"/>
              <a:gd name="adj6" fmla="val 154868"/>
            </a:avLst>
          </a:prstGeom>
          <a:solidFill>
            <a:schemeClr val="accent5">
              <a:lumMod val="75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2">
            <a:extLst>
              <a:ext uri="{FF2B5EF4-FFF2-40B4-BE49-F238E27FC236}">
                <a16:creationId xmlns:a16="http://schemas.microsoft.com/office/drawing/2014/main" id="{72179C58-AF41-403B-9B3B-8A4214BD98EC}"/>
              </a:ext>
            </a:extLst>
          </p:cNvPr>
          <p:cNvSpPr>
            <a:spLocks noGrp="1"/>
          </p:cNvSpPr>
          <p:nvPr>
            <p:ph idx="1"/>
          </p:nvPr>
        </p:nvSpPr>
        <p:spPr>
          <a:xfrm>
            <a:off x="5746789" y="5333017"/>
            <a:ext cx="2391658" cy="1080161"/>
          </a:xfrm>
        </p:spPr>
        <p:txBody>
          <a:bodyPr anchor="t">
            <a:normAutofit/>
          </a:bodyPr>
          <a:lstStyle/>
          <a:p>
            <a:pPr marL="0" indent="0">
              <a:buNone/>
            </a:pPr>
            <a:r>
              <a:rPr lang="en-US" sz="2000" b="1" u="sng" dirty="0">
                <a:solidFill>
                  <a:schemeClr val="bg1"/>
                </a:solidFill>
              </a:rPr>
              <a:t>Sales</a:t>
            </a:r>
            <a:r>
              <a:rPr lang="en-US" sz="1600" dirty="0">
                <a:solidFill>
                  <a:schemeClr val="bg1"/>
                </a:solidFill>
              </a:rPr>
              <a:t> is the department with the highest attrition.</a:t>
            </a:r>
          </a:p>
        </p:txBody>
      </p:sp>
    </p:spTree>
    <p:extLst>
      <p:ext uri="{BB962C8B-B14F-4D97-AF65-F5344CB8AC3E}">
        <p14:creationId xmlns:p14="http://schemas.microsoft.com/office/powerpoint/2010/main" val="283229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69A21300-5E17-40F6-A741-F6C63EDB7885}"/>
              </a:ext>
            </a:extLst>
          </p:cNvPr>
          <p:cNvSpPr>
            <a:spLocks noGrp="1"/>
          </p:cNvSpPr>
          <p:nvPr>
            <p:ph type="title"/>
          </p:nvPr>
        </p:nvSpPr>
        <p:spPr>
          <a:xfrm>
            <a:off x="491384" y="672747"/>
            <a:ext cx="10942812" cy="715556"/>
          </a:xfrm>
        </p:spPr>
        <p:txBody>
          <a:bodyPr>
            <a:noAutofit/>
          </a:bodyPr>
          <a:lstStyle/>
          <a:p>
            <a:pPr algn="ctr"/>
            <a:r>
              <a:rPr lang="en-US" sz="2000" dirty="0">
                <a:solidFill>
                  <a:schemeClr val="bg1"/>
                </a:solidFill>
              </a:rPr>
              <a:t>Gender distribution is relatively in reasonable scale, hypothetically attrition is not caused by gender bias.</a:t>
            </a:r>
          </a:p>
        </p:txBody>
      </p:sp>
      <p:sp>
        <p:nvSpPr>
          <p:cNvPr id="6" name="Slide Number Placeholder 5">
            <a:extLst>
              <a:ext uri="{FF2B5EF4-FFF2-40B4-BE49-F238E27FC236}">
                <a16:creationId xmlns:a16="http://schemas.microsoft.com/office/drawing/2014/main" id="{7B90E67B-799C-46F5-BF53-FC3D561CCC42}"/>
              </a:ext>
            </a:extLst>
          </p:cNvPr>
          <p:cNvSpPr>
            <a:spLocks noGrp="1"/>
          </p:cNvSpPr>
          <p:nvPr>
            <p:ph type="sldNum" sz="quarter" idx="12"/>
          </p:nvPr>
        </p:nvSpPr>
        <p:spPr/>
        <p:txBody>
          <a:bodyPr/>
          <a:lstStyle/>
          <a:p>
            <a:fld id="{7C42351B-E7F8-4195-A50A-1EB0EA164226}" type="slidenum">
              <a:rPr lang="en-US" smtClean="0"/>
              <a:t>8</a:t>
            </a:fld>
            <a:endParaRPr lang="en-US"/>
          </a:p>
        </p:txBody>
      </p:sp>
      <p:sp>
        <p:nvSpPr>
          <p:cNvPr id="8" name="Content Placeholder 2">
            <a:extLst>
              <a:ext uri="{FF2B5EF4-FFF2-40B4-BE49-F238E27FC236}">
                <a16:creationId xmlns:a16="http://schemas.microsoft.com/office/drawing/2014/main" id="{72179C58-AF41-403B-9B3B-8A4214BD98EC}"/>
              </a:ext>
            </a:extLst>
          </p:cNvPr>
          <p:cNvSpPr>
            <a:spLocks noGrp="1"/>
          </p:cNvSpPr>
          <p:nvPr>
            <p:ph idx="1"/>
          </p:nvPr>
        </p:nvSpPr>
        <p:spPr>
          <a:xfrm>
            <a:off x="5746789" y="5333017"/>
            <a:ext cx="2391658" cy="1080161"/>
          </a:xfrm>
        </p:spPr>
        <p:txBody>
          <a:bodyPr anchor="t">
            <a:normAutofit/>
          </a:bodyPr>
          <a:lstStyle/>
          <a:p>
            <a:pPr marL="0" indent="0">
              <a:buNone/>
            </a:pPr>
            <a:r>
              <a:rPr lang="en-US" sz="2000" b="1" u="sng" dirty="0">
                <a:solidFill>
                  <a:schemeClr val="bg1"/>
                </a:solidFill>
              </a:rPr>
              <a:t>Sales</a:t>
            </a:r>
            <a:r>
              <a:rPr lang="en-US" sz="1600" dirty="0">
                <a:solidFill>
                  <a:schemeClr val="bg1"/>
                </a:solidFill>
              </a:rPr>
              <a:t> is the department with the highest attrition.</a:t>
            </a:r>
          </a:p>
        </p:txBody>
      </p:sp>
      <p:pic>
        <p:nvPicPr>
          <p:cNvPr id="9" name="Picture 8" descr="A screenshot of a cell phone&#10;&#10;Description generated with very high confidence">
            <a:extLst>
              <a:ext uri="{FF2B5EF4-FFF2-40B4-BE49-F238E27FC236}">
                <a16:creationId xmlns:a16="http://schemas.microsoft.com/office/drawing/2014/main" id="{43285063-7DD7-4D61-B4A3-E62765E1E4B5}"/>
              </a:ext>
            </a:extLst>
          </p:cNvPr>
          <p:cNvPicPr>
            <a:picLocks noChangeAspect="1"/>
          </p:cNvPicPr>
          <p:nvPr/>
        </p:nvPicPr>
        <p:blipFill>
          <a:blip r:embed="rId2"/>
          <a:stretch>
            <a:fillRect/>
          </a:stretch>
        </p:blipFill>
        <p:spPr>
          <a:xfrm>
            <a:off x="57865" y="1644099"/>
            <a:ext cx="6782745" cy="1933083"/>
          </a:xfrm>
          <a:prstGeom prst="rect">
            <a:avLst/>
          </a:prstGeom>
        </p:spPr>
      </p:pic>
      <p:pic>
        <p:nvPicPr>
          <p:cNvPr id="11" name="Picture 10" descr="A screenshot of a cell phone&#10;&#10;Description generated with high confidence">
            <a:extLst>
              <a:ext uri="{FF2B5EF4-FFF2-40B4-BE49-F238E27FC236}">
                <a16:creationId xmlns:a16="http://schemas.microsoft.com/office/drawing/2014/main" id="{FE19E1BB-6F05-4BD5-9390-4F5B9CE30D7E}"/>
              </a:ext>
            </a:extLst>
          </p:cNvPr>
          <p:cNvPicPr>
            <a:picLocks noChangeAspect="1"/>
          </p:cNvPicPr>
          <p:nvPr/>
        </p:nvPicPr>
        <p:blipFill rotWithShape="1">
          <a:blip r:embed="rId3"/>
          <a:srcRect r="-1" b="293"/>
          <a:stretch/>
        </p:blipFill>
        <p:spPr>
          <a:xfrm>
            <a:off x="7176873" y="1388303"/>
            <a:ext cx="3225460" cy="4817945"/>
          </a:xfrm>
          <a:prstGeom prst="rect">
            <a:avLst/>
          </a:prstGeom>
        </p:spPr>
      </p:pic>
      <p:sp>
        <p:nvSpPr>
          <p:cNvPr id="13" name="Rectangle 12">
            <a:extLst>
              <a:ext uri="{FF2B5EF4-FFF2-40B4-BE49-F238E27FC236}">
                <a16:creationId xmlns:a16="http://schemas.microsoft.com/office/drawing/2014/main" id="{7D4C410F-1DA3-4260-AF54-A3A57CCCB2E3}"/>
              </a:ext>
            </a:extLst>
          </p:cNvPr>
          <p:cNvSpPr/>
          <p:nvPr/>
        </p:nvSpPr>
        <p:spPr>
          <a:xfrm>
            <a:off x="1299448" y="4824284"/>
            <a:ext cx="5712260" cy="1167441"/>
          </a:xfrm>
          <a:prstGeom prst="rect">
            <a:avLst/>
          </a:prstGeom>
          <a:solidFill>
            <a:schemeClr val="bg2">
              <a:lumMod val="50000"/>
              <a:alpha val="46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r>
              <a:rPr lang="en-US" sz="1600" dirty="0"/>
              <a:t>The</a:t>
            </a:r>
            <a:r>
              <a:rPr lang="zh-CN" altLang="en-US" sz="1600" dirty="0"/>
              <a:t> </a:t>
            </a:r>
            <a:r>
              <a:rPr lang="en-US" altLang="zh-CN" sz="1600" dirty="0"/>
              <a:t>density</a:t>
            </a:r>
            <a:r>
              <a:rPr lang="zh-CN" altLang="en-US" sz="1600" dirty="0"/>
              <a:t> </a:t>
            </a:r>
            <a:r>
              <a:rPr lang="en-US" altLang="zh-CN" sz="1600" dirty="0"/>
              <a:t>plot</a:t>
            </a:r>
            <a:r>
              <a:rPr lang="zh-CN" altLang="en-US" sz="1600" dirty="0"/>
              <a:t> </a:t>
            </a:r>
            <a:r>
              <a:rPr lang="en-US" altLang="zh-CN" sz="1600" dirty="0"/>
              <a:t>shows</a:t>
            </a:r>
            <a:r>
              <a:rPr lang="zh-CN" altLang="en-US" sz="1600" dirty="0"/>
              <a:t> </a:t>
            </a:r>
            <a:r>
              <a:rPr lang="en-US" altLang="zh-CN" sz="1600" dirty="0"/>
              <a:t>where the concentration of demographic distribution in both gender and age. The darker area shows it’s most densely concentrated between around 27 – 46 in R&amp;D and relatively evenly distributed among gender. </a:t>
            </a:r>
            <a:endParaRPr lang="en-US" sz="1600" dirty="0"/>
          </a:p>
        </p:txBody>
      </p:sp>
      <p:cxnSp>
        <p:nvCxnSpPr>
          <p:cNvPr id="5" name="Straight Arrow Connector 4">
            <a:extLst>
              <a:ext uri="{FF2B5EF4-FFF2-40B4-BE49-F238E27FC236}">
                <a16:creationId xmlns:a16="http://schemas.microsoft.com/office/drawing/2014/main" id="{1D56915C-1820-4AB0-9ADF-9D9DED06EB43}"/>
              </a:ext>
            </a:extLst>
          </p:cNvPr>
          <p:cNvCxnSpPr/>
          <p:nvPr/>
        </p:nvCxnSpPr>
        <p:spPr>
          <a:xfrm flipV="1">
            <a:off x="7011708" y="4979055"/>
            <a:ext cx="580762" cy="176981"/>
          </a:xfrm>
          <a:prstGeom prst="straightConnector1">
            <a:avLst/>
          </a:prstGeom>
          <a:ln>
            <a:solidFill>
              <a:srgbClr val="C0BEB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38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97B8A2-C70E-4DBB-AA4B-DF23B3BB5C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42351B-E7F8-4195-A50A-1EB0EA164226}" type="slidenum">
              <a:rPr lang="en-US" smtClean="0"/>
              <a:pPr>
                <a:spcAft>
                  <a:spcPts val="600"/>
                </a:spcAft>
              </a:pPr>
              <a:t>9</a:t>
            </a:fld>
            <a:endParaRPr lang="en-US"/>
          </a:p>
        </p:txBody>
      </p:sp>
      <p:sp>
        <p:nvSpPr>
          <p:cNvPr id="12" name="TextBox 11">
            <a:extLst>
              <a:ext uri="{FF2B5EF4-FFF2-40B4-BE49-F238E27FC236}">
                <a16:creationId xmlns:a16="http://schemas.microsoft.com/office/drawing/2014/main" id="{C9BDE14E-89F3-4BA6-AA03-BEEAAE073FBA}"/>
              </a:ext>
            </a:extLst>
          </p:cNvPr>
          <p:cNvSpPr txBox="1"/>
          <p:nvPr/>
        </p:nvSpPr>
        <p:spPr>
          <a:xfrm>
            <a:off x="4031563" y="855544"/>
            <a:ext cx="2948500" cy="400110"/>
          </a:xfrm>
          <a:prstGeom prst="rect">
            <a:avLst/>
          </a:prstGeom>
          <a:noFill/>
        </p:spPr>
        <p:txBody>
          <a:bodyPr wrap="none" rtlCol="0">
            <a:spAutoFit/>
          </a:bodyPr>
          <a:lstStyle/>
          <a:p>
            <a:pPr algn="ctr"/>
            <a:r>
              <a:rPr lang="en-US" sz="2000" b="1" dirty="0">
                <a:solidFill>
                  <a:schemeClr val="bg1"/>
                </a:solidFill>
              </a:rPr>
              <a:t>So who left the company?</a:t>
            </a:r>
          </a:p>
        </p:txBody>
      </p:sp>
      <p:pic>
        <p:nvPicPr>
          <p:cNvPr id="3" name="Picture 2">
            <a:extLst>
              <a:ext uri="{FF2B5EF4-FFF2-40B4-BE49-F238E27FC236}">
                <a16:creationId xmlns:a16="http://schemas.microsoft.com/office/drawing/2014/main" id="{6F28FD44-5217-4EEB-AEEF-138598C30F9B}"/>
              </a:ext>
            </a:extLst>
          </p:cNvPr>
          <p:cNvPicPr>
            <a:picLocks noChangeAspect="1"/>
          </p:cNvPicPr>
          <p:nvPr/>
        </p:nvPicPr>
        <p:blipFill rotWithShape="1">
          <a:blip r:embed="rId3"/>
          <a:srcRect t="7951" b="6068"/>
          <a:stretch/>
        </p:blipFill>
        <p:spPr>
          <a:xfrm>
            <a:off x="2472662" y="1627746"/>
            <a:ext cx="4439971" cy="4489161"/>
          </a:xfrm>
          <a:prstGeom prst="rect">
            <a:avLst/>
          </a:prstGeom>
        </p:spPr>
      </p:pic>
      <p:sp>
        <p:nvSpPr>
          <p:cNvPr id="7" name="Rectangle 6">
            <a:extLst>
              <a:ext uri="{FF2B5EF4-FFF2-40B4-BE49-F238E27FC236}">
                <a16:creationId xmlns:a16="http://schemas.microsoft.com/office/drawing/2014/main" id="{87F3E5DD-AC2C-4067-B3B6-886987C0BC42}"/>
              </a:ext>
            </a:extLst>
          </p:cNvPr>
          <p:cNvSpPr/>
          <p:nvPr/>
        </p:nvSpPr>
        <p:spPr>
          <a:xfrm>
            <a:off x="6694098" y="3553627"/>
            <a:ext cx="4250913" cy="1419527"/>
          </a:xfrm>
          <a:prstGeom prst="rect">
            <a:avLst/>
          </a:prstGeom>
          <a:solidFill>
            <a:schemeClr val="bg2">
              <a:lumMod val="50000"/>
              <a:alpha val="46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600" b="1" dirty="0">
              <a:solidFill>
                <a:schemeClr val="bg1"/>
              </a:solidFill>
            </a:endParaRPr>
          </a:p>
          <a:p>
            <a:pPr algn="ctr"/>
            <a:r>
              <a:rPr lang="en-US" sz="2000" b="1" dirty="0">
                <a:solidFill>
                  <a:schemeClr val="bg1"/>
                </a:solidFill>
              </a:rPr>
              <a:t>Performance in Relation to Attrition</a:t>
            </a:r>
          </a:p>
          <a:p>
            <a:pPr algn="ctr"/>
            <a:endParaRPr lang="en-US" sz="1000" dirty="0">
              <a:solidFill>
                <a:schemeClr val="bg1"/>
              </a:solidFill>
            </a:endParaRPr>
          </a:p>
          <a:p>
            <a:pPr algn="ctr"/>
            <a:r>
              <a:rPr lang="en-US" sz="1600" dirty="0">
                <a:solidFill>
                  <a:schemeClr val="bg1"/>
                </a:solidFill>
              </a:rPr>
              <a:t>Fortunately, we also didn’t lose our high performers disproportionately. </a:t>
            </a:r>
            <a:endParaRPr lang="en-US" sz="1600" dirty="0"/>
          </a:p>
        </p:txBody>
      </p:sp>
      <p:sp>
        <p:nvSpPr>
          <p:cNvPr id="5" name="Oval 4">
            <a:extLst>
              <a:ext uri="{FF2B5EF4-FFF2-40B4-BE49-F238E27FC236}">
                <a16:creationId xmlns:a16="http://schemas.microsoft.com/office/drawing/2014/main" id="{212E99B4-2090-4DB0-B9D7-F1A4690572F7}"/>
              </a:ext>
            </a:extLst>
          </p:cNvPr>
          <p:cNvSpPr/>
          <p:nvPr/>
        </p:nvSpPr>
        <p:spPr>
          <a:xfrm>
            <a:off x="3651850" y="1915064"/>
            <a:ext cx="402564" cy="4140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0F9E315-036F-4746-B146-75B8959372C5}"/>
              </a:ext>
            </a:extLst>
          </p:cNvPr>
          <p:cNvSpPr/>
          <p:nvPr/>
        </p:nvSpPr>
        <p:spPr>
          <a:xfrm>
            <a:off x="3329797" y="4708049"/>
            <a:ext cx="1028105" cy="10574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837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1283</Words>
  <Application>Microsoft Macintosh PowerPoint</Application>
  <PresentationFormat>Widescreen</PresentationFormat>
  <Paragraphs>153</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WORK SAMPLE     - ANALYZING ATTRITION </vt:lpstr>
      <vt:lpstr>EXECUTIVE SUMMARY</vt:lpstr>
      <vt:lpstr>REASEARCH METHODOLOGY</vt:lpstr>
      <vt:lpstr>1.  Data Exploration  </vt:lpstr>
      <vt:lpstr>DATA OVERVIEW</vt:lpstr>
      <vt:lpstr>PowerPoint Presentation</vt:lpstr>
      <vt:lpstr>What are the attrition rate by department?</vt:lpstr>
      <vt:lpstr>Gender distribution is relatively in reasonable scale, hypothetically attrition is not caused by gender bias.</vt:lpstr>
      <vt:lpstr>PowerPoint Presentation</vt:lpstr>
      <vt:lpstr>PowerPoint Presentation</vt:lpstr>
      <vt:lpstr>2.  Hypothesis Verification  </vt:lpstr>
      <vt:lpstr>Thru Chi-square Testing, age group in Gen X and Millennials is verified to have a significantly higher attrition rate, with P-value =  3.20768E-13. </vt:lpstr>
      <vt:lpstr>It is observed from the chart below that there are several peaks in working years and years at the company that people tend to leave, which matches our experience – people tend to leave after they find they don’t fit with the company(usually within shorter time frame), or for career development purposes after 3-5 years, and usually settle down if they stay with the company for more than 10 years.</vt:lpstr>
      <vt:lpstr>It is also observed that seniority and company seniority has a significant positive correlation with attrition, and number of companies worked for has a significant negative relation. P-values through one-tailed t-test  are  1.2E-07, 1.2E-07, and 0.05 respectively. </vt:lpstr>
      <vt:lpstr>Education field also makes a difference, a possible explanation is that it could be related to external labor market demand and skill sets transferability.</vt:lpstr>
      <vt:lpstr>By looking at monthly income, it is observed that employees are not unhappy about their relative income level comparing to peers, but absolute income level – at an monthly income level of less than 5k, the people who left have a significant lower level of income distribution. Combining to previously examination into performance and the last graph, it shows that when people have a lower income and their performance is not incentivized by monetary rewards, they leave the company, either voluntarily or involuntarily.</vt:lpstr>
      <vt:lpstr>In this graph, the darker the color, the more account of attrition there is. This shows people tend to leave when they are at lower job level and not incentivized by long-term incentive.  This could prove the effectiveness of long-term talent retain of stock options.</vt:lpstr>
      <vt:lpstr>Millennials and Gen X could also place high importance on whether they need to work overtime or not. </vt:lpstr>
      <vt:lpstr>Generally the people who left have less fulfillment, happiness, and career development opportunities. </vt:lpstr>
      <vt:lpstr>To verify the above findings and hypothesis, a machine learning model was built to both examine the most important variables contributing to attrition and also predict future attritions according to those variables. A random forest model was used here.</vt:lpstr>
      <vt:lpstr>This chart give specific importance ranking and related weighting. </vt:lpstr>
      <vt:lpstr>3.  Next Steps &amp; Action Plan</vt:lpstr>
      <vt:lpstr>Action Plan</vt:lpstr>
      <vt:lpstr>Next Steps</vt:lpstr>
      <vt:lpstr>THANK YOU</vt:lpstr>
      <vt:lpstr>APPENDIX  - other visualizations that are not the main scope of the discussion here but may may provide further insights.</vt:lpstr>
      <vt:lpstr>Correlation between variables</vt:lpstr>
      <vt:lpstr>PowerPoint Presentation</vt:lpstr>
      <vt:lpstr>With chi-square, the observation is also verified that attrition is not significantly different by gender or performance, which is a good thing –  again, it means attrition is not caused by gender bias, and we didn’t lose good performers.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ATTRITION</dc:title>
  <dc:creator>Xiao, Xiao (Ann)</dc:creator>
  <cp:lastModifiedBy>Yifeng Wang</cp:lastModifiedBy>
  <cp:revision>39</cp:revision>
  <dcterms:created xsi:type="dcterms:W3CDTF">2019-02-20T00:11:35Z</dcterms:created>
  <dcterms:modified xsi:type="dcterms:W3CDTF">2019-03-17T19:40:23Z</dcterms:modified>
</cp:coreProperties>
</file>