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2"/>
    <p:restoredTop sz="94687"/>
  </p:normalViewPr>
  <p:slideViewPr>
    <p:cSldViewPr snapToGrid="0" snapToObjects="1">
      <p:cViewPr varScale="1">
        <p:scale>
          <a:sx n="97" d="100"/>
          <a:sy n="97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Trebuchet MS"/>
      </a:defRPr>
    </a:lvl1pPr>
    <a:lvl2pPr indent="228600" latinLnBrk="0">
      <a:defRPr sz="1200">
        <a:latin typeface="+mj-lt"/>
        <a:ea typeface="+mj-ea"/>
        <a:cs typeface="+mj-cs"/>
        <a:sym typeface="Trebuchet MS"/>
      </a:defRPr>
    </a:lvl2pPr>
    <a:lvl3pPr indent="457200" latinLnBrk="0">
      <a:defRPr sz="1200">
        <a:latin typeface="+mj-lt"/>
        <a:ea typeface="+mj-ea"/>
        <a:cs typeface="+mj-cs"/>
        <a:sym typeface="Trebuchet MS"/>
      </a:defRPr>
    </a:lvl3pPr>
    <a:lvl4pPr indent="685800" latinLnBrk="0">
      <a:defRPr sz="1200">
        <a:latin typeface="+mj-lt"/>
        <a:ea typeface="+mj-ea"/>
        <a:cs typeface="+mj-cs"/>
        <a:sym typeface="Trebuchet MS"/>
      </a:defRPr>
    </a:lvl4pPr>
    <a:lvl5pPr indent="914400" latinLnBrk="0">
      <a:defRPr sz="1200">
        <a:latin typeface="+mj-lt"/>
        <a:ea typeface="+mj-ea"/>
        <a:cs typeface="+mj-cs"/>
        <a:sym typeface="Trebuchet MS"/>
      </a:defRPr>
    </a:lvl5pPr>
    <a:lvl6pPr indent="1143000" latinLnBrk="0">
      <a:defRPr sz="1200">
        <a:latin typeface="+mj-lt"/>
        <a:ea typeface="+mj-ea"/>
        <a:cs typeface="+mj-cs"/>
        <a:sym typeface="Trebuchet MS"/>
      </a:defRPr>
    </a:lvl6pPr>
    <a:lvl7pPr indent="1371600" latinLnBrk="0">
      <a:defRPr sz="1200">
        <a:latin typeface="+mj-lt"/>
        <a:ea typeface="+mj-ea"/>
        <a:cs typeface="+mj-cs"/>
        <a:sym typeface="Trebuchet MS"/>
      </a:defRPr>
    </a:lvl7pPr>
    <a:lvl8pPr indent="1600200" latinLnBrk="0">
      <a:defRPr sz="1200">
        <a:latin typeface="+mj-lt"/>
        <a:ea typeface="+mj-ea"/>
        <a:cs typeface="+mj-cs"/>
        <a:sym typeface="Trebuchet MS"/>
      </a:defRPr>
    </a:lvl8pPr>
    <a:lvl9pPr indent="18288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"/>
          <p:cNvSpPr/>
          <p:nvPr/>
        </p:nvSpPr>
        <p:spPr>
          <a:xfrm>
            <a:off x="9373453" y="-1"/>
            <a:ext cx="1219518" cy="6858002"/>
          </a:xfrm>
          <a:prstGeom prst="line">
            <a:avLst/>
          </a:prstGeom>
          <a:ln cap="rnd"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Line"/>
          <p:cNvSpPr/>
          <p:nvPr/>
        </p:nvSpPr>
        <p:spPr>
          <a:xfrm flipV="1">
            <a:off x="7427201" y="3681413"/>
            <a:ext cx="4764800" cy="3176588"/>
          </a:xfrm>
          <a:prstGeom prst="line">
            <a:avLst/>
          </a:prstGeom>
          <a:ln cap="rnd">
            <a:solidFill>
              <a:srgbClr val="D9D9D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hape"/>
          <p:cNvSpPr/>
          <p:nvPr/>
        </p:nvSpPr>
        <p:spPr>
          <a:xfrm>
            <a:off x="9188725" y="-8467"/>
            <a:ext cx="3006451" cy="6866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42" y="27"/>
                </a:moveTo>
                <a:lnTo>
                  <a:pt x="0" y="21600"/>
                </a:lnTo>
                <a:lnTo>
                  <a:pt x="21539" y="21573"/>
                </a:lnTo>
                <a:cubicBezTo>
                  <a:pt x="21559" y="14382"/>
                  <a:pt x="21580" y="7191"/>
                  <a:pt x="21600" y="0"/>
                </a:cubicBezTo>
                <a:lnTo>
                  <a:pt x="14542" y="2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"/>
          <p:cNvSpPr/>
          <p:nvPr/>
        </p:nvSpPr>
        <p:spPr>
          <a:xfrm>
            <a:off x="9603700" y="-8467"/>
            <a:ext cx="2591476" cy="6866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024" y="21600"/>
                </a:lnTo>
                <a:lnTo>
                  <a:pt x="21600" y="21600"/>
                </a:lnTo>
                <a:cubicBezTo>
                  <a:pt x="21576" y="14400"/>
                  <a:pt x="21553" y="7200"/>
                  <a:pt x="215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"/>
          <p:cNvSpPr/>
          <p:nvPr/>
        </p:nvSpPr>
        <p:spPr>
          <a:xfrm>
            <a:off x="8934660" y="3048000"/>
            <a:ext cx="3260517" cy="381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44" y="0"/>
                </a:lnTo>
                <a:cubicBezTo>
                  <a:pt x="21563" y="7200"/>
                  <a:pt x="21581" y="1440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"/>
          <p:cNvSpPr/>
          <p:nvPr/>
        </p:nvSpPr>
        <p:spPr>
          <a:xfrm>
            <a:off x="9341166" y="-8467"/>
            <a:ext cx="2854011" cy="6866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716" y="21600"/>
                </a:lnTo>
                <a:lnTo>
                  <a:pt x="21600" y="21573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/>
          <p:cNvSpPr/>
          <p:nvPr/>
        </p:nvSpPr>
        <p:spPr>
          <a:xfrm>
            <a:off x="10907907" y="-8467"/>
            <a:ext cx="1287269" cy="6866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53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553" y="14400"/>
                  <a:pt x="21505" y="7200"/>
                  <a:pt x="21458" y="0"/>
                </a:cubicBezTo>
                <a:lnTo>
                  <a:pt x="17053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"/>
          <p:cNvSpPr/>
          <p:nvPr/>
        </p:nvSpPr>
        <p:spPr>
          <a:xfrm>
            <a:off x="10941783" y="-8468"/>
            <a:ext cx="1270577" cy="6866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6" h="21600" extrusionOk="0">
                <a:moveTo>
                  <a:pt x="0" y="0"/>
                </a:moveTo>
                <a:lnTo>
                  <a:pt x="18966" y="21600"/>
                </a:lnTo>
                <a:lnTo>
                  <a:pt x="21552" y="21600"/>
                </a:lnTo>
                <a:cubicBezTo>
                  <a:pt x="21600" y="14391"/>
                  <a:pt x="21217" y="7209"/>
                  <a:pt x="2126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999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/>
          <p:cNvSpPr/>
          <p:nvPr/>
        </p:nvSpPr>
        <p:spPr>
          <a:xfrm>
            <a:off x="-8469" y="-8468"/>
            <a:ext cx="863826" cy="5698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2"/>
                </a:moveTo>
                <a:lnTo>
                  <a:pt x="21600" y="0"/>
                </a:lnTo>
                <a:lnTo>
                  <a:pt x="21600" y="64"/>
                </a:lnTo>
                <a:lnTo>
                  <a:pt x="0" y="21600"/>
                </a:lnTo>
                <a:lnTo>
                  <a:pt x="0" y="32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>
            <a:off x="10374369" y="3589868"/>
            <a:ext cx="1820808" cy="326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00" y="0"/>
                </a:lnTo>
                <a:cubicBezTo>
                  <a:pt x="21533" y="7181"/>
                  <a:pt x="21567" y="14363"/>
                  <a:pt x="21600" y="21544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507460" y="2404534"/>
            <a:ext cx="7768960" cy="1646303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07460" y="4050834"/>
            <a:ext cx="7768960" cy="109690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8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511" y="4470400"/>
            <a:ext cx="8598908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931576" y="609600"/>
            <a:ext cx="809624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511" y="4470400"/>
            <a:ext cx="8598908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Rectangle"/>
          <p:cNvSpPr>
            <a:spLocks noGrp="1"/>
          </p:cNvSpPr>
          <p:nvPr>
            <p:ph type="body" sz="quarter" idx="13"/>
          </p:nvPr>
        </p:nvSpPr>
        <p:spPr>
          <a:xfrm>
            <a:off x="1366494" y="3632200"/>
            <a:ext cx="7226408" cy="381000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24" name="“"/>
          <p:cNvSpPr txBox="1"/>
          <p:nvPr/>
        </p:nvSpPr>
        <p:spPr>
          <a:xfrm>
            <a:off x="542011" y="1307372"/>
            <a:ext cx="60976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>
                <a:solidFill>
                  <a:srgbClr val="C0E474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r>
              <a:t>“</a:t>
            </a:r>
          </a:p>
        </p:txBody>
      </p:sp>
      <p:sp>
        <p:nvSpPr>
          <p:cNvPr id="125" name="”"/>
          <p:cNvSpPr txBox="1"/>
          <p:nvPr/>
        </p:nvSpPr>
        <p:spPr>
          <a:xfrm>
            <a:off x="7988200" y="2151705"/>
            <a:ext cx="60976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>
                <a:solidFill>
                  <a:srgbClr val="C0E474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r>
              <a:t>”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677511" y="1931988"/>
            <a:ext cx="8598908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511" y="4527448"/>
            <a:ext cx="8598908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>
            <a:spLocks noGrp="1"/>
          </p:cNvSpPr>
          <p:nvPr>
            <p:ph type="title"/>
          </p:nvPr>
        </p:nvSpPr>
        <p:spPr>
          <a:xfrm>
            <a:off x="931576" y="609600"/>
            <a:ext cx="809624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511" y="4527448"/>
            <a:ext cx="8598908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Rectangle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9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145" name="“"/>
          <p:cNvSpPr txBox="1"/>
          <p:nvPr/>
        </p:nvSpPr>
        <p:spPr>
          <a:xfrm>
            <a:off x="542011" y="1289232"/>
            <a:ext cx="60976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>
                <a:solidFill>
                  <a:srgbClr val="C0E474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r>
              <a:t>“</a:t>
            </a:r>
          </a:p>
        </p:txBody>
      </p:sp>
      <p:sp>
        <p:nvSpPr>
          <p:cNvPr id="146" name="”"/>
          <p:cNvSpPr txBox="1"/>
          <p:nvPr/>
        </p:nvSpPr>
        <p:spPr>
          <a:xfrm>
            <a:off x="7997263" y="2115419"/>
            <a:ext cx="60976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>
                <a:solidFill>
                  <a:srgbClr val="C0E474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r>
              <a:t>”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>
            <a:spLocks noGrp="1"/>
          </p:cNvSpPr>
          <p:nvPr>
            <p:ph type="title"/>
          </p:nvPr>
        </p:nvSpPr>
        <p:spPr>
          <a:xfrm>
            <a:off x="685977" y="609600"/>
            <a:ext cx="8590441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511" y="4527448"/>
            <a:ext cx="8598908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Rectangle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9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7969749" y="609600"/>
            <a:ext cx="1305084" cy="5251452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idx="1"/>
          </p:nvPr>
        </p:nvSpPr>
        <p:spPr>
          <a:xfrm>
            <a:off x="677511" y="609600"/>
            <a:ext cx="7061990" cy="52514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677511" y="2700868"/>
            <a:ext cx="8598908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511" y="4527448"/>
            <a:ext cx="8598908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511" y="2160589"/>
            <a:ext cx="4185126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5922" y="2160983"/>
            <a:ext cx="418671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Rectangle"/>
          <p:cNvSpPr>
            <a:spLocks noGrp="1"/>
          </p:cNvSpPr>
          <p:nvPr>
            <p:ph type="body" sz="quarter" idx="13"/>
          </p:nvPr>
        </p:nvSpPr>
        <p:spPr>
          <a:xfrm>
            <a:off x="5089709" y="2160983"/>
            <a:ext cx="418670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77510" y="1498603"/>
            <a:ext cx="3855533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1700" y="514925"/>
            <a:ext cx="4514718" cy="55264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>
            <a:spLocks noGrp="1"/>
          </p:cNvSpPr>
          <p:nvPr>
            <p:ph type="body" sz="quarter" idx="13"/>
          </p:nvPr>
        </p:nvSpPr>
        <p:spPr>
          <a:xfrm>
            <a:off x="677509" y="2777069"/>
            <a:ext cx="3855534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677511" y="4800600"/>
            <a:ext cx="8598907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3" name="Image"/>
          <p:cNvSpPr>
            <a:spLocks noGrp="1"/>
          </p:cNvSpPr>
          <p:nvPr>
            <p:ph type="pic" sz="half" idx="13"/>
          </p:nvPr>
        </p:nvSpPr>
        <p:spPr>
          <a:xfrm>
            <a:off x="677511" y="609600"/>
            <a:ext cx="8598907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511" y="5367337"/>
            <a:ext cx="8598907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427201" y="3681413"/>
            <a:ext cx="4764800" cy="3176588"/>
          </a:xfrm>
          <a:prstGeom prst="line">
            <a:avLst/>
          </a:prstGeom>
          <a:ln cap="rnd">
            <a:solidFill>
              <a:srgbClr val="D9D9D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Line"/>
          <p:cNvSpPr/>
          <p:nvPr/>
        </p:nvSpPr>
        <p:spPr>
          <a:xfrm>
            <a:off x="9373453" y="-1"/>
            <a:ext cx="1219518" cy="6858002"/>
          </a:xfrm>
          <a:prstGeom prst="line">
            <a:avLst/>
          </a:prstGeom>
          <a:ln cap="rnd"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"/>
          <p:cNvSpPr/>
          <p:nvPr/>
        </p:nvSpPr>
        <p:spPr>
          <a:xfrm>
            <a:off x="9188725" y="-8467"/>
            <a:ext cx="3006451" cy="6866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42" y="27"/>
                </a:moveTo>
                <a:lnTo>
                  <a:pt x="0" y="21600"/>
                </a:lnTo>
                <a:lnTo>
                  <a:pt x="21539" y="21573"/>
                </a:lnTo>
                <a:cubicBezTo>
                  <a:pt x="21559" y="14382"/>
                  <a:pt x="21580" y="7191"/>
                  <a:pt x="21600" y="0"/>
                </a:cubicBezTo>
                <a:lnTo>
                  <a:pt x="14542" y="2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pPr>
            <a:endParaRPr/>
          </a:p>
        </p:txBody>
      </p:sp>
      <p:sp>
        <p:nvSpPr>
          <p:cNvPr id="5" name="Shape"/>
          <p:cNvSpPr/>
          <p:nvPr/>
        </p:nvSpPr>
        <p:spPr>
          <a:xfrm>
            <a:off x="9603700" y="-8467"/>
            <a:ext cx="2591476" cy="6866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024" y="21600"/>
                </a:lnTo>
                <a:lnTo>
                  <a:pt x="21600" y="21600"/>
                </a:lnTo>
                <a:cubicBezTo>
                  <a:pt x="21576" y="14400"/>
                  <a:pt x="21553" y="7200"/>
                  <a:pt x="215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pPr>
            <a:endParaRPr/>
          </a:p>
        </p:txBody>
      </p:sp>
      <p:sp>
        <p:nvSpPr>
          <p:cNvPr id="6" name="Shape"/>
          <p:cNvSpPr/>
          <p:nvPr/>
        </p:nvSpPr>
        <p:spPr>
          <a:xfrm>
            <a:off x="8934660" y="3048000"/>
            <a:ext cx="3260517" cy="381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44" y="0"/>
                </a:lnTo>
                <a:cubicBezTo>
                  <a:pt x="21563" y="7200"/>
                  <a:pt x="21581" y="1440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pPr>
            <a:endParaRPr/>
          </a:p>
        </p:txBody>
      </p:sp>
      <p:sp>
        <p:nvSpPr>
          <p:cNvPr id="7" name="Shape"/>
          <p:cNvSpPr/>
          <p:nvPr/>
        </p:nvSpPr>
        <p:spPr>
          <a:xfrm>
            <a:off x="9341166" y="-8467"/>
            <a:ext cx="2854011" cy="6866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716" y="21600"/>
                </a:lnTo>
                <a:lnTo>
                  <a:pt x="21600" y="21573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pPr>
            <a:endParaRPr/>
          </a:p>
        </p:txBody>
      </p:sp>
      <p:sp>
        <p:nvSpPr>
          <p:cNvPr id="8" name="Shape"/>
          <p:cNvSpPr/>
          <p:nvPr/>
        </p:nvSpPr>
        <p:spPr>
          <a:xfrm>
            <a:off x="10907907" y="-8467"/>
            <a:ext cx="1287269" cy="6866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53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553" y="14400"/>
                  <a:pt x="21505" y="7200"/>
                  <a:pt x="21458" y="0"/>
                </a:cubicBezTo>
                <a:lnTo>
                  <a:pt x="17053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pPr>
            <a:endParaRPr/>
          </a:p>
        </p:txBody>
      </p:sp>
      <p:sp>
        <p:nvSpPr>
          <p:cNvPr id="9" name="Shape"/>
          <p:cNvSpPr/>
          <p:nvPr/>
        </p:nvSpPr>
        <p:spPr>
          <a:xfrm>
            <a:off x="10941783" y="-8468"/>
            <a:ext cx="1270577" cy="6866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6" h="21600" extrusionOk="0">
                <a:moveTo>
                  <a:pt x="0" y="0"/>
                </a:moveTo>
                <a:lnTo>
                  <a:pt x="18966" y="21600"/>
                </a:lnTo>
                <a:lnTo>
                  <a:pt x="21552" y="21600"/>
                </a:lnTo>
                <a:cubicBezTo>
                  <a:pt x="21600" y="14391"/>
                  <a:pt x="21217" y="7209"/>
                  <a:pt x="2126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999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pPr>
            <a:endParaRPr/>
          </a:p>
        </p:txBody>
      </p:sp>
      <p:sp>
        <p:nvSpPr>
          <p:cNvPr id="10" name="Shape"/>
          <p:cNvSpPr/>
          <p:nvPr/>
        </p:nvSpPr>
        <p:spPr>
          <a:xfrm>
            <a:off x="10374369" y="3589868"/>
            <a:ext cx="1820808" cy="326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00" y="0"/>
                </a:lnTo>
                <a:cubicBezTo>
                  <a:pt x="21533" y="7181"/>
                  <a:pt x="21567" y="14363"/>
                  <a:pt x="21600" y="21544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pPr>
            <a:endParaRPr/>
          </a:p>
        </p:txBody>
      </p:sp>
      <p:sp>
        <p:nvSpPr>
          <p:cNvPr id="11" name="Shape"/>
          <p:cNvSpPr/>
          <p:nvPr/>
        </p:nvSpPr>
        <p:spPr>
          <a:xfrm>
            <a:off x="-8469" y="4013201"/>
            <a:ext cx="457319" cy="285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536"/>
                </a:lnTo>
                <a:cubicBezTo>
                  <a:pt x="133" y="14421"/>
                  <a:pt x="267" y="7307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5141" y="6108355"/>
            <a:ext cx="2312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tree.html" TargetMode="External"/><Relationship Id="rId4" Type="http://schemas.openxmlformats.org/officeDocument/2006/relationships/hyperlink" Target="http://scikit-learn.org/stable/modules/svm.html" TargetMode="External"/><Relationship Id="rId5" Type="http://schemas.openxmlformats.org/officeDocument/2006/relationships/hyperlink" Target="http://scikit-learn.org/stable/modules/preprocessing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yifengxie/INF552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edict the success of bank telemarketing"/>
          <p:cNvSpPr txBox="1">
            <a:spLocks noGrp="1"/>
          </p:cNvSpPr>
          <p:nvPr>
            <p:ph type="ctrTitle"/>
          </p:nvPr>
        </p:nvSpPr>
        <p:spPr>
          <a:xfrm>
            <a:off x="1418559" y="2010834"/>
            <a:ext cx="7768961" cy="16463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Predict the success of bank telemarketing </a:t>
            </a:r>
          </a:p>
        </p:txBody>
      </p:sp>
      <p:sp>
        <p:nvSpPr>
          <p:cNvPr id="185" name="Reporter: Yifeng (Frank) Xie…"/>
          <p:cNvSpPr txBox="1">
            <a:spLocks noGrp="1"/>
          </p:cNvSpPr>
          <p:nvPr>
            <p:ph type="subTitle" sz="quarter" idx="1"/>
          </p:nvPr>
        </p:nvSpPr>
        <p:spPr>
          <a:xfrm>
            <a:off x="2496648" y="4099145"/>
            <a:ext cx="5966972" cy="1707710"/>
          </a:xfrm>
          <a:prstGeom prst="rect">
            <a:avLst/>
          </a:prstGeom>
        </p:spPr>
        <p:txBody>
          <a:bodyPr/>
          <a:lstStyle/>
          <a:p>
            <a:pPr algn="ctr">
              <a:defRPr sz="2600" b="1"/>
            </a:pPr>
            <a:r>
              <a:rPr dirty="0"/>
              <a:t>Reporter: Yifeng (Frank) Xie</a:t>
            </a:r>
          </a:p>
          <a:p>
            <a:pPr algn="ctr">
              <a:defRPr sz="2600" b="1"/>
            </a:pPr>
            <a:r>
              <a:rPr dirty="0"/>
              <a:t>Partner: Qiaozhi (Chelsea) Song</a:t>
            </a:r>
          </a:p>
          <a:p>
            <a:pPr algn="ctr">
              <a:defRPr b="1"/>
            </a:pPr>
            <a:r>
              <a:rPr dirty="0"/>
              <a:t>June 28, 2017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at does the data look like?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does the data look like?</a:t>
            </a:r>
          </a:p>
        </p:txBody>
      </p:sp>
      <p:sp>
        <p:nvSpPr>
          <p:cNvPr id="189" name="Which is relatively important to y ?"/>
          <p:cNvSpPr txBox="1"/>
          <p:nvPr/>
        </p:nvSpPr>
        <p:spPr>
          <a:xfrm>
            <a:off x="677511" y="1177235"/>
            <a:ext cx="9342784" cy="550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/>
            </a:lvl1pPr>
          </a:lstStyle>
          <a:p>
            <a:r>
              <a:rPr lang="en-US" sz="1100" dirty="0"/>
              <a:t>Input variables: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# bank client data: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1 - age (numeric)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2 - job : type of job (categorical: 'admin.','blue-collar','entrepreneur','housemaid','management','retired','self-employed','services','student','technician','unemployed','unknown')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3 - marital : marital status (categorical: '</a:t>
            </a:r>
            <a:r>
              <a:rPr lang="en-US" sz="1100" dirty="0" err="1"/>
              <a:t>divorced','married','single','unknown</a:t>
            </a:r>
            <a:r>
              <a:rPr lang="en-US" sz="1100" dirty="0"/>
              <a:t>'; note: 'divorced' means divorced or widowed)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4 - education (categorical: 'basic.4y','basic.6y','basic.9y','high.school','illiterate','professional.course','university.degree','unknown')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5 - default: has credit in default? (categorical: '</a:t>
            </a:r>
            <a:r>
              <a:rPr lang="en-US" sz="1100" dirty="0" err="1"/>
              <a:t>no','yes','unknown</a:t>
            </a:r>
            <a:r>
              <a:rPr lang="en-US" sz="1100" dirty="0"/>
              <a:t>')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6 - housing: has housing loan? (categorical: '</a:t>
            </a:r>
            <a:r>
              <a:rPr lang="en-US" sz="1100" dirty="0" err="1"/>
              <a:t>no','yes','unknown</a:t>
            </a:r>
            <a:r>
              <a:rPr lang="en-US" sz="1100" dirty="0"/>
              <a:t>')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7 - loan: has personal loan? (categorical: '</a:t>
            </a:r>
            <a:r>
              <a:rPr lang="en-US" sz="1100" dirty="0" err="1"/>
              <a:t>no','yes','unknown</a:t>
            </a:r>
            <a:r>
              <a:rPr lang="en-US" sz="1100" dirty="0"/>
              <a:t>')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# related with the last contact of the current campaign: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8 - contact: contact communication type (categorical: '</a:t>
            </a:r>
            <a:r>
              <a:rPr lang="en-US" sz="1100" dirty="0" err="1"/>
              <a:t>cellular','telephone</a:t>
            </a:r>
            <a:r>
              <a:rPr lang="en-US" sz="1100" dirty="0"/>
              <a:t>') 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9 - month: last contact month of year (categorical: '</a:t>
            </a:r>
            <a:r>
              <a:rPr lang="en-US" sz="1100" dirty="0" err="1"/>
              <a:t>jan</a:t>
            </a:r>
            <a:r>
              <a:rPr lang="en-US" sz="1100" dirty="0"/>
              <a:t>', '</a:t>
            </a:r>
            <a:r>
              <a:rPr lang="en-US" sz="1100" dirty="0" err="1"/>
              <a:t>feb</a:t>
            </a:r>
            <a:r>
              <a:rPr lang="en-US" sz="1100" dirty="0"/>
              <a:t>', 'mar', ..., '</a:t>
            </a:r>
            <a:r>
              <a:rPr lang="en-US" sz="1100" dirty="0" err="1"/>
              <a:t>nov</a:t>
            </a:r>
            <a:r>
              <a:rPr lang="en-US" sz="1100" dirty="0"/>
              <a:t>', '</a:t>
            </a:r>
            <a:r>
              <a:rPr lang="en-US" sz="1100" dirty="0" err="1"/>
              <a:t>dec</a:t>
            </a:r>
            <a:r>
              <a:rPr lang="en-US" sz="1100" dirty="0"/>
              <a:t>')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10 - </a:t>
            </a:r>
            <a:r>
              <a:rPr lang="en-US" sz="1100" dirty="0" err="1"/>
              <a:t>day_of_week</a:t>
            </a:r>
            <a:r>
              <a:rPr lang="en-US" sz="1100" dirty="0"/>
              <a:t>: last contact day of the week (categorical: 'mon','</a:t>
            </a:r>
            <a:r>
              <a:rPr lang="en-US" sz="1100" dirty="0" err="1"/>
              <a:t>tue</a:t>
            </a:r>
            <a:r>
              <a:rPr lang="en-US" sz="1100" dirty="0"/>
              <a:t>','wed','</a:t>
            </a:r>
            <a:r>
              <a:rPr lang="en-US" sz="1100" dirty="0" err="1"/>
              <a:t>thu</a:t>
            </a:r>
            <a:r>
              <a:rPr lang="en-US" sz="1100" dirty="0"/>
              <a:t>','</a:t>
            </a:r>
            <a:r>
              <a:rPr lang="en-US" sz="1100" dirty="0" err="1"/>
              <a:t>fri</a:t>
            </a:r>
            <a:r>
              <a:rPr lang="en-US" sz="1100" dirty="0"/>
              <a:t>')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11 - duration: last contact duration, in seconds (numeric). Important note: this attribute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# other attributes: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12 - campaign: number of contacts performed during this campaign and for this client (numeric, includes last contact)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13 - </a:t>
            </a:r>
            <a:r>
              <a:rPr lang="en-US" sz="1100" dirty="0" err="1"/>
              <a:t>pdays</a:t>
            </a:r>
            <a:r>
              <a:rPr lang="en-US" sz="1100" dirty="0"/>
              <a:t>: number of days that passed by after the client was last contacted from a previous campaign (numeric; 999 means client was not previously contacted)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14 - previous: number of contacts performed before this campaign and for this client (numeric)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15 - </a:t>
            </a:r>
            <a:r>
              <a:rPr lang="en-US" sz="1100" dirty="0" err="1"/>
              <a:t>poutcome</a:t>
            </a:r>
            <a:r>
              <a:rPr lang="en-US" sz="1100" dirty="0"/>
              <a:t>: outcome of the previous marketing campaign (categorical: '</a:t>
            </a:r>
            <a:r>
              <a:rPr lang="en-US" sz="1100" dirty="0" err="1"/>
              <a:t>failure','nonexistent','success</a:t>
            </a:r>
            <a:r>
              <a:rPr lang="en-US" sz="1100" dirty="0"/>
              <a:t>')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# social and economic context attributes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16 - </a:t>
            </a:r>
            <a:r>
              <a:rPr lang="en-US" sz="1100" dirty="0" err="1"/>
              <a:t>emp.var.rate</a:t>
            </a:r>
            <a:r>
              <a:rPr lang="en-US" sz="1100" dirty="0"/>
              <a:t>: employment variation rate - quarterly indicator (numeric)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17 - </a:t>
            </a:r>
            <a:r>
              <a:rPr lang="en-US" sz="1100" dirty="0" err="1"/>
              <a:t>cons.price.idx</a:t>
            </a:r>
            <a:r>
              <a:rPr lang="en-US" sz="1100" dirty="0"/>
              <a:t>: consumer price index - monthly indicator (numeric)  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18 - </a:t>
            </a:r>
            <a:r>
              <a:rPr lang="en-US" sz="1100" dirty="0" err="1"/>
              <a:t>cons.conf.idx</a:t>
            </a:r>
            <a:r>
              <a:rPr lang="en-US" sz="1100" dirty="0"/>
              <a:t>: consumer confidence index - monthly indicator (numeric)  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19 - euribor3m: </a:t>
            </a:r>
            <a:r>
              <a:rPr lang="en-US" sz="1100" dirty="0" err="1"/>
              <a:t>euribor</a:t>
            </a:r>
            <a:r>
              <a:rPr lang="en-US" sz="1100" dirty="0"/>
              <a:t> 3 month rate - daily indicator (numeric)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20 - </a:t>
            </a:r>
            <a:r>
              <a:rPr lang="en-US" sz="1100" dirty="0" err="1"/>
              <a:t>nr.employed</a:t>
            </a:r>
            <a:r>
              <a:rPr lang="en-US" sz="1100" dirty="0"/>
              <a:t>: number of employees - quarterly indicator (numeric</a:t>
            </a:r>
            <a:r>
              <a:rPr lang="en-US" sz="1100" dirty="0" smtClean="0"/>
              <a:t>)</a:t>
            </a:r>
          </a:p>
          <a:p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Output variable (desired target):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21 - y - has the client subscribed a term deposit? (binary: '</a:t>
            </a:r>
            <a:r>
              <a:rPr lang="en-US" sz="1100" dirty="0" err="1"/>
              <a:t>yes','no</a:t>
            </a:r>
            <a:r>
              <a:rPr lang="en-US" sz="1100" dirty="0"/>
              <a:t>')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84775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at does the data look like?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dirty="0"/>
              <a:t>What does the data look like?</a:t>
            </a:r>
          </a:p>
        </p:txBody>
      </p:sp>
      <p:graphicFrame>
        <p:nvGraphicFramePr>
          <p:cNvPr id="188" name="Table"/>
          <p:cNvGraphicFramePr/>
          <p:nvPr>
            <p:extLst>
              <p:ext uri="{D42A27DB-BD31-4B8C-83A1-F6EECF244321}">
                <p14:modId xmlns:p14="http://schemas.microsoft.com/office/powerpoint/2010/main" val="990899372"/>
              </p:ext>
            </p:extLst>
          </p:nvPr>
        </p:nvGraphicFramePr>
        <p:xfrm>
          <a:off x="1063141" y="1908810"/>
          <a:ext cx="8171461" cy="304038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231127"/>
                <a:gridCol w="5940334"/>
              </a:tblGrid>
              <a:tr h="101346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21 of 150 </a:t>
                      </a:r>
                      <a:r>
                        <a:rPr sz="1400" b="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features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(</a:t>
                      </a:r>
                      <a:r>
                        <a:rPr sz="1400" b="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41188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instances from 2008 to </a:t>
                      </a:r>
                      <a:r>
                        <a:rPr sz="1400" b="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2013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)</a:t>
                      </a:r>
                      <a:endParaRPr sz="1400" b="1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Categorical Feature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'job', 'marital', 'education', 'default', 'housing', 'loan', 'contact', 'month', 'day_of_week', 'poutcome', 'y'</a:t>
                      </a:r>
                    </a:p>
                  </a:txBody>
                  <a:tcPr marL="0" marR="0" marT="0" marB="0" anchor="ctr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Numerical Feature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'age', 'duration', 'campaign', 'pdays', 'previous', 'emp.var.rate', 'cons.price.idx', 'cons.conf.idx', 'euribor3m', 'nr.employed'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89" name="Which is relatively important to y ?"/>
          <p:cNvSpPr txBox="1"/>
          <p:nvPr/>
        </p:nvSpPr>
        <p:spPr>
          <a:xfrm>
            <a:off x="1531047" y="5415380"/>
            <a:ext cx="490102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Which is relatively important to y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hat is previous work?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dirty="0"/>
              <a:t>What is previous work?</a:t>
            </a:r>
          </a:p>
        </p:txBody>
      </p:sp>
      <p:sp>
        <p:nvSpPr>
          <p:cNvPr id="192" name="Randomly split with 2/3 and 1/3 of the contacts…"/>
          <p:cNvSpPr txBox="1">
            <a:spLocks noGrp="1"/>
          </p:cNvSpPr>
          <p:nvPr>
            <p:ph type="body" sz="quarter" idx="1"/>
          </p:nvPr>
        </p:nvSpPr>
        <p:spPr>
          <a:xfrm>
            <a:off x="5167665" y="1828152"/>
            <a:ext cx="5542662" cy="28854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8035" indent="-288035" defTabSz="384047">
              <a:spcBef>
                <a:spcPts val="800"/>
              </a:spcBef>
              <a:defRPr sz="1512" b="1"/>
            </a:pPr>
            <a:r>
              <a:rPr dirty="0"/>
              <a:t>Randomly split with 2/3 and 1/3 of </a:t>
            </a:r>
            <a:r>
              <a:rPr/>
              <a:t>the </a:t>
            </a:r>
            <a:r>
              <a:rPr smtClean="0"/>
              <a:t>contacts</a:t>
            </a:r>
            <a:r>
              <a:rPr lang="en-US" smtClean="0"/>
              <a:t> at fisrt</a:t>
            </a:r>
            <a:endParaRPr dirty="0"/>
          </a:p>
          <a:p>
            <a:pPr marL="288035" indent="-288035" defTabSz="384047">
              <a:spcBef>
                <a:spcPts val="800"/>
              </a:spcBef>
              <a:defRPr sz="1512" b="1"/>
            </a:pPr>
            <a:endParaRPr dirty="0"/>
          </a:p>
          <a:p>
            <a:pPr marL="288035" indent="-288035" defTabSz="384047">
              <a:spcBef>
                <a:spcPts val="800"/>
              </a:spcBef>
              <a:defRPr sz="1512" b="1"/>
            </a:pPr>
            <a:r>
              <a:rPr dirty="0"/>
              <a:t>Regularly update the data</a:t>
            </a:r>
          </a:p>
          <a:p>
            <a:pPr marL="288035" indent="-288035" defTabSz="384047">
              <a:spcBef>
                <a:spcPts val="800"/>
              </a:spcBef>
              <a:defRPr sz="1512" b="1"/>
            </a:pPr>
            <a:endParaRPr dirty="0"/>
          </a:p>
          <a:p>
            <a:pPr marL="288035" indent="-288035" defTabSz="384047">
              <a:spcBef>
                <a:spcPts val="800"/>
              </a:spcBef>
              <a:defRPr sz="1512" b="1"/>
            </a:pPr>
            <a:r>
              <a:rPr dirty="0"/>
              <a:t>Use logistic regression, decision trees (DTs), neural network (NN) and support vector machine (SVM) models</a:t>
            </a:r>
            <a:endParaRPr sz="1008" dirty="0"/>
          </a:p>
          <a:p>
            <a:pPr marL="288035" indent="-288035" defTabSz="384047">
              <a:spcBef>
                <a:spcPts val="800"/>
              </a:spcBef>
              <a:defRPr sz="1512" b="1"/>
            </a:pPr>
            <a:endParaRPr sz="1008" dirty="0"/>
          </a:p>
          <a:p>
            <a:pPr marL="288035" indent="-288035" defTabSz="384047">
              <a:spcBef>
                <a:spcPts val="800"/>
              </a:spcBef>
              <a:defRPr sz="1512" b="1"/>
            </a:pPr>
            <a:r>
              <a:rPr dirty="0"/>
              <a:t>Compare the prediction results using above models </a:t>
            </a:r>
          </a:p>
        </p:txBody>
      </p:sp>
      <p:pic>
        <p:nvPicPr>
          <p:cNvPr id="19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358" y="5002193"/>
            <a:ext cx="7170794" cy="1169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83" y="1562095"/>
            <a:ext cx="5040582" cy="315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hat is my work?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is my work?</a:t>
            </a:r>
          </a:p>
        </p:txBody>
      </p:sp>
      <p:sp>
        <p:nvSpPr>
          <p:cNvPr id="197" name="Why python ?"/>
          <p:cNvSpPr txBox="1"/>
          <p:nvPr/>
        </p:nvSpPr>
        <p:spPr>
          <a:xfrm>
            <a:off x="1131098" y="1570707"/>
            <a:ext cx="191389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Why python ?</a:t>
            </a:r>
          </a:p>
        </p:txBody>
      </p:sp>
      <p:sp>
        <p:nvSpPr>
          <p:cNvPr id="198" name="Randomly split with 4/5 of all the data for training, and remaining 1/5 for testing.…"/>
          <p:cNvSpPr txBox="1">
            <a:spLocks noGrp="1"/>
          </p:cNvSpPr>
          <p:nvPr>
            <p:ph type="body" sz="half" idx="1"/>
          </p:nvPr>
        </p:nvSpPr>
        <p:spPr>
          <a:xfrm>
            <a:off x="523160" y="2443415"/>
            <a:ext cx="8907609" cy="28854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2613" indent="-332613" defTabSz="443484">
              <a:spcBef>
                <a:spcPts val="900"/>
              </a:spcBef>
              <a:defRPr sz="1746" b="1"/>
            </a:pPr>
            <a:r>
              <a:rPr dirty="0"/>
              <a:t>Randomly split with 4/5 of all the data for training, and remaining 1/5 for testing.</a:t>
            </a:r>
          </a:p>
          <a:p>
            <a:pPr marL="332613" indent="-332613" defTabSz="443484">
              <a:spcBef>
                <a:spcPts val="900"/>
              </a:spcBef>
              <a:defRPr sz="1746" b="1"/>
            </a:pPr>
            <a:endParaRPr dirty="0"/>
          </a:p>
          <a:p>
            <a:pPr marL="332613" indent="-332613" defTabSz="443484">
              <a:spcBef>
                <a:spcPts val="900"/>
              </a:spcBef>
              <a:defRPr sz="1746" b="1"/>
            </a:pPr>
            <a:r>
              <a:rPr dirty="0"/>
              <a:t>Preprocess the data above</a:t>
            </a:r>
          </a:p>
          <a:p>
            <a:pPr marL="332613" indent="-332613" defTabSz="443484">
              <a:spcBef>
                <a:spcPts val="900"/>
              </a:spcBef>
              <a:defRPr sz="1746" b="1"/>
            </a:pPr>
            <a:endParaRPr dirty="0"/>
          </a:p>
          <a:p>
            <a:pPr marL="332613" indent="-332613" defTabSz="443484">
              <a:spcBef>
                <a:spcPts val="900"/>
              </a:spcBef>
              <a:defRPr sz="1746" b="1"/>
            </a:pPr>
            <a:r>
              <a:rPr dirty="0"/>
              <a:t>Use decision trees (DTs) and support vector machine (SVM) models.</a:t>
            </a:r>
          </a:p>
          <a:p>
            <a:pPr marL="197110" indent="-197110" defTabSz="443484">
              <a:lnSpc>
                <a:spcPts val="2500"/>
              </a:lnSpc>
              <a:spcBef>
                <a:spcPts val="1100"/>
              </a:spcBef>
              <a:defRPr sz="103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sz="1164" dirty="0"/>
          </a:p>
          <a:p>
            <a:pPr marL="332613" indent="-332613" defTabSz="443484">
              <a:spcBef>
                <a:spcPts val="900"/>
              </a:spcBef>
              <a:defRPr sz="1746" b="1"/>
            </a:pPr>
            <a:r>
              <a:rPr dirty="0"/>
              <a:t>Compare the prediction results using above models.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hat is the result?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is the result?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4" y="1418365"/>
            <a:ext cx="8915400" cy="17315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4" y="3149948"/>
            <a:ext cx="5416076" cy="3369338"/>
          </a:xfrm>
          <a:prstGeom prst="rect">
            <a:avLst/>
          </a:prstGeom>
        </p:spPr>
      </p:pic>
      <p:sp>
        <p:nvSpPr>
          <p:cNvPr id="5" name="Why python ?"/>
          <p:cNvSpPr txBox="1"/>
          <p:nvPr/>
        </p:nvSpPr>
        <p:spPr>
          <a:xfrm>
            <a:off x="5935340" y="3515954"/>
            <a:ext cx="49696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/>
            </a:lvl1pPr>
          </a:lstStyle>
          <a:p>
            <a:r>
              <a:rPr lang="en-US" dirty="0" smtClean="0"/>
              <a:t>The most top one:</a:t>
            </a:r>
          </a:p>
          <a:p>
            <a:r>
              <a:rPr lang="en-US" dirty="0"/>
              <a:t>19 - euribor3m: </a:t>
            </a:r>
            <a:r>
              <a:rPr lang="en-US" dirty="0" err="1"/>
              <a:t>euribor</a:t>
            </a:r>
            <a:r>
              <a:rPr lang="en-US" dirty="0"/>
              <a:t> 3 month rate - daily indicator (numeric)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52" y="4931984"/>
            <a:ext cx="2882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90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hat is the result?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is the result?</a:t>
            </a:r>
          </a:p>
        </p:txBody>
      </p:sp>
      <p:pic>
        <p:nvPicPr>
          <p:cNvPr id="20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67" y="1297018"/>
            <a:ext cx="4518643" cy="303547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2" name="Table"/>
          <p:cNvGraphicFramePr/>
          <p:nvPr>
            <p:extLst>
              <p:ext uri="{D42A27DB-BD31-4B8C-83A1-F6EECF244321}">
                <p14:modId xmlns:p14="http://schemas.microsoft.com/office/powerpoint/2010/main" val="1141574270"/>
              </p:ext>
            </p:extLst>
          </p:nvPr>
        </p:nvGraphicFramePr>
        <p:xfrm>
          <a:off x="1027062" y="5022488"/>
          <a:ext cx="7597607" cy="132080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484932"/>
                <a:gridCol w="1194374"/>
                <a:gridCol w="1198271"/>
                <a:gridCol w="1240010"/>
                <a:gridCol w="1240010"/>
                <a:gridCol w="1240010"/>
              </a:tblGrid>
              <a:tr h="330200"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LR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RFT</a:t>
                      </a:r>
                    </a:p>
                  </a:txBody>
                  <a:tcPr marL="0" marR="0" marT="0" marB="0" anchor="ctr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Previous work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AUC = 0.767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AUC = 0.757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AUC = 0.757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AUC = 0.794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N/A</a:t>
                      </a:r>
                    </a:p>
                  </a:txBody>
                  <a:tcPr marL="0" marR="0" marT="0" marB="0" anchor="ctr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My work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AUC = 0.675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AUC = 0.727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N/A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N/A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N/A</a:t>
                      </a:r>
                    </a:p>
                  </a:txBody>
                  <a:tcPr marL="0" marR="0" marT="0" marB="0" anchor="ctr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Chelsea’s work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AUC = 0.681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N/A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AUC = 0.693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AUC = 0.734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AUC = 0.946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pic>
        <p:nvPicPr>
          <p:cNvPr id="20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4451" y="1266478"/>
            <a:ext cx="4240555" cy="306601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219423" y="2577450"/>
            <a:ext cx="9997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rebuchet MS"/>
              </a:rPr>
              <a:t>My work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5515" y="2557898"/>
            <a:ext cx="17051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rebuchet MS"/>
              </a:rPr>
              <a:t>Chelsea’s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rebuchet MS"/>
              </a:rPr>
              <a:t> work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648" y="1266478"/>
            <a:ext cx="3321500" cy="3321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71211" y="2577450"/>
            <a:ext cx="17881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mtClean="0"/>
              <a:t>Previous work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rebuchet M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hat is conclusion and future direction?"/>
          <p:cNvSpPr txBox="1">
            <a:spLocks noGrp="1"/>
          </p:cNvSpPr>
          <p:nvPr>
            <p:ph type="title"/>
          </p:nvPr>
        </p:nvSpPr>
        <p:spPr>
          <a:xfrm>
            <a:off x="677511" y="609600"/>
            <a:ext cx="9965719" cy="1320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is conclusion and future direction?</a:t>
            </a:r>
          </a:p>
        </p:txBody>
      </p:sp>
      <p:sp>
        <p:nvSpPr>
          <p:cNvPr id="206" name="The output is very close to the output of previous work.…"/>
          <p:cNvSpPr txBox="1">
            <a:spLocks noGrp="1"/>
          </p:cNvSpPr>
          <p:nvPr>
            <p:ph type="body" sz="half" idx="1"/>
          </p:nvPr>
        </p:nvSpPr>
        <p:spPr>
          <a:xfrm>
            <a:off x="677511" y="1930400"/>
            <a:ext cx="8907609" cy="34161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8897" indent="-318897" defTabSz="425195">
              <a:spcBef>
                <a:spcPts val="900"/>
              </a:spcBef>
              <a:defRPr sz="1674" b="1"/>
            </a:pPr>
            <a:r>
              <a:rPr dirty="0"/>
              <a:t>The output is very close to the output of previous work.</a:t>
            </a:r>
          </a:p>
          <a:p>
            <a:pPr marL="318897" indent="-318897" defTabSz="425195">
              <a:spcBef>
                <a:spcPts val="900"/>
              </a:spcBef>
              <a:defRPr sz="1674" b="1"/>
            </a:pPr>
            <a:endParaRPr dirty="0"/>
          </a:p>
          <a:p>
            <a:pPr marL="318897" indent="-318897" defTabSz="425195">
              <a:spcBef>
                <a:spcPts val="900"/>
              </a:spcBef>
              <a:defRPr sz="1674" b="1"/>
            </a:pPr>
            <a:r>
              <a:rPr dirty="0"/>
              <a:t>There might be some overfitting problems with random forest tree model.</a:t>
            </a:r>
          </a:p>
          <a:p>
            <a:pPr marL="318897" indent="-318897" defTabSz="425195">
              <a:spcBef>
                <a:spcPts val="900"/>
              </a:spcBef>
              <a:defRPr sz="1674" b="1"/>
            </a:pPr>
            <a:endParaRPr dirty="0"/>
          </a:p>
          <a:p>
            <a:pPr marL="318897" indent="-318897" defTabSz="425195">
              <a:spcBef>
                <a:spcPts val="900"/>
              </a:spcBef>
              <a:defRPr sz="1674" b="1"/>
            </a:pPr>
            <a:r>
              <a:rPr dirty="0"/>
              <a:t>Try to reduce overfitting effects.</a:t>
            </a:r>
          </a:p>
          <a:p>
            <a:pPr marL="318897" indent="-318897" defTabSz="425195">
              <a:spcBef>
                <a:spcPts val="900"/>
              </a:spcBef>
              <a:defRPr sz="1674" b="1"/>
            </a:pPr>
            <a:endParaRPr dirty="0"/>
          </a:p>
          <a:p>
            <a:pPr marL="318897" indent="-318897" defTabSz="425195">
              <a:spcBef>
                <a:spcPts val="900"/>
              </a:spcBef>
              <a:defRPr sz="1674" b="1"/>
            </a:pPr>
            <a:r>
              <a:rPr dirty="0"/>
              <a:t>Try to tune and modify parameters of machine learning models.</a:t>
            </a:r>
          </a:p>
          <a:p>
            <a:pPr marL="188981" indent="-188981" defTabSz="425195">
              <a:lnSpc>
                <a:spcPts val="2300"/>
              </a:lnSpc>
              <a:spcBef>
                <a:spcPts val="1100"/>
              </a:spcBef>
              <a:defRPr sz="9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sz="1116" dirty="0"/>
          </a:p>
          <a:p>
            <a:pPr marL="318897" indent="-318897" defTabSz="425195">
              <a:spcBef>
                <a:spcPts val="900"/>
              </a:spcBef>
              <a:defRPr sz="1674" b="1"/>
            </a:pPr>
            <a:r>
              <a:rPr dirty="0"/>
              <a:t>Try to modify decision tree graph.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hank you!"/>
          <p:cNvSpPr txBox="1">
            <a:spLocks noGrp="1"/>
          </p:cNvSpPr>
          <p:nvPr>
            <p:ph type="title"/>
          </p:nvPr>
        </p:nvSpPr>
        <p:spPr>
          <a:xfrm>
            <a:off x="646530" y="1656522"/>
            <a:ext cx="8598907" cy="8698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                  Thank you!</a:t>
            </a:r>
          </a:p>
        </p:txBody>
      </p:sp>
      <p:sp>
        <p:nvSpPr>
          <p:cNvPr id="210" name="All the code are in https://github.com/yifengxie/INF552.git"/>
          <p:cNvSpPr txBox="1"/>
          <p:nvPr/>
        </p:nvSpPr>
        <p:spPr>
          <a:xfrm>
            <a:off x="1583387" y="5526674"/>
            <a:ext cx="800956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 smtClean="0"/>
              <a:t>UCI dataset is from http</a:t>
            </a:r>
            <a:r>
              <a:rPr lang="en-US" dirty="0"/>
              <a:t>://</a:t>
            </a:r>
            <a:r>
              <a:rPr lang="en-US" dirty="0" err="1"/>
              <a:t>archive.ics.uci.edu</a:t>
            </a:r>
            <a:r>
              <a:rPr lang="en-US" dirty="0"/>
              <a:t>/ml/datasets/</a:t>
            </a:r>
            <a:r>
              <a:rPr lang="en-US" dirty="0" err="1"/>
              <a:t>Bank+Marketing</a:t>
            </a:r>
            <a:endParaRPr lang="en-US" dirty="0"/>
          </a:p>
          <a:p>
            <a:r>
              <a:rPr dirty="0" smtClean="0"/>
              <a:t>All </a:t>
            </a:r>
            <a:r>
              <a:rPr dirty="0"/>
              <a:t>the code are in </a:t>
            </a:r>
            <a:r>
              <a:rPr u="sng" dirty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2"/>
              </a:rPr>
              <a:t>https://github.com/yifengxie/INF552.git</a:t>
            </a:r>
          </a:p>
        </p:txBody>
      </p:sp>
      <p:sp>
        <p:nvSpPr>
          <p:cNvPr id="4" name="Reference:…"/>
          <p:cNvSpPr txBox="1"/>
          <p:nvPr/>
        </p:nvSpPr>
        <p:spPr>
          <a:xfrm>
            <a:off x="1583387" y="3509521"/>
            <a:ext cx="69907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/>
            </a:pPr>
            <a:r>
              <a:rPr dirty="0"/>
              <a:t>Reference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1600"/>
            </a:pPr>
            <a:r>
              <a:rPr lang="en-US" sz="1600" dirty="0"/>
              <a:t>S. Moro, P. Cortez and P. Rita. A Data-Driven Approach to Predict the Success of Bank Telemarketing. Decision Support Systems, Elsevier, 62:22-31, June 2014</a:t>
            </a:r>
            <a:endParaRPr dirty="0"/>
          </a:p>
          <a:p>
            <a:pPr>
              <a:defRPr sz="1600"/>
            </a:pPr>
            <a:r>
              <a:rPr u="sng" dirty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3"/>
              </a:rPr>
              <a:t>http://scikit-learn.org/stable/modules/tree.html</a:t>
            </a:r>
          </a:p>
          <a:p>
            <a:pPr>
              <a:defRPr sz="1600"/>
            </a:pPr>
            <a:r>
              <a:rPr u="sng" dirty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4"/>
              </a:rPr>
              <a:t>http://scikit-learn.org/stable/modules/svm.html</a:t>
            </a:r>
          </a:p>
          <a:p>
            <a:pPr>
              <a:defRPr sz="1600"/>
            </a:pPr>
            <a:r>
              <a:rPr u="sng" dirty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5"/>
              </a:rPr>
              <a:t>http://scikit-learn.org/stable/modules/preprocessing.html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平面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平面">
  <a:themeElements>
    <a:clrScheme name="平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平面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406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</vt:lpstr>
      <vt:lpstr>Microsoft YaHei UI</vt:lpstr>
      <vt:lpstr>Times</vt:lpstr>
      <vt:lpstr>Trebuchet MS</vt:lpstr>
      <vt:lpstr>平面</vt:lpstr>
      <vt:lpstr>Predict the success of bank telemarketing </vt:lpstr>
      <vt:lpstr>What does the data look like?</vt:lpstr>
      <vt:lpstr>What does the data look like?</vt:lpstr>
      <vt:lpstr>What is previous work?</vt:lpstr>
      <vt:lpstr>What is my work?</vt:lpstr>
      <vt:lpstr>What is the result?</vt:lpstr>
      <vt:lpstr>What is the result?</vt:lpstr>
      <vt:lpstr>What is conclusion and future direction?</vt:lpstr>
      <vt:lpstr>                  Thank you!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success of bank telemarketing </dc:title>
  <cp:lastModifiedBy>Yifeng Xie</cp:lastModifiedBy>
  <cp:revision>10</cp:revision>
  <dcterms:modified xsi:type="dcterms:W3CDTF">2017-06-29T03:26:25Z</dcterms:modified>
</cp:coreProperties>
</file>